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sldIdLst>
    <p:sldId id="256" r:id="rId2"/>
    <p:sldId id="310" r:id="rId3"/>
    <p:sldId id="311" r:id="rId4"/>
    <p:sldId id="317" r:id="rId5"/>
    <p:sldId id="312" r:id="rId6"/>
    <p:sldId id="309" r:id="rId7"/>
    <p:sldId id="319" r:id="rId8"/>
    <p:sldId id="313" r:id="rId9"/>
    <p:sldId id="314" r:id="rId10"/>
    <p:sldId id="315" r:id="rId1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9900"/>
    <a:srgbClr val="CC3300"/>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9" tIns="46590" rIns="93179" bIns="46590" rtlCol="0"/>
          <a:lstStyle>
            <a:lvl1pPr algn="l">
              <a:defRPr sz="1200"/>
            </a:lvl1pPr>
          </a:lstStyle>
          <a:p>
            <a:endParaRPr lang="en-CA"/>
          </a:p>
        </p:txBody>
      </p:sp>
      <p:sp>
        <p:nvSpPr>
          <p:cNvPr id="3" name="Date Placeholder 2"/>
          <p:cNvSpPr>
            <a:spLocks noGrp="1"/>
          </p:cNvSpPr>
          <p:nvPr>
            <p:ph type="dt" idx="1"/>
          </p:nvPr>
        </p:nvSpPr>
        <p:spPr>
          <a:xfrm>
            <a:off x="3970938" y="0"/>
            <a:ext cx="3037840" cy="464820"/>
          </a:xfrm>
          <a:prstGeom prst="rect">
            <a:avLst/>
          </a:prstGeom>
        </p:spPr>
        <p:txBody>
          <a:bodyPr vert="horz" lIns="93179" tIns="46590" rIns="93179" bIns="46590" rtlCol="0"/>
          <a:lstStyle>
            <a:lvl1pPr algn="r">
              <a:defRPr sz="1200"/>
            </a:lvl1pPr>
          </a:lstStyle>
          <a:p>
            <a:fld id="{2C9AFD1F-014B-42E9-8B7D-D58390DA7509}" type="datetimeFigureOut">
              <a:rPr lang="en-CA" smtClean="0"/>
              <a:t>2018-06-11</a:t>
            </a:fld>
            <a:endParaRPr lang="en-CA"/>
          </a:p>
        </p:txBody>
      </p:sp>
      <p:sp>
        <p:nvSpPr>
          <p:cNvPr id="4" name="Slide Image Placeholder 3"/>
          <p:cNvSpPr>
            <a:spLocks noGrp="1" noRot="1" noChangeAspect="1"/>
          </p:cNvSpPr>
          <p:nvPr>
            <p:ph type="sldImg" idx="2"/>
          </p:nvPr>
        </p:nvSpPr>
        <p:spPr>
          <a:xfrm>
            <a:off x="1182688" y="696913"/>
            <a:ext cx="4646612" cy="3486150"/>
          </a:xfrm>
          <a:prstGeom prst="rect">
            <a:avLst/>
          </a:prstGeom>
          <a:noFill/>
          <a:ln w="12700">
            <a:solidFill>
              <a:prstClr val="black"/>
            </a:solidFill>
          </a:ln>
        </p:spPr>
        <p:txBody>
          <a:bodyPr vert="horz" lIns="93179" tIns="46590" rIns="93179" bIns="46590" rtlCol="0" anchor="ctr"/>
          <a:lstStyle/>
          <a:p>
            <a:endParaRPr lang="en-CA"/>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79" tIns="46590" rIns="93179" bIns="4659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7"/>
            <a:ext cx="3037840" cy="464820"/>
          </a:xfrm>
          <a:prstGeom prst="rect">
            <a:avLst/>
          </a:prstGeom>
        </p:spPr>
        <p:txBody>
          <a:bodyPr vert="horz" lIns="93179" tIns="46590" rIns="93179" bIns="46590"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9" tIns="46590" rIns="93179" bIns="46590" rtlCol="0" anchor="b"/>
          <a:lstStyle>
            <a:lvl1pPr algn="r">
              <a:defRPr sz="1200"/>
            </a:lvl1pPr>
          </a:lstStyle>
          <a:p>
            <a:fld id="{C83ACCB6-B9F9-4210-B4F1-B13D4A35AAFC}" type="slidenum">
              <a:rPr lang="en-CA" smtClean="0"/>
              <a:t>‹#›</a:t>
            </a:fld>
            <a:endParaRPr lang="en-CA"/>
          </a:p>
        </p:txBody>
      </p:sp>
    </p:spTree>
    <p:extLst>
      <p:ext uri="{BB962C8B-B14F-4D97-AF65-F5344CB8AC3E}">
        <p14:creationId xmlns:p14="http://schemas.microsoft.com/office/powerpoint/2010/main" val="2760276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latin typeface="Century Gothic" panose="020B0502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20" name="Footer Placeholder 19"/>
          <p:cNvSpPr>
            <a:spLocks noGrp="1"/>
          </p:cNvSpPr>
          <p:nvPr>
            <p:ph type="ftr" sz="quarter" idx="11"/>
          </p:nvPr>
        </p:nvSpPr>
        <p:spPr/>
        <p:txBody>
          <a:bodyPr/>
          <a:lstStyle/>
          <a:p>
            <a:r>
              <a:rPr lang="en-CA"/>
              <a:t>Project Quality Management</a:t>
            </a:r>
          </a:p>
        </p:txBody>
      </p:sp>
      <p:sp>
        <p:nvSpPr>
          <p:cNvPr id="10" name="Slide Number Placeholder 9"/>
          <p:cNvSpPr>
            <a:spLocks noGrp="1"/>
          </p:cNvSpPr>
          <p:nvPr>
            <p:ph type="sldNum" sz="quarter" idx="12"/>
          </p:nvPr>
        </p:nvSpPr>
        <p:spPr/>
        <p:txBody>
          <a:bodyPr/>
          <a:lstStyle/>
          <a:p>
            <a:fld id="{A9C3B334-4FCE-42D5-921A-28A34F558B53}" type="slidenum">
              <a:rPr lang="en-CA" smtClean="0"/>
              <a:t>‹#›</a:t>
            </a:fld>
            <a:endParaRPr lang="en-CA"/>
          </a:p>
        </p:txBody>
      </p:sp>
      <p:sp>
        <p:nvSpPr>
          <p:cNvPr id="8" name="Oval 7"/>
          <p:cNvSpPr/>
          <p:nvPr/>
        </p:nvSpPr>
        <p:spPr>
          <a:xfrm>
            <a:off x="921433" y="1413802"/>
            <a:ext cx="210312" cy="210312"/>
          </a:xfrm>
          <a:prstGeom prst="ellipse">
            <a:avLst/>
          </a:prstGeom>
          <a:gradFill rotWithShape="1">
            <a:gsLst>
              <a:gs pos="0">
                <a:srgbClr val="FBEAC7"/>
              </a:gs>
              <a:gs pos="17999">
                <a:srgbClr val="FEE7F2"/>
              </a:gs>
              <a:gs pos="36000">
                <a:srgbClr val="FAC77D"/>
              </a:gs>
              <a:gs pos="61000">
                <a:srgbClr val="FBA97D"/>
              </a:gs>
              <a:gs pos="82001">
                <a:srgbClr val="FBD49C"/>
              </a:gs>
              <a:gs pos="100000">
                <a:srgbClr val="FEE7F2"/>
              </a:gs>
            </a:gsLst>
            <a:lin ang="5400000" scaled="0"/>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CA"/>
              <a:t>Project Quality Management</a:t>
            </a:r>
          </a:p>
        </p:txBody>
      </p:sp>
      <p:sp>
        <p:nvSpPr>
          <p:cNvPr id="6" name="Slide Number Placeholder 5"/>
          <p:cNvSpPr>
            <a:spLocks noGrp="1"/>
          </p:cNvSpPr>
          <p:nvPr>
            <p:ph type="sldNum" sz="quarter" idx="12"/>
          </p:nvPr>
        </p:nvSpPr>
        <p:spPr/>
        <p:txBody>
          <a:bodyPr/>
          <a:lstStyle/>
          <a:p>
            <a:fld id="{A9C3B334-4FCE-42D5-921A-28A34F558B53}"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CA"/>
              <a:t>Project Quality Management</a:t>
            </a:r>
          </a:p>
        </p:txBody>
      </p:sp>
      <p:sp>
        <p:nvSpPr>
          <p:cNvPr id="6" name="Slide Number Placeholder 5"/>
          <p:cNvSpPr>
            <a:spLocks noGrp="1"/>
          </p:cNvSpPr>
          <p:nvPr>
            <p:ph type="sldNum" sz="quarter" idx="12"/>
          </p:nvPr>
        </p:nvSpPr>
        <p:spPr/>
        <p:txBody>
          <a:bodyPr/>
          <a:lstStyle/>
          <a:p>
            <a:fld id="{A9C3B334-4FCE-42D5-921A-28A34F558B53}"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CA"/>
              <a:t>Project Quality Management</a:t>
            </a:r>
          </a:p>
        </p:txBody>
      </p:sp>
      <p:sp>
        <p:nvSpPr>
          <p:cNvPr id="6" name="Slide Number Placeholder 5"/>
          <p:cNvSpPr>
            <a:spLocks noGrp="1"/>
          </p:cNvSpPr>
          <p:nvPr>
            <p:ph type="sldNum" sz="quarter" idx="12"/>
          </p:nvPr>
        </p:nvSpPr>
        <p:spPr/>
        <p:txBody>
          <a:bodyPr/>
          <a:lstStyle/>
          <a:p>
            <a:fld id="{A9C3B334-4FCE-42D5-921A-28A34F558B53}"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58671" y="1914525"/>
            <a:ext cx="6400800" cy="2286000"/>
          </a:xfrm>
        </p:spPr>
        <p:txBody>
          <a:bodyPr anchor="t"/>
          <a:lstStyle>
            <a:lvl1pPr algn="l">
              <a:lnSpc>
                <a:spcPts val="4500"/>
              </a:lnSpc>
              <a:buNone/>
              <a:defRPr sz="4000" b="1" cap="all"/>
            </a:lvl1pPr>
            <a:extLst/>
          </a:lstStyle>
          <a:p>
            <a:r>
              <a:rPr kumimoji="0" lang="en-US" dirty="0"/>
              <a:t>Click to edit Master title style</a:t>
            </a:r>
          </a:p>
        </p:txBody>
      </p:sp>
      <p:sp>
        <p:nvSpPr>
          <p:cNvPr id="3" name="Text Placeholder 2"/>
          <p:cNvSpPr>
            <a:spLocks noGrp="1"/>
          </p:cNvSpPr>
          <p:nvPr>
            <p:ph type="body" idx="1"/>
          </p:nvPr>
        </p:nvSpPr>
        <p:spPr>
          <a:xfrm>
            <a:off x="2158671" y="3810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dirty="0"/>
              <a:t>Click to edit Master text styles</a:t>
            </a:r>
          </a:p>
        </p:txBody>
      </p:sp>
      <p:sp>
        <p:nvSpPr>
          <p:cNvPr id="5" name="Footer Placeholder 4"/>
          <p:cNvSpPr>
            <a:spLocks noGrp="1"/>
          </p:cNvSpPr>
          <p:nvPr>
            <p:ph type="ftr" sz="quarter" idx="11"/>
          </p:nvPr>
        </p:nvSpPr>
        <p:spPr/>
        <p:txBody>
          <a:bodyPr/>
          <a:lstStyle/>
          <a:p>
            <a:r>
              <a:rPr lang="en-CA"/>
              <a:t>Project Quality Management</a:t>
            </a:r>
          </a:p>
        </p:txBody>
      </p:sp>
      <p:sp>
        <p:nvSpPr>
          <p:cNvPr id="6" name="Slide Number Placeholder 5"/>
          <p:cNvSpPr>
            <a:spLocks noGrp="1"/>
          </p:cNvSpPr>
          <p:nvPr>
            <p:ph type="sldNum" sz="quarter" idx="12"/>
          </p:nvPr>
        </p:nvSpPr>
        <p:spPr/>
        <p:txBody>
          <a:bodyPr/>
          <a:lstStyle/>
          <a:p>
            <a:fld id="{A9C3B334-4FCE-42D5-921A-28A34F558B53}" type="slidenum">
              <a:rPr lang="en-CA" smtClean="0"/>
              <a:t>‹#›</a:t>
            </a:fld>
            <a:endParaRPr lang="en-CA"/>
          </a:p>
        </p:txBody>
      </p:sp>
      <p:sp>
        <p:nvSpPr>
          <p:cNvPr id="9" name="Oval 8"/>
          <p:cNvSpPr/>
          <p:nvPr/>
        </p:nvSpPr>
        <p:spPr>
          <a:xfrm>
            <a:off x="914400" y="1828800"/>
            <a:ext cx="604551" cy="604551"/>
          </a:xfrm>
          <a:prstGeom prst="ellipse">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dirty="0"/>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CA"/>
              <a:t>Project Quality Management</a:t>
            </a:r>
          </a:p>
        </p:txBody>
      </p:sp>
      <p:sp>
        <p:nvSpPr>
          <p:cNvPr id="7" name="Slide Number Placeholder 6"/>
          <p:cNvSpPr>
            <a:spLocks noGrp="1"/>
          </p:cNvSpPr>
          <p:nvPr>
            <p:ph type="sldNum" sz="quarter" idx="12"/>
          </p:nvPr>
        </p:nvSpPr>
        <p:spPr/>
        <p:txBody>
          <a:bodyPr/>
          <a:lstStyle/>
          <a:p>
            <a:fld id="{A9C3B334-4FCE-42D5-921A-28A34F558B53}" type="slidenum">
              <a:rPr lang="en-CA" smtClean="0"/>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5160336"/>
            <a:ext cx="7543800" cy="783264"/>
          </a:xfrm>
        </p:spPr>
        <p:txBody>
          <a:bodyPr anchor="ctr">
            <a:normAutofit/>
          </a:bodyPr>
          <a:lstStyle>
            <a:lvl1pPr algn="ctr">
              <a:defRPr sz="3600" b="1" cap="none" baseline="0"/>
            </a:lvl1pPr>
            <a:extLst/>
          </a:lstStyle>
          <a:p>
            <a:r>
              <a:rPr kumimoji="0" lang="en-US" dirty="0"/>
              <a:t>Click to edit Master title style</a:t>
            </a:r>
          </a:p>
        </p:txBody>
      </p:sp>
      <p:sp>
        <p:nvSpPr>
          <p:cNvPr id="3" name="Text Placeholder 2"/>
          <p:cNvSpPr>
            <a:spLocks noGrp="1"/>
          </p:cNvSpPr>
          <p:nvPr>
            <p:ph type="body" idx="1"/>
          </p:nvPr>
        </p:nvSpPr>
        <p:spPr>
          <a:xfrm>
            <a:off x="1219200" y="328278"/>
            <a:ext cx="342900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dirty="0"/>
              <a:t>Click to edit Master text styles</a:t>
            </a:r>
          </a:p>
        </p:txBody>
      </p:sp>
      <p:sp>
        <p:nvSpPr>
          <p:cNvPr id="4" name="Text Placeholder 3"/>
          <p:cNvSpPr>
            <a:spLocks noGrp="1"/>
          </p:cNvSpPr>
          <p:nvPr>
            <p:ph type="body" sz="half" idx="3"/>
          </p:nvPr>
        </p:nvSpPr>
        <p:spPr>
          <a:xfrm>
            <a:off x="5425440" y="328278"/>
            <a:ext cx="3261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1219200" y="969336"/>
            <a:ext cx="350520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6" name="Content Placeholder 5"/>
          <p:cNvSpPr>
            <a:spLocks noGrp="1"/>
          </p:cNvSpPr>
          <p:nvPr>
            <p:ph sz="quarter" idx="4"/>
          </p:nvPr>
        </p:nvSpPr>
        <p:spPr>
          <a:xfrm>
            <a:off x="5257800" y="969336"/>
            <a:ext cx="342900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8" name="Footer Placeholder 7"/>
          <p:cNvSpPr>
            <a:spLocks noGrp="1"/>
          </p:cNvSpPr>
          <p:nvPr>
            <p:ph type="ftr" sz="quarter" idx="11"/>
          </p:nvPr>
        </p:nvSpPr>
        <p:spPr/>
        <p:txBody>
          <a:bodyPr/>
          <a:lstStyle/>
          <a:p>
            <a:r>
              <a:rPr lang="en-CA"/>
              <a:t>Project Quality Management</a:t>
            </a:r>
          </a:p>
        </p:txBody>
      </p:sp>
      <p:sp>
        <p:nvSpPr>
          <p:cNvPr id="9" name="Slide Number Placeholder 8"/>
          <p:cNvSpPr>
            <a:spLocks noGrp="1"/>
          </p:cNvSpPr>
          <p:nvPr>
            <p:ph type="sldNum" sz="quarter" idx="12"/>
          </p:nvPr>
        </p:nvSpPr>
        <p:spPr/>
        <p:txBody>
          <a:bodyPr/>
          <a:lstStyle/>
          <a:p>
            <a:fld id="{A9C3B334-4FCE-42D5-921A-28A34F558B53}" type="slidenum">
              <a:rPr lang="en-CA" smtClean="0"/>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4" name="Footer Placeholder 3"/>
          <p:cNvSpPr>
            <a:spLocks noGrp="1"/>
          </p:cNvSpPr>
          <p:nvPr>
            <p:ph type="ftr" sz="quarter" idx="11"/>
          </p:nvPr>
        </p:nvSpPr>
        <p:spPr/>
        <p:txBody>
          <a:bodyPr/>
          <a:lstStyle/>
          <a:p>
            <a:r>
              <a:rPr lang="en-CA"/>
              <a:t>Project Quality Management</a:t>
            </a:r>
          </a:p>
        </p:txBody>
      </p:sp>
      <p:sp>
        <p:nvSpPr>
          <p:cNvPr id="5" name="Slide Number Placeholder 4"/>
          <p:cNvSpPr>
            <a:spLocks noGrp="1"/>
          </p:cNvSpPr>
          <p:nvPr>
            <p:ph type="sldNum" sz="quarter" idx="12"/>
          </p:nvPr>
        </p:nvSpPr>
        <p:spPr/>
        <p:txBody>
          <a:bodyPr/>
          <a:lstStyle/>
          <a:p>
            <a:fld id="{A9C3B334-4FCE-42D5-921A-28A34F558B53}"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a:xfrm>
            <a:off x="2514600" y="6172200"/>
            <a:ext cx="2487636" cy="609600"/>
          </a:xfrm>
          <a:prstGeom prst="rect">
            <a:avLst/>
          </a:prstGeom>
        </p:spPr>
        <p:txBody>
          <a:bodyPr/>
          <a:lstStyle/>
          <a:p>
            <a:endParaRPr lang="en-CA"/>
          </a:p>
        </p:txBody>
      </p:sp>
      <p:sp>
        <p:nvSpPr>
          <p:cNvPr id="3" name="Footer Placeholder 2"/>
          <p:cNvSpPr>
            <a:spLocks noGrp="1"/>
          </p:cNvSpPr>
          <p:nvPr>
            <p:ph type="ftr" sz="quarter" idx="11"/>
          </p:nvPr>
        </p:nvSpPr>
        <p:spPr/>
        <p:txBody>
          <a:bodyPr/>
          <a:lstStyle/>
          <a:p>
            <a:r>
              <a:rPr lang="en-CA"/>
              <a:t>Project Quality Management</a:t>
            </a:r>
          </a:p>
        </p:txBody>
      </p:sp>
      <p:sp>
        <p:nvSpPr>
          <p:cNvPr id="4" name="Slide Number Placeholder 3"/>
          <p:cNvSpPr>
            <a:spLocks noGrp="1"/>
          </p:cNvSpPr>
          <p:nvPr>
            <p:ph type="sldNum" sz="quarter" idx="12"/>
          </p:nvPr>
        </p:nvSpPr>
        <p:spPr/>
        <p:txBody>
          <a:bodyPr/>
          <a:lstStyle/>
          <a:p>
            <a:fld id="{A9C3B334-4FCE-42D5-921A-28A34F558B53}" type="slidenum">
              <a:rPr lang="en-CA" smtClean="0"/>
              <a:t>‹#›</a:t>
            </a:fld>
            <a:endParaRPr lang="en-CA"/>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16778"/>
            <a:ext cx="5029200" cy="773822"/>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1219200" y="990600"/>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1752600"/>
            <a:ext cx="7467600" cy="4267201"/>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6" name="Footer Placeholder 5"/>
          <p:cNvSpPr>
            <a:spLocks noGrp="1"/>
          </p:cNvSpPr>
          <p:nvPr>
            <p:ph type="ftr" sz="quarter" idx="11"/>
          </p:nvPr>
        </p:nvSpPr>
        <p:spPr/>
        <p:txBody>
          <a:bodyPr/>
          <a:lstStyle/>
          <a:p>
            <a:r>
              <a:rPr lang="en-CA"/>
              <a:t>Project Quality Management</a:t>
            </a:r>
          </a:p>
        </p:txBody>
      </p:sp>
      <p:sp>
        <p:nvSpPr>
          <p:cNvPr id="7" name="Slide Number Placeholder 6"/>
          <p:cNvSpPr>
            <a:spLocks noGrp="1"/>
          </p:cNvSpPr>
          <p:nvPr>
            <p:ph type="sldNum" sz="quarter" idx="12"/>
          </p:nvPr>
        </p:nvSpPr>
        <p:spPr/>
        <p:txBody>
          <a:bodyPr/>
          <a:lstStyle/>
          <a:p>
            <a:fld id="{A9C3B334-4FCE-42D5-921A-28A34F558B53}"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67896" y="1066800"/>
            <a:ext cx="2495104" cy="1981200"/>
          </a:xfrm>
        </p:spPr>
        <p:txBody>
          <a:bodyPr anchor="b">
            <a:noAutofit/>
          </a:bodyPr>
          <a:lstStyle>
            <a:lvl1pPr algn="l">
              <a:buNone/>
              <a:defRPr sz="2100" b="1">
                <a:effectLst/>
              </a:defRPr>
            </a:lvl1pPr>
            <a:extLst/>
          </a:lstStyle>
          <a:p>
            <a:r>
              <a:rPr kumimoji="0" lang="en-US"/>
              <a:t>Click to edit Master title style</a:t>
            </a:r>
          </a:p>
        </p:txBody>
      </p:sp>
      <p:sp>
        <p:nvSpPr>
          <p:cNvPr id="6" name="Footer Placeholder 5"/>
          <p:cNvSpPr>
            <a:spLocks noGrp="1"/>
          </p:cNvSpPr>
          <p:nvPr>
            <p:ph type="ftr" sz="quarter" idx="11"/>
          </p:nvPr>
        </p:nvSpPr>
        <p:spPr/>
        <p:txBody>
          <a:bodyPr/>
          <a:lstStyle/>
          <a:p>
            <a:r>
              <a:rPr lang="en-CA"/>
              <a:t>Project Quality Management</a:t>
            </a:r>
          </a:p>
        </p:txBody>
      </p:sp>
      <p:sp>
        <p:nvSpPr>
          <p:cNvPr id="7" name="Slide Number Placeholder 6"/>
          <p:cNvSpPr>
            <a:spLocks noGrp="1"/>
          </p:cNvSpPr>
          <p:nvPr>
            <p:ph type="sldNum" sz="quarter" idx="12"/>
          </p:nvPr>
        </p:nvSpPr>
        <p:spPr/>
        <p:txBody>
          <a:bodyPr/>
          <a:lstStyle/>
          <a:p>
            <a:fld id="{A9C3B334-4FCE-42D5-921A-28A34F558B53}" type="slidenum">
              <a:rPr lang="en-CA" smtClean="0"/>
              <a:t>‹#›</a:t>
            </a:fld>
            <a:endParaRPr lang="en-CA"/>
          </a:p>
        </p:txBody>
      </p:sp>
      <p:sp>
        <p:nvSpPr>
          <p:cNvPr id="8" name="Rectangle 7"/>
          <p:cNvSpPr/>
          <p:nvPr/>
        </p:nvSpPr>
        <p:spPr>
          <a:xfrm>
            <a:off x="1524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600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1600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mailto:info@uloomtraining.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uloomtraining.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DEBCF"/>
            </a:gs>
            <a:gs pos="50000">
              <a:srgbClr val="9CB86E"/>
            </a:gs>
            <a:gs pos="100000">
              <a:srgbClr val="156B13"/>
            </a:gs>
          </a:gsLst>
          <a:lin ang="5400000" scaled="0"/>
          <a:tileRect/>
        </a:gradFill>
        <a:effectLst/>
      </p:bgPr>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100" dirty="0">
              <a:latin typeface="Century Gothic" panose="020B0502020202020204" pitchFamily="34" charset="0"/>
            </a:endParaRPr>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dirty="0"/>
              <a:t>Click to edit Master title style</a:t>
            </a:r>
          </a:p>
        </p:txBody>
      </p:sp>
      <p:sp>
        <p:nvSpPr>
          <p:cNvPr id="9" name="Text Placeholder 8"/>
          <p:cNvSpPr>
            <a:spLocks noGrp="1"/>
          </p:cNvSpPr>
          <p:nvPr>
            <p:ph type="body" idx="1"/>
          </p:nvPr>
        </p:nvSpPr>
        <p:spPr>
          <a:xfrm>
            <a:off x="1435608" y="1447800"/>
            <a:ext cx="7498080" cy="4648200"/>
          </a:xfrm>
          <a:prstGeom prst="rect">
            <a:avLst/>
          </a:prstGeom>
        </p:spPr>
        <p:txBody>
          <a:bodyPr>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0" name="Footer Placeholder 9"/>
          <p:cNvSpPr>
            <a:spLocks noGrp="1"/>
          </p:cNvSpPr>
          <p:nvPr>
            <p:ph type="ftr" sz="quarter" idx="3"/>
          </p:nvPr>
        </p:nvSpPr>
        <p:spPr>
          <a:xfrm>
            <a:off x="5715000" y="6402960"/>
            <a:ext cx="2895600" cy="378840"/>
          </a:xfrm>
          <a:prstGeom prst="rect">
            <a:avLst/>
          </a:prstGeom>
        </p:spPr>
        <p:txBody>
          <a:bodyPr anchor="b"/>
          <a:lstStyle>
            <a:lvl1pPr eaLnBrk="1" latinLnBrk="0" hangingPunct="1">
              <a:defRPr kumimoji="0" sz="1100">
                <a:solidFill>
                  <a:schemeClr val="bg2">
                    <a:shade val="50000"/>
                    <a:satMod val="200000"/>
                  </a:schemeClr>
                </a:solidFill>
                <a:effectLst/>
                <a:latin typeface="Century Gothic" panose="020B0502020202020204" pitchFamily="34" charset="0"/>
              </a:defRPr>
            </a:lvl1pPr>
            <a:extLst/>
          </a:lstStyle>
          <a:p>
            <a:r>
              <a:rPr lang="en-CA"/>
              <a:t>Project Quality Management</a:t>
            </a:r>
            <a:endParaRPr lang="en-CA" dirty="0"/>
          </a:p>
        </p:txBody>
      </p:sp>
      <p:sp>
        <p:nvSpPr>
          <p:cNvPr id="22" name="Slide Number Placeholder 21"/>
          <p:cNvSpPr>
            <a:spLocks noGrp="1"/>
          </p:cNvSpPr>
          <p:nvPr>
            <p:ph type="sldNum" sz="quarter" idx="4"/>
          </p:nvPr>
        </p:nvSpPr>
        <p:spPr>
          <a:xfrm>
            <a:off x="8613648" y="6402960"/>
            <a:ext cx="457200" cy="378840"/>
          </a:xfrm>
          <a:prstGeom prst="rect">
            <a:avLst/>
          </a:prstGeom>
        </p:spPr>
        <p:txBody>
          <a:bodyPr anchor="b"/>
          <a:lstStyle>
            <a:lvl1pPr algn="ctr" eaLnBrk="1" latinLnBrk="0" hangingPunct="1">
              <a:defRPr kumimoji="0" sz="1100">
                <a:solidFill>
                  <a:schemeClr val="bg2">
                    <a:shade val="50000"/>
                    <a:satMod val="200000"/>
                  </a:schemeClr>
                </a:solidFill>
                <a:effectLst/>
                <a:latin typeface="Century Gothic" panose="020B0502020202020204" pitchFamily="34" charset="0"/>
              </a:defRPr>
            </a:lvl1pPr>
            <a:extLst/>
          </a:lstStyle>
          <a:p>
            <a:fld id="{A9C3B334-4FCE-42D5-921A-28A34F558B53}" type="slidenum">
              <a:rPr lang="en-CA" smtClean="0"/>
              <a:pPr/>
              <a:t>‹#›</a:t>
            </a:fld>
            <a:endParaRPr lang="en-CA"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extBox 2"/>
          <p:cNvSpPr txBox="1"/>
          <p:nvPr userDrawn="1"/>
        </p:nvSpPr>
        <p:spPr>
          <a:xfrm>
            <a:off x="2514600" y="6176506"/>
            <a:ext cx="1981200" cy="605294"/>
          </a:xfrm>
          <a:prstGeom prst="rect">
            <a:avLst/>
          </a:prstGeom>
          <a:noFill/>
        </p:spPr>
        <p:txBody>
          <a:bodyPr wrap="square" rtlCol="0">
            <a:spAutoFit/>
          </a:bodyPr>
          <a:lstStyle/>
          <a:p>
            <a:pPr eaLnBrk="1" fontAlgn="auto" hangingPunct="1">
              <a:spcBef>
                <a:spcPts val="100"/>
              </a:spcBef>
              <a:spcAft>
                <a:spcPts val="100"/>
              </a:spcAft>
              <a:buFont typeface="Wingdings 2"/>
              <a:buNone/>
              <a:defRPr/>
            </a:pPr>
            <a:r>
              <a:rPr lang="en-CA" altLang="en-US" sz="1000" dirty="0">
                <a:sym typeface="Wingdings"/>
              </a:rPr>
              <a:t></a:t>
            </a:r>
            <a:r>
              <a:rPr lang="en-CA" altLang="en-US" sz="1000" dirty="0"/>
              <a:t>: </a:t>
            </a:r>
            <a:r>
              <a:rPr lang="en-CA" altLang="en-US" sz="900" dirty="0">
                <a:latin typeface="Century Gothic" panose="020B0502020202020204" pitchFamily="34" charset="0"/>
              </a:rPr>
              <a:t>(289)</a:t>
            </a:r>
            <a:r>
              <a:rPr lang="en-CA" altLang="en-US" sz="900" baseline="0" dirty="0">
                <a:latin typeface="Century Gothic" panose="020B0502020202020204" pitchFamily="34" charset="0"/>
              </a:rPr>
              <a:t> 633-1975</a:t>
            </a:r>
            <a:r>
              <a:rPr lang="en-CA" altLang="en-US" sz="900" dirty="0">
                <a:latin typeface="Century Gothic" panose="020B0502020202020204" pitchFamily="34" charset="0"/>
              </a:rPr>
              <a:t> </a:t>
            </a:r>
          </a:p>
          <a:p>
            <a:pPr eaLnBrk="1" fontAlgn="auto" hangingPunct="1">
              <a:spcBef>
                <a:spcPts val="100"/>
              </a:spcBef>
              <a:spcAft>
                <a:spcPts val="100"/>
              </a:spcAft>
              <a:buFont typeface="Wingdings 2"/>
              <a:buNone/>
              <a:defRPr/>
            </a:pPr>
            <a:r>
              <a:rPr lang="en-CA" altLang="en-US" sz="1000" dirty="0">
                <a:sym typeface="Wingdings"/>
              </a:rPr>
              <a:t>: </a:t>
            </a:r>
            <a:r>
              <a:rPr lang="en-CA" sz="900" u="sng" kern="1200" dirty="0">
                <a:solidFill>
                  <a:schemeClr val="tx1"/>
                </a:solidFill>
                <a:effectLst/>
                <a:latin typeface="Century Gothic" panose="020B0502020202020204" pitchFamily="34" charset="0"/>
                <a:ea typeface="+mn-ea"/>
                <a:cs typeface="+mn-cs"/>
                <a:hlinkClick r:id="rId13"/>
              </a:rPr>
              <a:t>info@uloomtraining.com</a:t>
            </a:r>
            <a:endParaRPr lang="en-CA" sz="900" u="sng" kern="1200" dirty="0">
              <a:solidFill>
                <a:schemeClr val="tx1"/>
              </a:solidFill>
              <a:effectLst/>
              <a:latin typeface="Century Gothic" panose="020B0502020202020204" pitchFamily="34" charset="0"/>
              <a:ea typeface="+mn-ea"/>
              <a:cs typeface="+mn-cs"/>
            </a:endParaRPr>
          </a:p>
          <a:p>
            <a:pPr eaLnBrk="1" fontAlgn="auto" hangingPunct="1">
              <a:spcBef>
                <a:spcPts val="100"/>
              </a:spcBef>
              <a:spcAft>
                <a:spcPts val="100"/>
              </a:spcAft>
              <a:buFont typeface="Wingdings 2"/>
              <a:buNone/>
              <a:defRPr/>
            </a:pPr>
            <a:r>
              <a:rPr lang="en-CA" altLang="en-US" sz="1000" dirty="0">
                <a:sym typeface="Wingdings"/>
              </a:rPr>
              <a:t> </a:t>
            </a:r>
            <a:r>
              <a:rPr lang="en-CA" altLang="en-US" sz="1000" dirty="0"/>
              <a:t>: </a:t>
            </a:r>
            <a:r>
              <a:rPr lang="en-CA" sz="900" u="sng" kern="1200" dirty="0">
                <a:solidFill>
                  <a:schemeClr val="tx1"/>
                </a:solidFill>
                <a:effectLst/>
                <a:latin typeface="Century Gothic" panose="020B0502020202020204" pitchFamily="34" charset="0"/>
                <a:ea typeface="+mn-ea"/>
                <a:cs typeface="+mn-cs"/>
                <a:hlinkClick r:id="rId14"/>
              </a:rPr>
              <a:t>www.uloomtraining.com</a:t>
            </a:r>
            <a:endParaRPr lang="en-CA" altLang="en-US" sz="900" dirty="0">
              <a:latin typeface="Century Gothic" panose="020B0502020202020204" pitchFamily="34" charset="0"/>
            </a:endParaRPr>
          </a:p>
        </p:txBody>
      </p:sp>
      <p:sp>
        <p:nvSpPr>
          <p:cNvPr id="16" name="Footer Placeholder 9"/>
          <p:cNvSpPr txBox="1">
            <a:spLocks/>
          </p:cNvSpPr>
          <p:nvPr userDrawn="1"/>
        </p:nvSpPr>
        <p:spPr>
          <a:xfrm>
            <a:off x="4038600" y="6096000"/>
            <a:ext cx="5029200" cy="306960"/>
          </a:xfrm>
          <a:prstGeom prst="rect">
            <a:avLst/>
          </a:prstGeom>
        </p:spPr>
        <p:txBody>
          <a:bodyPr anchor="b"/>
          <a:lstStyle>
            <a:defPPr>
              <a:defRPr lang="en-US"/>
            </a:defPPr>
            <a:lvl1pPr marL="0" algn="l" defTabSz="914400" rtl="0" eaLnBrk="1" latinLnBrk="0" hangingPunct="1">
              <a:defRPr kumimoji="0" sz="1100" kern="1200">
                <a:solidFill>
                  <a:schemeClr val="tx1"/>
                </a:solidFill>
                <a:effectLst/>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800" dirty="0"/>
              <a:t>PMI,</a:t>
            </a:r>
            <a:r>
              <a:rPr lang="en-CA" sz="800" baseline="0" dirty="0"/>
              <a:t> PMP, CAPM and PMBOK </a:t>
            </a:r>
            <a:r>
              <a:rPr lang="en-CA" sz="800" i="0" baseline="0" dirty="0"/>
              <a:t>are registered trade marks</a:t>
            </a:r>
            <a:r>
              <a:rPr lang="en-CA" sz="800" baseline="0" dirty="0"/>
              <a:t> of the Project Management Institute, Inc.</a:t>
            </a:r>
            <a:endParaRPr lang="en-CA" sz="800" dirty="0"/>
          </a:p>
        </p:txBody>
      </p:sp>
      <p:pic>
        <p:nvPicPr>
          <p:cNvPr id="18" name="Picture 1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514984" y="6165876"/>
            <a:ext cx="923416" cy="615924"/>
          </a:xfrm>
          <a:prstGeom prst="rect">
            <a:avLst/>
          </a:prstGeom>
        </p:spPr>
      </p:pic>
      <p:sp>
        <p:nvSpPr>
          <p:cNvPr id="19" name="TextBox 18"/>
          <p:cNvSpPr txBox="1"/>
          <p:nvPr userDrawn="1"/>
        </p:nvSpPr>
        <p:spPr>
          <a:xfrm>
            <a:off x="52648" y="2835042"/>
            <a:ext cx="1280851" cy="746358"/>
          </a:xfrm>
          <a:prstGeom prst="rect">
            <a:avLst/>
          </a:prstGeom>
          <a:noFill/>
        </p:spPr>
        <p:txBody>
          <a:bodyPr wrap="square" rtlCol="0">
            <a:spAutoFit/>
          </a:bodyPr>
          <a:lstStyle/>
          <a:p>
            <a:pPr algn="l"/>
            <a:r>
              <a:rPr lang="en-CA" sz="1050" b="0" dirty="0">
                <a:latin typeface="Arial Narrow" panose="020B0606020202030204" pitchFamily="34" charset="0"/>
              </a:rPr>
              <a:t>Copyright: </a:t>
            </a:r>
          </a:p>
          <a:p>
            <a:pPr algn="l"/>
            <a:r>
              <a:rPr lang="en-CA" sz="1050" b="0" dirty="0">
                <a:latin typeface="Arial Narrow" panose="020B0606020202030204" pitchFamily="34" charset="0"/>
              </a:rPr>
              <a:t>Hamza </a:t>
            </a:r>
            <a:r>
              <a:rPr lang="en-CA" sz="1050" b="0" dirty="0" err="1">
                <a:latin typeface="Arial Narrow" panose="020B0606020202030204" pitchFamily="34" charset="0"/>
              </a:rPr>
              <a:t>Qazi</a:t>
            </a:r>
            <a:r>
              <a:rPr lang="en-CA" sz="1050" b="0" dirty="0">
                <a:latin typeface="Arial Narrow" panose="020B0606020202030204" pitchFamily="34" charset="0"/>
              </a:rPr>
              <a:t> </a:t>
            </a:r>
          </a:p>
          <a:p>
            <a:pPr algn="l"/>
            <a:r>
              <a:rPr lang="en-CA" sz="1050" b="0" dirty="0">
                <a:latin typeface="Arial Narrow" panose="020B0606020202030204" pitchFamily="34" charset="0"/>
              </a:rPr>
              <a:t>1-647-247-4810</a:t>
            </a:r>
          </a:p>
          <a:p>
            <a:pPr algn="l"/>
            <a:r>
              <a:rPr lang="en-CA" sz="1050" b="0" dirty="0">
                <a:latin typeface="Arial Narrow" panose="020B0606020202030204" pitchFamily="34" charset="0"/>
              </a:rPr>
              <a:t>hshamim@gmail.co</a:t>
            </a:r>
            <a:r>
              <a:rPr lang="en-CA" sz="1100" b="0" dirty="0">
                <a:latin typeface="Arial Narrow" panose="020B0606020202030204" pitchFamily="34" charset="0"/>
              </a:rPr>
              <a:t>m</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600" b="1" kern="1200">
          <a:solidFill>
            <a:schemeClr val="tx2">
              <a:satMod val="130000"/>
            </a:schemeClr>
          </a:solidFill>
          <a:effectLst>
            <a:outerShdw blurRad="50000" dist="30000" dir="5400000" algn="tl" rotWithShape="0">
              <a:srgbClr val="000000">
                <a:alpha val="30000"/>
              </a:srgbClr>
            </a:outerShdw>
          </a:effectLst>
          <a:latin typeface="Century Gothic" panose="020B0502020202020204" pitchFamily="34" charset="0"/>
          <a:ea typeface="+mj-ea"/>
          <a:cs typeface="+mj-cs"/>
        </a:defRPr>
      </a:lvl1pPr>
      <a:extLst/>
    </p:titleStyle>
    <p:bodyStyle>
      <a:lvl1pPr marL="365760" indent="-283464" algn="l" rtl="0" eaLnBrk="1" latinLnBrk="0" hangingPunct="1">
        <a:lnSpc>
          <a:spcPct val="100000"/>
        </a:lnSpc>
        <a:spcBef>
          <a:spcPts val="600"/>
        </a:spcBef>
        <a:buClr>
          <a:srgbClr val="339933"/>
        </a:buClr>
        <a:buSzPct val="80000"/>
        <a:buFont typeface="Wingdings 2"/>
        <a:buChar char=""/>
        <a:defRPr kumimoji="0" sz="3200" kern="1200">
          <a:solidFill>
            <a:schemeClr val="tx1"/>
          </a:solidFill>
          <a:latin typeface="Calibri" panose="020F0502020204030204" pitchFamily="34" charset="0"/>
          <a:ea typeface="+mn-ea"/>
          <a:cs typeface="+mn-cs"/>
        </a:defRPr>
      </a:lvl1pPr>
      <a:lvl2pPr marL="640080" indent="-237744" algn="l" rtl="0" eaLnBrk="1" latinLnBrk="0" hangingPunct="1">
        <a:lnSpc>
          <a:spcPct val="100000"/>
        </a:lnSpc>
        <a:spcBef>
          <a:spcPts val="550"/>
        </a:spcBef>
        <a:buClr>
          <a:srgbClr val="008000"/>
        </a:buClr>
        <a:buFont typeface="Verdana"/>
        <a:buChar char="◦"/>
        <a:defRPr kumimoji="0" sz="2800" kern="1200">
          <a:solidFill>
            <a:schemeClr val="tx1"/>
          </a:solidFill>
          <a:latin typeface="Calibri" panose="020F0502020204030204" pitchFamily="34" charset="0"/>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Calibri" panose="020F0502020204030204" pitchFamily="34" charset="0"/>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Calibri" panose="020F0502020204030204" pitchFamily="34" charset="0"/>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Calibri" panose="020F0502020204030204"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1432560" y="2057400"/>
            <a:ext cx="7406640" cy="1752600"/>
          </a:xfrm>
        </p:spPr>
        <p:txBody>
          <a:bodyPr>
            <a:noAutofit/>
          </a:bodyPr>
          <a:lstStyle/>
          <a:p>
            <a:pPr algn="ctr"/>
            <a:r>
              <a:rPr lang="en-CA" altLang="en-US" sz="5400" dirty="0"/>
              <a:t>Project Quality Management</a:t>
            </a:r>
            <a:endParaRPr lang="en-CA" sz="5400" dirty="0"/>
          </a:p>
        </p:txBody>
      </p:sp>
    </p:spTree>
    <p:extLst>
      <p:ext uri="{BB962C8B-B14F-4D97-AF65-F5344CB8AC3E}">
        <p14:creationId xmlns:p14="http://schemas.microsoft.com/office/powerpoint/2010/main" val="1008766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pPr>
              <a:defRPr/>
            </a:pPr>
            <a:r>
              <a:rPr lang="en-CA" altLang="en-US" dirty="0">
                <a:solidFill>
                  <a:schemeClr val="tx2">
                    <a:satMod val="130000"/>
                  </a:schemeClr>
                </a:solidFill>
              </a:rPr>
              <a:t>Control Quality Tools &amp; Techniques</a:t>
            </a:r>
            <a:endParaRPr lang="en-CA" dirty="0"/>
          </a:p>
        </p:txBody>
      </p:sp>
      <p:sp>
        <p:nvSpPr>
          <p:cNvPr id="40963" name="Content Placeholder 2"/>
          <p:cNvSpPr>
            <a:spLocks noGrp="1"/>
          </p:cNvSpPr>
          <p:nvPr>
            <p:ph idx="1"/>
          </p:nvPr>
        </p:nvSpPr>
        <p:spPr>
          <a:xfrm>
            <a:off x="1435100" y="981075"/>
            <a:ext cx="7499350" cy="574675"/>
          </a:xfrm>
        </p:spPr>
        <p:txBody>
          <a:bodyPr>
            <a:normAutofit/>
          </a:bodyPr>
          <a:lstStyle/>
          <a:p>
            <a:pPr marL="82550" indent="0">
              <a:buClr>
                <a:srgbClr val="3333CC"/>
              </a:buClr>
              <a:buSzPct val="100000"/>
              <a:buNone/>
            </a:pPr>
            <a:r>
              <a:rPr lang="en-CA" altLang="en-US" sz="2800" b="1" dirty="0">
                <a:solidFill>
                  <a:srgbClr val="3333CC"/>
                </a:solidFill>
              </a:rPr>
              <a:t>Control Chart </a:t>
            </a:r>
            <a:r>
              <a:rPr lang="en-CA" altLang="en-US" sz="2000" b="1" dirty="0">
                <a:solidFill>
                  <a:srgbClr val="3333CC"/>
                </a:solidFill>
              </a:rPr>
              <a:t>(cont’d)</a:t>
            </a:r>
          </a:p>
        </p:txBody>
      </p:sp>
      <p:sp>
        <p:nvSpPr>
          <p:cNvPr id="40966" name="Rectangle 6"/>
          <p:cNvSpPr>
            <a:spLocks noChangeArrowheads="1"/>
          </p:cNvSpPr>
          <p:nvPr/>
        </p:nvSpPr>
        <p:spPr bwMode="auto">
          <a:xfrm>
            <a:off x="1979613" y="1555750"/>
            <a:ext cx="6913562" cy="4447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5125" indent="-282575" eaLnBrk="0" hangingPunct="0">
              <a:spcBef>
                <a:spcPts val="600"/>
              </a:spcBef>
              <a:buClr>
                <a:schemeClr val="accent1"/>
              </a:buClr>
              <a:buSzPct val="80000"/>
              <a:buFont typeface="Wingdings 2" pitchFamily="18" charset="2"/>
              <a:buChar char=""/>
              <a:defRPr sz="3200">
                <a:solidFill>
                  <a:schemeClr val="tx1"/>
                </a:solidFill>
                <a:latin typeface="Calibri" pitchFamily="34" charset="0"/>
              </a:defRPr>
            </a:lvl1pPr>
            <a:lvl2pPr marL="639763" indent="-236538" eaLnBrk="0" hangingPunct="0">
              <a:spcBef>
                <a:spcPts val="550"/>
              </a:spcBef>
              <a:buClr>
                <a:schemeClr val="accent1"/>
              </a:buClr>
              <a:buFont typeface="Verdana" pitchFamily="34" charset="0"/>
              <a:buChar char="◦"/>
              <a:defRPr sz="2800">
                <a:solidFill>
                  <a:schemeClr val="tx1"/>
                </a:solidFill>
                <a:latin typeface="Calibri" pitchFamily="34" charset="0"/>
              </a:defRPr>
            </a:lvl2pPr>
            <a:lvl3pPr marL="1143000" indent="-228600" eaLnBrk="0" hangingPunct="0">
              <a:spcBef>
                <a:spcPct val="20000"/>
              </a:spcBef>
              <a:buClr>
                <a:srgbClr val="002060"/>
              </a:buClr>
              <a:buFont typeface="Wingdings 2" pitchFamily="18" charset="2"/>
              <a:buChar char=""/>
              <a:defRPr sz="2400">
                <a:solidFill>
                  <a:schemeClr val="tx1"/>
                </a:solidFill>
                <a:latin typeface="Calibri"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Calibri"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Calibri"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alibri"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alibri"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alibri"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alibri" pitchFamily="34" charset="0"/>
              </a:defRPr>
            </a:lvl9pPr>
          </a:lstStyle>
          <a:p>
            <a:pPr eaLnBrk="1" hangingPunct="1">
              <a:spcBef>
                <a:spcPts val="300"/>
              </a:spcBef>
              <a:spcAft>
                <a:spcPts val="300"/>
              </a:spcAft>
              <a:buClrTx/>
              <a:buSzTx/>
            </a:pPr>
            <a:r>
              <a:rPr lang="en-CA" altLang="en-US" sz="1400" dirty="0"/>
              <a:t>Indications of Out of Control Process:</a:t>
            </a:r>
          </a:p>
          <a:p>
            <a:pPr lvl="1" eaLnBrk="1" hangingPunct="1">
              <a:spcBef>
                <a:spcPts val="300"/>
              </a:spcBef>
              <a:spcAft>
                <a:spcPts val="300"/>
              </a:spcAft>
              <a:buClrTx/>
            </a:pPr>
            <a:r>
              <a:rPr lang="en-CA" altLang="en-US" sz="1400" dirty="0"/>
              <a:t>Rule of Seven – 7 consecutive (grouped) data points which are non-random points fall above  the mean, below the mean., increasing or decreasing, then the process is trending to be out of control.</a:t>
            </a:r>
          </a:p>
          <a:p>
            <a:pPr lvl="1" eaLnBrk="1" hangingPunct="1">
              <a:spcBef>
                <a:spcPts val="300"/>
              </a:spcBef>
              <a:spcAft>
                <a:spcPts val="300"/>
              </a:spcAft>
              <a:buClrTx/>
            </a:pPr>
            <a:r>
              <a:rPr lang="en-CA" altLang="en-US" sz="1400" dirty="0"/>
              <a:t>A data point falls on or outside the upper and lower control limits. Also known as “special cause or assignable cause variation”. Cause is assigned to data point not to the process</a:t>
            </a:r>
          </a:p>
          <a:p>
            <a:pPr eaLnBrk="1" hangingPunct="1">
              <a:spcBef>
                <a:spcPts val="300"/>
              </a:spcBef>
              <a:spcAft>
                <a:spcPts val="300"/>
              </a:spcAft>
              <a:buClrTx/>
              <a:buSzTx/>
            </a:pPr>
            <a:r>
              <a:rPr lang="en-CA" altLang="en-US" sz="1400" dirty="0"/>
              <a:t>Control Chart can be used for both project and product life cycle processes</a:t>
            </a:r>
          </a:p>
          <a:p>
            <a:pPr lvl="1" eaLnBrk="1" hangingPunct="1">
              <a:spcBef>
                <a:spcPts val="300"/>
              </a:spcBef>
              <a:spcAft>
                <a:spcPts val="300"/>
              </a:spcAft>
              <a:buClrTx/>
            </a:pPr>
            <a:r>
              <a:rPr lang="en-CA" altLang="en-US" sz="1400" dirty="0"/>
              <a:t>Project – Use control chart to determine cost or time variances and whether they are in acceptable range (+/- contingency)</a:t>
            </a:r>
          </a:p>
          <a:p>
            <a:pPr lvl="1" eaLnBrk="1" hangingPunct="1">
              <a:spcBef>
                <a:spcPts val="300"/>
              </a:spcBef>
              <a:spcAft>
                <a:spcPts val="300"/>
              </a:spcAft>
              <a:buClrTx/>
            </a:pPr>
            <a:r>
              <a:rPr lang="en-CA" altLang="en-US" sz="1400" dirty="0"/>
              <a:t>Product – Use to determine if number of defects are acceptable</a:t>
            </a:r>
          </a:p>
          <a:p>
            <a:pPr eaLnBrk="1" hangingPunct="1">
              <a:spcBef>
                <a:spcPts val="300"/>
              </a:spcBef>
              <a:spcAft>
                <a:spcPts val="300"/>
              </a:spcAft>
              <a:buClrTx/>
              <a:buSzTx/>
            </a:pPr>
            <a:r>
              <a:rPr lang="en-CA" altLang="en-US" sz="1400" dirty="0"/>
              <a:t>Special Causes – Unusual events</a:t>
            </a:r>
          </a:p>
          <a:p>
            <a:pPr eaLnBrk="1" hangingPunct="1">
              <a:spcBef>
                <a:spcPts val="300"/>
              </a:spcBef>
              <a:spcAft>
                <a:spcPts val="300"/>
              </a:spcAft>
              <a:buClrTx/>
              <a:buSzTx/>
            </a:pPr>
            <a:r>
              <a:rPr lang="en-CA" altLang="en-US" sz="1400" dirty="0"/>
              <a:t>Common causes are normal process variation. Also known as random causes due to random variation which are natural</a:t>
            </a:r>
          </a:p>
          <a:p>
            <a:pPr eaLnBrk="1" hangingPunct="1">
              <a:spcBef>
                <a:spcPts val="300"/>
              </a:spcBef>
              <a:spcAft>
                <a:spcPts val="300"/>
              </a:spcAft>
              <a:buClrTx/>
              <a:buSzTx/>
            </a:pPr>
            <a:r>
              <a:rPr lang="en-CA" altLang="en-US" sz="1400" dirty="0"/>
              <a:t>Control limits – the process is in control if results fall within upper and lower control limits.</a:t>
            </a:r>
          </a:p>
          <a:p>
            <a:pPr eaLnBrk="1" hangingPunct="1">
              <a:spcBef>
                <a:spcPts val="300"/>
              </a:spcBef>
              <a:spcAft>
                <a:spcPts val="300"/>
              </a:spcAft>
              <a:buClrTx/>
              <a:buSzTx/>
            </a:pPr>
            <a:r>
              <a:rPr lang="en-CA" altLang="en-US" sz="1400" dirty="0"/>
              <a:t>Specification limits – Customer acceptance limits beyond control limits</a:t>
            </a:r>
          </a:p>
        </p:txBody>
      </p:sp>
      <p:sp>
        <p:nvSpPr>
          <p:cNvPr id="4" name="Slide Number Placeholder 3"/>
          <p:cNvSpPr>
            <a:spLocks noGrp="1"/>
          </p:cNvSpPr>
          <p:nvPr>
            <p:ph type="sldNum" sz="quarter" idx="12"/>
          </p:nvPr>
        </p:nvSpPr>
        <p:spPr/>
        <p:txBody>
          <a:bodyPr/>
          <a:lstStyle/>
          <a:p>
            <a:fld id="{A9C3B334-4FCE-42D5-921A-28A34F558B53}" type="slidenum">
              <a:rPr lang="en-CA" smtClean="0"/>
              <a:t>10</a:t>
            </a:fld>
            <a:endParaRPr lang="en-CA"/>
          </a:p>
        </p:txBody>
      </p:sp>
      <p:graphicFrame>
        <p:nvGraphicFramePr>
          <p:cNvPr id="7" name="Table 6">
            <a:extLst>
              <a:ext uri="{FF2B5EF4-FFF2-40B4-BE49-F238E27FC236}">
                <a16:creationId xmlns:a16="http://schemas.microsoft.com/office/drawing/2014/main" id="{4AB548D3-9640-4B57-95C5-9FB474F54B40}"/>
              </a:ext>
            </a:extLst>
          </p:cNvPr>
          <p:cNvGraphicFramePr>
            <a:graphicFrameLocks noGrp="1"/>
          </p:cNvGraphicFramePr>
          <p:nvPr>
            <p:extLst>
              <p:ext uri="{D42A27DB-BD31-4B8C-83A1-F6EECF244321}">
                <p14:modId xmlns:p14="http://schemas.microsoft.com/office/powerpoint/2010/main" val="3284009201"/>
              </p:ext>
            </p:extLst>
          </p:nvPr>
        </p:nvGraphicFramePr>
        <p:xfrm>
          <a:off x="4619498" y="6402960"/>
          <a:ext cx="3994150" cy="378841"/>
        </p:xfrm>
        <a:graphic>
          <a:graphicData uri="http://schemas.openxmlformats.org/drawingml/2006/table">
            <a:tbl>
              <a:tblPr firstRow="1" bandRow="1">
                <a:tableStyleId>{5C22544A-7EE6-4342-B048-85BDC9FD1C3A}</a:tableStyleId>
              </a:tblPr>
              <a:tblGrid>
                <a:gridCol w="983177">
                  <a:extLst>
                    <a:ext uri="{9D8B030D-6E8A-4147-A177-3AD203B41FA5}">
                      <a16:colId xmlns:a16="http://schemas.microsoft.com/office/drawing/2014/main" val="20000"/>
                    </a:ext>
                  </a:extLst>
                </a:gridCol>
                <a:gridCol w="3010973">
                  <a:extLst>
                    <a:ext uri="{9D8B030D-6E8A-4147-A177-3AD203B41FA5}">
                      <a16:colId xmlns:a16="http://schemas.microsoft.com/office/drawing/2014/main" val="20001"/>
                    </a:ext>
                  </a:extLst>
                </a:gridCol>
              </a:tblGrid>
              <a:tr h="378841">
                <a:tc>
                  <a:txBody>
                    <a:bodyPr/>
                    <a:lstStyle/>
                    <a:p>
                      <a:pPr>
                        <a:spcBef>
                          <a:spcPts val="600"/>
                        </a:spcBef>
                      </a:pPr>
                      <a:endParaRPr lang="en-CA" sz="1600" dirty="0">
                        <a:latin typeface="Calibri" panose="020F0502020204030204" pitchFamily="34" charset="0"/>
                      </a:endParaRPr>
                    </a:p>
                  </a:txBody>
                  <a:tcPr marL="91447" marR="91447" marT="45790" marB="457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1200"/>
                        </a:spcBef>
                        <a:spcAft>
                          <a:spcPts val="600"/>
                        </a:spcAft>
                      </a:pPr>
                      <a:r>
                        <a:rPr lang="en-CA" altLang="en-US" sz="1400" b="0" i="1" dirty="0">
                          <a:solidFill>
                            <a:schemeClr val="tx1"/>
                          </a:solidFill>
                        </a:rPr>
                        <a:t>PMBOK® Guide</a:t>
                      </a:r>
                      <a:r>
                        <a:rPr lang="en-CA" altLang="en-US" sz="1400" b="0" i="0" dirty="0">
                          <a:solidFill>
                            <a:schemeClr val="tx1"/>
                          </a:solidFill>
                        </a:rPr>
                        <a:t>,</a:t>
                      </a:r>
                      <a:r>
                        <a:rPr lang="en-CA" sz="1400" b="0" dirty="0">
                          <a:solidFill>
                            <a:schemeClr val="tx1"/>
                          </a:solidFill>
                          <a:latin typeface="Calibri" panose="020F0502020204030204" pitchFamily="34" charset="0"/>
                        </a:rPr>
                        <a:t> 6</a:t>
                      </a:r>
                      <a:r>
                        <a:rPr lang="en-CA" sz="1400" b="0" baseline="30000" dirty="0">
                          <a:solidFill>
                            <a:schemeClr val="tx1"/>
                          </a:solidFill>
                          <a:latin typeface="Calibri" panose="020F0502020204030204" pitchFamily="34" charset="0"/>
                        </a:rPr>
                        <a:t>th</a:t>
                      </a:r>
                      <a:r>
                        <a:rPr lang="en-CA" sz="1400" b="0" dirty="0">
                          <a:solidFill>
                            <a:schemeClr val="tx1"/>
                          </a:solidFill>
                          <a:latin typeface="Calibri" panose="020F0502020204030204" pitchFamily="34" charset="0"/>
                        </a:rPr>
                        <a:t> Ed. Section 8.3</a:t>
                      </a:r>
                    </a:p>
                  </a:txBody>
                  <a:tcPr marL="91447" marR="91447" marT="45790" marB="457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64298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lstStyle/>
          <a:p>
            <a:pPr>
              <a:defRPr/>
            </a:pPr>
            <a:r>
              <a:rPr lang="en-CA" altLang="en-US" sz="2800" dirty="0"/>
              <a:t>Control </a:t>
            </a:r>
            <a:r>
              <a:rPr lang="en-CA" altLang="en-US" sz="2800" dirty="0">
                <a:solidFill>
                  <a:schemeClr val="tx2">
                    <a:satMod val="130000"/>
                  </a:schemeClr>
                </a:solidFill>
              </a:rPr>
              <a:t>Quality Tools and Techniques</a:t>
            </a:r>
            <a:endParaRPr lang="en-CA" sz="2800" dirty="0"/>
          </a:p>
        </p:txBody>
      </p:sp>
      <p:sp>
        <p:nvSpPr>
          <p:cNvPr id="3" name="Content Placeholder 2"/>
          <p:cNvSpPr>
            <a:spLocks noGrp="1"/>
          </p:cNvSpPr>
          <p:nvPr>
            <p:ph idx="1"/>
          </p:nvPr>
        </p:nvSpPr>
        <p:spPr>
          <a:xfrm>
            <a:off x="1435608" y="1066800"/>
            <a:ext cx="7498080" cy="5029200"/>
          </a:xfrm>
        </p:spPr>
        <p:txBody>
          <a:bodyPr>
            <a:normAutofit/>
          </a:bodyPr>
          <a:lstStyle/>
          <a:p>
            <a:pPr marL="365760" indent="-283464" eaLnBrk="1" fontAlgn="auto" hangingPunct="1">
              <a:buFont typeface="Wingdings 2"/>
              <a:buChar char=""/>
              <a:defRPr/>
            </a:pPr>
            <a:r>
              <a:rPr lang="en-CA" sz="1800" dirty="0"/>
              <a:t>Data Gathering including Checklists, Statistical Sampling and Questionnaires and Surveys</a:t>
            </a:r>
          </a:p>
          <a:p>
            <a:pPr marL="365760" indent="-283464" eaLnBrk="1" fontAlgn="auto" hangingPunct="1">
              <a:buFont typeface="Wingdings 2"/>
              <a:buChar char=""/>
              <a:defRPr/>
            </a:pPr>
            <a:r>
              <a:rPr lang="en-CA" sz="1800" dirty="0"/>
              <a:t>Data Analysis including Performance Review and Root Cause Analysis</a:t>
            </a:r>
          </a:p>
          <a:p>
            <a:pPr marL="365760" indent="-283464" eaLnBrk="1" fontAlgn="auto" hangingPunct="1">
              <a:buFont typeface="Wingdings 2"/>
              <a:buChar char=""/>
              <a:defRPr/>
            </a:pPr>
            <a:r>
              <a:rPr lang="en-CA" sz="1800" dirty="0"/>
              <a:t>Inspection including various Sampling techniques such as Statistical, Attribute and Variable Sampling </a:t>
            </a:r>
          </a:p>
          <a:p>
            <a:pPr marL="365760" indent="-283464" eaLnBrk="1" fontAlgn="auto" hangingPunct="1">
              <a:buFont typeface="Wingdings 2"/>
              <a:buChar char=""/>
              <a:defRPr/>
            </a:pPr>
            <a:r>
              <a:rPr lang="en-CA" sz="1800" dirty="0"/>
              <a:t>Testing and Product Evaluations</a:t>
            </a:r>
          </a:p>
          <a:p>
            <a:pPr marL="365760" indent="-283464" eaLnBrk="1" fontAlgn="auto" hangingPunct="1">
              <a:buFont typeface="Wingdings 2"/>
              <a:buChar char=""/>
              <a:defRPr/>
            </a:pPr>
            <a:r>
              <a:rPr lang="en-CA" sz="1800" dirty="0"/>
              <a:t>Quality Control Meetings and Discussions</a:t>
            </a:r>
          </a:p>
          <a:p>
            <a:pPr marL="365760" indent="-283464" eaLnBrk="1" fontAlgn="auto" hangingPunct="1">
              <a:buFont typeface="Wingdings 2"/>
              <a:buChar char=""/>
              <a:defRPr/>
            </a:pPr>
            <a:r>
              <a:rPr lang="en-CA" sz="1800" dirty="0"/>
              <a:t>Data Representation including Check Sheets, Histograms, Pareto Charts and Scatter Diagrams</a:t>
            </a:r>
          </a:p>
          <a:p>
            <a:pPr marL="365760" indent="-283464" eaLnBrk="1" fontAlgn="auto" hangingPunct="1">
              <a:buFont typeface="Wingdings 2"/>
              <a:buChar char=""/>
              <a:defRPr/>
            </a:pPr>
            <a:r>
              <a:rPr lang="en-CA" sz="1800" dirty="0"/>
              <a:t>Diagnostic tools including Ishikawa and Control Chart</a:t>
            </a:r>
            <a:endParaRPr lang="en-CA" sz="1600" dirty="0"/>
          </a:p>
          <a:p>
            <a:pPr lvl="1">
              <a:spcBef>
                <a:spcPts val="300"/>
              </a:spcBef>
              <a:spcAft>
                <a:spcPts val="300"/>
              </a:spcAft>
              <a:defRPr/>
            </a:pPr>
            <a:endParaRPr lang="en-CA" sz="1400" dirty="0"/>
          </a:p>
          <a:p>
            <a:pPr>
              <a:defRPr/>
            </a:pPr>
            <a:endParaRPr lang="en-CA" sz="1600" dirty="0"/>
          </a:p>
        </p:txBody>
      </p:sp>
      <p:sp>
        <p:nvSpPr>
          <p:cNvPr id="7" name="Slide Number Placeholder 6"/>
          <p:cNvSpPr>
            <a:spLocks noGrp="1"/>
          </p:cNvSpPr>
          <p:nvPr>
            <p:ph type="sldNum" sz="quarter" idx="12"/>
          </p:nvPr>
        </p:nvSpPr>
        <p:spPr/>
        <p:txBody>
          <a:bodyPr/>
          <a:lstStyle/>
          <a:p>
            <a:fld id="{A9C3B334-4FCE-42D5-921A-28A34F558B53}" type="slidenum">
              <a:rPr lang="en-CA" smtClean="0"/>
              <a:t>2</a:t>
            </a:fld>
            <a:endParaRPr lang="en-CA"/>
          </a:p>
        </p:txBody>
      </p:sp>
      <p:graphicFrame>
        <p:nvGraphicFramePr>
          <p:cNvPr id="8" name="Table 7">
            <a:extLst>
              <a:ext uri="{FF2B5EF4-FFF2-40B4-BE49-F238E27FC236}">
                <a16:creationId xmlns:a16="http://schemas.microsoft.com/office/drawing/2014/main" id="{3A1BB21F-3B26-4D91-B7C3-184B072F7167}"/>
              </a:ext>
            </a:extLst>
          </p:cNvPr>
          <p:cNvGraphicFramePr>
            <a:graphicFrameLocks noGrp="1"/>
          </p:cNvGraphicFramePr>
          <p:nvPr>
            <p:extLst>
              <p:ext uri="{D42A27DB-BD31-4B8C-83A1-F6EECF244321}">
                <p14:modId xmlns:p14="http://schemas.microsoft.com/office/powerpoint/2010/main" val="2094046314"/>
              </p:ext>
            </p:extLst>
          </p:nvPr>
        </p:nvGraphicFramePr>
        <p:xfrm>
          <a:off x="4619498" y="6402960"/>
          <a:ext cx="3994150" cy="378841"/>
        </p:xfrm>
        <a:graphic>
          <a:graphicData uri="http://schemas.openxmlformats.org/drawingml/2006/table">
            <a:tbl>
              <a:tblPr firstRow="1" bandRow="1">
                <a:tableStyleId>{5C22544A-7EE6-4342-B048-85BDC9FD1C3A}</a:tableStyleId>
              </a:tblPr>
              <a:tblGrid>
                <a:gridCol w="983177">
                  <a:extLst>
                    <a:ext uri="{9D8B030D-6E8A-4147-A177-3AD203B41FA5}">
                      <a16:colId xmlns:a16="http://schemas.microsoft.com/office/drawing/2014/main" val="20000"/>
                    </a:ext>
                  </a:extLst>
                </a:gridCol>
                <a:gridCol w="3010973">
                  <a:extLst>
                    <a:ext uri="{9D8B030D-6E8A-4147-A177-3AD203B41FA5}">
                      <a16:colId xmlns:a16="http://schemas.microsoft.com/office/drawing/2014/main" val="20001"/>
                    </a:ext>
                  </a:extLst>
                </a:gridCol>
              </a:tblGrid>
              <a:tr h="378841">
                <a:tc>
                  <a:txBody>
                    <a:bodyPr/>
                    <a:lstStyle/>
                    <a:p>
                      <a:pPr>
                        <a:spcBef>
                          <a:spcPts val="600"/>
                        </a:spcBef>
                      </a:pPr>
                      <a:endParaRPr lang="en-CA" sz="1600" dirty="0">
                        <a:latin typeface="Calibri" panose="020F0502020204030204" pitchFamily="34" charset="0"/>
                      </a:endParaRPr>
                    </a:p>
                  </a:txBody>
                  <a:tcPr marL="91447" marR="91447" marT="45790" marB="457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1200"/>
                        </a:spcBef>
                        <a:spcAft>
                          <a:spcPts val="600"/>
                        </a:spcAft>
                      </a:pPr>
                      <a:r>
                        <a:rPr lang="en-CA" altLang="en-US" sz="1400" b="0" i="1" dirty="0">
                          <a:solidFill>
                            <a:schemeClr val="tx1"/>
                          </a:solidFill>
                        </a:rPr>
                        <a:t>PMBOK® Guide</a:t>
                      </a:r>
                      <a:r>
                        <a:rPr lang="en-CA" altLang="en-US" sz="1400" b="0" i="0" dirty="0">
                          <a:solidFill>
                            <a:schemeClr val="tx1"/>
                          </a:solidFill>
                        </a:rPr>
                        <a:t>,</a:t>
                      </a:r>
                      <a:r>
                        <a:rPr lang="en-CA" sz="1400" b="0" dirty="0">
                          <a:solidFill>
                            <a:schemeClr val="tx1"/>
                          </a:solidFill>
                          <a:latin typeface="Calibri" panose="020F0502020204030204" pitchFamily="34" charset="0"/>
                        </a:rPr>
                        <a:t> 6</a:t>
                      </a:r>
                      <a:r>
                        <a:rPr lang="en-CA" sz="1400" b="0" baseline="30000" dirty="0">
                          <a:solidFill>
                            <a:schemeClr val="tx1"/>
                          </a:solidFill>
                          <a:latin typeface="Calibri" panose="020F0502020204030204" pitchFamily="34" charset="0"/>
                        </a:rPr>
                        <a:t>th</a:t>
                      </a:r>
                      <a:r>
                        <a:rPr lang="en-CA" sz="1400" b="0" dirty="0">
                          <a:solidFill>
                            <a:schemeClr val="tx1"/>
                          </a:solidFill>
                          <a:latin typeface="Calibri" panose="020F0502020204030204" pitchFamily="34" charset="0"/>
                        </a:rPr>
                        <a:t> Ed. Section 8.3</a:t>
                      </a:r>
                    </a:p>
                  </a:txBody>
                  <a:tcPr marL="91447" marR="91447" marT="45790" marB="457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89568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pPr>
              <a:defRPr/>
            </a:pPr>
            <a:r>
              <a:rPr lang="en-CA" altLang="en-US" dirty="0"/>
              <a:t>Control Q</a:t>
            </a:r>
            <a:r>
              <a:rPr lang="en-CA" altLang="en-US" dirty="0">
                <a:solidFill>
                  <a:schemeClr val="tx2">
                    <a:satMod val="130000"/>
                  </a:schemeClr>
                </a:solidFill>
              </a:rPr>
              <a:t>uality Tools &amp; Techniques</a:t>
            </a:r>
            <a:endParaRPr lang="en-CA" dirty="0"/>
          </a:p>
        </p:txBody>
      </p:sp>
      <p:sp>
        <p:nvSpPr>
          <p:cNvPr id="35843" name="Content Placeholder 2"/>
          <p:cNvSpPr>
            <a:spLocks noGrp="1"/>
          </p:cNvSpPr>
          <p:nvPr>
            <p:ph idx="1"/>
          </p:nvPr>
        </p:nvSpPr>
        <p:spPr>
          <a:xfrm>
            <a:off x="1435100" y="981075"/>
            <a:ext cx="7499350" cy="574675"/>
          </a:xfrm>
        </p:spPr>
        <p:txBody>
          <a:bodyPr>
            <a:normAutofit/>
          </a:bodyPr>
          <a:lstStyle/>
          <a:p>
            <a:pPr marL="82550" indent="0">
              <a:buClr>
                <a:srgbClr val="3333CC"/>
              </a:buClr>
              <a:buSzPct val="100000"/>
              <a:buNone/>
            </a:pPr>
            <a:r>
              <a:rPr lang="en-CA" altLang="en-US" sz="2800" b="1" dirty="0">
                <a:solidFill>
                  <a:srgbClr val="3333CC"/>
                </a:solidFill>
              </a:rPr>
              <a:t>Check Sheets</a:t>
            </a:r>
          </a:p>
        </p:txBody>
      </p:sp>
      <p:sp>
        <p:nvSpPr>
          <p:cNvPr id="35846" name="Rectangle 6"/>
          <p:cNvSpPr>
            <a:spLocks noChangeArrowheads="1"/>
          </p:cNvSpPr>
          <p:nvPr/>
        </p:nvSpPr>
        <p:spPr bwMode="auto">
          <a:xfrm>
            <a:off x="1979613" y="1555750"/>
            <a:ext cx="67691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5125" indent="-282575" eaLnBrk="0" hangingPunct="0">
              <a:spcBef>
                <a:spcPts val="600"/>
              </a:spcBef>
              <a:buClr>
                <a:schemeClr val="accent1"/>
              </a:buClr>
              <a:buSzPct val="80000"/>
              <a:buFont typeface="Wingdings 2" pitchFamily="18" charset="2"/>
              <a:buChar char=""/>
              <a:defRPr sz="3200">
                <a:solidFill>
                  <a:schemeClr val="tx1"/>
                </a:solidFill>
                <a:latin typeface="Calibri"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Calibri" pitchFamily="34" charset="0"/>
              </a:defRPr>
            </a:lvl2pPr>
            <a:lvl3pPr marL="1143000" indent="-228600" eaLnBrk="0" hangingPunct="0">
              <a:spcBef>
                <a:spcPct val="20000"/>
              </a:spcBef>
              <a:buClr>
                <a:srgbClr val="002060"/>
              </a:buClr>
              <a:buFont typeface="Wingdings 2" pitchFamily="18" charset="2"/>
              <a:buChar char=""/>
              <a:defRPr sz="2400">
                <a:solidFill>
                  <a:schemeClr val="tx1"/>
                </a:solidFill>
                <a:latin typeface="Calibri"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Calibri"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Calibri"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alibri"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alibri"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alibri"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alibri" pitchFamily="34" charset="0"/>
              </a:defRPr>
            </a:lvl9pPr>
          </a:lstStyle>
          <a:p>
            <a:pPr eaLnBrk="1" hangingPunct="1">
              <a:spcBef>
                <a:spcPts val="300"/>
              </a:spcBef>
              <a:spcAft>
                <a:spcPts val="300"/>
              </a:spcAft>
              <a:buClrTx/>
              <a:buSzTx/>
            </a:pPr>
            <a:r>
              <a:rPr lang="en-CA" altLang="en-US" sz="1600" dirty="0"/>
              <a:t>Also known as tally sheets are used as checklists for gathering data</a:t>
            </a:r>
          </a:p>
          <a:p>
            <a:pPr eaLnBrk="1" hangingPunct="1">
              <a:spcBef>
                <a:spcPts val="300"/>
              </a:spcBef>
              <a:spcAft>
                <a:spcPts val="300"/>
              </a:spcAft>
              <a:buClrTx/>
              <a:buSzTx/>
            </a:pPr>
            <a:r>
              <a:rPr lang="en-CA" altLang="en-US" sz="1600" dirty="0"/>
              <a:t>Are used to record and organize data in real time when it is generated</a:t>
            </a:r>
          </a:p>
          <a:p>
            <a:pPr eaLnBrk="1" hangingPunct="1">
              <a:spcBef>
                <a:spcPts val="300"/>
              </a:spcBef>
              <a:spcAft>
                <a:spcPts val="300"/>
              </a:spcAft>
              <a:buClrTx/>
              <a:buSzTx/>
            </a:pPr>
            <a:r>
              <a:rPr lang="en-CA" altLang="en-US" sz="1600" dirty="0"/>
              <a:t>Data such as data attributes are about quality defects</a:t>
            </a:r>
          </a:p>
        </p:txBody>
      </p:sp>
      <p:graphicFrame>
        <p:nvGraphicFramePr>
          <p:cNvPr id="10" name="Content Placeholder 2"/>
          <p:cNvGraphicFramePr>
            <a:graphicFrameLocks/>
          </p:cNvGraphicFramePr>
          <p:nvPr>
            <p:extLst/>
          </p:nvPr>
        </p:nvGraphicFramePr>
        <p:xfrm>
          <a:off x="2743200" y="2819400"/>
          <a:ext cx="4613274" cy="2251077"/>
        </p:xfrm>
        <a:graphic>
          <a:graphicData uri="http://schemas.openxmlformats.org/drawingml/2006/table">
            <a:tbl>
              <a:tblPr firstRow="1" bandRow="1">
                <a:tableStyleId>{616DA210-FB5B-4158-B5E0-FEB733F419BA}</a:tableStyleId>
              </a:tblPr>
              <a:tblGrid>
                <a:gridCol w="767314">
                  <a:extLst>
                    <a:ext uri="{9D8B030D-6E8A-4147-A177-3AD203B41FA5}">
                      <a16:colId xmlns:a16="http://schemas.microsoft.com/office/drawing/2014/main" val="20000"/>
                    </a:ext>
                  </a:extLst>
                </a:gridCol>
                <a:gridCol w="960878">
                  <a:extLst>
                    <a:ext uri="{9D8B030D-6E8A-4147-A177-3AD203B41FA5}">
                      <a16:colId xmlns:a16="http://schemas.microsoft.com/office/drawing/2014/main" val="20001"/>
                    </a:ext>
                  </a:extLst>
                </a:gridCol>
                <a:gridCol w="962102">
                  <a:extLst>
                    <a:ext uri="{9D8B030D-6E8A-4147-A177-3AD203B41FA5}">
                      <a16:colId xmlns:a16="http://schemas.microsoft.com/office/drawing/2014/main" val="20002"/>
                    </a:ext>
                  </a:extLst>
                </a:gridCol>
                <a:gridCol w="961490">
                  <a:extLst>
                    <a:ext uri="{9D8B030D-6E8A-4147-A177-3AD203B41FA5}">
                      <a16:colId xmlns:a16="http://schemas.microsoft.com/office/drawing/2014/main" val="20003"/>
                    </a:ext>
                  </a:extLst>
                </a:gridCol>
                <a:gridCol w="961490">
                  <a:extLst>
                    <a:ext uri="{9D8B030D-6E8A-4147-A177-3AD203B41FA5}">
                      <a16:colId xmlns:a16="http://schemas.microsoft.com/office/drawing/2014/main" val="20004"/>
                    </a:ext>
                  </a:extLst>
                </a:gridCol>
              </a:tblGrid>
              <a:tr h="396352">
                <a:tc>
                  <a:txBody>
                    <a:bodyPr/>
                    <a:lstStyle/>
                    <a:p>
                      <a:r>
                        <a:rPr lang="en-US" sz="1000" dirty="0"/>
                        <a:t>Defect</a:t>
                      </a:r>
                    </a:p>
                    <a:p>
                      <a:r>
                        <a:rPr lang="en-US" sz="1000" dirty="0"/>
                        <a:t>Category</a:t>
                      </a:r>
                    </a:p>
                  </a:txBody>
                  <a:tcPr marL="91468" marR="91468" marT="45733" marB="45733"/>
                </a:tc>
                <a:tc>
                  <a:txBody>
                    <a:bodyPr/>
                    <a:lstStyle/>
                    <a:p>
                      <a:pPr algn="ctr"/>
                      <a:r>
                        <a:rPr lang="en-US" sz="1000" dirty="0"/>
                        <a:t>Week 1</a:t>
                      </a:r>
                    </a:p>
                  </a:txBody>
                  <a:tcPr marL="91468" marR="91468" marT="45733" marB="45733"/>
                </a:tc>
                <a:tc>
                  <a:txBody>
                    <a:bodyPr/>
                    <a:lstStyle/>
                    <a:p>
                      <a:pPr algn="ctr"/>
                      <a:r>
                        <a:rPr lang="en-US" sz="1000" dirty="0"/>
                        <a:t>Week 2</a:t>
                      </a:r>
                    </a:p>
                  </a:txBody>
                  <a:tcPr marL="91468" marR="91468" marT="45733" marB="45733"/>
                </a:tc>
                <a:tc>
                  <a:txBody>
                    <a:bodyPr/>
                    <a:lstStyle/>
                    <a:p>
                      <a:pPr algn="ctr"/>
                      <a:r>
                        <a:rPr lang="en-US" sz="1000" dirty="0"/>
                        <a:t>Week 3</a:t>
                      </a:r>
                    </a:p>
                  </a:txBody>
                  <a:tcPr marL="91468" marR="91468" marT="45733" marB="45733"/>
                </a:tc>
                <a:tc>
                  <a:txBody>
                    <a:bodyPr/>
                    <a:lstStyle/>
                    <a:p>
                      <a:pPr algn="ctr"/>
                      <a:r>
                        <a:rPr lang="en-US" sz="1000" dirty="0"/>
                        <a:t>Total</a:t>
                      </a:r>
                    </a:p>
                  </a:txBody>
                  <a:tcPr marL="91468" marR="91468" marT="45733" marB="45733"/>
                </a:tc>
                <a:extLst>
                  <a:ext uri="{0D108BD9-81ED-4DB2-BD59-A6C34878D82A}">
                    <a16:rowId xmlns:a16="http://schemas.microsoft.com/office/drawing/2014/main" val="10000"/>
                  </a:ext>
                </a:extLst>
              </a:tr>
              <a:tr h="370945">
                <a:tc>
                  <a:txBody>
                    <a:bodyPr/>
                    <a:lstStyle/>
                    <a:p>
                      <a:r>
                        <a:rPr lang="en-US" sz="1000" dirty="0"/>
                        <a:t>Critical</a:t>
                      </a:r>
                    </a:p>
                  </a:txBody>
                  <a:tcPr marL="91468" marR="91468" marT="45733" marB="45733"/>
                </a:tc>
                <a:tc>
                  <a:txBody>
                    <a:bodyPr/>
                    <a:lstStyle/>
                    <a:p>
                      <a:pPr algn="ctr"/>
                      <a:r>
                        <a:rPr lang="en-US" sz="1000" dirty="0"/>
                        <a:t>1</a:t>
                      </a:r>
                    </a:p>
                  </a:txBody>
                  <a:tcPr marL="91468" marR="91468" marT="45733" marB="45733"/>
                </a:tc>
                <a:tc>
                  <a:txBody>
                    <a:bodyPr/>
                    <a:lstStyle/>
                    <a:p>
                      <a:pPr algn="ctr"/>
                      <a:r>
                        <a:rPr lang="en-US" sz="1000" dirty="0"/>
                        <a:t>2</a:t>
                      </a:r>
                    </a:p>
                  </a:txBody>
                  <a:tcPr marL="91468" marR="91468" marT="45733" marB="45733"/>
                </a:tc>
                <a:tc>
                  <a:txBody>
                    <a:bodyPr/>
                    <a:lstStyle/>
                    <a:p>
                      <a:pPr algn="ctr"/>
                      <a:r>
                        <a:rPr lang="en-US" sz="1000" dirty="0"/>
                        <a:t>2</a:t>
                      </a:r>
                    </a:p>
                  </a:txBody>
                  <a:tcPr marL="91468" marR="91468" marT="45733" marB="45733"/>
                </a:tc>
                <a:tc>
                  <a:txBody>
                    <a:bodyPr/>
                    <a:lstStyle/>
                    <a:p>
                      <a:pPr algn="ctr"/>
                      <a:r>
                        <a:rPr lang="en-US" sz="1000" dirty="0"/>
                        <a:t>5</a:t>
                      </a:r>
                    </a:p>
                  </a:txBody>
                  <a:tcPr marL="91468" marR="91468" marT="45733" marB="45733"/>
                </a:tc>
                <a:extLst>
                  <a:ext uri="{0D108BD9-81ED-4DB2-BD59-A6C34878D82A}">
                    <a16:rowId xmlns:a16="http://schemas.microsoft.com/office/drawing/2014/main" val="10001"/>
                  </a:ext>
                </a:extLst>
              </a:tr>
              <a:tr h="370945">
                <a:tc>
                  <a:txBody>
                    <a:bodyPr/>
                    <a:lstStyle/>
                    <a:p>
                      <a:r>
                        <a:rPr lang="en-US" sz="1000" dirty="0"/>
                        <a:t>High</a:t>
                      </a:r>
                    </a:p>
                  </a:txBody>
                  <a:tcPr marL="91468" marR="91468" marT="45733" marB="45733"/>
                </a:tc>
                <a:tc>
                  <a:txBody>
                    <a:bodyPr/>
                    <a:lstStyle/>
                    <a:p>
                      <a:pPr algn="ctr"/>
                      <a:r>
                        <a:rPr lang="en-US" sz="1000" dirty="0"/>
                        <a:t>3</a:t>
                      </a:r>
                    </a:p>
                  </a:txBody>
                  <a:tcPr marL="91468" marR="91468" marT="45733" marB="45733"/>
                </a:tc>
                <a:tc>
                  <a:txBody>
                    <a:bodyPr/>
                    <a:lstStyle/>
                    <a:p>
                      <a:pPr algn="ctr"/>
                      <a:r>
                        <a:rPr lang="en-US" sz="1000" dirty="0"/>
                        <a:t>4</a:t>
                      </a:r>
                    </a:p>
                  </a:txBody>
                  <a:tcPr marL="91468" marR="91468" marT="45733" marB="45733"/>
                </a:tc>
                <a:tc>
                  <a:txBody>
                    <a:bodyPr/>
                    <a:lstStyle/>
                    <a:p>
                      <a:pPr algn="ctr"/>
                      <a:r>
                        <a:rPr lang="en-US" sz="1000" dirty="0"/>
                        <a:t>2</a:t>
                      </a:r>
                    </a:p>
                  </a:txBody>
                  <a:tcPr marL="91468" marR="91468" marT="45733" marB="45733"/>
                </a:tc>
                <a:tc>
                  <a:txBody>
                    <a:bodyPr/>
                    <a:lstStyle/>
                    <a:p>
                      <a:pPr algn="ctr"/>
                      <a:r>
                        <a:rPr lang="en-US" sz="1000" dirty="0"/>
                        <a:t>9</a:t>
                      </a:r>
                    </a:p>
                  </a:txBody>
                  <a:tcPr marL="91468" marR="91468" marT="45733" marB="45733"/>
                </a:tc>
                <a:extLst>
                  <a:ext uri="{0D108BD9-81ED-4DB2-BD59-A6C34878D82A}">
                    <a16:rowId xmlns:a16="http://schemas.microsoft.com/office/drawing/2014/main" val="10002"/>
                  </a:ext>
                </a:extLst>
              </a:tr>
              <a:tr h="370945">
                <a:tc>
                  <a:txBody>
                    <a:bodyPr/>
                    <a:lstStyle/>
                    <a:p>
                      <a:r>
                        <a:rPr lang="en-US" sz="1000" dirty="0"/>
                        <a:t>Medium</a:t>
                      </a:r>
                    </a:p>
                  </a:txBody>
                  <a:tcPr marL="91468" marR="91468" marT="45733" marB="45733"/>
                </a:tc>
                <a:tc>
                  <a:txBody>
                    <a:bodyPr/>
                    <a:lstStyle/>
                    <a:p>
                      <a:pPr algn="ctr"/>
                      <a:r>
                        <a:rPr lang="en-US" sz="1000" dirty="0"/>
                        <a:t>5</a:t>
                      </a:r>
                    </a:p>
                  </a:txBody>
                  <a:tcPr marL="91468" marR="91468" marT="45733" marB="45733"/>
                </a:tc>
                <a:tc>
                  <a:txBody>
                    <a:bodyPr/>
                    <a:lstStyle/>
                    <a:p>
                      <a:pPr algn="ctr"/>
                      <a:r>
                        <a:rPr lang="en-US" sz="1000" dirty="0"/>
                        <a:t>6</a:t>
                      </a:r>
                    </a:p>
                  </a:txBody>
                  <a:tcPr marL="91468" marR="91468" marT="45733" marB="45733"/>
                </a:tc>
                <a:tc>
                  <a:txBody>
                    <a:bodyPr/>
                    <a:lstStyle/>
                    <a:p>
                      <a:pPr algn="ctr"/>
                      <a:r>
                        <a:rPr lang="en-US" sz="1000" dirty="0"/>
                        <a:t>3</a:t>
                      </a:r>
                    </a:p>
                  </a:txBody>
                  <a:tcPr marL="91468" marR="91468" marT="45733" marB="45733"/>
                </a:tc>
                <a:tc>
                  <a:txBody>
                    <a:bodyPr/>
                    <a:lstStyle/>
                    <a:p>
                      <a:pPr algn="ctr"/>
                      <a:r>
                        <a:rPr lang="en-US" sz="1000" dirty="0"/>
                        <a:t>14</a:t>
                      </a:r>
                    </a:p>
                  </a:txBody>
                  <a:tcPr marL="91468" marR="91468" marT="45733" marB="45733"/>
                </a:tc>
                <a:extLst>
                  <a:ext uri="{0D108BD9-81ED-4DB2-BD59-A6C34878D82A}">
                    <a16:rowId xmlns:a16="http://schemas.microsoft.com/office/drawing/2014/main" val="10003"/>
                  </a:ext>
                </a:extLst>
              </a:tr>
              <a:tr h="370945">
                <a:tc>
                  <a:txBody>
                    <a:bodyPr/>
                    <a:lstStyle/>
                    <a:p>
                      <a:r>
                        <a:rPr lang="en-US" sz="1000" dirty="0"/>
                        <a:t>Low</a:t>
                      </a:r>
                    </a:p>
                  </a:txBody>
                  <a:tcPr marL="91468" marR="91468" marT="45733" marB="45733"/>
                </a:tc>
                <a:tc>
                  <a:txBody>
                    <a:bodyPr/>
                    <a:lstStyle/>
                    <a:p>
                      <a:pPr algn="ctr"/>
                      <a:r>
                        <a:rPr lang="en-US" sz="1000" dirty="0"/>
                        <a:t>2</a:t>
                      </a:r>
                    </a:p>
                  </a:txBody>
                  <a:tcPr marL="91468" marR="91468" marT="45733" marB="45733"/>
                </a:tc>
                <a:tc>
                  <a:txBody>
                    <a:bodyPr/>
                    <a:lstStyle/>
                    <a:p>
                      <a:pPr algn="ctr"/>
                      <a:r>
                        <a:rPr lang="en-US" sz="1000" dirty="0"/>
                        <a:t>4</a:t>
                      </a:r>
                    </a:p>
                  </a:txBody>
                  <a:tcPr marL="91468" marR="91468" marT="45733" marB="45733"/>
                </a:tc>
                <a:tc>
                  <a:txBody>
                    <a:bodyPr/>
                    <a:lstStyle/>
                    <a:p>
                      <a:pPr algn="ctr"/>
                      <a:r>
                        <a:rPr lang="en-US" sz="1000" dirty="0"/>
                        <a:t>5</a:t>
                      </a:r>
                    </a:p>
                  </a:txBody>
                  <a:tcPr marL="91468" marR="91468" marT="45733" marB="45733"/>
                </a:tc>
                <a:tc>
                  <a:txBody>
                    <a:bodyPr/>
                    <a:lstStyle/>
                    <a:p>
                      <a:pPr algn="ctr"/>
                      <a:r>
                        <a:rPr lang="en-US" sz="1000" dirty="0"/>
                        <a:t>11</a:t>
                      </a:r>
                    </a:p>
                  </a:txBody>
                  <a:tcPr marL="91468" marR="91468" marT="45733" marB="45733"/>
                </a:tc>
                <a:extLst>
                  <a:ext uri="{0D108BD9-81ED-4DB2-BD59-A6C34878D82A}">
                    <a16:rowId xmlns:a16="http://schemas.microsoft.com/office/drawing/2014/main" val="10004"/>
                  </a:ext>
                </a:extLst>
              </a:tr>
              <a:tr h="370945">
                <a:tc>
                  <a:txBody>
                    <a:bodyPr/>
                    <a:lstStyle/>
                    <a:p>
                      <a:r>
                        <a:rPr lang="en-US" sz="1000" dirty="0"/>
                        <a:t>Total</a:t>
                      </a:r>
                    </a:p>
                  </a:txBody>
                  <a:tcPr marL="91468" marR="91468" marT="45733" marB="45733"/>
                </a:tc>
                <a:tc>
                  <a:txBody>
                    <a:bodyPr/>
                    <a:lstStyle/>
                    <a:p>
                      <a:pPr algn="ctr"/>
                      <a:r>
                        <a:rPr lang="en-US" sz="1000" dirty="0"/>
                        <a:t>11</a:t>
                      </a:r>
                    </a:p>
                  </a:txBody>
                  <a:tcPr marL="91468" marR="91468" marT="45733" marB="45733"/>
                </a:tc>
                <a:tc>
                  <a:txBody>
                    <a:bodyPr/>
                    <a:lstStyle/>
                    <a:p>
                      <a:pPr algn="ctr"/>
                      <a:r>
                        <a:rPr lang="en-US" sz="1000" dirty="0"/>
                        <a:t>16</a:t>
                      </a:r>
                    </a:p>
                  </a:txBody>
                  <a:tcPr marL="91468" marR="91468" marT="45733" marB="45733"/>
                </a:tc>
                <a:tc>
                  <a:txBody>
                    <a:bodyPr/>
                    <a:lstStyle/>
                    <a:p>
                      <a:pPr algn="ctr"/>
                      <a:r>
                        <a:rPr lang="en-US" sz="1000" dirty="0"/>
                        <a:t>12</a:t>
                      </a:r>
                    </a:p>
                  </a:txBody>
                  <a:tcPr marL="91468" marR="91468" marT="45733" marB="45733"/>
                </a:tc>
                <a:tc>
                  <a:txBody>
                    <a:bodyPr/>
                    <a:lstStyle/>
                    <a:p>
                      <a:pPr algn="ctr"/>
                      <a:r>
                        <a:rPr lang="en-US" sz="1000" dirty="0"/>
                        <a:t>39</a:t>
                      </a:r>
                    </a:p>
                  </a:txBody>
                  <a:tcPr marL="91468" marR="91468" marT="45733" marB="45733"/>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A9C3B334-4FCE-42D5-921A-28A34F558B53}" type="slidenum">
              <a:rPr lang="en-CA" smtClean="0"/>
              <a:t>3</a:t>
            </a:fld>
            <a:endParaRPr lang="en-CA"/>
          </a:p>
        </p:txBody>
      </p:sp>
      <p:graphicFrame>
        <p:nvGraphicFramePr>
          <p:cNvPr id="11" name="Table 10">
            <a:extLst>
              <a:ext uri="{FF2B5EF4-FFF2-40B4-BE49-F238E27FC236}">
                <a16:creationId xmlns:a16="http://schemas.microsoft.com/office/drawing/2014/main" id="{746239F0-9DAD-4091-A041-FBE57C1FCB96}"/>
              </a:ext>
            </a:extLst>
          </p:cNvPr>
          <p:cNvGraphicFramePr>
            <a:graphicFrameLocks noGrp="1"/>
          </p:cNvGraphicFramePr>
          <p:nvPr>
            <p:extLst>
              <p:ext uri="{D42A27DB-BD31-4B8C-83A1-F6EECF244321}">
                <p14:modId xmlns:p14="http://schemas.microsoft.com/office/powerpoint/2010/main" val="3412047707"/>
              </p:ext>
            </p:extLst>
          </p:nvPr>
        </p:nvGraphicFramePr>
        <p:xfrm>
          <a:off x="4619498" y="6402960"/>
          <a:ext cx="3994150" cy="378841"/>
        </p:xfrm>
        <a:graphic>
          <a:graphicData uri="http://schemas.openxmlformats.org/drawingml/2006/table">
            <a:tbl>
              <a:tblPr firstRow="1" bandRow="1">
                <a:tableStyleId>{5C22544A-7EE6-4342-B048-85BDC9FD1C3A}</a:tableStyleId>
              </a:tblPr>
              <a:tblGrid>
                <a:gridCol w="983177">
                  <a:extLst>
                    <a:ext uri="{9D8B030D-6E8A-4147-A177-3AD203B41FA5}">
                      <a16:colId xmlns:a16="http://schemas.microsoft.com/office/drawing/2014/main" val="20000"/>
                    </a:ext>
                  </a:extLst>
                </a:gridCol>
                <a:gridCol w="3010973">
                  <a:extLst>
                    <a:ext uri="{9D8B030D-6E8A-4147-A177-3AD203B41FA5}">
                      <a16:colId xmlns:a16="http://schemas.microsoft.com/office/drawing/2014/main" val="20001"/>
                    </a:ext>
                  </a:extLst>
                </a:gridCol>
              </a:tblGrid>
              <a:tr h="378841">
                <a:tc>
                  <a:txBody>
                    <a:bodyPr/>
                    <a:lstStyle/>
                    <a:p>
                      <a:pPr>
                        <a:spcBef>
                          <a:spcPts val="600"/>
                        </a:spcBef>
                      </a:pPr>
                      <a:endParaRPr lang="en-CA" sz="1600" dirty="0">
                        <a:latin typeface="Calibri" panose="020F0502020204030204" pitchFamily="34" charset="0"/>
                      </a:endParaRPr>
                    </a:p>
                  </a:txBody>
                  <a:tcPr marL="91447" marR="91447" marT="45790" marB="457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1200"/>
                        </a:spcBef>
                        <a:spcAft>
                          <a:spcPts val="600"/>
                        </a:spcAft>
                      </a:pPr>
                      <a:r>
                        <a:rPr lang="en-CA" altLang="en-US" sz="1400" b="0" i="1" dirty="0">
                          <a:solidFill>
                            <a:schemeClr val="tx1"/>
                          </a:solidFill>
                        </a:rPr>
                        <a:t>PMBOK® Guide</a:t>
                      </a:r>
                      <a:r>
                        <a:rPr lang="en-CA" altLang="en-US" sz="1400" b="0" i="0" dirty="0">
                          <a:solidFill>
                            <a:schemeClr val="tx1"/>
                          </a:solidFill>
                        </a:rPr>
                        <a:t>,</a:t>
                      </a:r>
                      <a:r>
                        <a:rPr lang="en-CA" sz="1400" b="0" dirty="0">
                          <a:solidFill>
                            <a:schemeClr val="tx1"/>
                          </a:solidFill>
                          <a:latin typeface="Calibri" panose="020F0502020204030204" pitchFamily="34" charset="0"/>
                        </a:rPr>
                        <a:t> 6</a:t>
                      </a:r>
                      <a:r>
                        <a:rPr lang="en-CA" sz="1400" b="0" baseline="30000" dirty="0">
                          <a:solidFill>
                            <a:schemeClr val="tx1"/>
                          </a:solidFill>
                          <a:latin typeface="Calibri" panose="020F0502020204030204" pitchFamily="34" charset="0"/>
                        </a:rPr>
                        <a:t>th</a:t>
                      </a:r>
                      <a:r>
                        <a:rPr lang="en-CA" sz="1400" b="0" dirty="0">
                          <a:solidFill>
                            <a:schemeClr val="tx1"/>
                          </a:solidFill>
                          <a:latin typeface="Calibri" panose="020F0502020204030204" pitchFamily="34" charset="0"/>
                        </a:rPr>
                        <a:t> Ed. Section 8.3</a:t>
                      </a:r>
                    </a:p>
                  </a:txBody>
                  <a:tcPr marL="91447" marR="91447" marT="45790" marB="457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69735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Autofit/>
          </a:bodyPr>
          <a:lstStyle/>
          <a:p>
            <a:pPr>
              <a:defRPr/>
            </a:pPr>
            <a:r>
              <a:rPr lang="en-CA" sz="2800" dirty="0"/>
              <a:t>Control Quality Tools and Techniques</a:t>
            </a:r>
          </a:p>
        </p:txBody>
      </p:sp>
      <p:sp>
        <p:nvSpPr>
          <p:cNvPr id="37891" name="Content Placeholder 2"/>
          <p:cNvSpPr>
            <a:spLocks noGrp="1"/>
          </p:cNvSpPr>
          <p:nvPr>
            <p:ph idx="1"/>
          </p:nvPr>
        </p:nvSpPr>
        <p:spPr>
          <a:xfrm>
            <a:off x="1435100" y="981075"/>
            <a:ext cx="7499350" cy="574675"/>
          </a:xfrm>
        </p:spPr>
        <p:txBody>
          <a:bodyPr>
            <a:normAutofit/>
          </a:bodyPr>
          <a:lstStyle/>
          <a:p>
            <a:pPr marL="82550" indent="0">
              <a:buClr>
                <a:srgbClr val="3333CC"/>
              </a:buClr>
              <a:buSzPct val="100000"/>
              <a:buNone/>
            </a:pPr>
            <a:r>
              <a:rPr lang="en-CA" altLang="en-US" sz="2800" b="1" dirty="0">
                <a:solidFill>
                  <a:srgbClr val="3333CC"/>
                </a:solidFill>
              </a:rPr>
              <a:t>Histogram</a:t>
            </a:r>
          </a:p>
        </p:txBody>
      </p:sp>
      <p:sp>
        <p:nvSpPr>
          <p:cNvPr id="37894" name="Rectangle 6"/>
          <p:cNvSpPr>
            <a:spLocks noChangeArrowheads="1"/>
          </p:cNvSpPr>
          <p:nvPr/>
        </p:nvSpPr>
        <p:spPr bwMode="auto">
          <a:xfrm>
            <a:off x="1979613" y="1555750"/>
            <a:ext cx="2879725" cy="327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5125" indent="-282575" eaLnBrk="0" hangingPunct="0">
              <a:spcBef>
                <a:spcPts val="600"/>
              </a:spcBef>
              <a:buClr>
                <a:schemeClr val="accent1"/>
              </a:buClr>
              <a:buSzPct val="80000"/>
              <a:buFont typeface="Wingdings 2" pitchFamily="18" charset="2"/>
              <a:buChar char=""/>
              <a:defRPr sz="3200">
                <a:solidFill>
                  <a:schemeClr val="tx1"/>
                </a:solidFill>
                <a:latin typeface="Calibri"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Calibri" pitchFamily="34" charset="0"/>
              </a:defRPr>
            </a:lvl2pPr>
            <a:lvl3pPr marL="1143000" indent="-228600" eaLnBrk="0" hangingPunct="0">
              <a:spcBef>
                <a:spcPct val="20000"/>
              </a:spcBef>
              <a:buClr>
                <a:srgbClr val="002060"/>
              </a:buClr>
              <a:buFont typeface="Wingdings 2" pitchFamily="18" charset="2"/>
              <a:buChar char=""/>
              <a:defRPr sz="2400">
                <a:solidFill>
                  <a:schemeClr val="tx1"/>
                </a:solidFill>
                <a:latin typeface="Calibri"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Calibri"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Calibri"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alibri"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alibri"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alibri"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alibri" pitchFamily="34" charset="0"/>
              </a:defRPr>
            </a:lvl9pPr>
          </a:lstStyle>
          <a:p>
            <a:pPr eaLnBrk="1" hangingPunct="1">
              <a:lnSpc>
                <a:spcPct val="90000"/>
              </a:lnSpc>
              <a:spcAft>
                <a:spcPts val="600"/>
              </a:spcAft>
              <a:buClrTx/>
              <a:buSzTx/>
            </a:pPr>
            <a:r>
              <a:rPr lang="en-CA" altLang="en-US" sz="1600" dirty="0"/>
              <a:t>Is special form of bar chart showing statistical distribution</a:t>
            </a:r>
          </a:p>
          <a:p>
            <a:pPr eaLnBrk="1" hangingPunct="1">
              <a:lnSpc>
                <a:spcPct val="90000"/>
              </a:lnSpc>
              <a:spcAft>
                <a:spcPts val="600"/>
              </a:spcAft>
              <a:buClrTx/>
              <a:buSzTx/>
            </a:pPr>
            <a:r>
              <a:rPr lang="en-CA" altLang="en-US" sz="1600" dirty="0"/>
              <a:t>Each column represents an attribute of a problem</a:t>
            </a:r>
          </a:p>
          <a:p>
            <a:pPr eaLnBrk="1" hangingPunct="1">
              <a:lnSpc>
                <a:spcPct val="90000"/>
              </a:lnSpc>
              <a:spcAft>
                <a:spcPts val="600"/>
              </a:spcAft>
              <a:buClrTx/>
              <a:buSzTx/>
            </a:pPr>
            <a:r>
              <a:rPr lang="en-CA" altLang="en-US" sz="1600" dirty="0"/>
              <a:t>The height of each column represent the relative frequency of the attribute</a:t>
            </a:r>
          </a:p>
          <a:p>
            <a:pPr eaLnBrk="1" hangingPunct="1">
              <a:spcBef>
                <a:spcPts val="300"/>
              </a:spcBef>
              <a:spcAft>
                <a:spcPts val="300"/>
              </a:spcAft>
              <a:buClrTx/>
              <a:buSzTx/>
            </a:pPr>
            <a:r>
              <a:rPr lang="en-CA" altLang="en-US" sz="1600" dirty="0"/>
              <a:t>This tool helps identify the cause of the problem in a process by the shape and width of the distribution</a:t>
            </a:r>
          </a:p>
        </p:txBody>
      </p:sp>
      <p:pic>
        <p:nvPicPr>
          <p:cNvPr id="37899" name="Picture 7" descr="Histogr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7925" y="1989138"/>
            <a:ext cx="4038600" cy="2525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Slide Number Placeholder 3"/>
          <p:cNvSpPr>
            <a:spLocks noGrp="1"/>
          </p:cNvSpPr>
          <p:nvPr>
            <p:ph type="sldNum" sz="quarter" idx="12"/>
          </p:nvPr>
        </p:nvSpPr>
        <p:spPr/>
        <p:txBody>
          <a:bodyPr/>
          <a:lstStyle/>
          <a:p>
            <a:fld id="{A9C3B334-4FCE-42D5-921A-28A34F558B53}" type="slidenum">
              <a:rPr lang="en-CA" smtClean="0"/>
              <a:t>4</a:t>
            </a:fld>
            <a:endParaRPr lang="en-CA"/>
          </a:p>
        </p:txBody>
      </p:sp>
      <p:graphicFrame>
        <p:nvGraphicFramePr>
          <p:cNvPr id="10" name="Table 9">
            <a:extLst>
              <a:ext uri="{FF2B5EF4-FFF2-40B4-BE49-F238E27FC236}">
                <a16:creationId xmlns:a16="http://schemas.microsoft.com/office/drawing/2014/main" id="{1EBE4BEF-5A0B-4E1A-B9F4-9A55C3CE4C81}"/>
              </a:ext>
            </a:extLst>
          </p:cNvPr>
          <p:cNvGraphicFramePr>
            <a:graphicFrameLocks noGrp="1"/>
          </p:cNvGraphicFramePr>
          <p:nvPr>
            <p:extLst/>
          </p:nvPr>
        </p:nvGraphicFramePr>
        <p:xfrm>
          <a:off x="4619498" y="6402960"/>
          <a:ext cx="3994150" cy="378841"/>
        </p:xfrm>
        <a:graphic>
          <a:graphicData uri="http://schemas.openxmlformats.org/drawingml/2006/table">
            <a:tbl>
              <a:tblPr firstRow="1" bandRow="1">
                <a:tableStyleId>{5C22544A-7EE6-4342-B048-85BDC9FD1C3A}</a:tableStyleId>
              </a:tblPr>
              <a:tblGrid>
                <a:gridCol w="983177">
                  <a:extLst>
                    <a:ext uri="{9D8B030D-6E8A-4147-A177-3AD203B41FA5}">
                      <a16:colId xmlns:a16="http://schemas.microsoft.com/office/drawing/2014/main" val="20000"/>
                    </a:ext>
                  </a:extLst>
                </a:gridCol>
                <a:gridCol w="3010973">
                  <a:extLst>
                    <a:ext uri="{9D8B030D-6E8A-4147-A177-3AD203B41FA5}">
                      <a16:colId xmlns:a16="http://schemas.microsoft.com/office/drawing/2014/main" val="20001"/>
                    </a:ext>
                  </a:extLst>
                </a:gridCol>
              </a:tblGrid>
              <a:tr h="378841">
                <a:tc>
                  <a:txBody>
                    <a:bodyPr/>
                    <a:lstStyle/>
                    <a:p>
                      <a:pPr>
                        <a:spcBef>
                          <a:spcPts val="600"/>
                        </a:spcBef>
                      </a:pPr>
                      <a:endParaRPr lang="en-CA" sz="1600" dirty="0">
                        <a:latin typeface="Calibri" panose="020F0502020204030204" pitchFamily="34" charset="0"/>
                      </a:endParaRPr>
                    </a:p>
                  </a:txBody>
                  <a:tcPr marL="91447" marR="91447" marT="45790" marB="457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1200"/>
                        </a:spcBef>
                        <a:spcAft>
                          <a:spcPts val="600"/>
                        </a:spcAft>
                      </a:pPr>
                      <a:r>
                        <a:rPr lang="en-CA" altLang="en-US" sz="1400" b="0" i="1" dirty="0">
                          <a:solidFill>
                            <a:schemeClr val="tx1"/>
                          </a:solidFill>
                        </a:rPr>
                        <a:t>PMBOK® Guide</a:t>
                      </a:r>
                      <a:r>
                        <a:rPr lang="en-CA" altLang="en-US" sz="1400" b="0" i="0" dirty="0">
                          <a:solidFill>
                            <a:schemeClr val="tx1"/>
                          </a:solidFill>
                        </a:rPr>
                        <a:t>,</a:t>
                      </a:r>
                      <a:r>
                        <a:rPr lang="en-CA" sz="1400" b="0" dirty="0">
                          <a:solidFill>
                            <a:schemeClr val="tx1"/>
                          </a:solidFill>
                          <a:latin typeface="Calibri" panose="020F0502020204030204" pitchFamily="34" charset="0"/>
                        </a:rPr>
                        <a:t> 6</a:t>
                      </a:r>
                      <a:r>
                        <a:rPr lang="en-CA" sz="1400" b="0" baseline="30000" dirty="0">
                          <a:solidFill>
                            <a:schemeClr val="tx1"/>
                          </a:solidFill>
                          <a:latin typeface="Calibri" panose="020F0502020204030204" pitchFamily="34" charset="0"/>
                        </a:rPr>
                        <a:t>th</a:t>
                      </a:r>
                      <a:r>
                        <a:rPr lang="en-CA" sz="1400" b="0" dirty="0">
                          <a:solidFill>
                            <a:schemeClr val="tx1"/>
                          </a:solidFill>
                          <a:latin typeface="Calibri" panose="020F0502020204030204" pitchFamily="34" charset="0"/>
                        </a:rPr>
                        <a:t> Ed. Section 8.2</a:t>
                      </a:r>
                    </a:p>
                  </a:txBody>
                  <a:tcPr marL="91447" marR="91447" marT="45790" marB="457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03841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pPr>
              <a:defRPr/>
            </a:pPr>
            <a:r>
              <a:rPr lang="en-CA" altLang="en-US" dirty="0"/>
              <a:t>Control </a:t>
            </a:r>
            <a:r>
              <a:rPr lang="en-CA" altLang="en-US" dirty="0">
                <a:solidFill>
                  <a:schemeClr val="tx2">
                    <a:satMod val="130000"/>
                  </a:schemeClr>
                </a:solidFill>
              </a:rPr>
              <a:t>Quality Tools &amp; Techniques</a:t>
            </a:r>
            <a:endParaRPr lang="en-CA" dirty="0"/>
          </a:p>
        </p:txBody>
      </p:sp>
      <p:sp>
        <p:nvSpPr>
          <p:cNvPr id="38915" name="Content Placeholder 2"/>
          <p:cNvSpPr>
            <a:spLocks noGrp="1"/>
          </p:cNvSpPr>
          <p:nvPr>
            <p:ph idx="1"/>
          </p:nvPr>
        </p:nvSpPr>
        <p:spPr>
          <a:xfrm>
            <a:off x="1435100" y="981075"/>
            <a:ext cx="7499350" cy="466725"/>
          </a:xfrm>
        </p:spPr>
        <p:txBody>
          <a:bodyPr>
            <a:normAutofit fontScale="92500" lnSpcReduction="10000"/>
          </a:bodyPr>
          <a:lstStyle/>
          <a:p>
            <a:pPr marL="82550" indent="0">
              <a:buClr>
                <a:srgbClr val="3333CC"/>
              </a:buClr>
              <a:buSzPct val="100000"/>
              <a:buNone/>
            </a:pPr>
            <a:r>
              <a:rPr lang="en-CA" altLang="en-US" sz="2800" b="1" dirty="0">
                <a:solidFill>
                  <a:srgbClr val="3333CC"/>
                </a:solidFill>
              </a:rPr>
              <a:t>Pareto Chart</a:t>
            </a:r>
          </a:p>
        </p:txBody>
      </p:sp>
      <p:sp>
        <p:nvSpPr>
          <p:cNvPr id="38918" name="Rectangle 6"/>
          <p:cNvSpPr>
            <a:spLocks noChangeArrowheads="1"/>
          </p:cNvSpPr>
          <p:nvPr/>
        </p:nvSpPr>
        <p:spPr bwMode="auto">
          <a:xfrm>
            <a:off x="1519365" y="1295400"/>
            <a:ext cx="663403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5125" indent="-282575" eaLnBrk="0" hangingPunct="0">
              <a:spcBef>
                <a:spcPts val="600"/>
              </a:spcBef>
              <a:buClr>
                <a:schemeClr val="accent1"/>
              </a:buClr>
              <a:buSzPct val="80000"/>
              <a:buFont typeface="Wingdings 2" pitchFamily="18" charset="2"/>
              <a:buChar char=""/>
              <a:defRPr sz="3200">
                <a:solidFill>
                  <a:schemeClr val="tx1"/>
                </a:solidFill>
                <a:latin typeface="Calibri"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Calibri" pitchFamily="34" charset="0"/>
              </a:defRPr>
            </a:lvl2pPr>
            <a:lvl3pPr marL="1143000" indent="-228600" eaLnBrk="0" hangingPunct="0">
              <a:spcBef>
                <a:spcPct val="20000"/>
              </a:spcBef>
              <a:buClr>
                <a:srgbClr val="002060"/>
              </a:buClr>
              <a:buFont typeface="Wingdings 2" pitchFamily="18" charset="2"/>
              <a:buChar char=""/>
              <a:defRPr sz="2400">
                <a:solidFill>
                  <a:schemeClr val="tx1"/>
                </a:solidFill>
                <a:latin typeface="Calibri"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Calibri"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Calibri"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alibri"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alibri"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alibri"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alibri" pitchFamily="34" charset="0"/>
              </a:defRPr>
            </a:lvl9pPr>
          </a:lstStyle>
          <a:p>
            <a:pPr eaLnBrk="1" hangingPunct="1">
              <a:spcBef>
                <a:spcPts val="300"/>
              </a:spcBef>
              <a:spcAft>
                <a:spcPts val="300"/>
              </a:spcAft>
              <a:buClrTx/>
              <a:buSzTx/>
            </a:pPr>
            <a:r>
              <a:rPr lang="en-CA" altLang="en-US" sz="1600" dirty="0"/>
              <a:t>Is a special form of bar chart that is used to identify few factors (causes) that are responsible for the biggest share of the problem</a:t>
            </a:r>
          </a:p>
          <a:p>
            <a:pPr eaLnBrk="1" hangingPunct="1">
              <a:spcBef>
                <a:spcPts val="300"/>
              </a:spcBef>
              <a:spcAft>
                <a:spcPts val="300"/>
              </a:spcAft>
              <a:buClrTx/>
              <a:buSzTx/>
            </a:pPr>
            <a:r>
              <a:rPr lang="en-CA" altLang="en-US" sz="1600" dirty="0"/>
              <a:t>The first few causes (20%) usually account for 80% of the problems</a:t>
            </a:r>
          </a:p>
          <a:p>
            <a:pPr eaLnBrk="1" hangingPunct="1">
              <a:spcBef>
                <a:spcPts val="300"/>
              </a:spcBef>
              <a:spcAft>
                <a:spcPts val="300"/>
              </a:spcAft>
              <a:buClrTx/>
              <a:buSzTx/>
            </a:pPr>
            <a:r>
              <a:rPr lang="en-CA" altLang="en-US" sz="1600" dirty="0"/>
              <a:t>These causes are represented by the first few vertical bars, the height of which represent the relative frequency of occurrence</a:t>
            </a:r>
          </a:p>
        </p:txBody>
      </p:sp>
      <p:sp>
        <p:nvSpPr>
          <p:cNvPr id="4" name="Slide Number Placeholder 3"/>
          <p:cNvSpPr>
            <a:spLocks noGrp="1"/>
          </p:cNvSpPr>
          <p:nvPr>
            <p:ph type="sldNum" sz="quarter" idx="12"/>
          </p:nvPr>
        </p:nvSpPr>
        <p:spPr/>
        <p:txBody>
          <a:bodyPr/>
          <a:lstStyle/>
          <a:p>
            <a:fld id="{A9C3B334-4FCE-42D5-921A-28A34F558B53}" type="slidenum">
              <a:rPr lang="en-CA" smtClean="0"/>
              <a:t>5</a:t>
            </a:fld>
            <a:endParaRPr lang="en-CA"/>
          </a:p>
        </p:txBody>
      </p:sp>
      <p:pic>
        <p:nvPicPr>
          <p:cNvPr id="6" name="Picture 5">
            <a:extLst>
              <a:ext uri="{FF2B5EF4-FFF2-40B4-BE49-F238E27FC236}">
                <a16:creationId xmlns:a16="http://schemas.microsoft.com/office/drawing/2014/main" id="{8213E1CB-E7E8-40E1-8D70-A70EAB7BF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2819400"/>
            <a:ext cx="5715000" cy="3314700"/>
          </a:xfrm>
          <a:prstGeom prst="rect">
            <a:avLst/>
          </a:prstGeom>
        </p:spPr>
      </p:pic>
      <p:graphicFrame>
        <p:nvGraphicFramePr>
          <p:cNvPr id="12" name="Table 11">
            <a:extLst>
              <a:ext uri="{FF2B5EF4-FFF2-40B4-BE49-F238E27FC236}">
                <a16:creationId xmlns:a16="http://schemas.microsoft.com/office/drawing/2014/main" id="{9B8EC0F4-444F-459A-8005-D6961A41CA58}"/>
              </a:ext>
            </a:extLst>
          </p:cNvPr>
          <p:cNvGraphicFramePr>
            <a:graphicFrameLocks noGrp="1"/>
          </p:cNvGraphicFramePr>
          <p:nvPr>
            <p:extLst>
              <p:ext uri="{D42A27DB-BD31-4B8C-83A1-F6EECF244321}">
                <p14:modId xmlns:p14="http://schemas.microsoft.com/office/powerpoint/2010/main" val="2463401557"/>
              </p:ext>
            </p:extLst>
          </p:nvPr>
        </p:nvGraphicFramePr>
        <p:xfrm>
          <a:off x="4619498" y="6402960"/>
          <a:ext cx="3994150" cy="378841"/>
        </p:xfrm>
        <a:graphic>
          <a:graphicData uri="http://schemas.openxmlformats.org/drawingml/2006/table">
            <a:tbl>
              <a:tblPr firstRow="1" bandRow="1">
                <a:tableStyleId>{5C22544A-7EE6-4342-B048-85BDC9FD1C3A}</a:tableStyleId>
              </a:tblPr>
              <a:tblGrid>
                <a:gridCol w="983177">
                  <a:extLst>
                    <a:ext uri="{9D8B030D-6E8A-4147-A177-3AD203B41FA5}">
                      <a16:colId xmlns:a16="http://schemas.microsoft.com/office/drawing/2014/main" val="20000"/>
                    </a:ext>
                  </a:extLst>
                </a:gridCol>
                <a:gridCol w="3010973">
                  <a:extLst>
                    <a:ext uri="{9D8B030D-6E8A-4147-A177-3AD203B41FA5}">
                      <a16:colId xmlns:a16="http://schemas.microsoft.com/office/drawing/2014/main" val="20001"/>
                    </a:ext>
                  </a:extLst>
                </a:gridCol>
              </a:tblGrid>
              <a:tr h="378841">
                <a:tc>
                  <a:txBody>
                    <a:bodyPr/>
                    <a:lstStyle/>
                    <a:p>
                      <a:pPr>
                        <a:spcBef>
                          <a:spcPts val="600"/>
                        </a:spcBef>
                      </a:pPr>
                      <a:endParaRPr lang="en-CA" sz="1600" dirty="0">
                        <a:latin typeface="Calibri" panose="020F0502020204030204" pitchFamily="34" charset="0"/>
                      </a:endParaRPr>
                    </a:p>
                  </a:txBody>
                  <a:tcPr marL="91447" marR="91447" marT="45790" marB="457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1200"/>
                        </a:spcBef>
                        <a:spcAft>
                          <a:spcPts val="600"/>
                        </a:spcAft>
                      </a:pPr>
                      <a:r>
                        <a:rPr lang="en-CA" altLang="en-US" sz="1400" b="0" i="1" dirty="0">
                          <a:solidFill>
                            <a:schemeClr val="tx1"/>
                          </a:solidFill>
                        </a:rPr>
                        <a:t>PMBOK® Guide</a:t>
                      </a:r>
                      <a:r>
                        <a:rPr lang="en-CA" altLang="en-US" sz="1400" b="0" i="0" dirty="0">
                          <a:solidFill>
                            <a:schemeClr val="tx1"/>
                          </a:solidFill>
                        </a:rPr>
                        <a:t>,</a:t>
                      </a:r>
                      <a:r>
                        <a:rPr lang="en-CA" sz="1400" b="0" dirty="0">
                          <a:solidFill>
                            <a:schemeClr val="tx1"/>
                          </a:solidFill>
                          <a:latin typeface="Calibri" panose="020F0502020204030204" pitchFamily="34" charset="0"/>
                        </a:rPr>
                        <a:t> 6</a:t>
                      </a:r>
                      <a:r>
                        <a:rPr lang="en-CA" sz="1400" b="0" baseline="30000" dirty="0">
                          <a:solidFill>
                            <a:schemeClr val="tx1"/>
                          </a:solidFill>
                          <a:latin typeface="Calibri" panose="020F0502020204030204" pitchFamily="34" charset="0"/>
                        </a:rPr>
                        <a:t>th</a:t>
                      </a:r>
                      <a:r>
                        <a:rPr lang="en-CA" sz="1400" b="0" dirty="0">
                          <a:solidFill>
                            <a:schemeClr val="tx1"/>
                          </a:solidFill>
                          <a:latin typeface="Calibri" panose="020F0502020204030204" pitchFamily="34" charset="0"/>
                        </a:rPr>
                        <a:t> Ed. Section 8.3</a:t>
                      </a:r>
                    </a:p>
                  </a:txBody>
                  <a:tcPr marL="91447" marR="91447" marT="45790" marB="457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39543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noAutofit/>
          </a:bodyPr>
          <a:lstStyle/>
          <a:p>
            <a:pPr>
              <a:defRPr/>
            </a:pPr>
            <a:r>
              <a:rPr lang="en-CA" altLang="en-US" sz="2800" dirty="0"/>
              <a:t>Control Quality Tools and Techniques</a:t>
            </a:r>
            <a:endParaRPr lang="en-CA" sz="2800" dirty="0"/>
          </a:p>
        </p:txBody>
      </p:sp>
      <p:sp>
        <p:nvSpPr>
          <p:cNvPr id="36867" name="Content Placeholder 2"/>
          <p:cNvSpPr>
            <a:spLocks noGrp="1"/>
          </p:cNvSpPr>
          <p:nvPr>
            <p:ph idx="1"/>
          </p:nvPr>
        </p:nvSpPr>
        <p:spPr>
          <a:xfrm>
            <a:off x="1435100" y="981075"/>
            <a:ext cx="7499350" cy="574675"/>
          </a:xfrm>
        </p:spPr>
        <p:txBody>
          <a:bodyPr>
            <a:normAutofit/>
          </a:bodyPr>
          <a:lstStyle/>
          <a:p>
            <a:pPr marL="82550" indent="0">
              <a:buClr>
                <a:srgbClr val="3333CC"/>
              </a:buClr>
              <a:buSzPct val="100000"/>
              <a:buNone/>
            </a:pPr>
            <a:r>
              <a:rPr lang="en-CA" altLang="en-US" sz="2800" b="1" dirty="0">
                <a:solidFill>
                  <a:srgbClr val="3333CC"/>
                </a:solidFill>
              </a:rPr>
              <a:t>Scatter Diagram</a:t>
            </a:r>
          </a:p>
        </p:txBody>
      </p:sp>
      <p:sp>
        <p:nvSpPr>
          <p:cNvPr id="36870" name="Rectangle 6"/>
          <p:cNvSpPr>
            <a:spLocks noChangeArrowheads="1"/>
          </p:cNvSpPr>
          <p:nvPr/>
        </p:nvSpPr>
        <p:spPr bwMode="auto">
          <a:xfrm>
            <a:off x="1600200" y="1555750"/>
            <a:ext cx="6781800"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5125" indent="-282575" eaLnBrk="0" hangingPunct="0">
              <a:spcBef>
                <a:spcPts val="600"/>
              </a:spcBef>
              <a:buClr>
                <a:schemeClr val="accent1"/>
              </a:buClr>
              <a:buSzPct val="80000"/>
              <a:buFont typeface="Wingdings 2" pitchFamily="18" charset="2"/>
              <a:buChar char=""/>
              <a:defRPr sz="3200">
                <a:solidFill>
                  <a:schemeClr val="tx1"/>
                </a:solidFill>
                <a:latin typeface="Calibri"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Calibri" pitchFamily="34" charset="0"/>
              </a:defRPr>
            </a:lvl2pPr>
            <a:lvl3pPr marL="1143000" indent="-228600" eaLnBrk="0" hangingPunct="0">
              <a:spcBef>
                <a:spcPct val="20000"/>
              </a:spcBef>
              <a:buClr>
                <a:srgbClr val="002060"/>
              </a:buClr>
              <a:buFont typeface="Wingdings 2" pitchFamily="18" charset="2"/>
              <a:buChar char=""/>
              <a:defRPr sz="2400">
                <a:solidFill>
                  <a:schemeClr val="tx1"/>
                </a:solidFill>
                <a:latin typeface="Calibri"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Calibri"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Calibri"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alibri"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alibri"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alibri"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alibri" pitchFamily="34" charset="0"/>
              </a:defRPr>
            </a:lvl9pPr>
          </a:lstStyle>
          <a:p>
            <a:pPr eaLnBrk="1" hangingPunct="1">
              <a:spcAft>
                <a:spcPts val="600"/>
              </a:spcAft>
              <a:buClrTx/>
              <a:buSzTx/>
            </a:pPr>
            <a:r>
              <a:rPr lang="en-CA" altLang="en-US" sz="1600" dirty="0"/>
              <a:t>Also known as correlation chart, plots ordered pairs of variables say X and Y, showing the pattern of relationship between them. The diagram helps explain whether a change in independent variable (X),causes a change in dependent variable (Y) </a:t>
            </a:r>
          </a:p>
          <a:p>
            <a:pPr eaLnBrk="1" hangingPunct="1">
              <a:spcAft>
                <a:spcPts val="600"/>
              </a:spcAft>
              <a:buClrTx/>
              <a:buSzTx/>
            </a:pPr>
            <a:r>
              <a:rPr lang="en-CA" altLang="en-US" sz="1600" dirty="0"/>
              <a:t>The result could be positive correlation, negative correlation or  zero correlation</a:t>
            </a:r>
          </a:p>
        </p:txBody>
      </p:sp>
      <p:sp>
        <p:nvSpPr>
          <p:cNvPr id="4" name="Slide Number Placeholder 3"/>
          <p:cNvSpPr>
            <a:spLocks noGrp="1"/>
          </p:cNvSpPr>
          <p:nvPr>
            <p:ph type="sldNum" sz="quarter" idx="12"/>
          </p:nvPr>
        </p:nvSpPr>
        <p:spPr/>
        <p:txBody>
          <a:bodyPr/>
          <a:lstStyle/>
          <a:p>
            <a:fld id="{A9C3B334-4FCE-42D5-921A-28A34F558B53}" type="slidenum">
              <a:rPr lang="en-CA" smtClean="0"/>
              <a:t>6</a:t>
            </a:fld>
            <a:endParaRPr lang="en-CA"/>
          </a:p>
        </p:txBody>
      </p:sp>
      <p:graphicFrame>
        <p:nvGraphicFramePr>
          <p:cNvPr id="11" name="Table 10">
            <a:extLst>
              <a:ext uri="{FF2B5EF4-FFF2-40B4-BE49-F238E27FC236}">
                <a16:creationId xmlns:a16="http://schemas.microsoft.com/office/drawing/2014/main" id="{08C60053-D18D-485A-998C-19FBBFC7C2FC}"/>
              </a:ext>
            </a:extLst>
          </p:cNvPr>
          <p:cNvGraphicFramePr>
            <a:graphicFrameLocks noGrp="1"/>
          </p:cNvGraphicFramePr>
          <p:nvPr>
            <p:extLst>
              <p:ext uri="{D42A27DB-BD31-4B8C-83A1-F6EECF244321}">
                <p14:modId xmlns:p14="http://schemas.microsoft.com/office/powerpoint/2010/main" val="64635425"/>
              </p:ext>
            </p:extLst>
          </p:nvPr>
        </p:nvGraphicFramePr>
        <p:xfrm>
          <a:off x="4619498" y="6402960"/>
          <a:ext cx="3994150" cy="378841"/>
        </p:xfrm>
        <a:graphic>
          <a:graphicData uri="http://schemas.openxmlformats.org/drawingml/2006/table">
            <a:tbl>
              <a:tblPr firstRow="1" bandRow="1">
                <a:tableStyleId>{5C22544A-7EE6-4342-B048-85BDC9FD1C3A}</a:tableStyleId>
              </a:tblPr>
              <a:tblGrid>
                <a:gridCol w="983177">
                  <a:extLst>
                    <a:ext uri="{9D8B030D-6E8A-4147-A177-3AD203B41FA5}">
                      <a16:colId xmlns:a16="http://schemas.microsoft.com/office/drawing/2014/main" val="20000"/>
                    </a:ext>
                  </a:extLst>
                </a:gridCol>
                <a:gridCol w="3010973">
                  <a:extLst>
                    <a:ext uri="{9D8B030D-6E8A-4147-A177-3AD203B41FA5}">
                      <a16:colId xmlns:a16="http://schemas.microsoft.com/office/drawing/2014/main" val="20001"/>
                    </a:ext>
                  </a:extLst>
                </a:gridCol>
              </a:tblGrid>
              <a:tr h="378841">
                <a:tc>
                  <a:txBody>
                    <a:bodyPr/>
                    <a:lstStyle/>
                    <a:p>
                      <a:pPr>
                        <a:spcBef>
                          <a:spcPts val="600"/>
                        </a:spcBef>
                      </a:pPr>
                      <a:endParaRPr lang="en-CA" sz="1600" dirty="0">
                        <a:latin typeface="Calibri" panose="020F0502020204030204" pitchFamily="34" charset="0"/>
                      </a:endParaRPr>
                    </a:p>
                  </a:txBody>
                  <a:tcPr marL="91447" marR="91447" marT="45790" marB="457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1200"/>
                        </a:spcBef>
                        <a:spcAft>
                          <a:spcPts val="600"/>
                        </a:spcAft>
                      </a:pPr>
                      <a:r>
                        <a:rPr lang="en-CA" altLang="en-US" sz="1400" b="0" i="1" dirty="0">
                          <a:solidFill>
                            <a:schemeClr val="tx1"/>
                          </a:solidFill>
                        </a:rPr>
                        <a:t>PMBOK® Guide</a:t>
                      </a:r>
                      <a:r>
                        <a:rPr lang="en-CA" altLang="en-US" sz="1400" b="0" i="0" dirty="0">
                          <a:solidFill>
                            <a:schemeClr val="tx1"/>
                          </a:solidFill>
                        </a:rPr>
                        <a:t>,</a:t>
                      </a:r>
                      <a:r>
                        <a:rPr lang="en-CA" sz="1400" b="0" dirty="0">
                          <a:solidFill>
                            <a:schemeClr val="tx1"/>
                          </a:solidFill>
                          <a:latin typeface="Calibri" panose="020F0502020204030204" pitchFamily="34" charset="0"/>
                        </a:rPr>
                        <a:t> 6</a:t>
                      </a:r>
                      <a:r>
                        <a:rPr lang="en-CA" sz="1400" b="0" baseline="30000" dirty="0">
                          <a:solidFill>
                            <a:schemeClr val="tx1"/>
                          </a:solidFill>
                          <a:latin typeface="Calibri" panose="020F0502020204030204" pitchFamily="34" charset="0"/>
                        </a:rPr>
                        <a:t>th</a:t>
                      </a:r>
                      <a:r>
                        <a:rPr lang="en-CA" sz="1400" b="0" dirty="0">
                          <a:solidFill>
                            <a:schemeClr val="tx1"/>
                          </a:solidFill>
                          <a:latin typeface="Calibri" panose="020F0502020204030204" pitchFamily="34" charset="0"/>
                        </a:rPr>
                        <a:t> Ed. Section 8.3</a:t>
                      </a:r>
                    </a:p>
                  </a:txBody>
                  <a:tcPr marL="91447" marR="91447" marT="45790" marB="457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5" name="Picture 4">
            <a:extLst>
              <a:ext uri="{FF2B5EF4-FFF2-40B4-BE49-F238E27FC236}">
                <a16:creationId xmlns:a16="http://schemas.microsoft.com/office/drawing/2014/main" id="{4F43E1DA-A6E0-4724-B25E-B5CCD293B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796" y="3294596"/>
            <a:ext cx="6781800" cy="2866243"/>
          </a:xfrm>
          <a:prstGeom prst="rect">
            <a:avLst/>
          </a:prstGeom>
        </p:spPr>
      </p:pic>
    </p:spTree>
    <p:extLst>
      <p:ext uri="{BB962C8B-B14F-4D97-AF65-F5344CB8AC3E}">
        <p14:creationId xmlns:p14="http://schemas.microsoft.com/office/powerpoint/2010/main" val="3826419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Autofit/>
          </a:bodyPr>
          <a:lstStyle/>
          <a:p>
            <a:pPr>
              <a:defRPr/>
            </a:pPr>
            <a:r>
              <a:rPr lang="en-CA" altLang="en-US" sz="2800" dirty="0"/>
              <a:t>Control</a:t>
            </a:r>
            <a:r>
              <a:rPr lang="en-CA" altLang="en-US" sz="2800" dirty="0">
                <a:solidFill>
                  <a:schemeClr val="tx2">
                    <a:satMod val="130000"/>
                  </a:schemeClr>
                </a:solidFill>
              </a:rPr>
              <a:t> Quality Tools and Techniques</a:t>
            </a:r>
            <a:endParaRPr lang="en-CA" sz="2800" dirty="0"/>
          </a:p>
        </p:txBody>
      </p:sp>
      <p:sp>
        <p:nvSpPr>
          <p:cNvPr id="33795" name="Content Placeholder 2"/>
          <p:cNvSpPr>
            <a:spLocks noGrp="1"/>
          </p:cNvSpPr>
          <p:nvPr>
            <p:ph idx="1"/>
          </p:nvPr>
        </p:nvSpPr>
        <p:spPr>
          <a:xfrm>
            <a:off x="1435100" y="981075"/>
            <a:ext cx="7499350" cy="574675"/>
          </a:xfrm>
        </p:spPr>
        <p:txBody>
          <a:bodyPr>
            <a:normAutofit/>
          </a:bodyPr>
          <a:lstStyle/>
          <a:p>
            <a:pPr marL="82550" indent="0">
              <a:buClr>
                <a:srgbClr val="3333CC"/>
              </a:buClr>
              <a:buSzPct val="100000"/>
              <a:buNone/>
            </a:pPr>
            <a:r>
              <a:rPr lang="en-CA" altLang="en-US" sz="2800" b="1" dirty="0">
                <a:solidFill>
                  <a:srgbClr val="3333CC"/>
                </a:solidFill>
              </a:rPr>
              <a:t>Cause-and-Effect Diagram</a:t>
            </a:r>
          </a:p>
        </p:txBody>
      </p:sp>
      <p:graphicFrame>
        <p:nvGraphicFramePr>
          <p:cNvPr id="33798" name="Object 5"/>
          <p:cNvGraphicFramePr>
            <a:graphicFrameLocks noGrp="1" noChangeAspect="1"/>
          </p:cNvGraphicFramePr>
          <p:nvPr>
            <p:extLst/>
          </p:nvPr>
        </p:nvGraphicFramePr>
        <p:xfrm>
          <a:off x="3093984" y="3048000"/>
          <a:ext cx="3744913" cy="2098675"/>
        </p:xfrm>
        <a:graphic>
          <a:graphicData uri="http://schemas.openxmlformats.org/presentationml/2006/ole">
            <mc:AlternateContent xmlns:mc="http://schemas.openxmlformats.org/markup-compatibility/2006">
              <mc:Choice xmlns:v="urn:schemas-microsoft-com:vml" Requires="v">
                <p:oleObj spid="_x0000_s6193" name="Visio" r:id="rId3" imgW="3299079" imgH="1850136" progId="Visio.Drawing.11">
                  <p:embed/>
                </p:oleObj>
              </mc:Choice>
              <mc:Fallback>
                <p:oleObj name="Visio" r:id="rId3" imgW="3299079" imgH="1850136" progId="Visio.Drawing.11">
                  <p:embed/>
                  <p:pic>
                    <p:nvPicPr>
                      <p:cNvPr id="33798"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3984" y="3048000"/>
                        <a:ext cx="3744913"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9" name="Rectangle 6"/>
          <p:cNvSpPr>
            <a:spLocks noChangeArrowheads="1"/>
          </p:cNvSpPr>
          <p:nvPr/>
        </p:nvSpPr>
        <p:spPr bwMode="auto">
          <a:xfrm>
            <a:off x="1979613" y="1555750"/>
            <a:ext cx="67691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5125" indent="-282575" eaLnBrk="0" hangingPunct="0">
              <a:spcBef>
                <a:spcPts val="600"/>
              </a:spcBef>
              <a:buClr>
                <a:schemeClr val="accent1"/>
              </a:buClr>
              <a:buSzPct val="80000"/>
              <a:buFont typeface="Wingdings 2" pitchFamily="18" charset="2"/>
              <a:buChar char=""/>
              <a:defRPr sz="3200">
                <a:solidFill>
                  <a:schemeClr val="tx1"/>
                </a:solidFill>
                <a:latin typeface="Calibri"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Calibri" pitchFamily="34" charset="0"/>
              </a:defRPr>
            </a:lvl2pPr>
            <a:lvl3pPr marL="1143000" indent="-228600" eaLnBrk="0" hangingPunct="0">
              <a:spcBef>
                <a:spcPct val="20000"/>
              </a:spcBef>
              <a:buClr>
                <a:srgbClr val="002060"/>
              </a:buClr>
              <a:buFont typeface="Wingdings 2" pitchFamily="18" charset="2"/>
              <a:buChar char=""/>
              <a:defRPr sz="2400">
                <a:solidFill>
                  <a:schemeClr val="tx1"/>
                </a:solidFill>
                <a:latin typeface="Calibri"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Calibri"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Calibri"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alibri"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alibri"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alibri"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alibri" pitchFamily="34" charset="0"/>
              </a:defRPr>
            </a:lvl9pPr>
          </a:lstStyle>
          <a:p>
            <a:pPr eaLnBrk="1" hangingPunct="1">
              <a:spcAft>
                <a:spcPts val="600"/>
              </a:spcAft>
              <a:buClrTx/>
              <a:buSzTx/>
            </a:pPr>
            <a:r>
              <a:rPr lang="en-CA" altLang="en-US" sz="1600" dirty="0"/>
              <a:t>Also known as Fishbone, Ishikawa or Why-Why diagram, illustrate how various causes might be linked to potential quality problem</a:t>
            </a:r>
          </a:p>
          <a:p>
            <a:pPr eaLnBrk="1" hangingPunct="1">
              <a:spcAft>
                <a:spcPts val="600"/>
              </a:spcAft>
              <a:buClrTx/>
              <a:buSzTx/>
            </a:pPr>
            <a:r>
              <a:rPr lang="en-CA" altLang="en-US" sz="1600" dirty="0"/>
              <a:t>The analysis of possible causes lead to determination of one or more root cause which require corrective action(s)</a:t>
            </a:r>
          </a:p>
        </p:txBody>
      </p:sp>
      <p:sp>
        <p:nvSpPr>
          <p:cNvPr id="4" name="Slide Number Placeholder 3"/>
          <p:cNvSpPr>
            <a:spLocks noGrp="1"/>
          </p:cNvSpPr>
          <p:nvPr>
            <p:ph type="sldNum" sz="quarter" idx="12"/>
          </p:nvPr>
        </p:nvSpPr>
        <p:spPr/>
        <p:txBody>
          <a:bodyPr/>
          <a:lstStyle/>
          <a:p>
            <a:fld id="{A9C3B334-4FCE-42D5-921A-28A34F558B53}" type="slidenum">
              <a:rPr lang="en-CA" smtClean="0"/>
              <a:t>7</a:t>
            </a:fld>
            <a:endParaRPr lang="en-CA"/>
          </a:p>
        </p:txBody>
      </p:sp>
      <p:graphicFrame>
        <p:nvGraphicFramePr>
          <p:cNvPr id="10" name="Table 9">
            <a:extLst>
              <a:ext uri="{FF2B5EF4-FFF2-40B4-BE49-F238E27FC236}">
                <a16:creationId xmlns:a16="http://schemas.microsoft.com/office/drawing/2014/main" id="{7DC25536-4666-4FF8-AFEA-D612929EEC8B}"/>
              </a:ext>
            </a:extLst>
          </p:cNvPr>
          <p:cNvGraphicFramePr>
            <a:graphicFrameLocks noGrp="1"/>
          </p:cNvGraphicFramePr>
          <p:nvPr>
            <p:extLst/>
          </p:nvPr>
        </p:nvGraphicFramePr>
        <p:xfrm>
          <a:off x="4619498" y="6402960"/>
          <a:ext cx="3994150" cy="378841"/>
        </p:xfrm>
        <a:graphic>
          <a:graphicData uri="http://schemas.openxmlformats.org/drawingml/2006/table">
            <a:tbl>
              <a:tblPr firstRow="1" bandRow="1">
                <a:tableStyleId>{5C22544A-7EE6-4342-B048-85BDC9FD1C3A}</a:tableStyleId>
              </a:tblPr>
              <a:tblGrid>
                <a:gridCol w="983177">
                  <a:extLst>
                    <a:ext uri="{9D8B030D-6E8A-4147-A177-3AD203B41FA5}">
                      <a16:colId xmlns:a16="http://schemas.microsoft.com/office/drawing/2014/main" val="20000"/>
                    </a:ext>
                  </a:extLst>
                </a:gridCol>
                <a:gridCol w="3010973">
                  <a:extLst>
                    <a:ext uri="{9D8B030D-6E8A-4147-A177-3AD203B41FA5}">
                      <a16:colId xmlns:a16="http://schemas.microsoft.com/office/drawing/2014/main" val="20001"/>
                    </a:ext>
                  </a:extLst>
                </a:gridCol>
              </a:tblGrid>
              <a:tr h="378841">
                <a:tc>
                  <a:txBody>
                    <a:bodyPr/>
                    <a:lstStyle/>
                    <a:p>
                      <a:pPr>
                        <a:spcBef>
                          <a:spcPts val="600"/>
                        </a:spcBef>
                      </a:pPr>
                      <a:endParaRPr lang="en-CA" sz="1600" dirty="0">
                        <a:latin typeface="Calibri" panose="020F0502020204030204" pitchFamily="34" charset="0"/>
                      </a:endParaRPr>
                    </a:p>
                  </a:txBody>
                  <a:tcPr marL="91447" marR="91447" marT="45790" marB="457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1200"/>
                        </a:spcBef>
                        <a:spcAft>
                          <a:spcPts val="600"/>
                        </a:spcAft>
                      </a:pPr>
                      <a:r>
                        <a:rPr lang="en-CA" altLang="en-US" sz="1400" b="0" i="1" dirty="0">
                          <a:solidFill>
                            <a:schemeClr val="tx1"/>
                          </a:solidFill>
                        </a:rPr>
                        <a:t>PMBOK® Guide</a:t>
                      </a:r>
                      <a:r>
                        <a:rPr lang="en-CA" altLang="en-US" sz="1400" b="0" i="0" dirty="0">
                          <a:solidFill>
                            <a:schemeClr val="tx1"/>
                          </a:solidFill>
                        </a:rPr>
                        <a:t>,</a:t>
                      </a:r>
                      <a:r>
                        <a:rPr lang="en-CA" sz="1400" b="0" dirty="0">
                          <a:solidFill>
                            <a:schemeClr val="tx1"/>
                          </a:solidFill>
                          <a:latin typeface="Calibri" panose="020F0502020204030204" pitchFamily="34" charset="0"/>
                        </a:rPr>
                        <a:t> 6</a:t>
                      </a:r>
                      <a:r>
                        <a:rPr lang="en-CA" sz="1400" b="0" baseline="30000" dirty="0">
                          <a:solidFill>
                            <a:schemeClr val="tx1"/>
                          </a:solidFill>
                          <a:latin typeface="Calibri" panose="020F0502020204030204" pitchFamily="34" charset="0"/>
                        </a:rPr>
                        <a:t>th</a:t>
                      </a:r>
                      <a:r>
                        <a:rPr lang="en-CA" sz="1400" b="0" dirty="0">
                          <a:solidFill>
                            <a:schemeClr val="tx1"/>
                          </a:solidFill>
                          <a:latin typeface="Calibri" panose="020F0502020204030204" pitchFamily="34" charset="0"/>
                        </a:rPr>
                        <a:t> Ed. Section 8.2</a:t>
                      </a:r>
                    </a:p>
                  </a:txBody>
                  <a:tcPr marL="91447" marR="91447" marT="45790" marB="457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92535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normAutofit fontScale="90000"/>
          </a:bodyPr>
          <a:lstStyle/>
          <a:p>
            <a:pPr>
              <a:defRPr/>
            </a:pPr>
            <a:r>
              <a:rPr lang="en-CA" altLang="en-US" dirty="0"/>
              <a:t>Control </a:t>
            </a:r>
            <a:r>
              <a:rPr lang="en-CA" altLang="en-US" dirty="0">
                <a:solidFill>
                  <a:schemeClr val="tx2">
                    <a:satMod val="130000"/>
                  </a:schemeClr>
                </a:solidFill>
              </a:rPr>
              <a:t>Quality Tools &amp; Techniques</a:t>
            </a:r>
            <a:endParaRPr lang="en-CA" dirty="0"/>
          </a:p>
        </p:txBody>
      </p:sp>
      <p:sp>
        <p:nvSpPr>
          <p:cNvPr id="39939" name="Content Placeholder 2"/>
          <p:cNvSpPr>
            <a:spLocks noGrp="1"/>
          </p:cNvSpPr>
          <p:nvPr>
            <p:ph idx="1"/>
          </p:nvPr>
        </p:nvSpPr>
        <p:spPr>
          <a:xfrm>
            <a:off x="1435100" y="981075"/>
            <a:ext cx="7499350" cy="574675"/>
          </a:xfrm>
        </p:spPr>
        <p:txBody>
          <a:bodyPr>
            <a:normAutofit/>
          </a:bodyPr>
          <a:lstStyle/>
          <a:p>
            <a:pPr marL="82550" indent="0">
              <a:buClr>
                <a:srgbClr val="3333CC"/>
              </a:buClr>
              <a:buSzPct val="100000"/>
              <a:buNone/>
            </a:pPr>
            <a:r>
              <a:rPr lang="en-CA" altLang="en-US" sz="2800" b="1" dirty="0">
                <a:solidFill>
                  <a:srgbClr val="3333CC"/>
                </a:solidFill>
              </a:rPr>
              <a:t>Control Chart</a:t>
            </a:r>
          </a:p>
        </p:txBody>
      </p:sp>
      <p:sp>
        <p:nvSpPr>
          <p:cNvPr id="39942" name="Rectangle 6"/>
          <p:cNvSpPr>
            <a:spLocks noChangeArrowheads="1"/>
          </p:cNvSpPr>
          <p:nvPr/>
        </p:nvSpPr>
        <p:spPr bwMode="auto">
          <a:xfrm>
            <a:off x="1979613" y="1555750"/>
            <a:ext cx="69135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5125" indent="-282575" eaLnBrk="0" hangingPunct="0">
              <a:spcBef>
                <a:spcPts val="600"/>
              </a:spcBef>
              <a:buClr>
                <a:schemeClr val="accent1"/>
              </a:buClr>
              <a:buSzPct val="80000"/>
              <a:buFont typeface="Wingdings 2" pitchFamily="18" charset="2"/>
              <a:buChar char=""/>
              <a:defRPr sz="3200">
                <a:solidFill>
                  <a:schemeClr val="tx1"/>
                </a:solidFill>
                <a:latin typeface="Calibri"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Calibri" pitchFamily="34" charset="0"/>
              </a:defRPr>
            </a:lvl2pPr>
            <a:lvl3pPr marL="1143000" indent="-228600" eaLnBrk="0" hangingPunct="0">
              <a:spcBef>
                <a:spcPct val="20000"/>
              </a:spcBef>
              <a:buClr>
                <a:srgbClr val="002060"/>
              </a:buClr>
              <a:buFont typeface="Wingdings 2" pitchFamily="18" charset="2"/>
              <a:buChar char=""/>
              <a:defRPr sz="2400">
                <a:solidFill>
                  <a:schemeClr val="tx1"/>
                </a:solidFill>
                <a:latin typeface="Calibri"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Calibri"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Calibri"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alibri"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alibri"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alibri"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Calibri" pitchFamily="34" charset="0"/>
              </a:defRPr>
            </a:lvl9pPr>
          </a:lstStyle>
          <a:p>
            <a:pPr eaLnBrk="1" hangingPunct="1">
              <a:spcBef>
                <a:spcPct val="0"/>
              </a:spcBef>
              <a:buClrTx/>
              <a:buSzTx/>
            </a:pPr>
            <a:r>
              <a:rPr lang="en-CA" altLang="en-US" sz="1600" dirty="0"/>
              <a:t>Displays interaction of process variables on a particular process to determine whether they are within acceptable limits</a:t>
            </a:r>
          </a:p>
          <a:p>
            <a:pPr eaLnBrk="1" hangingPunct="1">
              <a:spcBef>
                <a:spcPct val="0"/>
              </a:spcBef>
              <a:buClrTx/>
              <a:buSzTx/>
            </a:pPr>
            <a:r>
              <a:rPr lang="en-CA" altLang="en-US" sz="1600" dirty="0"/>
              <a:t>Developed by Walter </a:t>
            </a:r>
            <a:r>
              <a:rPr lang="en-CA" altLang="en-US" sz="1600" dirty="0" err="1"/>
              <a:t>Shewart</a:t>
            </a:r>
            <a:r>
              <a:rPr lang="en-CA" altLang="en-US" sz="1600" dirty="0"/>
              <a:t> of Bell Telephone Laboratories in New York</a:t>
            </a:r>
          </a:p>
          <a:p>
            <a:pPr eaLnBrk="1" hangingPunct="1">
              <a:spcBef>
                <a:spcPct val="0"/>
              </a:spcBef>
              <a:buClrTx/>
              <a:buSzTx/>
            </a:pPr>
            <a:r>
              <a:rPr lang="en-CA" altLang="en-US" sz="1600" dirty="0"/>
              <a:t>Determines if a process is stable, has predictable performance or out of control</a:t>
            </a:r>
          </a:p>
        </p:txBody>
      </p:sp>
      <p:pic>
        <p:nvPicPr>
          <p:cNvPr id="39947" name="Picture 7" descr="Control Chart"/>
          <p:cNvPicPr>
            <a:picLocks noChangeAspect="1" noChangeArrowheads="1"/>
          </p:cNvPicPr>
          <p:nvPr/>
        </p:nvPicPr>
        <p:blipFill>
          <a:blip r:embed="rId2">
            <a:extLst>
              <a:ext uri="{28A0092B-C50C-407E-A947-70E740481C1C}">
                <a14:useLocalDpi xmlns:a14="http://schemas.microsoft.com/office/drawing/2010/main" val="0"/>
              </a:ext>
            </a:extLst>
          </a:blip>
          <a:srcRect t="9180" b="9061"/>
          <a:stretch>
            <a:fillRect/>
          </a:stretch>
        </p:blipFill>
        <p:spPr bwMode="auto">
          <a:xfrm>
            <a:off x="2627313" y="3028950"/>
            <a:ext cx="5305425" cy="239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Slide Number Placeholder 3"/>
          <p:cNvSpPr>
            <a:spLocks noGrp="1"/>
          </p:cNvSpPr>
          <p:nvPr>
            <p:ph type="sldNum" sz="quarter" idx="12"/>
          </p:nvPr>
        </p:nvSpPr>
        <p:spPr/>
        <p:txBody>
          <a:bodyPr/>
          <a:lstStyle/>
          <a:p>
            <a:fld id="{A9C3B334-4FCE-42D5-921A-28A34F558B53}" type="slidenum">
              <a:rPr lang="en-CA" smtClean="0"/>
              <a:t>8</a:t>
            </a:fld>
            <a:endParaRPr lang="en-CA"/>
          </a:p>
        </p:txBody>
      </p:sp>
      <p:graphicFrame>
        <p:nvGraphicFramePr>
          <p:cNvPr id="10" name="Table 9">
            <a:extLst>
              <a:ext uri="{FF2B5EF4-FFF2-40B4-BE49-F238E27FC236}">
                <a16:creationId xmlns:a16="http://schemas.microsoft.com/office/drawing/2014/main" id="{9C779A63-07B8-47D0-A3CA-31C7BECE0CCB}"/>
              </a:ext>
            </a:extLst>
          </p:cNvPr>
          <p:cNvGraphicFramePr>
            <a:graphicFrameLocks noGrp="1"/>
          </p:cNvGraphicFramePr>
          <p:nvPr>
            <p:extLst>
              <p:ext uri="{D42A27DB-BD31-4B8C-83A1-F6EECF244321}">
                <p14:modId xmlns:p14="http://schemas.microsoft.com/office/powerpoint/2010/main" val="3284009201"/>
              </p:ext>
            </p:extLst>
          </p:nvPr>
        </p:nvGraphicFramePr>
        <p:xfrm>
          <a:off x="4619498" y="6402960"/>
          <a:ext cx="3994150" cy="378841"/>
        </p:xfrm>
        <a:graphic>
          <a:graphicData uri="http://schemas.openxmlformats.org/drawingml/2006/table">
            <a:tbl>
              <a:tblPr firstRow="1" bandRow="1">
                <a:tableStyleId>{5C22544A-7EE6-4342-B048-85BDC9FD1C3A}</a:tableStyleId>
              </a:tblPr>
              <a:tblGrid>
                <a:gridCol w="983177">
                  <a:extLst>
                    <a:ext uri="{9D8B030D-6E8A-4147-A177-3AD203B41FA5}">
                      <a16:colId xmlns:a16="http://schemas.microsoft.com/office/drawing/2014/main" val="20000"/>
                    </a:ext>
                  </a:extLst>
                </a:gridCol>
                <a:gridCol w="3010973">
                  <a:extLst>
                    <a:ext uri="{9D8B030D-6E8A-4147-A177-3AD203B41FA5}">
                      <a16:colId xmlns:a16="http://schemas.microsoft.com/office/drawing/2014/main" val="20001"/>
                    </a:ext>
                  </a:extLst>
                </a:gridCol>
              </a:tblGrid>
              <a:tr h="378841">
                <a:tc>
                  <a:txBody>
                    <a:bodyPr/>
                    <a:lstStyle/>
                    <a:p>
                      <a:pPr>
                        <a:spcBef>
                          <a:spcPts val="600"/>
                        </a:spcBef>
                      </a:pPr>
                      <a:endParaRPr lang="en-CA" sz="1600" dirty="0">
                        <a:latin typeface="Calibri" panose="020F0502020204030204" pitchFamily="34" charset="0"/>
                      </a:endParaRPr>
                    </a:p>
                  </a:txBody>
                  <a:tcPr marL="91447" marR="91447" marT="45790" marB="457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1200"/>
                        </a:spcBef>
                        <a:spcAft>
                          <a:spcPts val="600"/>
                        </a:spcAft>
                      </a:pPr>
                      <a:r>
                        <a:rPr lang="en-CA" altLang="en-US" sz="1400" b="0" i="1" dirty="0">
                          <a:solidFill>
                            <a:schemeClr val="tx1"/>
                          </a:solidFill>
                        </a:rPr>
                        <a:t>PMBOK® Guide</a:t>
                      </a:r>
                      <a:r>
                        <a:rPr lang="en-CA" altLang="en-US" sz="1400" b="0" i="0" dirty="0">
                          <a:solidFill>
                            <a:schemeClr val="tx1"/>
                          </a:solidFill>
                        </a:rPr>
                        <a:t>,</a:t>
                      </a:r>
                      <a:r>
                        <a:rPr lang="en-CA" sz="1400" b="0" dirty="0">
                          <a:solidFill>
                            <a:schemeClr val="tx1"/>
                          </a:solidFill>
                          <a:latin typeface="Calibri" panose="020F0502020204030204" pitchFamily="34" charset="0"/>
                        </a:rPr>
                        <a:t> 6</a:t>
                      </a:r>
                      <a:r>
                        <a:rPr lang="en-CA" sz="1400" b="0" baseline="30000" dirty="0">
                          <a:solidFill>
                            <a:schemeClr val="tx1"/>
                          </a:solidFill>
                          <a:latin typeface="Calibri" panose="020F0502020204030204" pitchFamily="34" charset="0"/>
                        </a:rPr>
                        <a:t>th</a:t>
                      </a:r>
                      <a:r>
                        <a:rPr lang="en-CA" sz="1400" b="0" dirty="0">
                          <a:solidFill>
                            <a:schemeClr val="tx1"/>
                          </a:solidFill>
                          <a:latin typeface="Calibri" panose="020F0502020204030204" pitchFamily="34" charset="0"/>
                        </a:rPr>
                        <a:t> Ed. Section 8.3</a:t>
                      </a:r>
                    </a:p>
                  </a:txBody>
                  <a:tcPr marL="91447" marR="91447" marT="45790" marB="457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54235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normAutofit fontScale="90000"/>
          </a:bodyPr>
          <a:lstStyle/>
          <a:p>
            <a:pPr>
              <a:defRPr/>
            </a:pPr>
            <a:r>
              <a:rPr lang="en-CA" altLang="en-US" dirty="0"/>
              <a:t>Control </a:t>
            </a:r>
            <a:r>
              <a:rPr lang="en-CA" altLang="en-US" dirty="0">
                <a:solidFill>
                  <a:schemeClr val="tx2">
                    <a:satMod val="130000"/>
                  </a:schemeClr>
                </a:solidFill>
              </a:rPr>
              <a:t>Quality Tools &amp; Techniques</a:t>
            </a:r>
            <a:endParaRPr lang="en-CA" dirty="0"/>
          </a:p>
        </p:txBody>
      </p:sp>
      <p:sp>
        <p:nvSpPr>
          <p:cNvPr id="39939" name="Content Placeholder 2"/>
          <p:cNvSpPr>
            <a:spLocks noGrp="1"/>
          </p:cNvSpPr>
          <p:nvPr>
            <p:ph idx="1"/>
          </p:nvPr>
        </p:nvSpPr>
        <p:spPr>
          <a:xfrm>
            <a:off x="1435100" y="981075"/>
            <a:ext cx="7499350" cy="574675"/>
          </a:xfrm>
        </p:spPr>
        <p:txBody>
          <a:bodyPr>
            <a:normAutofit/>
          </a:bodyPr>
          <a:lstStyle/>
          <a:p>
            <a:pPr marL="82550" indent="0">
              <a:buClr>
                <a:srgbClr val="3333CC"/>
              </a:buClr>
              <a:buSzPct val="100000"/>
              <a:buNone/>
            </a:pPr>
            <a:r>
              <a:rPr lang="en-CA" altLang="en-US" sz="2800" b="1" dirty="0">
                <a:solidFill>
                  <a:srgbClr val="3333CC"/>
                </a:solidFill>
              </a:rPr>
              <a:t>Control Chart</a:t>
            </a:r>
          </a:p>
        </p:txBody>
      </p:sp>
      <p:sp>
        <p:nvSpPr>
          <p:cNvPr id="4" name="Slide Number Placeholder 3"/>
          <p:cNvSpPr>
            <a:spLocks noGrp="1"/>
          </p:cNvSpPr>
          <p:nvPr>
            <p:ph type="sldNum" sz="quarter" idx="12"/>
          </p:nvPr>
        </p:nvSpPr>
        <p:spPr/>
        <p:txBody>
          <a:bodyPr/>
          <a:lstStyle/>
          <a:p>
            <a:fld id="{A9C3B334-4FCE-42D5-921A-28A34F558B53}" type="slidenum">
              <a:rPr lang="en-CA" smtClean="0"/>
              <a:t>9</a:t>
            </a:fld>
            <a:endParaRPr lang="en-CA"/>
          </a:p>
        </p:txBody>
      </p:sp>
      <p:pic>
        <p:nvPicPr>
          <p:cNvPr id="11" name="Picture 6" descr="Fig07-08.bmp"/>
          <p:cNvPicPr>
            <a:picLocks noChangeAspect="1"/>
          </p:cNvPicPr>
          <p:nvPr/>
        </p:nvPicPr>
        <p:blipFill>
          <a:blip r:embed="rId2" cstate="print"/>
          <a:srcRect l="3825" t="2889" r="3426" b="10446"/>
          <a:stretch>
            <a:fillRect/>
          </a:stretch>
        </p:blipFill>
        <p:spPr bwMode="auto">
          <a:xfrm>
            <a:off x="1524000" y="1524000"/>
            <a:ext cx="7021830" cy="4343400"/>
          </a:xfrm>
          <a:prstGeom prst="rect">
            <a:avLst/>
          </a:prstGeom>
          <a:noFill/>
          <a:ln w="9525">
            <a:noFill/>
            <a:miter lim="800000"/>
            <a:headEnd/>
            <a:tailEnd/>
          </a:ln>
        </p:spPr>
      </p:pic>
      <p:graphicFrame>
        <p:nvGraphicFramePr>
          <p:cNvPr id="9" name="Table 8">
            <a:extLst>
              <a:ext uri="{FF2B5EF4-FFF2-40B4-BE49-F238E27FC236}">
                <a16:creationId xmlns:a16="http://schemas.microsoft.com/office/drawing/2014/main" id="{983685E6-77AE-4429-B4D4-1FB6DB689D10}"/>
              </a:ext>
            </a:extLst>
          </p:cNvPr>
          <p:cNvGraphicFramePr>
            <a:graphicFrameLocks noGrp="1"/>
          </p:cNvGraphicFramePr>
          <p:nvPr>
            <p:extLst>
              <p:ext uri="{D42A27DB-BD31-4B8C-83A1-F6EECF244321}">
                <p14:modId xmlns:p14="http://schemas.microsoft.com/office/powerpoint/2010/main" val="3284009201"/>
              </p:ext>
            </p:extLst>
          </p:nvPr>
        </p:nvGraphicFramePr>
        <p:xfrm>
          <a:off x="4619498" y="6402960"/>
          <a:ext cx="3994150" cy="378841"/>
        </p:xfrm>
        <a:graphic>
          <a:graphicData uri="http://schemas.openxmlformats.org/drawingml/2006/table">
            <a:tbl>
              <a:tblPr firstRow="1" bandRow="1">
                <a:tableStyleId>{5C22544A-7EE6-4342-B048-85BDC9FD1C3A}</a:tableStyleId>
              </a:tblPr>
              <a:tblGrid>
                <a:gridCol w="983177">
                  <a:extLst>
                    <a:ext uri="{9D8B030D-6E8A-4147-A177-3AD203B41FA5}">
                      <a16:colId xmlns:a16="http://schemas.microsoft.com/office/drawing/2014/main" val="20000"/>
                    </a:ext>
                  </a:extLst>
                </a:gridCol>
                <a:gridCol w="3010973">
                  <a:extLst>
                    <a:ext uri="{9D8B030D-6E8A-4147-A177-3AD203B41FA5}">
                      <a16:colId xmlns:a16="http://schemas.microsoft.com/office/drawing/2014/main" val="20001"/>
                    </a:ext>
                  </a:extLst>
                </a:gridCol>
              </a:tblGrid>
              <a:tr h="378841">
                <a:tc>
                  <a:txBody>
                    <a:bodyPr/>
                    <a:lstStyle/>
                    <a:p>
                      <a:pPr>
                        <a:spcBef>
                          <a:spcPts val="600"/>
                        </a:spcBef>
                      </a:pPr>
                      <a:endParaRPr lang="en-CA" sz="1600" dirty="0">
                        <a:latin typeface="Calibri" panose="020F0502020204030204" pitchFamily="34" charset="0"/>
                      </a:endParaRPr>
                    </a:p>
                  </a:txBody>
                  <a:tcPr marL="91447" marR="91447" marT="45790" marB="457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1200"/>
                        </a:spcBef>
                        <a:spcAft>
                          <a:spcPts val="600"/>
                        </a:spcAft>
                      </a:pPr>
                      <a:r>
                        <a:rPr lang="en-CA" altLang="en-US" sz="1400" b="0" i="1" dirty="0">
                          <a:solidFill>
                            <a:schemeClr val="tx1"/>
                          </a:solidFill>
                        </a:rPr>
                        <a:t>PMBOK® Guide</a:t>
                      </a:r>
                      <a:r>
                        <a:rPr lang="en-CA" altLang="en-US" sz="1400" b="0" i="0" dirty="0">
                          <a:solidFill>
                            <a:schemeClr val="tx1"/>
                          </a:solidFill>
                        </a:rPr>
                        <a:t>,</a:t>
                      </a:r>
                      <a:r>
                        <a:rPr lang="en-CA" sz="1400" b="0" dirty="0">
                          <a:solidFill>
                            <a:schemeClr val="tx1"/>
                          </a:solidFill>
                          <a:latin typeface="Calibri" panose="020F0502020204030204" pitchFamily="34" charset="0"/>
                        </a:rPr>
                        <a:t> 6</a:t>
                      </a:r>
                      <a:r>
                        <a:rPr lang="en-CA" sz="1400" b="0" baseline="30000" dirty="0">
                          <a:solidFill>
                            <a:schemeClr val="tx1"/>
                          </a:solidFill>
                          <a:latin typeface="Calibri" panose="020F0502020204030204" pitchFamily="34" charset="0"/>
                        </a:rPr>
                        <a:t>th</a:t>
                      </a:r>
                      <a:r>
                        <a:rPr lang="en-CA" sz="1400" b="0" dirty="0">
                          <a:solidFill>
                            <a:schemeClr val="tx1"/>
                          </a:solidFill>
                          <a:latin typeface="Calibri" panose="020F0502020204030204" pitchFamily="34" charset="0"/>
                        </a:rPr>
                        <a:t> Ed. Section 8.3</a:t>
                      </a:r>
                    </a:p>
                  </a:txBody>
                  <a:tcPr marL="91447" marR="91447" marT="45790" marB="457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994166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ustom 2">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0000FF"/>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1335</TotalTime>
  <Words>718</Words>
  <Application>Microsoft Office PowerPoint</Application>
  <PresentationFormat>On-screen Show (4:3)</PresentationFormat>
  <Paragraphs>101</Paragraphs>
  <Slides>10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9" baseType="lpstr">
      <vt:lpstr>Arial Narrow</vt:lpstr>
      <vt:lpstr>Calibri</vt:lpstr>
      <vt:lpstr>Century Gothic</vt:lpstr>
      <vt:lpstr>Gill Sans MT</vt:lpstr>
      <vt:lpstr>Verdana</vt:lpstr>
      <vt:lpstr>Wingdings</vt:lpstr>
      <vt:lpstr>Wingdings 2</vt:lpstr>
      <vt:lpstr>Solstice</vt:lpstr>
      <vt:lpstr>Visio</vt:lpstr>
      <vt:lpstr>Project Quality Management</vt:lpstr>
      <vt:lpstr>Control Quality Tools and Techniques</vt:lpstr>
      <vt:lpstr>Control Quality Tools &amp; Techniques</vt:lpstr>
      <vt:lpstr>Control Quality Tools and Techniques</vt:lpstr>
      <vt:lpstr>Control Quality Tools &amp; Techniques</vt:lpstr>
      <vt:lpstr>Control Quality Tools and Techniques</vt:lpstr>
      <vt:lpstr>Control Quality Tools and Techniques</vt:lpstr>
      <vt:lpstr>Control Quality Tools &amp; Techniques</vt:lpstr>
      <vt:lpstr>Control Quality Tools &amp; Techniques</vt:lpstr>
      <vt:lpstr>Control Quality Tools &amp; Techniques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Brenda</dc:creator>
  <cp:lastModifiedBy>hshamim</cp:lastModifiedBy>
  <cp:revision>200</cp:revision>
  <cp:lastPrinted>2018-02-17T21:11:13Z</cp:lastPrinted>
  <dcterms:created xsi:type="dcterms:W3CDTF">2013-11-20T23:20:05Z</dcterms:created>
  <dcterms:modified xsi:type="dcterms:W3CDTF">2018-06-11T20:43:26Z</dcterms:modified>
</cp:coreProperties>
</file>