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32"/>
  </p:notesMasterIdLst>
  <p:sldIdLst>
    <p:sldId id="257" r:id="rId2"/>
    <p:sldId id="448" r:id="rId3"/>
    <p:sldId id="258" r:id="rId4"/>
    <p:sldId id="449" r:id="rId5"/>
    <p:sldId id="437" r:id="rId6"/>
    <p:sldId id="452" r:id="rId7"/>
    <p:sldId id="453" r:id="rId8"/>
    <p:sldId id="454" r:id="rId9"/>
    <p:sldId id="438" r:id="rId10"/>
    <p:sldId id="291" r:id="rId11"/>
    <p:sldId id="294" r:id="rId12"/>
    <p:sldId id="455" r:id="rId13"/>
    <p:sldId id="295" r:id="rId14"/>
    <p:sldId id="296" r:id="rId15"/>
    <p:sldId id="440" r:id="rId16"/>
    <p:sldId id="297" r:id="rId17"/>
    <p:sldId id="298" r:id="rId18"/>
    <p:sldId id="299" r:id="rId19"/>
    <p:sldId id="300" r:id="rId20"/>
    <p:sldId id="456" r:id="rId21"/>
    <p:sldId id="457" r:id="rId22"/>
    <p:sldId id="458" r:id="rId23"/>
    <p:sldId id="301" r:id="rId24"/>
    <p:sldId id="304" r:id="rId25"/>
    <p:sldId id="305" r:id="rId26"/>
    <p:sldId id="306" r:id="rId27"/>
    <p:sldId id="307" r:id="rId28"/>
    <p:sldId id="308" r:id="rId29"/>
    <p:sldId id="309" r:id="rId30"/>
    <p:sldId id="459" r:id="rId31"/>
    <p:sldId id="310" r:id="rId32"/>
    <p:sldId id="460" r:id="rId33"/>
    <p:sldId id="316" r:id="rId34"/>
    <p:sldId id="320" r:id="rId35"/>
    <p:sldId id="319" r:id="rId36"/>
    <p:sldId id="461" r:id="rId37"/>
    <p:sldId id="462" r:id="rId38"/>
    <p:sldId id="323" r:id="rId39"/>
    <p:sldId id="324" r:id="rId40"/>
    <p:sldId id="325" r:id="rId41"/>
    <p:sldId id="326" r:id="rId42"/>
    <p:sldId id="327" r:id="rId43"/>
    <p:sldId id="328" r:id="rId44"/>
    <p:sldId id="463" r:id="rId45"/>
    <p:sldId id="329" r:id="rId46"/>
    <p:sldId id="330" r:id="rId47"/>
    <p:sldId id="464" r:id="rId48"/>
    <p:sldId id="331" r:id="rId49"/>
    <p:sldId id="332" r:id="rId50"/>
    <p:sldId id="333" r:id="rId51"/>
    <p:sldId id="465" r:id="rId52"/>
    <p:sldId id="466" r:id="rId53"/>
    <p:sldId id="335" r:id="rId54"/>
    <p:sldId id="489" r:id="rId55"/>
    <p:sldId id="337" r:id="rId56"/>
    <p:sldId id="338" r:id="rId57"/>
    <p:sldId id="342" r:id="rId58"/>
    <p:sldId id="344" r:id="rId59"/>
    <p:sldId id="345" r:id="rId60"/>
    <p:sldId id="467" r:id="rId61"/>
    <p:sldId id="347" r:id="rId62"/>
    <p:sldId id="348" r:id="rId63"/>
    <p:sldId id="468" r:id="rId64"/>
    <p:sldId id="349" r:id="rId65"/>
    <p:sldId id="470" r:id="rId66"/>
    <p:sldId id="493" r:id="rId67"/>
    <p:sldId id="473" r:id="rId68"/>
    <p:sldId id="363" r:id="rId69"/>
    <p:sldId id="365" r:id="rId70"/>
    <p:sldId id="367" r:id="rId71"/>
    <p:sldId id="474" r:id="rId72"/>
    <p:sldId id="370" r:id="rId73"/>
    <p:sldId id="372" r:id="rId74"/>
    <p:sldId id="373" r:id="rId75"/>
    <p:sldId id="374" r:id="rId76"/>
    <p:sldId id="475" r:id="rId77"/>
    <p:sldId id="375" r:id="rId78"/>
    <p:sldId id="378" r:id="rId79"/>
    <p:sldId id="376" r:id="rId80"/>
    <p:sldId id="476" r:id="rId81"/>
    <p:sldId id="379" r:id="rId82"/>
    <p:sldId id="477" r:id="rId83"/>
    <p:sldId id="380" r:id="rId84"/>
    <p:sldId id="381" r:id="rId85"/>
    <p:sldId id="382" r:id="rId86"/>
    <p:sldId id="385" r:id="rId87"/>
    <p:sldId id="386" r:id="rId88"/>
    <p:sldId id="387" r:id="rId89"/>
    <p:sldId id="478" r:id="rId90"/>
    <p:sldId id="389" r:id="rId91"/>
    <p:sldId id="479" r:id="rId92"/>
    <p:sldId id="390" r:id="rId93"/>
    <p:sldId id="483" r:id="rId94"/>
    <p:sldId id="480" r:id="rId95"/>
    <p:sldId id="484" r:id="rId96"/>
    <p:sldId id="481" r:id="rId97"/>
    <p:sldId id="482" r:id="rId98"/>
    <p:sldId id="486" r:id="rId99"/>
    <p:sldId id="487" r:id="rId100"/>
    <p:sldId id="391" r:id="rId101"/>
    <p:sldId id="485" r:id="rId102"/>
    <p:sldId id="393" r:id="rId103"/>
    <p:sldId id="394" r:id="rId104"/>
    <p:sldId id="395" r:id="rId105"/>
    <p:sldId id="396" r:id="rId106"/>
    <p:sldId id="399" r:id="rId107"/>
    <p:sldId id="451" r:id="rId108"/>
    <p:sldId id="402" r:id="rId109"/>
    <p:sldId id="488" r:id="rId110"/>
    <p:sldId id="286" r:id="rId111"/>
    <p:sldId id="287" r:id="rId112"/>
    <p:sldId id="288" r:id="rId113"/>
    <p:sldId id="289" r:id="rId114"/>
    <p:sldId id="290" r:id="rId115"/>
    <p:sldId id="350" r:id="rId116"/>
    <p:sldId id="351" r:id="rId117"/>
    <p:sldId id="352" r:id="rId118"/>
    <p:sldId id="354" r:id="rId119"/>
    <p:sldId id="353" r:id="rId120"/>
    <p:sldId id="356" r:id="rId121"/>
    <p:sldId id="355" r:id="rId122"/>
    <p:sldId id="358" r:id="rId123"/>
    <p:sldId id="357" r:id="rId124"/>
    <p:sldId id="360" r:id="rId125"/>
    <p:sldId id="359" r:id="rId126"/>
    <p:sldId id="362" r:id="rId127"/>
    <p:sldId id="361" r:id="rId128"/>
    <p:sldId id="490" r:id="rId129"/>
    <p:sldId id="491" r:id="rId130"/>
    <p:sldId id="492" r:id="rId1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5500"/>
    <a:srgbClr val="462B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63" autoAdjust="0"/>
    <p:restoredTop sz="95468" autoAdjust="0"/>
  </p:normalViewPr>
  <p:slideViewPr>
    <p:cSldViewPr>
      <p:cViewPr varScale="1">
        <p:scale>
          <a:sx n="69" d="100"/>
          <a:sy n="69" d="100"/>
        </p:scale>
        <p:origin x="1020" y="40"/>
      </p:cViewPr>
      <p:guideLst>
        <p:guide orient="horz" pos="2160"/>
        <p:guide pos="2880"/>
      </p:guideLst>
    </p:cSldViewPr>
  </p:slideViewPr>
  <p:outlineViewPr>
    <p:cViewPr>
      <p:scale>
        <a:sx n="33" d="100"/>
        <a:sy n="33" d="100"/>
      </p:scale>
      <p:origin x="0" y="83730"/>
    </p:cViewPr>
  </p:outlineViewPr>
  <p:notesTextViewPr>
    <p:cViewPr>
      <p:scale>
        <a:sx n="100" d="100"/>
        <a:sy n="100" d="100"/>
      </p:scale>
      <p:origin x="0" y="0"/>
    </p:cViewPr>
  </p:notesTextViewPr>
  <p:sorterViewPr>
    <p:cViewPr>
      <p:scale>
        <a:sx n="110" d="100"/>
        <a:sy n="110" d="100"/>
      </p:scale>
      <p:origin x="0" y="-27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CA" dirty="0"/>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9B9AACEA-D869-4672-AE5C-4A21752586F7}" type="datetimeFigureOut">
              <a:rPr lang="en-US" smtClean="0"/>
              <a:pPr/>
              <a:t>2/22/2020</a:t>
            </a:fld>
            <a:endParaRPr lang="en-CA" dirty="0"/>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CA"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CA"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4C43CBB2-2E6C-4A60-9B53-497198B15E67}" type="slidenum">
              <a:rPr lang="en-CA" smtClean="0"/>
              <a:pPr/>
              <a:t>‹#›</a:t>
            </a:fld>
            <a:endParaRPr lang="en-CA" dirty="0"/>
          </a:p>
        </p:txBody>
      </p:sp>
    </p:spTree>
    <p:extLst>
      <p:ext uri="{BB962C8B-B14F-4D97-AF65-F5344CB8AC3E}">
        <p14:creationId xmlns:p14="http://schemas.microsoft.com/office/powerpoint/2010/main" val="2022864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1645DC9F-7CCF-4443-A6BE-5E4B78FD11F4}" type="slidenum">
              <a:rPr lang="en-US"/>
              <a:pPr/>
              <a:t>1</a:t>
            </a:fld>
            <a:endParaRPr lang="en-US" dirty="0"/>
          </a:p>
        </p:txBody>
      </p:sp>
      <p:sp>
        <p:nvSpPr>
          <p:cNvPr id="509954" name="Rectangle 1026"/>
          <p:cNvSpPr>
            <a:spLocks noGrp="1" noRot="1" noChangeAspect="1" noChangeArrowheads="1" noTextEdit="1"/>
          </p:cNvSpPr>
          <p:nvPr>
            <p:ph type="sldImg"/>
          </p:nvPr>
        </p:nvSpPr>
        <p:spPr>
          <a:xfrm>
            <a:off x="1190625" y="703263"/>
            <a:ext cx="4629150" cy="3473450"/>
          </a:xfrm>
          <a:ln/>
        </p:spPr>
      </p:sp>
      <p:sp>
        <p:nvSpPr>
          <p:cNvPr id="509955" name="Rectangle 1027"/>
          <p:cNvSpPr>
            <a:spLocks noGrp="1" noChangeArrowheads="1"/>
          </p:cNvSpPr>
          <p:nvPr>
            <p:ph type="body" idx="1"/>
          </p:nvPr>
        </p:nvSpPr>
        <p:spPr/>
        <p:txBody>
          <a:bodyPr/>
          <a:lstStyle/>
          <a:p>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04A73FDF-FD74-4FAF-8E53-1BB9C6E02E1C}" type="slidenum">
              <a:rPr lang="en-US"/>
              <a:pPr/>
              <a:t>16</a:t>
            </a:fld>
            <a:endParaRPr lang="en-US" dirty="0"/>
          </a:p>
        </p:txBody>
      </p:sp>
      <p:sp>
        <p:nvSpPr>
          <p:cNvPr id="904194" name="Rectangle 2"/>
          <p:cNvSpPr>
            <a:spLocks noGrp="1" noRot="1" noChangeAspect="1" noChangeArrowheads="1" noTextEdit="1"/>
          </p:cNvSpPr>
          <p:nvPr>
            <p:ph type="sldImg"/>
          </p:nvPr>
        </p:nvSpPr>
        <p:spPr>
          <a:xfrm>
            <a:off x="1190625" y="703263"/>
            <a:ext cx="4629150" cy="3473450"/>
          </a:xfrm>
          <a:ln/>
        </p:spPr>
      </p:sp>
      <p:sp>
        <p:nvSpPr>
          <p:cNvPr id="90419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3150A443-942F-4BEB-86DB-090DB9A71A4A}" type="slidenum">
              <a:rPr lang="en-US"/>
              <a:pPr/>
              <a:t>122</a:t>
            </a:fld>
            <a:endParaRPr lang="en-US" dirty="0"/>
          </a:p>
        </p:txBody>
      </p:sp>
      <p:sp>
        <p:nvSpPr>
          <p:cNvPr id="965634" name="Rectangle 2"/>
          <p:cNvSpPr>
            <a:spLocks noGrp="1" noRot="1" noChangeAspect="1" noChangeArrowheads="1" noTextEdit="1"/>
          </p:cNvSpPr>
          <p:nvPr>
            <p:ph type="sldImg"/>
          </p:nvPr>
        </p:nvSpPr>
        <p:spPr>
          <a:xfrm>
            <a:off x="1190625" y="703263"/>
            <a:ext cx="4629150" cy="3473450"/>
          </a:xfrm>
          <a:ln/>
        </p:spPr>
      </p:sp>
      <p:sp>
        <p:nvSpPr>
          <p:cNvPr id="96563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90D970D6-9216-4503-A773-F9A1D0E1DE34}" type="slidenum">
              <a:rPr lang="en-US"/>
              <a:pPr/>
              <a:t>123</a:t>
            </a:fld>
            <a:endParaRPr lang="en-US" dirty="0"/>
          </a:p>
        </p:txBody>
      </p:sp>
      <p:sp>
        <p:nvSpPr>
          <p:cNvPr id="964610" name="Rectangle 2"/>
          <p:cNvSpPr>
            <a:spLocks noGrp="1" noRot="1" noChangeAspect="1" noChangeArrowheads="1" noTextEdit="1"/>
          </p:cNvSpPr>
          <p:nvPr>
            <p:ph type="sldImg"/>
          </p:nvPr>
        </p:nvSpPr>
        <p:spPr>
          <a:xfrm>
            <a:off x="1190625" y="703263"/>
            <a:ext cx="4629150" cy="3473450"/>
          </a:xfrm>
          <a:ln/>
        </p:spPr>
      </p:sp>
      <p:sp>
        <p:nvSpPr>
          <p:cNvPr id="96461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51E83C60-4C75-4FA3-A4D7-C6BA631D1CFE}" type="slidenum">
              <a:rPr lang="en-US"/>
              <a:pPr/>
              <a:t>124</a:t>
            </a:fld>
            <a:endParaRPr lang="en-US" dirty="0"/>
          </a:p>
        </p:txBody>
      </p:sp>
      <p:sp>
        <p:nvSpPr>
          <p:cNvPr id="967682" name="Rectangle 2"/>
          <p:cNvSpPr>
            <a:spLocks noGrp="1" noRot="1" noChangeAspect="1" noChangeArrowheads="1" noTextEdit="1"/>
          </p:cNvSpPr>
          <p:nvPr>
            <p:ph type="sldImg"/>
          </p:nvPr>
        </p:nvSpPr>
        <p:spPr>
          <a:xfrm>
            <a:off x="1190625" y="703263"/>
            <a:ext cx="4629150" cy="3473450"/>
          </a:xfrm>
          <a:ln/>
        </p:spPr>
      </p:sp>
      <p:sp>
        <p:nvSpPr>
          <p:cNvPr id="96768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134B9837-70D4-46CD-943D-3A274D45E27F}" type="slidenum">
              <a:rPr lang="en-US"/>
              <a:pPr/>
              <a:t>125</a:t>
            </a:fld>
            <a:endParaRPr lang="en-US" dirty="0"/>
          </a:p>
        </p:txBody>
      </p:sp>
      <p:sp>
        <p:nvSpPr>
          <p:cNvPr id="966658" name="Rectangle 2"/>
          <p:cNvSpPr>
            <a:spLocks noGrp="1" noRot="1" noChangeAspect="1" noChangeArrowheads="1" noTextEdit="1"/>
          </p:cNvSpPr>
          <p:nvPr>
            <p:ph type="sldImg"/>
          </p:nvPr>
        </p:nvSpPr>
        <p:spPr>
          <a:xfrm>
            <a:off x="1190625" y="703263"/>
            <a:ext cx="4629150" cy="3473450"/>
          </a:xfrm>
          <a:ln/>
        </p:spPr>
      </p:sp>
      <p:sp>
        <p:nvSpPr>
          <p:cNvPr id="96665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BF7042D8-B4CA-424C-A9DF-9A613EC6978B}" type="slidenum">
              <a:rPr lang="en-US"/>
              <a:pPr/>
              <a:t>126</a:t>
            </a:fld>
            <a:endParaRPr lang="en-US" dirty="0"/>
          </a:p>
        </p:txBody>
      </p:sp>
      <p:sp>
        <p:nvSpPr>
          <p:cNvPr id="969730" name="Rectangle 2"/>
          <p:cNvSpPr>
            <a:spLocks noGrp="1" noRot="1" noChangeAspect="1" noChangeArrowheads="1" noTextEdit="1"/>
          </p:cNvSpPr>
          <p:nvPr>
            <p:ph type="sldImg"/>
          </p:nvPr>
        </p:nvSpPr>
        <p:spPr>
          <a:xfrm>
            <a:off x="1190625" y="703263"/>
            <a:ext cx="4629150" cy="3473450"/>
          </a:xfrm>
          <a:ln/>
        </p:spPr>
      </p:sp>
      <p:sp>
        <p:nvSpPr>
          <p:cNvPr id="96973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EFD2E176-1003-4E29-A2AE-3A31CC484D19}" type="slidenum">
              <a:rPr lang="en-US"/>
              <a:pPr/>
              <a:t>127</a:t>
            </a:fld>
            <a:endParaRPr lang="en-US" dirty="0"/>
          </a:p>
        </p:txBody>
      </p:sp>
      <p:sp>
        <p:nvSpPr>
          <p:cNvPr id="968706" name="Rectangle 2"/>
          <p:cNvSpPr>
            <a:spLocks noGrp="1" noRot="1" noChangeAspect="1" noChangeArrowheads="1" noTextEdit="1"/>
          </p:cNvSpPr>
          <p:nvPr>
            <p:ph type="sldImg"/>
          </p:nvPr>
        </p:nvSpPr>
        <p:spPr>
          <a:xfrm>
            <a:off x="1190625" y="703263"/>
            <a:ext cx="4629150" cy="3473450"/>
          </a:xfrm>
          <a:ln/>
        </p:spPr>
      </p:sp>
      <p:sp>
        <p:nvSpPr>
          <p:cNvPr id="96870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0531F0E0-BC3B-4641-BB50-658A405202FF}" type="slidenum">
              <a:rPr lang="en-US"/>
              <a:pPr/>
              <a:t>128</a:t>
            </a:fld>
            <a:endParaRPr lang="en-US" dirty="0"/>
          </a:p>
        </p:txBody>
      </p:sp>
      <p:sp>
        <p:nvSpPr>
          <p:cNvPr id="937986" name="Rectangle 2"/>
          <p:cNvSpPr>
            <a:spLocks noGrp="1" noRot="1" noChangeAspect="1" noChangeArrowheads="1" noTextEdit="1"/>
          </p:cNvSpPr>
          <p:nvPr>
            <p:ph type="sldImg"/>
          </p:nvPr>
        </p:nvSpPr>
        <p:spPr>
          <a:xfrm>
            <a:off x="1190625" y="703263"/>
            <a:ext cx="4629150" cy="3473450"/>
          </a:xfrm>
          <a:ln/>
        </p:spPr>
      </p:sp>
      <p:sp>
        <p:nvSpPr>
          <p:cNvPr id="937987"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241844512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9CCC2F7-1A14-4588-BEA1-1598D3E35851}" type="slidenum">
              <a:rPr lang="en-US"/>
              <a:pPr/>
              <a:t>130</a:t>
            </a:fld>
            <a:endParaRPr lang="en-US" dirty="0"/>
          </a:p>
        </p:txBody>
      </p:sp>
      <p:sp>
        <p:nvSpPr>
          <p:cNvPr id="955394" name="Rectangle 2"/>
          <p:cNvSpPr>
            <a:spLocks noGrp="1" noRot="1" noChangeAspect="1" noChangeArrowheads="1" noTextEdit="1"/>
          </p:cNvSpPr>
          <p:nvPr>
            <p:ph type="sldImg"/>
          </p:nvPr>
        </p:nvSpPr>
        <p:spPr>
          <a:xfrm>
            <a:off x="1190625" y="703263"/>
            <a:ext cx="4629150" cy="3473450"/>
          </a:xfrm>
          <a:ln/>
        </p:spPr>
      </p:sp>
      <p:sp>
        <p:nvSpPr>
          <p:cNvPr id="955395"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837866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3EAD87E8-B028-48E6-BB62-DF42C056F179}" type="slidenum">
              <a:rPr lang="en-US"/>
              <a:pPr/>
              <a:t>17</a:t>
            </a:fld>
            <a:endParaRPr lang="en-US" dirty="0"/>
          </a:p>
        </p:txBody>
      </p:sp>
      <p:sp>
        <p:nvSpPr>
          <p:cNvPr id="905218" name="Rectangle 2"/>
          <p:cNvSpPr>
            <a:spLocks noGrp="1" noRot="1" noChangeAspect="1" noChangeArrowheads="1" noTextEdit="1"/>
          </p:cNvSpPr>
          <p:nvPr>
            <p:ph type="sldImg"/>
          </p:nvPr>
        </p:nvSpPr>
        <p:spPr>
          <a:xfrm>
            <a:off x="1190625" y="703263"/>
            <a:ext cx="4629150" cy="3473450"/>
          </a:xfrm>
          <a:ln/>
        </p:spPr>
      </p:sp>
      <p:sp>
        <p:nvSpPr>
          <p:cNvPr id="90521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DEEEC248-5842-4F8C-9F8C-F828C2372E4E}" type="slidenum">
              <a:rPr lang="en-US"/>
              <a:pPr/>
              <a:t>18</a:t>
            </a:fld>
            <a:endParaRPr lang="en-US" dirty="0"/>
          </a:p>
        </p:txBody>
      </p:sp>
      <p:sp>
        <p:nvSpPr>
          <p:cNvPr id="906242" name="Rectangle 2"/>
          <p:cNvSpPr>
            <a:spLocks noGrp="1" noRot="1" noChangeAspect="1" noChangeArrowheads="1" noTextEdit="1"/>
          </p:cNvSpPr>
          <p:nvPr>
            <p:ph type="sldImg"/>
          </p:nvPr>
        </p:nvSpPr>
        <p:spPr>
          <a:xfrm>
            <a:off x="1190625" y="703263"/>
            <a:ext cx="4629150" cy="3473450"/>
          </a:xfrm>
          <a:ln/>
        </p:spPr>
      </p:sp>
      <p:sp>
        <p:nvSpPr>
          <p:cNvPr id="90624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497A4DF9-A38D-4884-A970-462344875B66}" type="slidenum">
              <a:rPr lang="en-US"/>
              <a:pPr/>
              <a:t>19</a:t>
            </a:fld>
            <a:endParaRPr lang="en-US" dirty="0"/>
          </a:p>
        </p:txBody>
      </p:sp>
      <p:sp>
        <p:nvSpPr>
          <p:cNvPr id="907266" name="Rectangle 2"/>
          <p:cNvSpPr>
            <a:spLocks noGrp="1" noRot="1" noChangeAspect="1" noChangeArrowheads="1" noTextEdit="1"/>
          </p:cNvSpPr>
          <p:nvPr>
            <p:ph type="sldImg"/>
          </p:nvPr>
        </p:nvSpPr>
        <p:spPr>
          <a:xfrm>
            <a:off x="1190625" y="703263"/>
            <a:ext cx="4629150" cy="3473450"/>
          </a:xfrm>
          <a:ln/>
        </p:spPr>
      </p:sp>
      <p:sp>
        <p:nvSpPr>
          <p:cNvPr id="90726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DEEEC248-5842-4F8C-9F8C-F828C2372E4E}" type="slidenum">
              <a:rPr lang="en-US"/>
              <a:pPr/>
              <a:t>21</a:t>
            </a:fld>
            <a:endParaRPr lang="en-US" dirty="0"/>
          </a:p>
        </p:txBody>
      </p:sp>
      <p:sp>
        <p:nvSpPr>
          <p:cNvPr id="906242" name="Rectangle 2"/>
          <p:cNvSpPr>
            <a:spLocks noGrp="1" noRot="1" noChangeAspect="1" noChangeArrowheads="1" noTextEdit="1"/>
          </p:cNvSpPr>
          <p:nvPr>
            <p:ph type="sldImg"/>
          </p:nvPr>
        </p:nvSpPr>
        <p:spPr>
          <a:xfrm>
            <a:off x="1190625" y="703263"/>
            <a:ext cx="4629150" cy="3473450"/>
          </a:xfrm>
          <a:ln/>
        </p:spPr>
      </p:sp>
      <p:sp>
        <p:nvSpPr>
          <p:cNvPr id="90624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278232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1140B7F5-6F30-434E-B48A-E0CC5E8EE1BD}" type="slidenum">
              <a:rPr lang="en-US"/>
              <a:pPr/>
              <a:t>23</a:t>
            </a:fld>
            <a:endParaRPr lang="en-US" dirty="0"/>
          </a:p>
        </p:txBody>
      </p:sp>
      <p:sp>
        <p:nvSpPr>
          <p:cNvPr id="1054722" name="Rectangle 2"/>
          <p:cNvSpPr>
            <a:spLocks noGrp="1" noRot="1" noChangeAspect="1" noChangeArrowheads="1" noTextEdit="1"/>
          </p:cNvSpPr>
          <p:nvPr>
            <p:ph type="sldImg"/>
          </p:nvPr>
        </p:nvSpPr>
        <p:spPr>
          <a:xfrm>
            <a:off x="1190625" y="703263"/>
            <a:ext cx="4629150" cy="3473450"/>
          </a:xfrm>
          <a:ln/>
        </p:spPr>
      </p:sp>
      <p:sp>
        <p:nvSpPr>
          <p:cNvPr id="105472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5C9CFA37-614B-4EA2-8C6B-35F0433A36AB}" type="slidenum">
              <a:rPr lang="en-US"/>
              <a:pPr/>
              <a:t>24</a:t>
            </a:fld>
            <a:endParaRPr lang="en-US" dirty="0"/>
          </a:p>
        </p:txBody>
      </p:sp>
      <p:sp>
        <p:nvSpPr>
          <p:cNvPr id="942082" name="Rectangle 2"/>
          <p:cNvSpPr>
            <a:spLocks noGrp="1" noRot="1" noChangeAspect="1" noChangeArrowheads="1" noTextEdit="1"/>
          </p:cNvSpPr>
          <p:nvPr>
            <p:ph type="sldImg"/>
          </p:nvPr>
        </p:nvSpPr>
        <p:spPr>
          <a:xfrm>
            <a:off x="1190625" y="703263"/>
            <a:ext cx="4629150" cy="3473450"/>
          </a:xfrm>
          <a:ln/>
        </p:spPr>
      </p:sp>
      <p:sp>
        <p:nvSpPr>
          <p:cNvPr id="94208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2EEBAF11-67AD-47E5-B149-E7CD289079AC}" type="slidenum">
              <a:rPr lang="en-US"/>
              <a:pPr/>
              <a:t>25</a:t>
            </a:fld>
            <a:endParaRPr lang="en-US" dirty="0"/>
          </a:p>
        </p:txBody>
      </p:sp>
      <p:sp>
        <p:nvSpPr>
          <p:cNvPr id="1052674" name="Rectangle 2"/>
          <p:cNvSpPr>
            <a:spLocks noGrp="1" noRot="1" noChangeAspect="1" noChangeArrowheads="1" noTextEdit="1"/>
          </p:cNvSpPr>
          <p:nvPr>
            <p:ph type="sldImg"/>
          </p:nvPr>
        </p:nvSpPr>
        <p:spPr>
          <a:xfrm>
            <a:off x="1190625" y="703263"/>
            <a:ext cx="4629150" cy="3473450"/>
          </a:xfrm>
          <a:ln/>
        </p:spPr>
      </p:sp>
      <p:sp>
        <p:nvSpPr>
          <p:cNvPr id="105267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A6D2186C-EE0A-4DB7-9366-BD57350C8075}" type="slidenum">
              <a:rPr lang="en-US"/>
              <a:pPr/>
              <a:t>26</a:t>
            </a:fld>
            <a:endParaRPr lang="en-US" dirty="0"/>
          </a:p>
        </p:txBody>
      </p:sp>
      <p:sp>
        <p:nvSpPr>
          <p:cNvPr id="908290" name="Rectangle 2"/>
          <p:cNvSpPr>
            <a:spLocks noGrp="1" noRot="1" noChangeAspect="1" noChangeArrowheads="1" noTextEdit="1"/>
          </p:cNvSpPr>
          <p:nvPr>
            <p:ph type="sldImg"/>
          </p:nvPr>
        </p:nvSpPr>
        <p:spPr>
          <a:xfrm>
            <a:off x="1190625" y="703263"/>
            <a:ext cx="4629150" cy="3473450"/>
          </a:xfrm>
          <a:ln/>
        </p:spPr>
      </p:sp>
      <p:sp>
        <p:nvSpPr>
          <p:cNvPr id="90829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40A405FE-3A6C-4D30-8650-553373A3DBD4}" type="slidenum">
              <a:rPr lang="en-US"/>
              <a:pPr/>
              <a:t>27</a:t>
            </a:fld>
            <a:endParaRPr lang="en-US" dirty="0"/>
          </a:p>
        </p:txBody>
      </p:sp>
      <p:sp>
        <p:nvSpPr>
          <p:cNvPr id="909314" name="Rectangle 2"/>
          <p:cNvSpPr>
            <a:spLocks noGrp="1" noRot="1" noChangeAspect="1" noChangeArrowheads="1" noTextEdit="1"/>
          </p:cNvSpPr>
          <p:nvPr>
            <p:ph type="sldImg"/>
          </p:nvPr>
        </p:nvSpPr>
        <p:spPr>
          <a:xfrm>
            <a:off x="1190625" y="703263"/>
            <a:ext cx="4629150" cy="3473450"/>
          </a:xfrm>
          <a:ln/>
        </p:spPr>
      </p:sp>
      <p:sp>
        <p:nvSpPr>
          <p:cNvPr id="90931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56FB825B-1DF6-4B64-B623-A6E546C92607}" type="slidenum">
              <a:rPr lang="en-US"/>
              <a:pPr/>
              <a:t>3</a:t>
            </a:fld>
            <a:endParaRPr lang="en-US" dirty="0"/>
          </a:p>
        </p:txBody>
      </p:sp>
      <p:sp>
        <p:nvSpPr>
          <p:cNvPr id="866306" name="Rectangle 2"/>
          <p:cNvSpPr>
            <a:spLocks noGrp="1" noRot="1" noChangeAspect="1" noChangeArrowheads="1" noTextEdit="1"/>
          </p:cNvSpPr>
          <p:nvPr>
            <p:ph type="sldImg"/>
          </p:nvPr>
        </p:nvSpPr>
        <p:spPr>
          <a:xfrm>
            <a:off x="1190625" y="703263"/>
            <a:ext cx="4629150" cy="3473450"/>
          </a:xfrm>
          <a:ln/>
        </p:spPr>
      </p:sp>
      <p:sp>
        <p:nvSpPr>
          <p:cNvPr id="86630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E9E0B3E4-0CEF-4095-A3BF-EAB3BEB49CE7}" type="slidenum">
              <a:rPr lang="en-US"/>
              <a:pPr/>
              <a:t>28</a:t>
            </a:fld>
            <a:endParaRPr lang="en-US" dirty="0"/>
          </a:p>
        </p:txBody>
      </p:sp>
      <p:sp>
        <p:nvSpPr>
          <p:cNvPr id="910338" name="Rectangle 2"/>
          <p:cNvSpPr>
            <a:spLocks noGrp="1" noRot="1" noChangeAspect="1" noChangeArrowheads="1" noTextEdit="1"/>
          </p:cNvSpPr>
          <p:nvPr>
            <p:ph type="sldImg"/>
          </p:nvPr>
        </p:nvSpPr>
        <p:spPr>
          <a:xfrm>
            <a:off x="1190625" y="703263"/>
            <a:ext cx="4629150" cy="3473450"/>
          </a:xfrm>
          <a:ln/>
        </p:spPr>
      </p:sp>
      <p:sp>
        <p:nvSpPr>
          <p:cNvPr id="91033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6991475E-F2A8-4794-9EF7-E94BD4DC1A57}" type="slidenum">
              <a:rPr lang="en-US"/>
              <a:pPr/>
              <a:t>29</a:t>
            </a:fld>
            <a:endParaRPr lang="en-US" dirty="0"/>
          </a:p>
        </p:txBody>
      </p:sp>
      <p:sp>
        <p:nvSpPr>
          <p:cNvPr id="911362" name="Rectangle 2"/>
          <p:cNvSpPr>
            <a:spLocks noGrp="1" noRot="1" noChangeAspect="1" noChangeArrowheads="1" noTextEdit="1"/>
          </p:cNvSpPr>
          <p:nvPr>
            <p:ph type="sldImg"/>
          </p:nvPr>
        </p:nvSpPr>
        <p:spPr>
          <a:xfrm>
            <a:off x="1190625" y="703263"/>
            <a:ext cx="4629150" cy="3473450"/>
          </a:xfrm>
          <a:ln/>
        </p:spPr>
      </p:sp>
      <p:sp>
        <p:nvSpPr>
          <p:cNvPr id="91136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7F404BD3-E08C-4CF0-BE16-D65093133A24}" type="slidenum">
              <a:rPr lang="en-US"/>
              <a:pPr/>
              <a:t>31</a:t>
            </a:fld>
            <a:endParaRPr lang="en-US" dirty="0"/>
          </a:p>
        </p:txBody>
      </p:sp>
      <p:sp>
        <p:nvSpPr>
          <p:cNvPr id="912386" name="Rectangle 2"/>
          <p:cNvSpPr>
            <a:spLocks noGrp="1" noRot="1" noChangeAspect="1" noChangeArrowheads="1" noTextEdit="1"/>
          </p:cNvSpPr>
          <p:nvPr>
            <p:ph type="sldImg"/>
          </p:nvPr>
        </p:nvSpPr>
        <p:spPr>
          <a:xfrm>
            <a:off x="1190625" y="703263"/>
            <a:ext cx="4629150" cy="3473450"/>
          </a:xfrm>
          <a:ln/>
        </p:spPr>
      </p:sp>
      <p:sp>
        <p:nvSpPr>
          <p:cNvPr id="91238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1329AE61-82D7-4B74-A8A0-09D47225CB81}" type="slidenum">
              <a:rPr lang="en-US"/>
              <a:pPr/>
              <a:t>33</a:t>
            </a:fld>
            <a:endParaRPr lang="en-US" dirty="0"/>
          </a:p>
        </p:txBody>
      </p:sp>
      <p:sp>
        <p:nvSpPr>
          <p:cNvPr id="917506" name="Rectangle 2"/>
          <p:cNvSpPr>
            <a:spLocks noGrp="1" noRot="1" noChangeAspect="1" noChangeArrowheads="1" noTextEdit="1"/>
          </p:cNvSpPr>
          <p:nvPr>
            <p:ph type="sldImg"/>
          </p:nvPr>
        </p:nvSpPr>
        <p:spPr>
          <a:xfrm>
            <a:off x="1190625" y="703263"/>
            <a:ext cx="4629150" cy="3473450"/>
          </a:xfrm>
          <a:ln/>
        </p:spPr>
      </p:sp>
      <p:sp>
        <p:nvSpPr>
          <p:cNvPr id="91750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6C61B410-FAA2-4F92-A6CA-70FAFB295358}" type="slidenum">
              <a:rPr lang="en-US"/>
              <a:pPr/>
              <a:t>34</a:t>
            </a:fld>
            <a:endParaRPr lang="en-US" dirty="0"/>
          </a:p>
        </p:txBody>
      </p:sp>
      <p:sp>
        <p:nvSpPr>
          <p:cNvPr id="921602" name="Rectangle 2"/>
          <p:cNvSpPr>
            <a:spLocks noGrp="1" noRot="1" noChangeAspect="1" noChangeArrowheads="1" noTextEdit="1"/>
          </p:cNvSpPr>
          <p:nvPr>
            <p:ph type="sldImg"/>
          </p:nvPr>
        </p:nvSpPr>
        <p:spPr>
          <a:xfrm>
            <a:off x="1190625" y="703263"/>
            <a:ext cx="4629150" cy="3473450"/>
          </a:xfrm>
          <a:ln/>
        </p:spPr>
      </p:sp>
      <p:sp>
        <p:nvSpPr>
          <p:cNvPr id="92160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C34272D-406F-4F7A-A5E8-7588AB72DE55}" type="slidenum">
              <a:rPr lang="en-US"/>
              <a:pPr/>
              <a:t>35</a:t>
            </a:fld>
            <a:endParaRPr lang="en-US" dirty="0"/>
          </a:p>
        </p:txBody>
      </p:sp>
      <p:sp>
        <p:nvSpPr>
          <p:cNvPr id="920578" name="Rectangle 2"/>
          <p:cNvSpPr>
            <a:spLocks noGrp="1" noRot="1" noChangeAspect="1" noChangeArrowheads="1" noTextEdit="1"/>
          </p:cNvSpPr>
          <p:nvPr>
            <p:ph type="sldImg"/>
          </p:nvPr>
        </p:nvSpPr>
        <p:spPr>
          <a:xfrm>
            <a:off x="1190625" y="703263"/>
            <a:ext cx="4629150" cy="3473450"/>
          </a:xfrm>
          <a:ln/>
        </p:spPr>
      </p:sp>
      <p:sp>
        <p:nvSpPr>
          <p:cNvPr id="92057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C34272D-406F-4F7A-A5E8-7588AB72DE55}" type="slidenum">
              <a:rPr lang="en-US"/>
              <a:pPr/>
              <a:t>36</a:t>
            </a:fld>
            <a:endParaRPr lang="en-US" dirty="0"/>
          </a:p>
        </p:txBody>
      </p:sp>
      <p:sp>
        <p:nvSpPr>
          <p:cNvPr id="920578" name="Rectangle 2"/>
          <p:cNvSpPr>
            <a:spLocks noGrp="1" noRot="1" noChangeAspect="1" noChangeArrowheads="1" noTextEdit="1"/>
          </p:cNvSpPr>
          <p:nvPr>
            <p:ph type="sldImg"/>
          </p:nvPr>
        </p:nvSpPr>
        <p:spPr>
          <a:xfrm>
            <a:off x="1190625" y="703263"/>
            <a:ext cx="4629150" cy="3473450"/>
          </a:xfrm>
          <a:ln/>
        </p:spPr>
      </p:sp>
      <p:sp>
        <p:nvSpPr>
          <p:cNvPr id="920579"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2231431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C34272D-406F-4F7A-A5E8-7588AB72DE55}" type="slidenum">
              <a:rPr lang="en-US"/>
              <a:pPr/>
              <a:t>37</a:t>
            </a:fld>
            <a:endParaRPr lang="en-US" dirty="0"/>
          </a:p>
        </p:txBody>
      </p:sp>
      <p:sp>
        <p:nvSpPr>
          <p:cNvPr id="920578" name="Rectangle 2"/>
          <p:cNvSpPr>
            <a:spLocks noGrp="1" noRot="1" noChangeAspect="1" noChangeArrowheads="1" noTextEdit="1"/>
          </p:cNvSpPr>
          <p:nvPr>
            <p:ph type="sldImg"/>
          </p:nvPr>
        </p:nvSpPr>
        <p:spPr>
          <a:xfrm>
            <a:off x="1190625" y="703263"/>
            <a:ext cx="4629150" cy="3473450"/>
          </a:xfrm>
          <a:ln/>
        </p:spPr>
      </p:sp>
      <p:sp>
        <p:nvSpPr>
          <p:cNvPr id="920579"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467978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9DB1C4A7-BA15-41F5-A88A-EDD26876A867}" type="slidenum">
              <a:rPr lang="en-US"/>
              <a:pPr/>
              <a:t>38</a:t>
            </a:fld>
            <a:endParaRPr lang="en-US" dirty="0"/>
          </a:p>
        </p:txBody>
      </p:sp>
      <p:sp>
        <p:nvSpPr>
          <p:cNvPr id="924674" name="Rectangle 2"/>
          <p:cNvSpPr>
            <a:spLocks noGrp="1" noRot="1" noChangeAspect="1" noChangeArrowheads="1" noTextEdit="1"/>
          </p:cNvSpPr>
          <p:nvPr>
            <p:ph type="sldImg"/>
          </p:nvPr>
        </p:nvSpPr>
        <p:spPr>
          <a:xfrm>
            <a:off x="1190625" y="703263"/>
            <a:ext cx="4629150" cy="3473450"/>
          </a:xfrm>
          <a:ln/>
        </p:spPr>
      </p:sp>
      <p:sp>
        <p:nvSpPr>
          <p:cNvPr id="92467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5DB70648-2220-4355-A261-15FDD2429C7F}" type="slidenum">
              <a:rPr lang="en-US"/>
              <a:pPr/>
              <a:t>39</a:t>
            </a:fld>
            <a:endParaRPr lang="en-US" dirty="0"/>
          </a:p>
        </p:txBody>
      </p:sp>
      <p:sp>
        <p:nvSpPr>
          <p:cNvPr id="925698" name="Rectangle 2"/>
          <p:cNvSpPr>
            <a:spLocks noGrp="1" noRot="1" noChangeAspect="1" noChangeArrowheads="1" noTextEdit="1"/>
          </p:cNvSpPr>
          <p:nvPr>
            <p:ph type="sldImg"/>
          </p:nvPr>
        </p:nvSpPr>
        <p:spPr>
          <a:xfrm>
            <a:off x="1190625" y="703263"/>
            <a:ext cx="4629150" cy="3473450"/>
          </a:xfrm>
          <a:ln/>
        </p:spPr>
      </p:sp>
      <p:sp>
        <p:nvSpPr>
          <p:cNvPr id="92569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C43CBB2-2E6C-4A60-9B53-497198B15E67}" type="slidenum">
              <a:rPr lang="en-CA" smtClean="0"/>
              <a:pPr/>
              <a:t>5</a:t>
            </a:fld>
            <a:endParaRPr lang="en-CA"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2D8291C7-F746-4BC8-AD78-8272343F560D}" type="slidenum">
              <a:rPr lang="en-US"/>
              <a:pPr/>
              <a:t>40</a:t>
            </a:fld>
            <a:endParaRPr lang="en-US" dirty="0"/>
          </a:p>
        </p:txBody>
      </p:sp>
      <p:sp>
        <p:nvSpPr>
          <p:cNvPr id="926722" name="Rectangle 2"/>
          <p:cNvSpPr>
            <a:spLocks noGrp="1" noRot="1" noChangeAspect="1" noChangeArrowheads="1" noTextEdit="1"/>
          </p:cNvSpPr>
          <p:nvPr>
            <p:ph type="sldImg"/>
          </p:nvPr>
        </p:nvSpPr>
        <p:spPr>
          <a:xfrm>
            <a:off x="1190625" y="703263"/>
            <a:ext cx="4629150" cy="3473450"/>
          </a:xfrm>
          <a:ln/>
        </p:spPr>
      </p:sp>
      <p:sp>
        <p:nvSpPr>
          <p:cNvPr id="92672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71EF7B6-9AEC-4DCC-A5AB-3FAF142AB358}" type="slidenum">
              <a:rPr lang="en-US"/>
              <a:pPr/>
              <a:t>41</a:t>
            </a:fld>
            <a:endParaRPr lang="en-US" dirty="0"/>
          </a:p>
        </p:txBody>
      </p:sp>
      <p:sp>
        <p:nvSpPr>
          <p:cNvPr id="927746" name="Rectangle 2"/>
          <p:cNvSpPr>
            <a:spLocks noGrp="1" noRot="1" noChangeAspect="1" noChangeArrowheads="1" noTextEdit="1"/>
          </p:cNvSpPr>
          <p:nvPr>
            <p:ph type="sldImg"/>
          </p:nvPr>
        </p:nvSpPr>
        <p:spPr>
          <a:xfrm>
            <a:off x="1190625" y="703263"/>
            <a:ext cx="4629150" cy="3473450"/>
          </a:xfrm>
          <a:ln/>
        </p:spPr>
      </p:sp>
      <p:sp>
        <p:nvSpPr>
          <p:cNvPr id="92774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92E9B5A2-2FF7-4D68-92B7-FF1F9C3E9013}" type="slidenum">
              <a:rPr lang="en-US"/>
              <a:pPr/>
              <a:t>42</a:t>
            </a:fld>
            <a:endParaRPr lang="en-US" dirty="0"/>
          </a:p>
        </p:txBody>
      </p:sp>
      <p:sp>
        <p:nvSpPr>
          <p:cNvPr id="928770" name="Rectangle 2"/>
          <p:cNvSpPr>
            <a:spLocks noGrp="1" noRot="1" noChangeAspect="1" noChangeArrowheads="1" noTextEdit="1"/>
          </p:cNvSpPr>
          <p:nvPr>
            <p:ph type="sldImg"/>
          </p:nvPr>
        </p:nvSpPr>
        <p:spPr>
          <a:xfrm>
            <a:off x="1190625" y="703263"/>
            <a:ext cx="4629150" cy="3473450"/>
          </a:xfrm>
          <a:ln/>
        </p:spPr>
      </p:sp>
      <p:sp>
        <p:nvSpPr>
          <p:cNvPr id="92877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DF233563-AB68-40A7-B184-D4F8F8AB530E}" type="slidenum">
              <a:rPr lang="en-US"/>
              <a:pPr/>
              <a:t>43</a:t>
            </a:fld>
            <a:endParaRPr lang="en-US" dirty="0"/>
          </a:p>
        </p:txBody>
      </p:sp>
      <p:sp>
        <p:nvSpPr>
          <p:cNvPr id="929794" name="Rectangle 2"/>
          <p:cNvSpPr>
            <a:spLocks noGrp="1" noRot="1" noChangeAspect="1" noChangeArrowheads="1" noTextEdit="1"/>
          </p:cNvSpPr>
          <p:nvPr>
            <p:ph type="sldImg"/>
          </p:nvPr>
        </p:nvSpPr>
        <p:spPr>
          <a:xfrm>
            <a:off x="1190625" y="703263"/>
            <a:ext cx="4629150" cy="3473450"/>
          </a:xfrm>
          <a:ln/>
        </p:spPr>
      </p:sp>
      <p:sp>
        <p:nvSpPr>
          <p:cNvPr id="92979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DF233563-AB68-40A7-B184-D4F8F8AB530E}" type="slidenum">
              <a:rPr lang="en-US"/>
              <a:pPr/>
              <a:t>44</a:t>
            </a:fld>
            <a:endParaRPr lang="en-US" dirty="0"/>
          </a:p>
        </p:txBody>
      </p:sp>
      <p:sp>
        <p:nvSpPr>
          <p:cNvPr id="929794" name="Rectangle 2"/>
          <p:cNvSpPr>
            <a:spLocks noGrp="1" noRot="1" noChangeAspect="1" noChangeArrowheads="1" noTextEdit="1"/>
          </p:cNvSpPr>
          <p:nvPr>
            <p:ph type="sldImg"/>
          </p:nvPr>
        </p:nvSpPr>
        <p:spPr>
          <a:xfrm>
            <a:off x="1190625" y="703263"/>
            <a:ext cx="4629150" cy="3473450"/>
          </a:xfrm>
          <a:ln/>
        </p:spPr>
      </p:sp>
      <p:sp>
        <p:nvSpPr>
          <p:cNvPr id="929795"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2351168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60F3BEAB-E769-4CF4-9069-1FC3636420FD}" type="slidenum">
              <a:rPr lang="en-US"/>
              <a:pPr/>
              <a:t>45</a:t>
            </a:fld>
            <a:endParaRPr lang="en-US" dirty="0"/>
          </a:p>
        </p:txBody>
      </p:sp>
      <p:sp>
        <p:nvSpPr>
          <p:cNvPr id="931842" name="Rectangle 2"/>
          <p:cNvSpPr>
            <a:spLocks noGrp="1" noRot="1" noChangeAspect="1" noChangeArrowheads="1" noTextEdit="1"/>
          </p:cNvSpPr>
          <p:nvPr>
            <p:ph type="sldImg"/>
          </p:nvPr>
        </p:nvSpPr>
        <p:spPr>
          <a:xfrm>
            <a:off x="1190625" y="703263"/>
            <a:ext cx="4629150" cy="3473450"/>
          </a:xfrm>
          <a:ln/>
        </p:spPr>
      </p:sp>
      <p:sp>
        <p:nvSpPr>
          <p:cNvPr id="93184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AAC2E6E2-A07C-4E7D-A75C-C96BAA1BD7F2}" type="slidenum">
              <a:rPr lang="en-US"/>
              <a:pPr/>
              <a:t>46</a:t>
            </a:fld>
            <a:endParaRPr lang="en-US" dirty="0"/>
          </a:p>
        </p:txBody>
      </p:sp>
      <p:sp>
        <p:nvSpPr>
          <p:cNvPr id="932866" name="Rectangle 2"/>
          <p:cNvSpPr>
            <a:spLocks noGrp="1" noRot="1" noChangeAspect="1" noChangeArrowheads="1" noTextEdit="1"/>
          </p:cNvSpPr>
          <p:nvPr>
            <p:ph type="sldImg"/>
          </p:nvPr>
        </p:nvSpPr>
        <p:spPr>
          <a:xfrm>
            <a:off x="1190625" y="703263"/>
            <a:ext cx="4629150" cy="3473450"/>
          </a:xfrm>
          <a:ln/>
        </p:spPr>
      </p:sp>
      <p:sp>
        <p:nvSpPr>
          <p:cNvPr id="93286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79A51876-28C5-4577-A4F1-C1B157962196}" type="slidenum">
              <a:rPr lang="en-US"/>
              <a:pPr/>
              <a:t>48</a:t>
            </a:fld>
            <a:endParaRPr lang="en-US" dirty="0"/>
          </a:p>
        </p:txBody>
      </p:sp>
      <p:sp>
        <p:nvSpPr>
          <p:cNvPr id="933890" name="Rectangle 2"/>
          <p:cNvSpPr>
            <a:spLocks noGrp="1" noRot="1" noChangeAspect="1" noChangeArrowheads="1" noTextEdit="1"/>
          </p:cNvSpPr>
          <p:nvPr>
            <p:ph type="sldImg"/>
          </p:nvPr>
        </p:nvSpPr>
        <p:spPr>
          <a:xfrm>
            <a:off x="1190625" y="703263"/>
            <a:ext cx="4629150" cy="3473450"/>
          </a:xfrm>
          <a:ln/>
        </p:spPr>
      </p:sp>
      <p:sp>
        <p:nvSpPr>
          <p:cNvPr id="93389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913AD596-DD72-4ED5-B9FF-26C0CE480085}" type="slidenum">
              <a:rPr lang="en-US"/>
              <a:pPr/>
              <a:t>49</a:t>
            </a:fld>
            <a:endParaRPr lang="en-US" dirty="0"/>
          </a:p>
        </p:txBody>
      </p:sp>
      <p:sp>
        <p:nvSpPr>
          <p:cNvPr id="1062914" name="Rectangle 2"/>
          <p:cNvSpPr>
            <a:spLocks noGrp="1" noRot="1" noChangeAspect="1" noChangeArrowheads="1" noTextEdit="1"/>
          </p:cNvSpPr>
          <p:nvPr>
            <p:ph type="sldImg"/>
          </p:nvPr>
        </p:nvSpPr>
        <p:spPr>
          <a:xfrm>
            <a:off x="1190625" y="703263"/>
            <a:ext cx="4629150" cy="3473450"/>
          </a:xfrm>
          <a:ln/>
        </p:spPr>
      </p:sp>
      <p:sp>
        <p:nvSpPr>
          <p:cNvPr id="106291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7AD82CD-1CAE-49D9-8BA5-32464D8A41B4}" type="slidenum">
              <a:rPr lang="en-US"/>
              <a:pPr/>
              <a:t>50</a:t>
            </a:fld>
            <a:endParaRPr lang="en-US" dirty="0"/>
          </a:p>
        </p:txBody>
      </p:sp>
      <p:sp>
        <p:nvSpPr>
          <p:cNvPr id="936962" name="Rectangle 2"/>
          <p:cNvSpPr>
            <a:spLocks noGrp="1" noRot="1" noChangeAspect="1" noChangeArrowheads="1" noTextEdit="1"/>
          </p:cNvSpPr>
          <p:nvPr>
            <p:ph type="sldImg"/>
          </p:nvPr>
        </p:nvSpPr>
        <p:spPr>
          <a:xfrm>
            <a:off x="1190625" y="703263"/>
            <a:ext cx="4629150" cy="3473450"/>
          </a:xfrm>
          <a:ln/>
        </p:spPr>
      </p:sp>
      <p:sp>
        <p:nvSpPr>
          <p:cNvPr id="93696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C43CBB2-2E6C-4A60-9B53-497198B15E67}" type="slidenum">
              <a:rPr lang="en-CA" smtClean="0"/>
              <a:pPr/>
              <a:t>9</a:t>
            </a:fld>
            <a:endParaRPr lang="en-CA"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7AD82CD-1CAE-49D9-8BA5-32464D8A41B4}" type="slidenum">
              <a:rPr lang="en-US"/>
              <a:pPr/>
              <a:t>51</a:t>
            </a:fld>
            <a:endParaRPr lang="en-US" dirty="0"/>
          </a:p>
        </p:txBody>
      </p:sp>
      <p:sp>
        <p:nvSpPr>
          <p:cNvPr id="936962" name="Rectangle 2"/>
          <p:cNvSpPr>
            <a:spLocks noGrp="1" noRot="1" noChangeAspect="1" noChangeArrowheads="1" noTextEdit="1"/>
          </p:cNvSpPr>
          <p:nvPr>
            <p:ph type="sldImg"/>
          </p:nvPr>
        </p:nvSpPr>
        <p:spPr>
          <a:xfrm>
            <a:off x="1190625" y="703263"/>
            <a:ext cx="4629150" cy="3473450"/>
          </a:xfrm>
          <a:ln/>
        </p:spPr>
      </p:sp>
      <p:sp>
        <p:nvSpPr>
          <p:cNvPr id="93696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194166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7AD82CD-1CAE-49D9-8BA5-32464D8A41B4}" type="slidenum">
              <a:rPr lang="en-US"/>
              <a:pPr/>
              <a:t>52</a:t>
            </a:fld>
            <a:endParaRPr lang="en-US" dirty="0"/>
          </a:p>
        </p:txBody>
      </p:sp>
      <p:sp>
        <p:nvSpPr>
          <p:cNvPr id="936962" name="Rectangle 2"/>
          <p:cNvSpPr>
            <a:spLocks noGrp="1" noRot="1" noChangeAspect="1" noChangeArrowheads="1" noTextEdit="1"/>
          </p:cNvSpPr>
          <p:nvPr>
            <p:ph type="sldImg"/>
          </p:nvPr>
        </p:nvSpPr>
        <p:spPr>
          <a:xfrm>
            <a:off x="1190625" y="703263"/>
            <a:ext cx="4629150" cy="3473450"/>
          </a:xfrm>
          <a:ln/>
        </p:spPr>
      </p:sp>
      <p:sp>
        <p:nvSpPr>
          <p:cNvPr id="93696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904713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21CD23B4-C465-4297-9455-BC32D57830FA}" type="slidenum">
              <a:rPr lang="en-US"/>
              <a:pPr/>
              <a:t>53</a:t>
            </a:fld>
            <a:endParaRPr lang="en-US" dirty="0"/>
          </a:p>
        </p:txBody>
      </p:sp>
      <p:sp>
        <p:nvSpPr>
          <p:cNvPr id="939010" name="Rectangle 2"/>
          <p:cNvSpPr>
            <a:spLocks noGrp="1" noRot="1" noChangeAspect="1" noChangeArrowheads="1" noTextEdit="1"/>
          </p:cNvSpPr>
          <p:nvPr>
            <p:ph type="sldImg"/>
          </p:nvPr>
        </p:nvSpPr>
        <p:spPr>
          <a:xfrm>
            <a:off x="1190625" y="703263"/>
            <a:ext cx="4629150" cy="3473450"/>
          </a:xfrm>
          <a:ln/>
        </p:spPr>
      </p:sp>
      <p:sp>
        <p:nvSpPr>
          <p:cNvPr id="93901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D3808A9B-3BD9-4135-94BD-AA1EC4DB4F2A}" type="slidenum">
              <a:rPr lang="en-US"/>
              <a:pPr/>
              <a:t>54</a:t>
            </a:fld>
            <a:endParaRPr lang="en-US" dirty="0"/>
          </a:p>
        </p:txBody>
      </p:sp>
      <p:sp>
        <p:nvSpPr>
          <p:cNvPr id="1064962" name="Rectangle 2"/>
          <p:cNvSpPr>
            <a:spLocks noGrp="1" noRot="1" noChangeAspect="1" noChangeArrowheads="1" noTextEdit="1"/>
          </p:cNvSpPr>
          <p:nvPr>
            <p:ph type="sldImg"/>
          </p:nvPr>
        </p:nvSpPr>
        <p:spPr>
          <a:xfrm>
            <a:off x="1190625" y="703263"/>
            <a:ext cx="4629150" cy="3473450"/>
          </a:xfrm>
          <a:ln/>
        </p:spPr>
      </p:sp>
      <p:sp>
        <p:nvSpPr>
          <p:cNvPr id="106496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99259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D3808A9B-3BD9-4135-94BD-AA1EC4DB4F2A}" type="slidenum">
              <a:rPr lang="en-US"/>
              <a:pPr/>
              <a:t>55</a:t>
            </a:fld>
            <a:endParaRPr lang="en-US" dirty="0"/>
          </a:p>
        </p:txBody>
      </p:sp>
      <p:sp>
        <p:nvSpPr>
          <p:cNvPr id="1064962" name="Rectangle 2"/>
          <p:cNvSpPr>
            <a:spLocks noGrp="1" noRot="1" noChangeAspect="1" noChangeArrowheads="1" noTextEdit="1"/>
          </p:cNvSpPr>
          <p:nvPr>
            <p:ph type="sldImg"/>
          </p:nvPr>
        </p:nvSpPr>
        <p:spPr>
          <a:xfrm>
            <a:off x="1190625" y="703263"/>
            <a:ext cx="4629150" cy="3473450"/>
          </a:xfrm>
          <a:ln/>
        </p:spPr>
      </p:sp>
      <p:sp>
        <p:nvSpPr>
          <p:cNvPr id="106496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99D2F103-EDB2-4C0A-8932-E059DF8F6198}" type="slidenum">
              <a:rPr lang="en-US"/>
              <a:pPr/>
              <a:t>56</a:t>
            </a:fld>
            <a:endParaRPr lang="en-US" dirty="0"/>
          </a:p>
        </p:txBody>
      </p:sp>
      <p:sp>
        <p:nvSpPr>
          <p:cNvPr id="944130" name="Rectangle 2"/>
          <p:cNvSpPr>
            <a:spLocks noGrp="1" noRot="1" noChangeAspect="1" noChangeArrowheads="1" noTextEdit="1"/>
          </p:cNvSpPr>
          <p:nvPr>
            <p:ph type="sldImg"/>
          </p:nvPr>
        </p:nvSpPr>
        <p:spPr>
          <a:xfrm>
            <a:off x="1190625" y="703263"/>
            <a:ext cx="4629150" cy="3473450"/>
          </a:xfrm>
          <a:ln/>
        </p:spPr>
      </p:sp>
      <p:sp>
        <p:nvSpPr>
          <p:cNvPr id="94413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D7FF93DB-357E-4CC1-BC3E-B142DC0BD6E7}" type="slidenum">
              <a:rPr lang="en-US"/>
              <a:pPr/>
              <a:t>57</a:t>
            </a:fld>
            <a:endParaRPr lang="en-US" dirty="0"/>
          </a:p>
        </p:txBody>
      </p:sp>
      <p:sp>
        <p:nvSpPr>
          <p:cNvPr id="947202" name="Rectangle 2"/>
          <p:cNvSpPr>
            <a:spLocks noGrp="1" noRot="1" noChangeAspect="1" noChangeArrowheads="1" noTextEdit="1"/>
          </p:cNvSpPr>
          <p:nvPr>
            <p:ph type="sldImg"/>
          </p:nvPr>
        </p:nvSpPr>
        <p:spPr>
          <a:xfrm>
            <a:off x="1190625" y="703263"/>
            <a:ext cx="4629150" cy="3473450"/>
          </a:xfrm>
          <a:ln/>
        </p:spPr>
      </p:sp>
      <p:sp>
        <p:nvSpPr>
          <p:cNvPr id="94720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137619C-555B-479C-A1F3-498024E8C5F2}" type="slidenum">
              <a:rPr lang="en-US"/>
              <a:pPr/>
              <a:t>58</a:t>
            </a:fld>
            <a:endParaRPr lang="en-US" dirty="0"/>
          </a:p>
        </p:txBody>
      </p:sp>
      <p:sp>
        <p:nvSpPr>
          <p:cNvPr id="949250" name="Rectangle 2"/>
          <p:cNvSpPr>
            <a:spLocks noGrp="1" noRot="1" noChangeAspect="1" noChangeArrowheads="1" noTextEdit="1"/>
          </p:cNvSpPr>
          <p:nvPr>
            <p:ph type="sldImg"/>
          </p:nvPr>
        </p:nvSpPr>
        <p:spPr>
          <a:xfrm>
            <a:off x="1190625" y="703263"/>
            <a:ext cx="4629150" cy="3473450"/>
          </a:xfrm>
          <a:ln/>
        </p:spPr>
      </p:sp>
      <p:sp>
        <p:nvSpPr>
          <p:cNvPr id="94925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DCB0905-335D-4A53-A643-C54FAD788F27}" type="slidenum">
              <a:rPr lang="en-US"/>
              <a:pPr/>
              <a:t>59</a:t>
            </a:fld>
            <a:endParaRPr lang="en-US" dirty="0"/>
          </a:p>
        </p:txBody>
      </p:sp>
      <p:sp>
        <p:nvSpPr>
          <p:cNvPr id="950274" name="Rectangle 2"/>
          <p:cNvSpPr>
            <a:spLocks noGrp="1" noRot="1" noChangeAspect="1" noChangeArrowheads="1" noTextEdit="1"/>
          </p:cNvSpPr>
          <p:nvPr>
            <p:ph type="sldImg"/>
          </p:nvPr>
        </p:nvSpPr>
        <p:spPr>
          <a:xfrm>
            <a:off x="1190625" y="703263"/>
            <a:ext cx="4629150" cy="3473450"/>
          </a:xfrm>
          <a:ln/>
        </p:spPr>
      </p:sp>
      <p:sp>
        <p:nvSpPr>
          <p:cNvPr id="95027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1C984669-FA21-4885-8EB9-2AABC6FECC27}" type="slidenum">
              <a:rPr lang="en-US"/>
              <a:pPr/>
              <a:t>61</a:t>
            </a:fld>
            <a:endParaRPr lang="en-US" dirty="0"/>
          </a:p>
        </p:txBody>
      </p:sp>
      <p:sp>
        <p:nvSpPr>
          <p:cNvPr id="952322" name="Rectangle 2"/>
          <p:cNvSpPr>
            <a:spLocks noGrp="1" noRot="1" noChangeAspect="1" noChangeArrowheads="1" noTextEdit="1"/>
          </p:cNvSpPr>
          <p:nvPr>
            <p:ph type="sldImg"/>
          </p:nvPr>
        </p:nvSpPr>
        <p:spPr>
          <a:xfrm>
            <a:off x="1190625" y="703263"/>
            <a:ext cx="4629150" cy="3473450"/>
          </a:xfrm>
          <a:ln/>
        </p:spPr>
      </p:sp>
      <p:sp>
        <p:nvSpPr>
          <p:cNvPr id="95232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ED0377E6-BE9C-4979-B3D1-2691DF3FBA50}" type="slidenum">
              <a:rPr lang="en-US"/>
              <a:pPr/>
              <a:t>10</a:t>
            </a:fld>
            <a:endParaRPr lang="en-US" dirty="0"/>
          </a:p>
        </p:txBody>
      </p:sp>
      <p:sp>
        <p:nvSpPr>
          <p:cNvPr id="896002" name="Rectangle 2"/>
          <p:cNvSpPr>
            <a:spLocks noGrp="1" noRot="1" noChangeAspect="1" noChangeArrowheads="1" noTextEdit="1"/>
          </p:cNvSpPr>
          <p:nvPr>
            <p:ph type="sldImg"/>
          </p:nvPr>
        </p:nvSpPr>
        <p:spPr>
          <a:xfrm>
            <a:off x="1190625" y="703263"/>
            <a:ext cx="4629150" cy="3473450"/>
          </a:xfrm>
          <a:ln/>
        </p:spPr>
      </p:sp>
      <p:sp>
        <p:nvSpPr>
          <p:cNvPr id="89600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32785355-D97B-456B-9BC5-A2491BA84DD9}" type="slidenum">
              <a:rPr lang="en-US"/>
              <a:pPr/>
              <a:t>62</a:t>
            </a:fld>
            <a:endParaRPr lang="en-US" dirty="0"/>
          </a:p>
        </p:txBody>
      </p:sp>
      <p:sp>
        <p:nvSpPr>
          <p:cNvPr id="953346" name="Rectangle 2"/>
          <p:cNvSpPr>
            <a:spLocks noGrp="1" noRot="1" noChangeAspect="1" noChangeArrowheads="1" noTextEdit="1"/>
          </p:cNvSpPr>
          <p:nvPr>
            <p:ph type="sldImg"/>
          </p:nvPr>
        </p:nvSpPr>
        <p:spPr>
          <a:xfrm>
            <a:off x="1190625" y="703263"/>
            <a:ext cx="4629150" cy="3473450"/>
          </a:xfrm>
          <a:ln/>
        </p:spPr>
      </p:sp>
      <p:sp>
        <p:nvSpPr>
          <p:cNvPr id="95334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32785355-D97B-456B-9BC5-A2491BA84DD9}" type="slidenum">
              <a:rPr lang="en-US"/>
              <a:pPr/>
              <a:t>63</a:t>
            </a:fld>
            <a:endParaRPr lang="en-US" dirty="0"/>
          </a:p>
        </p:txBody>
      </p:sp>
      <p:sp>
        <p:nvSpPr>
          <p:cNvPr id="953346" name="Rectangle 2"/>
          <p:cNvSpPr>
            <a:spLocks noGrp="1" noRot="1" noChangeAspect="1" noChangeArrowheads="1" noTextEdit="1"/>
          </p:cNvSpPr>
          <p:nvPr>
            <p:ph type="sldImg"/>
          </p:nvPr>
        </p:nvSpPr>
        <p:spPr>
          <a:xfrm>
            <a:off x="1190625" y="703263"/>
            <a:ext cx="4629150" cy="3473450"/>
          </a:xfrm>
          <a:ln/>
        </p:spPr>
      </p:sp>
      <p:sp>
        <p:nvSpPr>
          <p:cNvPr id="953347"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42824925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9CCC2F7-1A14-4588-BEA1-1598D3E35851}" type="slidenum">
              <a:rPr lang="en-US"/>
              <a:pPr/>
              <a:t>64</a:t>
            </a:fld>
            <a:endParaRPr lang="en-US" dirty="0"/>
          </a:p>
        </p:txBody>
      </p:sp>
      <p:sp>
        <p:nvSpPr>
          <p:cNvPr id="955394" name="Rectangle 2"/>
          <p:cNvSpPr>
            <a:spLocks noGrp="1" noRot="1" noChangeAspect="1" noChangeArrowheads="1" noTextEdit="1"/>
          </p:cNvSpPr>
          <p:nvPr>
            <p:ph type="sldImg"/>
          </p:nvPr>
        </p:nvSpPr>
        <p:spPr>
          <a:xfrm>
            <a:off x="1190625" y="703263"/>
            <a:ext cx="4629150" cy="3473450"/>
          </a:xfrm>
          <a:ln/>
        </p:spPr>
      </p:sp>
      <p:sp>
        <p:nvSpPr>
          <p:cNvPr id="95539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9CCC2F7-1A14-4588-BEA1-1598D3E35851}" type="slidenum">
              <a:rPr lang="en-US"/>
              <a:pPr/>
              <a:t>65</a:t>
            </a:fld>
            <a:endParaRPr lang="en-US" dirty="0"/>
          </a:p>
        </p:txBody>
      </p:sp>
      <p:sp>
        <p:nvSpPr>
          <p:cNvPr id="955394" name="Rectangle 2"/>
          <p:cNvSpPr>
            <a:spLocks noGrp="1" noRot="1" noChangeAspect="1" noChangeArrowheads="1" noTextEdit="1"/>
          </p:cNvSpPr>
          <p:nvPr>
            <p:ph type="sldImg"/>
          </p:nvPr>
        </p:nvSpPr>
        <p:spPr>
          <a:xfrm>
            <a:off x="1190625" y="703263"/>
            <a:ext cx="4629150" cy="3473450"/>
          </a:xfrm>
          <a:ln/>
        </p:spPr>
      </p:sp>
      <p:sp>
        <p:nvSpPr>
          <p:cNvPr id="955395"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3619643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9CCC2F7-1A14-4588-BEA1-1598D3E35851}" type="slidenum">
              <a:rPr lang="en-US"/>
              <a:pPr/>
              <a:t>66</a:t>
            </a:fld>
            <a:endParaRPr lang="en-US" dirty="0"/>
          </a:p>
        </p:txBody>
      </p:sp>
      <p:sp>
        <p:nvSpPr>
          <p:cNvPr id="955394" name="Rectangle 2"/>
          <p:cNvSpPr>
            <a:spLocks noGrp="1" noRot="1" noChangeAspect="1" noChangeArrowheads="1" noTextEdit="1"/>
          </p:cNvSpPr>
          <p:nvPr>
            <p:ph type="sldImg"/>
          </p:nvPr>
        </p:nvSpPr>
        <p:spPr>
          <a:xfrm>
            <a:off x="1190625" y="703263"/>
            <a:ext cx="4629150" cy="3473450"/>
          </a:xfrm>
          <a:ln/>
        </p:spPr>
      </p:sp>
      <p:sp>
        <p:nvSpPr>
          <p:cNvPr id="955395"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2219954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9CCC2F7-1A14-4588-BEA1-1598D3E35851}" type="slidenum">
              <a:rPr lang="en-US"/>
              <a:pPr/>
              <a:t>67</a:t>
            </a:fld>
            <a:endParaRPr lang="en-US" dirty="0"/>
          </a:p>
        </p:txBody>
      </p:sp>
      <p:sp>
        <p:nvSpPr>
          <p:cNvPr id="955394" name="Rectangle 2"/>
          <p:cNvSpPr>
            <a:spLocks noGrp="1" noRot="1" noChangeAspect="1" noChangeArrowheads="1" noTextEdit="1"/>
          </p:cNvSpPr>
          <p:nvPr>
            <p:ph type="sldImg"/>
          </p:nvPr>
        </p:nvSpPr>
        <p:spPr>
          <a:xfrm>
            <a:off x="1190625" y="703263"/>
            <a:ext cx="4629150" cy="3473450"/>
          </a:xfrm>
          <a:ln/>
        </p:spPr>
      </p:sp>
      <p:sp>
        <p:nvSpPr>
          <p:cNvPr id="955395"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21333434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43A4349A-BEBB-4B6B-8729-78F3170D5CD1}" type="slidenum">
              <a:rPr lang="en-US"/>
              <a:pPr/>
              <a:t>68</a:t>
            </a:fld>
            <a:endParaRPr lang="en-US" dirty="0"/>
          </a:p>
        </p:txBody>
      </p:sp>
      <p:sp>
        <p:nvSpPr>
          <p:cNvPr id="970754" name="Rectangle 2"/>
          <p:cNvSpPr>
            <a:spLocks noGrp="1" noRot="1" noChangeAspect="1" noChangeArrowheads="1" noTextEdit="1"/>
          </p:cNvSpPr>
          <p:nvPr>
            <p:ph type="sldImg"/>
          </p:nvPr>
        </p:nvSpPr>
        <p:spPr>
          <a:xfrm>
            <a:off x="1190625" y="703263"/>
            <a:ext cx="4629150" cy="3473450"/>
          </a:xfrm>
          <a:ln/>
        </p:spPr>
      </p:sp>
      <p:sp>
        <p:nvSpPr>
          <p:cNvPr id="97075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E264E427-BBF3-45B3-A76A-ECB6C9411F39}" type="slidenum">
              <a:rPr lang="en-US"/>
              <a:pPr/>
              <a:t>69</a:t>
            </a:fld>
            <a:endParaRPr lang="en-US" dirty="0"/>
          </a:p>
        </p:txBody>
      </p:sp>
      <p:sp>
        <p:nvSpPr>
          <p:cNvPr id="971778" name="Rectangle 2"/>
          <p:cNvSpPr>
            <a:spLocks noGrp="1" noRot="1" noChangeAspect="1" noChangeArrowheads="1" noTextEdit="1"/>
          </p:cNvSpPr>
          <p:nvPr>
            <p:ph type="sldImg"/>
          </p:nvPr>
        </p:nvSpPr>
        <p:spPr>
          <a:xfrm>
            <a:off x="1190625" y="703263"/>
            <a:ext cx="4629150" cy="3473450"/>
          </a:xfrm>
          <a:ln/>
        </p:spPr>
      </p:sp>
      <p:sp>
        <p:nvSpPr>
          <p:cNvPr id="97177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86383DB9-AA9C-40C5-99AB-661C07E33417}" type="slidenum">
              <a:rPr lang="en-US"/>
              <a:pPr/>
              <a:t>70</a:t>
            </a:fld>
            <a:endParaRPr lang="en-US" dirty="0"/>
          </a:p>
        </p:txBody>
      </p:sp>
      <p:sp>
        <p:nvSpPr>
          <p:cNvPr id="974850" name="Rectangle 2"/>
          <p:cNvSpPr>
            <a:spLocks noGrp="1" noRot="1" noChangeAspect="1" noChangeArrowheads="1" noTextEdit="1"/>
          </p:cNvSpPr>
          <p:nvPr>
            <p:ph type="sldImg"/>
          </p:nvPr>
        </p:nvSpPr>
        <p:spPr>
          <a:xfrm>
            <a:off x="1190625" y="703263"/>
            <a:ext cx="4629150" cy="3473450"/>
          </a:xfrm>
          <a:ln/>
        </p:spPr>
      </p:sp>
      <p:sp>
        <p:nvSpPr>
          <p:cNvPr id="97485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9CCC2F7-1A14-4588-BEA1-1598D3E35851}" type="slidenum">
              <a:rPr lang="en-US"/>
              <a:pPr/>
              <a:t>71</a:t>
            </a:fld>
            <a:endParaRPr lang="en-US" dirty="0"/>
          </a:p>
        </p:txBody>
      </p:sp>
      <p:sp>
        <p:nvSpPr>
          <p:cNvPr id="955394" name="Rectangle 2"/>
          <p:cNvSpPr>
            <a:spLocks noGrp="1" noRot="1" noChangeAspect="1" noChangeArrowheads="1" noTextEdit="1"/>
          </p:cNvSpPr>
          <p:nvPr>
            <p:ph type="sldImg"/>
          </p:nvPr>
        </p:nvSpPr>
        <p:spPr>
          <a:xfrm>
            <a:off x="1190625" y="703263"/>
            <a:ext cx="4629150" cy="3473450"/>
          </a:xfrm>
          <a:ln/>
        </p:spPr>
      </p:sp>
      <p:sp>
        <p:nvSpPr>
          <p:cNvPr id="955395"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02720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82D5D2B-17B9-4E26-981B-22C8D55A762E}" type="slidenum">
              <a:rPr lang="en-US"/>
              <a:pPr/>
              <a:t>11</a:t>
            </a:fld>
            <a:endParaRPr lang="en-US" dirty="0"/>
          </a:p>
        </p:txBody>
      </p:sp>
      <p:sp>
        <p:nvSpPr>
          <p:cNvPr id="901122" name="Rectangle 2"/>
          <p:cNvSpPr>
            <a:spLocks noGrp="1" noRot="1" noChangeAspect="1" noChangeArrowheads="1" noTextEdit="1"/>
          </p:cNvSpPr>
          <p:nvPr>
            <p:ph type="sldImg"/>
          </p:nvPr>
        </p:nvSpPr>
        <p:spPr>
          <a:xfrm>
            <a:off x="1190625" y="703263"/>
            <a:ext cx="4629150" cy="3473450"/>
          </a:xfrm>
          <a:ln/>
        </p:spPr>
      </p:sp>
      <p:sp>
        <p:nvSpPr>
          <p:cNvPr id="90112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2DDA4F27-3E39-4A1B-A84E-62103CECE8B7}" type="slidenum">
              <a:rPr lang="en-US"/>
              <a:pPr/>
              <a:t>72</a:t>
            </a:fld>
            <a:endParaRPr lang="en-US" dirty="0"/>
          </a:p>
        </p:txBody>
      </p:sp>
      <p:sp>
        <p:nvSpPr>
          <p:cNvPr id="977922" name="Rectangle 2"/>
          <p:cNvSpPr>
            <a:spLocks noGrp="1" noRot="1" noChangeAspect="1" noChangeArrowheads="1" noTextEdit="1"/>
          </p:cNvSpPr>
          <p:nvPr>
            <p:ph type="sldImg"/>
          </p:nvPr>
        </p:nvSpPr>
        <p:spPr>
          <a:xfrm>
            <a:off x="1190625" y="703263"/>
            <a:ext cx="4629150" cy="3473450"/>
          </a:xfrm>
          <a:ln/>
        </p:spPr>
      </p:sp>
      <p:sp>
        <p:nvSpPr>
          <p:cNvPr id="97792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23295F17-96F7-45DA-AD25-241CDA11A1DB}" type="slidenum">
              <a:rPr lang="en-US"/>
              <a:pPr/>
              <a:t>73</a:t>
            </a:fld>
            <a:endParaRPr lang="en-US" dirty="0"/>
          </a:p>
        </p:txBody>
      </p:sp>
      <p:sp>
        <p:nvSpPr>
          <p:cNvPr id="980994" name="Rectangle 2"/>
          <p:cNvSpPr>
            <a:spLocks noGrp="1" noRot="1" noChangeAspect="1" noChangeArrowheads="1" noTextEdit="1"/>
          </p:cNvSpPr>
          <p:nvPr>
            <p:ph type="sldImg"/>
          </p:nvPr>
        </p:nvSpPr>
        <p:spPr>
          <a:xfrm>
            <a:off x="1190625" y="703263"/>
            <a:ext cx="4629150" cy="3473450"/>
          </a:xfrm>
          <a:ln/>
        </p:spPr>
      </p:sp>
      <p:sp>
        <p:nvSpPr>
          <p:cNvPr id="98099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420959DC-7FF4-46CD-B6B7-57FEBD298470}" type="slidenum">
              <a:rPr lang="en-US"/>
              <a:pPr/>
              <a:t>74</a:t>
            </a:fld>
            <a:endParaRPr lang="en-US" dirty="0"/>
          </a:p>
        </p:txBody>
      </p:sp>
      <p:sp>
        <p:nvSpPr>
          <p:cNvPr id="982018" name="Rectangle 2"/>
          <p:cNvSpPr>
            <a:spLocks noGrp="1" noRot="1" noChangeAspect="1" noChangeArrowheads="1" noTextEdit="1"/>
          </p:cNvSpPr>
          <p:nvPr>
            <p:ph type="sldImg"/>
          </p:nvPr>
        </p:nvSpPr>
        <p:spPr>
          <a:xfrm>
            <a:off x="1190625" y="703263"/>
            <a:ext cx="4629150" cy="3473450"/>
          </a:xfrm>
          <a:ln/>
        </p:spPr>
      </p:sp>
      <p:sp>
        <p:nvSpPr>
          <p:cNvPr id="98201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AA337853-72FC-455E-A8AE-EE870AC44631}" type="slidenum">
              <a:rPr lang="en-US"/>
              <a:pPr/>
              <a:t>75</a:t>
            </a:fld>
            <a:endParaRPr lang="en-US" dirty="0"/>
          </a:p>
        </p:txBody>
      </p:sp>
      <p:sp>
        <p:nvSpPr>
          <p:cNvPr id="983042" name="Rectangle 2"/>
          <p:cNvSpPr>
            <a:spLocks noGrp="1" noRot="1" noChangeAspect="1" noChangeArrowheads="1" noTextEdit="1"/>
          </p:cNvSpPr>
          <p:nvPr>
            <p:ph type="sldImg"/>
          </p:nvPr>
        </p:nvSpPr>
        <p:spPr>
          <a:xfrm>
            <a:off x="1190625" y="703263"/>
            <a:ext cx="4629150" cy="3473450"/>
          </a:xfrm>
          <a:ln/>
        </p:spPr>
      </p:sp>
      <p:sp>
        <p:nvSpPr>
          <p:cNvPr id="98304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A1666A81-98AE-4280-BF1E-E6763D753189}" type="slidenum">
              <a:rPr lang="en-US"/>
              <a:pPr/>
              <a:t>77</a:t>
            </a:fld>
            <a:endParaRPr lang="en-US" dirty="0"/>
          </a:p>
        </p:txBody>
      </p:sp>
      <p:sp>
        <p:nvSpPr>
          <p:cNvPr id="984066" name="Rectangle 2"/>
          <p:cNvSpPr>
            <a:spLocks noGrp="1" noRot="1" noChangeAspect="1" noChangeArrowheads="1" noTextEdit="1"/>
          </p:cNvSpPr>
          <p:nvPr>
            <p:ph type="sldImg"/>
          </p:nvPr>
        </p:nvSpPr>
        <p:spPr>
          <a:xfrm>
            <a:off x="1190625" y="703263"/>
            <a:ext cx="4629150" cy="3473450"/>
          </a:xfrm>
          <a:ln/>
        </p:spPr>
      </p:sp>
      <p:sp>
        <p:nvSpPr>
          <p:cNvPr id="98406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27ACE006-A04A-4652-A82A-51863BED0BE4}" type="slidenum">
              <a:rPr lang="en-US"/>
              <a:pPr/>
              <a:t>78</a:t>
            </a:fld>
            <a:endParaRPr lang="en-US" dirty="0"/>
          </a:p>
        </p:txBody>
      </p:sp>
      <p:sp>
        <p:nvSpPr>
          <p:cNvPr id="986114" name="Rectangle 2"/>
          <p:cNvSpPr>
            <a:spLocks noGrp="1" noRot="1" noChangeAspect="1" noChangeArrowheads="1" noTextEdit="1"/>
          </p:cNvSpPr>
          <p:nvPr>
            <p:ph type="sldImg"/>
          </p:nvPr>
        </p:nvSpPr>
        <p:spPr>
          <a:xfrm>
            <a:off x="1190625" y="703263"/>
            <a:ext cx="4629150" cy="3473450"/>
          </a:xfrm>
          <a:ln/>
        </p:spPr>
      </p:sp>
      <p:sp>
        <p:nvSpPr>
          <p:cNvPr id="98611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18CE8C07-9D3C-443D-99C2-19F5962631FE}" type="slidenum">
              <a:rPr lang="en-US"/>
              <a:pPr/>
              <a:t>79</a:t>
            </a:fld>
            <a:endParaRPr lang="en-US" dirty="0"/>
          </a:p>
        </p:txBody>
      </p:sp>
      <p:sp>
        <p:nvSpPr>
          <p:cNvPr id="985090" name="Rectangle 2"/>
          <p:cNvSpPr>
            <a:spLocks noGrp="1" noRot="1" noChangeAspect="1" noChangeArrowheads="1" noTextEdit="1"/>
          </p:cNvSpPr>
          <p:nvPr>
            <p:ph type="sldImg"/>
          </p:nvPr>
        </p:nvSpPr>
        <p:spPr>
          <a:xfrm>
            <a:off x="1190625" y="703263"/>
            <a:ext cx="4629150" cy="3473450"/>
          </a:xfrm>
          <a:ln/>
        </p:spPr>
      </p:sp>
      <p:sp>
        <p:nvSpPr>
          <p:cNvPr id="985091" name="Rectangle 3"/>
          <p:cNvSpPr>
            <a:spLocks noGrp="1" noChangeArrowheads="1"/>
          </p:cNvSpPr>
          <p:nvPr>
            <p:ph type="body" idx="1"/>
          </p:nvPr>
        </p:nvSpPr>
        <p:spPr/>
        <p:txBody>
          <a:bodyPr/>
          <a:lstStyle/>
          <a:p>
            <a:endParaRPr lang="en-CA" sz="140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18CE8C07-9D3C-443D-99C2-19F5962631FE}" type="slidenum">
              <a:rPr lang="en-US"/>
              <a:pPr/>
              <a:t>80</a:t>
            </a:fld>
            <a:endParaRPr lang="en-US" dirty="0"/>
          </a:p>
        </p:txBody>
      </p:sp>
      <p:sp>
        <p:nvSpPr>
          <p:cNvPr id="985090" name="Rectangle 2"/>
          <p:cNvSpPr>
            <a:spLocks noGrp="1" noRot="1" noChangeAspect="1" noChangeArrowheads="1" noTextEdit="1"/>
          </p:cNvSpPr>
          <p:nvPr>
            <p:ph type="sldImg"/>
          </p:nvPr>
        </p:nvSpPr>
        <p:spPr>
          <a:xfrm>
            <a:off x="1190625" y="703263"/>
            <a:ext cx="4629150" cy="3473450"/>
          </a:xfrm>
          <a:ln/>
        </p:spPr>
      </p:sp>
      <p:sp>
        <p:nvSpPr>
          <p:cNvPr id="985091" name="Rectangle 3"/>
          <p:cNvSpPr>
            <a:spLocks noGrp="1" noChangeArrowheads="1"/>
          </p:cNvSpPr>
          <p:nvPr>
            <p:ph type="body" idx="1"/>
          </p:nvPr>
        </p:nvSpPr>
        <p:spPr/>
        <p:txBody>
          <a:bodyPr/>
          <a:lstStyle/>
          <a:p>
            <a:endParaRPr lang="en-CA" sz="1400" dirty="0"/>
          </a:p>
        </p:txBody>
      </p:sp>
    </p:spTree>
    <p:extLst>
      <p:ext uri="{BB962C8B-B14F-4D97-AF65-F5344CB8AC3E}">
        <p14:creationId xmlns:p14="http://schemas.microsoft.com/office/powerpoint/2010/main" val="3376896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22868D1A-831A-491E-950F-F3434B1876AC}" type="slidenum">
              <a:rPr lang="en-US"/>
              <a:pPr/>
              <a:t>81</a:t>
            </a:fld>
            <a:endParaRPr lang="en-US" dirty="0"/>
          </a:p>
        </p:txBody>
      </p:sp>
      <p:sp>
        <p:nvSpPr>
          <p:cNvPr id="987138" name="Rectangle 2"/>
          <p:cNvSpPr>
            <a:spLocks noGrp="1" noRot="1" noChangeAspect="1" noChangeArrowheads="1" noTextEdit="1"/>
          </p:cNvSpPr>
          <p:nvPr>
            <p:ph type="sldImg"/>
          </p:nvPr>
        </p:nvSpPr>
        <p:spPr>
          <a:xfrm>
            <a:off x="1190625" y="703263"/>
            <a:ext cx="4629150" cy="3473450"/>
          </a:xfrm>
          <a:ln/>
        </p:spPr>
      </p:sp>
      <p:sp>
        <p:nvSpPr>
          <p:cNvPr id="98713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1BE5952-E3C3-4DE1-8B86-1E6181B0FB80}" type="slidenum">
              <a:rPr lang="en-US"/>
              <a:pPr/>
              <a:t>83</a:t>
            </a:fld>
            <a:endParaRPr lang="en-US" dirty="0"/>
          </a:p>
        </p:txBody>
      </p:sp>
      <p:sp>
        <p:nvSpPr>
          <p:cNvPr id="988162" name="Rectangle 2"/>
          <p:cNvSpPr>
            <a:spLocks noGrp="1" noRot="1" noChangeAspect="1" noChangeArrowheads="1" noTextEdit="1"/>
          </p:cNvSpPr>
          <p:nvPr>
            <p:ph type="sldImg"/>
          </p:nvPr>
        </p:nvSpPr>
        <p:spPr>
          <a:xfrm>
            <a:off x="1190625" y="703263"/>
            <a:ext cx="4629150" cy="3473450"/>
          </a:xfrm>
          <a:ln/>
        </p:spPr>
      </p:sp>
      <p:sp>
        <p:nvSpPr>
          <p:cNvPr id="98816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4983C824-6D08-4A45-B300-81459B42EC8D}" type="slidenum">
              <a:rPr lang="en-US"/>
              <a:pPr/>
              <a:t>13</a:t>
            </a:fld>
            <a:endParaRPr lang="en-US" dirty="0"/>
          </a:p>
        </p:txBody>
      </p:sp>
      <p:sp>
        <p:nvSpPr>
          <p:cNvPr id="902146" name="Rectangle 2"/>
          <p:cNvSpPr>
            <a:spLocks noGrp="1" noRot="1" noChangeAspect="1" noChangeArrowheads="1" noTextEdit="1"/>
          </p:cNvSpPr>
          <p:nvPr>
            <p:ph type="sldImg"/>
          </p:nvPr>
        </p:nvSpPr>
        <p:spPr>
          <a:xfrm>
            <a:off x="1190625" y="703263"/>
            <a:ext cx="4629150" cy="3473450"/>
          </a:xfrm>
          <a:ln/>
        </p:spPr>
      </p:sp>
      <p:sp>
        <p:nvSpPr>
          <p:cNvPr id="90214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D806401D-AFF8-41F5-85EC-2CBCBDF57FA8}" type="slidenum">
              <a:rPr lang="en-US"/>
              <a:pPr/>
              <a:t>84</a:t>
            </a:fld>
            <a:endParaRPr lang="en-US" dirty="0"/>
          </a:p>
        </p:txBody>
      </p:sp>
      <p:sp>
        <p:nvSpPr>
          <p:cNvPr id="989186" name="Rectangle 2"/>
          <p:cNvSpPr>
            <a:spLocks noGrp="1" noRot="1" noChangeAspect="1" noChangeArrowheads="1" noTextEdit="1"/>
          </p:cNvSpPr>
          <p:nvPr>
            <p:ph type="sldImg"/>
          </p:nvPr>
        </p:nvSpPr>
        <p:spPr>
          <a:xfrm>
            <a:off x="1190625" y="703263"/>
            <a:ext cx="4629150" cy="3473450"/>
          </a:xfrm>
          <a:ln/>
        </p:spPr>
      </p:sp>
      <p:sp>
        <p:nvSpPr>
          <p:cNvPr id="98918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A04E1894-FD28-49A3-8FC8-4AE7254B8A0F}" type="slidenum">
              <a:rPr lang="en-US"/>
              <a:pPr/>
              <a:t>85</a:t>
            </a:fld>
            <a:endParaRPr lang="en-US" dirty="0"/>
          </a:p>
        </p:txBody>
      </p:sp>
      <p:sp>
        <p:nvSpPr>
          <p:cNvPr id="990210" name="Rectangle 2"/>
          <p:cNvSpPr>
            <a:spLocks noGrp="1" noRot="1" noChangeAspect="1" noChangeArrowheads="1" noTextEdit="1"/>
          </p:cNvSpPr>
          <p:nvPr>
            <p:ph type="sldImg"/>
          </p:nvPr>
        </p:nvSpPr>
        <p:spPr>
          <a:xfrm>
            <a:off x="1190625" y="703263"/>
            <a:ext cx="4629150" cy="3473450"/>
          </a:xfrm>
          <a:ln/>
        </p:spPr>
      </p:sp>
      <p:sp>
        <p:nvSpPr>
          <p:cNvPr id="99021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4331144A-CFC3-489F-9E34-213E288595BE}" type="slidenum">
              <a:rPr lang="en-US"/>
              <a:pPr/>
              <a:t>86</a:t>
            </a:fld>
            <a:endParaRPr lang="en-US" dirty="0"/>
          </a:p>
        </p:txBody>
      </p:sp>
      <p:sp>
        <p:nvSpPr>
          <p:cNvPr id="993282" name="Rectangle 2"/>
          <p:cNvSpPr>
            <a:spLocks noGrp="1" noRot="1" noChangeAspect="1" noChangeArrowheads="1" noTextEdit="1"/>
          </p:cNvSpPr>
          <p:nvPr>
            <p:ph type="sldImg"/>
          </p:nvPr>
        </p:nvSpPr>
        <p:spPr>
          <a:xfrm>
            <a:off x="1190625" y="703263"/>
            <a:ext cx="4629150" cy="3473450"/>
          </a:xfrm>
          <a:ln/>
        </p:spPr>
      </p:sp>
      <p:sp>
        <p:nvSpPr>
          <p:cNvPr id="99328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A25E769A-0396-4158-A10F-84AC006DC6A2}" type="slidenum">
              <a:rPr lang="en-US"/>
              <a:pPr/>
              <a:t>87</a:t>
            </a:fld>
            <a:endParaRPr lang="en-US" dirty="0"/>
          </a:p>
        </p:txBody>
      </p:sp>
      <p:sp>
        <p:nvSpPr>
          <p:cNvPr id="1073154" name="Rectangle 2"/>
          <p:cNvSpPr>
            <a:spLocks noGrp="1" noRot="1" noChangeAspect="1" noChangeArrowheads="1" noTextEdit="1"/>
          </p:cNvSpPr>
          <p:nvPr>
            <p:ph type="sldImg"/>
          </p:nvPr>
        </p:nvSpPr>
        <p:spPr>
          <a:xfrm>
            <a:off x="1190625" y="703263"/>
            <a:ext cx="4629150" cy="3473450"/>
          </a:xfrm>
          <a:ln/>
        </p:spPr>
      </p:sp>
      <p:sp>
        <p:nvSpPr>
          <p:cNvPr id="107315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8FFBD8A7-3C9B-45FE-8014-FD378B43862B}" type="slidenum">
              <a:rPr lang="en-US"/>
              <a:pPr/>
              <a:t>88</a:t>
            </a:fld>
            <a:endParaRPr lang="en-US" dirty="0"/>
          </a:p>
        </p:txBody>
      </p:sp>
      <p:sp>
        <p:nvSpPr>
          <p:cNvPr id="1075202" name="Rectangle 2"/>
          <p:cNvSpPr>
            <a:spLocks noGrp="1" noRot="1" noChangeAspect="1" noChangeArrowheads="1" noTextEdit="1"/>
          </p:cNvSpPr>
          <p:nvPr>
            <p:ph type="sldImg"/>
          </p:nvPr>
        </p:nvSpPr>
        <p:spPr>
          <a:xfrm>
            <a:off x="1190625" y="703263"/>
            <a:ext cx="4629150" cy="3473450"/>
          </a:xfrm>
          <a:ln/>
        </p:spPr>
      </p:sp>
      <p:sp>
        <p:nvSpPr>
          <p:cNvPr id="107520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8FFBD8A7-3C9B-45FE-8014-FD378B43862B}" type="slidenum">
              <a:rPr lang="en-US"/>
              <a:pPr/>
              <a:t>89</a:t>
            </a:fld>
            <a:endParaRPr lang="en-US" dirty="0"/>
          </a:p>
        </p:txBody>
      </p:sp>
      <p:sp>
        <p:nvSpPr>
          <p:cNvPr id="1075202" name="Rectangle 2"/>
          <p:cNvSpPr>
            <a:spLocks noGrp="1" noRot="1" noChangeAspect="1" noChangeArrowheads="1" noTextEdit="1"/>
          </p:cNvSpPr>
          <p:nvPr>
            <p:ph type="sldImg"/>
          </p:nvPr>
        </p:nvSpPr>
        <p:spPr>
          <a:xfrm>
            <a:off x="1190625" y="703263"/>
            <a:ext cx="4629150" cy="3473450"/>
          </a:xfrm>
          <a:ln/>
        </p:spPr>
      </p:sp>
      <p:sp>
        <p:nvSpPr>
          <p:cNvPr id="107520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7686048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70CB49C2-FEC4-461D-BFE7-8BA9DD38F209}" type="slidenum">
              <a:rPr lang="en-US"/>
              <a:pPr/>
              <a:t>90</a:t>
            </a:fld>
            <a:endParaRPr lang="en-US" dirty="0"/>
          </a:p>
        </p:txBody>
      </p:sp>
      <p:sp>
        <p:nvSpPr>
          <p:cNvPr id="996354" name="Rectangle 2"/>
          <p:cNvSpPr>
            <a:spLocks noGrp="1" noRot="1" noChangeAspect="1" noChangeArrowheads="1" noTextEdit="1"/>
          </p:cNvSpPr>
          <p:nvPr>
            <p:ph type="sldImg"/>
          </p:nvPr>
        </p:nvSpPr>
        <p:spPr>
          <a:xfrm>
            <a:off x="1190625" y="703263"/>
            <a:ext cx="4629150" cy="3473450"/>
          </a:xfrm>
          <a:ln/>
        </p:spPr>
      </p:sp>
      <p:sp>
        <p:nvSpPr>
          <p:cNvPr id="99635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70CB49C2-FEC4-461D-BFE7-8BA9DD38F209}" type="slidenum">
              <a:rPr lang="en-US"/>
              <a:pPr/>
              <a:t>91</a:t>
            </a:fld>
            <a:endParaRPr lang="en-US" dirty="0"/>
          </a:p>
        </p:txBody>
      </p:sp>
      <p:sp>
        <p:nvSpPr>
          <p:cNvPr id="996354" name="Rectangle 2"/>
          <p:cNvSpPr>
            <a:spLocks noGrp="1" noRot="1" noChangeAspect="1" noChangeArrowheads="1" noTextEdit="1"/>
          </p:cNvSpPr>
          <p:nvPr>
            <p:ph type="sldImg"/>
          </p:nvPr>
        </p:nvSpPr>
        <p:spPr>
          <a:xfrm>
            <a:off x="1190625" y="703263"/>
            <a:ext cx="4629150" cy="3473450"/>
          </a:xfrm>
          <a:ln/>
        </p:spPr>
      </p:sp>
      <p:sp>
        <p:nvSpPr>
          <p:cNvPr id="996355"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8577719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E1F10637-93A9-4071-917F-6C045D1AC297}" type="slidenum">
              <a:rPr lang="en-US"/>
              <a:pPr/>
              <a:t>92</a:t>
            </a:fld>
            <a:endParaRPr lang="en-US" dirty="0"/>
          </a:p>
        </p:txBody>
      </p:sp>
      <p:sp>
        <p:nvSpPr>
          <p:cNvPr id="997378" name="Rectangle 2"/>
          <p:cNvSpPr>
            <a:spLocks noGrp="1" noRot="1" noChangeAspect="1" noChangeArrowheads="1" noTextEdit="1"/>
          </p:cNvSpPr>
          <p:nvPr>
            <p:ph type="sldImg"/>
          </p:nvPr>
        </p:nvSpPr>
        <p:spPr>
          <a:xfrm>
            <a:off x="1190625" y="703263"/>
            <a:ext cx="4629150" cy="3473450"/>
          </a:xfrm>
          <a:ln/>
        </p:spPr>
      </p:sp>
      <p:sp>
        <p:nvSpPr>
          <p:cNvPr id="99737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1C984669-FA21-4885-8EB9-2AABC6FECC27}" type="slidenum">
              <a:rPr lang="en-US"/>
              <a:pPr/>
              <a:t>95</a:t>
            </a:fld>
            <a:endParaRPr lang="en-US" dirty="0"/>
          </a:p>
        </p:txBody>
      </p:sp>
      <p:sp>
        <p:nvSpPr>
          <p:cNvPr id="952322" name="Rectangle 2"/>
          <p:cNvSpPr>
            <a:spLocks noGrp="1" noRot="1" noChangeAspect="1" noChangeArrowheads="1" noTextEdit="1"/>
          </p:cNvSpPr>
          <p:nvPr>
            <p:ph type="sldImg"/>
          </p:nvPr>
        </p:nvSpPr>
        <p:spPr>
          <a:xfrm>
            <a:off x="1190625" y="703263"/>
            <a:ext cx="4629150" cy="3473450"/>
          </a:xfrm>
          <a:ln/>
        </p:spPr>
      </p:sp>
      <p:sp>
        <p:nvSpPr>
          <p:cNvPr id="95232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079583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5EA94BE6-96D2-4A73-ABFA-0A5BBEA6806D}" type="slidenum">
              <a:rPr lang="en-US"/>
              <a:pPr/>
              <a:t>14</a:t>
            </a:fld>
            <a:endParaRPr lang="en-US" dirty="0"/>
          </a:p>
        </p:txBody>
      </p:sp>
      <p:sp>
        <p:nvSpPr>
          <p:cNvPr id="903170" name="Rectangle 2"/>
          <p:cNvSpPr>
            <a:spLocks noGrp="1" noRot="1" noChangeAspect="1" noChangeArrowheads="1" noTextEdit="1"/>
          </p:cNvSpPr>
          <p:nvPr>
            <p:ph type="sldImg"/>
          </p:nvPr>
        </p:nvSpPr>
        <p:spPr>
          <a:xfrm>
            <a:off x="1190625" y="703263"/>
            <a:ext cx="4629150" cy="3473450"/>
          </a:xfrm>
          <a:ln/>
        </p:spPr>
      </p:sp>
      <p:sp>
        <p:nvSpPr>
          <p:cNvPr id="90317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E1F10637-93A9-4071-917F-6C045D1AC297}" type="slidenum">
              <a:rPr lang="en-US"/>
              <a:pPr/>
              <a:t>99</a:t>
            </a:fld>
            <a:endParaRPr lang="en-US" dirty="0"/>
          </a:p>
        </p:txBody>
      </p:sp>
      <p:sp>
        <p:nvSpPr>
          <p:cNvPr id="997378" name="Rectangle 2"/>
          <p:cNvSpPr>
            <a:spLocks noGrp="1" noRot="1" noChangeAspect="1" noChangeArrowheads="1" noTextEdit="1"/>
          </p:cNvSpPr>
          <p:nvPr>
            <p:ph type="sldImg"/>
          </p:nvPr>
        </p:nvSpPr>
        <p:spPr>
          <a:xfrm>
            <a:off x="1190625" y="703263"/>
            <a:ext cx="4629150" cy="3473450"/>
          </a:xfrm>
          <a:ln/>
        </p:spPr>
      </p:sp>
      <p:sp>
        <p:nvSpPr>
          <p:cNvPr id="997379"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5425339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040A540C-3515-4DD8-82D9-4646105914A5}" type="slidenum">
              <a:rPr lang="en-US"/>
              <a:pPr/>
              <a:t>100</a:t>
            </a:fld>
            <a:endParaRPr lang="en-US" dirty="0"/>
          </a:p>
        </p:txBody>
      </p:sp>
      <p:sp>
        <p:nvSpPr>
          <p:cNvPr id="998402" name="Rectangle 2"/>
          <p:cNvSpPr>
            <a:spLocks noGrp="1" noRot="1" noChangeAspect="1" noChangeArrowheads="1" noTextEdit="1"/>
          </p:cNvSpPr>
          <p:nvPr>
            <p:ph type="sldImg"/>
          </p:nvPr>
        </p:nvSpPr>
        <p:spPr>
          <a:xfrm>
            <a:off x="1190625" y="703263"/>
            <a:ext cx="4629150" cy="3473450"/>
          </a:xfrm>
          <a:ln/>
        </p:spPr>
      </p:sp>
      <p:sp>
        <p:nvSpPr>
          <p:cNvPr id="99840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C2144C04-9254-4BEA-AD5C-F391DD728B7F}" type="slidenum">
              <a:rPr lang="en-US"/>
              <a:pPr/>
              <a:t>102</a:t>
            </a:fld>
            <a:endParaRPr lang="en-US" dirty="0"/>
          </a:p>
        </p:txBody>
      </p:sp>
      <p:sp>
        <p:nvSpPr>
          <p:cNvPr id="1000450" name="Rectangle 2"/>
          <p:cNvSpPr>
            <a:spLocks noGrp="1" noRot="1" noChangeAspect="1" noChangeArrowheads="1" noTextEdit="1"/>
          </p:cNvSpPr>
          <p:nvPr>
            <p:ph type="sldImg"/>
          </p:nvPr>
        </p:nvSpPr>
        <p:spPr>
          <a:xfrm>
            <a:off x="1190625" y="703263"/>
            <a:ext cx="4629150" cy="3473450"/>
          </a:xfrm>
          <a:ln/>
        </p:spPr>
      </p:sp>
      <p:sp>
        <p:nvSpPr>
          <p:cNvPr id="100045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BA09244F-F52C-407B-98D7-9E0240E7785B}" type="slidenum">
              <a:rPr lang="en-US"/>
              <a:pPr/>
              <a:t>103</a:t>
            </a:fld>
            <a:endParaRPr lang="en-US" dirty="0"/>
          </a:p>
        </p:txBody>
      </p:sp>
      <p:sp>
        <p:nvSpPr>
          <p:cNvPr id="1001474" name="Rectangle 2"/>
          <p:cNvSpPr>
            <a:spLocks noGrp="1" noRot="1" noChangeAspect="1" noChangeArrowheads="1" noTextEdit="1"/>
          </p:cNvSpPr>
          <p:nvPr>
            <p:ph type="sldImg"/>
          </p:nvPr>
        </p:nvSpPr>
        <p:spPr>
          <a:xfrm>
            <a:off x="1190625" y="703263"/>
            <a:ext cx="4629150" cy="3473450"/>
          </a:xfrm>
          <a:ln/>
        </p:spPr>
      </p:sp>
      <p:sp>
        <p:nvSpPr>
          <p:cNvPr id="100147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640231C6-50EB-4933-B5BA-84C12F4C00BE}" type="slidenum">
              <a:rPr lang="en-US"/>
              <a:pPr/>
              <a:t>104</a:t>
            </a:fld>
            <a:endParaRPr lang="en-US" dirty="0"/>
          </a:p>
        </p:txBody>
      </p:sp>
      <p:sp>
        <p:nvSpPr>
          <p:cNvPr id="1077250" name="Rectangle 2"/>
          <p:cNvSpPr>
            <a:spLocks noGrp="1" noRot="1" noChangeAspect="1" noChangeArrowheads="1" noTextEdit="1"/>
          </p:cNvSpPr>
          <p:nvPr>
            <p:ph type="sldImg"/>
          </p:nvPr>
        </p:nvSpPr>
        <p:spPr>
          <a:xfrm>
            <a:off x="1190625" y="703263"/>
            <a:ext cx="4629150" cy="3473450"/>
          </a:xfrm>
          <a:ln/>
        </p:spPr>
      </p:sp>
      <p:sp>
        <p:nvSpPr>
          <p:cNvPr id="107725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B5FA981A-5D02-40F8-9511-9F777D7447DA}" type="slidenum">
              <a:rPr lang="en-US"/>
              <a:pPr/>
              <a:t>105</a:t>
            </a:fld>
            <a:endParaRPr lang="en-US" dirty="0"/>
          </a:p>
        </p:txBody>
      </p:sp>
      <p:sp>
        <p:nvSpPr>
          <p:cNvPr id="1079298" name="Rectangle 2"/>
          <p:cNvSpPr>
            <a:spLocks noGrp="1" noRot="1" noChangeAspect="1" noChangeArrowheads="1" noTextEdit="1"/>
          </p:cNvSpPr>
          <p:nvPr>
            <p:ph type="sldImg"/>
          </p:nvPr>
        </p:nvSpPr>
        <p:spPr>
          <a:xfrm>
            <a:off x="1190625" y="703263"/>
            <a:ext cx="4629150" cy="3473450"/>
          </a:xfrm>
          <a:ln/>
        </p:spPr>
      </p:sp>
      <p:sp>
        <p:nvSpPr>
          <p:cNvPr id="107929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815292CA-63CD-4688-B4CF-AA744AA05A44}" type="slidenum">
              <a:rPr lang="en-US"/>
              <a:pPr/>
              <a:t>106</a:t>
            </a:fld>
            <a:endParaRPr lang="en-US" dirty="0"/>
          </a:p>
        </p:txBody>
      </p:sp>
      <p:sp>
        <p:nvSpPr>
          <p:cNvPr id="1005570" name="Rectangle 2"/>
          <p:cNvSpPr>
            <a:spLocks noGrp="1" noRot="1" noChangeAspect="1" noChangeArrowheads="1" noTextEdit="1"/>
          </p:cNvSpPr>
          <p:nvPr>
            <p:ph type="sldImg"/>
          </p:nvPr>
        </p:nvSpPr>
        <p:spPr>
          <a:xfrm>
            <a:off x="1190625" y="703263"/>
            <a:ext cx="4629150" cy="3473450"/>
          </a:xfrm>
          <a:ln/>
        </p:spPr>
      </p:sp>
      <p:sp>
        <p:nvSpPr>
          <p:cNvPr id="100557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FD75008B-9FA4-4218-A412-A5A7D6B464C6}" type="slidenum">
              <a:rPr lang="en-US"/>
              <a:pPr/>
              <a:t>108</a:t>
            </a:fld>
            <a:endParaRPr lang="en-US" dirty="0"/>
          </a:p>
        </p:txBody>
      </p:sp>
      <p:sp>
        <p:nvSpPr>
          <p:cNvPr id="1008642" name="Rectangle 2"/>
          <p:cNvSpPr>
            <a:spLocks noGrp="1" noRot="1" noChangeAspect="1" noChangeArrowheads="1" noTextEdit="1"/>
          </p:cNvSpPr>
          <p:nvPr>
            <p:ph type="sldImg"/>
          </p:nvPr>
        </p:nvSpPr>
        <p:spPr>
          <a:xfrm>
            <a:off x="1190625" y="703263"/>
            <a:ext cx="4629150" cy="3473450"/>
          </a:xfrm>
          <a:ln/>
        </p:spPr>
      </p:sp>
      <p:sp>
        <p:nvSpPr>
          <p:cNvPr id="1008643"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99311178-5DEC-4A80-B2D4-C7880F92700E}" type="slidenum">
              <a:rPr lang="en-US"/>
              <a:pPr/>
              <a:t>110</a:t>
            </a:fld>
            <a:endParaRPr lang="en-US" dirty="0"/>
          </a:p>
        </p:txBody>
      </p:sp>
      <p:sp>
        <p:nvSpPr>
          <p:cNvPr id="852994" name="Rectangle 2"/>
          <p:cNvSpPr>
            <a:spLocks noGrp="1" noRot="1" noChangeAspect="1" noChangeArrowheads="1" noTextEdit="1"/>
          </p:cNvSpPr>
          <p:nvPr>
            <p:ph type="sldImg"/>
          </p:nvPr>
        </p:nvSpPr>
        <p:spPr>
          <a:xfrm>
            <a:off x="1190625" y="703263"/>
            <a:ext cx="4629150" cy="3473450"/>
          </a:xfrm>
          <a:ln/>
        </p:spPr>
      </p:sp>
      <p:sp>
        <p:nvSpPr>
          <p:cNvPr id="852995" name="Rectangle 3"/>
          <p:cNvSpPr>
            <a:spLocks noGrp="1" noChangeArrowheads="1"/>
          </p:cNvSpPr>
          <p:nvPr>
            <p:ph type="body" idx="1"/>
          </p:nvPr>
        </p:nvSpPr>
        <p:spPr/>
        <p:txBody>
          <a:bodyPr/>
          <a:lstStyle/>
          <a:p>
            <a:r>
              <a:rPr lang="en-US" dirty="0"/>
              <a:t>Every project has a cloud of uncertainty. Which could result is adverse consequence or beneficial consequences.</a:t>
            </a:r>
            <a:endParaRPr lang="en-CA"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620F1430-9356-49E4-8137-02636C603A3E}" type="slidenum">
              <a:rPr lang="en-US"/>
              <a:pPr/>
              <a:t>111</a:t>
            </a:fld>
            <a:endParaRPr lang="en-US" dirty="0"/>
          </a:p>
        </p:txBody>
      </p:sp>
      <p:sp>
        <p:nvSpPr>
          <p:cNvPr id="892930" name="Rectangle 2"/>
          <p:cNvSpPr>
            <a:spLocks noGrp="1" noRot="1" noChangeAspect="1" noChangeArrowheads="1" noTextEdit="1"/>
          </p:cNvSpPr>
          <p:nvPr>
            <p:ph type="sldImg"/>
          </p:nvPr>
        </p:nvSpPr>
        <p:spPr>
          <a:xfrm>
            <a:off x="1190625" y="703263"/>
            <a:ext cx="4629150" cy="3473450"/>
          </a:xfrm>
          <a:ln/>
        </p:spPr>
      </p:sp>
      <p:sp>
        <p:nvSpPr>
          <p:cNvPr id="89293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C43CBB2-2E6C-4A60-9B53-497198B15E67}" type="slidenum">
              <a:rPr lang="en-CA" smtClean="0"/>
              <a:pPr/>
              <a:t>15</a:t>
            </a:fld>
            <a:endParaRPr lang="en-CA"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41D66593-99D1-42FF-A11B-8940B5C3B59F}" type="slidenum">
              <a:rPr lang="en-US"/>
              <a:pPr/>
              <a:t>112</a:t>
            </a:fld>
            <a:endParaRPr lang="en-US" dirty="0"/>
          </a:p>
        </p:txBody>
      </p:sp>
      <p:sp>
        <p:nvSpPr>
          <p:cNvPr id="893954" name="Rectangle 2"/>
          <p:cNvSpPr>
            <a:spLocks noGrp="1" noRot="1" noChangeAspect="1" noChangeArrowheads="1" noTextEdit="1"/>
          </p:cNvSpPr>
          <p:nvPr>
            <p:ph type="sldImg"/>
          </p:nvPr>
        </p:nvSpPr>
        <p:spPr>
          <a:xfrm>
            <a:off x="1190625" y="703263"/>
            <a:ext cx="4629150" cy="3473450"/>
          </a:xfrm>
          <a:ln/>
        </p:spPr>
      </p:sp>
      <p:sp>
        <p:nvSpPr>
          <p:cNvPr id="89395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CC74EA71-8C62-4E3F-820C-D1266C30DE27}" type="slidenum">
              <a:rPr lang="en-US"/>
              <a:pPr/>
              <a:t>113</a:t>
            </a:fld>
            <a:endParaRPr lang="en-US" dirty="0"/>
          </a:p>
        </p:txBody>
      </p:sp>
      <p:sp>
        <p:nvSpPr>
          <p:cNvPr id="894978" name="Rectangle 2"/>
          <p:cNvSpPr>
            <a:spLocks noGrp="1" noRot="1" noChangeAspect="1" noChangeArrowheads="1" noTextEdit="1"/>
          </p:cNvSpPr>
          <p:nvPr>
            <p:ph type="sldImg"/>
          </p:nvPr>
        </p:nvSpPr>
        <p:spPr>
          <a:xfrm>
            <a:off x="1190625" y="703263"/>
            <a:ext cx="4629150" cy="3473450"/>
          </a:xfrm>
          <a:ln/>
        </p:spPr>
      </p:sp>
      <p:sp>
        <p:nvSpPr>
          <p:cNvPr id="89497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4BF29660-26DC-4F48-A8AB-BBA890CD5395}" type="slidenum">
              <a:rPr lang="en-US"/>
              <a:pPr/>
              <a:t>114</a:t>
            </a:fld>
            <a:endParaRPr lang="en-US" dirty="0"/>
          </a:p>
        </p:txBody>
      </p:sp>
      <p:sp>
        <p:nvSpPr>
          <p:cNvPr id="855042" name="Rectangle 2"/>
          <p:cNvSpPr>
            <a:spLocks noGrp="1" noRot="1" noChangeAspect="1" noChangeArrowheads="1" noTextEdit="1"/>
          </p:cNvSpPr>
          <p:nvPr>
            <p:ph type="sldImg"/>
          </p:nvPr>
        </p:nvSpPr>
        <p:spPr>
          <a:xfrm>
            <a:off x="1190625" y="703263"/>
            <a:ext cx="4629150" cy="3473450"/>
          </a:xfrm>
          <a:ln/>
        </p:spPr>
      </p:sp>
      <p:sp>
        <p:nvSpPr>
          <p:cNvPr id="855043" name="Rectangle 3"/>
          <p:cNvSpPr>
            <a:spLocks noGrp="1" noChangeArrowheads="1"/>
          </p:cNvSpPr>
          <p:nvPr>
            <p:ph type="body" idx="1"/>
          </p:nvPr>
        </p:nvSpPr>
        <p:spPr/>
        <p:txBody>
          <a:bodyPr/>
          <a:lstStyle/>
          <a:p>
            <a:r>
              <a:rPr lang="en-US" dirty="0"/>
              <a:t>Every project has a cloud of uncertainty. Which could result is adverse consequence or beneficial consequences.</a:t>
            </a:r>
            <a:endParaRPr lang="en-CA"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88550B0F-FB2A-47CD-8B81-F43D22064A92}" type="slidenum">
              <a:rPr lang="en-US"/>
              <a:pPr/>
              <a:t>115</a:t>
            </a:fld>
            <a:endParaRPr lang="en-US" dirty="0"/>
          </a:p>
        </p:txBody>
      </p:sp>
      <p:sp>
        <p:nvSpPr>
          <p:cNvPr id="956418" name="Rectangle 2"/>
          <p:cNvSpPr>
            <a:spLocks noGrp="1" noRot="1" noChangeAspect="1" noChangeArrowheads="1" noTextEdit="1"/>
          </p:cNvSpPr>
          <p:nvPr>
            <p:ph type="sldImg"/>
          </p:nvPr>
        </p:nvSpPr>
        <p:spPr>
          <a:xfrm>
            <a:off x="1190625" y="703263"/>
            <a:ext cx="4629150" cy="3473450"/>
          </a:xfrm>
          <a:ln/>
        </p:spPr>
      </p:sp>
      <p:sp>
        <p:nvSpPr>
          <p:cNvPr id="95641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49B9AF83-C2AA-4C50-8651-D03BB0F68F04}" type="slidenum">
              <a:rPr lang="en-US"/>
              <a:pPr/>
              <a:t>116</a:t>
            </a:fld>
            <a:endParaRPr lang="en-US" dirty="0"/>
          </a:p>
        </p:txBody>
      </p:sp>
      <p:sp>
        <p:nvSpPr>
          <p:cNvPr id="958466" name="Rectangle 2"/>
          <p:cNvSpPr>
            <a:spLocks noGrp="1" noRot="1" noChangeAspect="1" noChangeArrowheads="1" noTextEdit="1"/>
          </p:cNvSpPr>
          <p:nvPr>
            <p:ph type="sldImg"/>
          </p:nvPr>
        </p:nvSpPr>
        <p:spPr>
          <a:xfrm>
            <a:off x="1190625" y="703263"/>
            <a:ext cx="4629150" cy="3473450"/>
          </a:xfrm>
          <a:ln/>
        </p:spPr>
      </p:sp>
      <p:sp>
        <p:nvSpPr>
          <p:cNvPr id="95846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5289EB3C-7DE9-451A-A68E-40EA0920284A}" type="slidenum">
              <a:rPr lang="en-US"/>
              <a:pPr/>
              <a:t>117</a:t>
            </a:fld>
            <a:endParaRPr lang="en-US" dirty="0"/>
          </a:p>
        </p:txBody>
      </p:sp>
      <p:sp>
        <p:nvSpPr>
          <p:cNvPr id="959490" name="Rectangle 2"/>
          <p:cNvSpPr>
            <a:spLocks noGrp="1" noRot="1" noChangeAspect="1" noChangeArrowheads="1" noTextEdit="1"/>
          </p:cNvSpPr>
          <p:nvPr>
            <p:ph type="sldImg"/>
          </p:nvPr>
        </p:nvSpPr>
        <p:spPr>
          <a:xfrm>
            <a:off x="1190625" y="703263"/>
            <a:ext cx="4629150" cy="3473450"/>
          </a:xfrm>
          <a:ln/>
        </p:spPr>
      </p:sp>
      <p:sp>
        <p:nvSpPr>
          <p:cNvPr id="95949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0CF1B708-EB3B-40CF-9EA1-49F6B9103B50}" type="slidenum">
              <a:rPr lang="en-US"/>
              <a:pPr/>
              <a:t>118</a:t>
            </a:fld>
            <a:endParaRPr lang="en-US" dirty="0"/>
          </a:p>
        </p:txBody>
      </p:sp>
      <p:sp>
        <p:nvSpPr>
          <p:cNvPr id="961538" name="Rectangle 2"/>
          <p:cNvSpPr>
            <a:spLocks noGrp="1" noRot="1" noChangeAspect="1" noChangeArrowheads="1" noTextEdit="1"/>
          </p:cNvSpPr>
          <p:nvPr>
            <p:ph type="sldImg"/>
          </p:nvPr>
        </p:nvSpPr>
        <p:spPr>
          <a:xfrm>
            <a:off x="1190625" y="703263"/>
            <a:ext cx="4629150" cy="3473450"/>
          </a:xfrm>
          <a:ln/>
        </p:spPr>
      </p:sp>
      <p:sp>
        <p:nvSpPr>
          <p:cNvPr id="96153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AC2AB235-72DA-4AFE-911B-384538093DAB}" type="slidenum">
              <a:rPr lang="en-US"/>
              <a:pPr/>
              <a:t>119</a:t>
            </a:fld>
            <a:endParaRPr lang="en-US" dirty="0"/>
          </a:p>
        </p:txBody>
      </p:sp>
      <p:sp>
        <p:nvSpPr>
          <p:cNvPr id="960514" name="Rectangle 2"/>
          <p:cNvSpPr>
            <a:spLocks noGrp="1" noRot="1" noChangeAspect="1" noChangeArrowheads="1" noTextEdit="1"/>
          </p:cNvSpPr>
          <p:nvPr>
            <p:ph type="sldImg"/>
          </p:nvPr>
        </p:nvSpPr>
        <p:spPr>
          <a:xfrm>
            <a:off x="1190625" y="703263"/>
            <a:ext cx="4629150" cy="3473450"/>
          </a:xfrm>
          <a:ln/>
        </p:spPr>
      </p:sp>
      <p:sp>
        <p:nvSpPr>
          <p:cNvPr id="96051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C47BA47D-2846-4F0C-9042-A83CA4AE1DE4}" type="slidenum">
              <a:rPr lang="en-US"/>
              <a:pPr/>
              <a:t>120</a:t>
            </a:fld>
            <a:endParaRPr lang="en-US" dirty="0"/>
          </a:p>
        </p:txBody>
      </p:sp>
      <p:sp>
        <p:nvSpPr>
          <p:cNvPr id="963586" name="Rectangle 2"/>
          <p:cNvSpPr>
            <a:spLocks noGrp="1" noRot="1" noChangeAspect="1" noChangeArrowheads="1" noTextEdit="1"/>
          </p:cNvSpPr>
          <p:nvPr>
            <p:ph type="sldImg"/>
          </p:nvPr>
        </p:nvSpPr>
        <p:spPr>
          <a:xfrm>
            <a:off x="1190625" y="703263"/>
            <a:ext cx="4629150" cy="3473450"/>
          </a:xfrm>
          <a:ln/>
        </p:spPr>
      </p:sp>
      <p:sp>
        <p:nvSpPr>
          <p:cNvPr id="96358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Risk Management</a:t>
            </a:r>
          </a:p>
        </p:txBody>
      </p:sp>
      <p:sp>
        <p:nvSpPr>
          <p:cNvPr id="6" name="Rectangle 6"/>
          <p:cNvSpPr>
            <a:spLocks noGrp="1" noChangeArrowheads="1"/>
          </p:cNvSpPr>
          <p:nvPr>
            <p:ph type="sldNum" sz="quarter" idx="5"/>
          </p:nvPr>
        </p:nvSpPr>
        <p:spPr>
          <a:ln/>
        </p:spPr>
        <p:txBody>
          <a:bodyPr/>
          <a:lstStyle/>
          <a:p>
            <a:fld id="{A060DB94-5E2B-45F3-A929-5AF774C5BBFC}" type="slidenum">
              <a:rPr lang="en-US"/>
              <a:pPr/>
              <a:t>121</a:t>
            </a:fld>
            <a:endParaRPr lang="en-US" dirty="0"/>
          </a:p>
        </p:txBody>
      </p:sp>
      <p:sp>
        <p:nvSpPr>
          <p:cNvPr id="962562" name="Rectangle 2"/>
          <p:cNvSpPr>
            <a:spLocks noGrp="1" noRot="1" noChangeAspect="1" noChangeArrowheads="1" noTextEdit="1"/>
          </p:cNvSpPr>
          <p:nvPr>
            <p:ph type="sldImg"/>
          </p:nvPr>
        </p:nvSpPr>
        <p:spPr>
          <a:xfrm>
            <a:off x="1190625" y="703263"/>
            <a:ext cx="4629150" cy="3473450"/>
          </a:xfrm>
          <a:ln/>
        </p:spPr>
      </p:sp>
      <p:sp>
        <p:nvSpPr>
          <p:cNvPr id="962563" name="Rectangle 3"/>
          <p:cNvSpPr>
            <a:spLocks noGrp="1" noChangeArrowheads="1"/>
          </p:cNvSpPr>
          <p:nvPr>
            <p:ph type="body" idx="1"/>
          </p:nvPr>
        </p:nvSpPr>
        <p:spPr/>
        <p:txBody>
          <a:bodyPr/>
          <a:lstStyle/>
          <a:p>
            <a:endParaRPr lang="en-CA"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4F9AAFA-67A5-456B-80B7-5AA13945066C}" type="datetime1">
              <a:rPr lang="en-US" smtClean="0"/>
              <a:t>2/22/2020</a:t>
            </a:fld>
            <a:endParaRPr lang="en-CA"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CA"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9B9AEC3-A0CA-4E90-A2C3-F6D483041A8F}" type="slidenum">
              <a:rPr lang="en-CA" smtClean="0"/>
              <a:pPr/>
              <a:t>‹#›</a:t>
            </a:fld>
            <a:endParaRPr lang="en-CA"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8946F-4F9C-4944-A1D9-A920CA8791AB}" type="datetime1">
              <a:rPr lang="en-US" smtClean="0"/>
              <a:t>2/22/2020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9B9AEC3-A0CA-4E90-A2C3-F6D483041A8F}"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925BB7-C133-414C-9FBF-31BAAE1F990B}" type="datetime1">
              <a:rPr lang="en-US" smtClean="0"/>
              <a:t>2/22/2020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9B9AEC3-A0CA-4E90-A2C3-F6D483041A8F}" type="slidenum">
              <a:rPr lang="en-CA" smtClean="0"/>
              <a:pPr/>
              <a:t>‹#›</a:t>
            </a:fld>
            <a:endParaRPr lang="en-CA"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533400"/>
          </a:xfrm>
        </p:spPr>
        <p:txBody>
          <a:bodyPr/>
          <a:lstStyle/>
          <a:p>
            <a:r>
              <a:rPr lang="en-US"/>
              <a:t>Click to edit Master title style</a:t>
            </a:r>
            <a:endParaRPr lang="en-CA"/>
          </a:p>
        </p:txBody>
      </p:sp>
      <p:sp>
        <p:nvSpPr>
          <p:cNvPr id="3" name="Table Placeholder 2"/>
          <p:cNvSpPr>
            <a:spLocks noGrp="1"/>
          </p:cNvSpPr>
          <p:nvPr>
            <p:ph type="tbl" idx="1"/>
          </p:nvPr>
        </p:nvSpPr>
        <p:spPr>
          <a:xfrm>
            <a:off x="304800" y="1143000"/>
            <a:ext cx="8458200" cy="4876800"/>
          </a:xfrm>
        </p:spPr>
        <p:txBody>
          <a:bodyPr/>
          <a:lstStyle/>
          <a:p>
            <a:endParaRPr lang="en-CA"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fld id="{C9B9AEC3-A0CA-4E90-A2C3-F6D483041A8F}"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28AFDE4-DEDA-4AF7-AA10-BD014FD698A3}" type="datetime1">
              <a:rPr lang="en-US" smtClean="0"/>
              <a:t>2/22/2020</a:t>
            </a:fld>
            <a:endParaRPr lang="en-CA"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CA"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9B9AEC3-A0CA-4E90-A2C3-F6D483041A8F}" type="slidenum">
              <a:rPr lang="en-CA" smtClean="0"/>
              <a:pPr/>
              <a:t>‹#›</a:t>
            </a:fld>
            <a:endParaRPr lang="en-CA"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51EF84D-68F3-490F-B90C-A338DF8008A1}" type="datetime1">
              <a:rPr lang="en-US" smtClean="0"/>
              <a:t>2/22/2020</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9B9AEC3-A0CA-4E90-A2C3-F6D483041A8F}" type="slidenum">
              <a:rPr lang="en-CA" smtClean="0"/>
              <a:pPr/>
              <a:t>‹#›</a:t>
            </a:fld>
            <a:endParaRPr lang="en-CA"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C75BD81-3862-4C85-9EE2-AEC5507855C2}" type="datetime1">
              <a:rPr lang="en-US" smtClean="0"/>
              <a:t>2/22/2020</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C9B9AEC3-A0CA-4E90-A2C3-F6D483041A8F}" type="slidenum">
              <a:rPr lang="en-CA" smtClean="0"/>
              <a:pPr/>
              <a:t>‹#›</a:t>
            </a:fld>
            <a:endParaRPr lang="en-CA"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B2A5277-382B-4200-B305-592DEE28DCD4}" type="datetime1">
              <a:rPr lang="en-US" smtClean="0"/>
              <a:t>2/22/2020</a:t>
            </a:fld>
            <a:endParaRPr lang="en-CA" dirty="0"/>
          </a:p>
        </p:txBody>
      </p:sp>
      <p:sp>
        <p:nvSpPr>
          <p:cNvPr id="7" name="Slide Number Placeholder 6"/>
          <p:cNvSpPr>
            <a:spLocks noGrp="1"/>
          </p:cNvSpPr>
          <p:nvPr>
            <p:ph type="sldNum" sz="quarter" idx="11"/>
          </p:nvPr>
        </p:nvSpPr>
        <p:spPr/>
        <p:txBody>
          <a:bodyPr rtlCol="0"/>
          <a:lstStyle/>
          <a:p>
            <a:r>
              <a:rPr lang="en-CA" dirty="0"/>
              <a:t>(#)</a:t>
            </a:r>
          </a:p>
        </p:txBody>
      </p:sp>
      <p:sp>
        <p:nvSpPr>
          <p:cNvPr id="8" name="Footer Placeholder 7"/>
          <p:cNvSpPr>
            <a:spLocks noGrp="1"/>
          </p:cNvSpPr>
          <p:nvPr>
            <p:ph type="ftr" sz="quarter" idx="12"/>
          </p:nvPr>
        </p:nvSpPr>
        <p:spPr/>
        <p:txBody>
          <a:bodyPr rtlCol="0"/>
          <a:lstStyle/>
          <a:p>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C88B9-BE2B-4982-ACF7-8BD16B78C9AB}" type="datetime1">
              <a:rPr lang="en-US" smtClean="0"/>
              <a:t>2/22/2020</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C9B9AEC3-A0CA-4E90-A2C3-F6D483041A8F}"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66605F4-11AE-4CCA-80BC-884FD6BC94E6}" type="datetime1">
              <a:rPr lang="en-US" smtClean="0"/>
              <a:t>2/22/2020</a:t>
            </a:fld>
            <a:endParaRPr lang="en-CA" dirty="0"/>
          </a:p>
        </p:txBody>
      </p:sp>
      <p:sp>
        <p:nvSpPr>
          <p:cNvPr id="22" name="Slide Number Placeholder 21"/>
          <p:cNvSpPr>
            <a:spLocks noGrp="1"/>
          </p:cNvSpPr>
          <p:nvPr>
            <p:ph type="sldNum" sz="quarter" idx="15"/>
          </p:nvPr>
        </p:nvSpPr>
        <p:spPr/>
        <p:txBody>
          <a:bodyPr rtlCol="0"/>
          <a:lstStyle/>
          <a:p>
            <a:fld id="{C9B9AEC3-A0CA-4E90-A2C3-F6D483041A8F}" type="slidenum">
              <a:rPr lang="en-CA" smtClean="0"/>
              <a:pPr/>
              <a:t>‹#›</a:t>
            </a:fld>
            <a:endParaRPr lang="en-CA" dirty="0"/>
          </a:p>
        </p:txBody>
      </p:sp>
      <p:sp>
        <p:nvSpPr>
          <p:cNvPr id="23" name="Footer Placeholder 22"/>
          <p:cNvSpPr>
            <a:spLocks noGrp="1"/>
          </p:cNvSpPr>
          <p:nvPr>
            <p:ph type="ftr" sz="quarter" idx="16"/>
          </p:nvPr>
        </p:nvSpPr>
        <p:spPr/>
        <p:txBody>
          <a:bodyPr rtlCol="0"/>
          <a:lstStyle/>
          <a:p>
            <a:endParaRPr lang="en-CA"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E8D6623-DD15-4D54-B60B-6112F7D08AF3}" type="datetime1">
              <a:rPr lang="en-US" smtClean="0"/>
              <a:t>2/22/2020</a:t>
            </a:fld>
            <a:endParaRPr lang="en-CA" dirty="0"/>
          </a:p>
        </p:txBody>
      </p:sp>
      <p:sp>
        <p:nvSpPr>
          <p:cNvPr id="18" name="Slide Number Placeholder 17"/>
          <p:cNvSpPr>
            <a:spLocks noGrp="1"/>
          </p:cNvSpPr>
          <p:nvPr>
            <p:ph type="sldNum" sz="quarter" idx="11"/>
          </p:nvPr>
        </p:nvSpPr>
        <p:spPr/>
        <p:txBody>
          <a:bodyPr rtlCol="0"/>
          <a:lstStyle/>
          <a:p>
            <a:fld id="{C9B9AEC3-A0CA-4E90-A2C3-F6D483041A8F}" type="slidenum">
              <a:rPr lang="en-CA" smtClean="0"/>
              <a:pPr/>
              <a:t>‹#›</a:t>
            </a:fld>
            <a:endParaRPr lang="en-CA" dirty="0"/>
          </a:p>
        </p:txBody>
      </p:sp>
      <p:sp>
        <p:nvSpPr>
          <p:cNvPr id="21" name="Footer Placeholder 20"/>
          <p:cNvSpPr>
            <a:spLocks noGrp="1"/>
          </p:cNvSpPr>
          <p:nvPr>
            <p:ph type="ftr" sz="quarter" idx="12"/>
          </p:nvPr>
        </p:nvSpPr>
        <p:spPr/>
        <p:txBody>
          <a:bodyPr rtlCol="0"/>
          <a:lstStyle/>
          <a:p>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6067D72-A36A-4C65-A886-89CF36280897}" type="datetime1">
              <a:rPr lang="en-US" smtClean="0"/>
              <a:t>2/22/2020</a:t>
            </a:fld>
            <a:endParaRPr lang="en-CA"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CA"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9B9AEC3-A0CA-4E90-A2C3-F6D483041A8F}"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em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7.emf"/><Relationship Id="rId4" Type="http://schemas.openxmlformats.org/officeDocument/2006/relationships/oleObject" Target="../embeddings/oleObject13.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28.emf"/><Relationship Id="rId4" Type="http://schemas.openxmlformats.org/officeDocument/2006/relationships/oleObject" Target="../embeddings/oleObject14.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29.emf"/><Relationship Id="rId4" Type="http://schemas.openxmlformats.org/officeDocument/2006/relationships/oleObject" Target="../embeddings/oleObject15.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30.emf"/><Relationship Id="rId4" Type="http://schemas.openxmlformats.org/officeDocument/2006/relationships/oleObject" Target="../embeddings/oleObject16.bin"/></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31.emf"/><Relationship Id="rId4" Type="http://schemas.openxmlformats.org/officeDocument/2006/relationships/oleObject" Target="../embeddings/oleObject17.bin"/></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leadershipchamps.files.wordpress.com/2009/06/tornado_diagram.jpg"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0.emf"/><Relationship Id="rId4" Type="http://schemas.openxmlformats.org/officeDocument/2006/relationships/oleObject" Target="../embeddings/oleObject9.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5.e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38" name="Rectangle 22"/>
          <p:cNvSpPr>
            <a:spLocks noGrp="1" noChangeArrowheads="1"/>
          </p:cNvSpPr>
          <p:nvPr>
            <p:ph type="ctrTitle"/>
          </p:nvPr>
        </p:nvSpPr>
        <p:spPr>
          <a:xfrm>
            <a:off x="21021" y="1143000"/>
            <a:ext cx="9144000" cy="1143000"/>
          </a:xfrm>
          <a:noFill/>
          <a:ln/>
        </p:spPr>
        <p:txBody>
          <a:bodyPr>
            <a:normAutofit fontScale="90000"/>
          </a:bodyPr>
          <a:lstStyle/>
          <a:p>
            <a:pPr algn="ctr">
              <a:lnSpc>
                <a:spcPct val="180000"/>
              </a:lnSpc>
            </a:pPr>
            <a:r>
              <a:rPr lang="en-US" sz="4400" b="1" dirty="0">
                <a:effectLst>
                  <a:reflection blurRad="6350" stA="55000" endA="300" endPos="45500" dir="5400000" sy="-100000" algn="bl" rotWithShape="0"/>
                </a:effectLst>
              </a:rPr>
              <a:t/>
            </a:r>
            <a:br>
              <a:rPr lang="en-US" sz="4400" b="1" dirty="0">
                <a:effectLst>
                  <a:reflection blurRad="6350" stA="55000" endA="300" endPos="45500" dir="5400000" sy="-100000" algn="bl" rotWithShape="0"/>
                </a:effectLst>
              </a:rPr>
            </a:br>
            <a:r>
              <a:rPr lang="en-US" sz="4400" b="1" dirty="0">
                <a:effectLst>
                  <a:reflection blurRad="6350" stA="55000" endA="300" endPos="45500" dir="5400000" sy="-100000" algn="bl" rotWithShape="0"/>
                </a:effectLst>
              </a:rPr>
              <a:t/>
            </a:r>
            <a:br>
              <a:rPr lang="en-US" sz="4400" b="1" dirty="0">
                <a:effectLst>
                  <a:reflection blurRad="6350" stA="55000" endA="300" endPos="45500" dir="5400000" sy="-100000" algn="bl" rotWithShape="0"/>
                </a:effectLst>
              </a:rPr>
            </a:br>
            <a:r>
              <a:rPr lang="en-US" sz="4400" b="1" dirty="0">
                <a:effectLst>
                  <a:reflection blurRad="6350" stA="55000" endA="300" endPos="45500" dir="5400000" sy="-100000" algn="bl" rotWithShape="0"/>
                </a:effectLst>
              </a:rPr>
              <a:t/>
            </a:r>
            <a:br>
              <a:rPr lang="en-US" sz="4400" b="1" dirty="0">
                <a:effectLst>
                  <a:reflection blurRad="6350" stA="55000" endA="300" endPos="45500" dir="5400000" sy="-100000" algn="bl" rotWithShape="0"/>
                </a:effectLst>
              </a:rPr>
            </a:br>
            <a:r>
              <a:rPr lang="en-US" sz="4400" dirty="0">
                <a:effectLst>
                  <a:reflection blurRad="6350" stA="55000" endA="300" endPos="45500" dir="5400000" sy="-100000" algn="bl" rotWithShape="0"/>
                </a:effectLst>
              </a:rPr>
              <a:t>PMP® Exam Preparation</a:t>
            </a:r>
            <a:br>
              <a:rPr lang="en-US" sz="4400" dirty="0">
                <a:effectLst>
                  <a:reflection blurRad="6350" stA="55000" endA="300" endPos="45500" dir="5400000" sy="-100000" algn="bl" rotWithShape="0"/>
                </a:effectLst>
              </a:rPr>
            </a:br>
            <a:r>
              <a:rPr lang="en-US" sz="4400" dirty="0">
                <a:effectLst>
                  <a:reflection blurRad="6350" stA="55000" endA="300" endPos="45500" dir="5400000" sy="-100000" algn="bl" rotWithShape="0"/>
                </a:effectLst>
              </a:rPr>
              <a:t>PMP250</a:t>
            </a:r>
            <a:endParaRPr lang="en-US" sz="4400" b="1" dirty="0">
              <a:effectLst>
                <a:reflection blurRad="6350" stA="55000" endA="300" endPos="45500" dir="5400000" sy="-100000" algn="bl" rotWithShape="0"/>
              </a:effectLst>
            </a:endParaRPr>
          </a:p>
        </p:txBody>
      </p:sp>
      <p:sp>
        <p:nvSpPr>
          <p:cNvPr id="290839" name="Rectangle 23"/>
          <p:cNvSpPr>
            <a:spLocks noGrp="1" noChangeArrowheads="1"/>
          </p:cNvSpPr>
          <p:nvPr>
            <p:ph type="subTitle" idx="1"/>
          </p:nvPr>
        </p:nvSpPr>
        <p:spPr>
          <a:xfrm>
            <a:off x="1371600" y="2971800"/>
            <a:ext cx="6400800" cy="762000"/>
          </a:xfrm>
          <a:noFill/>
          <a:ln/>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40000"/>
              </a:lnSpc>
            </a:pP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Session # 9</a:t>
            </a:r>
            <a:endParaRPr lang="en-US" sz="1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lnSpc>
                <a:spcPct val="140000"/>
              </a:lnSpc>
            </a:pPr>
            <a:endParaRPr lang="en-US" sz="1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Project Risk Management</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1"/>
          <p:cNvSpPr txBox="1"/>
          <p:nvPr/>
        </p:nvSpPr>
        <p:spPr>
          <a:xfrm>
            <a:off x="111610" y="6172200"/>
            <a:ext cx="8856984" cy="307777"/>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Project Management Professional, (PMP),  is a registered mark of the Project Management Institute , Inc. </a:t>
            </a:r>
          </a:p>
        </p:txBody>
      </p:sp>
      <p:pic>
        <p:nvPicPr>
          <p:cNvPr id="480260" name="Picture 4" descr="C:\Users\Isaac\AppData\Local\Microsoft\Windows\Temporary Internet Files\Content.IE5\TYMLMU2R\MC90043593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10" y="3276600"/>
            <a:ext cx="217439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80259" name="Picture 3" descr="C:\Users\Isaac\AppData\Local\Microsoft\Windows\Temporary Internet Files\Content.IE5\S3LUUUAC\MP90039874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239000" y="3505200"/>
            <a:ext cx="1447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9B9AEC3-A0CA-4E90-A2C3-F6D483041A8F}" type="slidenum">
              <a:rPr lang="en-CA" smtClean="0"/>
              <a:pPr/>
              <a:t>1</a:t>
            </a:fld>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74"/>
          <p:cNvPicPr>
            <a:picLocks noChangeArrowheads="1"/>
          </p:cNvPicPr>
          <p:nvPr/>
        </p:nvPicPr>
        <p:blipFill>
          <a:blip r:embed="rId3" cstate="print"/>
          <a:srcRect/>
          <a:stretch>
            <a:fillRect/>
          </a:stretch>
        </p:blipFill>
        <p:spPr bwMode="auto">
          <a:xfrm rot="21206265">
            <a:off x="76200" y="3962399"/>
            <a:ext cx="2035624" cy="2122684"/>
          </a:xfrm>
          <a:prstGeom prst="rect">
            <a:avLst/>
          </a:prstGeom>
          <a:noFill/>
          <a:ln w="12700">
            <a:noFill/>
            <a:miter lim="800000"/>
            <a:headEnd/>
            <a:tailEnd/>
          </a:ln>
          <a:effectLst/>
        </p:spPr>
      </p:pic>
      <p:sp>
        <p:nvSpPr>
          <p:cNvPr id="10245"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0246" name="Rectangle 6"/>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10247" name="Rectangle 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0248" name="Rectangle 8"/>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0249" name="Rectangle 9"/>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0250" name="Rectangle 10"/>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0251" name="Rectangle 11"/>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0252" name="Rectangle 12"/>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0395" name="Rectangle 155"/>
          <p:cNvSpPr>
            <a:spLocks noGrp="1" noChangeArrowheads="1"/>
          </p:cNvSpPr>
          <p:nvPr>
            <p:ph type="title"/>
          </p:nvPr>
        </p:nvSpPr>
        <p:spPr>
          <a:xfrm>
            <a:off x="346217" y="-35338"/>
            <a:ext cx="8686800" cy="841248"/>
          </a:xfrm>
          <a:noFill/>
          <a:ln/>
        </p:spPr>
        <p:txBody>
          <a:bodyPr>
            <a:normAutofit/>
          </a:bodyPr>
          <a:lstStyle/>
          <a:p>
            <a:pPr algn="ctr"/>
            <a:r>
              <a:rPr lang="en-US" sz="3600" b="1" dirty="0">
                <a:solidFill>
                  <a:schemeClr val="accent1"/>
                </a:solidFill>
                <a:effectLst>
                  <a:reflection blurRad="6350" stA="55000" endA="300" endPos="45500" dir="5400000" sy="-100000" algn="bl" rotWithShape="0"/>
                </a:effectLst>
              </a:rPr>
              <a:t>11.1 PLAN Risk Management</a:t>
            </a:r>
          </a:p>
        </p:txBody>
      </p:sp>
      <p:sp>
        <p:nvSpPr>
          <p:cNvPr id="28" name="TextBox 1"/>
          <p:cNvSpPr txBox="1"/>
          <p:nvPr/>
        </p:nvSpPr>
        <p:spPr>
          <a:xfrm>
            <a:off x="-2719" y="656114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29" name="Content Placeholder 3"/>
          <p:cNvGrpSpPr>
            <a:grpSpLocks noGrp="1"/>
          </p:cNvGrpSpPr>
          <p:nvPr/>
        </p:nvGrpSpPr>
        <p:grpSpPr>
          <a:xfrm>
            <a:off x="-76200" y="990600"/>
            <a:ext cx="9190644" cy="6019800"/>
            <a:chOff x="37097" y="1828800"/>
            <a:chExt cx="9079968" cy="4425043"/>
          </a:xfrm>
          <a:scene3d>
            <a:camera prst="isometricOffAxis1Right"/>
            <a:lightRig rig="threePt" dir="t"/>
          </a:scene3d>
        </p:grpSpPr>
        <p:sp>
          <p:nvSpPr>
            <p:cNvPr id="30" name="Rectangle 29"/>
            <p:cNvSpPr>
              <a:spLocks noChangeArrowheads="1"/>
            </p:cNvSpPr>
            <p:nvPr/>
          </p:nvSpPr>
          <p:spPr bwMode="auto">
            <a:xfrm>
              <a:off x="3751145" y="1828800"/>
              <a:ext cx="1641709"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11.0</a:t>
              </a:r>
            </a:p>
            <a:p>
              <a:pPr algn="ctr"/>
              <a:r>
                <a:rPr lang="en-US" sz="1600" b="1" dirty="0">
                  <a:solidFill>
                    <a:schemeClr val="bg1"/>
                  </a:solidFill>
                </a:rPr>
                <a:t>Project Risk</a:t>
              </a:r>
            </a:p>
            <a:p>
              <a:pPr algn="ctr"/>
              <a:r>
                <a:rPr lang="en-US" sz="1600" b="1" dirty="0">
                  <a:solidFill>
                    <a:schemeClr val="bg1"/>
                  </a:solidFill>
                </a:rPr>
                <a:t>Management</a:t>
              </a:r>
            </a:p>
          </p:txBody>
        </p:sp>
        <p:sp>
          <p:nvSpPr>
            <p:cNvPr id="31" name="Rectangle 30"/>
            <p:cNvSpPr>
              <a:spLocks noChangeArrowheads="1"/>
            </p:cNvSpPr>
            <p:nvPr/>
          </p:nvSpPr>
          <p:spPr bwMode="auto">
            <a:xfrm>
              <a:off x="37097" y="3791749"/>
              <a:ext cx="1450573"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11.1</a:t>
              </a:r>
            </a:p>
            <a:p>
              <a:pPr algn="ctr"/>
              <a:r>
                <a:rPr lang="en-US" sz="1600" b="1" dirty="0">
                  <a:solidFill>
                    <a:schemeClr val="bg1"/>
                  </a:solidFill>
                </a:rPr>
                <a:t>Plan Risk</a:t>
              </a:r>
            </a:p>
            <a:p>
              <a:pPr algn="ctr"/>
              <a:r>
                <a:rPr lang="en-US" sz="1600" b="1" dirty="0">
                  <a:solidFill>
                    <a:schemeClr val="bg1"/>
                  </a:solidFill>
                </a:rPr>
                <a:t>Management</a:t>
              </a:r>
            </a:p>
          </p:txBody>
        </p:sp>
        <p:sp>
          <p:nvSpPr>
            <p:cNvPr id="32" name="Rectangle 31"/>
            <p:cNvSpPr>
              <a:spLocks noChangeArrowheads="1"/>
            </p:cNvSpPr>
            <p:nvPr/>
          </p:nvSpPr>
          <p:spPr bwMode="auto">
            <a:xfrm>
              <a:off x="1569251"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11.2</a:t>
              </a:r>
            </a:p>
            <a:p>
              <a:pPr algn="ctr"/>
              <a:r>
                <a:rPr lang="en-US" sz="1600" b="1" dirty="0">
                  <a:solidFill>
                    <a:schemeClr val="bg1"/>
                  </a:solidFill>
                </a:rPr>
                <a:t>Identify</a:t>
              </a:r>
            </a:p>
            <a:p>
              <a:pPr algn="ctr"/>
              <a:r>
                <a:rPr lang="en-US" sz="1600" b="1" dirty="0">
                  <a:solidFill>
                    <a:schemeClr val="bg1"/>
                  </a:solidFill>
                </a:rPr>
                <a:t>Risks</a:t>
              </a:r>
            </a:p>
          </p:txBody>
        </p:sp>
        <p:sp>
          <p:nvSpPr>
            <p:cNvPr id="33" name="Rectangle 32"/>
            <p:cNvSpPr>
              <a:spLocks noChangeArrowheads="1"/>
            </p:cNvSpPr>
            <p:nvPr/>
          </p:nvSpPr>
          <p:spPr bwMode="auto">
            <a:xfrm>
              <a:off x="2984333" y="3788228"/>
              <a:ext cx="147066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11.3</a:t>
              </a:r>
            </a:p>
            <a:p>
              <a:pPr algn="ctr"/>
              <a:r>
                <a:rPr lang="en-US" sz="1600" b="1" dirty="0">
                  <a:solidFill>
                    <a:schemeClr val="bg1"/>
                  </a:solidFill>
                </a:rPr>
                <a:t>Perform</a:t>
              </a:r>
            </a:p>
            <a:p>
              <a:pPr algn="ctr"/>
              <a:r>
                <a:rPr lang="en-US" sz="1600" b="1" dirty="0">
                  <a:solidFill>
                    <a:schemeClr val="bg1"/>
                  </a:solidFill>
                </a:rPr>
                <a:t>Qualitative</a:t>
              </a:r>
            </a:p>
            <a:p>
              <a:pPr algn="ctr"/>
              <a:r>
                <a:rPr lang="en-US" sz="1600" b="1" dirty="0">
                  <a:solidFill>
                    <a:schemeClr val="bg1"/>
                  </a:solidFill>
                </a:rPr>
                <a:t>Risk Analysis</a:t>
              </a:r>
            </a:p>
          </p:txBody>
        </p:sp>
        <p:sp>
          <p:nvSpPr>
            <p:cNvPr id="34" name="Rectangle 33"/>
            <p:cNvSpPr>
              <a:spLocks noChangeArrowheads="1"/>
            </p:cNvSpPr>
            <p:nvPr/>
          </p:nvSpPr>
          <p:spPr bwMode="auto">
            <a:xfrm>
              <a:off x="4536575" y="3791749"/>
              <a:ext cx="1511568"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11.4</a:t>
              </a:r>
            </a:p>
            <a:p>
              <a:pPr algn="ctr"/>
              <a:r>
                <a:rPr lang="en-US" sz="1600" b="1" dirty="0">
                  <a:solidFill>
                    <a:schemeClr val="bg1"/>
                  </a:solidFill>
                </a:rPr>
                <a:t>Perform</a:t>
              </a:r>
            </a:p>
            <a:p>
              <a:pPr algn="ctr"/>
              <a:r>
                <a:rPr lang="en-US" sz="1600" b="1" dirty="0">
                  <a:solidFill>
                    <a:schemeClr val="bg1"/>
                  </a:solidFill>
                </a:rPr>
                <a:t>Quantitative</a:t>
              </a:r>
            </a:p>
            <a:p>
              <a:pPr algn="ctr"/>
              <a:r>
                <a:rPr lang="en-US" sz="1600" b="1" dirty="0">
                  <a:solidFill>
                    <a:schemeClr val="bg1"/>
                  </a:solidFill>
                </a:rPr>
                <a:t>Risk Analysis</a:t>
              </a:r>
            </a:p>
          </p:txBody>
        </p:sp>
        <p:sp>
          <p:nvSpPr>
            <p:cNvPr id="35" name="Rectangle 34"/>
            <p:cNvSpPr>
              <a:spLocks noChangeArrowheads="1"/>
            </p:cNvSpPr>
            <p:nvPr/>
          </p:nvSpPr>
          <p:spPr bwMode="auto">
            <a:xfrm>
              <a:off x="6129724"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11.5</a:t>
              </a:r>
            </a:p>
            <a:p>
              <a:pPr algn="ctr"/>
              <a:r>
                <a:rPr lang="en-US" sz="1600" b="1" dirty="0">
                  <a:solidFill>
                    <a:schemeClr val="bg1"/>
                  </a:solidFill>
                </a:rPr>
                <a:t>Plan Risk</a:t>
              </a:r>
            </a:p>
            <a:p>
              <a:pPr algn="ctr"/>
              <a:r>
                <a:rPr lang="en-US" sz="1600" b="1" dirty="0">
                  <a:solidFill>
                    <a:schemeClr val="bg1"/>
                  </a:solidFill>
                </a:rPr>
                <a:t>Responses</a:t>
              </a:r>
            </a:p>
          </p:txBody>
        </p:sp>
        <p:sp>
          <p:nvSpPr>
            <p:cNvPr id="36" name="Rectangle 35"/>
            <p:cNvSpPr>
              <a:spLocks noChangeArrowheads="1"/>
            </p:cNvSpPr>
            <p:nvPr/>
          </p:nvSpPr>
          <p:spPr bwMode="auto">
            <a:xfrm>
              <a:off x="7669265" y="377598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11.7</a:t>
              </a:r>
            </a:p>
            <a:p>
              <a:pPr algn="ctr"/>
              <a:r>
                <a:rPr lang="en-US" sz="1600" b="1" dirty="0">
                  <a:solidFill>
                    <a:schemeClr val="bg1"/>
                  </a:solidFill>
                </a:rPr>
                <a:t>Monitor  </a:t>
              </a:r>
            </a:p>
            <a:p>
              <a:pPr algn="ctr"/>
              <a:r>
                <a:rPr lang="en-US" sz="1600" b="1" dirty="0">
                  <a:solidFill>
                    <a:schemeClr val="bg1"/>
                  </a:solidFill>
                </a:rPr>
                <a:t>Risks</a:t>
              </a:r>
            </a:p>
            <a:p>
              <a:endParaRPr lang="en-US" sz="1600" b="1" dirty="0">
                <a:solidFill>
                  <a:schemeClr val="bg1"/>
                </a:solidFill>
              </a:endParaRPr>
            </a:p>
          </p:txBody>
        </p:sp>
        <p:sp>
          <p:nvSpPr>
            <p:cNvPr id="37" name="Line 214"/>
            <p:cNvSpPr>
              <a:spLocks noChangeShapeType="1"/>
            </p:cNvSpPr>
            <p:nvPr/>
          </p:nvSpPr>
          <p:spPr bwMode="auto">
            <a:xfrm>
              <a:off x="4572000" y="2971800"/>
              <a:ext cx="0" cy="45720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38" name="Line 215"/>
            <p:cNvSpPr>
              <a:spLocks noChangeShapeType="1"/>
            </p:cNvSpPr>
            <p:nvPr/>
          </p:nvSpPr>
          <p:spPr bwMode="auto">
            <a:xfrm>
              <a:off x="685800" y="3429000"/>
              <a:ext cx="7543800" cy="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39" name="Line 216"/>
            <p:cNvSpPr>
              <a:spLocks noChangeShapeType="1"/>
            </p:cNvSpPr>
            <p:nvPr/>
          </p:nvSpPr>
          <p:spPr bwMode="auto">
            <a:xfrm>
              <a:off x="685800" y="3429000"/>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40" name="Line 216"/>
            <p:cNvSpPr>
              <a:spLocks noChangeShapeType="1"/>
            </p:cNvSpPr>
            <p:nvPr/>
          </p:nvSpPr>
          <p:spPr bwMode="auto">
            <a:xfrm>
              <a:off x="2198771"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41" name="Line 216"/>
            <p:cNvSpPr>
              <a:spLocks noChangeShapeType="1"/>
            </p:cNvSpPr>
            <p:nvPr/>
          </p:nvSpPr>
          <p:spPr bwMode="auto">
            <a:xfrm>
              <a:off x="3751145"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42" name="Line 216"/>
            <p:cNvSpPr>
              <a:spLocks noChangeShapeType="1"/>
            </p:cNvSpPr>
            <p:nvPr/>
          </p:nvSpPr>
          <p:spPr bwMode="auto">
            <a:xfrm>
              <a:off x="5286877"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43" name="Line 216"/>
            <p:cNvSpPr>
              <a:spLocks noChangeShapeType="1"/>
            </p:cNvSpPr>
            <p:nvPr/>
          </p:nvSpPr>
          <p:spPr bwMode="auto">
            <a:xfrm>
              <a:off x="6753727"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44" name="Line 216"/>
            <p:cNvSpPr>
              <a:spLocks noChangeShapeType="1"/>
            </p:cNvSpPr>
            <p:nvPr/>
          </p:nvSpPr>
          <p:spPr bwMode="auto">
            <a:xfrm>
              <a:off x="8229600"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45" name="Rectangle 44"/>
            <p:cNvSpPr>
              <a:spLocks noChangeArrowheads="1"/>
            </p:cNvSpPr>
            <p:nvPr/>
          </p:nvSpPr>
          <p:spPr bwMode="auto">
            <a:xfrm>
              <a:off x="6945365" y="511084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11.6</a:t>
              </a:r>
            </a:p>
            <a:p>
              <a:pPr algn="ctr"/>
              <a:r>
                <a:rPr lang="en-US" sz="1600" b="1" dirty="0">
                  <a:solidFill>
                    <a:schemeClr val="bg1"/>
                  </a:solidFill>
                </a:rPr>
                <a:t>Implement</a:t>
              </a:r>
            </a:p>
            <a:p>
              <a:pPr algn="ctr"/>
              <a:r>
                <a:rPr lang="en-US" sz="1600" b="1" dirty="0">
                  <a:solidFill>
                    <a:schemeClr val="bg1"/>
                  </a:solidFill>
                </a:rPr>
                <a:t>Risk </a:t>
              </a:r>
            </a:p>
            <a:p>
              <a:pPr algn="ctr"/>
              <a:r>
                <a:rPr lang="en-US" sz="1600" b="1" dirty="0">
                  <a:solidFill>
                    <a:schemeClr val="bg1"/>
                  </a:solidFill>
                </a:rPr>
                <a:t>Responses</a:t>
              </a:r>
            </a:p>
            <a:p>
              <a:endParaRPr lang="en-US" sz="1600" b="1" dirty="0">
                <a:solidFill>
                  <a:schemeClr val="bg1"/>
                </a:solidFill>
              </a:endParaRPr>
            </a:p>
          </p:txBody>
        </p:sp>
        <p:sp>
          <p:nvSpPr>
            <p:cNvPr id="46" name="Line 216"/>
            <p:cNvSpPr>
              <a:spLocks noChangeShapeType="1"/>
            </p:cNvSpPr>
            <p:nvPr/>
          </p:nvSpPr>
          <p:spPr bwMode="auto">
            <a:xfrm>
              <a:off x="7551487" y="3429000"/>
              <a:ext cx="32386" cy="1681843"/>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a:t>
              </a:r>
            </a:p>
          </p:txBody>
        </p:sp>
      </p:grpSp>
      <p:sp>
        <p:nvSpPr>
          <p:cNvPr id="2" name="Slide Number Placeholder 1"/>
          <p:cNvSpPr>
            <a:spLocks noGrp="1"/>
          </p:cNvSpPr>
          <p:nvPr>
            <p:ph type="sldNum" sz="quarter" idx="11"/>
          </p:nvPr>
        </p:nvSpPr>
        <p:spPr/>
        <p:txBody>
          <a:bodyPr/>
          <a:lstStyle/>
          <a:p>
            <a:r>
              <a:rPr lang="en-CA" dirty="0"/>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strVal val="4/3*#ppt_w"/>
                                          </p:val>
                                        </p:tav>
                                        <p:tav tm="100000">
                                          <p:val>
                                            <p:strVal val="#ppt_w"/>
                                          </p:val>
                                        </p:tav>
                                      </p:tavLst>
                                    </p:anim>
                                    <p:anim calcmode="lin" valueType="num">
                                      <p:cBhvr>
                                        <p:cTn id="8" dur="500" fill="hold"/>
                                        <p:tgtEl>
                                          <p:spTgt spid="2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9" name="Rectangle 9"/>
          <p:cNvSpPr>
            <a:spLocks noGrp="1" noChangeArrowheads="1"/>
          </p:cNvSpPr>
          <p:nvPr>
            <p:ph type="title"/>
          </p:nvPr>
        </p:nvSpPr>
        <p:spPr>
          <a:xfrm>
            <a:off x="228600" y="-152400"/>
            <a:ext cx="8686800" cy="838200"/>
          </a:xfrm>
        </p:spPr>
        <p:txBody>
          <a:bodyPr/>
          <a:lstStyle/>
          <a:p>
            <a:pPr algn="ctr"/>
            <a:r>
              <a:rPr lang="en-US" b="1" dirty="0">
                <a:solidFill>
                  <a:schemeClr val="accent1"/>
                </a:solidFill>
                <a:effectLst>
                  <a:reflection blurRad="6350" stA="55000" endA="300" endPos="45500" dir="5400000" sy="-100000" algn="bl" rotWithShape="0"/>
                </a:effectLst>
              </a:rPr>
              <a:t>11.7 – MONITOR RISKS</a:t>
            </a:r>
          </a:p>
        </p:txBody>
      </p:sp>
      <p:sp>
        <p:nvSpPr>
          <p:cNvPr id="220170" name="Rectangle 10"/>
          <p:cNvSpPr>
            <a:spLocks noGrp="1" noChangeArrowheads="1"/>
          </p:cNvSpPr>
          <p:nvPr>
            <p:ph sz="quarter" idx="1"/>
          </p:nvPr>
        </p:nvSpPr>
        <p:spPr>
          <a:xfrm>
            <a:off x="228600" y="914399"/>
            <a:ext cx="8686800" cy="5567837"/>
          </a:xfrm>
        </p:spPr>
        <p:txBody>
          <a:bodyPr>
            <a:normAutofit/>
          </a:bodyPr>
          <a:lstStyle/>
          <a:p>
            <a:pPr>
              <a:lnSpc>
                <a:spcPct val="90000"/>
              </a:lnSpc>
            </a:pPr>
            <a:r>
              <a:rPr lang="en-US" dirty="0"/>
              <a:t>Risk monitoring involves: </a:t>
            </a:r>
          </a:p>
          <a:p>
            <a:pPr lvl="1">
              <a:lnSpc>
                <a:spcPct val="90000"/>
              </a:lnSpc>
            </a:pPr>
            <a:r>
              <a:rPr lang="en-US" dirty="0"/>
              <a:t>Keeping track of identified risks</a:t>
            </a:r>
          </a:p>
          <a:p>
            <a:pPr lvl="1">
              <a:lnSpc>
                <a:spcPct val="90000"/>
              </a:lnSpc>
            </a:pPr>
            <a:r>
              <a:rPr lang="en-US" dirty="0"/>
              <a:t>Determining if the overall project risk has changed</a:t>
            </a:r>
          </a:p>
          <a:p>
            <a:pPr lvl="1">
              <a:lnSpc>
                <a:spcPct val="90000"/>
              </a:lnSpc>
            </a:pPr>
            <a:r>
              <a:rPr lang="en-US" dirty="0"/>
              <a:t>Monitoring if individual risks have changed</a:t>
            </a:r>
          </a:p>
          <a:p>
            <a:pPr lvl="1">
              <a:lnSpc>
                <a:spcPct val="90000"/>
              </a:lnSpc>
            </a:pPr>
            <a:r>
              <a:rPr lang="en-US" dirty="0"/>
              <a:t>Identifying if new individual risks have arisen </a:t>
            </a:r>
          </a:p>
          <a:p>
            <a:pPr lvl="1">
              <a:lnSpc>
                <a:spcPct val="90000"/>
              </a:lnSpc>
            </a:pPr>
            <a:r>
              <a:rPr lang="en-US" dirty="0"/>
              <a:t>Ensuring the execution of risk plans is still appropriate</a:t>
            </a:r>
          </a:p>
          <a:p>
            <a:pPr lvl="1">
              <a:lnSpc>
                <a:spcPct val="90000"/>
              </a:lnSpc>
            </a:pPr>
            <a:r>
              <a:rPr lang="en-US" dirty="0"/>
              <a:t>Evaluating if assumptions are still valid</a:t>
            </a:r>
          </a:p>
          <a:p>
            <a:pPr lvl="1">
              <a:lnSpc>
                <a:spcPct val="90000"/>
              </a:lnSpc>
            </a:pPr>
            <a:r>
              <a:rPr lang="en-US" dirty="0"/>
              <a:t>Determining if risk management policies are being followed</a:t>
            </a:r>
          </a:p>
          <a:p>
            <a:pPr lvl="1">
              <a:lnSpc>
                <a:spcPct val="90000"/>
              </a:lnSpc>
            </a:pPr>
            <a:r>
              <a:rPr lang="en-US" dirty="0"/>
              <a:t>Determining if contingency reserves require modification</a:t>
            </a:r>
          </a:p>
          <a:p>
            <a:pPr lvl="1">
              <a:lnSpc>
                <a:spcPct val="90000"/>
              </a:lnSpc>
            </a:pPr>
            <a:r>
              <a:rPr lang="en-US" dirty="0"/>
              <a:t>Determining if project strategy is still valid. </a:t>
            </a:r>
          </a:p>
          <a:p>
            <a:pPr>
              <a:lnSpc>
                <a:spcPct val="90000"/>
              </a:lnSpc>
            </a:pPr>
            <a:r>
              <a:rPr lang="en-US" dirty="0"/>
              <a:t>Risk monitoring is an ongoing process for the life of the project</a:t>
            </a:r>
          </a:p>
          <a:p>
            <a:pPr marL="679450" lvl="1" indent="-342900">
              <a:lnSpc>
                <a:spcPct val="90000"/>
              </a:lnSpc>
              <a:buSzPct val="100000"/>
              <a:buFont typeface="Arial" pitchFamily="34" charset="0"/>
              <a:buChar char="•"/>
            </a:pPr>
            <a:r>
              <a:rPr lang="en-US" dirty="0"/>
              <a:t>Continually sensing the overall risk exposure of the project and developing strategies and fall-back positions to permit alternative lower-risk solutions. </a:t>
            </a:r>
          </a:p>
          <a:p>
            <a:pPr>
              <a:lnSpc>
                <a:spcPct val="90000"/>
              </a:lnSpc>
            </a:pPr>
            <a:endParaRPr lang="en-US" dirty="0"/>
          </a:p>
          <a:p>
            <a:pPr>
              <a:lnSpc>
                <a:spcPct val="90000"/>
              </a:lnSpc>
            </a:pPr>
            <a:endParaRPr lang="en-US" dirty="0"/>
          </a:p>
        </p:txBody>
      </p:sp>
      <p:sp>
        <p:nvSpPr>
          <p:cNvPr id="13" name="TextBox 1"/>
          <p:cNvSpPr txBox="1"/>
          <p:nvPr/>
        </p:nvSpPr>
        <p:spPr>
          <a:xfrm>
            <a:off x="5502378" y="648223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100</a:t>
            </a:fld>
            <a:endParaRPr lang="en-CA"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9B9AEC3-A0CA-4E90-A2C3-F6D483041A8F}" type="slidenum">
              <a:rPr lang="en-CA" smtClean="0"/>
              <a:pPr/>
              <a:t>101</a:t>
            </a:fld>
            <a:endParaRPr lang="en-CA" dirty="0"/>
          </a:p>
        </p:txBody>
      </p:sp>
      <p:sp>
        <p:nvSpPr>
          <p:cNvPr id="12" name="Rectangle 9"/>
          <p:cNvSpPr>
            <a:spLocks noGrp="1" noChangeArrowheads="1"/>
          </p:cNvSpPr>
          <p:nvPr>
            <p:ph type="title"/>
          </p:nvPr>
        </p:nvSpPr>
        <p:spPr>
          <a:xfrm>
            <a:off x="76200" y="32657"/>
            <a:ext cx="8662416" cy="653143"/>
          </a:xfrm>
        </p:spPr>
        <p:txBody>
          <a:bodyPr>
            <a:normAutofit/>
          </a:bodyPr>
          <a:lstStyle/>
          <a:p>
            <a:pPr algn="ctr"/>
            <a:r>
              <a:rPr lang="en-US" sz="2400" b="1" dirty="0">
                <a:solidFill>
                  <a:schemeClr val="accent1"/>
                </a:solidFill>
                <a:effectLst>
                  <a:reflection blurRad="6350" stA="55000" endA="300" endPos="45500" dir="5400000" sy="-100000" algn="bl" rotWithShape="0"/>
                </a:effectLst>
              </a:rPr>
              <a:t>11.7 – MONITOR RISKS DATA FLOW DIAGRAM </a:t>
            </a:r>
          </a:p>
        </p:txBody>
      </p:sp>
      <p:graphicFrame>
        <p:nvGraphicFramePr>
          <p:cNvPr id="13" name="Object 12"/>
          <p:cNvGraphicFramePr>
            <a:graphicFrameLocks noChangeAspect="1"/>
          </p:cNvGraphicFramePr>
          <p:nvPr>
            <p:extLst>
              <p:ext uri="{D42A27DB-BD31-4B8C-83A1-F6EECF244321}">
                <p14:modId xmlns:p14="http://schemas.microsoft.com/office/powerpoint/2010/main" val="2049049694"/>
              </p:ext>
            </p:extLst>
          </p:nvPr>
        </p:nvGraphicFramePr>
        <p:xfrm>
          <a:off x="533400" y="914400"/>
          <a:ext cx="7467599" cy="5257800"/>
        </p:xfrm>
        <a:graphic>
          <a:graphicData uri="http://schemas.openxmlformats.org/presentationml/2006/ole">
            <mc:AlternateContent xmlns:mc="http://schemas.openxmlformats.org/markup-compatibility/2006">
              <mc:Choice xmlns:v="urn:schemas-microsoft-com:vml" Requires="v">
                <p:oleObj spid="_x0000_s485400" name="Visio" r:id="rId3" imgW="10585045" imgH="8769560" progId="Visio.Drawing.15">
                  <p:embed/>
                </p:oleObj>
              </mc:Choice>
              <mc:Fallback>
                <p:oleObj name="Visio" r:id="rId3" imgW="10585045" imgH="8769560" progId="Visio.Drawing.15">
                  <p:embed/>
                  <p:pic>
                    <p:nvPicPr>
                      <p:cNvPr id="0" name=""/>
                      <p:cNvPicPr/>
                      <p:nvPr/>
                    </p:nvPicPr>
                    <p:blipFill>
                      <a:blip r:embed="rId4"/>
                      <a:stretch>
                        <a:fillRect/>
                      </a:stretch>
                    </p:blipFill>
                    <p:spPr>
                      <a:xfrm>
                        <a:off x="533400" y="914400"/>
                        <a:ext cx="7467599" cy="5257800"/>
                      </a:xfrm>
                      <a:prstGeom prst="rect">
                        <a:avLst/>
                      </a:prstGeom>
                    </p:spPr>
                  </p:pic>
                </p:oleObj>
              </mc:Fallback>
            </mc:AlternateContent>
          </a:graphicData>
        </a:graphic>
      </p:graphicFrame>
      <p:sp>
        <p:nvSpPr>
          <p:cNvPr id="14" name="TextBox 1"/>
          <p:cNvSpPr txBox="1"/>
          <p:nvPr/>
        </p:nvSpPr>
        <p:spPr>
          <a:xfrm>
            <a:off x="3301953" y="6419482"/>
            <a:ext cx="518206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noProof="0" dirty="0">
                <a:ln>
                  <a:noFill/>
                </a:ln>
                <a:solidFill>
                  <a:srgbClr val="000000"/>
                </a:solidFill>
                <a:effectLst/>
                <a:uLnTx/>
                <a:uFillTx/>
                <a:latin typeface="Times New Roman" pitchFamily="18" charset="0"/>
                <a:ea typeface="+mn-ea"/>
                <a:cs typeface="+mn-cs"/>
              </a:rPr>
              <a:t> Ed. Fig 11.21 Page 454</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a:t>
            </a:r>
          </a:p>
        </p:txBody>
      </p:sp>
    </p:spTree>
    <p:extLst>
      <p:ext uri="{BB962C8B-B14F-4D97-AF65-F5344CB8AC3E}">
        <p14:creationId xmlns:p14="http://schemas.microsoft.com/office/powerpoint/2010/main" val="21725842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222212" name="Rectangle 4"/>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dirty="0"/>
          </a:p>
        </p:txBody>
      </p:sp>
      <p:sp>
        <p:nvSpPr>
          <p:cNvPr id="222213" name="Rectangle 5"/>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222214" name="Rectangle 6"/>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222215" name="Rectangle 7"/>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dirty="0"/>
          </a:p>
        </p:txBody>
      </p:sp>
      <p:sp>
        <p:nvSpPr>
          <p:cNvPr id="222216" name="Rectangle 8"/>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222234" name="Freeform 26"/>
          <p:cNvSpPr>
            <a:spLocks/>
          </p:cNvSpPr>
          <p:nvPr/>
        </p:nvSpPr>
        <p:spPr bwMode="auto">
          <a:xfrm>
            <a:off x="0" y="2057400"/>
            <a:ext cx="9144000"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lumMod val="20000"/>
              <a:lumOff val="80000"/>
            </a:schemeClr>
          </a:solidFill>
          <a:ln w="12700" cap="rnd" cmpd="sng">
            <a:solidFill>
              <a:schemeClr val="tx1"/>
            </a:solidFill>
            <a:prstDash val="solid"/>
            <a:round/>
            <a:headEnd type="none" w="med" len="med"/>
            <a:tailEnd type="none" w="med" len="med"/>
          </a:ln>
          <a:effectLst>
            <a:outerShdw blurRad="50800" dist="38100" algn="l" rotWithShape="0">
              <a:prstClr val="black">
                <a:alpha val="40000"/>
              </a:prstClr>
            </a:outerShdw>
          </a:effectLst>
        </p:spPr>
        <p:txBody>
          <a:bodyPr/>
          <a:lstStyle/>
          <a:p>
            <a:endParaRPr lang="en-CA" dirty="0"/>
          </a:p>
        </p:txBody>
      </p:sp>
      <p:sp>
        <p:nvSpPr>
          <p:cNvPr id="222235" name="Rectangle 27"/>
          <p:cNvSpPr>
            <a:spLocks noChangeArrowheads="1"/>
          </p:cNvSpPr>
          <p:nvPr/>
        </p:nvSpPr>
        <p:spPr bwMode="auto">
          <a:xfrm>
            <a:off x="5509420" y="1143000"/>
            <a:ext cx="2619596" cy="525780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buFontTx/>
              <a:buChar char="•"/>
            </a:pPr>
            <a:endParaRPr lang="en-US" sz="1600" dirty="0">
              <a:solidFill>
                <a:schemeClr val="bg1"/>
              </a:solidFill>
              <a:latin typeface="Arial" charset="0"/>
            </a:endParaRPr>
          </a:p>
          <a:p>
            <a:pPr algn="l">
              <a:buFontTx/>
              <a:buChar char="•"/>
              <a:tabLst>
                <a:tab pos="233363" algn="l"/>
              </a:tabLst>
            </a:pPr>
            <a:endParaRPr lang="en-US" sz="1600" dirty="0">
              <a:solidFill>
                <a:schemeClr val="bg1"/>
              </a:solidFill>
              <a:latin typeface="Arial" charset="0"/>
            </a:endParaRPr>
          </a:p>
          <a:p>
            <a:pPr algn="l">
              <a:buFontTx/>
              <a:buChar char="•"/>
              <a:tabLst>
                <a:tab pos="346075" algn="l"/>
              </a:tabLst>
            </a:pPr>
            <a:r>
              <a:rPr lang="en-US" sz="1600" dirty="0">
                <a:solidFill>
                  <a:schemeClr val="bg1"/>
                </a:solidFill>
                <a:latin typeface="Arial" charset="0"/>
              </a:rPr>
              <a:t>1  Work performance 	information</a:t>
            </a:r>
          </a:p>
          <a:p>
            <a:pPr algn="l">
              <a:buFontTx/>
              <a:buChar char="•"/>
              <a:tabLst>
                <a:tab pos="287338" algn="l"/>
              </a:tabLst>
            </a:pPr>
            <a:r>
              <a:rPr lang="en-US" sz="1600" dirty="0">
                <a:solidFill>
                  <a:schemeClr val="bg1"/>
                </a:solidFill>
                <a:latin typeface="Arial" charset="0"/>
              </a:rPr>
              <a:t>2 Change Requests</a:t>
            </a:r>
          </a:p>
          <a:p>
            <a:pPr algn="l">
              <a:buFontTx/>
              <a:buChar char="•"/>
              <a:tabLst>
                <a:tab pos="287338" algn="l"/>
              </a:tabLst>
            </a:pPr>
            <a:r>
              <a:rPr lang="en-US" sz="1600" dirty="0">
                <a:solidFill>
                  <a:schemeClr val="bg1"/>
                </a:solidFill>
                <a:latin typeface="Arial" charset="0"/>
              </a:rPr>
              <a:t>3 Project Mgt. Plan 	Updates</a:t>
            </a:r>
          </a:p>
          <a:p>
            <a:pPr marL="174625" algn="l">
              <a:buFontTx/>
              <a:buChar char="•"/>
            </a:pPr>
            <a:r>
              <a:rPr lang="en-US" sz="1600" dirty="0">
                <a:solidFill>
                  <a:schemeClr val="bg1"/>
                </a:solidFill>
                <a:latin typeface="Arial" charset="0"/>
              </a:rPr>
              <a:t> Any Component</a:t>
            </a:r>
          </a:p>
          <a:p>
            <a:pPr algn="l">
              <a:buFontTx/>
              <a:buChar char="•"/>
              <a:tabLst>
                <a:tab pos="287338" algn="l"/>
              </a:tabLst>
            </a:pPr>
            <a:r>
              <a:rPr lang="en-US" sz="1600" dirty="0">
                <a:solidFill>
                  <a:schemeClr val="bg1"/>
                </a:solidFill>
                <a:latin typeface="Arial" charset="0"/>
              </a:rPr>
              <a:t>4 Project Document 	Updates</a:t>
            </a:r>
          </a:p>
          <a:p>
            <a:pPr marL="174625" algn="l">
              <a:buFontTx/>
              <a:buChar char="•"/>
            </a:pPr>
            <a:r>
              <a:rPr lang="en-US" sz="1600" dirty="0">
                <a:solidFill>
                  <a:schemeClr val="bg1"/>
                </a:solidFill>
                <a:latin typeface="Arial" charset="0"/>
              </a:rPr>
              <a:t> Assumption Log</a:t>
            </a:r>
          </a:p>
          <a:p>
            <a:pPr marL="174625" algn="l">
              <a:buFontTx/>
              <a:buChar char="•"/>
            </a:pPr>
            <a:r>
              <a:rPr lang="en-US" sz="1600" dirty="0">
                <a:solidFill>
                  <a:schemeClr val="bg1"/>
                </a:solidFill>
                <a:latin typeface="Arial" charset="0"/>
              </a:rPr>
              <a:t> Issue Log</a:t>
            </a:r>
          </a:p>
          <a:p>
            <a:pPr marL="174625" algn="l">
              <a:buFontTx/>
              <a:buChar char="•"/>
            </a:pPr>
            <a:r>
              <a:rPr lang="en-US" sz="1600" dirty="0">
                <a:solidFill>
                  <a:schemeClr val="bg1"/>
                </a:solidFill>
                <a:latin typeface="Arial" charset="0"/>
              </a:rPr>
              <a:t> Lessons Learned Reg.</a:t>
            </a:r>
          </a:p>
          <a:p>
            <a:pPr marL="174625" algn="l">
              <a:buFontTx/>
              <a:buChar char="•"/>
            </a:pPr>
            <a:r>
              <a:rPr lang="en-US" sz="1600" dirty="0">
                <a:solidFill>
                  <a:schemeClr val="bg1"/>
                </a:solidFill>
                <a:latin typeface="Arial" charset="0"/>
              </a:rPr>
              <a:t> Risk Register</a:t>
            </a:r>
          </a:p>
          <a:p>
            <a:pPr marL="174625" algn="l">
              <a:buFontTx/>
              <a:buChar char="•"/>
            </a:pPr>
            <a:r>
              <a:rPr lang="en-US" sz="1600" dirty="0">
                <a:solidFill>
                  <a:schemeClr val="bg1"/>
                </a:solidFill>
                <a:latin typeface="Arial" charset="0"/>
              </a:rPr>
              <a:t> Risk Report</a:t>
            </a:r>
          </a:p>
          <a:p>
            <a:pPr algn="l">
              <a:buFontTx/>
              <a:buChar char="•"/>
              <a:tabLst>
                <a:tab pos="287338" algn="l"/>
              </a:tabLst>
            </a:pPr>
            <a:r>
              <a:rPr lang="en-US" sz="1600" dirty="0">
                <a:solidFill>
                  <a:schemeClr val="bg1"/>
                </a:solidFill>
                <a:latin typeface="Arial" charset="0"/>
              </a:rPr>
              <a:t>5 Organizational 	process assets 	updates</a:t>
            </a:r>
          </a:p>
        </p:txBody>
      </p:sp>
      <p:sp>
        <p:nvSpPr>
          <p:cNvPr id="222236" name="Rectangle 28"/>
          <p:cNvSpPr>
            <a:spLocks noChangeArrowheads="1"/>
          </p:cNvSpPr>
          <p:nvPr/>
        </p:nvSpPr>
        <p:spPr bwMode="auto">
          <a:xfrm>
            <a:off x="2819400" y="1676400"/>
            <a:ext cx="2537620" cy="3626644"/>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r>
              <a:rPr lang="en-US" sz="1600" dirty="0">
                <a:solidFill>
                  <a:schemeClr val="bg1"/>
                </a:solidFill>
                <a:latin typeface="Arial" charset="0"/>
              </a:rPr>
              <a:t> </a:t>
            </a:r>
          </a:p>
          <a:p>
            <a:pPr algn="l"/>
            <a:endParaRPr lang="en-US" sz="1600" dirty="0">
              <a:solidFill>
                <a:schemeClr val="bg1"/>
              </a:solidFill>
              <a:latin typeface="Arial" charset="0"/>
            </a:endParaRPr>
          </a:p>
          <a:p>
            <a:pPr algn="l">
              <a:buFontTx/>
              <a:buChar char="•"/>
            </a:pPr>
            <a:r>
              <a:rPr lang="en-US" sz="1600" dirty="0">
                <a:solidFill>
                  <a:schemeClr val="bg1"/>
                </a:solidFill>
                <a:latin typeface="Arial" charset="0"/>
              </a:rPr>
              <a:t>1 Data Analysis</a:t>
            </a:r>
          </a:p>
          <a:p>
            <a:pPr marL="87313" algn="l">
              <a:buFontTx/>
              <a:buChar char="•"/>
            </a:pPr>
            <a:r>
              <a:rPr lang="en-US" sz="1600" dirty="0">
                <a:solidFill>
                  <a:schemeClr val="bg1"/>
                </a:solidFill>
                <a:latin typeface="Arial" charset="0"/>
              </a:rPr>
              <a:t> Technical Performance  </a:t>
            </a:r>
          </a:p>
          <a:p>
            <a:pPr marL="87313" algn="l"/>
            <a:r>
              <a:rPr lang="en-US" sz="1600" dirty="0">
                <a:solidFill>
                  <a:schemeClr val="bg1"/>
                </a:solidFill>
                <a:latin typeface="Arial" charset="0"/>
              </a:rPr>
              <a:t>   Analysis</a:t>
            </a:r>
          </a:p>
          <a:p>
            <a:pPr marL="87313" algn="l">
              <a:buFont typeface="Arial" panose="020B0604020202020204" pitchFamily="34" charset="0"/>
              <a:buChar char="•"/>
            </a:pPr>
            <a:r>
              <a:rPr lang="en-US" sz="1600" dirty="0">
                <a:solidFill>
                  <a:schemeClr val="bg1"/>
                </a:solidFill>
                <a:latin typeface="Arial" charset="0"/>
              </a:rPr>
              <a:t> Reserve Analysis</a:t>
            </a:r>
          </a:p>
          <a:p>
            <a:pPr algn="l">
              <a:buFontTx/>
              <a:buChar char="•"/>
            </a:pPr>
            <a:r>
              <a:rPr lang="en-US" sz="1600" dirty="0">
                <a:solidFill>
                  <a:schemeClr val="bg1"/>
                </a:solidFill>
                <a:latin typeface="Arial" charset="0"/>
              </a:rPr>
              <a:t>2 Audits</a:t>
            </a:r>
          </a:p>
          <a:p>
            <a:pPr algn="l">
              <a:buFontTx/>
              <a:buChar char="•"/>
            </a:pPr>
            <a:r>
              <a:rPr lang="en-US" sz="1600" dirty="0">
                <a:solidFill>
                  <a:schemeClr val="bg1"/>
                </a:solidFill>
                <a:latin typeface="Arial" charset="0"/>
              </a:rPr>
              <a:t>3 Meetings</a:t>
            </a:r>
          </a:p>
          <a:p>
            <a:pPr algn="l"/>
            <a:r>
              <a:rPr lang="en-US" sz="1600" dirty="0">
                <a:solidFill>
                  <a:schemeClr val="bg1"/>
                </a:solidFill>
                <a:latin typeface="Arial" charset="0"/>
              </a:rPr>
              <a:t>    </a:t>
            </a:r>
          </a:p>
        </p:txBody>
      </p:sp>
      <p:sp>
        <p:nvSpPr>
          <p:cNvPr id="222237" name="Rectangle 29"/>
          <p:cNvSpPr>
            <a:spLocks noChangeArrowheads="1"/>
          </p:cNvSpPr>
          <p:nvPr/>
        </p:nvSpPr>
        <p:spPr bwMode="auto">
          <a:xfrm>
            <a:off x="76200" y="1706563"/>
            <a:ext cx="2636838" cy="3596481"/>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endParaRPr lang="en-US" sz="1600" dirty="0">
              <a:solidFill>
                <a:schemeClr val="bg1"/>
              </a:solidFill>
              <a:latin typeface="Arial" charset="0"/>
            </a:endParaRPr>
          </a:p>
          <a:p>
            <a:pPr algn="l">
              <a:buFontTx/>
              <a:buChar char="•"/>
            </a:pPr>
            <a:r>
              <a:rPr lang="en-US" sz="1600" dirty="0">
                <a:solidFill>
                  <a:schemeClr val="bg1"/>
                </a:solidFill>
                <a:latin typeface="Arial" charset="0"/>
              </a:rPr>
              <a:t>1 Project Mgmt. Plan</a:t>
            </a:r>
          </a:p>
          <a:p>
            <a:pPr marL="174625" algn="l">
              <a:buFontTx/>
              <a:buChar char="•"/>
            </a:pPr>
            <a:r>
              <a:rPr lang="en-US" sz="1600" dirty="0">
                <a:solidFill>
                  <a:schemeClr val="bg1"/>
                </a:solidFill>
                <a:latin typeface="Arial" charset="0"/>
              </a:rPr>
              <a:t> Risk Mgmt. Plan </a:t>
            </a:r>
          </a:p>
          <a:p>
            <a:pPr>
              <a:buFontTx/>
              <a:buChar char="•"/>
            </a:pPr>
            <a:r>
              <a:rPr lang="en-US" sz="1600" dirty="0">
                <a:solidFill>
                  <a:schemeClr val="bg1"/>
                </a:solidFill>
                <a:latin typeface="Arial" charset="0"/>
              </a:rPr>
              <a:t>2 Project Documents</a:t>
            </a:r>
          </a:p>
          <a:p>
            <a:pPr marL="174625">
              <a:buFontTx/>
              <a:buChar char="•"/>
            </a:pPr>
            <a:r>
              <a:rPr lang="en-US" sz="1600" dirty="0">
                <a:solidFill>
                  <a:schemeClr val="bg1"/>
                </a:solidFill>
                <a:latin typeface="Arial" charset="0"/>
              </a:rPr>
              <a:t> Issue Log</a:t>
            </a:r>
          </a:p>
          <a:p>
            <a:pPr marL="174625">
              <a:buFontTx/>
              <a:buChar char="•"/>
            </a:pPr>
            <a:r>
              <a:rPr lang="en-US" sz="1600" dirty="0">
                <a:solidFill>
                  <a:schemeClr val="bg1"/>
                </a:solidFill>
                <a:latin typeface="Arial" charset="0"/>
              </a:rPr>
              <a:t> Lessons Learned Reg.</a:t>
            </a:r>
          </a:p>
          <a:p>
            <a:pPr marL="174625">
              <a:buFontTx/>
              <a:buChar char="•"/>
            </a:pPr>
            <a:r>
              <a:rPr lang="en-US" sz="1600" dirty="0">
                <a:solidFill>
                  <a:schemeClr val="bg1"/>
                </a:solidFill>
                <a:latin typeface="Arial" charset="0"/>
              </a:rPr>
              <a:t> Risk Register</a:t>
            </a:r>
          </a:p>
          <a:p>
            <a:pPr marL="174625">
              <a:buFontTx/>
              <a:buChar char="•"/>
            </a:pPr>
            <a:r>
              <a:rPr lang="en-US" sz="1600" dirty="0">
                <a:solidFill>
                  <a:schemeClr val="bg1"/>
                </a:solidFill>
                <a:latin typeface="Arial" charset="0"/>
              </a:rPr>
              <a:t> Risk Report</a:t>
            </a:r>
          </a:p>
          <a:p>
            <a:pPr>
              <a:buFontTx/>
              <a:buChar char="•"/>
            </a:pPr>
            <a:r>
              <a:rPr lang="en-US" sz="1600" dirty="0">
                <a:solidFill>
                  <a:schemeClr val="bg1"/>
                </a:solidFill>
                <a:latin typeface="Arial" charset="0"/>
              </a:rPr>
              <a:t>3 Work Performance Data</a:t>
            </a:r>
          </a:p>
          <a:p>
            <a:r>
              <a:rPr lang="en-US" sz="1600" dirty="0">
                <a:solidFill>
                  <a:schemeClr val="bg1"/>
                </a:solidFill>
                <a:latin typeface="Arial" charset="0"/>
              </a:rPr>
              <a:t>.4 Work Performance  </a:t>
            </a:r>
          </a:p>
          <a:p>
            <a:r>
              <a:rPr lang="en-US" sz="1600" dirty="0">
                <a:solidFill>
                  <a:schemeClr val="bg1"/>
                </a:solidFill>
                <a:latin typeface="Arial" charset="0"/>
              </a:rPr>
              <a:t>    reports</a:t>
            </a:r>
          </a:p>
        </p:txBody>
      </p:sp>
      <p:sp>
        <p:nvSpPr>
          <p:cNvPr id="222238" name="Text Box 30"/>
          <p:cNvSpPr txBox="1">
            <a:spLocks noChangeArrowheads="1"/>
          </p:cNvSpPr>
          <p:nvPr/>
        </p:nvSpPr>
        <p:spPr bwMode="auto">
          <a:xfrm>
            <a:off x="381000" y="1905000"/>
            <a:ext cx="1752600" cy="461665"/>
          </a:xfrm>
          <a:prstGeom prst="rect">
            <a:avLst/>
          </a:prstGeom>
          <a:solidFill>
            <a:srgbClr val="462B0E"/>
          </a:solidFill>
          <a:ln w="12700">
            <a:noFill/>
            <a:miter lim="800000"/>
            <a:headEnd type="none" w="sm" len="sm"/>
            <a:tailEnd type="none" w="sm" len="sm"/>
          </a:ln>
          <a:effectLst/>
        </p:spPr>
        <p:txBody>
          <a:bodyPr>
            <a:spAutoFit/>
          </a:bodyPr>
          <a:lstStyle/>
          <a:p>
            <a:r>
              <a:rPr lang="en-US" sz="2400" b="1" dirty="0">
                <a:solidFill>
                  <a:schemeClr val="bg1"/>
                </a:solidFill>
                <a:latin typeface="Arial" charset="0"/>
              </a:rPr>
              <a:t>Inputs</a:t>
            </a:r>
          </a:p>
        </p:txBody>
      </p:sp>
      <p:sp>
        <p:nvSpPr>
          <p:cNvPr id="222239" name="Text Box 31"/>
          <p:cNvSpPr txBox="1">
            <a:spLocks noChangeArrowheads="1"/>
          </p:cNvSpPr>
          <p:nvPr/>
        </p:nvSpPr>
        <p:spPr bwMode="auto">
          <a:xfrm>
            <a:off x="2971800" y="1812925"/>
            <a:ext cx="2378075" cy="830997"/>
          </a:xfrm>
          <a:prstGeom prst="rect">
            <a:avLst/>
          </a:prstGeom>
          <a:solidFill>
            <a:srgbClr val="462B0E"/>
          </a:solidFill>
          <a:ln w="12700">
            <a:noFill/>
            <a:miter lim="800000"/>
            <a:headEnd type="none" w="sm" len="sm"/>
            <a:tailEnd type="none" w="sm" len="sm"/>
          </a:ln>
          <a:effectLst/>
        </p:spPr>
        <p:txBody>
          <a:bodyPr>
            <a:spAutoFit/>
          </a:bodyPr>
          <a:lstStyle/>
          <a:p>
            <a:pPr marL="57150"/>
            <a:r>
              <a:rPr lang="en-US" sz="2400" b="1" dirty="0">
                <a:solidFill>
                  <a:schemeClr val="bg1"/>
                </a:solidFill>
                <a:latin typeface="Arial" charset="0"/>
              </a:rPr>
              <a:t>Tools &amp;</a:t>
            </a:r>
          </a:p>
          <a:p>
            <a:pPr marL="57150"/>
            <a:r>
              <a:rPr lang="en-US" sz="2400" b="1" dirty="0">
                <a:solidFill>
                  <a:schemeClr val="bg1"/>
                </a:solidFill>
                <a:latin typeface="Arial" charset="0"/>
              </a:rPr>
              <a:t>Techniques</a:t>
            </a:r>
            <a:endParaRPr lang="en-US" sz="2400" b="1" dirty="0">
              <a:solidFill>
                <a:schemeClr val="bg1"/>
              </a:solidFill>
            </a:endParaRPr>
          </a:p>
        </p:txBody>
      </p:sp>
      <p:sp>
        <p:nvSpPr>
          <p:cNvPr id="222240" name="Text Box 32"/>
          <p:cNvSpPr txBox="1">
            <a:spLocks noChangeArrowheads="1"/>
          </p:cNvSpPr>
          <p:nvPr/>
        </p:nvSpPr>
        <p:spPr bwMode="auto">
          <a:xfrm>
            <a:off x="5552963" y="1261502"/>
            <a:ext cx="2073275" cy="461665"/>
          </a:xfrm>
          <a:prstGeom prst="rect">
            <a:avLst/>
          </a:prstGeom>
          <a:solidFill>
            <a:srgbClr val="462B0E"/>
          </a:solidFill>
          <a:ln w="12700">
            <a:noFill/>
            <a:miter lim="800000"/>
            <a:headEnd type="none" w="sm" len="sm"/>
            <a:tailEnd type="none" w="sm" len="sm"/>
          </a:ln>
          <a:effectLst/>
        </p:spPr>
        <p:txBody>
          <a:bodyPr>
            <a:spAutoFit/>
          </a:bodyPr>
          <a:lstStyle/>
          <a:p>
            <a:r>
              <a:rPr lang="en-US" sz="2400" b="1" dirty="0">
                <a:solidFill>
                  <a:schemeClr val="bg1"/>
                </a:solidFill>
                <a:latin typeface="Arial" charset="0"/>
              </a:rPr>
              <a:t>Outputs</a:t>
            </a:r>
          </a:p>
        </p:txBody>
      </p:sp>
      <p:sp>
        <p:nvSpPr>
          <p:cNvPr id="19" name="Rectangle 9"/>
          <p:cNvSpPr>
            <a:spLocks noGrp="1" noChangeArrowheads="1"/>
          </p:cNvSpPr>
          <p:nvPr>
            <p:ph type="title"/>
          </p:nvPr>
        </p:nvSpPr>
        <p:spPr>
          <a:xfrm>
            <a:off x="0" y="184214"/>
            <a:ext cx="8686800" cy="841248"/>
          </a:xfrm>
        </p:spPr>
        <p:txBody>
          <a:bodyPr/>
          <a:lstStyle/>
          <a:p>
            <a:pPr algn="ctr"/>
            <a:r>
              <a:rPr lang="en-US" b="1" dirty="0">
                <a:solidFill>
                  <a:schemeClr val="accent1"/>
                </a:solidFill>
                <a:effectLst>
                  <a:reflection blurRad="6350" stA="55000" endA="300" endPos="45500" dir="5400000" sy="-100000" algn="bl" rotWithShape="0"/>
                </a:effectLst>
              </a:rPr>
              <a:t>11.7 – MONITOR RISKS</a:t>
            </a:r>
          </a:p>
        </p:txBody>
      </p:sp>
      <p:sp>
        <p:nvSpPr>
          <p:cNvPr id="17" name="TextBox 1"/>
          <p:cNvSpPr txBox="1"/>
          <p:nvPr/>
        </p:nvSpPr>
        <p:spPr>
          <a:xfrm>
            <a:off x="0" y="656057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41669"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41670"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41671" name="Rectangle 7"/>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41672" name="Rectangle 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2" name="Rectangle 9"/>
          <p:cNvSpPr>
            <a:spLocks noGrp="1" noChangeArrowheads="1"/>
          </p:cNvSpPr>
          <p:nvPr>
            <p:ph type="title"/>
          </p:nvPr>
        </p:nvSpPr>
        <p:spPr>
          <a:xfrm>
            <a:off x="152400" y="152400"/>
            <a:ext cx="8839200" cy="533400"/>
          </a:xfrm>
        </p:spPr>
        <p:txBody>
          <a:bodyPr>
            <a:normAutofit fontScale="90000"/>
          </a:bodyPr>
          <a:lstStyle/>
          <a:p>
            <a:pPr algn="ctr"/>
            <a:r>
              <a:rPr lang="en-US" b="1" dirty="0">
                <a:solidFill>
                  <a:schemeClr val="accent1"/>
                </a:solidFill>
                <a:effectLst>
                  <a:reflection blurRad="6350" stA="55000" endA="300" endPos="45500" dir="5400000" sy="-100000" algn="bl" rotWithShape="0"/>
                </a:effectLst>
              </a:rPr>
              <a:t>11.7.1 – MONITOR RISKS: INPUTS</a:t>
            </a:r>
          </a:p>
        </p:txBody>
      </p:sp>
      <p:sp>
        <p:nvSpPr>
          <p:cNvPr id="241686" name="Rectangle 22"/>
          <p:cNvSpPr>
            <a:spLocks noGrp="1" noChangeArrowheads="1"/>
          </p:cNvSpPr>
          <p:nvPr>
            <p:ph sz="quarter" idx="1"/>
          </p:nvPr>
        </p:nvSpPr>
        <p:spPr>
          <a:xfrm>
            <a:off x="283029" y="914400"/>
            <a:ext cx="8686800" cy="5943600"/>
          </a:xfrm>
        </p:spPr>
        <p:txBody>
          <a:bodyPr>
            <a:normAutofit/>
          </a:bodyPr>
          <a:lstStyle/>
          <a:p>
            <a:pPr>
              <a:spcAft>
                <a:spcPts val="600"/>
              </a:spcAft>
              <a:buNone/>
            </a:pPr>
            <a:r>
              <a:rPr lang="en-US" sz="3000" b="1" dirty="0"/>
              <a:t>.1  Project Management Plan</a:t>
            </a:r>
          </a:p>
          <a:p>
            <a:pPr lvl="1">
              <a:spcBef>
                <a:spcPts val="600"/>
              </a:spcBef>
              <a:spcAft>
                <a:spcPts val="600"/>
              </a:spcAft>
            </a:pPr>
            <a:r>
              <a:rPr lang="en-US" sz="2000" b="1" i="1" dirty="0"/>
              <a:t>Risk Management Plan. </a:t>
            </a:r>
            <a:r>
              <a:rPr lang="en-US" sz="2000" dirty="0"/>
              <a:t>Provides information about how, when and who shall monitor risks.  </a:t>
            </a:r>
            <a:endParaRPr lang="en-US" sz="2800" b="1" dirty="0"/>
          </a:p>
          <a:p>
            <a:pPr>
              <a:spcAft>
                <a:spcPts val="600"/>
              </a:spcAft>
              <a:buFont typeface="Wingdings" pitchFamily="2" charset="2"/>
              <a:buNone/>
            </a:pPr>
            <a:r>
              <a:rPr lang="en-US" sz="3000" b="1" dirty="0"/>
              <a:t>.2 Project Documents</a:t>
            </a:r>
          </a:p>
          <a:p>
            <a:pPr lvl="1">
              <a:spcBef>
                <a:spcPts val="600"/>
              </a:spcBef>
              <a:spcAft>
                <a:spcPts val="600"/>
              </a:spcAft>
            </a:pPr>
            <a:r>
              <a:rPr lang="en-US" sz="2000" b="1" i="1" dirty="0"/>
              <a:t>Issue Log. </a:t>
            </a:r>
            <a:r>
              <a:rPr lang="en-US" sz="2000" dirty="0"/>
              <a:t>Monitored to see if any issues have been updated. </a:t>
            </a:r>
          </a:p>
          <a:p>
            <a:pPr lvl="1">
              <a:spcBef>
                <a:spcPts val="600"/>
              </a:spcBef>
              <a:spcAft>
                <a:spcPts val="600"/>
              </a:spcAft>
            </a:pPr>
            <a:r>
              <a:rPr lang="en-US" sz="2000" b="1" i="1" dirty="0"/>
              <a:t>Lessons Learned Register. </a:t>
            </a:r>
            <a:r>
              <a:rPr lang="en-US" sz="2000" dirty="0"/>
              <a:t>Records of previous learnings</a:t>
            </a:r>
          </a:p>
          <a:p>
            <a:pPr lvl="1">
              <a:spcBef>
                <a:spcPts val="600"/>
              </a:spcBef>
              <a:spcAft>
                <a:spcPts val="600"/>
              </a:spcAft>
            </a:pPr>
            <a:r>
              <a:rPr lang="en-US" sz="2000" b="1" i="1" dirty="0"/>
              <a:t>Risk Register. </a:t>
            </a:r>
            <a:r>
              <a:rPr lang="en-US" sz="2000" dirty="0"/>
              <a:t>Provides key inputs about identified individual risks, owners, planned responses, specific implementation actions. Also describes symptoms, triggers and risk warning signs, and a watch list for low priority risks. </a:t>
            </a:r>
          </a:p>
          <a:p>
            <a:pPr lvl="1">
              <a:spcBef>
                <a:spcPts val="600"/>
              </a:spcBef>
              <a:spcAft>
                <a:spcPts val="600"/>
              </a:spcAft>
            </a:pPr>
            <a:r>
              <a:rPr lang="en-US" sz="2000" b="1" i="1" dirty="0"/>
              <a:t>Risk Report. </a:t>
            </a:r>
            <a:r>
              <a:rPr lang="en-US" sz="2000" dirty="0"/>
              <a:t>Provides assessment of current overall risk exposure, planned response strategies, and describes residual risks, responses and owners. </a:t>
            </a:r>
            <a:endParaRPr lang="en-US" sz="2000" b="1" i="1" dirty="0"/>
          </a:p>
          <a:p>
            <a:pPr marL="365760" lvl="1" indent="0">
              <a:spcBef>
                <a:spcPts val="600"/>
              </a:spcBef>
              <a:spcAft>
                <a:spcPts val="600"/>
              </a:spcAft>
              <a:buNone/>
            </a:pPr>
            <a:r>
              <a:rPr lang="en-US" sz="2000" b="1" i="1" dirty="0"/>
              <a:t>  </a:t>
            </a:r>
          </a:p>
          <a:p>
            <a:pPr>
              <a:spcAft>
                <a:spcPts val="600"/>
              </a:spcAft>
            </a:pPr>
            <a:endParaRPr lang="en-US" dirty="0"/>
          </a:p>
          <a:p>
            <a:pPr>
              <a:spcAft>
                <a:spcPts val="600"/>
              </a:spcAft>
              <a:buFont typeface="Wingdings" pitchFamily="2" charset="2"/>
              <a:buNone/>
            </a:pPr>
            <a:endParaRPr lang="en-US" dirty="0"/>
          </a:p>
          <a:p>
            <a:pPr>
              <a:spcAft>
                <a:spcPts val="600"/>
              </a:spcAft>
              <a:buFont typeface="Wingdings" pitchFamily="2" charset="2"/>
              <a:buNone/>
            </a:pPr>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103</a:t>
            </a:fld>
            <a:endParaRPr lang="en-CA"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title"/>
          </p:nvPr>
        </p:nvSpPr>
        <p:spPr>
          <a:xfrm>
            <a:off x="152400" y="228600"/>
            <a:ext cx="8839200" cy="533400"/>
          </a:xfrm>
        </p:spPr>
        <p:txBody>
          <a:bodyPr>
            <a:normAutofit fontScale="90000"/>
          </a:bodyPr>
          <a:lstStyle/>
          <a:p>
            <a:pPr algn="ctr"/>
            <a:r>
              <a:rPr lang="en-US" b="1" dirty="0">
                <a:solidFill>
                  <a:schemeClr val="accent1"/>
                </a:solidFill>
                <a:effectLst>
                  <a:reflection blurRad="6350" stA="55000" endA="300" endPos="45500" dir="5400000" sy="-100000" algn="bl" rotWithShape="0"/>
                </a:effectLst>
              </a:rPr>
              <a:t>11.7.1 – MONITOR RISKS: INPUTS</a:t>
            </a:r>
          </a:p>
        </p:txBody>
      </p:sp>
      <p:sp>
        <p:nvSpPr>
          <p:cNvPr id="1076227" name="Rectangle 3"/>
          <p:cNvSpPr>
            <a:spLocks noGrp="1" noChangeArrowheads="1"/>
          </p:cNvSpPr>
          <p:nvPr>
            <p:ph sz="quarter" idx="1"/>
          </p:nvPr>
        </p:nvSpPr>
        <p:spPr>
          <a:xfrm>
            <a:off x="457200" y="1066800"/>
            <a:ext cx="7924800" cy="5638800"/>
          </a:xfrm>
        </p:spPr>
        <p:txBody>
          <a:bodyPr>
            <a:normAutofit lnSpcReduction="10000"/>
          </a:bodyPr>
          <a:lstStyle/>
          <a:p>
            <a:pPr>
              <a:buFont typeface="Wingdings" pitchFamily="2" charset="2"/>
              <a:buNone/>
              <a:tabLst>
                <a:tab pos="2168525" algn="l"/>
              </a:tabLst>
            </a:pPr>
            <a:r>
              <a:rPr lang="en-US" sz="3000" b="1" dirty="0"/>
              <a:t>.3  Work Performance Data</a:t>
            </a:r>
            <a:endParaRPr lang="en-US" sz="3500" b="1" dirty="0"/>
          </a:p>
          <a:p>
            <a:pPr lvl="1"/>
            <a:r>
              <a:rPr lang="en-US" sz="2200" dirty="0"/>
              <a:t>Approved changes need to be analyzed for any effects upon the risk register, risk response plan, or risk management plan</a:t>
            </a:r>
          </a:p>
          <a:p>
            <a:pPr lvl="1"/>
            <a:r>
              <a:rPr lang="en-US" sz="2200" dirty="0"/>
              <a:t>All changes must be formally documented</a:t>
            </a:r>
          </a:p>
          <a:p>
            <a:pPr lvl="1">
              <a:lnSpc>
                <a:spcPct val="90000"/>
              </a:lnSpc>
            </a:pPr>
            <a:r>
              <a:rPr lang="en-US" sz="2200" dirty="0"/>
              <a:t>Work results and other project records about project performance and risk</a:t>
            </a:r>
          </a:p>
          <a:p>
            <a:pPr lvl="1">
              <a:lnSpc>
                <a:spcPct val="90000"/>
              </a:lnSpc>
            </a:pPr>
            <a:r>
              <a:rPr lang="en-US" sz="2200" dirty="0"/>
              <a:t>Report commonly used to monitor and control risk include Issues Logs, Action-Item Lists, Jeopardy Warnings, or Escalation Notice  </a:t>
            </a:r>
          </a:p>
          <a:p>
            <a:pPr>
              <a:lnSpc>
                <a:spcPct val="90000"/>
              </a:lnSpc>
              <a:buFont typeface="Wingdings" pitchFamily="2" charset="2"/>
              <a:buNone/>
            </a:pPr>
            <a:endParaRPr lang="en-US" sz="2800" b="1" dirty="0"/>
          </a:p>
          <a:p>
            <a:pPr>
              <a:lnSpc>
                <a:spcPct val="90000"/>
              </a:lnSpc>
              <a:buFont typeface="Wingdings" pitchFamily="2" charset="2"/>
              <a:buNone/>
            </a:pPr>
            <a:r>
              <a:rPr lang="en-US" sz="2800" b="1" dirty="0"/>
              <a:t>.4 Work Performance Reports</a:t>
            </a:r>
          </a:p>
          <a:p>
            <a:pPr lvl="1">
              <a:lnSpc>
                <a:spcPct val="90000"/>
              </a:lnSpc>
            </a:pPr>
            <a:r>
              <a:rPr lang="en-US" sz="2400" dirty="0"/>
              <a:t>As project performance is measured and reported, new risks may be identified</a:t>
            </a:r>
          </a:p>
          <a:p>
            <a:pPr lvl="1">
              <a:lnSpc>
                <a:spcPct val="90000"/>
              </a:lnSpc>
            </a:pPr>
            <a:r>
              <a:rPr lang="en-US" sz="2400" dirty="0"/>
              <a:t>The seven-cycle risk processes should be repeated for these new risks</a:t>
            </a:r>
          </a:p>
          <a:p>
            <a:pPr>
              <a:lnSpc>
                <a:spcPct val="90000"/>
              </a:lnSpc>
              <a:buFont typeface="Wingdings" pitchFamily="2" charset="2"/>
              <a:buNone/>
            </a:pPr>
            <a:endParaRPr lang="en-CA"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104</a:t>
            </a:fld>
            <a:endParaRPr lang="en-CA"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title"/>
          </p:nvPr>
        </p:nvSpPr>
        <p:spPr>
          <a:xfrm>
            <a:off x="304800" y="152400"/>
            <a:ext cx="8686800" cy="838200"/>
          </a:xfrm>
        </p:spPr>
        <p:txBody>
          <a:bodyPr>
            <a:noAutofit/>
          </a:bodyPr>
          <a:lstStyle/>
          <a:p>
            <a:pPr algn="ctr"/>
            <a:r>
              <a:rPr lang="en-US" sz="2800" b="1" dirty="0">
                <a:solidFill>
                  <a:schemeClr val="accent1"/>
                </a:solidFill>
                <a:effectLst>
                  <a:reflection blurRad="6350" stA="55000" endA="300" endPos="45500" dir="5400000" sy="-100000" algn="bl" rotWithShape="0"/>
                </a:effectLst>
              </a:rPr>
              <a:t>11.7.2– MONITOR RISKS:                                TOOLS &amp; TECHNIQUES</a:t>
            </a:r>
          </a:p>
        </p:txBody>
      </p:sp>
      <p:sp>
        <p:nvSpPr>
          <p:cNvPr id="1078275" name="Rectangle 3"/>
          <p:cNvSpPr>
            <a:spLocks noGrp="1" noChangeArrowheads="1"/>
          </p:cNvSpPr>
          <p:nvPr>
            <p:ph sz="quarter" idx="1"/>
          </p:nvPr>
        </p:nvSpPr>
        <p:spPr>
          <a:xfrm>
            <a:off x="304800" y="1219200"/>
            <a:ext cx="8686800" cy="5791200"/>
          </a:xfrm>
        </p:spPr>
        <p:txBody>
          <a:bodyPr>
            <a:noAutofit/>
          </a:bodyPr>
          <a:lstStyle/>
          <a:p>
            <a:pPr>
              <a:spcAft>
                <a:spcPts val="600"/>
              </a:spcAft>
              <a:buFont typeface="Wingdings" pitchFamily="2" charset="2"/>
              <a:buNone/>
            </a:pPr>
            <a:r>
              <a:rPr lang="en-CA" sz="1800" b="1" dirty="0"/>
              <a:t>.</a:t>
            </a:r>
            <a:r>
              <a:rPr lang="en-CA" sz="2800" b="1" dirty="0"/>
              <a:t>1 Data Analysis</a:t>
            </a:r>
          </a:p>
          <a:p>
            <a:pPr lvl="1">
              <a:spcBef>
                <a:spcPts val="600"/>
              </a:spcBef>
              <a:spcAft>
                <a:spcPts val="600"/>
              </a:spcAft>
            </a:pPr>
            <a:r>
              <a:rPr lang="en-CA" sz="1800" b="1" i="1" dirty="0"/>
              <a:t>Technical Performance Analysis. </a:t>
            </a:r>
            <a:r>
              <a:rPr lang="en-US" sz="1800" dirty="0"/>
              <a:t>Compares technical accomplishments against the project plan. Deviation (such as not meeting functionality at a milestone) may indicate the potential impact of threats or opportunities. </a:t>
            </a:r>
          </a:p>
          <a:p>
            <a:pPr lvl="1">
              <a:spcBef>
                <a:spcPts val="600"/>
              </a:spcBef>
              <a:spcAft>
                <a:spcPts val="600"/>
              </a:spcAft>
            </a:pPr>
            <a:r>
              <a:rPr lang="en-US" sz="1800" b="1" i="1" dirty="0"/>
              <a:t>Reserve Analysis. </a:t>
            </a:r>
            <a:r>
              <a:rPr lang="en-US" sz="1800" dirty="0"/>
              <a:t>Some individual project risks may occur with positive or negative impacts on contingency reserves. Reserve analysis compares the remaining amount of contingency to the amount of remaining risks to determine if the remaining reserve  is adequate. </a:t>
            </a:r>
          </a:p>
          <a:p>
            <a:pPr marL="0" lvl="1" indent="0">
              <a:spcBef>
                <a:spcPts val="600"/>
              </a:spcBef>
              <a:spcAft>
                <a:spcPts val="600"/>
              </a:spcAft>
              <a:buNone/>
            </a:pPr>
            <a:r>
              <a:rPr lang="en-US" sz="2800" b="1" dirty="0"/>
              <a:t>.2 Audits</a:t>
            </a:r>
          </a:p>
          <a:p>
            <a:pPr marL="0" lvl="1" indent="0">
              <a:spcBef>
                <a:spcPts val="600"/>
              </a:spcBef>
              <a:spcAft>
                <a:spcPts val="600"/>
              </a:spcAft>
              <a:buNone/>
            </a:pPr>
            <a:r>
              <a:rPr lang="en-US" sz="1800" b="1" dirty="0"/>
              <a:t>    </a:t>
            </a:r>
            <a:r>
              <a:rPr lang="en-US" sz="1800" dirty="0"/>
              <a:t>Used to determine the effectiveness of the risk management process</a:t>
            </a:r>
          </a:p>
          <a:p>
            <a:pPr marL="446088" lvl="1" indent="-446088">
              <a:spcBef>
                <a:spcPts val="600"/>
              </a:spcBef>
              <a:spcAft>
                <a:spcPts val="600"/>
              </a:spcAft>
              <a:buNone/>
            </a:pPr>
            <a:r>
              <a:rPr lang="en-US" sz="1800" b="1" dirty="0"/>
              <a:t>	</a:t>
            </a:r>
            <a:r>
              <a:rPr lang="en-US" sz="1800" dirty="0"/>
              <a:t>The project manager should ensure the audits are performed at an appropriate frequency. Risk audits should be reviewed during project status meetings and their objectives clearly defined before the audit is conducted.  </a:t>
            </a:r>
          </a:p>
          <a:p>
            <a:pPr marL="720407" lvl="2" indent="0">
              <a:spcBef>
                <a:spcPts val="600"/>
              </a:spcBef>
              <a:spcAft>
                <a:spcPts val="600"/>
              </a:spcAft>
              <a:buNone/>
            </a:pPr>
            <a:r>
              <a:rPr lang="en-US" dirty="0"/>
              <a:t> </a:t>
            </a:r>
            <a:r>
              <a:rPr lang="en-US" b="1" dirty="0"/>
              <a:t> </a:t>
            </a:r>
          </a:p>
          <a:p>
            <a:pPr marL="444500" indent="0">
              <a:spcAft>
                <a:spcPts val="600"/>
              </a:spcAft>
              <a:buNone/>
            </a:pPr>
            <a:r>
              <a:rPr lang="en-CA" sz="1800" b="1" i="1" dirty="0"/>
              <a:t> </a:t>
            </a:r>
          </a:p>
          <a:p>
            <a:pPr marL="533400" indent="-1588">
              <a:spcAft>
                <a:spcPts val="600"/>
              </a:spcAft>
              <a:buFont typeface="Wingdings" pitchFamily="2" charset="2"/>
              <a:buNone/>
            </a:pPr>
            <a:r>
              <a:rPr lang="en-CA" sz="1800" b="1" dirty="0"/>
              <a:t>	</a:t>
            </a:r>
            <a:endParaRPr lang="en-CA" sz="18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105</a:t>
            </a:fld>
            <a:endParaRPr lang="en-CA"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43716"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43717"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0" name="Rectangle 9"/>
          <p:cNvSpPr>
            <a:spLocks noGrp="1" noChangeArrowheads="1"/>
          </p:cNvSpPr>
          <p:nvPr>
            <p:ph type="title"/>
          </p:nvPr>
        </p:nvSpPr>
        <p:spPr>
          <a:xfrm>
            <a:off x="304800" y="152400"/>
            <a:ext cx="8686800" cy="838200"/>
          </a:xfrm>
        </p:spPr>
        <p:txBody>
          <a:bodyPr>
            <a:noAutofit/>
          </a:bodyPr>
          <a:lstStyle/>
          <a:p>
            <a:pPr algn="ctr"/>
            <a:r>
              <a:rPr lang="en-US" sz="2800" b="1" dirty="0">
                <a:solidFill>
                  <a:schemeClr val="accent1"/>
                </a:solidFill>
                <a:effectLst>
                  <a:reflection blurRad="6350" stA="55000" endA="300" endPos="45500" dir="5400000" sy="-100000" algn="bl" rotWithShape="0"/>
                </a:effectLst>
              </a:rPr>
              <a:t>11.7.2– MONITOR RISKS:                                 TOOLS &amp; TECHNIQUES</a:t>
            </a:r>
          </a:p>
        </p:txBody>
      </p:sp>
      <p:sp>
        <p:nvSpPr>
          <p:cNvPr id="243732" name="Rectangle 20"/>
          <p:cNvSpPr>
            <a:spLocks noGrp="1" noChangeArrowheads="1"/>
          </p:cNvSpPr>
          <p:nvPr>
            <p:ph sz="quarter" idx="1"/>
          </p:nvPr>
        </p:nvSpPr>
        <p:spPr>
          <a:xfrm>
            <a:off x="76200" y="1219200"/>
            <a:ext cx="8686800" cy="4267200"/>
          </a:xfrm>
        </p:spPr>
        <p:txBody>
          <a:bodyPr/>
          <a:lstStyle/>
          <a:p>
            <a:pPr marL="0" lvl="1" indent="0">
              <a:spcBef>
                <a:spcPts val="600"/>
              </a:spcBef>
              <a:spcAft>
                <a:spcPts val="600"/>
              </a:spcAft>
              <a:buNone/>
            </a:pPr>
            <a:r>
              <a:rPr lang="en-US" sz="2800" b="1" dirty="0"/>
              <a:t>.3 Meetings</a:t>
            </a:r>
          </a:p>
          <a:p>
            <a:pPr marL="631825" lvl="1" indent="-185738">
              <a:spcBef>
                <a:spcPts val="600"/>
              </a:spcBef>
              <a:spcAft>
                <a:spcPts val="600"/>
              </a:spcAft>
            </a:pPr>
            <a:r>
              <a:rPr lang="en-US" sz="2000" b="1" i="1" dirty="0"/>
              <a:t>Regularly scheduled Risk Review Meetings; </a:t>
            </a:r>
            <a:r>
              <a:rPr lang="en-US" sz="2000" dirty="0"/>
              <a:t>should be held to:</a:t>
            </a:r>
          </a:p>
          <a:p>
            <a:pPr marL="906145" lvl="2" indent="-185738">
              <a:spcBef>
                <a:spcPts val="600"/>
              </a:spcBef>
              <a:spcAft>
                <a:spcPts val="600"/>
              </a:spcAft>
            </a:pPr>
            <a:r>
              <a:rPr lang="en-US" sz="2000" dirty="0"/>
              <a:t>Examine and document the  effectiveness of risk responses</a:t>
            </a:r>
          </a:p>
          <a:p>
            <a:pPr marL="906145" lvl="2" indent="-185738">
              <a:spcBef>
                <a:spcPts val="600"/>
              </a:spcBef>
              <a:spcAft>
                <a:spcPts val="600"/>
              </a:spcAft>
            </a:pPr>
            <a:r>
              <a:rPr lang="en-US" sz="2000" dirty="0"/>
              <a:t>Identify new individual project risks </a:t>
            </a:r>
          </a:p>
          <a:p>
            <a:pPr marL="906145" lvl="2" indent="-185738">
              <a:spcBef>
                <a:spcPts val="600"/>
              </a:spcBef>
              <a:spcAft>
                <a:spcPts val="600"/>
              </a:spcAft>
            </a:pPr>
            <a:r>
              <a:rPr lang="en-US" sz="2000" dirty="0"/>
              <a:t>Reassess current risks, close outdated risks, </a:t>
            </a:r>
          </a:p>
          <a:p>
            <a:pPr marL="906145" lvl="2" indent="-185738">
              <a:spcBef>
                <a:spcPts val="600"/>
              </a:spcBef>
              <a:spcAft>
                <a:spcPts val="600"/>
              </a:spcAft>
            </a:pPr>
            <a:r>
              <a:rPr lang="en-US" sz="2000" dirty="0"/>
              <a:t>Identification of lessons learned</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106</a:t>
            </a:fld>
            <a:endParaRPr lang="en-CA"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marL="346075" indent="-346075">
              <a:buNone/>
            </a:pPr>
            <a:r>
              <a:rPr lang="en-US" b="1" dirty="0"/>
              <a:t>.1 Work Performance Information</a:t>
            </a:r>
          </a:p>
          <a:p>
            <a:pPr marL="346075" indent="-346075">
              <a:buNone/>
            </a:pPr>
            <a:r>
              <a:rPr lang="en-US" b="1" dirty="0"/>
              <a:t>	</a:t>
            </a:r>
            <a:r>
              <a:rPr lang="en-US" sz="2000" dirty="0"/>
              <a:t>As an outcome of monitoring risks, the performance information, created by comparing actual risks that have occurred with the expectation how they would occur. The information determines the effectiveness of the risk management processes.  </a:t>
            </a:r>
          </a:p>
          <a:p>
            <a:pPr marL="346075" indent="-346075">
              <a:buNone/>
            </a:pPr>
            <a:r>
              <a:rPr lang="en-US" sz="2000" dirty="0"/>
              <a:t> </a:t>
            </a:r>
          </a:p>
          <a:p>
            <a:pPr>
              <a:buFont typeface="Wingdings" pitchFamily="2" charset="2"/>
              <a:buNone/>
            </a:pPr>
            <a:r>
              <a:rPr lang="en-US" b="1" dirty="0"/>
              <a:t>.2 Change Requests</a:t>
            </a:r>
          </a:p>
          <a:p>
            <a:pPr marL="365760" lvl="1" indent="0">
              <a:buNone/>
            </a:pPr>
            <a:r>
              <a:rPr lang="en-US" sz="2000" dirty="0"/>
              <a:t>Implementing contingency plans or workarounds may require change the project plan. The change request should be issued and managed through integrated change control, and may involve: </a:t>
            </a:r>
          </a:p>
          <a:p>
            <a:pPr marL="744538" lvl="1" indent="-273050"/>
            <a:r>
              <a:rPr lang="en-US" sz="2000" dirty="0"/>
              <a:t>Recommended  Corrective  actions</a:t>
            </a:r>
          </a:p>
          <a:p>
            <a:pPr marL="744538" lvl="1" indent="-273050"/>
            <a:r>
              <a:rPr lang="en-US" sz="2000" dirty="0"/>
              <a:t>Recommended preventive actions</a:t>
            </a:r>
          </a:p>
          <a:p>
            <a:pPr marL="346075" indent="-346075">
              <a:buNone/>
            </a:pPr>
            <a:endParaRPr lang="en-US" sz="2000" dirty="0"/>
          </a:p>
        </p:txBody>
      </p:sp>
      <p:sp>
        <p:nvSpPr>
          <p:cNvPr id="4" name="Rectangle 9"/>
          <p:cNvSpPr>
            <a:spLocks noGrp="1" noChangeArrowheads="1"/>
          </p:cNvSpPr>
          <p:nvPr>
            <p:ph type="title"/>
          </p:nvPr>
        </p:nvSpPr>
        <p:spPr>
          <a:xfrm>
            <a:off x="457200" y="-152400"/>
            <a:ext cx="7467600" cy="1143000"/>
          </a:xfrm>
        </p:spPr>
        <p:txBody>
          <a:bodyPr>
            <a:noAutofit/>
          </a:bodyPr>
          <a:lstStyle/>
          <a:p>
            <a:pPr algn="ctr"/>
            <a:r>
              <a:rPr lang="en-US" sz="2800" b="1" dirty="0">
                <a:solidFill>
                  <a:schemeClr val="accent1"/>
                </a:solidFill>
                <a:effectLst>
                  <a:reflection blurRad="6350" stA="55000" endA="300" endPos="45500" dir="5400000" sy="-100000" algn="bl" rotWithShape="0"/>
                </a:effectLst>
              </a:rPr>
              <a:t>11.7.3– MONITOR AND CONTROL RISKS: OUTPUTS</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107</a:t>
            </a:fld>
            <a:endParaRPr lang="en-CA" dirty="0"/>
          </a:p>
        </p:txBody>
      </p:sp>
    </p:spTree>
    <p:extLst>
      <p:ext uri="{BB962C8B-B14F-4D97-AF65-F5344CB8AC3E}">
        <p14:creationId xmlns:p14="http://schemas.microsoft.com/office/powerpoint/2010/main" val="2475651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p:cNvSpPr>
            <a:spLocks noGrp="1" noChangeArrowheads="1"/>
          </p:cNvSpPr>
          <p:nvPr>
            <p:ph type="title"/>
          </p:nvPr>
        </p:nvSpPr>
        <p:spPr>
          <a:xfrm>
            <a:off x="304800" y="228600"/>
            <a:ext cx="8686800" cy="838200"/>
          </a:xfrm>
        </p:spPr>
        <p:txBody>
          <a:bodyPr>
            <a:noAutofit/>
          </a:bodyPr>
          <a:lstStyle/>
          <a:p>
            <a:pPr algn="ctr"/>
            <a:r>
              <a:rPr lang="en-US" sz="2800" b="1" dirty="0">
                <a:solidFill>
                  <a:schemeClr val="accent1"/>
                </a:solidFill>
                <a:effectLst>
                  <a:reflection blurRad="6350" stA="55000" endA="300" endPos="45500" dir="5400000" sy="-100000" algn="bl" rotWithShape="0"/>
                </a:effectLst>
              </a:rPr>
              <a:t>11.7.3– MONITOR AND CONTROL RISKS: OUTPUTS</a:t>
            </a:r>
          </a:p>
        </p:txBody>
      </p:sp>
      <p:sp>
        <p:nvSpPr>
          <p:cNvPr id="795651" name="Rectangle 3"/>
          <p:cNvSpPr>
            <a:spLocks noGrp="1" noChangeArrowheads="1"/>
          </p:cNvSpPr>
          <p:nvPr>
            <p:ph sz="quarter" idx="1"/>
          </p:nvPr>
        </p:nvSpPr>
        <p:spPr>
          <a:xfrm>
            <a:off x="10886" y="1219200"/>
            <a:ext cx="8991600" cy="5334000"/>
          </a:xfrm>
        </p:spPr>
        <p:txBody>
          <a:bodyPr>
            <a:normAutofit/>
          </a:bodyPr>
          <a:lstStyle/>
          <a:p>
            <a:pPr>
              <a:buFont typeface="Wingdings" pitchFamily="2" charset="2"/>
              <a:buNone/>
            </a:pPr>
            <a:r>
              <a:rPr lang="en-US" sz="2800" b="1" dirty="0"/>
              <a:t>.3 Project Management Plan Updates</a:t>
            </a:r>
          </a:p>
          <a:p>
            <a:pPr lvl="1"/>
            <a:r>
              <a:rPr lang="en-US" sz="2000" dirty="0"/>
              <a:t>Updates to the project management plan occur as a consequence of approved changes during monitoring project risks, as needed. </a:t>
            </a:r>
          </a:p>
          <a:p>
            <a:pPr>
              <a:buNone/>
            </a:pPr>
            <a:r>
              <a:rPr lang="en-US" b="1" dirty="0"/>
              <a:t>.4  Project Document Updates</a:t>
            </a:r>
            <a:endParaRPr lang="en-US" dirty="0"/>
          </a:p>
          <a:p>
            <a:pPr marL="365760" lvl="1" indent="0">
              <a:buNone/>
            </a:pPr>
            <a:r>
              <a:rPr lang="en-US" sz="2000" dirty="0"/>
              <a:t>The documents to be updated may include:</a:t>
            </a:r>
          </a:p>
          <a:p>
            <a:pPr lvl="1"/>
            <a:r>
              <a:rPr lang="en-US" sz="2000" b="1" i="1" dirty="0"/>
              <a:t>Assumption Log. </a:t>
            </a:r>
            <a:r>
              <a:rPr lang="en-US" sz="2000" dirty="0"/>
              <a:t>Updated to reflect new assumptions/constraints</a:t>
            </a:r>
            <a:endParaRPr lang="en-US" sz="2000" b="1" i="1" dirty="0"/>
          </a:p>
          <a:p>
            <a:pPr lvl="1"/>
            <a:r>
              <a:rPr lang="en-US" sz="2000" b="1" i="1" dirty="0"/>
              <a:t>Issue Log. </a:t>
            </a:r>
            <a:r>
              <a:rPr lang="en-US" sz="2000" dirty="0"/>
              <a:t>To record new issue</a:t>
            </a:r>
            <a:r>
              <a:rPr lang="en-US" sz="2000" b="1" i="1" dirty="0"/>
              <a:t> </a:t>
            </a:r>
          </a:p>
          <a:p>
            <a:pPr lvl="1"/>
            <a:r>
              <a:rPr lang="en-US" sz="2000" b="1" i="1" dirty="0"/>
              <a:t>Lessons Learned Register. </a:t>
            </a:r>
            <a:r>
              <a:rPr lang="en-US" sz="2000" dirty="0"/>
              <a:t>Updated with new risk-related lessons.</a:t>
            </a:r>
            <a:r>
              <a:rPr lang="en-US" sz="2000" b="1" i="1" dirty="0"/>
              <a:t> </a:t>
            </a:r>
          </a:p>
          <a:p>
            <a:pPr lvl="1"/>
            <a:r>
              <a:rPr lang="en-US" sz="2000" b="1" i="1" dirty="0"/>
              <a:t>Risk Register. </a:t>
            </a:r>
            <a:r>
              <a:rPr lang="en-US" sz="2000" dirty="0"/>
              <a:t>Updated to add new risks, updated existing risks, closing outdated risks, etc. </a:t>
            </a:r>
            <a:endParaRPr lang="en-US" sz="2000" b="1" i="1" dirty="0"/>
          </a:p>
          <a:p>
            <a:pPr lvl="1"/>
            <a:r>
              <a:rPr lang="en-US" sz="2000" b="1" i="1" dirty="0"/>
              <a:t>Risk Report. </a:t>
            </a:r>
            <a:r>
              <a:rPr lang="en-US" sz="2000" dirty="0"/>
              <a:t>Updated to reflect current overall risk exposure. </a:t>
            </a:r>
          </a:p>
          <a:p>
            <a:pPr marL="0" lvl="1" indent="0">
              <a:buNone/>
            </a:pPr>
            <a:r>
              <a:rPr lang="en-US" sz="2800" b="1" dirty="0"/>
              <a:t>.5 Organizational Process Assets Updates</a:t>
            </a:r>
          </a:p>
          <a:p>
            <a:pPr marL="446088" lvl="1" indent="-87313">
              <a:buNone/>
            </a:pPr>
            <a:r>
              <a:rPr lang="en-US" sz="2000" b="1" dirty="0"/>
              <a:t> </a:t>
            </a:r>
            <a:r>
              <a:rPr lang="en-US" sz="2000" dirty="0"/>
              <a:t>Updates may be required to Risk Management Plan templates,   reports and Risk Breakdown Structure.  </a:t>
            </a:r>
            <a:endParaRPr lang="en-US" sz="2000" b="1" dirty="0"/>
          </a:p>
          <a:p>
            <a:pPr marL="731520" lvl="2" indent="0">
              <a:buNone/>
            </a:pPr>
            <a:endParaRPr lang="en-US" dirty="0"/>
          </a:p>
          <a:p>
            <a:pPr lvl="2"/>
            <a:endParaRPr lang="en-US" dirty="0"/>
          </a:p>
          <a:p>
            <a:pPr marL="365760" lvl="1" indent="0">
              <a:buNone/>
            </a:pPr>
            <a:endParaRPr lang="en-US" sz="2400" dirty="0"/>
          </a:p>
          <a:p>
            <a:pPr marL="365760" lvl="1" indent="0">
              <a:buNone/>
            </a:pPr>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108</a:t>
            </a:fld>
            <a:endParaRPr lang="en-CA"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9B9AEC3-A0CA-4E90-A2C3-F6D483041A8F}" type="slidenum">
              <a:rPr lang="en-CA" smtClean="0"/>
              <a:pPr/>
              <a:t>109</a:t>
            </a:fld>
            <a:endParaRPr lang="en-CA" dirty="0"/>
          </a:p>
        </p:txBody>
      </p:sp>
      <p:sp>
        <p:nvSpPr>
          <p:cNvPr id="3" name="TextBox 2"/>
          <p:cNvSpPr txBox="1"/>
          <p:nvPr/>
        </p:nvSpPr>
        <p:spPr>
          <a:xfrm>
            <a:off x="2362200" y="2438400"/>
            <a:ext cx="5334000" cy="1569660"/>
          </a:xfrm>
          <a:prstGeom prst="rect">
            <a:avLst/>
          </a:prstGeom>
          <a:noFill/>
        </p:spPr>
        <p:txBody>
          <a:bodyPr wrap="square" rtlCol="0">
            <a:spAutoFit/>
          </a:bodyPr>
          <a:lstStyle/>
          <a:p>
            <a:pPr algn="ctr"/>
            <a:r>
              <a:rPr lang="en-CA" sz="3200" dirty="0">
                <a:ln w="0"/>
                <a:solidFill>
                  <a:schemeClr val="accent1"/>
                </a:solidFill>
                <a:effectLst>
                  <a:outerShdw blurRad="38100" dist="25400" dir="5400000" algn="ctr" rotWithShape="0">
                    <a:srgbClr val="6E747A">
                      <a:alpha val="43000"/>
                    </a:srgbClr>
                  </a:outerShdw>
                </a:effectLst>
                <a:latin typeface="Aharoni" panose="02010803020104030203" pitchFamily="2" charset="-79"/>
                <a:cs typeface="Aharoni" panose="02010803020104030203" pitchFamily="2" charset="-79"/>
              </a:rPr>
              <a:t>SUPPLIMENTARY RISK MANAGEMENT INFORMATION </a:t>
            </a:r>
          </a:p>
        </p:txBody>
      </p:sp>
    </p:spTree>
    <p:extLst>
      <p:ext uri="{BB962C8B-B14F-4D97-AF65-F5344CB8AC3E}">
        <p14:creationId xmlns:p14="http://schemas.microsoft.com/office/powerpoint/2010/main" val="44980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304800" y="152400"/>
            <a:ext cx="8686800" cy="838200"/>
          </a:xfrm>
        </p:spPr>
        <p:txBody>
          <a:bodyPr>
            <a:normAutofit/>
          </a:bodyPr>
          <a:lstStyle/>
          <a:p>
            <a:pPr algn="ctr"/>
            <a:r>
              <a:rPr lang="en-US" sz="3600" b="1" dirty="0">
                <a:solidFill>
                  <a:schemeClr val="accent1"/>
                </a:solidFill>
                <a:effectLst>
                  <a:reflection blurRad="6350" stA="55000" endA="300" endPos="45500" dir="5400000" sy="-100000" algn="bl" rotWithShape="0"/>
                </a:effectLst>
              </a:rPr>
              <a:t>11.1 - Plan Risk Management</a:t>
            </a:r>
          </a:p>
        </p:txBody>
      </p:sp>
      <p:sp>
        <p:nvSpPr>
          <p:cNvPr id="356355" name="Rectangle 3"/>
          <p:cNvSpPr>
            <a:spLocks noGrp="1" noChangeArrowheads="1"/>
          </p:cNvSpPr>
          <p:nvPr>
            <p:ph sz="quarter" idx="1"/>
          </p:nvPr>
        </p:nvSpPr>
        <p:spPr>
          <a:xfrm>
            <a:off x="304800" y="990600"/>
            <a:ext cx="8458200" cy="5410200"/>
          </a:xfrm>
        </p:spPr>
        <p:txBody>
          <a:bodyPr>
            <a:normAutofit lnSpcReduction="10000"/>
          </a:bodyPr>
          <a:lstStyle/>
          <a:p>
            <a:r>
              <a:rPr lang="en-US" sz="2800" dirty="0"/>
              <a:t>Deciding how to approach and conduct the risk management activities for a project.</a:t>
            </a:r>
          </a:p>
          <a:p>
            <a:r>
              <a:rPr lang="en-US" sz="2800" dirty="0"/>
              <a:t>The plan ensures that the degree, type and visibility of risk management are commensurate with the risks and the importance of the project to the organization and stakeholders. </a:t>
            </a:r>
          </a:p>
          <a:p>
            <a:r>
              <a:rPr lang="en-US" sz="2800" dirty="0"/>
              <a:t>The Risk Management Plan should be completed early in the project, and revisited at each phase, or whenever a significant change in the scope occurs. </a:t>
            </a:r>
          </a:p>
          <a:p>
            <a:r>
              <a:rPr lang="en-US" sz="2800" dirty="0"/>
              <a:t>The plan requires modification, should a subsequent review indicates that that the risk management plan is ineffective.   </a:t>
            </a:r>
          </a:p>
        </p:txBody>
      </p:sp>
      <p:sp>
        <p:nvSpPr>
          <p:cNvPr id="5" name="TextBox 1"/>
          <p:cNvSpPr txBox="1"/>
          <p:nvPr/>
        </p:nvSpPr>
        <p:spPr>
          <a:xfrm>
            <a:off x="5257800" y="65248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11</a:t>
            </a:fld>
            <a:endParaRPr lang="en-CA"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a:xfrm>
            <a:off x="0" y="31531"/>
            <a:ext cx="8686800" cy="1143000"/>
          </a:xfrm>
        </p:spPr>
        <p:txBody>
          <a:bodyPr>
            <a:normAutofit/>
          </a:bodyPr>
          <a:lstStyle/>
          <a:p>
            <a:pPr algn="ctr"/>
            <a:r>
              <a:rPr lang="en-US" sz="4000" b="1" dirty="0">
                <a:solidFill>
                  <a:schemeClr val="accent1"/>
                </a:solidFill>
                <a:effectLst>
                  <a:reflection blurRad="6350" stA="55000" endA="300" endPos="45500" dir="5400000" sy="-100000" algn="bl" rotWithShape="0"/>
                </a:effectLst>
              </a:rPr>
              <a:t>Introduction to Project Risk</a:t>
            </a:r>
          </a:p>
        </p:txBody>
      </p:sp>
      <p:sp>
        <p:nvSpPr>
          <p:cNvPr id="851971" name="Rectangle 3"/>
          <p:cNvSpPr>
            <a:spLocks noGrp="1" noChangeArrowheads="1"/>
          </p:cNvSpPr>
          <p:nvPr>
            <p:ph sz="quarter" idx="1"/>
          </p:nvPr>
        </p:nvSpPr>
        <p:spPr/>
        <p:txBody>
          <a:bodyPr>
            <a:normAutofit/>
          </a:bodyPr>
          <a:lstStyle/>
          <a:p>
            <a:r>
              <a:rPr lang="en-US" sz="3200" b="1" dirty="0"/>
              <a:t>Risk and Opportunity</a:t>
            </a:r>
            <a:endParaRPr lang="en-US" sz="3200" b="1" dirty="0">
              <a:solidFill>
                <a:schemeClr val="accent1"/>
              </a:solidFill>
            </a:endParaRPr>
          </a:p>
          <a:p>
            <a:pPr lvl="1"/>
            <a:r>
              <a:rPr lang="en-US" sz="2800" dirty="0"/>
              <a:t>Managers need to assess both the possible adverse consequences and the possible beneficial consequences.</a:t>
            </a:r>
          </a:p>
          <a:p>
            <a:pPr lvl="1"/>
            <a:r>
              <a:rPr lang="en-US" sz="2800" dirty="0"/>
              <a:t>Risk and opportunity are mirror images of each other</a:t>
            </a:r>
          </a:p>
          <a:p>
            <a:pPr lvl="1"/>
            <a:r>
              <a:rPr lang="en-US" sz="2800" dirty="0"/>
              <a:t>It takes two different mind sets to assess opportunity and to assess risk.</a:t>
            </a:r>
          </a:p>
          <a:p>
            <a:pPr lvl="1">
              <a:buFont typeface="Wingdings" pitchFamily="2" charset="2"/>
              <a:buNone/>
            </a:pPr>
            <a:endParaRPr lang="en-US" sz="2000" dirty="0"/>
          </a:p>
          <a:p>
            <a:pPr lvl="1"/>
            <a:endParaRPr lang="en-US" sz="20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110</a:t>
            </a:fld>
            <a:endParaRPr lang="en-CA"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72" name="Rectangle 16"/>
          <p:cNvSpPr>
            <a:spLocks noChangeArrowheads="1"/>
          </p:cNvSpPr>
          <p:nvPr/>
        </p:nvSpPr>
        <p:spPr bwMode="auto">
          <a:xfrm>
            <a:off x="228600" y="1828800"/>
            <a:ext cx="8610600" cy="4114800"/>
          </a:xfrm>
          <a:prstGeom prst="rect">
            <a:avLst/>
          </a:prstGeom>
          <a:solidFill>
            <a:schemeClr val="accent4"/>
          </a:solidFill>
          <a:ln w="12700">
            <a:solidFill>
              <a:schemeClr val="bg1"/>
            </a:solidFill>
            <a:miter lim="800000"/>
            <a:headEnd/>
            <a:tailEnd/>
          </a:ln>
          <a:effectLst>
            <a:innerShdw blurRad="63500" dist="50800" dir="18900000">
              <a:prstClr val="black">
                <a:alpha val="50000"/>
              </a:prstClr>
            </a:innerShdw>
          </a:effectLst>
          <a:scene3d>
            <a:camera prst="orthographicFront"/>
            <a:lightRig rig="threePt" dir="t"/>
          </a:scene3d>
          <a:sp3d>
            <a:bevelT w="165100" prst="coolSlant"/>
          </a:sp3d>
        </p:spPr>
        <p:txBody>
          <a:bodyPr wrap="none" anchor="ctr"/>
          <a:lstStyle/>
          <a:p>
            <a:endParaRPr lang="en-CA" dirty="0"/>
          </a:p>
        </p:txBody>
      </p:sp>
      <p:sp>
        <p:nvSpPr>
          <p:cNvPr id="249860" name="Text Box 4"/>
          <p:cNvSpPr txBox="1">
            <a:spLocks noChangeArrowheads="1"/>
          </p:cNvSpPr>
          <p:nvPr/>
        </p:nvSpPr>
        <p:spPr bwMode="auto">
          <a:xfrm>
            <a:off x="746125" y="2098675"/>
            <a:ext cx="1638300" cy="822325"/>
          </a:xfrm>
          <a:prstGeom prst="rect">
            <a:avLst/>
          </a:prstGeom>
          <a:solidFill>
            <a:schemeClr val="bg2">
              <a:lumMod val="10000"/>
            </a:schemeClr>
          </a:solidFill>
          <a:ln w="12700">
            <a:noFill/>
            <a:miter lim="800000"/>
            <a:headEnd/>
            <a:tailEnd/>
          </a:ln>
          <a:effectLst/>
        </p:spPr>
        <p:txBody>
          <a:bodyPr wrap="none">
            <a:spAutoFit/>
          </a:bodyPr>
          <a:lstStyle/>
          <a:p>
            <a:pPr algn="l"/>
            <a:r>
              <a:rPr lang="en-US" dirty="0">
                <a:solidFill>
                  <a:schemeClr val="bg1"/>
                </a:solidFill>
              </a:rPr>
              <a:t>No</a:t>
            </a:r>
          </a:p>
          <a:p>
            <a:pPr algn="l"/>
            <a:r>
              <a:rPr lang="en-US" dirty="0">
                <a:solidFill>
                  <a:schemeClr val="bg1"/>
                </a:solidFill>
              </a:rPr>
              <a:t>Information</a:t>
            </a:r>
          </a:p>
        </p:txBody>
      </p:sp>
      <p:sp>
        <p:nvSpPr>
          <p:cNvPr id="249861" name="Text Box 5"/>
          <p:cNvSpPr txBox="1">
            <a:spLocks noChangeArrowheads="1"/>
          </p:cNvSpPr>
          <p:nvPr/>
        </p:nvSpPr>
        <p:spPr bwMode="auto">
          <a:xfrm>
            <a:off x="3886200" y="2057400"/>
            <a:ext cx="1638300" cy="822325"/>
          </a:xfrm>
          <a:prstGeom prst="rect">
            <a:avLst/>
          </a:prstGeom>
          <a:solidFill>
            <a:schemeClr val="bg2">
              <a:lumMod val="10000"/>
            </a:schemeClr>
          </a:solidFill>
          <a:ln w="12700">
            <a:noFill/>
            <a:miter lim="800000"/>
            <a:headEnd/>
            <a:tailEnd/>
          </a:ln>
          <a:effectLst/>
        </p:spPr>
        <p:txBody>
          <a:bodyPr wrap="none">
            <a:spAutoFit/>
          </a:bodyPr>
          <a:lstStyle/>
          <a:p>
            <a:pPr algn="l"/>
            <a:r>
              <a:rPr lang="en-US" dirty="0">
                <a:solidFill>
                  <a:schemeClr val="bg1"/>
                </a:solidFill>
              </a:rPr>
              <a:t>Partial</a:t>
            </a:r>
          </a:p>
          <a:p>
            <a:pPr algn="l"/>
            <a:r>
              <a:rPr lang="en-US" dirty="0">
                <a:solidFill>
                  <a:schemeClr val="bg1"/>
                </a:solidFill>
              </a:rPr>
              <a:t>Information</a:t>
            </a:r>
          </a:p>
        </p:txBody>
      </p:sp>
      <p:sp>
        <p:nvSpPr>
          <p:cNvPr id="249862" name="Text Box 6"/>
          <p:cNvSpPr txBox="1">
            <a:spLocks noChangeArrowheads="1"/>
          </p:cNvSpPr>
          <p:nvPr/>
        </p:nvSpPr>
        <p:spPr bwMode="auto">
          <a:xfrm>
            <a:off x="6858000" y="2057400"/>
            <a:ext cx="1524000" cy="815608"/>
          </a:xfrm>
          <a:prstGeom prst="rect">
            <a:avLst/>
          </a:prstGeom>
          <a:solidFill>
            <a:schemeClr val="bg2">
              <a:lumMod val="10000"/>
            </a:schemeClr>
          </a:solidFill>
          <a:ln w="12700">
            <a:noFill/>
            <a:miter lim="800000"/>
            <a:headEnd/>
            <a:tailEnd/>
          </a:ln>
          <a:effectLst/>
        </p:spPr>
        <p:txBody>
          <a:bodyPr wrap="square">
            <a:spAutoFit/>
          </a:bodyPr>
          <a:lstStyle/>
          <a:p>
            <a:pPr algn="l"/>
            <a:r>
              <a:rPr lang="en-US" dirty="0">
                <a:solidFill>
                  <a:schemeClr val="bg1"/>
                </a:solidFill>
              </a:rPr>
              <a:t>Complete</a:t>
            </a:r>
          </a:p>
          <a:p>
            <a:pPr algn="l"/>
            <a:r>
              <a:rPr lang="en-US" dirty="0">
                <a:solidFill>
                  <a:schemeClr val="bg1"/>
                </a:solidFill>
              </a:rPr>
              <a:t>Information</a:t>
            </a:r>
          </a:p>
          <a:p>
            <a:pPr algn="l"/>
            <a:endParaRPr lang="en-US" sz="1050" dirty="0">
              <a:solidFill>
                <a:schemeClr val="bg1"/>
              </a:solidFill>
            </a:endParaRPr>
          </a:p>
        </p:txBody>
      </p:sp>
      <p:sp>
        <p:nvSpPr>
          <p:cNvPr id="249863" name="Text Box 7"/>
          <p:cNvSpPr txBox="1">
            <a:spLocks noChangeArrowheads="1"/>
          </p:cNvSpPr>
          <p:nvPr/>
        </p:nvSpPr>
        <p:spPr bwMode="auto">
          <a:xfrm>
            <a:off x="746125" y="3063875"/>
            <a:ext cx="1608138" cy="822325"/>
          </a:xfrm>
          <a:prstGeom prst="rect">
            <a:avLst/>
          </a:prstGeom>
          <a:solidFill>
            <a:schemeClr val="bg2">
              <a:lumMod val="10000"/>
            </a:schemeClr>
          </a:solidFill>
          <a:ln w="12700">
            <a:noFill/>
            <a:miter lim="800000"/>
            <a:headEnd/>
            <a:tailEnd/>
          </a:ln>
          <a:effectLst/>
        </p:spPr>
        <p:txBody>
          <a:bodyPr wrap="none">
            <a:spAutoFit/>
          </a:bodyPr>
          <a:lstStyle/>
          <a:p>
            <a:pPr algn="l"/>
            <a:r>
              <a:rPr lang="en-US" dirty="0">
                <a:solidFill>
                  <a:schemeClr val="bg1"/>
                </a:solidFill>
              </a:rPr>
              <a:t>(Unknown</a:t>
            </a:r>
          </a:p>
          <a:p>
            <a:pPr algn="l"/>
            <a:r>
              <a:rPr lang="en-US" dirty="0">
                <a:solidFill>
                  <a:schemeClr val="bg1"/>
                </a:solidFill>
              </a:rPr>
              <a:t>Unknowns)</a:t>
            </a:r>
          </a:p>
        </p:txBody>
      </p:sp>
      <p:sp>
        <p:nvSpPr>
          <p:cNvPr id="249864" name="Text Box 8"/>
          <p:cNvSpPr txBox="1">
            <a:spLocks noChangeArrowheads="1"/>
          </p:cNvSpPr>
          <p:nvPr/>
        </p:nvSpPr>
        <p:spPr bwMode="auto">
          <a:xfrm>
            <a:off x="3962400" y="3048000"/>
            <a:ext cx="1608138" cy="822325"/>
          </a:xfrm>
          <a:prstGeom prst="rect">
            <a:avLst/>
          </a:prstGeom>
          <a:solidFill>
            <a:schemeClr val="bg2">
              <a:lumMod val="10000"/>
            </a:schemeClr>
          </a:solidFill>
          <a:ln w="12700">
            <a:noFill/>
            <a:miter lim="800000"/>
            <a:headEnd/>
            <a:tailEnd/>
          </a:ln>
          <a:effectLst/>
        </p:spPr>
        <p:txBody>
          <a:bodyPr wrap="none">
            <a:spAutoFit/>
          </a:bodyPr>
          <a:lstStyle/>
          <a:p>
            <a:pPr algn="l"/>
            <a:r>
              <a:rPr lang="en-US" dirty="0">
                <a:solidFill>
                  <a:schemeClr val="bg1"/>
                </a:solidFill>
              </a:rPr>
              <a:t>(Known</a:t>
            </a:r>
          </a:p>
          <a:p>
            <a:pPr algn="l"/>
            <a:r>
              <a:rPr lang="en-US" dirty="0">
                <a:solidFill>
                  <a:schemeClr val="bg1"/>
                </a:solidFill>
              </a:rPr>
              <a:t>Unknowns)</a:t>
            </a:r>
          </a:p>
        </p:txBody>
      </p:sp>
      <p:sp>
        <p:nvSpPr>
          <p:cNvPr id="249865" name="Text Box 9"/>
          <p:cNvSpPr txBox="1">
            <a:spLocks noChangeArrowheads="1"/>
          </p:cNvSpPr>
          <p:nvPr/>
        </p:nvSpPr>
        <p:spPr bwMode="auto">
          <a:xfrm>
            <a:off x="6934200" y="3048000"/>
            <a:ext cx="1447800" cy="769441"/>
          </a:xfrm>
          <a:prstGeom prst="rect">
            <a:avLst/>
          </a:prstGeom>
          <a:solidFill>
            <a:schemeClr val="bg2">
              <a:lumMod val="10000"/>
            </a:schemeClr>
          </a:solidFill>
          <a:ln w="12700">
            <a:noFill/>
            <a:miter lim="800000"/>
            <a:headEnd/>
            <a:tailEnd/>
          </a:ln>
          <a:effectLst/>
        </p:spPr>
        <p:txBody>
          <a:bodyPr wrap="square">
            <a:spAutoFit/>
          </a:bodyPr>
          <a:lstStyle/>
          <a:p>
            <a:pPr algn="ctr"/>
            <a:r>
              <a:rPr lang="en-US" dirty="0">
                <a:solidFill>
                  <a:schemeClr val="bg1"/>
                </a:solidFill>
              </a:rPr>
              <a:t>(</a:t>
            </a:r>
            <a:r>
              <a:rPr lang="en-US" dirty="0" err="1">
                <a:solidFill>
                  <a:schemeClr val="bg1"/>
                </a:solidFill>
              </a:rPr>
              <a:t>Knowns</a:t>
            </a:r>
            <a:r>
              <a:rPr lang="en-US" dirty="0">
                <a:solidFill>
                  <a:schemeClr val="bg1"/>
                </a:solidFill>
              </a:rPr>
              <a:t>)</a:t>
            </a:r>
          </a:p>
          <a:p>
            <a:pPr algn="ctr"/>
            <a:endParaRPr lang="en-US" dirty="0">
              <a:solidFill>
                <a:schemeClr val="bg1"/>
              </a:solidFill>
            </a:endParaRPr>
          </a:p>
          <a:p>
            <a:pPr algn="ctr"/>
            <a:endParaRPr lang="en-US" sz="800" dirty="0">
              <a:solidFill>
                <a:schemeClr val="bg1"/>
              </a:solidFill>
            </a:endParaRPr>
          </a:p>
        </p:txBody>
      </p:sp>
      <p:sp>
        <p:nvSpPr>
          <p:cNvPr id="249866" name="Line 10"/>
          <p:cNvSpPr>
            <a:spLocks noChangeShapeType="1"/>
          </p:cNvSpPr>
          <p:nvPr/>
        </p:nvSpPr>
        <p:spPr bwMode="auto">
          <a:xfrm>
            <a:off x="838200" y="4038600"/>
            <a:ext cx="7772400" cy="0"/>
          </a:xfrm>
          <a:prstGeom prst="line">
            <a:avLst/>
          </a:prstGeom>
          <a:noFill/>
          <a:ln w="76200">
            <a:solidFill>
              <a:schemeClr val="bg1"/>
            </a:solidFill>
            <a:round/>
            <a:headEnd type="triangle" w="med" len="med"/>
            <a:tailEnd type="triangle" w="med" len="med"/>
          </a:ln>
          <a:effectLst/>
        </p:spPr>
        <p:txBody>
          <a:bodyPr wrap="none" anchor="ctr"/>
          <a:lstStyle/>
          <a:p>
            <a:endParaRPr lang="en-CA" dirty="0"/>
          </a:p>
        </p:txBody>
      </p:sp>
      <p:sp>
        <p:nvSpPr>
          <p:cNvPr id="249867" name="Text Box 11"/>
          <p:cNvSpPr txBox="1">
            <a:spLocks noChangeArrowheads="1"/>
          </p:cNvSpPr>
          <p:nvPr/>
        </p:nvSpPr>
        <p:spPr bwMode="auto">
          <a:xfrm>
            <a:off x="990600" y="4267200"/>
            <a:ext cx="1620838" cy="822325"/>
          </a:xfrm>
          <a:prstGeom prst="rect">
            <a:avLst/>
          </a:prstGeom>
          <a:solidFill>
            <a:schemeClr val="bg2">
              <a:lumMod val="10000"/>
            </a:schemeClr>
          </a:solidFill>
          <a:ln w="12700">
            <a:noFill/>
            <a:miter lim="800000"/>
            <a:headEnd/>
            <a:tailEnd/>
          </a:ln>
          <a:effectLst/>
        </p:spPr>
        <p:txBody>
          <a:bodyPr wrap="none">
            <a:spAutoFit/>
          </a:bodyPr>
          <a:lstStyle/>
          <a:p>
            <a:pPr algn="l"/>
            <a:r>
              <a:rPr lang="en-US" dirty="0">
                <a:solidFill>
                  <a:schemeClr val="bg1"/>
                </a:solidFill>
              </a:rPr>
              <a:t>Total</a:t>
            </a:r>
          </a:p>
          <a:p>
            <a:pPr algn="l"/>
            <a:r>
              <a:rPr lang="en-US" dirty="0">
                <a:solidFill>
                  <a:schemeClr val="bg1"/>
                </a:solidFill>
              </a:rPr>
              <a:t>Uncertainty</a:t>
            </a:r>
          </a:p>
        </p:txBody>
      </p:sp>
      <p:sp>
        <p:nvSpPr>
          <p:cNvPr id="249868" name="Text Box 12"/>
          <p:cNvSpPr txBox="1">
            <a:spLocks noChangeArrowheads="1"/>
          </p:cNvSpPr>
          <p:nvPr/>
        </p:nvSpPr>
        <p:spPr bwMode="auto">
          <a:xfrm>
            <a:off x="3607149" y="4267200"/>
            <a:ext cx="2193229" cy="815608"/>
          </a:xfrm>
          <a:prstGeom prst="rect">
            <a:avLst/>
          </a:prstGeom>
          <a:solidFill>
            <a:schemeClr val="bg2">
              <a:lumMod val="10000"/>
            </a:schemeClr>
          </a:solidFill>
          <a:ln w="12700">
            <a:noFill/>
            <a:miter lim="800000"/>
            <a:headEnd/>
            <a:tailEnd/>
          </a:ln>
          <a:effectLst/>
        </p:spPr>
        <p:txBody>
          <a:bodyPr wrap="none">
            <a:spAutoFit/>
          </a:bodyPr>
          <a:lstStyle/>
          <a:p>
            <a:pPr algn="ctr"/>
            <a:r>
              <a:rPr lang="en-US" dirty="0">
                <a:solidFill>
                  <a:schemeClr val="bg1"/>
                </a:solidFill>
              </a:rPr>
              <a:t>General to Specific</a:t>
            </a:r>
          </a:p>
          <a:p>
            <a:pPr algn="ctr"/>
            <a:r>
              <a:rPr lang="en-US" dirty="0">
                <a:solidFill>
                  <a:schemeClr val="bg1"/>
                </a:solidFill>
              </a:rPr>
              <a:t>Uncertainty</a:t>
            </a:r>
          </a:p>
          <a:p>
            <a:pPr algn="ctr"/>
            <a:endParaRPr lang="en-US" sz="900" dirty="0">
              <a:solidFill>
                <a:schemeClr val="bg1"/>
              </a:solidFill>
            </a:endParaRPr>
          </a:p>
        </p:txBody>
      </p:sp>
      <p:sp>
        <p:nvSpPr>
          <p:cNvPr id="249869" name="Text Box 13"/>
          <p:cNvSpPr txBox="1">
            <a:spLocks noChangeArrowheads="1"/>
          </p:cNvSpPr>
          <p:nvPr/>
        </p:nvSpPr>
        <p:spPr bwMode="auto">
          <a:xfrm>
            <a:off x="6858000" y="4343400"/>
            <a:ext cx="1316038" cy="822325"/>
          </a:xfrm>
          <a:prstGeom prst="rect">
            <a:avLst/>
          </a:prstGeom>
          <a:solidFill>
            <a:schemeClr val="bg2">
              <a:lumMod val="10000"/>
            </a:schemeClr>
          </a:solidFill>
          <a:ln w="12700">
            <a:noFill/>
            <a:miter lim="800000"/>
            <a:headEnd/>
            <a:tailEnd/>
          </a:ln>
          <a:effectLst/>
        </p:spPr>
        <p:txBody>
          <a:bodyPr wrap="none">
            <a:spAutoFit/>
          </a:bodyPr>
          <a:lstStyle/>
          <a:p>
            <a:pPr algn="l"/>
            <a:r>
              <a:rPr lang="en-US" dirty="0">
                <a:solidFill>
                  <a:schemeClr val="bg1"/>
                </a:solidFill>
              </a:rPr>
              <a:t>Total</a:t>
            </a:r>
          </a:p>
          <a:p>
            <a:pPr algn="l"/>
            <a:r>
              <a:rPr lang="en-US" dirty="0">
                <a:solidFill>
                  <a:schemeClr val="bg1"/>
                </a:solidFill>
              </a:rPr>
              <a:t>Certainty</a:t>
            </a:r>
          </a:p>
        </p:txBody>
      </p:sp>
      <p:sp>
        <p:nvSpPr>
          <p:cNvPr id="249870" name="Line 14"/>
          <p:cNvSpPr>
            <a:spLocks noChangeShapeType="1"/>
          </p:cNvSpPr>
          <p:nvPr/>
        </p:nvSpPr>
        <p:spPr bwMode="auto">
          <a:xfrm>
            <a:off x="1219200" y="5562600"/>
            <a:ext cx="6858000" cy="0"/>
          </a:xfrm>
          <a:prstGeom prst="line">
            <a:avLst/>
          </a:prstGeom>
          <a:noFill/>
          <a:ln w="76200">
            <a:solidFill>
              <a:schemeClr val="bg1"/>
            </a:solidFill>
            <a:round/>
            <a:headEnd type="triangle" w="med" len="med"/>
            <a:tailEnd type="triangle" w="med" len="med"/>
          </a:ln>
          <a:effectLst/>
        </p:spPr>
        <p:txBody>
          <a:bodyPr wrap="none" anchor="ctr"/>
          <a:lstStyle/>
          <a:p>
            <a:endParaRPr lang="en-CA" dirty="0"/>
          </a:p>
        </p:txBody>
      </p:sp>
      <p:sp>
        <p:nvSpPr>
          <p:cNvPr id="249871" name="Text Box 15"/>
          <p:cNvSpPr txBox="1">
            <a:spLocks noChangeArrowheads="1"/>
          </p:cNvSpPr>
          <p:nvPr/>
        </p:nvSpPr>
        <p:spPr bwMode="auto">
          <a:xfrm>
            <a:off x="2795416" y="5377934"/>
            <a:ext cx="4360489" cy="369332"/>
          </a:xfrm>
          <a:prstGeom prst="rect">
            <a:avLst/>
          </a:prstGeom>
          <a:solidFill>
            <a:schemeClr val="bg2">
              <a:lumMod val="10000"/>
            </a:schemeClr>
          </a:solidFill>
          <a:ln w="12700">
            <a:noFill/>
            <a:miter lim="800000"/>
            <a:headEnd/>
            <a:tailEnd/>
          </a:ln>
          <a:effectLst/>
        </p:spPr>
        <p:txBody>
          <a:bodyPr wrap="none">
            <a:spAutoFit/>
          </a:bodyPr>
          <a:lstStyle/>
          <a:p>
            <a:pPr algn="l"/>
            <a:r>
              <a:rPr lang="en-US" b="1" dirty="0">
                <a:solidFill>
                  <a:schemeClr val="bg1"/>
                </a:solidFill>
              </a:rPr>
              <a:t>Scope of Project Risk Management</a:t>
            </a:r>
          </a:p>
        </p:txBody>
      </p:sp>
      <p:sp>
        <p:nvSpPr>
          <p:cNvPr id="249873" name="Line 17"/>
          <p:cNvSpPr>
            <a:spLocks noChangeShapeType="1"/>
          </p:cNvSpPr>
          <p:nvPr/>
        </p:nvSpPr>
        <p:spPr bwMode="auto">
          <a:xfrm>
            <a:off x="457200" y="2133600"/>
            <a:ext cx="0" cy="3657600"/>
          </a:xfrm>
          <a:prstGeom prst="line">
            <a:avLst/>
          </a:prstGeom>
          <a:noFill/>
          <a:ln w="38100">
            <a:solidFill>
              <a:schemeClr val="bg1"/>
            </a:solidFill>
            <a:round/>
            <a:headEnd/>
            <a:tailEnd/>
          </a:ln>
          <a:effectLst/>
        </p:spPr>
        <p:txBody>
          <a:bodyPr wrap="none" anchor="ctr"/>
          <a:lstStyle/>
          <a:p>
            <a:endParaRPr lang="en-CA" dirty="0"/>
          </a:p>
        </p:txBody>
      </p:sp>
      <p:sp>
        <p:nvSpPr>
          <p:cNvPr id="249874" name="Line 18"/>
          <p:cNvSpPr>
            <a:spLocks noChangeShapeType="1"/>
          </p:cNvSpPr>
          <p:nvPr/>
        </p:nvSpPr>
        <p:spPr bwMode="auto">
          <a:xfrm>
            <a:off x="8610600" y="2133600"/>
            <a:ext cx="0" cy="3733800"/>
          </a:xfrm>
          <a:prstGeom prst="line">
            <a:avLst/>
          </a:prstGeom>
          <a:noFill/>
          <a:ln w="38100">
            <a:solidFill>
              <a:schemeClr val="bg1"/>
            </a:solidFill>
            <a:round/>
            <a:headEnd/>
            <a:tailEnd/>
          </a:ln>
          <a:effectLst/>
        </p:spPr>
        <p:txBody>
          <a:bodyPr wrap="none" anchor="ctr"/>
          <a:lstStyle/>
          <a:p>
            <a:endParaRPr lang="en-CA" dirty="0"/>
          </a:p>
        </p:txBody>
      </p:sp>
      <p:sp>
        <p:nvSpPr>
          <p:cNvPr id="249877" name="Rectangle 21"/>
          <p:cNvSpPr>
            <a:spLocks noGrp="1" noChangeArrowheads="1"/>
          </p:cNvSpPr>
          <p:nvPr>
            <p:ph type="title"/>
          </p:nvPr>
        </p:nvSpPr>
        <p:spPr>
          <a:xfrm>
            <a:off x="304800" y="76200"/>
            <a:ext cx="8686800" cy="838200"/>
          </a:xfrm>
        </p:spPr>
        <p:txBody>
          <a:bodyPr>
            <a:normAutofit/>
          </a:bodyPr>
          <a:lstStyle/>
          <a:p>
            <a:pPr algn="ctr"/>
            <a:r>
              <a:rPr lang="en-US" sz="3600" b="1" dirty="0">
                <a:solidFill>
                  <a:schemeClr val="accent1"/>
                </a:solidFill>
                <a:effectLst>
                  <a:reflection blurRad="6350" stA="55000" endA="300" endPos="45500" dir="5400000" sy="-100000" algn="bl" rotWithShape="0"/>
                </a:effectLst>
              </a:rPr>
              <a:t>Introduction to Project Risk</a:t>
            </a:r>
          </a:p>
        </p:txBody>
      </p:sp>
      <p:sp>
        <p:nvSpPr>
          <p:cNvPr id="249878" name="Rectangle 22"/>
          <p:cNvSpPr>
            <a:spLocks noGrp="1" noChangeArrowheads="1"/>
          </p:cNvSpPr>
          <p:nvPr>
            <p:ph sz="quarter" idx="1"/>
          </p:nvPr>
        </p:nvSpPr>
        <p:spPr>
          <a:xfrm>
            <a:off x="304800" y="1143000"/>
            <a:ext cx="8458200" cy="679450"/>
          </a:xfrm>
        </p:spPr>
        <p:txBody>
          <a:bodyPr/>
          <a:lstStyle/>
          <a:p>
            <a:r>
              <a:rPr lang="en-US" b="1" dirty="0"/>
              <a:t>The Uncertainty Spectrum</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111</a:t>
            </a:fld>
            <a:endParaRPr lang="en-CA"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1026"/>
          <p:cNvSpPr>
            <a:spLocks noGrp="1" noChangeArrowheads="1"/>
          </p:cNvSpPr>
          <p:nvPr>
            <p:ph type="title"/>
          </p:nvPr>
        </p:nvSpPr>
        <p:spPr>
          <a:xfrm>
            <a:off x="228600" y="152400"/>
            <a:ext cx="8686800" cy="838200"/>
          </a:xfrm>
        </p:spPr>
        <p:txBody>
          <a:bodyPr>
            <a:normAutofit/>
          </a:bodyPr>
          <a:lstStyle/>
          <a:p>
            <a:pPr algn="ctr"/>
            <a:r>
              <a:rPr lang="en-US" sz="3600" b="1" dirty="0">
                <a:solidFill>
                  <a:schemeClr val="accent1"/>
                </a:solidFill>
                <a:effectLst>
                  <a:reflection blurRad="6350" stA="55000" endA="300" endPos="45500" dir="5400000" sy="-100000" algn="bl" rotWithShape="0"/>
                </a:effectLst>
              </a:rPr>
              <a:t>Introduction to Project Risk</a:t>
            </a:r>
          </a:p>
        </p:txBody>
      </p:sp>
      <p:sp>
        <p:nvSpPr>
          <p:cNvPr id="252939" name="Rectangle 1035"/>
          <p:cNvSpPr>
            <a:spLocks noChangeArrowheads="1"/>
          </p:cNvSpPr>
          <p:nvPr/>
        </p:nvSpPr>
        <p:spPr bwMode="auto">
          <a:xfrm>
            <a:off x="533400" y="1371600"/>
            <a:ext cx="7924800" cy="4267200"/>
          </a:xfrm>
          <a:prstGeom prst="rect">
            <a:avLst/>
          </a:prstGeom>
          <a:noFill/>
          <a:ln w="12700">
            <a:solidFill>
              <a:schemeClr val="tx1"/>
            </a:solidFill>
            <a:miter lim="800000"/>
            <a:headEnd/>
            <a:tailEnd/>
          </a:ln>
          <a:effectLst/>
        </p:spPr>
        <p:txBody>
          <a:bodyPr wrap="none" anchor="ctr"/>
          <a:lstStyle/>
          <a:p>
            <a:endParaRPr lang="en-CA" dirty="0"/>
          </a:p>
        </p:txBody>
      </p:sp>
      <p:sp>
        <p:nvSpPr>
          <p:cNvPr id="252940" name="Text Box 1036"/>
          <p:cNvSpPr txBox="1">
            <a:spLocks noChangeArrowheads="1"/>
          </p:cNvSpPr>
          <p:nvPr/>
        </p:nvSpPr>
        <p:spPr bwMode="auto">
          <a:xfrm>
            <a:off x="2819400" y="1600200"/>
            <a:ext cx="3048000" cy="369332"/>
          </a:xfrm>
          <a:prstGeom prst="rect">
            <a:avLst/>
          </a:prstGeom>
          <a:solidFill>
            <a:schemeClr val="accent6">
              <a:lumMod val="50000"/>
            </a:schemeClr>
          </a:solidFill>
          <a:ln w="12700">
            <a:solidFill>
              <a:schemeClr val="accent1"/>
            </a:solidFill>
            <a:miter lim="800000"/>
            <a:headEnd/>
            <a:tailEnd/>
          </a:ln>
          <a:effectLst/>
        </p:spPr>
        <p:txBody>
          <a:bodyPr wrap="square">
            <a:spAutoFit/>
          </a:bodyPr>
          <a:lstStyle/>
          <a:p>
            <a:pPr algn="l"/>
            <a:r>
              <a:rPr lang="en-US" b="1" dirty="0">
                <a:solidFill>
                  <a:schemeClr val="bg1"/>
                </a:solidFill>
              </a:rPr>
              <a:t>Total Project Life Cycle</a:t>
            </a:r>
          </a:p>
        </p:txBody>
      </p:sp>
      <p:sp>
        <p:nvSpPr>
          <p:cNvPr id="252941" name="Line 1037"/>
          <p:cNvSpPr>
            <a:spLocks noChangeShapeType="1"/>
          </p:cNvSpPr>
          <p:nvPr/>
        </p:nvSpPr>
        <p:spPr bwMode="auto">
          <a:xfrm>
            <a:off x="838200" y="1828800"/>
            <a:ext cx="1905000" cy="0"/>
          </a:xfrm>
          <a:prstGeom prst="line">
            <a:avLst/>
          </a:prstGeom>
          <a:noFill/>
          <a:ln w="38100">
            <a:solidFill>
              <a:schemeClr val="accent1"/>
            </a:solidFill>
            <a:round/>
            <a:headEnd type="triangle" w="med" len="med"/>
            <a:tailEnd/>
          </a:ln>
          <a:effectLst/>
        </p:spPr>
        <p:txBody>
          <a:bodyPr wrap="none" anchor="ctr"/>
          <a:lstStyle/>
          <a:p>
            <a:endParaRPr lang="en-CA" dirty="0"/>
          </a:p>
        </p:txBody>
      </p:sp>
      <p:sp>
        <p:nvSpPr>
          <p:cNvPr id="252942" name="Line 1038"/>
          <p:cNvSpPr>
            <a:spLocks noChangeShapeType="1"/>
          </p:cNvSpPr>
          <p:nvPr/>
        </p:nvSpPr>
        <p:spPr bwMode="auto">
          <a:xfrm>
            <a:off x="6019800" y="1828800"/>
            <a:ext cx="2438400" cy="0"/>
          </a:xfrm>
          <a:prstGeom prst="line">
            <a:avLst/>
          </a:prstGeom>
          <a:noFill/>
          <a:ln w="38100">
            <a:solidFill>
              <a:schemeClr val="accent1"/>
            </a:solidFill>
            <a:round/>
            <a:headEnd/>
            <a:tailEnd type="triangle" w="med" len="med"/>
          </a:ln>
          <a:effectLst/>
        </p:spPr>
        <p:txBody>
          <a:bodyPr wrap="none" anchor="ctr"/>
          <a:lstStyle/>
          <a:p>
            <a:endParaRPr lang="en-CA" dirty="0"/>
          </a:p>
        </p:txBody>
      </p:sp>
      <p:sp>
        <p:nvSpPr>
          <p:cNvPr id="252943" name="Line 1039"/>
          <p:cNvSpPr>
            <a:spLocks noChangeShapeType="1"/>
          </p:cNvSpPr>
          <p:nvPr/>
        </p:nvSpPr>
        <p:spPr bwMode="auto">
          <a:xfrm>
            <a:off x="4572000" y="2209800"/>
            <a:ext cx="0" cy="3429000"/>
          </a:xfrm>
          <a:prstGeom prst="line">
            <a:avLst/>
          </a:prstGeom>
          <a:noFill/>
          <a:ln w="12700">
            <a:solidFill>
              <a:schemeClr val="tx1"/>
            </a:solidFill>
            <a:prstDash val="sysDot"/>
            <a:round/>
            <a:headEnd/>
            <a:tailEnd/>
          </a:ln>
          <a:effectLst/>
        </p:spPr>
        <p:txBody>
          <a:bodyPr wrap="none" anchor="ctr"/>
          <a:lstStyle/>
          <a:p>
            <a:endParaRPr lang="en-CA" dirty="0"/>
          </a:p>
        </p:txBody>
      </p:sp>
      <p:sp>
        <p:nvSpPr>
          <p:cNvPr id="252944" name="Line 1040"/>
          <p:cNvSpPr>
            <a:spLocks noChangeShapeType="1"/>
          </p:cNvSpPr>
          <p:nvPr/>
        </p:nvSpPr>
        <p:spPr bwMode="auto">
          <a:xfrm>
            <a:off x="2438400" y="2209800"/>
            <a:ext cx="0" cy="3429000"/>
          </a:xfrm>
          <a:prstGeom prst="line">
            <a:avLst/>
          </a:prstGeom>
          <a:noFill/>
          <a:ln w="12700">
            <a:solidFill>
              <a:schemeClr val="tx1"/>
            </a:solidFill>
            <a:prstDash val="sysDot"/>
            <a:round/>
            <a:headEnd/>
            <a:tailEnd/>
          </a:ln>
          <a:effectLst/>
        </p:spPr>
        <p:txBody>
          <a:bodyPr wrap="none" anchor="ctr"/>
          <a:lstStyle/>
          <a:p>
            <a:endParaRPr lang="en-CA" dirty="0"/>
          </a:p>
        </p:txBody>
      </p:sp>
      <p:sp>
        <p:nvSpPr>
          <p:cNvPr id="252946" name="Line 1042"/>
          <p:cNvSpPr>
            <a:spLocks noChangeShapeType="1"/>
          </p:cNvSpPr>
          <p:nvPr/>
        </p:nvSpPr>
        <p:spPr bwMode="auto">
          <a:xfrm>
            <a:off x="6858000" y="2133600"/>
            <a:ext cx="0" cy="3505200"/>
          </a:xfrm>
          <a:prstGeom prst="line">
            <a:avLst/>
          </a:prstGeom>
          <a:noFill/>
          <a:ln w="12700">
            <a:solidFill>
              <a:schemeClr val="tx1"/>
            </a:solidFill>
            <a:prstDash val="sysDot"/>
            <a:round/>
            <a:headEnd/>
            <a:tailEnd/>
          </a:ln>
          <a:effectLst/>
        </p:spPr>
        <p:txBody>
          <a:bodyPr wrap="none" anchor="ctr"/>
          <a:lstStyle/>
          <a:p>
            <a:endParaRPr lang="en-CA" dirty="0"/>
          </a:p>
        </p:txBody>
      </p:sp>
      <p:sp>
        <p:nvSpPr>
          <p:cNvPr id="252947" name="Text Box 1043"/>
          <p:cNvSpPr txBox="1">
            <a:spLocks noChangeArrowheads="1"/>
          </p:cNvSpPr>
          <p:nvPr/>
        </p:nvSpPr>
        <p:spPr bwMode="auto">
          <a:xfrm>
            <a:off x="838200" y="2057400"/>
            <a:ext cx="984565" cy="369332"/>
          </a:xfrm>
          <a:prstGeom prst="rect">
            <a:avLst/>
          </a:prstGeom>
          <a:noFill/>
          <a:ln w="12700">
            <a:noFill/>
            <a:miter lim="800000"/>
            <a:headEnd/>
            <a:tailEnd/>
          </a:ln>
          <a:effectLst/>
        </p:spPr>
        <p:txBody>
          <a:bodyPr wrap="none">
            <a:spAutoFit/>
          </a:bodyPr>
          <a:lstStyle/>
          <a:p>
            <a:pPr algn="l"/>
            <a:r>
              <a:rPr lang="en-US" b="1" dirty="0">
                <a:solidFill>
                  <a:schemeClr val="tx2"/>
                </a:solidFill>
              </a:rPr>
              <a:t>Concept</a:t>
            </a:r>
          </a:p>
        </p:txBody>
      </p:sp>
      <p:sp>
        <p:nvSpPr>
          <p:cNvPr id="252948" name="Text Box 1044"/>
          <p:cNvSpPr txBox="1">
            <a:spLocks noChangeArrowheads="1"/>
          </p:cNvSpPr>
          <p:nvPr/>
        </p:nvSpPr>
        <p:spPr bwMode="auto">
          <a:xfrm>
            <a:off x="2743200" y="2057400"/>
            <a:ext cx="967316" cy="369332"/>
          </a:xfrm>
          <a:prstGeom prst="rect">
            <a:avLst/>
          </a:prstGeom>
          <a:noFill/>
          <a:ln w="12700">
            <a:noFill/>
            <a:miter lim="800000"/>
            <a:headEnd/>
            <a:tailEnd/>
          </a:ln>
          <a:effectLst/>
        </p:spPr>
        <p:txBody>
          <a:bodyPr wrap="none">
            <a:spAutoFit/>
          </a:bodyPr>
          <a:lstStyle/>
          <a:p>
            <a:pPr algn="l"/>
            <a:r>
              <a:rPr lang="en-US" b="1" dirty="0">
                <a:solidFill>
                  <a:schemeClr val="tx2"/>
                </a:solidFill>
              </a:rPr>
              <a:t>Develop</a:t>
            </a:r>
          </a:p>
        </p:txBody>
      </p:sp>
      <p:sp>
        <p:nvSpPr>
          <p:cNvPr id="252949" name="Text Box 1045"/>
          <p:cNvSpPr txBox="1">
            <a:spLocks noChangeArrowheads="1"/>
          </p:cNvSpPr>
          <p:nvPr/>
        </p:nvSpPr>
        <p:spPr bwMode="auto">
          <a:xfrm>
            <a:off x="5029200" y="2057400"/>
            <a:ext cx="944554" cy="369332"/>
          </a:xfrm>
          <a:prstGeom prst="rect">
            <a:avLst/>
          </a:prstGeom>
          <a:noFill/>
          <a:ln w="12700">
            <a:noFill/>
            <a:miter lim="800000"/>
            <a:headEnd/>
            <a:tailEnd/>
          </a:ln>
          <a:effectLst/>
        </p:spPr>
        <p:txBody>
          <a:bodyPr wrap="none">
            <a:spAutoFit/>
          </a:bodyPr>
          <a:lstStyle/>
          <a:p>
            <a:pPr algn="l"/>
            <a:r>
              <a:rPr lang="en-US" b="1" dirty="0">
                <a:solidFill>
                  <a:schemeClr val="tx2"/>
                </a:solidFill>
              </a:rPr>
              <a:t>Execute</a:t>
            </a:r>
          </a:p>
        </p:txBody>
      </p:sp>
      <p:sp>
        <p:nvSpPr>
          <p:cNvPr id="252950" name="Text Box 1046"/>
          <p:cNvSpPr txBox="1">
            <a:spLocks noChangeArrowheads="1"/>
          </p:cNvSpPr>
          <p:nvPr/>
        </p:nvSpPr>
        <p:spPr bwMode="auto">
          <a:xfrm>
            <a:off x="7239000" y="2057400"/>
            <a:ext cx="764953" cy="369332"/>
          </a:xfrm>
          <a:prstGeom prst="rect">
            <a:avLst/>
          </a:prstGeom>
          <a:noFill/>
          <a:ln w="12700">
            <a:noFill/>
            <a:miter lim="800000"/>
            <a:headEnd/>
            <a:tailEnd/>
          </a:ln>
          <a:effectLst/>
        </p:spPr>
        <p:txBody>
          <a:bodyPr wrap="none">
            <a:spAutoFit/>
          </a:bodyPr>
          <a:lstStyle/>
          <a:p>
            <a:pPr algn="l"/>
            <a:r>
              <a:rPr lang="en-US" b="1" dirty="0">
                <a:solidFill>
                  <a:schemeClr val="tx2"/>
                </a:solidFill>
              </a:rPr>
              <a:t>Finish</a:t>
            </a:r>
          </a:p>
        </p:txBody>
      </p:sp>
      <p:sp>
        <p:nvSpPr>
          <p:cNvPr id="252956" name="Arc 1052"/>
          <p:cNvSpPr>
            <a:spLocks/>
          </p:cNvSpPr>
          <p:nvPr/>
        </p:nvSpPr>
        <p:spPr bwMode="auto">
          <a:xfrm>
            <a:off x="762000" y="3279775"/>
            <a:ext cx="7564438" cy="1905000"/>
          </a:xfrm>
          <a:custGeom>
            <a:avLst/>
            <a:gdLst>
              <a:gd name="G0" fmla="+- 0 0 0"/>
              <a:gd name="G1" fmla="+- 21599 0 0"/>
              <a:gd name="G2" fmla="+- 21600 0 0"/>
              <a:gd name="T0" fmla="*/ 149 w 21021"/>
              <a:gd name="T1" fmla="*/ 0 h 21599"/>
              <a:gd name="T2" fmla="*/ 21021 w 21021"/>
              <a:gd name="T3" fmla="*/ 16630 h 21599"/>
              <a:gd name="T4" fmla="*/ 0 w 21021"/>
              <a:gd name="T5" fmla="*/ 21599 h 21599"/>
            </a:gdLst>
            <a:ahLst/>
            <a:cxnLst>
              <a:cxn ang="0">
                <a:pos x="T0" y="T1"/>
              </a:cxn>
              <a:cxn ang="0">
                <a:pos x="T2" y="T3"/>
              </a:cxn>
              <a:cxn ang="0">
                <a:pos x="T4" y="T5"/>
              </a:cxn>
            </a:cxnLst>
            <a:rect l="0" t="0" r="r" b="b"/>
            <a:pathLst>
              <a:path w="21021" h="21599" fill="none" extrusionOk="0">
                <a:moveTo>
                  <a:pt x="149" y="-1"/>
                </a:moveTo>
                <a:cubicBezTo>
                  <a:pt x="10108" y="68"/>
                  <a:pt x="18729" y="6937"/>
                  <a:pt x="21020" y="16630"/>
                </a:cubicBezTo>
              </a:path>
              <a:path w="21021" h="21599" stroke="0" extrusionOk="0">
                <a:moveTo>
                  <a:pt x="149" y="-1"/>
                </a:moveTo>
                <a:cubicBezTo>
                  <a:pt x="10108" y="68"/>
                  <a:pt x="18729" y="6937"/>
                  <a:pt x="21020" y="16630"/>
                </a:cubicBezTo>
                <a:lnTo>
                  <a:pt x="0" y="21599"/>
                </a:lnTo>
                <a:close/>
              </a:path>
            </a:pathLst>
          </a:custGeom>
          <a:noFill/>
          <a:ln w="76200">
            <a:solidFill>
              <a:srgbClr val="CB1B30"/>
            </a:solidFill>
            <a:round/>
            <a:headEnd/>
            <a:tailEnd/>
          </a:ln>
          <a:effectLst/>
        </p:spPr>
        <p:txBody>
          <a:bodyPr wrap="none" anchor="ctr"/>
          <a:lstStyle/>
          <a:p>
            <a:endParaRPr lang="en-CA" dirty="0"/>
          </a:p>
        </p:txBody>
      </p:sp>
      <p:sp>
        <p:nvSpPr>
          <p:cNvPr id="252960" name="Arc 1056"/>
          <p:cNvSpPr>
            <a:spLocks/>
          </p:cNvSpPr>
          <p:nvPr/>
        </p:nvSpPr>
        <p:spPr bwMode="auto">
          <a:xfrm rot="10745455" flipH="1">
            <a:off x="611188" y="2894013"/>
            <a:ext cx="7681912" cy="2438400"/>
          </a:xfrm>
          <a:custGeom>
            <a:avLst/>
            <a:gdLst>
              <a:gd name="G0" fmla="+- 0 0 0"/>
              <a:gd name="G1" fmla="+- 21600 0 0"/>
              <a:gd name="G2" fmla="+- 21600 0 0"/>
              <a:gd name="T0" fmla="*/ 114 w 20740"/>
              <a:gd name="T1" fmla="*/ 0 h 21600"/>
              <a:gd name="T2" fmla="*/ 20740 w 20740"/>
              <a:gd name="T3" fmla="*/ 15566 h 21600"/>
              <a:gd name="T4" fmla="*/ 0 w 20740"/>
              <a:gd name="T5" fmla="*/ 21600 h 21600"/>
            </a:gdLst>
            <a:ahLst/>
            <a:cxnLst>
              <a:cxn ang="0">
                <a:pos x="T0" y="T1"/>
              </a:cxn>
              <a:cxn ang="0">
                <a:pos x="T2" y="T3"/>
              </a:cxn>
              <a:cxn ang="0">
                <a:pos x="T4" y="T5"/>
              </a:cxn>
            </a:cxnLst>
            <a:rect l="0" t="0" r="r" b="b"/>
            <a:pathLst>
              <a:path w="20740" h="21600" fill="none" extrusionOk="0">
                <a:moveTo>
                  <a:pt x="113" y="0"/>
                </a:moveTo>
                <a:cubicBezTo>
                  <a:pt x="9677" y="50"/>
                  <a:pt x="18068" y="6383"/>
                  <a:pt x="20740" y="15565"/>
                </a:cubicBezTo>
              </a:path>
              <a:path w="20740" h="21600" stroke="0" extrusionOk="0">
                <a:moveTo>
                  <a:pt x="113" y="0"/>
                </a:moveTo>
                <a:cubicBezTo>
                  <a:pt x="9677" y="50"/>
                  <a:pt x="18068" y="6383"/>
                  <a:pt x="20740" y="15565"/>
                </a:cubicBezTo>
                <a:lnTo>
                  <a:pt x="0" y="21600"/>
                </a:lnTo>
                <a:close/>
              </a:path>
            </a:pathLst>
          </a:custGeom>
          <a:noFill/>
          <a:ln w="76200">
            <a:solidFill>
              <a:schemeClr val="accent2"/>
            </a:solidFill>
            <a:round/>
            <a:headEnd/>
            <a:tailEnd/>
          </a:ln>
          <a:effectLst/>
        </p:spPr>
        <p:txBody>
          <a:bodyPr wrap="none" anchor="ctr"/>
          <a:lstStyle/>
          <a:p>
            <a:endParaRPr lang="en-CA" dirty="0"/>
          </a:p>
        </p:txBody>
      </p:sp>
      <p:sp>
        <p:nvSpPr>
          <p:cNvPr id="252961" name="Text Box 1057"/>
          <p:cNvSpPr txBox="1">
            <a:spLocks noChangeArrowheads="1"/>
          </p:cNvSpPr>
          <p:nvPr/>
        </p:nvSpPr>
        <p:spPr bwMode="auto">
          <a:xfrm rot="308773">
            <a:off x="838200" y="2743200"/>
            <a:ext cx="3048000" cy="369332"/>
          </a:xfrm>
          <a:prstGeom prst="rect">
            <a:avLst/>
          </a:prstGeom>
          <a:solidFill>
            <a:schemeClr val="accent6">
              <a:lumMod val="50000"/>
            </a:schemeClr>
          </a:solidFill>
          <a:ln w="12700">
            <a:solidFill>
              <a:schemeClr val="accent1"/>
            </a:solidFill>
            <a:miter lim="800000"/>
            <a:headEnd/>
            <a:tailEnd/>
          </a:ln>
          <a:effectLst/>
        </p:spPr>
        <p:txBody>
          <a:bodyPr wrap="square">
            <a:spAutoFit/>
          </a:bodyPr>
          <a:lstStyle/>
          <a:p>
            <a:pPr algn="l"/>
            <a:r>
              <a:rPr lang="en-US" sz="1800" b="1" dirty="0">
                <a:solidFill>
                  <a:schemeClr val="bg1"/>
                </a:solidFill>
              </a:rPr>
              <a:t>Opportunity  and  Risk</a:t>
            </a:r>
          </a:p>
        </p:txBody>
      </p:sp>
      <p:sp>
        <p:nvSpPr>
          <p:cNvPr id="252962" name="Text Box 1058"/>
          <p:cNvSpPr txBox="1">
            <a:spLocks noChangeArrowheads="1"/>
          </p:cNvSpPr>
          <p:nvPr/>
        </p:nvSpPr>
        <p:spPr bwMode="auto">
          <a:xfrm rot="21401016">
            <a:off x="762000" y="4876800"/>
            <a:ext cx="2286851" cy="369332"/>
          </a:xfrm>
          <a:prstGeom prst="rect">
            <a:avLst/>
          </a:prstGeom>
          <a:solidFill>
            <a:schemeClr val="accent6">
              <a:lumMod val="50000"/>
            </a:schemeClr>
          </a:solidFill>
          <a:ln w="12700">
            <a:solidFill>
              <a:schemeClr val="accent1"/>
            </a:solidFill>
            <a:miter lim="800000"/>
            <a:headEnd/>
            <a:tailEnd/>
          </a:ln>
          <a:effectLst/>
        </p:spPr>
        <p:txBody>
          <a:bodyPr wrap="square">
            <a:spAutoFit/>
          </a:bodyPr>
          <a:lstStyle/>
          <a:p>
            <a:pPr algn="l"/>
            <a:r>
              <a:rPr lang="en-US" sz="1800" b="1" dirty="0">
                <a:solidFill>
                  <a:schemeClr val="bg1"/>
                </a:solidFill>
              </a:rPr>
              <a:t>Amount at stake</a:t>
            </a:r>
          </a:p>
        </p:txBody>
      </p:sp>
      <p:sp>
        <p:nvSpPr>
          <p:cNvPr id="252965" name="Text Box 1061"/>
          <p:cNvSpPr txBox="1">
            <a:spLocks noChangeArrowheads="1"/>
          </p:cNvSpPr>
          <p:nvPr/>
        </p:nvSpPr>
        <p:spPr bwMode="auto">
          <a:xfrm>
            <a:off x="1752600" y="3581400"/>
            <a:ext cx="1838965" cy="923330"/>
          </a:xfrm>
          <a:prstGeom prst="rect">
            <a:avLst/>
          </a:prstGeom>
          <a:noFill/>
          <a:ln w="12700">
            <a:noFill/>
            <a:miter lim="800000"/>
            <a:headEnd/>
            <a:tailEnd/>
          </a:ln>
          <a:effectLst/>
        </p:spPr>
        <p:txBody>
          <a:bodyPr wrap="none">
            <a:spAutoFit/>
          </a:bodyPr>
          <a:lstStyle/>
          <a:p>
            <a:pPr algn="l"/>
            <a:r>
              <a:rPr lang="en-US" sz="1800" b="1" dirty="0"/>
              <a:t>Period when </a:t>
            </a:r>
          </a:p>
          <a:p>
            <a:pPr algn="l"/>
            <a:r>
              <a:rPr lang="en-US" sz="1800" b="1" dirty="0"/>
              <a:t>Highest Risks</a:t>
            </a:r>
          </a:p>
          <a:p>
            <a:pPr algn="l"/>
            <a:r>
              <a:rPr lang="en-US" sz="1800" b="1" dirty="0"/>
              <a:t>are Incurred</a:t>
            </a:r>
          </a:p>
        </p:txBody>
      </p:sp>
      <p:sp>
        <p:nvSpPr>
          <p:cNvPr id="252966" name="Text Box 1062"/>
          <p:cNvSpPr txBox="1">
            <a:spLocks noChangeArrowheads="1"/>
          </p:cNvSpPr>
          <p:nvPr/>
        </p:nvSpPr>
        <p:spPr bwMode="auto">
          <a:xfrm>
            <a:off x="1965325" y="5603875"/>
            <a:ext cx="854721" cy="369332"/>
          </a:xfrm>
          <a:prstGeom prst="rect">
            <a:avLst/>
          </a:prstGeom>
          <a:noFill/>
          <a:ln w="12700">
            <a:noFill/>
            <a:miter lim="800000"/>
            <a:headEnd/>
            <a:tailEnd/>
          </a:ln>
          <a:effectLst/>
        </p:spPr>
        <p:txBody>
          <a:bodyPr wrap="none">
            <a:spAutoFit/>
          </a:bodyPr>
          <a:lstStyle/>
          <a:p>
            <a:pPr algn="l"/>
            <a:r>
              <a:rPr lang="en-US" b="1" dirty="0"/>
              <a:t>TIME</a:t>
            </a:r>
          </a:p>
        </p:txBody>
      </p:sp>
      <p:sp>
        <p:nvSpPr>
          <p:cNvPr id="252967" name="Text Box 1063"/>
          <p:cNvSpPr txBox="1">
            <a:spLocks noChangeArrowheads="1"/>
          </p:cNvSpPr>
          <p:nvPr/>
        </p:nvSpPr>
        <p:spPr bwMode="auto">
          <a:xfrm>
            <a:off x="0" y="3124200"/>
            <a:ext cx="457200" cy="1200329"/>
          </a:xfrm>
          <a:prstGeom prst="rect">
            <a:avLst/>
          </a:prstGeom>
          <a:noFill/>
          <a:ln w="12700">
            <a:noFill/>
            <a:miter lim="800000"/>
            <a:headEnd/>
            <a:tailEnd/>
          </a:ln>
          <a:effectLst/>
        </p:spPr>
        <p:txBody>
          <a:bodyPr wrap="square">
            <a:spAutoFit/>
          </a:bodyPr>
          <a:lstStyle/>
          <a:p>
            <a:pPr algn="ctr"/>
            <a:r>
              <a:rPr lang="en-US" b="1" dirty="0"/>
              <a:t>R</a:t>
            </a:r>
          </a:p>
          <a:p>
            <a:pPr algn="ctr"/>
            <a:r>
              <a:rPr lang="en-US" b="1" dirty="0"/>
              <a:t>I</a:t>
            </a:r>
          </a:p>
          <a:p>
            <a:pPr algn="ctr"/>
            <a:r>
              <a:rPr lang="en-US" b="1" dirty="0"/>
              <a:t>S</a:t>
            </a:r>
          </a:p>
          <a:p>
            <a:pPr algn="ctr"/>
            <a:r>
              <a:rPr lang="en-US" b="1" dirty="0"/>
              <a:t>K</a:t>
            </a:r>
          </a:p>
        </p:txBody>
      </p:sp>
      <p:sp>
        <p:nvSpPr>
          <p:cNvPr id="252968" name="Text Box 1064"/>
          <p:cNvSpPr txBox="1">
            <a:spLocks noChangeArrowheads="1"/>
          </p:cNvSpPr>
          <p:nvPr/>
        </p:nvSpPr>
        <p:spPr bwMode="auto">
          <a:xfrm>
            <a:off x="8686800" y="2895600"/>
            <a:ext cx="457200" cy="1754326"/>
          </a:xfrm>
          <a:prstGeom prst="rect">
            <a:avLst/>
          </a:prstGeom>
          <a:noFill/>
          <a:ln w="12700">
            <a:noFill/>
            <a:miter lim="800000"/>
            <a:headEnd/>
            <a:tailEnd/>
          </a:ln>
          <a:effectLst/>
        </p:spPr>
        <p:txBody>
          <a:bodyPr>
            <a:spAutoFit/>
          </a:bodyPr>
          <a:lstStyle/>
          <a:p>
            <a:pPr algn="l"/>
            <a:r>
              <a:rPr lang="en-US" b="1" dirty="0"/>
              <a:t>$</a:t>
            </a:r>
          </a:p>
          <a:p>
            <a:pPr algn="l"/>
            <a:r>
              <a:rPr lang="en-US" b="1" dirty="0"/>
              <a:t>V</a:t>
            </a:r>
          </a:p>
          <a:p>
            <a:pPr algn="l"/>
            <a:r>
              <a:rPr lang="en-US" b="1" dirty="0"/>
              <a:t>A</a:t>
            </a:r>
          </a:p>
          <a:p>
            <a:pPr algn="l"/>
            <a:r>
              <a:rPr lang="en-US" b="1" dirty="0"/>
              <a:t>L</a:t>
            </a:r>
          </a:p>
          <a:p>
            <a:pPr algn="l"/>
            <a:r>
              <a:rPr lang="en-US" b="1" dirty="0"/>
              <a:t>U</a:t>
            </a:r>
          </a:p>
          <a:p>
            <a:pPr algn="l"/>
            <a:r>
              <a:rPr lang="en-US" b="1" dirty="0"/>
              <a:t>E</a:t>
            </a:r>
          </a:p>
        </p:txBody>
      </p:sp>
      <p:sp>
        <p:nvSpPr>
          <p:cNvPr id="252969" name="Line 1065"/>
          <p:cNvSpPr>
            <a:spLocks noChangeShapeType="1"/>
          </p:cNvSpPr>
          <p:nvPr/>
        </p:nvSpPr>
        <p:spPr bwMode="auto">
          <a:xfrm>
            <a:off x="3124200" y="5867400"/>
            <a:ext cx="2667000" cy="0"/>
          </a:xfrm>
          <a:prstGeom prst="line">
            <a:avLst/>
          </a:prstGeom>
          <a:noFill/>
          <a:ln w="38100">
            <a:solidFill>
              <a:schemeClr val="tx1"/>
            </a:solidFill>
            <a:round/>
            <a:headEnd/>
            <a:tailEnd type="triangle" w="med" len="med"/>
          </a:ln>
          <a:effectLst/>
        </p:spPr>
        <p:txBody>
          <a:bodyPr wrap="none" anchor="ctr"/>
          <a:lstStyle/>
          <a:p>
            <a:endParaRPr lang="en-CA" dirty="0"/>
          </a:p>
        </p:txBody>
      </p:sp>
      <p:sp>
        <p:nvSpPr>
          <p:cNvPr id="252970" name="Line 1066"/>
          <p:cNvSpPr>
            <a:spLocks noChangeShapeType="1"/>
          </p:cNvSpPr>
          <p:nvPr/>
        </p:nvSpPr>
        <p:spPr bwMode="auto">
          <a:xfrm flipV="1">
            <a:off x="8839200" y="1524000"/>
            <a:ext cx="0" cy="1371600"/>
          </a:xfrm>
          <a:prstGeom prst="line">
            <a:avLst/>
          </a:prstGeom>
          <a:noFill/>
          <a:ln w="12700">
            <a:solidFill>
              <a:schemeClr val="tx1"/>
            </a:solidFill>
            <a:round/>
            <a:headEnd/>
            <a:tailEnd type="triangle" w="med" len="med"/>
          </a:ln>
          <a:effectLst/>
        </p:spPr>
        <p:txBody>
          <a:bodyPr wrap="none" anchor="ctr"/>
          <a:lstStyle/>
          <a:p>
            <a:endParaRPr lang="en-CA" dirty="0"/>
          </a:p>
        </p:txBody>
      </p:sp>
      <p:sp>
        <p:nvSpPr>
          <p:cNvPr id="252973" name="Line 1069"/>
          <p:cNvSpPr>
            <a:spLocks noChangeShapeType="1"/>
          </p:cNvSpPr>
          <p:nvPr/>
        </p:nvSpPr>
        <p:spPr bwMode="auto">
          <a:xfrm flipV="1">
            <a:off x="228600" y="1600200"/>
            <a:ext cx="0" cy="1447800"/>
          </a:xfrm>
          <a:prstGeom prst="line">
            <a:avLst/>
          </a:prstGeom>
          <a:noFill/>
          <a:ln w="12700">
            <a:solidFill>
              <a:schemeClr val="tx1"/>
            </a:solidFill>
            <a:round/>
            <a:headEnd/>
            <a:tailEnd type="triangle" w="med" len="med"/>
          </a:ln>
          <a:effectLst/>
        </p:spPr>
        <p:txBody>
          <a:bodyPr wrap="none" anchor="ctr"/>
          <a:lstStyle/>
          <a:p>
            <a:endParaRPr lang="en-CA" dirty="0"/>
          </a:p>
        </p:txBody>
      </p:sp>
      <p:grpSp>
        <p:nvGrpSpPr>
          <p:cNvPr id="2" name="Group 1075"/>
          <p:cNvGrpSpPr>
            <a:grpSpLocks/>
          </p:cNvGrpSpPr>
          <p:nvPr/>
        </p:nvGrpSpPr>
        <p:grpSpPr bwMode="auto">
          <a:xfrm>
            <a:off x="5791200" y="4419602"/>
            <a:ext cx="2286000" cy="923926"/>
            <a:chOff x="3648" y="2784"/>
            <a:chExt cx="1440" cy="582"/>
          </a:xfrm>
        </p:grpSpPr>
        <p:sp>
          <p:nvSpPr>
            <p:cNvPr id="252963" name="Text Box 1059"/>
            <p:cNvSpPr txBox="1">
              <a:spLocks noChangeArrowheads="1"/>
            </p:cNvSpPr>
            <p:nvPr/>
          </p:nvSpPr>
          <p:spPr bwMode="auto">
            <a:xfrm>
              <a:off x="3984" y="2784"/>
              <a:ext cx="1032" cy="582"/>
            </a:xfrm>
            <a:prstGeom prst="rect">
              <a:avLst/>
            </a:prstGeom>
            <a:noFill/>
            <a:ln w="12700">
              <a:noFill/>
              <a:miter lim="800000"/>
              <a:headEnd/>
              <a:tailEnd/>
            </a:ln>
            <a:effectLst/>
          </p:spPr>
          <p:txBody>
            <a:bodyPr wrap="none">
              <a:spAutoFit/>
            </a:bodyPr>
            <a:lstStyle/>
            <a:p>
              <a:pPr algn="l"/>
              <a:r>
                <a:rPr lang="en-US" sz="1800" b="1" dirty="0"/>
                <a:t>Period of </a:t>
              </a:r>
            </a:p>
            <a:p>
              <a:pPr algn="l"/>
              <a:r>
                <a:rPr lang="en-US" sz="1800" b="1" dirty="0"/>
                <a:t>Highest</a:t>
              </a:r>
            </a:p>
            <a:p>
              <a:pPr algn="l"/>
              <a:r>
                <a:rPr lang="en-US" sz="1800" b="1" dirty="0"/>
                <a:t>Risk Impact</a:t>
              </a:r>
            </a:p>
          </p:txBody>
        </p:sp>
        <p:sp>
          <p:nvSpPr>
            <p:cNvPr id="252977" name="Line 1073"/>
            <p:cNvSpPr>
              <a:spLocks noChangeShapeType="1"/>
            </p:cNvSpPr>
            <p:nvPr/>
          </p:nvSpPr>
          <p:spPr bwMode="auto">
            <a:xfrm flipH="1">
              <a:off x="3648" y="3072"/>
              <a:ext cx="336" cy="0"/>
            </a:xfrm>
            <a:prstGeom prst="line">
              <a:avLst/>
            </a:prstGeom>
            <a:noFill/>
            <a:ln w="57150">
              <a:solidFill>
                <a:schemeClr val="tx1"/>
              </a:solidFill>
              <a:round/>
              <a:headEnd type="none" w="sm" len="sm"/>
              <a:tailEnd type="triangle" w="med" len="med"/>
            </a:ln>
            <a:effectLst/>
          </p:spPr>
          <p:txBody>
            <a:bodyPr wrap="none" anchor="ctr"/>
            <a:lstStyle/>
            <a:p>
              <a:endParaRPr lang="en-CA" dirty="0"/>
            </a:p>
          </p:txBody>
        </p:sp>
        <p:sp>
          <p:nvSpPr>
            <p:cNvPr id="252978" name="Line 1074"/>
            <p:cNvSpPr>
              <a:spLocks noChangeShapeType="1"/>
            </p:cNvSpPr>
            <p:nvPr/>
          </p:nvSpPr>
          <p:spPr bwMode="auto">
            <a:xfrm rot="10800000" flipH="1">
              <a:off x="4752" y="3072"/>
              <a:ext cx="336" cy="0"/>
            </a:xfrm>
            <a:prstGeom prst="line">
              <a:avLst/>
            </a:prstGeom>
            <a:noFill/>
            <a:ln w="57150">
              <a:solidFill>
                <a:schemeClr val="tx1"/>
              </a:solidFill>
              <a:round/>
              <a:headEnd type="none" w="sm" len="sm"/>
              <a:tailEnd type="triangle" w="med" len="med"/>
            </a:ln>
            <a:effectLst/>
          </p:spPr>
          <p:txBody>
            <a:bodyPr wrap="none" anchor="ctr"/>
            <a:lstStyle/>
            <a:p>
              <a:endParaRPr lang="en-CA" dirty="0"/>
            </a:p>
          </p:txBody>
        </p:sp>
      </p:grpSp>
      <p:sp>
        <p:nvSpPr>
          <p:cNvPr id="29" name="TextBox 1"/>
          <p:cNvSpPr txBox="1"/>
          <p:nvPr/>
        </p:nvSpPr>
        <p:spPr>
          <a:xfrm>
            <a:off x="0" y="6543702"/>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3" name="Slide Number Placeholder 2"/>
          <p:cNvSpPr>
            <a:spLocks noGrp="1"/>
          </p:cNvSpPr>
          <p:nvPr>
            <p:ph type="sldNum" sz="quarter" idx="15"/>
          </p:nvPr>
        </p:nvSpPr>
        <p:spPr/>
        <p:txBody>
          <a:bodyPr/>
          <a:lstStyle/>
          <a:p>
            <a:fld id="{C9B9AEC3-A0CA-4E90-A2C3-F6D483041A8F}" type="slidenum">
              <a:rPr lang="en-CA" smtClean="0"/>
              <a:pPr/>
              <a:t>112</a:t>
            </a:fld>
            <a:endParaRPr lang="en-CA"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title"/>
          </p:nvPr>
        </p:nvSpPr>
        <p:spPr>
          <a:xfrm>
            <a:off x="533400" y="-381000"/>
            <a:ext cx="8001000" cy="1143000"/>
          </a:xfrm>
        </p:spPr>
        <p:txBody>
          <a:bodyPr>
            <a:noAutofit/>
          </a:bodyPr>
          <a:lstStyle/>
          <a:p>
            <a:pPr algn="ctr"/>
            <a:r>
              <a:rPr lang="en-US" sz="3600" b="1" dirty="0">
                <a:solidFill>
                  <a:schemeClr val="accent1"/>
                </a:solidFill>
                <a:effectLst>
                  <a:reflection blurRad="6350" stA="55000" endA="300" endPos="45500" dir="5400000" sy="-100000" algn="bl" rotWithShape="0"/>
                </a:effectLst>
              </a:rPr>
              <a:t>Introduction to Project Risk</a:t>
            </a:r>
          </a:p>
        </p:txBody>
      </p:sp>
      <p:sp>
        <p:nvSpPr>
          <p:cNvPr id="362500" name="Rectangle 4"/>
          <p:cNvSpPr>
            <a:spLocks noGrp="1" noChangeArrowheads="1"/>
          </p:cNvSpPr>
          <p:nvPr>
            <p:ph sz="quarter" idx="1"/>
          </p:nvPr>
        </p:nvSpPr>
        <p:spPr>
          <a:xfrm>
            <a:off x="228600" y="838200"/>
            <a:ext cx="8001000" cy="4873752"/>
          </a:xfrm>
        </p:spPr>
        <p:txBody>
          <a:bodyPr>
            <a:noAutofit/>
          </a:bodyPr>
          <a:lstStyle/>
          <a:p>
            <a:pPr marL="0" indent="0">
              <a:buFont typeface="Wingdings" pitchFamily="2" charset="2"/>
              <a:buNone/>
            </a:pPr>
            <a:r>
              <a:rPr lang="en-US" sz="2800" dirty="0"/>
              <a:t>Uncertainty</a:t>
            </a:r>
          </a:p>
          <a:p>
            <a:pPr lvl="1"/>
            <a:r>
              <a:rPr lang="en-US" sz="2400" b="1" i="1" dirty="0"/>
              <a:t>Knowns</a:t>
            </a:r>
          </a:p>
          <a:p>
            <a:pPr lvl="2"/>
            <a:r>
              <a:rPr lang="en-US" sz="3200" dirty="0"/>
              <a:t>Items or situations containing no uncertainty (taxes)</a:t>
            </a:r>
          </a:p>
          <a:p>
            <a:pPr lvl="1"/>
            <a:r>
              <a:rPr lang="en-US" sz="2400" b="1" i="1" dirty="0"/>
              <a:t>Known-Unknowns</a:t>
            </a:r>
          </a:p>
          <a:p>
            <a:pPr lvl="2"/>
            <a:r>
              <a:rPr lang="en-US" sz="3200" dirty="0"/>
              <a:t>Items we know exist but we do not know how they will affect us (rework)</a:t>
            </a:r>
          </a:p>
          <a:p>
            <a:pPr lvl="1"/>
            <a:r>
              <a:rPr lang="en-US" sz="2400" b="1" i="1" dirty="0"/>
              <a:t>Unknown-Unknowns</a:t>
            </a:r>
          </a:p>
          <a:p>
            <a:pPr lvl="2"/>
            <a:r>
              <a:rPr lang="en-US" sz="3200" dirty="0"/>
              <a:t>Items or situations whose existence we cannot imagine (“Who knew ?”)</a:t>
            </a:r>
          </a:p>
          <a:p>
            <a:pPr lvl="1"/>
            <a:endParaRPr lang="en-US" sz="24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113</a:t>
            </a:fld>
            <a:endParaRPr lang="en-CA" dirty="0"/>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304800" y="228600"/>
            <a:ext cx="8686800" cy="838200"/>
          </a:xfrm>
        </p:spPr>
        <p:txBody>
          <a:bodyPr>
            <a:normAutofit/>
          </a:bodyPr>
          <a:lstStyle/>
          <a:p>
            <a:pPr algn="ctr"/>
            <a:r>
              <a:rPr lang="en-US" sz="3600" b="1" dirty="0">
                <a:solidFill>
                  <a:schemeClr val="accent1"/>
                </a:solidFill>
                <a:effectLst>
                  <a:reflection blurRad="6350" stA="55000" endA="300" endPos="45500" dir="5400000" sy="-100000" algn="bl" rotWithShape="0"/>
                </a:effectLst>
              </a:rPr>
              <a:t>Introduction to Project Risk</a:t>
            </a:r>
          </a:p>
        </p:txBody>
      </p:sp>
      <p:sp>
        <p:nvSpPr>
          <p:cNvPr id="854019" name="Rectangle 3"/>
          <p:cNvSpPr>
            <a:spLocks noGrp="1" noChangeArrowheads="1"/>
          </p:cNvSpPr>
          <p:nvPr>
            <p:ph sz="quarter" idx="1"/>
          </p:nvPr>
        </p:nvSpPr>
        <p:spPr/>
        <p:txBody>
          <a:bodyPr>
            <a:normAutofit/>
          </a:bodyPr>
          <a:lstStyle/>
          <a:p>
            <a:r>
              <a:rPr lang="en-US" sz="3200" dirty="0"/>
              <a:t>Risk Models</a:t>
            </a:r>
            <a:endParaRPr lang="en-US" sz="3200" dirty="0">
              <a:solidFill>
                <a:schemeClr val="accent1"/>
              </a:solidFill>
            </a:endParaRPr>
          </a:p>
          <a:p>
            <a:pPr lvl="1"/>
            <a:r>
              <a:rPr lang="en-US" sz="2800" dirty="0"/>
              <a:t>A risk model provides a way of thinking about risk that helps us understand an organization in a distinct yet partial way</a:t>
            </a:r>
          </a:p>
          <a:p>
            <a:pPr lvl="1"/>
            <a:r>
              <a:rPr lang="en-US" sz="2800" dirty="0"/>
              <a:t>Models are complementary and overlap</a:t>
            </a:r>
          </a:p>
          <a:p>
            <a:pPr lvl="1"/>
            <a:r>
              <a:rPr lang="en-US" sz="2800" dirty="0"/>
              <a:t>It is better to use many models than only one</a:t>
            </a:r>
          </a:p>
          <a:p>
            <a:pPr lvl="1"/>
            <a:r>
              <a:rPr lang="en-US" sz="2800" dirty="0"/>
              <a:t>Today we will focus on the PMBOK risk model</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114</a:t>
            </a:fld>
            <a:endParaRPr lang="en-CA"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192517" name="Rectangle 5"/>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192518" name="Rectangle 6"/>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192519" name="Rectangle 7"/>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192543" name="Rectangle 31"/>
          <p:cNvSpPr>
            <a:spLocks noGrp="1" noChangeArrowheads="1"/>
          </p:cNvSpPr>
          <p:nvPr>
            <p:ph sz="quarter" idx="1"/>
          </p:nvPr>
        </p:nvSpPr>
        <p:spPr>
          <a:xfrm>
            <a:off x="304800" y="1143000"/>
            <a:ext cx="8458200" cy="5562600"/>
          </a:xfrm>
        </p:spPr>
        <p:txBody>
          <a:bodyPr>
            <a:normAutofit fontScale="70000" lnSpcReduction="20000"/>
          </a:bodyPr>
          <a:lstStyle/>
          <a:p>
            <a:pPr lvl="1"/>
            <a:r>
              <a:rPr lang="en-US" sz="2600" dirty="0"/>
              <a:t> </a:t>
            </a:r>
            <a:r>
              <a:rPr lang="en-US" sz="3500" b="1" i="1" dirty="0"/>
              <a:t>Probability Distributions</a:t>
            </a:r>
          </a:p>
          <a:p>
            <a:pPr lvl="2"/>
            <a:r>
              <a:rPr lang="en-US" sz="3200" dirty="0"/>
              <a:t>Information needed depends upon the type of probability distributions that will be used, e.g.:</a:t>
            </a:r>
          </a:p>
          <a:p>
            <a:pPr lvl="3"/>
            <a:r>
              <a:rPr lang="en-US" sz="3200" dirty="0"/>
              <a:t>Triangular and PERT (Each of these distributions requires 3-point estimates: Optimistic, Most Likely and Pessimistic)</a:t>
            </a:r>
          </a:p>
          <a:p>
            <a:pPr lvl="3"/>
            <a:r>
              <a:rPr lang="en-US" sz="3200" dirty="0"/>
              <a:t>Normal and Log normal (Each of these distributions requires means and standard deviations)</a:t>
            </a:r>
            <a:endParaRPr lang="en-US" dirty="0"/>
          </a:p>
          <a:p>
            <a:pPr lvl="2"/>
            <a:r>
              <a:rPr lang="en-US" sz="2900" dirty="0"/>
              <a:t>Continuous probability distributions are usually used in quantitative risk analysis.</a:t>
            </a:r>
          </a:p>
          <a:p>
            <a:pPr lvl="2"/>
            <a:r>
              <a:rPr lang="en-US" sz="2900" dirty="0"/>
              <a:t>Distributions represent both probability and consequences of the project component.</a:t>
            </a:r>
          </a:p>
          <a:p>
            <a:pPr lvl="2"/>
            <a:r>
              <a:rPr lang="en-US" sz="2900" dirty="0"/>
              <a:t>Common distributions include:</a:t>
            </a:r>
          </a:p>
          <a:p>
            <a:pPr lvl="3"/>
            <a:r>
              <a:rPr lang="en-US" sz="2900" dirty="0"/>
              <a:t>PERT / Beta</a:t>
            </a:r>
          </a:p>
          <a:p>
            <a:pPr lvl="3"/>
            <a:r>
              <a:rPr lang="en-US" sz="2900" dirty="0"/>
              <a:t>Triangular</a:t>
            </a:r>
          </a:p>
          <a:p>
            <a:pPr lvl="3"/>
            <a:r>
              <a:rPr lang="en-US" sz="2900" dirty="0"/>
              <a:t>Normal</a:t>
            </a:r>
          </a:p>
          <a:p>
            <a:pPr lvl="3"/>
            <a:r>
              <a:rPr lang="en-US" sz="2900" dirty="0"/>
              <a:t>Log normal</a:t>
            </a:r>
          </a:p>
          <a:p>
            <a:pPr lvl="3"/>
            <a:r>
              <a:rPr lang="en-US" sz="2900" dirty="0"/>
              <a:t>Uniform</a:t>
            </a:r>
          </a:p>
          <a:p>
            <a:pPr lvl="2"/>
            <a:endParaRPr lang="en-US" dirty="0"/>
          </a:p>
        </p:txBody>
      </p:sp>
      <p:sp>
        <p:nvSpPr>
          <p:cNvPr id="9" name="Rectangle 6"/>
          <p:cNvSpPr>
            <a:spLocks noGrp="1" noChangeArrowheads="1"/>
          </p:cNvSpPr>
          <p:nvPr>
            <p:ph type="title"/>
          </p:nvPr>
        </p:nvSpPr>
        <p:spPr>
          <a:xfrm>
            <a:off x="152400" y="-228600"/>
            <a:ext cx="8610600" cy="1143000"/>
          </a:xfrm>
        </p:spPr>
        <p:txBody>
          <a:bodyPr>
            <a:noAutofit/>
          </a:bodyPr>
          <a:lstStyle/>
          <a:p>
            <a:pPr algn="ctr"/>
            <a:r>
              <a:rPr lang="en-US" sz="2800" b="1" dirty="0">
                <a:solidFill>
                  <a:schemeClr val="accent1"/>
                </a:solidFill>
                <a:effectLst>
                  <a:reflection blurRad="6350" stA="55000" endA="300" endPos="45500" dir="5400000" sy="-100000" algn="bl" rotWithShape="0"/>
                </a:effectLst>
              </a:rPr>
              <a:t>11.4.2 - Perform Quantitative Risk Analysis: Tools &amp; Techniques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115</a:t>
            </a:fld>
            <a:endParaRPr lang="en-CA"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304800" y="76200"/>
            <a:ext cx="8686800" cy="838200"/>
          </a:xfrm>
        </p:spPr>
        <p:txBody>
          <a:bodyPr/>
          <a:lstStyle/>
          <a:p>
            <a:pPr algn="ctr"/>
            <a:r>
              <a:rPr lang="en-US" b="1" dirty="0">
                <a:solidFill>
                  <a:schemeClr val="accent1"/>
                </a:solidFill>
                <a:effectLst>
                  <a:reflection blurRad="6350" stA="55000" endA="300" endPos="45500" dir="5400000" sy="-100000" algn="bl" rotWithShape="0"/>
                </a:effectLst>
              </a:rPr>
              <a:t>Statistical Terms</a:t>
            </a:r>
          </a:p>
        </p:txBody>
      </p:sp>
      <p:sp>
        <p:nvSpPr>
          <p:cNvPr id="770051" name="Rectangle 3"/>
          <p:cNvSpPr>
            <a:spLocks noGrp="1" noChangeArrowheads="1"/>
          </p:cNvSpPr>
          <p:nvPr>
            <p:ph sz="quarter" idx="1"/>
          </p:nvPr>
        </p:nvSpPr>
        <p:spPr>
          <a:xfrm>
            <a:off x="457200" y="1066800"/>
            <a:ext cx="7467600" cy="4873752"/>
          </a:xfrm>
        </p:spPr>
        <p:txBody>
          <a:bodyPr>
            <a:noAutofit/>
          </a:bodyPr>
          <a:lstStyle/>
          <a:p>
            <a:pPr lvl="1">
              <a:lnSpc>
                <a:spcPct val="90000"/>
              </a:lnSpc>
            </a:pPr>
            <a:r>
              <a:rPr lang="en-US" sz="2600" b="1" i="1" dirty="0">
                <a:solidFill>
                  <a:schemeClr val="tx2"/>
                </a:solidFill>
              </a:rPr>
              <a:t>Mean</a:t>
            </a:r>
            <a:r>
              <a:rPr lang="en-US" sz="2600" dirty="0"/>
              <a:t> - the average of the values of the events</a:t>
            </a:r>
          </a:p>
          <a:p>
            <a:pPr lvl="1">
              <a:lnSpc>
                <a:spcPct val="90000"/>
              </a:lnSpc>
            </a:pPr>
            <a:r>
              <a:rPr lang="en-US" sz="2600" b="1" i="1" dirty="0">
                <a:solidFill>
                  <a:schemeClr val="tx2"/>
                </a:solidFill>
              </a:rPr>
              <a:t>Mode</a:t>
            </a:r>
            <a:r>
              <a:rPr lang="en-US" sz="2600" dirty="0">
                <a:solidFill>
                  <a:schemeClr val="tx2"/>
                </a:solidFill>
              </a:rPr>
              <a:t> </a:t>
            </a:r>
            <a:r>
              <a:rPr lang="en-US" sz="2600" dirty="0"/>
              <a:t>- the value which occurs most frequently</a:t>
            </a:r>
          </a:p>
          <a:p>
            <a:pPr lvl="1">
              <a:lnSpc>
                <a:spcPct val="90000"/>
              </a:lnSpc>
            </a:pPr>
            <a:r>
              <a:rPr lang="en-US" sz="2600" b="1" i="1" dirty="0">
                <a:solidFill>
                  <a:schemeClr val="tx2"/>
                </a:solidFill>
              </a:rPr>
              <a:t>Median</a:t>
            </a:r>
            <a:r>
              <a:rPr lang="en-US" sz="2600" dirty="0"/>
              <a:t> - the middle value of the data ordered</a:t>
            </a:r>
          </a:p>
          <a:p>
            <a:pPr lvl="1">
              <a:lnSpc>
                <a:spcPct val="90000"/>
              </a:lnSpc>
            </a:pPr>
            <a:r>
              <a:rPr lang="en-US" sz="2600" b="1" i="1" dirty="0">
                <a:solidFill>
                  <a:schemeClr val="tx2"/>
                </a:solidFill>
              </a:rPr>
              <a:t>Dispersion</a:t>
            </a:r>
            <a:r>
              <a:rPr lang="en-US" sz="2600" dirty="0"/>
              <a:t> (scatter around the mean)</a:t>
            </a:r>
          </a:p>
          <a:p>
            <a:pPr lvl="1">
              <a:lnSpc>
                <a:spcPct val="90000"/>
              </a:lnSpc>
            </a:pPr>
            <a:r>
              <a:rPr lang="en-US" sz="2600" b="1" i="1" dirty="0">
                <a:solidFill>
                  <a:schemeClr val="tx2"/>
                </a:solidFill>
              </a:rPr>
              <a:t>Range</a:t>
            </a:r>
            <a:r>
              <a:rPr lang="en-US" sz="2600" dirty="0">
                <a:solidFill>
                  <a:schemeClr val="tx2"/>
                </a:solidFill>
              </a:rPr>
              <a:t> </a:t>
            </a:r>
            <a:r>
              <a:rPr lang="en-US" sz="2600" dirty="0"/>
              <a:t>- difference between highest &amp; lowest</a:t>
            </a:r>
          </a:p>
          <a:p>
            <a:pPr lvl="1">
              <a:lnSpc>
                <a:spcPct val="90000"/>
              </a:lnSpc>
            </a:pPr>
            <a:r>
              <a:rPr lang="en-US" sz="2600" b="1" i="1" dirty="0">
                <a:solidFill>
                  <a:schemeClr val="tx2"/>
                </a:solidFill>
              </a:rPr>
              <a:t>Variance</a:t>
            </a:r>
            <a:r>
              <a:rPr lang="en-US" sz="2600" dirty="0"/>
              <a:t> - average of the sum of the squared deviations from the mean</a:t>
            </a:r>
          </a:p>
          <a:p>
            <a:pPr lvl="1">
              <a:lnSpc>
                <a:spcPct val="90000"/>
              </a:lnSpc>
            </a:pPr>
            <a:r>
              <a:rPr lang="en-US" sz="2600" b="1" i="1" dirty="0">
                <a:solidFill>
                  <a:schemeClr val="tx2"/>
                </a:solidFill>
              </a:rPr>
              <a:t>Standard deviation</a:t>
            </a:r>
            <a:r>
              <a:rPr lang="en-US" sz="2600" b="1" dirty="0"/>
              <a:t> </a:t>
            </a:r>
            <a:r>
              <a:rPr lang="en-US" sz="2600" dirty="0"/>
              <a:t>- the square root of the variance</a:t>
            </a:r>
          </a:p>
          <a:p>
            <a:pPr>
              <a:lnSpc>
                <a:spcPct val="90000"/>
              </a:lnSpc>
              <a:buFont typeface="Wingdings" pitchFamily="2" charset="2"/>
              <a:buNone/>
            </a:pPr>
            <a:endParaRPr lang="en-US" sz="26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116</a:t>
            </a:fld>
            <a:endParaRPr lang="en-CA" dirty="0"/>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304800" y="-152400"/>
            <a:ext cx="8686800" cy="838200"/>
          </a:xfrm>
        </p:spPr>
        <p:txBody>
          <a:bodyPr/>
          <a:lstStyle/>
          <a:p>
            <a:pPr algn="ctr"/>
            <a:r>
              <a:rPr lang="en-US" b="1" dirty="0">
                <a:solidFill>
                  <a:schemeClr val="accent1"/>
                </a:solidFill>
                <a:effectLst>
                  <a:reflection blurRad="6350" stA="55000" endA="300" endPos="45500" dir="5400000" sy="-100000" algn="bl" rotWithShape="0"/>
                </a:effectLst>
              </a:rPr>
              <a:t>Statistical Terms (Continued)</a:t>
            </a:r>
          </a:p>
        </p:txBody>
      </p:sp>
      <p:sp>
        <p:nvSpPr>
          <p:cNvPr id="771075" name="Rectangle 3"/>
          <p:cNvSpPr>
            <a:spLocks noGrp="1" noChangeArrowheads="1"/>
          </p:cNvSpPr>
          <p:nvPr>
            <p:ph sz="quarter" idx="1"/>
          </p:nvPr>
        </p:nvSpPr>
        <p:spPr>
          <a:ln/>
        </p:spPr>
        <p:txBody>
          <a:bodyPr>
            <a:normAutofit/>
          </a:bodyPr>
          <a:lstStyle/>
          <a:p>
            <a:pPr lvl="1">
              <a:lnSpc>
                <a:spcPct val="70000"/>
              </a:lnSpc>
            </a:pPr>
            <a:r>
              <a:rPr lang="en-US" sz="2800" dirty="0"/>
              <a:t>Data: 3, 2, 9, 6, 1, 5, 7, 3, 4</a:t>
            </a:r>
          </a:p>
          <a:p>
            <a:pPr lvl="1">
              <a:lnSpc>
                <a:spcPct val="70000"/>
              </a:lnSpc>
            </a:pPr>
            <a:r>
              <a:rPr lang="en-US" sz="2400" b="1" dirty="0">
                <a:solidFill>
                  <a:schemeClr val="accent1"/>
                </a:solidFill>
              </a:rPr>
              <a:t>Data, ordered: 1, 2, 3, 3, 4, 5, 6, 7, 9</a:t>
            </a:r>
          </a:p>
          <a:p>
            <a:pPr lvl="2"/>
            <a:r>
              <a:rPr lang="en-US" sz="3200" dirty="0"/>
              <a:t>Mean    = 4.4</a:t>
            </a:r>
          </a:p>
          <a:p>
            <a:pPr lvl="2"/>
            <a:r>
              <a:rPr lang="en-US" sz="3200" dirty="0"/>
              <a:t>Mode    = 3</a:t>
            </a:r>
          </a:p>
          <a:p>
            <a:pPr lvl="2"/>
            <a:r>
              <a:rPr lang="en-US" sz="3200" dirty="0"/>
              <a:t>Median  = 4</a:t>
            </a:r>
          </a:p>
          <a:p>
            <a:pPr lvl="2"/>
            <a:r>
              <a:rPr lang="en-US" sz="3200" dirty="0"/>
              <a:t>Range   = 1 to 9</a:t>
            </a:r>
          </a:p>
          <a:p>
            <a:pPr lvl="2"/>
            <a:r>
              <a:rPr lang="en-US" sz="3200" dirty="0"/>
              <a:t>Variance = 6.5</a:t>
            </a:r>
          </a:p>
          <a:p>
            <a:pPr lvl="2"/>
            <a:r>
              <a:rPr lang="en-US" sz="3200" dirty="0"/>
              <a:t>Standard deviation = 2.6</a:t>
            </a:r>
          </a:p>
          <a:p>
            <a:endParaRPr lang="en-US" sz="28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117</a:t>
            </a:fld>
            <a:endParaRPr lang="en-CA" dirty="0"/>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304800" y="0"/>
            <a:ext cx="8686800" cy="841248"/>
          </a:xfrm>
        </p:spPr>
        <p:txBody>
          <a:bodyPr/>
          <a:lstStyle/>
          <a:p>
            <a:pPr algn="ctr"/>
            <a:r>
              <a:rPr lang="en-US" b="1" dirty="0">
                <a:solidFill>
                  <a:schemeClr val="accent1"/>
                </a:solidFill>
                <a:effectLst>
                  <a:reflection blurRad="6350" stA="55000" endA="300" endPos="45500" dir="5400000" sy="-100000" algn="bl" rotWithShape="0"/>
                </a:effectLst>
              </a:rPr>
              <a:t>Beta Curve Using PERT Estimates</a:t>
            </a:r>
          </a:p>
        </p:txBody>
      </p:sp>
      <p:graphicFrame>
        <p:nvGraphicFramePr>
          <p:cNvPr id="1080320" name="Object 0"/>
          <p:cNvGraphicFramePr>
            <a:graphicFrameLocks noChangeAspect="1"/>
          </p:cNvGraphicFramePr>
          <p:nvPr>
            <p:extLst>
              <p:ext uri="{D42A27DB-BD31-4B8C-83A1-F6EECF244321}">
                <p14:modId xmlns:p14="http://schemas.microsoft.com/office/powerpoint/2010/main" val="223737540"/>
              </p:ext>
            </p:extLst>
          </p:nvPr>
        </p:nvGraphicFramePr>
        <p:xfrm>
          <a:off x="76200" y="1143000"/>
          <a:ext cx="8763000" cy="5334000"/>
        </p:xfrm>
        <a:graphic>
          <a:graphicData uri="http://schemas.openxmlformats.org/presentationml/2006/ole">
            <mc:AlternateContent xmlns:mc="http://schemas.openxmlformats.org/markup-compatibility/2006">
              <mc:Choice xmlns:v="urn:schemas-microsoft-com:vml" Requires="v">
                <p:oleObj spid="_x0000_s4506" name="Chart" r:id="rId4" imgW="5459760" imgH="3545640" progId="Excel.Sheet.8">
                  <p:embed/>
                </p:oleObj>
              </mc:Choice>
              <mc:Fallback>
                <p:oleObj name="Chart" r:id="rId4" imgW="5459760" imgH="3545640" progId="Excel.Sheet.8">
                  <p:embed/>
                  <p:pic>
                    <p:nvPicPr>
                      <p:cNvPr id="0" name="Picture 2"/>
                      <p:cNvPicPr>
                        <a:picLocks noRot="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8763000" cy="5334000"/>
                      </a:xfrm>
                      <a:prstGeom prst="rect">
                        <a:avLst/>
                      </a:prstGeom>
                      <a:noFill/>
                      <a:ln>
                        <a:noFill/>
                      </a:ln>
                      <a:extLst/>
                    </p:spPr>
                  </p:pic>
                </p:oleObj>
              </mc:Fallback>
            </mc:AlternateContent>
          </a:graphicData>
        </a:graphic>
      </p:graphicFrame>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304800" y="152400"/>
            <a:ext cx="8686800" cy="838200"/>
          </a:xfrm>
        </p:spPr>
        <p:txBody>
          <a:bodyPr>
            <a:normAutofit/>
          </a:bodyPr>
          <a:lstStyle/>
          <a:p>
            <a:pPr algn="ctr"/>
            <a:r>
              <a:rPr lang="en-US" b="1" dirty="0">
                <a:solidFill>
                  <a:schemeClr val="accent1"/>
                </a:solidFill>
                <a:effectLst>
                  <a:reflection blurRad="6350" stA="55000" endA="300" endPos="45500" dir="5400000" sy="-100000" algn="bl" rotWithShape="0"/>
                </a:effectLst>
              </a:rPr>
              <a:t>Beta Distribution Using PERT Estimates</a:t>
            </a:r>
          </a:p>
        </p:txBody>
      </p:sp>
      <p:sp>
        <p:nvSpPr>
          <p:cNvPr id="738307" name="Rectangle 3"/>
          <p:cNvSpPr>
            <a:spLocks noGrp="1" noChangeArrowheads="1"/>
          </p:cNvSpPr>
          <p:nvPr>
            <p:ph sz="quarter" idx="1"/>
          </p:nvPr>
        </p:nvSpPr>
        <p:spPr>
          <a:xfrm>
            <a:off x="304800" y="1447800"/>
            <a:ext cx="8458200" cy="4572000"/>
          </a:xfrm>
        </p:spPr>
        <p:txBody>
          <a:bodyPr>
            <a:normAutofit/>
          </a:bodyPr>
          <a:lstStyle/>
          <a:p>
            <a:r>
              <a:rPr lang="en-US" sz="3200" dirty="0"/>
              <a:t>PERT uses three-point estimates, “Optimistic” (O), “Most Likely” (ML) and “Pessimistic” (P)</a:t>
            </a:r>
          </a:p>
          <a:p>
            <a:endParaRPr lang="en-US" sz="3200" dirty="0"/>
          </a:p>
          <a:p>
            <a:pPr lvl="1">
              <a:buFont typeface="Wingdings" pitchFamily="2" charset="2"/>
              <a:buNone/>
            </a:pPr>
            <a:r>
              <a:rPr lang="en-US" sz="2800" dirty="0"/>
              <a:t>Mean   = </a:t>
            </a:r>
            <a:r>
              <a:rPr lang="en-US" sz="2800" u="sng" dirty="0"/>
              <a:t>O + (4ML) + P</a:t>
            </a:r>
          </a:p>
          <a:p>
            <a:pPr lvl="1">
              <a:buFont typeface="Wingdings" pitchFamily="2" charset="2"/>
              <a:buNone/>
            </a:pPr>
            <a:r>
              <a:rPr lang="en-US" sz="2800" dirty="0"/>
              <a:t>				6</a:t>
            </a:r>
          </a:p>
          <a:p>
            <a:pPr lvl="1">
              <a:buFont typeface="Wingdings" pitchFamily="2" charset="2"/>
              <a:buNone/>
            </a:pPr>
            <a:r>
              <a:rPr lang="en-US" sz="2800" dirty="0"/>
              <a:t>Standard Deviation = </a:t>
            </a:r>
            <a:r>
              <a:rPr lang="en-US" sz="2800" u="sng" dirty="0"/>
              <a:t>P – O</a:t>
            </a:r>
          </a:p>
          <a:p>
            <a:pPr lvl="1">
              <a:buFont typeface="Wingdings" pitchFamily="2" charset="2"/>
              <a:buNone/>
            </a:pPr>
            <a:r>
              <a:rPr lang="en-US" sz="2800" dirty="0"/>
              <a:t>			                          6</a:t>
            </a:r>
          </a:p>
          <a:p>
            <a:pPr lvl="1">
              <a:buFont typeface="Wingdings" pitchFamily="2" charset="2"/>
              <a:buNone/>
            </a:pPr>
            <a:endParaRPr lang="en-US" sz="2800" dirty="0"/>
          </a:p>
          <a:p>
            <a:pPr lvl="1">
              <a:buFont typeface="Wingdings" pitchFamily="2" charset="2"/>
              <a:buNone/>
            </a:pPr>
            <a:endParaRPr lang="en-US" sz="24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119</a:t>
            </a:fld>
            <a:endParaRPr lang="en-CA"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25400"/>
            <a:ext cx="7912100" cy="965200"/>
          </a:xfrm>
        </p:spPr>
        <p:txBody>
          <a:bodyPr>
            <a:normAutofit fontScale="90000"/>
          </a:bodyPr>
          <a:lstStyle/>
          <a:p>
            <a:pPr algn="ctr"/>
            <a:r>
              <a:rPr lang="en-CA" b="1" dirty="0">
                <a:solidFill>
                  <a:schemeClr val="accent5"/>
                </a:solidFill>
                <a:effectLst>
                  <a:outerShdw blurRad="38100" dist="38100" dir="2700000" algn="tl">
                    <a:srgbClr val="000000">
                      <a:alpha val="43137"/>
                    </a:srgbClr>
                  </a:outerShdw>
                </a:effectLst>
              </a:rPr>
              <a:t>11.1 PLAN RISK MANAGEMENT         DATA FLOW DIAGRAM</a:t>
            </a:r>
          </a:p>
        </p:txBody>
      </p:sp>
      <p:graphicFrame>
        <p:nvGraphicFramePr>
          <p:cNvPr id="4" name="Object 3"/>
          <p:cNvGraphicFramePr>
            <a:graphicFrameLocks noChangeAspect="1"/>
          </p:cNvGraphicFramePr>
          <p:nvPr>
            <p:extLst>
              <p:ext uri="{D42A27DB-BD31-4B8C-83A1-F6EECF244321}">
                <p14:modId xmlns:p14="http://schemas.microsoft.com/office/powerpoint/2010/main" val="2524551921"/>
              </p:ext>
            </p:extLst>
          </p:nvPr>
        </p:nvGraphicFramePr>
        <p:xfrm>
          <a:off x="381001" y="1143000"/>
          <a:ext cx="8157408" cy="5105400"/>
        </p:xfrm>
        <a:graphic>
          <a:graphicData uri="http://schemas.openxmlformats.org/presentationml/2006/ole">
            <mc:AlternateContent xmlns:mc="http://schemas.openxmlformats.org/markup-compatibility/2006">
              <mc:Choice xmlns:v="urn:schemas-microsoft-com:vml" Requires="v">
                <p:oleObj spid="_x0000_s480470" name="Visio" r:id="rId3" imgW="10969828" imgH="7168012" progId="Visio.Drawing.15">
                  <p:embed/>
                </p:oleObj>
              </mc:Choice>
              <mc:Fallback>
                <p:oleObj name="Visio" r:id="rId3" imgW="10969828" imgH="7168012" progId="Visio.Drawing.15">
                  <p:embed/>
                  <p:pic>
                    <p:nvPicPr>
                      <p:cNvPr id="0" name=""/>
                      <p:cNvPicPr/>
                      <p:nvPr/>
                    </p:nvPicPr>
                    <p:blipFill>
                      <a:blip r:embed="rId4"/>
                      <a:stretch>
                        <a:fillRect/>
                      </a:stretch>
                    </p:blipFill>
                    <p:spPr>
                      <a:xfrm>
                        <a:off x="381001" y="1143000"/>
                        <a:ext cx="8157408" cy="5105400"/>
                      </a:xfrm>
                      <a:prstGeom prst="rect">
                        <a:avLst/>
                      </a:prstGeom>
                    </p:spPr>
                  </p:pic>
                </p:oleObj>
              </mc:Fallback>
            </mc:AlternateContent>
          </a:graphicData>
        </a:graphic>
      </p:graphicFrame>
      <p:sp>
        <p:nvSpPr>
          <p:cNvPr id="5" name="TextBox 4"/>
          <p:cNvSpPr txBox="1"/>
          <p:nvPr/>
        </p:nvSpPr>
        <p:spPr>
          <a:xfrm>
            <a:off x="3733800" y="6413500"/>
            <a:ext cx="4804609" cy="307777"/>
          </a:xfrm>
          <a:prstGeom prst="rect">
            <a:avLst/>
          </a:prstGeom>
          <a:noFill/>
        </p:spPr>
        <p:txBody>
          <a:bodyPr wrap="square" rtlCol="0">
            <a:spAutoFit/>
          </a:bodyPr>
          <a:lstStyle/>
          <a:p>
            <a:r>
              <a:rPr lang="en-CA" sz="1400" i="1" dirty="0"/>
              <a:t>Adopted from PMBOK® 6</a:t>
            </a:r>
            <a:r>
              <a:rPr lang="en-CA" sz="1400" i="1" baseline="30000" dirty="0"/>
              <a:t>th</a:t>
            </a:r>
            <a:r>
              <a:rPr lang="en-CA" sz="1400" i="1" dirty="0"/>
              <a:t> Edition, Fig 11.3 page 402</a:t>
            </a:r>
          </a:p>
        </p:txBody>
      </p:sp>
      <p:sp>
        <p:nvSpPr>
          <p:cNvPr id="3" name="Slide Number Placeholder 2"/>
          <p:cNvSpPr>
            <a:spLocks noGrp="1"/>
          </p:cNvSpPr>
          <p:nvPr>
            <p:ph type="sldNum" sz="quarter" idx="15"/>
          </p:nvPr>
        </p:nvSpPr>
        <p:spPr/>
        <p:txBody>
          <a:bodyPr/>
          <a:lstStyle/>
          <a:p>
            <a:fld id="{C9B9AEC3-A0CA-4E90-A2C3-F6D483041A8F}" type="slidenum">
              <a:rPr lang="en-CA" smtClean="0"/>
              <a:pPr/>
              <a:t>12</a:t>
            </a:fld>
            <a:endParaRPr lang="en-CA" dirty="0"/>
          </a:p>
        </p:txBody>
      </p:sp>
    </p:spTree>
    <p:extLst>
      <p:ext uri="{BB962C8B-B14F-4D97-AF65-F5344CB8AC3E}">
        <p14:creationId xmlns:p14="http://schemas.microsoft.com/office/powerpoint/2010/main" val="343272323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304800" y="76200"/>
            <a:ext cx="8686800" cy="841248"/>
          </a:xfrm>
        </p:spPr>
        <p:txBody>
          <a:bodyPr>
            <a:normAutofit/>
          </a:bodyPr>
          <a:lstStyle/>
          <a:p>
            <a:pPr algn="ctr"/>
            <a:r>
              <a:rPr lang="en-US" sz="3600" b="1" dirty="0">
                <a:solidFill>
                  <a:schemeClr val="accent1"/>
                </a:solidFill>
                <a:effectLst>
                  <a:reflection blurRad="6350" stA="55000" endA="300" endPos="45500" dir="5400000" sy="-100000" algn="bl" rotWithShape="0"/>
                </a:effectLst>
              </a:rPr>
              <a:t>Triangular Distribution</a:t>
            </a:r>
          </a:p>
        </p:txBody>
      </p:sp>
      <p:graphicFrame>
        <p:nvGraphicFramePr>
          <p:cNvPr id="1081344" name="Object 1024"/>
          <p:cNvGraphicFramePr>
            <a:graphicFrameLocks noChangeAspect="1"/>
          </p:cNvGraphicFramePr>
          <p:nvPr>
            <p:extLst>
              <p:ext uri="{D42A27DB-BD31-4B8C-83A1-F6EECF244321}">
                <p14:modId xmlns:p14="http://schemas.microsoft.com/office/powerpoint/2010/main" val="602131036"/>
              </p:ext>
            </p:extLst>
          </p:nvPr>
        </p:nvGraphicFramePr>
        <p:xfrm>
          <a:off x="228600" y="1447800"/>
          <a:ext cx="8610600" cy="4857750"/>
        </p:xfrm>
        <a:graphic>
          <a:graphicData uri="http://schemas.openxmlformats.org/presentationml/2006/ole">
            <mc:AlternateContent xmlns:mc="http://schemas.openxmlformats.org/markup-compatibility/2006">
              <mc:Choice xmlns:v="urn:schemas-microsoft-com:vml" Requires="v">
                <p:oleObj spid="_x0000_s5530" name="Chart" r:id="rId4" imgW="5459760" imgH="3545640" progId="Excel.Sheet.8">
                  <p:embed/>
                </p:oleObj>
              </mc:Choice>
              <mc:Fallback>
                <p:oleObj name="Chart" r:id="rId4" imgW="5459760" imgH="354564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447800"/>
                        <a:ext cx="8610600" cy="4857750"/>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304800" y="0"/>
            <a:ext cx="8686800" cy="838200"/>
          </a:xfrm>
        </p:spPr>
        <p:txBody>
          <a:bodyPr/>
          <a:lstStyle/>
          <a:p>
            <a:pPr algn="ctr"/>
            <a:r>
              <a:rPr lang="en-US" b="1" dirty="0">
                <a:solidFill>
                  <a:schemeClr val="accent1"/>
                </a:solidFill>
                <a:effectLst>
                  <a:reflection blurRad="6350" stA="55000" endA="300" endPos="45500" dir="5400000" sy="-100000" algn="bl" rotWithShape="0"/>
                </a:effectLst>
              </a:rPr>
              <a:t>Triangular Distribution</a:t>
            </a:r>
          </a:p>
        </p:txBody>
      </p:sp>
      <p:sp>
        <p:nvSpPr>
          <p:cNvPr id="739331" name="Rectangle 3"/>
          <p:cNvSpPr>
            <a:spLocks noGrp="1" noChangeArrowheads="1"/>
          </p:cNvSpPr>
          <p:nvPr>
            <p:ph sz="quarter" idx="1"/>
          </p:nvPr>
        </p:nvSpPr>
        <p:spPr/>
        <p:txBody>
          <a:bodyPr>
            <a:normAutofit/>
          </a:bodyPr>
          <a:lstStyle/>
          <a:p>
            <a:r>
              <a:rPr lang="en-US" dirty="0"/>
              <a:t>The Triangular distribution (like PERT) uses three-point estimates, “Optimistic” (O), “Most Likely” (ML) and “Pessimistic” (P)</a:t>
            </a:r>
          </a:p>
          <a:p>
            <a:endParaRPr lang="en-US" dirty="0"/>
          </a:p>
          <a:p>
            <a:pPr lvl="1">
              <a:buFont typeface="Wingdings" pitchFamily="2" charset="2"/>
              <a:buNone/>
            </a:pPr>
            <a:r>
              <a:rPr lang="en-US" dirty="0"/>
              <a:t>Mean =	</a:t>
            </a:r>
            <a:r>
              <a:rPr lang="en-US" u="sng" dirty="0"/>
              <a:t>O + ML + P</a:t>
            </a:r>
          </a:p>
          <a:p>
            <a:pPr lvl="1">
              <a:buFont typeface="Wingdings" pitchFamily="2" charset="2"/>
              <a:buNone/>
            </a:pPr>
            <a:r>
              <a:rPr lang="en-US" dirty="0"/>
              <a:t>			        3</a:t>
            </a:r>
          </a:p>
          <a:p>
            <a:pPr lvl="1">
              <a:buFont typeface="Wingdings" pitchFamily="2" charset="2"/>
              <a:buNone/>
            </a:pPr>
            <a:r>
              <a:rPr lang="en-US" dirty="0"/>
              <a:t>Variance =   </a:t>
            </a:r>
            <a:r>
              <a:rPr lang="en-US" u="sng" dirty="0"/>
              <a:t>(P – O)</a:t>
            </a:r>
            <a:r>
              <a:rPr lang="en-US" u="sng" baseline="30000" dirty="0"/>
              <a:t>2</a:t>
            </a:r>
            <a:r>
              <a:rPr lang="en-US" u="sng" dirty="0"/>
              <a:t>  + (ML – O)(ML –P)</a:t>
            </a:r>
          </a:p>
          <a:p>
            <a:pPr lvl="1">
              <a:buFont typeface="Wingdings" pitchFamily="2" charset="2"/>
              <a:buNone/>
            </a:pPr>
            <a:r>
              <a:rPr lang="en-US" dirty="0"/>
              <a:t>			                       18</a:t>
            </a:r>
          </a:p>
          <a:p>
            <a:pPr lvl="1">
              <a:buFont typeface="Wingdings" pitchFamily="2" charset="2"/>
              <a:buNone/>
            </a:pPr>
            <a:r>
              <a:rPr lang="en-US" dirty="0"/>
              <a:t>Standard Deviation = Square Root (Variance)</a:t>
            </a:r>
          </a:p>
          <a:p>
            <a:pPr lvl="1">
              <a:buFont typeface="Wingdings" pitchFamily="2" charset="2"/>
              <a:buNone/>
            </a:pPr>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121</a:t>
            </a:fld>
            <a:endParaRPr lang="en-CA" dirty="0"/>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31" name="Rectangle 7"/>
          <p:cNvSpPr>
            <a:spLocks noGrp="1" noChangeArrowheads="1"/>
          </p:cNvSpPr>
          <p:nvPr>
            <p:ph type="title"/>
          </p:nvPr>
        </p:nvSpPr>
        <p:spPr>
          <a:xfrm>
            <a:off x="533400" y="-304800"/>
            <a:ext cx="7467600" cy="1143000"/>
          </a:xfrm>
        </p:spPr>
        <p:txBody>
          <a:bodyPr/>
          <a:lstStyle/>
          <a:p>
            <a:pPr algn="ctr"/>
            <a:r>
              <a:rPr lang="en-US" b="1" dirty="0">
                <a:solidFill>
                  <a:schemeClr val="accent1"/>
                </a:solidFill>
                <a:effectLst>
                  <a:reflection blurRad="6350" stA="55000" endA="300" endPos="45500" dir="5400000" sy="-100000" algn="bl" rotWithShape="0"/>
                </a:effectLst>
              </a:rPr>
              <a:t>Normal DISTRIBUTION</a:t>
            </a:r>
          </a:p>
        </p:txBody>
      </p:sp>
      <p:graphicFrame>
        <p:nvGraphicFramePr>
          <p:cNvPr id="1082368" name="Object 1024"/>
          <p:cNvGraphicFramePr>
            <a:graphicFrameLocks noChangeAspect="1"/>
          </p:cNvGraphicFramePr>
          <p:nvPr>
            <p:extLst>
              <p:ext uri="{D42A27DB-BD31-4B8C-83A1-F6EECF244321}">
                <p14:modId xmlns:p14="http://schemas.microsoft.com/office/powerpoint/2010/main" val="2645918206"/>
              </p:ext>
            </p:extLst>
          </p:nvPr>
        </p:nvGraphicFramePr>
        <p:xfrm>
          <a:off x="228600" y="1347788"/>
          <a:ext cx="8610600" cy="5053012"/>
        </p:xfrm>
        <a:graphic>
          <a:graphicData uri="http://schemas.openxmlformats.org/presentationml/2006/ole">
            <mc:AlternateContent xmlns:mc="http://schemas.openxmlformats.org/markup-compatibility/2006">
              <mc:Choice xmlns:v="urn:schemas-microsoft-com:vml" Requires="v">
                <p:oleObj spid="_x0000_s6555" name="Chart" r:id="rId4" imgW="5459760" imgH="3545640" progId="Excel.Sheet.8">
                  <p:embed/>
                </p:oleObj>
              </mc:Choice>
              <mc:Fallback>
                <p:oleObj name="Chart" r:id="rId4" imgW="5459760" imgH="354564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47788"/>
                        <a:ext cx="8610600" cy="5053012"/>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a:xfrm>
            <a:off x="304800" y="0"/>
            <a:ext cx="8686800" cy="838200"/>
          </a:xfrm>
        </p:spPr>
        <p:txBody>
          <a:bodyPr>
            <a:normAutofit/>
          </a:bodyPr>
          <a:lstStyle/>
          <a:p>
            <a:pPr algn="ctr"/>
            <a:r>
              <a:rPr lang="en-US" sz="3600" b="1" dirty="0">
                <a:solidFill>
                  <a:schemeClr val="accent1"/>
                </a:solidFill>
                <a:effectLst>
                  <a:reflection blurRad="6350" stA="55000" endA="300" endPos="45500" dir="5400000" sy="-100000" algn="bl" rotWithShape="0"/>
                </a:effectLst>
              </a:rPr>
              <a:t>Normal Distribution</a:t>
            </a:r>
          </a:p>
        </p:txBody>
      </p:sp>
      <p:sp>
        <p:nvSpPr>
          <p:cNvPr id="742403" name="Rectangle 3"/>
          <p:cNvSpPr>
            <a:spLocks noGrp="1" noChangeArrowheads="1"/>
          </p:cNvSpPr>
          <p:nvPr>
            <p:ph sz="quarter" idx="1"/>
          </p:nvPr>
        </p:nvSpPr>
        <p:spPr>
          <a:xfrm>
            <a:off x="304800" y="1143000"/>
            <a:ext cx="8686800" cy="5715000"/>
          </a:xfrm>
        </p:spPr>
        <p:txBody>
          <a:bodyPr>
            <a:normAutofit/>
          </a:bodyPr>
          <a:lstStyle/>
          <a:p>
            <a:r>
              <a:rPr lang="en-US" sz="2400" dirty="0"/>
              <a:t>Normal distribution is a continuous probability distribution.  Graphed, it  is a symmetrical, bell-shaped curve.  In the Normal distribution, observations, equidistant from the mean have the same frequency</a:t>
            </a:r>
            <a:r>
              <a:rPr lang="en-US" dirty="0"/>
              <a:t>. </a:t>
            </a:r>
          </a:p>
          <a:p>
            <a:r>
              <a:rPr lang="en-US" sz="2400" dirty="0"/>
              <a:t>A standardized Normal curve has a zero mean and unit standard deviation.</a:t>
            </a:r>
          </a:p>
          <a:p>
            <a:pPr lvl="1"/>
            <a:r>
              <a:rPr lang="en-US" sz="2000" b="1" dirty="0"/>
              <a:t>1 S.D encompasses 68.3% of the area under the curve</a:t>
            </a:r>
          </a:p>
          <a:p>
            <a:pPr lvl="1"/>
            <a:r>
              <a:rPr lang="en-US" sz="2000" b="1" dirty="0"/>
              <a:t> 2 S.D.’s encompass 95.5% of the area under the curve</a:t>
            </a:r>
          </a:p>
          <a:p>
            <a:pPr lvl="1"/>
            <a:r>
              <a:rPr lang="en-US" sz="2000" b="1" dirty="0"/>
              <a:t> 3 S.D.’s encompass 99.7% of the area under the curve</a:t>
            </a:r>
          </a:p>
          <a:p>
            <a:r>
              <a:rPr lang="en-US" sz="2400" dirty="0"/>
              <a:t>Many distributions arising in practice can be approximated by a Normal distribution.  Other random variables may be transformed to Normality.</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123</a:t>
            </a:fld>
            <a:endParaRPr lang="en-CA" dirty="0"/>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a:xfrm>
            <a:off x="609600" y="-457200"/>
            <a:ext cx="7467600" cy="1143000"/>
          </a:xfrm>
        </p:spPr>
        <p:txBody>
          <a:bodyPr>
            <a:normAutofit/>
          </a:bodyPr>
          <a:lstStyle/>
          <a:p>
            <a:pPr algn="ctr"/>
            <a:r>
              <a:rPr lang="en-US" sz="4000" b="1" dirty="0">
                <a:effectLst>
                  <a:reflection blurRad="6350" stA="55000" endA="300" endPos="45500" dir="5400000" sy="-100000" algn="bl" rotWithShape="0"/>
                </a:effectLst>
              </a:rPr>
              <a:t>Lognormal Curve</a:t>
            </a:r>
          </a:p>
        </p:txBody>
      </p:sp>
      <p:graphicFrame>
        <p:nvGraphicFramePr>
          <p:cNvPr id="1083392" name="Object 1024"/>
          <p:cNvGraphicFramePr>
            <a:graphicFrameLocks noChangeAspect="1"/>
          </p:cNvGraphicFramePr>
          <p:nvPr>
            <p:extLst>
              <p:ext uri="{D42A27DB-BD31-4B8C-83A1-F6EECF244321}">
                <p14:modId xmlns:p14="http://schemas.microsoft.com/office/powerpoint/2010/main" val="2412208386"/>
              </p:ext>
            </p:extLst>
          </p:nvPr>
        </p:nvGraphicFramePr>
        <p:xfrm>
          <a:off x="152400" y="1247774"/>
          <a:ext cx="8534400" cy="5305425"/>
        </p:xfrm>
        <a:graphic>
          <a:graphicData uri="http://schemas.openxmlformats.org/presentationml/2006/ole">
            <mc:AlternateContent xmlns:mc="http://schemas.openxmlformats.org/markup-compatibility/2006">
              <mc:Choice xmlns:v="urn:schemas-microsoft-com:vml" Requires="v">
                <p:oleObj spid="_x0000_s7579" name="Chart" r:id="rId4" imgW="5459760" imgH="3545640" progId="Excel.Sheet.8">
                  <p:embed/>
                </p:oleObj>
              </mc:Choice>
              <mc:Fallback>
                <p:oleObj name="Chart" r:id="rId4" imgW="5459760" imgH="354564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247774"/>
                        <a:ext cx="8534400" cy="5305425"/>
                      </a:xfrm>
                      <a:prstGeom prst="rect">
                        <a:avLst/>
                      </a:prstGeom>
                      <a:solidFill>
                        <a:schemeClr val="hlink"/>
                      </a:solidFill>
                      <a:ln>
                        <a:noFill/>
                      </a:ln>
                      <a:effectLst/>
                      <a:extLst/>
                    </p:spPr>
                  </p:pic>
                </p:oleObj>
              </mc:Fallback>
            </mc:AlternateContent>
          </a:graphicData>
        </a:graphic>
      </p:graphicFrame>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762000" y="152400"/>
            <a:ext cx="7467600" cy="1143000"/>
          </a:xfrm>
        </p:spPr>
        <p:txBody>
          <a:bodyPr>
            <a:normAutofit/>
          </a:bodyPr>
          <a:lstStyle/>
          <a:p>
            <a:pPr algn="ctr"/>
            <a:r>
              <a:rPr lang="en-US" sz="4000" dirty="0">
                <a:solidFill>
                  <a:schemeClr val="accent1"/>
                </a:solidFill>
                <a:effectLst>
                  <a:reflection blurRad="6350" stA="55000" endA="300" endPos="45500" dir="5400000" sy="-100000" algn="bl" rotWithShape="0"/>
                </a:effectLst>
              </a:rPr>
              <a:t>Lognormal Distribution</a:t>
            </a:r>
          </a:p>
        </p:txBody>
      </p:sp>
      <p:sp>
        <p:nvSpPr>
          <p:cNvPr id="744451" name="Rectangle 3"/>
          <p:cNvSpPr>
            <a:spLocks noGrp="1" noChangeArrowheads="1"/>
          </p:cNvSpPr>
          <p:nvPr>
            <p:ph sz="quarter" idx="1"/>
          </p:nvPr>
        </p:nvSpPr>
        <p:spPr/>
        <p:txBody>
          <a:bodyPr>
            <a:normAutofit/>
          </a:bodyPr>
          <a:lstStyle/>
          <a:p>
            <a:endParaRPr lang="en-US" sz="2800" dirty="0"/>
          </a:p>
          <a:p>
            <a:r>
              <a:rPr lang="en-US" sz="2800" dirty="0"/>
              <a:t>Lognormal  distribution is a continuous probability distribution.  A random variable is log normally distributed if the natural log of the variable is normally distributed.</a:t>
            </a:r>
          </a:p>
          <a:p>
            <a:r>
              <a:rPr lang="en-US" sz="2800" dirty="0"/>
              <a:t>Financial data are often log normally distributed, e.g. costs, expenditures, etc.</a:t>
            </a:r>
          </a:p>
          <a:p>
            <a:endParaRPr lang="en-US" sz="28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125</a:t>
            </a:fld>
            <a:endParaRPr lang="en-CA" dirty="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381000"/>
            <a:ext cx="7467600" cy="1143000"/>
          </a:xfrm>
        </p:spPr>
        <p:txBody>
          <a:bodyPr/>
          <a:lstStyle/>
          <a:p>
            <a:pPr algn="ctr"/>
            <a:r>
              <a:rPr lang="en-US" b="1" dirty="0">
                <a:solidFill>
                  <a:schemeClr val="accent1"/>
                </a:solidFill>
                <a:effectLst>
                  <a:reflection blurRad="6350" stA="55000" endA="300" endPos="45500" dir="5400000" sy="-100000" algn="bl" rotWithShape="0"/>
                </a:effectLst>
              </a:rPr>
              <a:t>Uniform DISTRIBUTION</a:t>
            </a:r>
          </a:p>
        </p:txBody>
      </p:sp>
      <p:graphicFrame>
        <p:nvGraphicFramePr>
          <p:cNvPr id="1084416" name="Object 2048"/>
          <p:cNvGraphicFramePr>
            <a:graphicFrameLocks noChangeAspect="1"/>
          </p:cNvGraphicFramePr>
          <p:nvPr>
            <p:extLst>
              <p:ext uri="{D42A27DB-BD31-4B8C-83A1-F6EECF244321}">
                <p14:modId xmlns:p14="http://schemas.microsoft.com/office/powerpoint/2010/main" val="3314860324"/>
              </p:ext>
            </p:extLst>
          </p:nvPr>
        </p:nvGraphicFramePr>
        <p:xfrm>
          <a:off x="152400" y="1350963"/>
          <a:ext cx="8686800" cy="5126037"/>
        </p:xfrm>
        <a:graphic>
          <a:graphicData uri="http://schemas.openxmlformats.org/presentationml/2006/ole">
            <mc:AlternateContent xmlns:mc="http://schemas.openxmlformats.org/markup-compatibility/2006">
              <mc:Choice xmlns:v="urn:schemas-microsoft-com:vml" Requires="v">
                <p:oleObj spid="_x0000_s8603" name="Chart" r:id="rId4" imgW="5459760" imgH="3545640" progId="Excel.Sheet.8">
                  <p:embed/>
                </p:oleObj>
              </mc:Choice>
              <mc:Fallback>
                <p:oleObj name="Chart" r:id="rId4" imgW="5459760" imgH="3545640" progId="Excel.Shee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350963"/>
                        <a:ext cx="8686800" cy="5126037"/>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762000" y="152400"/>
            <a:ext cx="7467600" cy="1143000"/>
          </a:xfrm>
        </p:spPr>
        <p:txBody>
          <a:bodyPr/>
          <a:lstStyle/>
          <a:p>
            <a:pPr algn="ctr"/>
            <a:r>
              <a:rPr lang="en-US" b="1" dirty="0">
                <a:solidFill>
                  <a:schemeClr val="accent1"/>
                </a:solidFill>
                <a:effectLst>
                  <a:reflection blurRad="6350" stA="55000" endA="300" endPos="45500" dir="5400000" sy="-100000" algn="bl" rotWithShape="0"/>
                </a:effectLst>
              </a:rPr>
              <a:t>Uniform Probability Distribution</a:t>
            </a:r>
          </a:p>
        </p:txBody>
      </p:sp>
      <p:sp>
        <p:nvSpPr>
          <p:cNvPr id="748547" name="Rectangle 3"/>
          <p:cNvSpPr>
            <a:spLocks noGrp="1" noChangeArrowheads="1"/>
          </p:cNvSpPr>
          <p:nvPr>
            <p:ph sz="quarter" idx="1"/>
          </p:nvPr>
        </p:nvSpPr>
        <p:spPr/>
        <p:txBody>
          <a:bodyPr>
            <a:normAutofit/>
          </a:bodyPr>
          <a:lstStyle/>
          <a:p>
            <a:endParaRPr lang="en-US" dirty="0"/>
          </a:p>
          <a:p>
            <a:r>
              <a:rPr lang="en-US" dirty="0"/>
              <a:t>Uniform probability distribution models either continuous or discrete random variables.</a:t>
            </a:r>
          </a:p>
          <a:p>
            <a:r>
              <a:rPr lang="en-US" dirty="0"/>
              <a:t>The values of a uniform random variable are uniformly distributed over an interval.</a:t>
            </a:r>
          </a:p>
          <a:p>
            <a:r>
              <a:rPr lang="en-US" dirty="0"/>
              <a:t>Events occurring within a specific time window, with each event having an equal probability of occurring, would follow a uniform distribution over the time interval.</a:t>
            </a:r>
          </a:p>
          <a:p>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127</a:t>
            </a:fld>
            <a:endParaRPr lang="en-CA" dirty="0"/>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89155" name="Rectangle 3"/>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 name="Rectangle 4"/>
          <p:cNvSpPr>
            <a:spLocks noGrp="1" noChangeArrowheads="1"/>
          </p:cNvSpPr>
          <p:nvPr>
            <p:ph type="title"/>
          </p:nvPr>
        </p:nvSpPr>
        <p:spPr>
          <a:xfrm>
            <a:off x="0" y="152400"/>
            <a:ext cx="8991600" cy="838200"/>
          </a:xfrm>
          <a:noFill/>
          <a:ln/>
        </p:spPr>
        <p:txBody>
          <a:bodyPr>
            <a:normAutofit fontScale="90000"/>
          </a:bodyPr>
          <a:lstStyle/>
          <a:p>
            <a:pPr algn="ctr"/>
            <a:r>
              <a:rPr lang="en-US" sz="2800" b="1" dirty="0">
                <a:solidFill>
                  <a:schemeClr val="accent1"/>
                </a:solidFill>
                <a:effectLst>
                  <a:reflection blurRad="6350" stA="55000" endA="300" endPos="45500" dir="5400000" sy="-100000" algn="bl" rotWithShape="0"/>
                </a:effectLst>
              </a:rPr>
              <a:t>11.3.2 – PERFORM QUALITATIVE RISK ANALYSIS TOOLS &amp; TECHNIQUES</a:t>
            </a:r>
          </a:p>
        </p:txBody>
      </p:sp>
      <p:sp>
        <p:nvSpPr>
          <p:cNvPr id="689157" name="Rectangle 5"/>
          <p:cNvSpPr>
            <a:spLocks noGrp="1" noChangeArrowheads="1"/>
          </p:cNvSpPr>
          <p:nvPr>
            <p:ph sz="quarter" idx="1"/>
          </p:nvPr>
        </p:nvSpPr>
        <p:spPr>
          <a:xfrm>
            <a:off x="381000" y="2133600"/>
            <a:ext cx="2743200" cy="4596138"/>
          </a:xfrm>
        </p:spPr>
        <p:txBody>
          <a:bodyPr>
            <a:normAutofit/>
          </a:bodyPr>
          <a:lstStyle/>
          <a:p>
            <a:pPr marL="0" indent="0">
              <a:buNone/>
            </a:pPr>
            <a:r>
              <a:rPr lang="en-US" sz="2000" i="1" dirty="0"/>
              <a:t>These charts represent three dimensions of data, where each risk is plotted as a bubble, an a three dimensional graph; i.e., the horizontal axis showing detectability, the vertical axis showing proximity, and the bubble size showing the impact.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128</a:t>
            </a:fld>
            <a:endParaRPr lang="en-CA" dirty="0"/>
          </a:p>
        </p:txBody>
      </p:sp>
      <p:sp>
        <p:nvSpPr>
          <p:cNvPr id="5" name="TextBox 4"/>
          <p:cNvSpPr txBox="1"/>
          <p:nvPr/>
        </p:nvSpPr>
        <p:spPr>
          <a:xfrm>
            <a:off x="228600" y="1219200"/>
            <a:ext cx="6400800" cy="830997"/>
          </a:xfrm>
          <a:prstGeom prst="rect">
            <a:avLst/>
          </a:prstGeom>
          <a:noFill/>
        </p:spPr>
        <p:txBody>
          <a:bodyPr wrap="square" rtlCol="0">
            <a:spAutoFit/>
          </a:bodyPr>
          <a:lstStyle/>
          <a:p>
            <a:pPr>
              <a:buFont typeface="Wingdings" pitchFamily="2" charset="2"/>
              <a:buNone/>
            </a:pPr>
            <a:r>
              <a:rPr lang="en-US" sz="2800" b="1" dirty="0"/>
              <a:t>.6 Probability and Impact Matrix</a:t>
            </a:r>
          </a:p>
          <a:p>
            <a:pPr marL="631825" indent="-185738">
              <a:buFont typeface="Arial" panose="020B0604020202020204" pitchFamily="34" charset="0"/>
              <a:buChar char="•"/>
            </a:pPr>
            <a:r>
              <a:rPr lang="en-US" sz="2000" b="1" i="1" dirty="0"/>
              <a:t>Hierarchical Charts</a:t>
            </a:r>
            <a:endParaRPr lang="en-US" sz="2000" i="1" dirty="0"/>
          </a:p>
        </p:txBody>
      </p:sp>
      <p:pic>
        <p:nvPicPr>
          <p:cNvPr id="6" name="Picture 5"/>
          <p:cNvPicPr>
            <a:picLocks noChangeAspect="1"/>
          </p:cNvPicPr>
          <p:nvPr/>
        </p:nvPicPr>
        <p:blipFill>
          <a:blip r:embed="rId3"/>
          <a:stretch>
            <a:fillRect/>
          </a:stretch>
        </p:blipFill>
        <p:spPr>
          <a:xfrm>
            <a:off x="3114620" y="2007971"/>
            <a:ext cx="5623996" cy="4558748"/>
          </a:xfrm>
          <a:prstGeom prst="rect">
            <a:avLst/>
          </a:prstGeom>
        </p:spPr>
      </p:pic>
      <p:sp>
        <p:nvSpPr>
          <p:cNvPr id="9" name="TextBox 8"/>
          <p:cNvSpPr txBox="1"/>
          <p:nvPr/>
        </p:nvSpPr>
        <p:spPr>
          <a:xfrm>
            <a:off x="5857820" y="6566719"/>
            <a:ext cx="2971800" cy="276999"/>
          </a:xfrm>
          <a:prstGeom prst="rect">
            <a:avLst/>
          </a:prstGeom>
          <a:noFill/>
        </p:spPr>
        <p:txBody>
          <a:bodyPr wrap="square" rtlCol="0">
            <a:spAutoFit/>
          </a:bodyPr>
          <a:lstStyle/>
          <a:p>
            <a:r>
              <a:rPr lang="en-CA" sz="1200" i="1" dirty="0"/>
              <a:t>PMBOK® 6</a:t>
            </a:r>
            <a:r>
              <a:rPr lang="en-CA" sz="1200" i="1" baseline="30000" dirty="0"/>
              <a:t>th</a:t>
            </a:r>
            <a:r>
              <a:rPr lang="en-CA" sz="1200" i="1" dirty="0"/>
              <a:t> Ed. Fig 11.10 page 426</a:t>
            </a:r>
          </a:p>
        </p:txBody>
      </p:sp>
    </p:spTree>
    <p:extLst>
      <p:ext uri="{BB962C8B-B14F-4D97-AF65-F5344CB8AC3E}">
        <p14:creationId xmlns:p14="http://schemas.microsoft.com/office/powerpoint/2010/main" val="2214577543"/>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377"/>
            <a:ext cx="8286750" cy="701674"/>
          </a:xfrm>
        </p:spPr>
        <p:txBody>
          <a:bodyPr>
            <a:normAutofit fontScale="90000"/>
          </a:bodyPr>
          <a:lstStyle/>
          <a:p>
            <a:pPr algn="ctr"/>
            <a:r>
              <a:rPr lang="en-CA" sz="2400" b="1" dirty="0">
                <a:solidFill>
                  <a:schemeClr val="accent5"/>
                </a:solidFill>
                <a:effectLst>
                  <a:outerShdw blurRad="38100" dist="38100" dir="2700000" algn="tl">
                    <a:srgbClr val="000000">
                      <a:alpha val="43137"/>
                    </a:srgbClr>
                  </a:outerShdw>
                </a:effectLst>
              </a:rPr>
              <a:t>EXAMPLE PROBABILITY DISTRIBUTION RESULTS OF MONTE CARLO SIMULATION</a:t>
            </a:r>
          </a:p>
        </p:txBody>
      </p:sp>
      <p:pic>
        <p:nvPicPr>
          <p:cNvPr id="4" name="Picture 3"/>
          <p:cNvPicPr>
            <a:picLocks noChangeAspect="1"/>
          </p:cNvPicPr>
          <p:nvPr/>
        </p:nvPicPr>
        <p:blipFill>
          <a:blip r:embed="rId2"/>
          <a:stretch>
            <a:fillRect/>
          </a:stretch>
        </p:blipFill>
        <p:spPr>
          <a:xfrm>
            <a:off x="228600" y="1143001"/>
            <a:ext cx="4267200" cy="4419599"/>
          </a:xfrm>
          <a:prstGeom prst="rect">
            <a:avLst/>
          </a:prstGeom>
          <a:solidFill>
            <a:schemeClr val="accent2"/>
          </a:solidFill>
        </p:spPr>
      </p:pic>
      <p:sp>
        <p:nvSpPr>
          <p:cNvPr id="5" name="TextBox 4"/>
          <p:cNvSpPr txBox="1"/>
          <p:nvPr/>
        </p:nvSpPr>
        <p:spPr>
          <a:xfrm>
            <a:off x="228601" y="5638800"/>
            <a:ext cx="7924799" cy="923330"/>
          </a:xfrm>
          <a:prstGeom prst="rect">
            <a:avLst/>
          </a:prstGeom>
          <a:solidFill>
            <a:schemeClr val="accent6">
              <a:lumMod val="20000"/>
              <a:lumOff val="80000"/>
            </a:schemeClr>
          </a:solidFill>
        </p:spPr>
        <p:txBody>
          <a:bodyPr wrap="square" rtlCol="0">
            <a:spAutoFit/>
          </a:bodyPr>
          <a:lstStyle/>
          <a:p>
            <a:r>
              <a:rPr lang="en-CA" i="1" dirty="0"/>
              <a:t>In this example, there is 10% probability that the project on the left will finish on or before the target date of May 13, 2017.  While there is 85% probability of completing the project on the right for $2.45M or less. </a:t>
            </a:r>
          </a:p>
        </p:txBody>
      </p:sp>
      <p:sp>
        <p:nvSpPr>
          <p:cNvPr id="6" name="TextBox 1"/>
          <p:cNvSpPr txBox="1"/>
          <p:nvPr/>
        </p:nvSpPr>
        <p:spPr>
          <a:xfrm>
            <a:off x="5511443"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pic>
        <p:nvPicPr>
          <p:cNvPr id="8" name="Picture 7"/>
          <p:cNvPicPr>
            <a:picLocks noChangeAspect="1"/>
          </p:cNvPicPr>
          <p:nvPr/>
        </p:nvPicPr>
        <p:blipFill>
          <a:blip r:embed="rId3"/>
          <a:stretch>
            <a:fillRect/>
          </a:stretch>
        </p:blipFill>
        <p:spPr>
          <a:xfrm>
            <a:off x="4572000" y="1219200"/>
            <a:ext cx="4038600" cy="4267200"/>
          </a:xfrm>
          <a:prstGeom prst="rect">
            <a:avLst/>
          </a:prstGeom>
          <a:ln w="19050">
            <a:solidFill>
              <a:schemeClr val="tx1"/>
            </a:solidFill>
          </a:ln>
        </p:spPr>
      </p:pic>
    </p:spTree>
    <p:extLst>
      <p:ext uri="{BB962C8B-B14F-4D97-AF65-F5344CB8AC3E}">
        <p14:creationId xmlns:p14="http://schemas.microsoft.com/office/powerpoint/2010/main" val="4113164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319491" name="Rectangle 3"/>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dirty="0"/>
          </a:p>
        </p:txBody>
      </p:sp>
      <p:sp>
        <p:nvSpPr>
          <p:cNvPr id="319492" name="Rectangle 4"/>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319493" name="Rectangle 5"/>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319494" name="Rectangle 6"/>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dirty="0"/>
          </a:p>
        </p:txBody>
      </p:sp>
      <p:sp>
        <p:nvSpPr>
          <p:cNvPr id="319514" name="Rectangle 26"/>
          <p:cNvSpPr>
            <a:spLocks noGrp="1" noChangeArrowheads="1"/>
          </p:cNvSpPr>
          <p:nvPr>
            <p:ph type="title"/>
          </p:nvPr>
        </p:nvSpPr>
        <p:spPr>
          <a:xfrm>
            <a:off x="301752" y="152400"/>
            <a:ext cx="8686800" cy="841248"/>
          </a:xfrm>
          <a:noFill/>
          <a:ln/>
        </p:spPr>
        <p:txBody>
          <a:bodyPr>
            <a:normAutofit/>
          </a:bodyPr>
          <a:lstStyle/>
          <a:p>
            <a:pPr algn="ctr"/>
            <a:r>
              <a:rPr lang="en-US" sz="4000" b="1" dirty="0">
                <a:solidFill>
                  <a:schemeClr val="accent1"/>
                </a:solidFill>
                <a:effectLst>
                  <a:reflection blurRad="6350" stA="55000" endA="300" endPos="45500" dir="5400000" sy="-100000" algn="bl" rotWithShape="0"/>
                </a:effectLst>
                <a:latin typeface="+mn-lt"/>
              </a:rPr>
              <a:t>11.1 – Plan Risk Management </a:t>
            </a:r>
          </a:p>
        </p:txBody>
      </p:sp>
      <p:sp>
        <p:nvSpPr>
          <p:cNvPr id="319515" name="Freeform 27"/>
          <p:cNvSpPr>
            <a:spLocks/>
          </p:cNvSpPr>
          <p:nvPr/>
        </p:nvSpPr>
        <p:spPr bwMode="auto">
          <a:xfrm>
            <a:off x="152400" y="2057400"/>
            <a:ext cx="8836152"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lumMod val="20000"/>
              <a:lumOff val="80000"/>
            </a:schemeClr>
          </a:solidFill>
          <a:ln w="12700" cap="rnd" cmpd="sng">
            <a:solidFill>
              <a:schemeClr val="tx1"/>
            </a:solidFill>
            <a:prstDash val="solid"/>
            <a:round/>
            <a:headEnd type="none" w="med" len="med"/>
            <a:tailEnd type="none" w="med" len="med"/>
          </a:ln>
          <a:effectLst/>
        </p:spPr>
        <p:txBody>
          <a:bodyPr/>
          <a:lstStyle/>
          <a:p>
            <a:endParaRPr lang="en-CA" dirty="0"/>
          </a:p>
        </p:txBody>
      </p:sp>
      <p:sp>
        <p:nvSpPr>
          <p:cNvPr id="319516" name="Rectangle 28"/>
          <p:cNvSpPr>
            <a:spLocks noChangeArrowheads="1"/>
          </p:cNvSpPr>
          <p:nvPr/>
        </p:nvSpPr>
        <p:spPr bwMode="auto">
          <a:xfrm>
            <a:off x="5765800" y="1752600"/>
            <a:ext cx="2159000" cy="381000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buFontTx/>
              <a:buChar char="•"/>
            </a:pPr>
            <a:endParaRPr lang="en-US" sz="1600" dirty="0">
              <a:solidFill>
                <a:schemeClr val="bg1"/>
              </a:solidFill>
              <a:latin typeface="Arial" charset="0"/>
            </a:endParaRPr>
          </a:p>
          <a:p>
            <a:pPr algn="l">
              <a:buFontTx/>
              <a:buChar char="•"/>
            </a:pPr>
            <a:r>
              <a:rPr lang="en-US" sz="1600" dirty="0">
                <a:solidFill>
                  <a:schemeClr val="bg1"/>
                </a:solidFill>
                <a:latin typeface="Arial" charset="0"/>
              </a:rPr>
              <a:t>1 Risk management</a:t>
            </a:r>
            <a:br>
              <a:rPr lang="en-US" sz="1600" dirty="0">
                <a:solidFill>
                  <a:schemeClr val="bg1"/>
                </a:solidFill>
                <a:latin typeface="Arial" charset="0"/>
              </a:rPr>
            </a:br>
            <a:r>
              <a:rPr lang="en-US" sz="1600" dirty="0">
                <a:solidFill>
                  <a:schemeClr val="bg1"/>
                </a:solidFill>
                <a:latin typeface="Arial" charset="0"/>
              </a:rPr>
              <a:t>     plan</a:t>
            </a:r>
          </a:p>
        </p:txBody>
      </p:sp>
      <p:sp>
        <p:nvSpPr>
          <p:cNvPr id="319517" name="Rectangle 29"/>
          <p:cNvSpPr>
            <a:spLocks noChangeArrowheads="1"/>
          </p:cNvSpPr>
          <p:nvPr/>
        </p:nvSpPr>
        <p:spPr bwMode="auto">
          <a:xfrm>
            <a:off x="3124199" y="1752600"/>
            <a:ext cx="2460625" cy="375285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r>
              <a:rPr lang="en-US" sz="1600" dirty="0">
                <a:solidFill>
                  <a:schemeClr val="bg1"/>
                </a:solidFill>
                <a:latin typeface="Arial" charset="0"/>
              </a:rPr>
              <a:t> </a:t>
            </a:r>
          </a:p>
          <a:p>
            <a:pPr algn="l">
              <a:buFontTx/>
              <a:buChar char="•"/>
            </a:pPr>
            <a:endParaRPr lang="en-US" sz="1600" dirty="0">
              <a:solidFill>
                <a:schemeClr val="bg1"/>
              </a:solidFill>
              <a:latin typeface="Arial" charset="0"/>
            </a:endParaRPr>
          </a:p>
          <a:p>
            <a:pPr algn="l">
              <a:buFont typeface="Arial" pitchFamily="34" charset="0"/>
              <a:buChar char="•"/>
              <a:tabLst>
                <a:tab pos="231775" algn="l"/>
              </a:tabLst>
            </a:pPr>
            <a:r>
              <a:rPr lang="en-US" sz="1600" dirty="0">
                <a:solidFill>
                  <a:schemeClr val="bg1"/>
                </a:solidFill>
                <a:latin typeface="Arial" charset="0"/>
              </a:rPr>
              <a:t>1 Expert Judgment</a:t>
            </a:r>
          </a:p>
          <a:p>
            <a:pPr algn="l">
              <a:buFont typeface="Arial" pitchFamily="34" charset="0"/>
              <a:buChar char="•"/>
              <a:tabLst>
                <a:tab pos="231775" algn="l"/>
              </a:tabLst>
            </a:pPr>
            <a:r>
              <a:rPr lang="en-US" sz="1600" dirty="0">
                <a:solidFill>
                  <a:schemeClr val="bg1"/>
                </a:solidFill>
                <a:latin typeface="Arial" charset="0"/>
              </a:rPr>
              <a:t>2 Data Analysis</a:t>
            </a:r>
          </a:p>
          <a:p>
            <a:pPr marL="177800" algn="l">
              <a:buFont typeface="Arial" pitchFamily="34" charset="0"/>
              <a:buChar char="•"/>
            </a:pPr>
            <a:r>
              <a:rPr lang="en-US" sz="1600" dirty="0">
                <a:solidFill>
                  <a:schemeClr val="bg1"/>
                </a:solidFill>
                <a:latin typeface="Arial" charset="0"/>
              </a:rPr>
              <a:t> Stakeholder Analysis</a:t>
            </a:r>
          </a:p>
          <a:p>
            <a:pPr algn="l">
              <a:buFont typeface="Arial" pitchFamily="34" charset="0"/>
              <a:buChar char="•"/>
              <a:tabLst>
                <a:tab pos="231775" algn="l"/>
              </a:tabLst>
            </a:pPr>
            <a:r>
              <a:rPr lang="en-US" sz="1600" dirty="0">
                <a:solidFill>
                  <a:schemeClr val="bg1"/>
                </a:solidFill>
                <a:latin typeface="Arial" charset="0"/>
              </a:rPr>
              <a:t>3 Meetings</a:t>
            </a:r>
          </a:p>
          <a:p>
            <a:pPr algn="l"/>
            <a:r>
              <a:rPr lang="en-US" dirty="0">
                <a:solidFill>
                  <a:schemeClr val="bg1"/>
                </a:solidFill>
                <a:latin typeface="Arial" charset="0"/>
              </a:rPr>
              <a:t> </a:t>
            </a:r>
          </a:p>
        </p:txBody>
      </p:sp>
      <p:sp>
        <p:nvSpPr>
          <p:cNvPr id="319518" name="Rectangle 30"/>
          <p:cNvSpPr>
            <a:spLocks noChangeArrowheads="1"/>
          </p:cNvSpPr>
          <p:nvPr/>
        </p:nvSpPr>
        <p:spPr bwMode="auto">
          <a:xfrm>
            <a:off x="288925" y="1752600"/>
            <a:ext cx="2543174" cy="373380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buFontTx/>
              <a:buChar char="•"/>
            </a:pPr>
            <a:endParaRPr lang="en-US" sz="1600" dirty="0">
              <a:solidFill>
                <a:schemeClr val="bg1"/>
              </a:solidFill>
              <a:latin typeface="Arial" charset="0"/>
            </a:endParaRPr>
          </a:p>
          <a:p>
            <a:pPr algn="l">
              <a:buFont typeface="Arial" pitchFamily="34" charset="0"/>
              <a:buChar char="•"/>
              <a:tabLst>
                <a:tab pos="231775" algn="l"/>
              </a:tabLst>
            </a:pPr>
            <a:r>
              <a:rPr lang="en-US" sz="1600" dirty="0">
                <a:solidFill>
                  <a:schemeClr val="bg1"/>
                </a:solidFill>
                <a:latin typeface="Arial" charset="0"/>
              </a:rPr>
              <a:t>1 Project Charter</a:t>
            </a:r>
          </a:p>
          <a:p>
            <a:pPr algn="l">
              <a:buFont typeface="Arial" pitchFamily="34" charset="0"/>
              <a:buChar char="•"/>
              <a:tabLst>
                <a:tab pos="231775" algn="l"/>
              </a:tabLst>
            </a:pPr>
            <a:r>
              <a:rPr lang="en-US" sz="1600" dirty="0">
                <a:solidFill>
                  <a:schemeClr val="bg1"/>
                </a:solidFill>
                <a:latin typeface="Arial" charset="0"/>
              </a:rPr>
              <a:t>2 Project Mgmt. Plan</a:t>
            </a:r>
          </a:p>
          <a:p>
            <a:pPr marL="177800" algn="l">
              <a:buFont typeface="Arial" pitchFamily="34" charset="0"/>
              <a:buChar char="•"/>
            </a:pPr>
            <a:r>
              <a:rPr lang="en-US" sz="1600" dirty="0">
                <a:solidFill>
                  <a:schemeClr val="bg1"/>
                </a:solidFill>
                <a:latin typeface="Arial" charset="0"/>
              </a:rPr>
              <a:t> All components</a:t>
            </a:r>
          </a:p>
          <a:p>
            <a:pPr algn="l">
              <a:buFont typeface="Arial" pitchFamily="34" charset="0"/>
              <a:buChar char="•"/>
            </a:pPr>
            <a:r>
              <a:rPr lang="en-US" sz="1600" dirty="0">
                <a:solidFill>
                  <a:schemeClr val="bg1"/>
                </a:solidFill>
                <a:latin typeface="Arial" charset="0"/>
              </a:rPr>
              <a:t>3 Project Documents</a:t>
            </a:r>
          </a:p>
          <a:p>
            <a:pPr marL="177800" algn="l">
              <a:buFont typeface="Arial" pitchFamily="34" charset="0"/>
              <a:buChar char="•"/>
            </a:pPr>
            <a:r>
              <a:rPr lang="en-US" sz="1600" dirty="0">
                <a:solidFill>
                  <a:schemeClr val="bg1"/>
                </a:solidFill>
                <a:latin typeface="Arial" charset="0"/>
              </a:rPr>
              <a:t>Stakeholder Register</a:t>
            </a:r>
          </a:p>
          <a:p>
            <a:pPr algn="l">
              <a:buFont typeface="Arial" pitchFamily="34" charset="0"/>
              <a:buChar char="•"/>
              <a:tabLst>
                <a:tab pos="231775" algn="l"/>
              </a:tabLst>
            </a:pPr>
            <a:r>
              <a:rPr lang="en-US" sz="1600" dirty="0">
                <a:solidFill>
                  <a:schemeClr val="bg1"/>
                </a:solidFill>
                <a:latin typeface="Arial" charset="0"/>
              </a:rPr>
              <a:t>4 Enterprise </a:t>
            </a:r>
            <a:r>
              <a:rPr lang="en-US" sz="1600" dirty="0" err="1">
                <a:solidFill>
                  <a:schemeClr val="bg1"/>
                </a:solidFill>
                <a:latin typeface="Arial" charset="0"/>
              </a:rPr>
              <a:t>Env</a:t>
            </a:r>
            <a:r>
              <a:rPr lang="en-US" sz="1600" dirty="0">
                <a:solidFill>
                  <a:schemeClr val="bg1"/>
                </a:solidFill>
                <a:latin typeface="Arial" charset="0"/>
              </a:rPr>
              <a:t>. Factors</a:t>
            </a:r>
          </a:p>
          <a:p>
            <a:pPr algn="l">
              <a:buFont typeface="Arial" pitchFamily="34" charset="0"/>
              <a:buChar char="•"/>
              <a:tabLst>
                <a:tab pos="231775" algn="l"/>
              </a:tabLst>
            </a:pPr>
            <a:r>
              <a:rPr lang="en-US" sz="1600" dirty="0">
                <a:solidFill>
                  <a:schemeClr val="bg1"/>
                </a:solidFill>
                <a:latin typeface="Arial" charset="0"/>
              </a:rPr>
              <a:t>5 Org Process Assets</a:t>
            </a:r>
          </a:p>
        </p:txBody>
      </p:sp>
      <p:sp>
        <p:nvSpPr>
          <p:cNvPr id="319519" name="Text Box 31"/>
          <p:cNvSpPr txBox="1">
            <a:spLocks noChangeArrowheads="1"/>
          </p:cNvSpPr>
          <p:nvPr/>
        </p:nvSpPr>
        <p:spPr bwMode="auto">
          <a:xfrm>
            <a:off x="288925" y="1889124"/>
            <a:ext cx="2209800"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latin typeface="Arial" charset="0"/>
              </a:rPr>
              <a:t>Inputs</a:t>
            </a:r>
          </a:p>
        </p:txBody>
      </p:sp>
      <p:sp>
        <p:nvSpPr>
          <p:cNvPr id="319520" name="Text Box 32"/>
          <p:cNvSpPr txBox="1">
            <a:spLocks noChangeArrowheads="1"/>
          </p:cNvSpPr>
          <p:nvPr/>
        </p:nvSpPr>
        <p:spPr bwMode="auto">
          <a:xfrm>
            <a:off x="3013075" y="1736725"/>
            <a:ext cx="2378075" cy="701675"/>
          </a:xfrm>
          <a:prstGeom prst="rect">
            <a:avLst/>
          </a:prstGeom>
          <a:noFill/>
          <a:ln w="12700">
            <a:noFill/>
            <a:miter lim="800000"/>
            <a:headEnd type="none" w="sm" len="sm"/>
            <a:tailEnd type="none" w="sm" len="sm"/>
          </a:ln>
          <a:effectLst/>
        </p:spPr>
        <p:txBody>
          <a:bodyPr>
            <a:spAutoFit/>
          </a:bodyPr>
          <a:lstStyle/>
          <a:p>
            <a:pPr marL="57150"/>
            <a:r>
              <a:rPr lang="en-US" sz="2000" b="1" dirty="0">
                <a:solidFill>
                  <a:schemeClr val="bg1"/>
                </a:solidFill>
                <a:latin typeface="Arial" charset="0"/>
              </a:rPr>
              <a:t>Tools &amp; Techniques</a:t>
            </a:r>
            <a:endParaRPr lang="en-US" sz="2000" b="1" dirty="0">
              <a:solidFill>
                <a:schemeClr val="bg1"/>
              </a:solidFill>
            </a:endParaRPr>
          </a:p>
        </p:txBody>
      </p:sp>
      <p:sp>
        <p:nvSpPr>
          <p:cNvPr id="319522" name="Text Box 34"/>
          <p:cNvSpPr txBox="1">
            <a:spLocks noChangeArrowheads="1"/>
          </p:cNvSpPr>
          <p:nvPr/>
        </p:nvSpPr>
        <p:spPr bwMode="auto">
          <a:xfrm>
            <a:off x="5851525" y="1858963"/>
            <a:ext cx="2073275"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latin typeface="Arial" charset="0"/>
              </a:rPr>
              <a:t>Outputs</a:t>
            </a:r>
          </a:p>
        </p:txBody>
      </p:sp>
      <p:sp>
        <p:nvSpPr>
          <p:cNvPr id="15" name="TextBox 1"/>
          <p:cNvSpPr txBox="1"/>
          <p:nvPr/>
        </p:nvSpPr>
        <p:spPr>
          <a:xfrm>
            <a:off x="-35208"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1"/>
          </p:nvPr>
        </p:nvSpPr>
        <p:spPr/>
        <p:txBody>
          <a:bodyPr/>
          <a:lstStyle/>
          <a:p>
            <a:r>
              <a:rPr lang="en-CA" dirty="0"/>
              <a:t>13</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3" name="Rectangle 3"/>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4" name="Rectangle 4"/>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5" name="Rectangle 5"/>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6" name="Rectangle 6"/>
          <p:cNvSpPr>
            <a:spLocks noGrp="1" noChangeArrowheads="1"/>
          </p:cNvSpPr>
          <p:nvPr>
            <p:ph type="title"/>
          </p:nvPr>
        </p:nvSpPr>
        <p:spPr>
          <a:xfrm>
            <a:off x="0" y="228600"/>
            <a:ext cx="9144000" cy="685800"/>
          </a:xfrm>
        </p:spPr>
        <p:txBody>
          <a:bodyPr>
            <a:noAutofit/>
          </a:bodyPr>
          <a:lstStyle/>
          <a:p>
            <a:pPr algn="ctr"/>
            <a:r>
              <a:rPr lang="en-US" sz="2400" b="1" dirty="0">
                <a:solidFill>
                  <a:schemeClr val="accent1"/>
                </a:solidFill>
                <a:effectLst>
                  <a:reflection blurRad="6350" stA="55000" endA="300" endPos="45500" dir="5400000" sy="-100000" algn="bl" rotWithShape="0"/>
                </a:effectLst>
              </a:rPr>
              <a:t>11.4.2 - PERFORM QUANTITATIVE RISK ANALYSIS: TOOLS &amp; TECHNIQUES </a:t>
            </a:r>
          </a:p>
        </p:txBody>
      </p:sp>
      <p:sp>
        <p:nvSpPr>
          <p:cNvPr id="732167" name="Rectangle 7"/>
          <p:cNvSpPr>
            <a:spLocks noGrp="1" noChangeArrowheads="1"/>
          </p:cNvSpPr>
          <p:nvPr>
            <p:ph sz="quarter" idx="1"/>
          </p:nvPr>
        </p:nvSpPr>
        <p:spPr>
          <a:xfrm>
            <a:off x="152400" y="1066800"/>
            <a:ext cx="8648700" cy="1676400"/>
          </a:xfrm>
        </p:spPr>
        <p:txBody>
          <a:bodyPr>
            <a:normAutofit lnSpcReduction="10000"/>
          </a:bodyPr>
          <a:lstStyle/>
          <a:p>
            <a:pPr marL="0" indent="0">
              <a:buFont typeface="Wingdings" pitchFamily="2" charset="2"/>
              <a:buNone/>
            </a:pPr>
            <a:r>
              <a:rPr lang="en-US" sz="2800" b="1" dirty="0"/>
              <a:t>.4 Representation of Uncertainty, </a:t>
            </a:r>
            <a:r>
              <a:rPr lang="en-US" sz="2800" i="1" dirty="0"/>
              <a:t>(cont`d)</a:t>
            </a:r>
          </a:p>
          <a:p>
            <a:pPr marL="788988" indent="-342900"/>
            <a:r>
              <a:rPr lang="en-US" sz="1800" b="1" i="1" dirty="0"/>
              <a:t>Sensitivity Analysis. </a:t>
            </a:r>
            <a:r>
              <a:rPr lang="en-US" sz="1800" dirty="0"/>
              <a:t>The analysis correlates variations in the project outcome with variations in elements of the quantitative analysis risk model; The element that results in the highest variation in the output is the most sensitive element. The project team focusses on this element.          </a:t>
            </a:r>
            <a:r>
              <a:rPr lang="en-US" sz="1800" b="1" dirty="0"/>
              <a:t>  </a:t>
            </a:r>
          </a:p>
          <a:p>
            <a:pPr marL="731520" lvl="2" indent="0">
              <a:buNone/>
            </a:pPr>
            <a:endParaRPr lang="en-US" b="1"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130</a:t>
            </a:fld>
            <a:endParaRPr lang="en-CA" dirty="0"/>
          </a:p>
        </p:txBody>
      </p:sp>
      <p:pic>
        <p:nvPicPr>
          <p:cNvPr id="3" name="Picture 2"/>
          <p:cNvPicPr>
            <a:picLocks noChangeAspect="1"/>
          </p:cNvPicPr>
          <p:nvPr/>
        </p:nvPicPr>
        <p:blipFill>
          <a:blip r:embed="rId3"/>
          <a:stretch>
            <a:fillRect/>
          </a:stretch>
        </p:blipFill>
        <p:spPr>
          <a:xfrm>
            <a:off x="685800" y="2743200"/>
            <a:ext cx="7443216" cy="3657600"/>
          </a:xfrm>
          <a:prstGeom prst="rect">
            <a:avLst/>
          </a:prstGeom>
        </p:spPr>
      </p:pic>
      <p:sp>
        <p:nvSpPr>
          <p:cNvPr id="10" name="TextBox 1"/>
          <p:cNvSpPr txBox="1"/>
          <p:nvPr/>
        </p:nvSpPr>
        <p:spPr>
          <a:xfrm>
            <a:off x="4326054" y="6550223"/>
            <a:ext cx="445429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 Fig 11.14) </a:t>
            </a:r>
          </a:p>
        </p:txBody>
      </p:sp>
    </p:spTree>
    <p:extLst>
      <p:ext uri="{BB962C8B-B14F-4D97-AF65-F5344CB8AC3E}">
        <p14:creationId xmlns:p14="http://schemas.microsoft.com/office/powerpoint/2010/main" val="88056628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4582"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4583" name="Rectangle 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4584" name="Rectangle 8"/>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4585" name="Rectangle 9"/>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4592" name="Rectangle 16"/>
          <p:cNvSpPr>
            <a:spLocks noGrp="1" noChangeArrowheads="1"/>
          </p:cNvSpPr>
          <p:nvPr>
            <p:ph type="title"/>
          </p:nvPr>
        </p:nvSpPr>
        <p:spPr>
          <a:xfrm>
            <a:off x="304800" y="-228600"/>
            <a:ext cx="8686800" cy="838200"/>
          </a:xfrm>
        </p:spPr>
        <p:txBody>
          <a:bodyPr>
            <a:normAutofit fontScale="90000"/>
          </a:bodyPr>
          <a:lstStyle/>
          <a:p>
            <a:r>
              <a:rPr lang="en-US" sz="3200" b="1" dirty="0">
                <a:solidFill>
                  <a:schemeClr val="accent1"/>
                </a:solidFill>
                <a:effectLst>
                  <a:reflection blurRad="6350" stA="55000" endA="300" endPos="45500" dir="5400000" sy="-100000" algn="bl" rotWithShape="0"/>
                </a:effectLst>
              </a:rPr>
              <a:t>11.1 PLAN RISK MANAGEMENT: INPUTS</a:t>
            </a:r>
          </a:p>
        </p:txBody>
      </p:sp>
      <p:sp>
        <p:nvSpPr>
          <p:cNvPr id="24593" name="Rectangle 17"/>
          <p:cNvSpPr>
            <a:spLocks noGrp="1" noChangeArrowheads="1"/>
          </p:cNvSpPr>
          <p:nvPr>
            <p:ph sz="quarter" idx="1"/>
          </p:nvPr>
        </p:nvSpPr>
        <p:spPr>
          <a:xfrm>
            <a:off x="304800" y="1295400"/>
            <a:ext cx="8458200" cy="5981700"/>
          </a:xfrm>
        </p:spPr>
        <p:txBody>
          <a:bodyPr>
            <a:noAutofit/>
          </a:bodyPr>
          <a:lstStyle/>
          <a:p>
            <a:pPr>
              <a:lnSpc>
                <a:spcPct val="90000"/>
              </a:lnSpc>
              <a:buNone/>
            </a:pPr>
            <a:r>
              <a:rPr lang="en-US" sz="3200" b="1" dirty="0"/>
              <a:t>.1 Project Charter </a:t>
            </a:r>
          </a:p>
          <a:p>
            <a:pPr marL="365760" lvl="1" indent="0">
              <a:lnSpc>
                <a:spcPct val="90000"/>
              </a:lnSpc>
              <a:buNone/>
            </a:pPr>
            <a:r>
              <a:rPr lang="en-US" sz="2400" dirty="0"/>
              <a:t>Provides various inputs relevant to risk management, such as high-level project uncertainties, decryptions, requirements</a:t>
            </a:r>
            <a:endParaRPr lang="en-US" sz="2400" b="1" dirty="0"/>
          </a:p>
          <a:p>
            <a:pPr>
              <a:lnSpc>
                <a:spcPct val="90000"/>
              </a:lnSpc>
              <a:buFont typeface="Wingdings" pitchFamily="2" charset="2"/>
              <a:buNone/>
            </a:pPr>
            <a:r>
              <a:rPr lang="en-US" sz="3200" b="1" dirty="0"/>
              <a:t>.2 Project Management Plan</a:t>
            </a:r>
          </a:p>
          <a:p>
            <a:pPr marL="365760" lvl="1" indent="0">
              <a:lnSpc>
                <a:spcPct val="90000"/>
              </a:lnSpc>
              <a:buNone/>
            </a:pPr>
            <a:r>
              <a:rPr lang="en-US" sz="2400" dirty="0"/>
              <a:t>Provides the baseline or the current state of other areas including scope, schedule, and cost, that the Risk Management plan needs to be consistent with.     </a:t>
            </a:r>
          </a:p>
          <a:p>
            <a:pPr>
              <a:lnSpc>
                <a:spcPct val="90000"/>
              </a:lnSpc>
              <a:buNone/>
            </a:pPr>
            <a:r>
              <a:rPr lang="en-US" b="1" dirty="0"/>
              <a:t>.</a:t>
            </a:r>
            <a:r>
              <a:rPr lang="en-US" sz="3200" b="1" dirty="0"/>
              <a:t>3 Project Documents</a:t>
            </a:r>
          </a:p>
          <a:p>
            <a:pPr marL="622300" indent="-177800">
              <a:lnSpc>
                <a:spcPct val="90000"/>
              </a:lnSpc>
              <a:buFont typeface="Arial" panose="020B0604020202020204" pitchFamily="34" charset="0"/>
              <a:buChar char="•"/>
            </a:pPr>
            <a:r>
              <a:rPr lang="en-US" b="1" i="1" dirty="0"/>
              <a:t>Stakeholder Register. </a:t>
            </a:r>
            <a:r>
              <a:rPr lang="en-US" dirty="0"/>
              <a:t>Contains details relevant to project stakeholders, their roles and attitudes towards risk.  </a:t>
            </a:r>
            <a:endParaRPr lang="en-US" b="1" dirty="0"/>
          </a:p>
          <a:p>
            <a:pPr>
              <a:lnSpc>
                <a:spcPct val="90000"/>
              </a:lnSpc>
              <a:buNone/>
            </a:pPr>
            <a:endParaRPr lang="en-US" b="1" dirty="0"/>
          </a:p>
          <a:p>
            <a:pPr>
              <a:lnSpc>
                <a:spcPct val="90000"/>
              </a:lnSpc>
              <a:buFont typeface="Wingdings" pitchFamily="2" charset="2"/>
              <a:buNone/>
            </a:pPr>
            <a:endParaRPr lang="en-US" dirty="0"/>
          </a:p>
          <a:p>
            <a:pPr lvl="2">
              <a:lnSpc>
                <a:spcPct val="90000"/>
              </a:lnSpc>
            </a:pPr>
            <a:endParaRPr lang="en-US" sz="2400" dirty="0"/>
          </a:p>
          <a:p>
            <a:pPr lvl="1">
              <a:lnSpc>
                <a:spcPct val="90000"/>
              </a:lnSpc>
            </a:pPr>
            <a:endParaRPr lang="en-US" sz="24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14</a:t>
            </a:fld>
            <a:endParaRPr lang="en-CA"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title"/>
          </p:nvPr>
        </p:nvSpPr>
        <p:spPr>
          <a:xfrm>
            <a:off x="228600" y="-304800"/>
            <a:ext cx="8686800" cy="838200"/>
          </a:xfrm>
        </p:spPr>
        <p:txBody>
          <a:bodyPr>
            <a:normAutofit/>
          </a:bodyPr>
          <a:lstStyle/>
          <a:p>
            <a:pPr algn="ctr"/>
            <a:r>
              <a:rPr lang="en-US" b="1" dirty="0">
                <a:solidFill>
                  <a:schemeClr val="accent1"/>
                </a:solidFill>
                <a:effectLst>
                  <a:reflection blurRad="6350" stA="55000" endA="300" endPos="45500" dir="5400000" sy="-100000" algn="bl" rotWithShape="0"/>
                </a:effectLst>
              </a:rPr>
              <a:t>11.1 PLAN RISK MANAGEMENT: INPUTS</a:t>
            </a:r>
          </a:p>
        </p:txBody>
      </p:sp>
      <p:sp>
        <p:nvSpPr>
          <p:cNvPr id="3" name="Content Placeholder 2"/>
          <p:cNvSpPr>
            <a:spLocks noGrp="1"/>
          </p:cNvSpPr>
          <p:nvPr>
            <p:ph sz="quarter" idx="1"/>
          </p:nvPr>
        </p:nvSpPr>
        <p:spPr>
          <a:xfrm>
            <a:off x="0" y="762000"/>
            <a:ext cx="9144000" cy="4830763"/>
          </a:xfrm>
        </p:spPr>
        <p:txBody>
          <a:bodyPr>
            <a:noAutofit/>
          </a:bodyPr>
          <a:lstStyle/>
          <a:p>
            <a:pPr>
              <a:lnSpc>
                <a:spcPct val="90000"/>
              </a:lnSpc>
              <a:buFont typeface="Wingdings" pitchFamily="2" charset="2"/>
              <a:buNone/>
            </a:pPr>
            <a:r>
              <a:rPr lang="en-US" sz="2800" b="1" dirty="0"/>
              <a:t>.4   Enterprise Environmental Factors </a:t>
            </a:r>
          </a:p>
          <a:p>
            <a:pPr lvl="1">
              <a:lnSpc>
                <a:spcPct val="90000"/>
              </a:lnSpc>
            </a:pPr>
            <a:r>
              <a:rPr lang="en-US" sz="2200" dirty="0"/>
              <a:t>Attitudes and tolerance towards risk</a:t>
            </a:r>
          </a:p>
          <a:p>
            <a:pPr lvl="1">
              <a:lnSpc>
                <a:spcPct val="90000"/>
              </a:lnSpc>
            </a:pPr>
            <a:r>
              <a:rPr lang="en-US" sz="2200" dirty="0"/>
              <a:t>Different organizations and different individuals have different tolerances for risk.:</a:t>
            </a:r>
          </a:p>
          <a:p>
            <a:pPr lvl="2">
              <a:lnSpc>
                <a:spcPct val="90000"/>
              </a:lnSpc>
            </a:pPr>
            <a:r>
              <a:rPr lang="en-US" sz="2200" dirty="0"/>
              <a:t>$500,000 is negligible for some or livelihood for others</a:t>
            </a:r>
          </a:p>
          <a:p>
            <a:pPr lvl="2">
              <a:lnSpc>
                <a:spcPct val="90000"/>
              </a:lnSpc>
            </a:pPr>
            <a:r>
              <a:rPr lang="en-US" sz="2200" dirty="0"/>
              <a:t>Possible 15% cost overrun is high risk for one and low risk for another</a:t>
            </a:r>
          </a:p>
          <a:p>
            <a:pPr lvl="2">
              <a:lnSpc>
                <a:spcPct val="90000"/>
              </a:lnSpc>
            </a:pPr>
            <a:r>
              <a:rPr lang="en-US" sz="2200" dirty="0"/>
              <a:t>The decision maker can be risk seeking, risk neutral or risk averse</a:t>
            </a:r>
            <a:endParaRPr lang="en-US" sz="2800" dirty="0"/>
          </a:p>
          <a:p>
            <a:pPr>
              <a:lnSpc>
                <a:spcPct val="90000"/>
              </a:lnSpc>
              <a:buFont typeface="Wingdings" pitchFamily="2" charset="2"/>
              <a:buNone/>
            </a:pPr>
            <a:r>
              <a:rPr lang="en-US" sz="2800" b="1" dirty="0"/>
              <a:t>.5   Organizational Process Assets</a:t>
            </a:r>
          </a:p>
          <a:p>
            <a:pPr lvl="1">
              <a:lnSpc>
                <a:spcPct val="90000"/>
              </a:lnSpc>
            </a:pPr>
            <a:r>
              <a:rPr lang="en-US" sz="2200" dirty="0"/>
              <a:t>Predefined approaches to risk analysis and response</a:t>
            </a:r>
          </a:p>
          <a:p>
            <a:pPr lvl="1">
              <a:lnSpc>
                <a:spcPct val="90000"/>
              </a:lnSpc>
            </a:pPr>
            <a:r>
              <a:rPr lang="en-US" sz="2200" dirty="0"/>
              <a:t>Risk categories</a:t>
            </a:r>
          </a:p>
          <a:p>
            <a:pPr lvl="1">
              <a:lnSpc>
                <a:spcPct val="90000"/>
              </a:lnSpc>
            </a:pPr>
            <a:r>
              <a:rPr lang="en-US" sz="2200" dirty="0"/>
              <a:t>Common definitions, terms, templates, roles &amp; responsibilities and authority levels</a:t>
            </a:r>
          </a:p>
          <a:p>
            <a:pPr lvl="1">
              <a:lnSpc>
                <a:spcPct val="90000"/>
              </a:lnSpc>
            </a:pPr>
            <a:r>
              <a:rPr lang="en-US" sz="2200" dirty="0"/>
              <a:t>Lessons learned </a:t>
            </a:r>
          </a:p>
          <a:p>
            <a:pPr lvl="1">
              <a:lnSpc>
                <a:spcPct val="90000"/>
              </a:lnSpc>
            </a:pPr>
            <a:r>
              <a:rPr lang="en-US" sz="2200" dirty="0"/>
              <a:t>Stakeholder registers</a:t>
            </a:r>
          </a:p>
          <a:p>
            <a:pPr>
              <a:buNone/>
            </a:pPr>
            <a:endParaRPr lang="en-CA" sz="28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15</a:t>
            </a:fld>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0726"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30727" name="Rectangle 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30728" name="Rectangle 8"/>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0" name="Title 9"/>
          <p:cNvSpPr>
            <a:spLocks noGrp="1"/>
          </p:cNvSpPr>
          <p:nvPr>
            <p:ph type="title"/>
          </p:nvPr>
        </p:nvSpPr>
        <p:spPr>
          <a:xfrm>
            <a:off x="76200" y="152400"/>
            <a:ext cx="8915400" cy="838200"/>
          </a:xfrm>
        </p:spPr>
        <p:txBody>
          <a:bodyPr>
            <a:noAutofit/>
          </a:bodyPr>
          <a:lstStyle/>
          <a:p>
            <a:pPr algn="ctr"/>
            <a:r>
              <a:rPr lang="en-US" sz="2800" b="1" dirty="0">
                <a:solidFill>
                  <a:schemeClr val="accent1"/>
                </a:solidFill>
                <a:effectLst>
                  <a:reflection blurRad="6350" stA="55000" endA="300" endPos="45500" dir="5400000" sy="-100000" algn="bl" rotWithShape="0"/>
                </a:effectLst>
              </a:rPr>
              <a:t>11.1.2 PLAN RISK MANAGEMENT: TOOLS &amp; TECHNIQUES</a:t>
            </a:r>
            <a:endParaRPr lang="en-CA" sz="2800" b="1" dirty="0">
              <a:solidFill>
                <a:schemeClr val="accent1"/>
              </a:solidFill>
              <a:effectLst>
                <a:reflection blurRad="6350" stA="55000" endA="300" endPos="45500" dir="5400000" sy="-100000" algn="bl" rotWithShape="0"/>
              </a:effectLst>
            </a:endParaRPr>
          </a:p>
        </p:txBody>
      </p:sp>
      <p:sp>
        <p:nvSpPr>
          <p:cNvPr id="30732" name="Rectangle 12"/>
          <p:cNvSpPr>
            <a:spLocks noGrp="1" noChangeArrowheads="1"/>
          </p:cNvSpPr>
          <p:nvPr>
            <p:ph sz="quarter" idx="1"/>
          </p:nvPr>
        </p:nvSpPr>
        <p:spPr>
          <a:xfrm>
            <a:off x="114300" y="990600"/>
            <a:ext cx="8839200" cy="6019800"/>
          </a:xfrm>
        </p:spPr>
        <p:txBody>
          <a:bodyPr>
            <a:normAutofit fontScale="62500" lnSpcReduction="20000"/>
          </a:bodyPr>
          <a:lstStyle/>
          <a:p>
            <a:pPr marL="0" indent="0">
              <a:buNone/>
            </a:pPr>
            <a:r>
              <a:rPr lang="en-US" sz="4500" dirty="0"/>
              <a:t>.</a:t>
            </a:r>
            <a:r>
              <a:rPr lang="en-US" sz="4500" b="1" dirty="0"/>
              <a:t>1  Expert Judgment</a:t>
            </a:r>
            <a:r>
              <a:rPr lang="en-US" sz="4500" dirty="0"/>
              <a:t> </a:t>
            </a:r>
          </a:p>
          <a:p>
            <a:pPr marL="400050" indent="0">
              <a:buNone/>
            </a:pPr>
            <a:r>
              <a:rPr lang="en-US" sz="2800" dirty="0"/>
              <a:t>Judgment and expertise in organization’s approach to risk management, tailoring the approach to a project’s need, and identification of risks likely to be encountered in the project.  </a:t>
            </a:r>
          </a:p>
          <a:p>
            <a:pPr>
              <a:buFont typeface="Wingdings" pitchFamily="2" charset="2"/>
              <a:buNone/>
            </a:pPr>
            <a:endParaRPr lang="en-US" sz="2800" b="1" dirty="0"/>
          </a:p>
          <a:p>
            <a:pPr>
              <a:buFont typeface="Wingdings" pitchFamily="2" charset="2"/>
              <a:buNone/>
            </a:pPr>
            <a:r>
              <a:rPr lang="en-US" sz="4000" b="1" dirty="0"/>
              <a:t>.2  Data Analysis </a:t>
            </a:r>
          </a:p>
          <a:p>
            <a:pPr marL="357187" indent="0">
              <a:buNone/>
            </a:pPr>
            <a:r>
              <a:rPr lang="en-US" sz="2800" b="1" i="1" dirty="0"/>
              <a:t> Analytical Techniques</a:t>
            </a:r>
          </a:p>
          <a:p>
            <a:pPr marL="746125" indent="-273050">
              <a:buFont typeface="Arial" pitchFamily="34" charset="0"/>
              <a:buChar char="•"/>
            </a:pPr>
            <a:r>
              <a:rPr lang="en-US" sz="2900" dirty="0"/>
              <a:t>Used to define the overall risk context of the project in terms of stakeholder risk  attitudes and project complexity. </a:t>
            </a:r>
          </a:p>
          <a:p>
            <a:pPr marL="746125" indent="-273050">
              <a:buFont typeface="Arial" pitchFamily="34" charset="0"/>
              <a:buChar char="•"/>
            </a:pPr>
            <a:r>
              <a:rPr lang="en-US" sz="2900" dirty="0"/>
              <a:t>The assessment is helps the project team allocate appropriate resources and focus the risk management activities</a:t>
            </a:r>
          </a:p>
          <a:p>
            <a:pPr marL="0" indent="0">
              <a:buNone/>
            </a:pPr>
            <a:r>
              <a:rPr lang="en-US" sz="4500" b="1" dirty="0"/>
              <a:t>.3 Meetings</a:t>
            </a:r>
          </a:p>
          <a:p>
            <a:pPr lvl="1"/>
            <a:r>
              <a:rPr lang="en-US" sz="3200" dirty="0"/>
              <a:t>Meetings to develop the risk management plan should include:</a:t>
            </a:r>
          </a:p>
          <a:p>
            <a:pPr lvl="2"/>
            <a:r>
              <a:rPr lang="en-US" sz="2600" dirty="0"/>
              <a:t>Project manager and team, Anyone in the organization responsible for managing risk planning and execution activities Other key stakeholders, Others as needed</a:t>
            </a:r>
          </a:p>
          <a:p>
            <a:pPr lvl="1"/>
            <a:r>
              <a:rPr lang="en-US" sz="3200" dirty="0"/>
              <a:t>These meetings should define: </a:t>
            </a:r>
          </a:p>
          <a:p>
            <a:pPr lvl="2"/>
            <a:r>
              <a:rPr lang="en-US" sz="2600" dirty="0"/>
              <a:t>Risk cost elements and schedule activities for inclusion in budget</a:t>
            </a:r>
          </a:p>
          <a:p>
            <a:pPr lvl="2"/>
            <a:r>
              <a:rPr lang="en-US" sz="2600" dirty="0"/>
              <a:t>Risk contingency reserve application approaches</a:t>
            </a:r>
          </a:p>
          <a:p>
            <a:pPr lvl="2"/>
            <a:r>
              <a:rPr lang="en-US" sz="2600" dirty="0"/>
              <a:t>Risk management responsibilities</a:t>
            </a:r>
          </a:p>
          <a:p>
            <a:pPr lvl="2"/>
            <a:r>
              <a:rPr lang="en-US" sz="2600" dirty="0"/>
              <a:t>Establish risk categories and risk levels, </a:t>
            </a:r>
          </a:p>
          <a:p>
            <a:pPr lvl="2"/>
            <a:r>
              <a:rPr lang="en-US" sz="2600" dirty="0"/>
              <a:t>Establish probability and impact  matrix for the project </a:t>
            </a:r>
          </a:p>
          <a:p>
            <a:pPr marL="731520" lvl="2" indent="0">
              <a:buNone/>
            </a:pPr>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16</a:t>
            </a:fld>
            <a:endParaRPr lang="en-CA"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4409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44100"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4410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44102"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44105" name="Rectangle 9"/>
          <p:cNvSpPr>
            <a:spLocks noGrp="1" noChangeArrowheads="1"/>
          </p:cNvSpPr>
          <p:nvPr>
            <p:ph type="title"/>
          </p:nvPr>
        </p:nvSpPr>
        <p:spPr>
          <a:xfrm>
            <a:off x="228600" y="152400"/>
            <a:ext cx="8686800" cy="838200"/>
          </a:xfrm>
        </p:spPr>
        <p:txBody>
          <a:bodyPr>
            <a:normAutofit fontScale="90000"/>
          </a:bodyPr>
          <a:lstStyle/>
          <a:p>
            <a:pPr algn="ctr"/>
            <a:r>
              <a:rPr lang="en-US" sz="3200" b="1" dirty="0">
                <a:solidFill>
                  <a:schemeClr val="accent1"/>
                </a:solidFill>
                <a:effectLst>
                  <a:reflection blurRad="6350" stA="55000" endA="300" endPos="45500" dir="5400000" sy="-100000" algn="bl" rotWithShape="0"/>
                </a:effectLst>
              </a:rPr>
              <a:t>11.1.3 PLAN RISK MANAGEMENT: OUTPUTS</a:t>
            </a:r>
          </a:p>
        </p:txBody>
      </p:sp>
      <p:sp>
        <p:nvSpPr>
          <p:cNvPr id="644106" name="Rectangle 10"/>
          <p:cNvSpPr>
            <a:spLocks noGrp="1" noChangeArrowheads="1"/>
          </p:cNvSpPr>
          <p:nvPr>
            <p:ph sz="quarter" idx="1"/>
          </p:nvPr>
        </p:nvSpPr>
        <p:spPr>
          <a:xfrm>
            <a:off x="76200" y="1143000"/>
            <a:ext cx="8686800" cy="5410200"/>
          </a:xfrm>
        </p:spPr>
        <p:txBody>
          <a:bodyPr>
            <a:normAutofit lnSpcReduction="10000"/>
          </a:bodyPr>
          <a:lstStyle/>
          <a:p>
            <a:pPr>
              <a:lnSpc>
                <a:spcPct val="90000"/>
              </a:lnSpc>
              <a:buFont typeface="Wingdings" pitchFamily="2" charset="2"/>
              <a:buNone/>
            </a:pPr>
            <a:r>
              <a:rPr lang="en-US" dirty="0"/>
              <a:t>.</a:t>
            </a:r>
            <a:r>
              <a:rPr lang="en-US" sz="2800" b="1" dirty="0"/>
              <a:t>1  Risk Management Plan</a:t>
            </a:r>
          </a:p>
          <a:p>
            <a:pPr lvl="1">
              <a:lnSpc>
                <a:spcPct val="90000"/>
              </a:lnSpc>
            </a:pPr>
            <a:r>
              <a:rPr lang="en-US" sz="2200" b="1" i="1" dirty="0"/>
              <a:t>Strategy:</a:t>
            </a:r>
          </a:p>
          <a:p>
            <a:pPr marL="630238" lvl="1" indent="0">
              <a:lnSpc>
                <a:spcPct val="90000"/>
              </a:lnSpc>
              <a:buNone/>
            </a:pPr>
            <a:r>
              <a:rPr lang="en-US" sz="2200" dirty="0"/>
              <a:t>Describes how the approach will be structured and performed during the project life cycle:</a:t>
            </a:r>
          </a:p>
          <a:p>
            <a:pPr lvl="2">
              <a:lnSpc>
                <a:spcPct val="90000"/>
              </a:lnSpc>
            </a:pPr>
            <a:r>
              <a:rPr lang="en-US" sz="2000" dirty="0"/>
              <a:t>Risk identification</a:t>
            </a:r>
          </a:p>
          <a:p>
            <a:pPr lvl="2">
              <a:lnSpc>
                <a:spcPct val="90000"/>
              </a:lnSpc>
            </a:pPr>
            <a:r>
              <a:rPr lang="en-US" sz="2000" dirty="0"/>
              <a:t>Qualitative risk analysis</a:t>
            </a:r>
          </a:p>
          <a:p>
            <a:pPr lvl="2">
              <a:lnSpc>
                <a:spcPct val="90000"/>
              </a:lnSpc>
            </a:pPr>
            <a:r>
              <a:rPr lang="en-US" sz="2000" dirty="0"/>
              <a:t>Quantitative risk analysis</a:t>
            </a:r>
          </a:p>
          <a:p>
            <a:pPr lvl="2">
              <a:lnSpc>
                <a:spcPct val="90000"/>
              </a:lnSpc>
            </a:pPr>
            <a:r>
              <a:rPr lang="en-US" sz="2000" dirty="0"/>
              <a:t>Risk response planning</a:t>
            </a:r>
          </a:p>
          <a:p>
            <a:pPr lvl="2">
              <a:lnSpc>
                <a:spcPct val="90000"/>
              </a:lnSpc>
            </a:pPr>
            <a:r>
              <a:rPr lang="en-US" sz="2000" dirty="0"/>
              <a:t>Implementing Risk Responses</a:t>
            </a:r>
          </a:p>
          <a:p>
            <a:pPr lvl="2">
              <a:lnSpc>
                <a:spcPct val="90000"/>
              </a:lnSpc>
            </a:pPr>
            <a:r>
              <a:rPr lang="en-US" sz="2000" dirty="0"/>
              <a:t>Monitoring Risk</a:t>
            </a:r>
          </a:p>
          <a:p>
            <a:pPr marL="731520" lvl="2" indent="0">
              <a:lnSpc>
                <a:spcPct val="90000"/>
              </a:lnSpc>
              <a:buNone/>
            </a:pPr>
            <a:endParaRPr lang="en-US" sz="2000" dirty="0"/>
          </a:p>
          <a:p>
            <a:pPr lvl="1">
              <a:lnSpc>
                <a:spcPct val="90000"/>
              </a:lnSpc>
            </a:pPr>
            <a:r>
              <a:rPr lang="en-US" sz="2200" b="1" i="1" dirty="0"/>
              <a:t>Methodology:</a:t>
            </a:r>
          </a:p>
          <a:p>
            <a:pPr lvl="2">
              <a:lnSpc>
                <a:spcPct val="90000"/>
              </a:lnSpc>
            </a:pPr>
            <a:r>
              <a:rPr lang="en-US" sz="2000" dirty="0"/>
              <a:t>Defines the approaches, tools and data sources that may be used</a:t>
            </a:r>
          </a:p>
          <a:p>
            <a:pPr lvl="2">
              <a:lnSpc>
                <a:spcPct val="90000"/>
              </a:lnSpc>
            </a:pPr>
            <a:r>
              <a:rPr lang="en-US" sz="2000" dirty="0"/>
              <a:t>Different types of assessments can depend upon the project stage, amount of information available, and flexibility remaining in risk management</a:t>
            </a:r>
          </a:p>
          <a:p>
            <a:pPr>
              <a:lnSpc>
                <a:spcPct val="90000"/>
              </a:lnSpc>
            </a:pPr>
            <a:endParaRPr lang="en-US" sz="20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17</a:t>
            </a:fld>
            <a:endParaRPr lang="en-CA"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1817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818180"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81818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18182"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2" name="Rectangle 9"/>
          <p:cNvSpPr>
            <a:spLocks noGrp="1" noChangeArrowheads="1"/>
          </p:cNvSpPr>
          <p:nvPr>
            <p:ph type="title"/>
          </p:nvPr>
        </p:nvSpPr>
        <p:spPr>
          <a:xfrm>
            <a:off x="51816" y="266700"/>
            <a:ext cx="8686800" cy="838200"/>
          </a:xfrm>
        </p:spPr>
        <p:txBody>
          <a:bodyPr>
            <a:normAutofit fontScale="90000"/>
          </a:bodyPr>
          <a:lstStyle/>
          <a:p>
            <a:pPr algn="ctr"/>
            <a:r>
              <a:rPr lang="en-US" sz="3200" b="1" dirty="0">
                <a:solidFill>
                  <a:schemeClr val="accent1"/>
                </a:solidFill>
                <a:effectLst>
                  <a:reflection blurRad="6350" stA="55000" endA="300" endPos="45500" dir="5400000" sy="-100000" algn="bl" rotWithShape="0"/>
                </a:effectLst>
              </a:rPr>
              <a:t>11.1.3 PLAN RISK MANAGEMENT: OUTPUTS</a:t>
            </a:r>
          </a:p>
        </p:txBody>
      </p:sp>
      <p:sp>
        <p:nvSpPr>
          <p:cNvPr id="818186" name="Rectangle 10"/>
          <p:cNvSpPr>
            <a:spLocks noGrp="1" noChangeArrowheads="1"/>
          </p:cNvSpPr>
          <p:nvPr>
            <p:ph sz="quarter" idx="1"/>
          </p:nvPr>
        </p:nvSpPr>
        <p:spPr>
          <a:xfrm>
            <a:off x="228600" y="1143000"/>
            <a:ext cx="8686800" cy="5105400"/>
          </a:xfrm>
        </p:spPr>
        <p:txBody>
          <a:bodyPr>
            <a:normAutofit/>
          </a:bodyPr>
          <a:lstStyle/>
          <a:p>
            <a:pPr>
              <a:buFont typeface="Wingdings" pitchFamily="2" charset="2"/>
              <a:buNone/>
            </a:pPr>
            <a:r>
              <a:rPr lang="en-US" sz="2800" b="1" dirty="0"/>
              <a:t>.1  Risk management plan (continued)</a:t>
            </a:r>
          </a:p>
          <a:p>
            <a:pPr lvl="1"/>
            <a:r>
              <a:rPr lang="en-US" sz="2200" b="1" i="1" dirty="0"/>
              <a:t>Roles and Responsibilities</a:t>
            </a:r>
            <a:r>
              <a:rPr lang="en-US" sz="2000" b="1" i="1" dirty="0"/>
              <a:t>:</a:t>
            </a:r>
          </a:p>
          <a:p>
            <a:pPr lvl="2"/>
            <a:r>
              <a:rPr lang="en-US" sz="1800" dirty="0"/>
              <a:t>Defines the roles &amp; responsibilities for the risk plan activities:</a:t>
            </a:r>
          </a:p>
          <a:p>
            <a:pPr lvl="3"/>
            <a:r>
              <a:rPr lang="en-US" sz="1600" dirty="0"/>
              <a:t>Team lead</a:t>
            </a:r>
          </a:p>
          <a:p>
            <a:pPr lvl="3"/>
            <a:r>
              <a:rPr lang="en-US" sz="1600" dirty="0"/>
              <a:t>Team support</a:t>
            </a:r>
          </a:p>
          <a:p>
            <a:pPr lvl="3"/>
            <a:r>
              <a:rPr lang="en-US" sz="1600" dirty="0"/>
              <a:t>Team Membership</a:t>
            </a:r>
          </a:p>
          <a:p>
            <a:pPr lvl="1"/>
            <a:r>
              <a:rPr lang="en-US" sz="2200" b="1" i="1" dirty="0"/>
              <a:t>Funding:</a:t>
            </a:r>
          </a:p>
          <a:p>
            <a:pPr lvl="2"/>
            <a:r>
              <a:rPr lang="en-US" sz="1800" dirty="0"/>
              <a:t>Establishes the funds needed risk management, including contingency and management reserves.</a:t>
            </a:r>
          </a:p>
          <a:p>
            <a:pPr lvl="2"/>
            <a:endParaRPr lang="en-US" sz="1800" dirty="0"/>
          </a:p>
          <a:p>
            <a:pPr lvl="1"/>
            <a:r>
              <a:rPr lang="en-US" sz="2200" b="1" i="1" dirty="0"/>
              <a:t>Timing:</a:t>
            </a:r>
          </a:p>
          <a:p>
            <a:pPr lvl="2"/>
            <a:r>
              <a:rPr lang="en-US" sz="1800" dirty="0"/>
              <a:t>Defines </a:t>
            </a:r>
            <a:r>
              <a:rPr lang="en-US" dirty="0"/>
              <a:t>when</a:t>
            </a:r>
            <a:r>
              <a:rPr lang="en-US" sz="1800" dirty="0"/>
              <a:t> the risk management process will be performed throughout the project life cycle</a:t>
            </a:r>
          </a:p>
          <a:p>
            <a:pPr>
              <a:buFont typeface="Wingdings" pitchFamily="2" charset="2"/>
              <a:buNone/>
            </a:pPr>
            <a:endParaRPr lang="en-US" sz="18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18</a:t>
            </a:fld>
            <a:endParaRPr lang="en-CA"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1" name="Rectangle 7"/>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64872" name="Rectangle 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64873" name="Rectangle 9"/>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64874" name="Rectangle 10"/>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64875" name="Rectangle 1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2" name="Rectangle 9"/>
          <p:cNvSpPr>
            <a:spLocks noGrp="1" noChangeArrowheads="1"/>
          </p:cNvSpPr>
          <p:nvPr>
            <p:ph type="title"/>
          </p:nvPr>
        </p:nvSpPr>
        <p:spPr>
          <a:xfrm>
            <a:off x="228600" y="100013"/>
            <a:ext cx="8686800" cy="838200"/>
          </a:xfrm>
        </p:spPr>
        <p:txBody>
          <a:bodyPr>
            <a:normAutofit fontScale="90000"/>
          </a:bodyPr>
          <a:lstStyle/>
          <a:p>
            <a:pPr algn="ctr"/>
            <a:r>
              <a:rPr lang="en-US" sz="3200" b="1" dirty="0">
                <a:solidFill>
                  <a:schemeClr val="accent1"/>
                </a:solidFill>
                <a:effectLst>
                  <a:reflection blurRad="6350" stA="55000" endA="300" endPos="45500" dir="5400000" sy="-100000" algn="bl" rotWithShape="0"/>
                </a:effectLst>
              </a:rPr>
              <a:t>11.1.3 PLAN RISK MANAGEMENT: OUTPUTS</a:t>
            </a:r>
          </a:p>
        </p:txBody>
      </p:sp>
      <p:sp>
        <p:nvSpPr>
          <p:cNvPr id="164882" name="Rectangle 18"/>
          <p:cNvSpPr>
            <a:spLocks noGrp="1" noChangeArrowheads="1"/>
          </p:cNvSpPr>
          <p:nvPr>
            <p:ph sz="quarter" idx="1"/>
          </p:nvPr>
        </p:nvSpPr>
        <p:spPr>
          <a:xfrm>
            <a:off x="0" y="990600"/>
            <a:ext cx="9144000" cy="1447800"/>
          </a:xfrm>
        </p:spPr>
        <p:txBody>
          <a:bodyPr>
            <a:normAutofit fontScale="92500" lnSpcReduction="20000"/>
          </a:bodyPr>
          <a:lstStyle/>
          <a:p>
            <a:pPr>
              <a:lnSpc>
                <a:spcPct val="90000"/>
              </a:lnSpc>
              <a:buFont typeface="Wingdings" pitchFamily="2" charset="2"/>
              <a:buNone/>
            </a:pPr>
            <a:r>
              <a:rPr lang="en-US" sz="2800" b="1" dirty="0"/>
              <a:t>.1  Risk Management Plan (continued)</a:t>
            </a:r>
          </a:p>
          <a:p>
            <a:pPr lvl="1">
              <a:lnSpc>
                <a:spcPct val="90000"/>
              </a:lnSpc>
            </a:pPr>
            <a:r>
              <a:rPr lang="en-US" sz="2400" b="1" i="1" dirty="0"/>
              <a:t>Risk Categories</a:t>
            </a:r>
          </a:p>
          <a:p>
            <a:pPr lvl="2">
              <a:lnSpc>
                <a:spcPct val="90000"/>
              </a:lnSpc>
            </a:pPr>
            <a:r>
              <a:rPr lang="en-US" sz="2000" dirty="0"/>
              <a:t>Risk Breakdown Structure (RBS): A hierarchical display of risk categories, identifying risk to a consistent level of detail.  </a:t>
            </a:r>
            <a:r>
              <a:rPr lang="en-US" sz="2000" b="1" dirty="0"/>
              <a:t>		</a:t>
            </a:r>
          </a:p>
          <a:p>
            <a:pPr lvl="1">
              <a:lnSpc>
                <a:spcPct val="90000"/>
              </a:lnSpc>
            </a:pPr>
            <a:endParaRPr lang="en-US" sz="2000" dirty="0"/>
          </a:p>
          <a:p>
            <a:pPr>
              <a:lnSpc>
                <a:spcPct val="90000"/>
              </a:lnSpc>
            </a:pPr>
            <a:endParaRPr lang="en-US" sz="2400" dirty="0"/>
          </a:p>
        </p:txBody>
      </p:sp>
      <p:sp>
        <p:nvSpPr>
          <p:cNvPr id="164883" name="Text Box 19"/>
          <p:cNvSpPr txBox="1">
            <a:spLocks noChangeArrowheads="1"/>
          </p:cNvSpPr>
          <p:nvPr/>
        </p:nvSpPr>
        <p:spPr bwMode="auto">
          <a:xfrm>
            <a:off x="288925" y="6286500"/>
            <a:ext cx="2724150" cy="366713"/>
          </a:xfrm>
          <a:prstGeom prst="rect">
            <a:avLst/>
          </a:prstGeom>
          <a:noFill/>
          <a:ln w="12700">
            <a:noFill/>
            <a:miter lim="800000"/>
            <a:headEnd type="none" w="sm" len="sm"/>
            <a:tailEnd type="none" w="sm" len="sm"/>
          </a:ln>
          <a:effectLst/>
        </p:spPr>
        <p:txBody>
          <a:bodyPr wrap="none">
            <a:spAutoFit/>
          </a:bodyPr>
          <a:lstStyle/>
          <a:p>
            <a:pPr algn="l"/>
            <a:r>
              <a:rPr lang="en-US" sz="1800" dirty="0"/>
              <a:t>Risk Management Planning</a:t>
            </a:r>
          </a:p>
        </p:txBody>
      </p:sp>
      <p:pic>
        <p:nvPicPr>
          <p:cNvPr id="164887" name="Picture 23"/>
          <p:cNvPicPr>
            <a:picLocks noChangeAspect="1" noChangeArrowheads="1"/>
          </p:cNvPicPr>
          <p:nvPr/>
        </p:nvPicPr>
        <p:blipFill>
          <a:blip r:embed="rId3" cstate="print"/>
          <a:srcRect/>
          <a:stretch>
            <a:fillRect/>
          </a:stretch>
        </p:blipFill>
        <p:spPr bwMode="auto">
          <a:xfrm>
            <a:off x="281042" y="2312790"/>
            <a:ext cx="8397875" cy="4188023"/>
          </a:xfrm>
          <a:prstGeom prst="rect">
            <a:avLst/>
          </a:prstGeom>
          <a:noFill/>
          <a:ln w="38100">
            <a:solidFill>
              <a:srgbClr val="FFCC99"/>
            </a:solidFill>
            <a:miter lim="800000"/>
            <a:headEnd/>
            <a:tailEnd/>
          </a:ln>
          <a:effectLst/>
        </p:spPr>
      </p:pic>
      <p:sp>
        <p:nvSpPr>
          <p:cNvPr id="11" name="TextBox 1"/>
          <p:cNvSpPr txBox="1"/>
          <p:nvPr/>
        </p:nvSpPr>
        <p:spPr>
          <a:xfrm>
            <a:off x="228600" y="6553200"/>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19</a:t>
            </a:fld>
            <a:endParaRPr lang="en-CA"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612" y="762000"/>
            <a:ext cx="7454788" cy="493673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15000"/>
              </a:lnSpc>
              <a:spcBef>
                <a:spcPts val="0"/>
              </a:spcBef>
              <a:spcAft>
                <a:spcPts val="1000"/>
              </a:spcAft>
            </a:pPr>
            <a:r>
              <a:rPr lang="en-US" sz="3600" dirty="0">
                <a:solidFill>
                  <a:schemeClr val="tx1"/>
                </a:solidFill>
                <a:latin typeface="Calibri"/>
                <a:ea typeface="Calibri"/>
                <a:cs typeface="Times New Roman"/>
              </a:rPr>
              <a:t>The contents of this lesson are based on:</a:t>
            </a:r>
            <a:endParaRPr lang="en-US" sz="16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600" b="1" i="1" dirty="0">
                <a:solidFill>
                  <a:schemeClr val="tx1"/>
                </a:solidFill>
                <a:latin typeface="Calibri"/>
                <a:ea typeface="Calibri"/>
                <a:cs typeface="Times New Roman"/>
              </a:rPr>
              <a:t>A Guide to Project Management Body of Knowledge (PMBOK® Guide)         </a:t>
            </a:r>
            <a:r>
              <a:rPr lang="en-US" sz="3600" b="1" i="1" dirty="0">
                <a:latin typeface="Calibri"/>
                <a:ea typeface="Calibri"/>
                <a:cs typeface="Times New Roman"/>
              </a:rPr>
              <a:t>Sixth</a:t>
            </a:r>
            <a:r>
              <a:rPr lang="en-US" sz="3600" b="1" i="1" dirty="0">
                <a:solidFill>
                  <a:schemeClr val="tx1"/>
                </a:solidFill>
                <a:latin typeface="Calibri"/>
                <a:ea typeface="Calibri"/>
                <a:cs typeface="Times New Roman"/>
              </a:rPr>
              <a:t> Edition</a:t>
            </a:r>
            <a:endParaRPr lang="en-US" sz="16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600" dirty="0">
                <a:solidFill>
                  <a:schemeClr val="tx1"/>
                </a:solidFill>
                <a:latin typeface="Calibri"/>
                <a:ea typeface="Calibri"/>
                <a:cs typeface="Times New Roman"/>
              </a:rPr>
              <a:t>Published and Owned by</a:t>
            </a:r>
            <a:endParaRPr lang="en-US" sz="16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600" dirty="0">
                <a:solidFill>
                  <a:schemeClr val="tx1"/>
                </a:solidFill>
                <a:latin typeface="Calibri"/>
                <a:ea typeface="Calibri"/>
                <a:cs typeface="Times New Roman"/>
              </a:rPr>
              <a:t>Project Management Institute, PMI</a:t>
            </a:r>
            <a:r>
              <a:rPr lang="en-US" sz="3600" dirty="0">
                <a:solidFill>
                  <a:schemeClr val="tx1"/>
                </a:solidFill>
                <a:latin typeface="Calibri"/>
                <a:ea typeface="Calibri"/>
                <a:cs typeface="Calibri"/>
              </a:rPr>
              <a:t>®</a:t>
            </a:r>
            <a:endParaRPr lang="en-US" sz="1600" dirty="0">
              <a:solidFill>
                <a:schemeClr val="tx1"/>
              </a:solidFill>
              <a:effectLst/>
              <a:latin typeface="Calibri"/>
              <a:ea typeface="Calibri"/>
              <a:cs typeface="Times New Roman"/>
            </a:endParaRPr>
          </a:p>
        </p:txBody>
      </p:sp>
      <p:sp>
        <p:nvSpPr>
          <p:cNvPr id="3" name="TextBox 2"/>
          <p:cNvSpPr txBox="1"/>
          <p:nvPr/>
        </p:nvSpPr>
        <p:spPr>
          <a:xfrm>
            <a:off x="0" y="6443246"/>
            <a:ext cx="8384090"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t>PMBOK, PMP, CAPM and PMI are registered trade marks of Project Management Institute, Inc. </a:t>
            </a:r>
          </a:p>
        </p:txBody>
      </p:sp>
      <p:sp>
        <p:nvSpPr>
          <p:cNvPr id="4" name="Slide Number Placeholder 3"/>
          <p:cNvSpPr>
            <a:spLocks noGrp="1"/>
          </p:cNvSpPr>
          <p:nvPr>
            <p:ph type="sldNum" sz="quarter" idx="12"/>
          </p:nvPr>
        </p:nvSpPr>
        <p:spPr/>
        <p:txBody>
          <a:bodyPr/>
          <a:lstStyle/>
          <a:p>
            <a:fld id="{C9B9AEC3-A0CA-4E90-A2C3-F6D483041A8F}" type="slidenum">
              <a:rPr lang="en-CA" smtClean="0"/>
              <a:pPr/>
              <a:t>2</a:t>
            </a:fld>
            <a:endParaRPr lang="en-CA" dirty="0"/>
          </a:p>
        </p:txBody>
      </p:sp>
    </p:spTree>
    <p:extLst>
      <p:ext uri="{BB962C8B-B14F-4D97-AF65-F5344CB8AC3E}">
        <p14:creationId xmlns:p14="http://schemas.microsoft.com/office/powerpoint/2010/main" val="309303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8600" y="108815"/>
            <a:ext cx="7772400" cy="6712399"/>
          </a:xfrm>
          <a:prstGeom prst="rect">
            <a:avLst/>
          </a:prstGeom>
        </p:spPr>
      </p:pic>
      <p:sp>
        <p:nvSpPr>
          <p:cNvPr id="4" name="TextBox 3"/>
          <p:cNvSpPr txBox="1"/>
          <p:nvPr/>
        </p:nvSpPr>
        <p:spPr>
          <a:xfrm>
            <a:off x="381000" y="6248400"/>
            <a:ext cx="1905000" cy="461665"/>
          </a:xfrm>
          <a:prstGeom prst="rect">
            <a:avLst/>
          </a:prstGeom>
          <a:noFill/>
        </p:spPr>
        <p:txBody>
          <a:bodyPr wrap="square" rtlCol="0">
            <a:spAutoFit/>
          </a:bodyPr>
          <a:lstStyle/>
          <a:p>
            <a:r>
              <a:rPr lang="en-CA" sz="1200" b="1" i="1" dirty="0">
                <a:solidFill>
                  <a:schemeClr val="accent2">
                    <a:lumMod val="50000"/>
                  </a:schemeClr>
                </a:solidFill>
              </a:rPr>
              <a:t>PMBOK® 6</a:t>
            </a:r>
            <a:r>
              <a:rPr lang="en-CA" sz="1200" b="1" i="1" baseline="30000" dirty="0">
                <a:solidFill>
                  <a:schemeClr val="accent2">
                    <a:lumMod val="50000"/>
                  </a:schemeClr>
                </a:solidFill>
              </a:rPr>
              <a:t>th</a:t>
            </a:r>
            <a:r>
              <a:rPr lang="en-CA" sz="1200" b="1" i="1" dirty="0">
                <a:solidFill>
                  <a:schemeClr val="accent2">
                    <a:lumMod val="50000"/>
                  </a:schemeClr>
                </a:solidFill>
              </a:rPr>
              <a:t> Edition     Fig. 11.4 page 406</a:t>
            </a:r>
          </a:p>
        </p:txBody>
      </p:sp>
      <p:sp>
        <p:nvSpPr>
          <p:cNvPr id="2" name="Slide Number Placeholder 1"/>
          <p:cNvSpPr>
            <a:spLocks noGrp="1"/>
          </p:cNvSpPr>
          <p:nvPr>
            <p:ph type="sldNum" sz="quarter" idx="11"/>
          </p:nvPr>
        </p:nvSpPr>
        <p:spPr/>
        <p:txBody>
          <a:bodyPr/>
          <a:lstStyle/>
          <a:p>
            <a:r>
              <a:rPr lang="en-CA" dirty="0"/>
              <a:t>20</a:t>
            </a:r>
          </a:p>
        </p:txBody>
      </p:sp>
    </p:spTree>
    <p:extLst>
      <p:ext uri="{BB962C8B-B14F-4D97-AF65-F5344CB8AC3E}">
        <p14:creationId xmlns:p14="http://schemas.microsoft.com/office/powerpoint/2010/main" val="915966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1817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818180"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81818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18182"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2" name="Rectangle 9"/>
          <p:cNvSpPr>
            <a:spLocks noGrp="1" noChangeArrowheads="1"/>
          </p:cNvSpPr>
          <p:nvPr>
            <p:ph type="title"/>
          </p:nvPr>
        </p:nvSpPr>
        <p:spPr>
          <a:xfrm>
            <a:off x="76200" y="-149772"/>
            <a:ext cx="8686800" cy="838200"/>
          </a:xfrm>
        </p:spPr>
        <p:txBody>
          <a:bodyPr>
            <a:normAutofit/>
          </a:bodyPr>
          <a:lstStyle/>
          <a:p>
            <a:r>
              <a:rPr lang="en-US" sz="3200" b="1" dirty="0">
                <a:solidFill>
                  <a:schemeClr val="accent1"/>
                </a:solidFill>
                <a:effectLst>
                  <a:reflection blurRad="6350" stA="55000" endA="300" endPos="45500" dir="5400000" sy="-100000" algn="bl" rotWithShape="0"/>
                </a:effectLst>
              </a:rPr>
              <a:t>11.1.3 PLAN Risk Management: outputs</a:t>
            </a:r>
          </a:p>
        </p:txBody>
      </p:sp>
      <p:sp>
        <p:nvSpPr>
          <p:cNvPr id="818186" name="Rectangle 10"/>
          <p:cNvSpPr>
            <a:spLocks noGrp="1" noChangeArrowheads="1"/>
          </p:cNvSpPr>
          <p:nvPr>
            <p:ph sz="quarter" idx="1"/>
          </p:nvPr>
        </p:nvSpPr>
        <p:spPr>
          <a:xfrm>
            <a:off x="102476" y="1143000"/>
            <a:ext cx="8127124" cy="5486400"/>
          </a:xfrm>
        </p:spPr>
        <p:txBody>
          <a:bodyPr>
            <a:normAutofit lnSpcReduction="10000"/>
          </a:bodyPr>
          <a:lstStyle/>
          <a:p>
            <a:pPr>
              <a:buFont typeface="Wingdings" pitchFamily="2" charset="2"/>
              <a:buNone/>
            </a:pPr>
            <a:r>
              <a:rPr lang="en-US" sz="2800" b="1" dirty="0"/>
              <a:t>.1  Risk management plan (continued)</a:t>
            </a:r>
          </a:p>
          <a:p>
            <a:pPr lvl="1"/>
            <a:r>
              <a:rPr lang="en-US" sz="2200" b="1" i="1" dirty="0"/>
              <a:t>Stakeholder risk appetite</a:t>
            </a:r>
          </a:p>
          <a:p>
            <a:pPr marL="925195" lvl="2" indent="-285750"/>
            <a:r>
              <a:rPr lang="en-US" sz="2000" dirty="0"/>
              <a:t>The risk appetite of each key stakeholder, for project risks, should be recorded in The Risk Management Plan. </a:t>
            </a:r>
          </a:p>
          <a:p>
            <a:pPr marL="925195" lvl="2" indent="-285750"/>
            <a:r>
              <a:rPr lang="en-US" sz="2000" dirty="0"/>
              <a:t>Risk appetites, expressed in measureable thresholds around each project objective (i.e., cost, schedule, scope, quality), determine the acceptable level of overall project risk exposure, and define the probability and impacts rubric, to be used when assessing individual project risks</a:t>
            </a:r>
            <a:r>
              <a:rPr lang="en-US" dirty="0"/>
              <a:t>.     </a:t>
            </a:r>
          </a:p>
          <a:p>
            <a:pPr marL="639445" lvl="2" indent="0">
              <a:buNone/>
            </a:pPr>
            <a:endParaRPr lang="en-US" dirty="0"/>
          </a:p>
          <a:p>
            <a:pPr lvl="1"/>
            <a:r>
              <a:rPr lang="en-US" b="1" i="1" dirty="0"/>
              <a:t>Definition of Risk Probability and Impact:</a:t>
            </a:r>
            <a:r>
              <a:rPr lang="en-US" dirty="0"/>
              <a:t> </a:t>
            </a:r>
          </a:p>
          <a:p>
            <a:pPr lvl="2" indent="-284163"/>
            <a:r>
              <a:rPr lang="en-US" sz="1800" dirty="0"/>
              <a:t>Provides a scale for risk levels based on probability and impact definitions. </a:t>
            </a:r>
          </a:p>
          <a:p>
            <a:pPr lvl="2" indent="-284163"/>
            <a:r>
              <a:rPr lang="en-US" dirty="0"/>
              <a:t>The definitions reflect the risk appetite of the organization and key stakeholders of the project. </a:t>
            </a:r>
          </a:p>
          <a:p>
            <a:pPr lvl="2" indent="-284163"/>
            <a:r>
              <a:rPr lang="en-US" sz="1800" dirty="0"/>
              <a:t>The number of levels is determined by the degree of detail required by the risk management processes. Varies between three to five levels.  </a:t>
            </a:r>
          </a:p>
          <a:p>
            <a:pPr>
              <a:buFont typeface="Wingdings" pitchFamily="2" charset="2"/>
              <a:buNone/>
            </a:pPr>
            <a:endParaRPr lang="en-US" sz="18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21</a:t>
            </a:fld>
            <a:endParaRPr lang="en-CA" dirty="0"/>
          </a:p>
        </p:txBody>
      </p:sp>
    </p:spTree>
    <p:extLst>
      <p:ext uri="{BB962C8B-B14F-4D97-AF65-F5344CB8AC3E}">
        <p14:creationId xmlns:p14="http://schemas.microsoft.com/office/powerpoint/2010/main" val="11391397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pPr algn="ctr"/>
            <a:r>
              <a:rPr lang="en-CA" b="1" dirty="0">
                <a:solidFill>
                  <a:schemeClr val="accent5"/>
                </a:solidFill>
                <a:effectLst>
                  <a:outerShdw blurRad="38100" dist="38100" dir="2700000" algn="tl">
                    <a:srgbClr val="000000">
                      <a:alpha val="43137"/>
                    </a:srgbClr>
                  </a:outerShdw>
                </a:effectLst>
              </a:rPr>
              <a:t>PROBABILITY-IMPACT DEFINITION EXAMPLE</a:t>
            </a:r>
          </a:p>
        </p:txBody>
      </p:sp>
      <p:pic>
        <p:nvPicPr>
          <p:cNvPr id="4" name="Picture 3"/>
          <p:cNvPicPr>
            <a:picLocks noChangeAspect="1"/>
          </p:cNvPicPr>
          <p:nvPr/>
        </p:nvPicPr>
        <p:blipFill>
          <a:blip r:embed="rId2"/>
          <a:stretch>
            <a:fillRect/>
          </a:stretch>
        </p:blipFill>
        <p:spPr>
          <a:xfrm>
            <a:off x="457200" y="1295400"/>
            <a:ext cx="7653867" cy="5181600"/>
          </a:xfrm>
          <a:prstGeom prst="rect">
            <a:avLst/>
          </a:prstGeom>
        </p:spPr>
      </p:pic>
      <p:sp>
        <p:nvSpPr>
          <p:cNvPr id="5" name="TextBox 4"/>
          <p:cNvSpPr txBox="1"/>
          <p:nvPr/>
        </p:nvSpPr>
        <p:spPr>
          <a:xfrm>
            <a:off x="5334000" y="6570115"/>
            <a:ext cx="3733800" cy="276999"/>
          </a:xfrm>
          <a:prstGeom prst="rect">
            <a:avLst/>
          </a:prstGeom>
          <a:noFill/>
        </p:spPr>
        <p:txBody>
          <a:bodyPr wrap="square" rtlCol="0">
            <a:spAutoFit/>
          </a:bodyPr>
          <a:lstStyle/>
          <a:p>
            <a:r>
              <a:rPr lang="en-CA" sz="1200" b="1" i="1" dirty="0">
                <a:solidFill>
                  <a:schemeClr val="accent2">
                    <a:lumMod val="50000"/>
                  </a:schemeClr>
                </a:solidFill>
              </a:rPr>
              <a:t>PMBOK® 6</a:t>
            </a:r>
            <a:r>
              <a:rPr lang="en-CA" sz="1200" b="1" i="1" baseline="30000" dirty="0">
                <a:solidFill>
                  <a:schemeClr val="accent2">
                    <a:lumMod val="50000"/>
                  </a:schemeClr>
                </a:solidFill>
              </a:rPr>
              <a:t>th</a:t>
            </a:r>
            <a:r>
              <a:rPr lang="en-CA" sz="1200" b="1" i="1" dirty="0">
                <a:solidFill>
                  <a:schemeClr val="accent2">
                    <a:lumMod val="50000"/>
                  </a:schemeClr>
                </a:solidFill>
              </a:rPr>
              <a:t> Edition Table. 1114 page 407</a:t>
            </a:r>
          </a:p>
        </p:txBody>
      </p:sp>
      <p:sp>
        <p:nvSpPr>
          <p:cNvPr id="3" name="Slide Number Placeholder 2"/>
          <p:cNvSpPr>
            <a:spLocks noGrp="1"/>
          </p:cNvSpPr>
          <p:nvPr>
            <p:ph type="sldNum" sz="quarter" idx="11"/>
          </p:nvPr>
        </p:nvSpPr>
        <p:spPr/>
        <p:txBody>
          <a:bodyPr/>
          <a:lstStyle/>
          <a:p>
            <a:r>
              <a:rPr lang="en-CA" dirty="0"/>
              <a:t>22</a:t>
            </a:r>
          </a:p>
        </p:txBody>
      </p:sp>
    </p:spTree>
    <p:extLst>
      <p:ext uri="{BB962C8B-B14F-4D97-AF65-F5344CB8AC3E}">
        <p14:creationId xmlns:p14="http://schemas.microsoft.com/office/powerpoint/2010/main" val="312380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title"/>
          </p:nvPr>
        </p:nvSpPr>
        <p:spPr>
          <a:xfrm>
            <a:off x="152400" y="-26276"/>
            <a:ext cx="8686800" cy="838200"/>
          </a:xfrm>
        </p:spPr>
        <p:txBody>
          <a:bodyPr>
            <a:normAutofit/>
          </a:bodyPr>
          <a:lstStyle/>
          <a:p>
            <a:r>
              <a:rPr lang="en-US" sz="3200" b="1" dirty="0">
                <a:solidFill>
                  <a:schemeClr val="accent1"/>
                </a:solidFill>
                <a:effectLst>
                  <a:reflection blurRad="6350" stA="55000" endA="300" endPos="45500" dir="5400000" sy="-100000" algn="bl" rotWithShape="0"/>
                </a:effectLst>
              </a:rPr>
              <a:t>11.1.3 Plan Risk Management: outputs</a:t>
            </a:r>
          </a:p>
        </p:txBody>
      </p:sp>
      <p:sp>
        <p:nvSpPr>
          <p:cNvPr id="1053699" name="Rectangle 3"/>
          <p:cNvSpPr>
            <a:spLocks noGrp="1" noChangeArrowheads="1"/>
          </p:cNvSpPr>
          <p:nvPr>
            <p:ph sz="quarter" idx="1"/>
          </p:nvPr>
        </p:nvSpPr>
        <p:spPr>
          <a:xfrm>
            <a:off x="76200" y="1143000"/>
            <a:ext cx="8839200" cy="6019800"/>
          </a:xfrm>
        </p:spPr>
        <p:txBody>
          <a:bodyPr>
            <a:normAutofit/>
          </a:bodyPr>
          <a:lstStyle/>
          <a:p>
            <a:pPr>
              <a:buFont typeface="Wingdings" pitchFamily="2" charset="2"/>
              <a:buNone/>
            </a:pPr>
            <a:r>
              <a:rPr lang="en-US" dirty="0"/>
              <a:t>.</a:t>
            </a:r>
            <a:r>
              <a:rPr lang="en-US" sz="2800" b="1" dirty="0"/>
              <a:t>1  Risk Management Plan (continued)</a:t>
            </a:r>
            <a:endParaRPr lang="en-US" sz="2000" dirty="0"/>
          </a:p>
          <a:p>
            <a:pPr lvl="1"/>
            <a:r>
              <a:rPr lang="en-US" sz="2400" dirty="0"/>
              <a:t> </a:t>
            </a:r>
            <a:r>
              <a:rPr lang="en-US" sz="2400" b="1" i="1" dirty="0"/>
              <a:t>Probability and impact matrix</a:t>
            </a:r>
          </a:p>
          <a:p>
            <a:pPr marL="1077913" lvl="2" indent="-358775"/>
            <a:r>
              <a:rPr lang="en-US" sz="2400" dirty="0"/>
              <a:t>A relative scale representing relative probability  values like 0.1, 0.3, 0.5,0.7,0.9</a:t>
            </a:r>
          </a:p>
          <a:p>
            <a:pPr marL="1077913" lvl="2" indent="-358775"/>
            <a:r>
              <a:rPr lang="en-US" sz="2400" dirty="0"/>
              <a:t>The impact scale reflects the significance of risk impact, on each project objective if a risk occurs. </a:t>
            </a:r>
            <a:endParaRPr lang="en-US" sz="2800" b="1" i="1" dirty="0"/>
          </a:p>
          <a:p>
            <a:pPr marL="1077913" lvl="2" indent="-358775"/>
            <a:r>
              <a:rPr lang="en-US" sz="2400" dirty="0"/>
              <a:t>Risks or opportunities are prioritized according to their potential implications for meeting the project’s objectives</a:t>
            </a:r>
          </a:p>
          <a:p>
            <a:pPr marL="1077913" lvl="2" indent="-358775"/>
            <a:r>
              <a:rPr lang="en-US" sz="2400" dirty="0"/>
              <a:t>See the probability and Impact matrix </a:t>
            </a:r>
          </a:p>
          <a:p>
            <a:pPr marL="731520" lvl="2" indent="0">
              <a:buNone/>
            </a:pPr>
            <a:endParaRPr lang="en-US" sz="2000" dirty="0"/>
          </a:p>
          <a:p>
            <a:pPr marL="731520" lvl="2" indent="0">
              <a:buNone/>
            </a:pPr>
            <a:endParaRPr lang="en-US" sz="2000" dirty="0"/>
          </a:p>
          <a:p>
            <a:pPr marL="365760" lvl="1" indent="0">
              <a:buNone/>
            </a:pPr>
            <a:endParaRPr lang="en-US" dirty="0"/>
          </a:p>
          <a:p>
            <a:pPr lvl="2">
              <a:buFont typeface="Wingdings" pitchFamily="2" charset="2"/>
              <a:buNone/>
            </a:pPr>
            <a:r>
              <a:rPr lang="en-US" dirty="0"/>
              <a:t>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23</a:t>
            </a:fld>
            <a:endParaRPr lang="en-CA"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570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57028"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57029"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57037" name="Rectangle 13"/>
          <p:cNvSpPr>
            <a:spLocks noGrp="1" noChangeArrowheads="1"/>
          </p:cNvSpPr>
          <p:nvPr>
            <p:ph type="title"/>
          </p:nvPr>
        </p:nvSpPr>
        <p:spPr>
          <a:xfrm>
            <a:off x="304799" y="76200"/>
            <a:ext cx="8686800" cy="841248"/>
          </a:xfrm>
        </p:spPr>
        <p:txBody>
          <a:bodyPr>
            <a:normAutofit/>
          </a:bodyPr>
          <a:lstStyle/>
          <a:p>
            <a:pPr algn="ctr"/>
            <a:r>
              <a:rPr lang="en-US" sz="3600" b="1" dirty="0">
                <a:solidFill>
                  <a:schemeClr val="accent1"/>
                </a:solidFill>
                <a:effectLst>
                  <a:reflection blurRad="6350" stA="55000" endA="300" endPos="45500" dir="5400000" sy="-100000" algn="bl" rotWithShape="0"/>
                </a:effectLst>
              </a:rPr>
              <a:t>Probability/Impact Matrix</a:t>
            </a:r>
          </a:p>
        </p:txBody>
      </p:sp>
      <p:sp>
        <p:nvSpPr>
          <p:cNvPr id="257592" name="Rectangle 568"/>
          <p:cNvSpPr>
            <a:spLocks noChangeArrowheads="1"/>
          </p:cNvSpPr>
          <p:nvPr/>
        </p:nvSpPr>
        <p:spPr bwMode="auto">
          <a:xfrm>
            <a:off x="0" y="6999288"/>
            <a:ext cx="9144000" cy="639762"/>
          </a:xfrm>
          <a:prstGeom prst="rect">
            <a:avLst/>
          </a:prstGeom>
          <a:noFill/>
          <a:ln w="25400">
            <a:noFill/>
            <a:miter lim="800000"/>
            <a:headEnd type="none" w="sm" len="sm"/>
            <a:tailEnd type="none" w="med" len="lg"/>
          </a:ln>
          <a:effectLst/>
        </p:spPr>
        <p:txBody>
          <a:bodyPr>
            <a:spAutoFit/>
          </a:bodyPr>
          <a:lstStyle/>
          <a:p>
            <a:pPr algn="l"/>
            <a:r>
              <a:rPr lang="en-US" sz="1200" dirty="0">
                <a:cs typeface="Times New Roman" pitchFamily="18" charset="0"/>
              </a:rPr>
              <a:t> </a:t>
            </a:r>
          </a:p>
          <a:p>
            <a:pPr algn="l"/>
            <a:endParaRPr lang="en-US" dirty="0"/>
          </a:p>
        </p:txBody>
      </p:sp>
      <p:sp>
        <p:nvSpPr>
          <p:cNvPr id="9" name="TextBox 1"/>
          <p:cNvSpPr txBox="1"/>
          <p:nvPr/>
        </p:nvSpPr>
        <p:spPr>
          <a:xfrm>
            <a:off x="3920438" y="6469557"/>
            <a:ext cx="4818178"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6</a:t>
            </a:r>
            <a:r>
              <a:rPr lang="en-US" b="1" i="1" baseline="30000" dirty="0">
                <a:solidFill>
                  <a:schemeClr val="tx1"/>
                </a:solidFill>
              </a:rPr>
              <a:t>th</a:t>
            </a:r>
            <a:r>
              <a:rPr lang="en-US" b="1" i="1" dirty="0">
                <a:solidFill>
                  <a:schemeClr val="tx1"/>
                </a:solidFill>
              </a:rPr>
              <a:t> Edition Fig. 11.5 Page 408 </a:t>
            </a:r>
          </a:p>
        </p:txBody>
      </p:sp>
      <p:sp>
        <p:nvSpPr>
          <p:cNvPr id="2" name="Slide Number Placeholder 1"/>
          <p:cNvSpPr>
            <a:spLocks noGrp="1"/>
          </p:cNvSpPr>
          <p:nvPr>
            <p:ph type="sldNum" sz="quarter" idx="11"/>
          </p:nvPr>
        </p:nvSpPr>
        <p:spPr/>
        <p:txBody>
          <a:bodyPr/>
          <a:lstStyle/>
          <a:p>
            <a:r>
              <a:rPr lang="en-CA"/>
              <a:t>(#)</a:t>
            </a:r>
            <a:endParaRPr lang="en-CA" dirty="0"/>
          </a:p>
        </p:txBody>
      </p:sp>
      <p:pic>
        <p:nvPicPr>
          <p:cNvPr id="3" name="Picture 2"/>
          <p:cNvPicPr>
            <a:picLocks noChangeAspect="1"/>
          </p:cNvPicPr>
          <p:nvPr/>
        </p:nvPicPr>
        <p:blipFill>
          <a:blip r:embed="rId3"/>
          <a:stretch>
            <a:fillRect/>
          </a:stretch>
        </p:blipFill>
        <p:spPr>
          <a:xfrm>
            <a:off x="185057" y="1143071"/>
            <a:ext cx="8553559" cy="5254752"/>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title"/>
          </p:nvPr>
        </p:nvSpPr>
        <p:spPr>
          <a:xfrm>
            <a:off x="152400" y="-304800"/>
            <a:ext cx="8686800" cy="838200"/>
          </a:xfrm>
        </p:spPr>
        <p:txBody>
          <a:bodyPr>
            <a:normAutofit/>
          </a:bodyPr>
          <a:lstStyle/>
          <a:p>
            <a:r>
              <a:rPr lang="en-US" sz="3200" b="1" dirty="0">
                <a:solidFill>
                  <a:schemeClr val="accent1"/>
                </a:solidFill>
                <a:effectLst>
                  <a:reflection blurRad="6350" stA="55000" endA="300" endPos="45500" dir="5400000" sy="-100000" algn="bl" rotWithShape="0"/>
                </a:effectLst>
              </a:rPr>
              <a:t>11.1.3 Plan Risk Management: outputs</a:t>
            </a:r>
          </a:p>
        </p:txBody>
      </p:sp>
      <p:sp>
        <p:nvSpPr>
          <p:cNvPr id="1051651" name="Rectangle 3"/>
          <p:cNvSpPr>
            <a:spLocks noGrp="1" noChangeArrowheads="1"/>
          </p:cNvSpPr>
          <p:nvPr>
            <p:ph sz="quarter" idx="1"/>
          </p:nvPr>
        </p:nvSpPr>
        <p:spPr>
          <a:xfrm>
            <a:off x="152400" y="990600"/>
            <a:ext cx="8686800" cy="5562600"/>
          </a:xfrm>
        </p:spPr>
        <p:txBody>
          <a:bodyPr>
            <a:normAutofit/>
          </a:bodyPr>
          <a:lstStyle/>
          <a:p>
            <a:pPr>
              <a:buFont typeface="Wingdings" pitchFamily="2" charset="2"/>
              <a:buNone/>
            </a:pPr>
            <a:r>
              <a:rPr lang="en-US" sz="2800" b="1" dirty="0"/>
              <a:t>.1  Risk management plan (continued)</a:t>
            </a:r>
            <a:r>
              <a:rPr lang="en-US" sz="2000" dirty="0"/>
              <a:t> </a:t>
            </a:r>
          </a:p>
          <a:p>
            <a:pPr lvl="1"/>
            <a:r>
              <a:rPr lang="en-US" sz="2400" b="1" i="1" dirty="0"/>
              <a:t>Reporting Formats:</a:t>
            </a:r>
          </a:p>
          <a:p>
            <a:pPr lvl="2"/>
            <a:r>
              <a:rPr lang="en-US" sz="2000" dirty="0"/>
              <a:t>Describes content and format of the risk register and the risk report. </a:t>
            </a:r>
          </a:p>
          <a:p>
            <a:pPr lvl="1"/>
            <a:r>
              <a:rPr lang="en-US" sz="2400" b="1" i="1" dirty="0"/>
              <a:t>Tracking:</a:t>
            </a:r>
          </a:p>
          <a:p>
            <a:pPr lvl="2"/>
            <a:r>
              <a:rPr lang="en-US" dirty="0"/>
              <a:t>Documents how risk activities will be recorded for</a:t>
            </a:r>
            <a:r>
              <a:rPr lang="en-US" sz="2800" dirty="0"/>
              <a:t>:</a:t>
            </a:r>
          </a:p>
          <a:p>
            <a:pPr lvl="3"/>
            <a:r>
              <a:rPr lang="en-US" dirty="0"/>
              <a:t>Risk Management Processes</a:t>
            </a:r>
          </a:p>
          <a:p>
            <a:pPr lvl="3"/>
            <a:r>
              <a:rPr lang="en-US" dirty="0"/>
              <a:t>Auditing</a:t>
            </a:r>
          </a:p>
          <a:p>
            <a:endParaRPr lang="en-CA"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25</a:t>
            </a:fld>
            <a:endParaRPr lang="en-CA"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7"/>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40968" name="Rectangle 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0969" name="Rectangle 9"/>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0970" name="Rectangle 10"/>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40971" name="Rectangle 1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pic>
        <p:nvPicPr>
          <p:cNvPr id="41034" name="Picture 74"/>
          <p:cNvPicPr>
            <a:picLocks noChangeArrowheads="1"/>
          </p:cNvPicPr>
          <p:nvPr/>
        </p:nvPicPr>
        <p:blipFill>
          <a:blip r:embed="rId3" cstate="print"/>
          <a:srcRect/>
          <a:stretch>
            <a:fillRect/>
          </a:stretch>
        </p:blipFill>
        <p:spPr bwMode="auto">
          <a:xfrm rot="2337790">
            <a:off x="1389285" y="3694084"/>
            <a:ext cx="2063016" cy="2154736"/>
          </a:xfrm>
          <a:prstGeom prst="rect">
            <a:avLst/>
          </a:prstGeom>
          <a:noFill/>
          <a:ln w="12700">
            <a:noFill/>
            <a:miter lim="800000"/>
            <a:headEnd/>
            <a:tailEnd/>
          </a:ln>
          <a:effectLst/>
        </p:spPr>
      </p:pic>
      <p:sp>
        <p:nvSpPr>
          <p:cNvPr id="41046" name="Rectangle 86"/>
          <p:cNvSpPr>
            <a:spLocks noGrp="1" noChangeArrowheads="1"/>
          </p:cNvSpPr>
          <p:nvPr>
            <p:ph type="title"/>
          </p:nvPr>
        </p:nvSpPr>
        <p:spPr>
          <a:xfrm>
            <a:off x="-33670" y="152400"/>
            <a:ext cx="8686800" cy="841248"/>
          </a:xfrm>
        </p:spPr>
        <p:txBody>
          <a:bodyPr>
            <a:normAutofit/>
          </a:bodyPr>
          <a:lstStyle/>
          <a:p>
            <a:pPr algn="ctr"/>
            <a:r>
              <a:rPr lang="en-US" sz="3600" b="1" dirty="0">
                <a:solidFill>
                  <a:schemeClr val="accent1"/>
                </a:solidFill>
                <a:effectLst>
                  <a:reflection blurRad="6350" stA="55000" endA="300" endPos="45500" dir="5400000" sy="-100000" algn="bl" rotWithShape="0"/>
                </a:effectLst>
              </a:rPr>
              <a:t>11.2  - IDENTIFY RISKS </a:t>
            </a:r>
          </a:p>
        </p:txBody>
      </p:sp>
      <p:sp>
        <p:nvSpPr>
          <p:cNvPr id="41048" name="Rectangle 88"/>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41049" name="Rectangle 89"/>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41050" name="Rectangle 90"/>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1051" name="Rectangle 91"/>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41052" name="Rectangle 92"/>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1053" name="Rectangle 9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1054" name="Rectangle 9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1056" name="Rectangle 9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41057" name="Rectangle 97"/>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41058" name="Rectangle 9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1059" name="Rectangle 9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41060" name="Rectangle 100"/>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1061" name="Rectangle 10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1062" name="Rectangle 10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41063" name="Rectangle 10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55" name="TextBox 1"/>
          <p:cNvSpPr txBox="1"/>
          <p:nvPr/>
        </p:nvSpPr>
        <p:spPr>
          <a:xfrm>
            <a:off x="-3367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56" name="Content Placeholder 3"/>
          <p:cNvGrpSpPr>
            <a:grpSpLocks noGrp="1"/>
          </p:cNvGrpSpPr>
          <p:nvPr/>
        </p:nvGrpSpPr>
        <p:grpSpPr>
          <a:xfrm>
            <a:off x="-76200" y="990600"/>
            <a:ext cx="9190644" cy="6019800"/>
            <a:chOff x="37097" y="1828800"/>
            <a:chExt cx="9079968" cy="4425043"/>
          </a:xfrm>
          <a:scene3d>
            <a:camera prst="isometricOffAxis1Right"/>
            <a:lightRig rig="threePt" dir="t"/>
          </a:scene3d>
        </p:grpSpPr>
        <p:sp>
          <p:nvSpPr>
            <p:cNvPr id="57" name="Rectangle 56"/>
            <p:cNvSpPr>
              <a:spLocks noChangeArrowheads="1"/>
            </p:cNvSpPr>
            <p:nvPr/>
          </p:nvSpPr>
          <p:spPr bwMode="auto">
            <a:xfrm>
              <a:off x="3751145" y="1828800"/>
              <a:ext cx="1641709"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11.0</a:t>
              </a:r>
            </a:p>
            <a:p>
              <a:pPr algn="ctr"/>
              <a:r>
                <a:rPr lang="en-US" sz="1600" b="1" dirty="0">
                  <a:solidFill>
                    <a:schemeClr val="bg1"/>
                  </a:solidFill>
                </a:rPr>
                <a:t>Project Risk</a:t>
              </a:r>
            </a:p>
            <a:p>
              <a:pPr algn="ctr"/>
              <a:r>
                <a:rPr lang="en-US" sz="1600" b="1" dirty="0">
                  <a:solidFill>
                    <a:schemeClr val="bg1"/>
                  </a:solidFill>
                </a:rPr>
                <a:t>Management</a:t>
              </a:r>
            </a:p>
          </p:txBody>
        </p:sp>
        <p:sp>
          <p:nvSpPr>
            <p:cNvPr id="58" name="Rectangle 57"/>
            <p:cNvSpPr>
              <a:spLocks noChangeArrowheads="1"/>
            </p:cNvSpPr>
            <p:nvPr/>
          </p:nvSpPr>
          <p:spPr bwMode="auto">
            <a:xfrm>
              <a:off x="37097" y="3791749"/>
              <a:ext cx="1450573"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11.1</a:t>
              </a:r>
            </a:p>
            <a:p>
              <a:pPr algn="ctr"/>
              <a:r>
                <a:rPr lang="en-US" sz="1600" b="1" dirty="0">
                  <a:solidFill>
                    <a:schemeClr val="bg1"/>
                  </a:solidFill>
                </a:rPr>
                <a:t>Plan Risk</a:t>
              </a:r>
            </a:p>
            <a:p>
              <a:pPr algn="ctr"/>
              <a:r>
                <a:rPr lang="en-US" sz="1600" b="1" dirty="0">
                  <a:solidFill>
                    <a:schemeClr val="bg1"/>
                  </a:solidFill>
                </a:rPr>
                <a:t>Management</a:t>
              </a:r>
            </a:p>
          </p:txBody>
        </p:sp>
        <p:sp>
          <p:nvSpPr>
            <p:cNvPr id="59" name="Rectangle 58"/>
            <p:cNvSpPr>
              <a:spLocks noChangeArrowheads="1"/>
            </p:cNvSpPr>
            <p:nvPr/>
          </p:nvSpPr>
          <p:spPr bwMode="auto">
            <a:xfrm>
              <a:off x="1569251"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11.2</a:t>
              </a:r>
            </a:p>
            <a:p>
              <a:pPr algn="ctr"/>
              <a:r>
                <a:rPr lang="en-US" sz="1600" b="1" dirty="0">
                  <a:solidFill>
                    <a:schemeClr val="bg1"/>
                  </a:solidFill>
                </a:rPr>
                <a:t>Identify</a:t>
              </a:r>
            </a:p>
            <a:p>
              <a:pPr algn="ctr"/>
              <a:r>
                <a:rPr lang="en-US" sz="1600" b="1" dirty="0">
                  <a:solidFill>
                    <a:schemeClr val="bg1"/>
                  </a:solidFill>
                </a:rPr>
                <a:t>Risks</a:t>
              </a:r>
            </a:p>
          </p:txBody>
        </p:sp>
        <p:sp>
          <p:nvSpPr>
            <p:cNvPr id="60" name="Rectangle 59"/>
            <p:cNvSpPr>
              <a:spLocks noChangeArrowheads="1"/>
            </p:cNvSpPr>
            <p:nvPr/>
          </p:nvSpPr>
          <p:spPr bwMode="auto">
            <a:xfrm>
              <a:off x="2984333" y="3788228"/>
              <a:ext cx="147066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11.3</a:t>
              </a:r>
            </a:p>
            <a:p>
              <a:pPr algn="ctr"/>
              <a:r>
                <a:rPr lang="en-US" sz="1600" b="1" dirty="0">
                  <a:solidFill>
                    <a:schemeClr val="bg1"/>
                  </a:solidFill>
                </a:rPr>
                <a:t>Perform</a:t>
              </a:r>
            </a:p>
            <a:p>
              <a:pPr algn="ctr"/>
              <a:r>
                <a:rPr lang="en-US" sz="1600" b="1" dirty="0">
                  <a:solidFill>
                    <a:schemeClr val="bg1"/>
                  </a:solidFill>
                </a:rPr>
                <a:t>Qualitative</a:t>
              </a:r>
            </a:p>
            <a:p>
              <a:pPr algn="ctr"/>
              <a:r>
                <a:rPr lang="en-US" sz="1600" b="1" dirty="0">
                  <a:solidFill>
                    <a:schemeClr val="bg1"/>
                  </a:solidFill>
                </a:rPr>
                <a:t>Risk Analysis</a:t>
              </a:r>
            </a:p>
          </p:txBody>
        </p:sp>
        <p:sp>
          <p:nvSpPr>
            <p:cNvPr id="61" name="Rectangle 60"/>
            <p:cNvSpPr>
              <a:spLocks noChangeArrowheads="1"/>
            </p:cNvSpPr>
            <p:nvPr/>
          </p:nvSpPr>
          <p:spPr bwMode="auto">
            <a:xfrm>
              <a:off x="4536575" y="3791749"/>
              <a:ext cx="1511568"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11.4</a:t>
              </a:r>
            </a:p>
            <a:p>
              <a:pPr algn="ctr"/>
              <a:r>
                <a:rPr lang="en-US" sz="1600" b="1" dirty="0">
                  <a:solidFill>
                    <a:schemeClr val="bg1"/>
                  </a:solidFill>
                </a:rPr>
                <a:t>Perform</a:t>
              </a:r>
            </a:p>
            <a:p>
              <a:pPr algn="ctr"/>
              <a:r>
                <a:rPr lang="en-US" sz="1600" b="1" dirty="0">
                  <a:solidFill>
                    <a:schemeClr val="bg1"/>
                  </a:solidFill>
                </a:rPr>
                <a:t>Quantitative</a:t>
              </a:r>
            </a:p>
            <a:p>
              <a:pPr algn="ctr"/>
              <a:r>
                <a:rPr lang="en-US" sz="1600" b="1" dirty="0">
                  <a:solidFill>
                    <a:schemeClr val="bg1"/>
                  </a:solidFill>
                </a:rPr>
                <a:t>Risk Analysis</a:t>
              </a:r>
            </a:p>
          </p:txBody>
        </p:sp>
        <p:sp>
          <p:nvSpPr>
            <p:cNvPr id="62" name="Rectangle 61"/>
            <p:cNvSpPr>
              <a:spLocks noChangeArrowheads="1"/>
            </p:cNvSpPr>
            <p:nvPr/>
          </p:nvSpPr>
          <p:spPr bwMode="auto">
            <a:xfrm>
              <a:off x="6129724"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11.5</a:t>
              </a:r>
            </a:p>
            <a:p>
              <a:pPr algn="ctr"/>
              <a:r>
                <a:rPr lang="en-US" sz="1600" b="1" dirty="0">
                  <a:solidFill>
                    <a:schemeClr val="bg1"/>
                  </a:solidFill>
                </a:rPr>
                <a:t>Plan Risk</a:t>
              </a:r>
            </a:p>
            <a:p>
              <a:pPr algn="ctr"/>
              <a:r>
                <a:rPr lang="en-US" sz="1600" b="1" dirty="0">
                  <a:solidFill>
                    <a:schemeClr val="bg1"/>
                  </a:solidFill>
                </a:rPr>
                <a:t>Responses</a:t>
              </a:r>
            </a:p>
          </p:txBody>
        </p:sp>
        <p:sp>
          <p:nvSpPr>
            <p:cNvPr id="63" name="Rectangle 62"/>
            <p:cNvSpPr>
              <a:spLocks noChangeArrowheads="1"/>
            </p:cNvSpPr>
            <p:nvPr/>
          </p:nvSpPr>
          <p:spPr bwMode="auto">
            <a:xfrm>
              <a:off x="7669265" y="377598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11.7</a:t>
              </a:r>
            </a:p>
            <a:p>
              <a:pPr algn="ctr"/>
              <a:r>
                <a:rPr lang="en-US" sz="1600" b="1" dirty="0">
                  <a:solidFill>
                    <a:schemeClr val="bg1"/>
                  </a:solidFill>
                </a:rPr>
                <a:t>Monitor  </a:t>
              </a:r>
            </a:p>
            <a:p>
              <a:pPr algn="ctr"/>
              <a:r>
                <a:rPr lang="en-US" sz="1600" b="1" dirty="0">
                  <a:solidFill>
                    <a:schemeClr val="bg1"/>
                  </a:solidFill>
                </a:rPr>
                <a:t>Risks</a:t>
              </a:r>
            </a:p>
            <a:p>
              <a:endParaRPr lang="en-US" sz="1600" b="1" dirty="0">
                <a:solidFill>
                  <a:schemeClr val="bg1"/>
                </a:solidFill>
              </a:endParaRPr>
            </a:p>
          </p:txBody>
        </p:sp>
        <p:sp>
          <p:nvSpPr>
            <p:cNvPr id="64" name="Line 214"/>
            <p:cNvSpPr>
              <a:spLocks noChangeShapeType="1"/>
            </p:cNvSpPr>
            <p:nvPr/>
          </p:nvSpPr>
          <p:spPr bwMode="auto">
            <a:xfrm>
              <a:off x="4572000" y="2971800"/>
              <a:ext cx="0" cy="45720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5" name="Line 215"/>
            <p:cNvSpPr>
              <a:spLocks noChangeShapeType="1"/>
            </p:cNvSpPr>
            <p:nvPr/>
          </p:nvSpPr>
          <p:spPr bwMode="auto">
            <a:xfrm>
              <a:off x="685800" y="3429000"/>
              <a:ext cx="7543800" cy="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6" name="Line 216"/>
            <p:cNvSpPr>
              <a:spLocks noChangeShapeType="1"/>
            </p:cNvSpPr>
            <p:nvPr/>
          </p:nvSpPr>
          <p:spPr bwMode="auto">
            <a:xfrm>
              <a:off x="685800" y="3429000"/>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7" name="Line 216"/>
            <p:cNvSpPr>
              <a:spLocks noChangeShapeType="1"/>
            </p:cNvSpPr>
            <p:nvPr/>
          </p:nvSpPr>
          <p:spPr bwMode="auto">
            <a:xfrm>
              <a:off x="2198771"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8" name="Line 216"/>
            <p:cNvSpPr>
              <a:spLocks noChangeShapeType="1"/>
            </p:cNvSpPr>
            <p:nvPr/>
          </p:nvSpPr>
          <p:spPr bwMode="auto">
            <a:xfrm>
              <a:off x="3751145"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9" name="Line 216"/>
            <p:cNvSpPr>
              <a:spLocks noChangeShapeType="1"/>
            </p:cNvSpPr>
            <p:nvPr/>
          </p:nvSpPr>
          <p:spPr bwMode="auto">
            <a:xfrm>
              <a:off x="5286877"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0" name="Line 216"/>
            <p:cNvSpPr>
              <a:spLocks noChangeShapeType="1"/>
            </p:cNvSpPr>
            <p:nvPr/>
          </p:nvSpPr>
          <p:spPr bwMode="auto">
            <a:xfrm>
              <a:off x="6753727"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1" name="Line 216"/>
            <p:cNvSpPr>
              <a:spLocks noChangeShapeType="1"/>
            </p:cNvSpPr>
            <p:nvPr/>
          </p:nvSpPr>
          <p:spPr bwMode="auto">
            <a:xfrm>
              <a:off x="8229600"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2" name="Rectangle 71"/>
            <p:cNvSpPr>
              <a:spLocks noChangeArrowheads="1"/>
            </p:cNvSpPr>
            <p:nvPr/>
          </p:nvSpPr>
          <p:spPr bwMode="auto">
            <a:xfrm>
              <a:off x="6945365" y="511084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11.6</a:t>
              </a:r>
            </a:p>
            <a:p>
              <a:pPr algn="ctr"/>
              <a:r>
                <a:rPr lang="en-US" sz="1600" b="1" dirty="0">
                  <a:solidFill>
                    <a:schemeClr val="bg1"/>
                  </a:solidFill>
                </a:rPr>
                <a:t>Implement</a:t>
              </a:r>
            </a:p>
            <a:p>
              <a:pPr algn="ctr"/>
              <a:r>
                <a:rPr lang="en-US" sz="1600" b="1" dirty="0">
                  <a:solidFill>
                    <a:schemeClr val="bg1"/>
                  </a:solidFill>
                </a:rPr>
                <a:t>Risk </a:t>
              </a:r>
            </a:p>
            <a:p>
              <a:pPr algn="ctr"/>
              <a:r>
                <a:rPr lang="en-US" sz="1600" b="1" dirty="0">
                  <a:solidFill>
                    <a:schemeClr val="bg1"/>
                  </a:solidFill>
                </a:rPr>
                <a:t>Responses</a:t>
              </a:r>
            </a:p>
            <a:p>
              <a:endParaRPr lang="en-US" sz="1600" b="1" dirty="0">
                <a:solidFill>
                  <a:schemeClr val="bg1"/>
                </a:solidFill>
              </a:endParaRPr>
            </a:p>
          </p:txBody>
        </p:sp>
        <p:sp>
          <p:nvSpPr>
            <p:cNvPr id="73" name="Line 216"/>
            <p:cNvSpPr>
              <a:spLocks noChangeShapeType="1"/>
            </p:cNvSpPr>
            <p:nvPr/>
          </p:nvSpPr>
          <p:spPr bwMode="auto">
            <a:xfrm>
              <a:off x="7551487" y="3429000"/>
              <a:ext cx="32386" cy="1681843"/>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a:t>
              </a:r>
            </a:p>
          </p:txBody>
        </p:sp>
      </p:gr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41034"/>
                                        </p:tgtEl>
                                        <p:attrNameLst>
                                          <p:attrName>style.visibility</p:attrName>
                                        </p:attrNameLst>
                                      </p:cBhvr>
                                      <p:to>
                                        <p:strVal val="visible"/>
                                      </p:to>
                                    </p:set>
                                    <p:anim calcmode="lin" valueType="num">
                                      <p:cBhvr>
                                        <p:cTn id="7" dur="500" fill="hold"/>
                                        <p:tgtEl>
                                          <p:spTgt spid="41034"/>
                                        </p:tgtEl>
                                        <p:attrNameLst>
                                          <p:attrName>ppt_w</p:attrName>
                                        </p:attrNameLst>
                                      </p:cBhvr>
                                      <p:tavLst>
                                        <p:tav tm="0">
                                          <p:val>
                                            <p:strVal val="4/3*#ppt_w"/>
                                          </p:val>
                                        </p:tav>
                                        <p:tav tm="100000">
                                          <p:val>
                                            <p:strVal val="#ppt_w"/>
                                          </p:val>
                                        </p:tav>
                                      </p:tavLst>
                                    </p:anim>
                                    <p:anim calcmode="lin" valueType="num">
                                      <p:cBhvr>
                                        <p:cTn id="8" dur="500" fill="hold"/>
                                        <p:tgtEl>
                                          <p:spTgt spid="4103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1" name="Rectangle 5"/>
          <p:cNvSpPr>
            <a:spLocks noGrp="1" noChangeArrowheads="1"/>
          </p:cNvSpPr>
          <p:nvPr>
            <p:ph type="title"/>
          </p:nvPr>
        </p:nvSpPr>
        <p:spPr>
          <a:xfrm>
            <a:off x="178308" y="-304800"/>
            <a:ext cx="8686800" cy="838200"/>
          </a:xfrm>
          <a:noFill/>
        </p:spPr>
        <p:txBody>
          <a:bodyPr/>
          <a:lstStyle/>
          <a:p>
            <a:pPr algn="ctr"/>
            <a:r>
              <a:rPr lang="en-US" b="1" dirty="0">
                <a:solidFill>
                  <a:schemeClr val="accent1"/>
                </a:solidFill>
                <a:effectLst>
                  <a:reflection blurRad="6350" stA="55000" endA="300" endPos="45500" dir="5400000" sy="-100000" algn="bl" rotWithShape="0"/>
                </a:effectLst>
              </a:rPr>
              <a:t>11.2 – IDENTIFY RISKS</a:t>
            </a:r>
          </a:p>
        </p:txBody>
      </p:sp>
      <p:sp>
        <p:nvSpPr>
          <p:cNvPr id="173062" name="Rectangle 6"/>
          <p:cNvSpPr>
            <a:spLocks noGrp="1" noChangeArrowheads="1"/>
          </p:cNvSpPr>
          <p:nvPr>
            <p:ph sz="quarter" idx="1"/>
          </p:nvPr>
        </p:nvSpPr>
        <p:spPr>
          <a:xfrm>
            <a:off x="178308" y="860298"/>
            <a:ext cx="8560308" cy="5845302"/>
          </a:xfrm>
          <a:noFill/>
        </p:spPr>
        <p:txBody>
          <a:bodyPr>
            <a:noAutofit/>
          </a:bodyPr>
          <a:lstStyle/>
          <a:p>
            <a:pPr>
              <a:lnSpc>
                <a:spcPct val="90000"/>
              </a:lnSpc>
            </a:pPr>
            <a:r>
              <a:rPr lang="en-US" sz="2800" b="1" dirty="0"/>
              <a:t>Risk identification involves:</a:t>
            </a:r>
          </a:p>
          <a:p>
            <a:pPr lvl="1">
              <a:lnSpc>
                <a:spcPct val="90000"/>
              </a:lnSpc>
            </a:pPr>
            <a:r>
              <a:rPr lang="en-US" sz="2400" dirty="0"/>
              <a:t>Determining which risks might affect the project and documenting their characteristics</a:t>
            </a:r>
          </a:p>
          <a:p>
            <a:pPr lvl="1">
              <a:lnSpc>
                <a:spcPct val="90000"/>
              </a:lnSpc>
            </a:pPr>
            <a:r>
              <a:rPr lang="en-US" sz="2400" dirty="0"/>
              <a:t>Participants in risk identification include:</a:t>
            </a:r>
          </a:p>
          <a:p>
            <a:pPr lvl="2">
              <a:spcBef>
                <a:spcPts val="0"/>
              </a:spcBef>
            </a:pPr>
            <a:r>
              <a:rPr lang="en-US" dirty="0"/>
              <a:t>Project team</a:t>
            </a:r>
          </a:p>
          <a:p>
            <a:pPr lvl="2">
              <a:spcBef>
                <a:spcPts val="0"/>
              </a:spcBef>
            </a:pPr>
            <a:r>
              <a:rPr lang="en-US" dirty="0"/>
              <a:t>Risk management team</a:t>
            </a:r>
          </a:p>
          <a:p>
            <a:pPr lvl="2">
              <a:spcBef>
                <a:spcPts val="0"/>
              </a:spcBef>
            </a:pPr>
            <a:r>
              <a:rPr lang="en-US" dirty="0"/>
              <a:t>Subject matter experts from within the company</a:t>
            </a:r>
          </a:p>
          <a:p>
            <a:pPr lvl="2">
              <a:spcBef>
                <a:spcPts val="0"/>
              </a:spcBef>
            </a:pPr>
            <a:r>
              <a:rPr lang="en-US" dirty="0"/>
              <a:t>End users</a:t>
            </a:r>
          </a:p>
          <a:p>
            <a:pPr lvl="2">
              <a:spcBef>
                <a:spcPts val="0"/>
              </a:spcBef>
            </a:pPr>
            <a:r>
              <a:rPr lang="en-US" dirty="0"/>
              <a:t>Customers</a:t>
            </a:r>
          </a:p>
          <a:p>
            <a:pPr lvl="2">
              <a:spcBef>
                <a:spcPts val="0"/>
              </a:spcBef>
            </a:pPr>
            <a:r>
              <a:rPr lang="en-US" dirty="0"/>
              <a:t>Other project managers</a:t>
            </a:r>
          </a:p>
          <a:p>
            <a:pPr lvl="2">
              <a:spcBef>
                <a:spcPts val="0"/>
              </a:spcBef>
            </a:pPr>
            <a:r>
              <a:rPr lang="en-US" dirty="0"/>
              <a:t>Stakeholders</a:t>
            </a:r>
          </a:p>
          <a:p>
            <a:pPr lvl="2">
              <a:spcBef>
                <a:spcPts val="0"/>
              </a:spcBef>
            </a:pPr>
            <a:r>
              <a:rPr lang="en-US" dirty="0"/>
              <a:t>Outside experts</a:t>
            </a:r>
          </a:p>
          <a:p>
            <a:pPr marL="631825" indent="-273050">
              <a:buSzPct val="115000"/>
              <a:buFont typeface="Arial" panose="020B0604020202020204" pitchFamily="34" charset="0"/>
              <a:buChar char="•"/>
            </a:pPr>
            <a:r>
              <a:rPr lang="en-US" dirty="0"/>
              <a:t>Risk identification:</a:t>
            </a:r>
          </a:p>
          <a:p>
            <a:pPr lvl="2"/>
            <a:r>
              <a:rPr lang="en-US" dirty="0"/>
              <a:t>Is an iterative process</a:t>
            </a:r>
          </a:p>
          <a:p>
            <a:pPr lvl="2"/>
            <a:r>
              <a:rPr lang="en-US" dirty="0"/>
              <a:t>May be performed with different participants at different  times</a:t>
            </a:r>
          </a:p>
          <a:p>
            <a:pPr lvl="2"/>
            <a:r>
              <a:rPr lang="en-US" dirty="0"/>
              <a:t>Analyses may be performed with persons not involved in the        project to achieve an unbiased analysis.</a:t>
            </a:r>
          </a:p>
          <a:p>
            <a:pPr lvl="1">
              <a:spcBef>
                <a:spcPts val="0"/>
              </a:spcBef>
            </a:pPr>
            <a:endParaRPr lang="en-US" sz="2300" dirty="0"/>
          </a:p>
          <a:p>
            <a:pPr lvl="1">
              <a:lnSpc>
                <a:spcPct val="90000"/>
              </a:lnSpc>
            </a:pPr>
            <a:endParaRPr lang="en-US" sz="2800" dirty="0"/>
          </a:p>
        </p:txBody>
      </p:sp>
      <p:sp>
        <p:nvSpPr>
          <p:cNvPr id="2" name="Slide Number Placeholder 1"/>
          <p:cNvSpPr>
            <a:spLocks noGrp="1"/>
          </p:cNvSpPr>
          <p:nvPr>
            <p:ph type="sldNum" sz="quarter" idx="15"/>
          </p:nvPr>
        </p:nvSpPr>
        <p:spPr/>
        <p:txBody>
          <a:bodyPr/>
          <a:lstStyle/>
          <a:p>
            <a:r>
              <a:rPr lang="en-CA" dirty="0"/>
              <a:t> </a:t>
            </a:r>
            <a:fld id="{C9B9AEC3-A0CA-4E90-A2C3-F6D483041A8F}" type="slidenum">
              <a:rPr lang="en-CA" smtClean="0"/>
              <a:pPr/>
              <a:t>27</a:t>
            </a:fld>
            <a:endParaRPr lang="en-CA"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1026"/>
          <p:cNvSpPr>
            <a:spLocks noGrp="1" noChangeArrowheads="1"/>
          </p:cNvSpPr>
          <p:nvPr>
            <p:ph type="title"/>
          </p:nvPr>
        </p:nvSpPr>
        <p:spPr>
          <a:xfrm>
            <a:off x="152400" y="-228600"/>
            <a:ext cx="8686800" cy="838200"/>
          </a:xfrm>
          <a:noFill/>
        </p:spPr>
        <p:txBody>
          <a:bodyPr>
            <a:normAutofit fontScale="90000"/>
          </a:bodyPr>
          <a:lstStyle/>
          <a:p>
            <a:pPr algn="ctr"/>
            <a:r>
              <a:rPr lang="en-US" b="1" dirty="0">
                <a:solidFill>
                  <a:schemeClr val="accent1"/>
                </a:solidFill>
                <a:effectLst>
                  <a:reflection blurRad="6350" stA="55000" endA="300" endPos="45500" dir="5400000" sy="-100000" algn="bl" rotWithShape="0"/>
                </a:effectLst>
              </a:rPr>
              <a:t>11.2 - IDENTIFY RISKS DATA FLOW DIAGRAM</a:t>
            </a:r>
          </a:p>
        </p:txBody>
      </p:sp>
      <p:sp>
        <p:nvSpPr>
          <p:cNvPr id="5" name="TextBox 1"/>
          <p:cNvSpPr txBox="1"/>
          <p:nvPr/>
        </p:nvSpPr>
        <p:spPr>
          <a:xfrm>
            <a:off x="2133600" y="6400800"/>
            <a:ext cx="533050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Edition Fig.11.7  page410</a:t>
            </a:r>
          </a:p>
        </p:txBody>
      </p:sp>
      <p:sp>
        <p:nvSpPr>
          <p:cNvPr id="2" name="Slide Number Placeholder 1"/>
          <p:cNvSpPr>
            <a:spLocks noGrp="1"/>
          </p:cNvSpPr>
          <p:nvPr>
            <p:ph type="sldNum" sz="quarter" idx="15"/>
          </p:nvPr>
        </p:nvSpPr>
        <p:spPr/>
        <p:txBody>
          <a:bodyPr/>
          <a:lstStyle/>
          <a:p>
            <a:fld id="{C9B9AEC3-A0CA-4E90-A2C3-F6D483041A8F}" type="slidenum">
              <a:rPr lang="en-CA" smtClean="0"/>
              <a:pPr/>
              <a:t>28</a:t>
            </a:fld>
            <a:endParaRPr lang="en-CA" dirty="0"/>
          </a:p>
        </p:txBody>
      </p:sp>
      <p:graphicFrame>
        <p:nvGraphicFramePr>
          <p:cNvPr id="3" name="Object 2"/>
          <p:cNvGraphicFramePr>
            <a:graphicFrameLocks noChangeAspect="1"/>
          </p:cNvGraphicFramePr>
          <p:nvPr>
            <p:extLst>
              <p:ext uri="{D42A27DB-BD31-4B8C-83A1-F6EECF244321}">
                <p14:modId xmlns:p14="http://schemas.microsoft.com/office/powerpoint/2010/main" val="1303808401"/>
              </p:ext>
            </p:extLst>
          </p:nvPr>
        </p:nvGraphicFramePr>
        <p:xfrm>
          <a:off x="533401" y="1397000"/>
          <a:ext cx="7467600" cy="4858258"/>
        </p:xfrm>
        <a:graphic>
          <a:graphicData uri="http://schemas.openxmlformats.org/presentationml/2006/ole">
            <mc:AlternateContent xmlns:mc="http://schemas.openxmlformats.org/markup-compatibility/2006">
              <mc:Choice xmlns:v="urn:schemas-microsoft-com:vml" Requires="v">
                <p:oleObj spid="_x0000_s270743" name="Visio" r:id="rId4" imgW="10510466" imgH="7371002" progId="Visio.Drawing.15">
                  <p:embed/>
                </p:oleObj>
              </mc:Choice>
              <mc:Fallback>
                <p:oleObj name="Visio" r:id="rId4" imgW="10510466" imgH="7371002" progId="Visio.Drawing.15">
                  <p:embed/>
                  <p:pic>
                    <p:nvPicPr>
                      <p:cNvPr id="0" name=""/>
                      <p:cNvPicPr/>
                      <p:nvPr/>
                    </p:nvPicPr>
                    <p:blipFill>
                      <a:blip r:embed="rId5"/>
                      <a:stretch>
                        <a:fillRect/>
                      </a:stretch>
                    </p:blipFill>
                    <p:spPr>
                      <a:xfrm>
                        <a:off x="533401" y="1397000"/>
                        <a:ext cx="7467600" cy="4858258"/>
                      </a:xfrm>
                      <a:prstGeom prst="rect">
                        <a:avLst/>
                      </a:prstGeom>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175143" name="Rectangle 39"/>
          <p:cNvSpPr>
            <a:spLocks noGrp="1" noChangeArrowheads="1"/>
          </p:cNvSpPr>
          <p:nvPr>
            <p:ph type="title"/>
          </p:nvPr>
        </p:nvSpPr>
        <p:spPr>
          <a:xfrm>
            <a:off x="152400" y="-153959"/>
            <a:ext cx="8686800" cy="841248"/>
          </a:xfrm>
          <a:noFill/>
          <a:ln/>
        </p:spPr>
        <p:txBody>
          <a:bodyPr lIns="92075" tIns="46038" rIns="92075" bIns="46038">
            <a:normAutofit/>
          </a:bodyPr>
          <a:lstStyle/>
          <a:p>
            <a:pPr algn="ctr"/>
            <a:r>
              <a:rPr lang="en-US" sz="4000" b="1" dirty="0">
                <a:solidFill>
                  <a:schemeClr val="accent1"/>
                </a:solidFill>
                <a:effectLst>
                  <a:reflection blurRad="6350" stA="55000" endA="300" endPos="45500" dir="5400000" sy="-100000" algn="bl" rotWithShape="0"/>
                </a:effectLst>
              </a:rPr>
              <a:t>11.2 – Identify RISKS</a:t>
            </a:r>
          </a:p>
        </p:txBody>
      </p:sp>
      <p:sp>
        <p:nvSpPr>
          <p:cNvPr id="175145" name="Freeform 41"/>
          <p:cNvSpPr>
            <a:spLocks/>
          </p:cNvSpPr>
          <p:nvPr/>
        </p:nvSpPr>
        <p:spPr bwMode="auto">
          <a:xfrm>
            <a:off x="152400" y="2057400"/>
            <a:ext cx="8839200"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lumMod val="20000"/>
              <a:lumOff val="80000"/>
            </a:schemeClr>
          </a:solidFill>
          <a:ln w="12700" cap="rnd" cmpd="sng">
            <a:solidFill>
              <a:schemeClr val="tx1"/>
            </a:solidFill>
            <a:prstDash val="solid"/>
            <a:round/>
            <a:headEnd type="none" w="med" len="med"/>
            <a:tailEnd type="none" w="med" len="med"/>
          </a:ln>
          <a:effectLst/>
        </p:spPr>
        <p:txBody>
          <a:bodyPr/>
          <a:lstStyle/>
          <a:p>
            <a:endParaRPr lang="en-CA" dirty="0"/>
          </a:p>
        </p:txBody>
      </p:sp>
      <p:sp>
        <p:nvSpPr>
          <p:cNvPr id="175146" name="Rectangle 42"/>
          <p:cNvSpPr>
            <a:spLocks noChangeArrowheads="1"/>
          </p:cNvSpPr>
          <p:nvPr/>
        </p:nvSpPr>
        <p:spPr bwMode="auto">
          <a:xfrm>
            <a:off x="5788079" y="2167262"/>
            <a:ext cx="2159000" cy="342900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buFontTx/>
              <a:buChar char="•"/>
            </a:pPr>
            <a:endParaRPr lang="en-US" sz="1600" dirty="0">
              <a:solidFill>
                <a:schemeClr val="bg1"/>
              </a:solidFill>
              <a:latin typeface="Arial" charset="0"/>
            </a:endParaRPr>
          </a:p>
          <a:p>
            <a:pPr algn="l">
              <a:buFontTx/>
              <a:buChar char="•"/>
            </a:pPr>
            <a:r>
              <a:rPr lang="en-US" sz="1400" dirty="0">
                <a:solidFill>
                  <a:schemeClr val="bg1"/>
                </a:solidFill>
                <a:latin typeface="Arial" charset="0"/>
              </a:rPr>
              <a:t>1 Risk Register</a:t>
            </a:r>
          </a:p>
          <a:p>
            <a:pPr algn="l">
              <a:buFontTx/>
              <a:buChar char="•"/>
            </a:pPr>
            <a:r>
              <a:rPr lang="en-US" sz="1400" dirty="0">
                <a:solidFill>
                  <a:schemeClr val="bg1"/>
                </a:solidFill>
                <a:latin typeface="Arial" charset="0"/>
              </a:rPr>
              <a:t>2 Risk Report</a:t>
            </a:r>
          </a:p>
          <a:p>
            <a:pPr algn="l">
              <a:buFontTx/>
              <a:buChar char="•"/>
            </a:pPr>
            <a:r>
              <a:rPr lang="en-US" sz="1400" dirty="0">
                <a:solidFill>
                  <a:schemeClr val="bg1"/>
                </a:solidFill>
                <a:latin typeface="Arial" charset="0"/>
              </a:rPr>
              <a:t>3 Project Documents   </a:t>
            </a:r>
          </a:p>
          <a:p>
            <a:pPr algn="l"/>
            <a:r>
              <a:rPr lang="en-US" sz="1400" dirty="0">
                <a:solidFill>
                  <a:schemeClr val="bg1"/>
                </a:solidFill>
                <a:latin typeface="Arial" charset="0"/>
              </a:rPr>
              <a:t>    Update</a:t>
            </a:r>
          </a:p>
          <a:p>
            <a:pPr marL="358775" indent="-87313" algn="l">
              <a:buFont typeface="Arial" panose="020B0604020202020204" pitchFamily="34" charset="0"/>
              <a:buChar char="•"/>
            </a:pPr>
            <a:r>
              <a:rPr lang="en-US" sz="1400" dirty="0">
                <a:solidFill>
                  <a:schemeClr val="bg1"/>
                </a:solidFill>
                <a:latin typeface="Arial" charset="0"/>
              </a:rPr>
              <a:t> Assumption log</a:t>
            </a:r>
          </a:p>
          <a:p>
            <a:pPr marL="358775" indent="-87313" algn="l">
              <a:buFont typeface="Arial" panose="020B0604020202020204" pitchFamily="34" charset="0"/>
              <a:buChar char="•"/>
            </a:pPr>
            <a:r>
              <a:rPr lang="en-US" sz="1400" dirty="0">
                <a:solidFill>
                  <a:schemeClr val="bg1"/>
                </a:solidFill>
                <a:latin typeface="Arial" charset="0"/>
              </a:rPr>
              <a:t> Issue Log</a:t>
            </a:r>
          </a:p>
          <a:p>
            <a:pPr marL="358775" indent="-87313" algn="l">
              <a:buFont typeface="Arial" panose="020B0604020202020204" pitchFamily="34" charset="0"/>
              <a:buChar char="•"/>
            </a:pPr>
            <a:r>
              <a:rPr lang="en-US" sz="1400" dirty="0">
                <a:solidFill>
                  <a:schemeClr val="bg1"/>
                </a:solidFill>
                <a:latin typeface="Arial" charset="0"/>
              </a:rPr>
              <a:t> Lessons learned register</a:t>
            </a:r>
          </a:p>
        </p:txBody>
      </p:sp>
      <p:sp>
        <p:nvSpPr>
          <p:cNvPr id="175147" name="Rectangle 43"/>
          <p:cNvSpPr>
            <a:spLocks noChangeArrowheads="1"/>
          </p:cNvSpPr>
          <p:nvPr/>
        </p:nvSpPr>
        <p:spPr bwMode="auto">
          <a:xfrm>
            <a:off x="2963863" y="1752600"/>
            <a:ext cx="2598737" cy="419100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r>
              <a:rPr lang="en-US" sz="1600" dirty="0">
                <a:solidFill>
                  <a:schemeClr val="bg1"/>
                </a:solidFill>
                <a:latin typeface="Arial" charset="0"/>
              </a:rPr>
              <a:t> </a:t>
            </a:r>
          </a:p>
          <a:p>
            <a:pPr algn="l">
              <a:buFontTx/>
              <a:buChar char="•"/>
            </a:pPr>
            <a:endParaRPr lang="en-US" sz="1600" dirty="0">
              <a:solidFill>
                <a:schemeClr val="bg1"/>
              </a:solidFill>
              <a:latin typeface="Arial" charset="0"/>
            </a:endParaRPr>
          </a:p>
          <a:p>
            <a:pPr algn="l"/>
            <a:r>
              <a:rPr lang="en-US" sz="1600" dirty="0">
                <a:solidFill>
                  <a:schemeClr val="bg1"/>
                </a:solidFill>
                <a:latin typeface="Arial" charset="0"/>
              </a:rPr>
              <a:t> </a:t>
            </a:r>
          </a:p>
          <a:p>
            <a:pPr algn="l">
              <a:buFontTx/>
              <a:buChar char="•"/>
              <a:tabLst>
                <a:tab pos="231775" algn="l"/>
              </a:tabLst>
            </a:pPr>
            <a:r>
              <a:rPr lang="en-US" sz="1400" dirty="0">
                <a:solidFill>
                  <a:schemeClr val="bg1"/>
                </a:solidFill>
                <a:latin typeface="Arial" charset="0"/>
              </a:rPr>
              <a:t>1 Expert Judgment</a:t>
            </a:r>
          </a:p>
          <a:p>
            <a:pPr algn="l">
              <a:buFontTx/>
              <a:buChar char="•"/>
              <a:tabLst>
                <a:tab pos="231775" algn="l"/>
              </a:tabLst>
            </a:pPr>
            <a:r>
              <a:rPr lang="en-US" sz="1400" dirty="0">
                <a:solidFill>
                  <a:schemeClr val="bg1"/>
                </a:solidFill>
                <a:latin typeface="Arial" charset="0"/>
              </a:rPr>
              <a:t>2 Data Gathering</a:t>
            </a:r>
          </a:p>
          <a:p>
            <a:pPr marL="174625" algn="l">
              <a:buFontTx/>
              <a:buChar char="•"/>
            </a:pPr>
            <a:r>
              <a:rPr lang="en-US" sz="1400" dirty="0">
                <a:solidFill>
                  <a:schemeClr val="bg1"/>
                </a:solidFill>
                <a:latin typeface="Arial" charset="0"/>
              </a:rPr>
              <a:t> Brainstorming</a:t>
            </a:r>
          </a:p>
          <a:p>
            <a:pPr marL="174625" algn="l">
              <a:buFontTx/>
              <a:buChar char="•"/>
            </a:pPr>
            <a:r>
              <a:rPr lang="en-US" sz="1400" dirty="0">
                <a:solidFill>
                  <a:schemeClr val="bg1"/>
                </a:solidFill>
                <a:latin typeface="Arial" charset="0"/>
              </a:rPr>
              <a:t> Checklists</a:t>
            </a:r>
          </a:p>
          <a:p>
            <a:pPr marL="174625" algn="l">
              <a:buFontTx/>
              <a:buChar char="•"/>
            </a:pPr>
            <a:r>
              <a:rPr lang="en-US" sz="1400" dirty="0">
                <a:solidFill>
                  <a:schemeClr val="bg1"/>
                </a:solidFill>
                <a:latin typeface="Arial" charset="0"/>
              </a:rPr>
              <a:t> Interviews</a:t>
            </a:r>
          </a:p>
          <a:p>
            <a:pPr algn="l">
              <a:buFontTx/>
              <a:buChar char="•"/>
            </a:pPr>
            <a:r>
              <a:rPr lang="en-US" sz="1400" dirty="0">
                <a:solidFill>
                  <a:schemeClr val="bg1"/>
                </a:solidFill>
                <a:latin typeface="Arial" charset="0"/>
              </a:rPr>
              <a:t>3 Data Analysis</a:t>
            </a:r>
          </a:p>
          <a:p>
            <a:pPr marL="174625" algn="l">
              <a:buFontTx/>
              <a:buChar char="•"/>
            </a:pPr>
            <a:r>
              <a:rPr lang="en-US" sz="1400" dirty="0">
                <a:solidFill>
                  <a:schemeClr val="bg1"/>
                </a:solidFill>
                <a:latin typeface="Arial" charset="0"/>
              </a:rPr>
              <a:t> Root cause analysis</a:t>
            </a:r>
          </a:p>
          <a:p>
            <a:pPr marL="271463" indent="-96838" algn="l">
              <a:buFontTx/>
              <a:buChar char="•"/>
            </a:pPr>
            <a:r>
              <a:rPr lang="en-US" sz="1400" dirty="0">
                <a:solidFill>
                  <a:schemeClr val="bg1"/>
                </a:solidFill>
                <a:latin typeface="Arial" charset="0"/>
              </a:rPr>
              <a:t>Assumptions &amp; Constraints Analysis</a:t>
            </a:r>
          </a:p>
          <a:p>
            <a:pPr marL="271463" indent="-96838" algn="l">
              <a:buFontTx/>
              <a:buChar char="•"/>
            </a:pPr>
            <a:r>
              <a:rPr lang="en-US" sz="1400" dirty="0">
                <a:solidFill>
                  <a:schemeClr val="bg1"/>
                </a:solidFill>
                <a:latin typeface="Arial" charset="0"/>
              </a:rPr>
              <a:t> SWOT Analysis</a:t>
            </a:r>
          </a:p>
          <a:p>
            <a:pPr marL="271463" indent="-96838" algn="l">
              <a:buFontTx/>
              <a:buChar char="•"/>
            </a:pPr>
            <a:r>
              <a:rPr lang="en-US" sz="1400" dirty="0">
                <a:solidFill>
                  <a:schemeClr val="bg1"/>
                </a:solidFill>
                <a:latin typeface="Arial" charset="0"/>
              </a:rPr>
              <a:t> Document Analysis</a:t>
            </a:r>
          </a:p>
          <a:p>
            <a:pPr algn="l">
              <a:buFontTx/>
              <a:buChar char="•"/>
            </a:pPr>
            <a:r>
              <a:rPr lang="en-US" sz="1400" dirty="0">
                <a:solidFill>
                  <a:schemeClr val="bg1"/>
                </a:solidFill>
                <a:latin typeface="Arial" charset="0"/>
              </a:rPr>
              <a:t>4 Interpersonal &amp; Team Skills</a:t>
            </a:r>
          </a:p>
          <a:p>
            <a:pPr marL="174625" algn="l">
              <a:buFontTx/>
              <a:buChar char="•"/>
            </a:pPr>
            <a:r>
              <a:rPr lang="en-US" sz="1400" dirty="0">
                <a:solidFill>
                  <a:schemeClr val="bg1"/>
                </a:solidFill>
                <a:latin typeface="Arial" charset="0"/>
              </a:rPr>
              <a:t> Facilitation</a:t>
            </a:r>
          </a:p>
          <a:p>
            <a:pPr algn="l">
              <a:buFontTx/>
              <a:buChar char="•"/>
            </a:pPr>
            <a:r>
              <a:rPr lang="en-US" sz="1400" dirty="0">
                <a:solidFill>
                  <a:schemeClr val="bg1"/>
                </a:solidFill>
                <a:latin typeface="Arial" charset="0"/>
              </a:rPr>
              <a:t>5 Prompt Lists</a:t>
            </a:r>
          </a:p>
          <a:p>
            <a:pPr algn="l">
              <a:buFontTx/>
              <a:buChar char="•"/>
            </a:pPr>
            <a:r>
              <a:rPr lang="en-US" sz="1400" dirty="0">
                <a:solidFill>
                  <a:schemeClr val="bg1"/>
                </a:solidFill>
                <a:latin typeface="Arial" charset="0"/>
              </a:rPr>
              <a:t>6 Meetings</a:t>
            </a:r>
          </a:p>
        </p:txBody>
      </p:sp>
      <p:sp>
        <p:nvSpPr>
          <p:cNvPr id="175148" name="Rectangle 44"/>
          <p:cNvSpPr>
            <a:spLocks noChangeArrowheads="1"/>
          </p:cNvSpPr>
          <p:nvPr/>
        </p:nvSpPr>
        <p:spPr bwMode="auto">
          <a:xfrm>
            <a:off x="299526" y="762745"/>
            <a:ext cx="2488184" cy="5713511"/>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buFontTx/>
              <a:buChar char="•"/>
            </a:pPr>
            <a:endParaRPr lang="en-US" sz="1600" dirty="0">
              <a:solidFill>
                <a:schemeClr val="bg1"/>
              </a:solidFill>
              <a:latin typeface="Arial" charset="0"/>
            </a:endParaRPr>
          </a:p>
          <a:p>
            <a:pPr algn="l">
              <a:buFontTx/>
              <a:buChar char="•"/>
            </a:pPr>
            <a:r>
              <a:rPr lang="en-US" sz="1400" dirty="0">
                <a:solidFill>
                  <a:schemeClr val="bg1"/>
                </a:solidFill>
                <a:latin typeface="Arial" charset="0"/>
              </a:rPr>
              <a:t>1 Project Mgmt. Plan</a:t>
            </a:r>
          </a:p>
          <a:p>
            <a:pPr marL="87313" algn="l">
              <a:buFontTx/>
              <a:buChar char="•"/>
            </a:pPr>
            <a:r>
              <a:rPr lang="en-US" sz="1400" dirty="0">
                <a:solidFill>
                  <a:schemeClr val="bg1"/>
                </a:solidFill>
                <a:latin typeface="Arial" charset="0"/>
              </a:rPr>
              <a:t> Requirement Mgmt. plan</a:t>
            </a:r>
          </a:p>
          <a:p>
            <a:pPr marL="87313" algn="l">
              <a:buFontTx/>
              <a:buChar char="•"/>
            </a:pPr>
            <a:r>
              <a:rPr lang="en-US" sz="1400" dirty="0">
                <a:solidFill>
                  <a:schemeClr val="bg1"/>
                </a:solidFill>
                <a:latin typeface="Arial" charset="0"/>
              </a:rPr>
              <a:t> Schedule Mgmt. plan </a:t>
            </a:r>
          </a:p>
          <a:p>
            <a:pPr marL="87313" algn="l">
              <a:buFontTx/>
              <a:buChar char="•"/>
            </a:pPr>
            <a:r>
              <a:rPr lang="en-US" sz="1400" dirty="0">
                <a:solidFill>
                  <a:schemeClr val="bg1"/>
                </a:solidFill>
                <a:latin typeface="Arial" charset="0"/>
              </a:rPr>
              <a:t> Cost Mgmt. plan</a:t>
            </a:r>
          </a:p>
          <a:p>
            <a:pPr marL="87313" algn="l">
              <a:buFontTx/>
              <a:buChar char="•"/>
            </a:pPr>
            <a:r>
              <a:rPr lang="en-US" sz="1400" dirty="0">
                <a:solidFill>
                  <a:schemeClr val="bg1"/>
                </a:solidFill>
                <a:latin typeface="Arial" charset="0"/>
              </a:rPr>
              <a:t> Quality Mgmt. Plan </a:t>
            </a:r>
          </a:p>
          <a:p>
            <a:pPr marL="87313" algn="l">
              <a:buFontTx/>
              <a:buChar char="•"/>
            </a:pPr>
            <a:r>
              <a:rPr lang="en-US" sz="1400" dirty="0">
                <a:solidFill>
                  <a:schemeClr val="bg1"/>
                </a:solidFill>
                <a:latin typeface="Arial" charset="0"/>
              </a:rPr>
              <a:t> Resource Mgmt. plan</a:t>
            </a:r>
          </a:p>
          <a:p>
            <a:pPr marL="87313" algn="l">
              <a:buFontTx/>
              <a:buChar char="•"/>
            </a:pPr>
            <a:r>
              <a:rPr lang="en-US" sz="1400" dirty="0">
                <a:solidFill>
                  <a:schemeClr val="bg1"/>
                </a:solidFill>
                <a:latin typeface="Arial" charset="0"/>
              </a:rPr>
              <a:t> Risk Mgmt. plan</a:t>
            </a:r>
          </a:p>
          <a:p>
            <a:pPr marL="87313" algn="l">
              <a:buFontTx/>
              <a:buChar char="•"/>
            </a:pPr>
            <a:r>
              <a:rPr lang="en-US" sz="1400" dirty="0">
                <a:solidFill>
                  <a:schemeClr val="bg1"/>
                </a:solidFill>
                <a:latin typeface="Arial" charset="0"/>
              </a:rPr>
              <a:t> Scope Baseline</a:t>
            </a:r>
          </a:p>
          <a:p>
            <a:pPr marL="87313" algn="l">
              <a:buFontTx/>
              <a:buChar char="•"/>
            </a:pPr>
            <a:r>
              <a:rPr lang="en-US" sz="1400" dirty="0">
                <a:solidFill>
                  <a:schemeClr val="bg1"/>
                </a:solidFill>
                <a:latin typeface="Arial" charset="0"/>
              </a:rPr>
              <a:t> Schedule Baseline</a:t>
            </a:r>
          </a:p>
          <a:p>
            <a:pPr marL="87313" algn="l">
              <a:buFontTx/>
              <a:buChar char="•"/>
            </a:pPr>
            <a:r>
              <a:rPr lang="en-US" sz="1400" dirty="0">
                <a:solidFill>
                  <a:schemeClr val="bg1"/>
                </a:solidFill>
                <a:latin typeface="Arial" charset="0"/>
              </a:rPr>
              <a:t> Cost Baseline</a:t>
            </a:r>
          </a:p>
          <a:p>
            <a:pPr algn="l"/>
            <a:r>
              <a:rPr lang="en-US" sz="1600" dirty="0">
                <a:solidFill>
                  <a:schemeClr val="bg1"/>
                </a:solidFill>
                <a:latin typeface="Arial" charset="0"/>
              </a:rPr>
              <a:t>.</a:t>
            </a:r>
            <a:r>
              <a:rPr lang="en-US" sz="1400" dirty="0">
                <a:solidFill>
                  <a:schemeClr val="bg1"/>
                </a:solidFill>
                <a:latin typeface="Arial" charset="0"/>
              </a:rPr>
              <a:t>2 Project Documents</a:t>
            </a:r>
          </a:p>
          <a:p>
            <a:pPr marL="174625" indent="-87313" algn="l">
              <a:buFont typeface="Arial" panose="020B0604020202020204" pitchFamily="34" charset="0"/>
              <a:buChar char="•"/>
            </a:pPr>
            <a:r>
              <a:rPr lang="en-US" sz="1400" dirty="0">
                <a:solidFill>
                  <a:schemeClr val="bg1"/>
                </a:solidFill>
                <a:latin typeface="Arial" charset="0"/>
              </a:rPr>
              <a:t> Assumption log</a:t>
            </a:r>
          </a:p>
          <a:p>
            <a:pPr marL="174625" indent="-87313" algn="l">
              <a:buFont typeface="Arial" panose="020B0604020202020204" pitchFamily="34" charset="0"/>
              <a:buChar char="•"/>
            </a:pPr>
            <a:r>
              <a:rPr lang="en-US" sz="1400" dirty="0">
                <a:solidFill>
                  <a:schemeClr val="bg1"/>
                </a:solidFill>
                <a:latin typeface="Arial" charset="0"/>
              </a:rPr>
              <a:t> Cost Estimates</a:t>
            </a:r>
          </a:p>
          <a:p>
            <a:pPr marL="174625" indent="-87313" algn="l">
              <a:buFont typeface="Arial" panose="020B0604020202020204" pitchFamily="34" charset="0"/>
              <a:buChar char="•"/>
            </a:pPr>
            <a:r>
              <a:rPr lang="en-US" sz="1400" dirty="0">
                <a:solidFill>
                  <a:schemeClr val="bg1"/>
                </a:solidFill>
                <a:latin typeface="Arial" charset="0"/>
              </a:rPr>
              <a:t> Duration Estimates</a:t>
            </a:r>
          </a:p>
          <a:p>
            <a:pPr marL="174625" indent="-87313" algn="l">
              <a:buFont typeface="Arial" panose="020B0604020202020204" pitchFamily="34" charset="0"/>
              <a:buChar char="•"/>
            </a:pPr>
            <a:r>
              <a:rPr lang="en-US" sz="1400" dirty="0">
                <a:solidFill>
                  <a:schemeClr val="bg1"/>
                </a:solidFill>
                <a:latin typeface="Arial" charset="0"/>
              </a:rPr>
              <a:t> Issue log</a:t>
            </a:r>
          </a:p>
          <a:p>
            <a:pPr marL="174625" indent="-87313" algn="l">
              <a:buFont typeface="Arial" panose="020B0604020202020204" pitchFamily="34" charset="0"/>
              <a:buChar char="•"/>
            </a:pPr>
            <a:r>
              <a:rPr lang="en-US" sz="1400" dirty="0">
                <a:solidFill>
                  <a:schemeClr val="bg1"/>
                </a:solidFill>
                <a:latin typeface="Arial" charset="0"/>
              </a:rPr>
              <a:t> Lessons learned Register</a:t>
            </a:r>
          </a:p>
          <a:p>
            <a:pPr marL="174625" indent="-87313" algn="l">
              <a:buFont typeface="Arial" panose="020B0604020202020204" pitchFamily="34" charset="0"/>
              <a:buChar char="•"/>
            </a:pPr>
            <a:r>
              <a:rPr lang="en-US" sz="1400" dirty="0">
                <a:solidFill>
                  <a:schemeClr val="bg1"/>
                </a:solidFill>
                <a:latin typeface="Arial" charset="0"/>
              </a:rPr>
              <a:t> Requirements documents</a:t>
            </a:r>
          </a:p>
          <a:p>
            <a:pPr marL="174625" indent="-87313" algn="l">
              <a:buFont typeface="Arial" panose="020B0604020202020204" pitchFamily="34" charset="0"/>
              <a:buChar char="•"/>
            </a:pPr>
            <a:r>
              <a:rPr lang="en-US" sz="1400" dirty="0">
                <a:solidFill>
                  <a:schemeClr val="bg1"/>
                </a:solidFill>
                <a:latin typeface="Arial" charset="0"/>
              </a:rPr>
              <a:t> Resource requirements</a:t>
            </a:r>
          </a:p>
          <a:p>
            <a:pPr marL="174625" indent="-87313" algn="l">
              <a:buFont typeface="Arial" panose="020B0604020202020204" pitchFamily="34" charset="0"/>
              <a:buChar char="•"/>
            </a:pPr>
            <a:r>
              <a:rPr lang="en-US" sz="1400" dirty="0">
                <a:solidFill>
                  <a:schemeClr val="bg1"/>
                </a:solidFill>
                <a:latin typeface="Arial" charset="0"/>
              </a:rPr>
              <a:t> Stakeholder register</a:t>
            </a:r>
          </a:p>
          <a:p>
            <a:pPr algn="l">
              <a:buFont typeface="Arial" panose="020B0604020202020204" pitchFamily="34" charset="0"/>
              <a:buChar char="•"/>
            </a:pPr>
            <a:r>
              <a:rPr lang="en-US" sz="1400" dirty="0">
                <a:solidFill>
                  <a:schemeClr val="bg1"/>
                </a:solidFill>
                <a:latin typeface="Arial" charset="0"/>
              </a:rPr>
              <a:t>3 Agreements</a:t>
            </a:r>
          </a:p>
          <a:p>
            <a:pPr algn="l">
              <a:buFont typeface="Arial" panose="020B0604020202020204" pitchFamily="34" charset="0"/>
              <a:buChar char="•"/>
            </a:pPr>
            <a:r>
              <a:rPr lang="en-US" sz="1400" dirty="0">
                <a:solidFill>
                  <a:schemeClr val="bg1"/>
                </a:solidFill>
                <a:latin typeface="Arial" charset="0"/>
              </a:rPr>
              <a:t>4 Procurement Documents</a:t>
            </a:r>
          </a:p>
          <a:p>
            <a:pPr algn="l">
              <a:buFont typeface="Arial" panose="020B0604020202020204" pitchFamily="34" charset="0"/>
              <a:buChar char="•"/>
            </a:pPr>
            <a:r>
              <a:rPr lang="en-US" sz="1400" dirty="0">
                <a:solidFill>
                  <a:schemeClr val="bg1"/>
                </a:solidFill>
                <a:latin typeface="Arial" charset="0"/>
              </a:rPr>
              <a:t>5 Ent. </a:t>
            </a:r>
            <a:r>
              <a:rPr lang="en-US" sz="1400" dirty="0" err="1">
                <a:solidFill>
                  <a:schemeClr val="bg1"/>
                </a:solidFill>
                <a:latin typeface="Arial" charset="0"/>
              </a:rPr>
              <a:t>Env</a:t>
            </a:r>
            <a:r>
              <a:rPr lang="en-US" sz="1400" dirty="0">
                <a:solidFill>
                  <a:schemeClr val="bg1"/>
                </a:solidFill>
                <a:latin typeface="Arial" charset="0"/>
              </a:rPr>
              <a:t>. Factors</a:t>
            </a:r>
          </a:p>
          <a:p>
            <a:pPr algn="l">
              <a:buFont typeface="Arial" panose="020B0604020202020204" pitchFamily="34" charset="0"/>
              <a:buChar char="•"/>
            </a:pPr>
            <a:r>
              <a:rPr lang="en-US" sz="1400" dirty="0">
                <a:solidFill>
                  <a:schemeClr val="bg1"/>
                </a:solidFill>
                <a:latin typeface="Arial" charset="0"/>
              </a:rPr>
              <a:t>6 Org. Proc. Assets</a:t>
            </a:r>
          </a:p>
        </p:txBody>
      </p:sp>
      <p:sp>
        <p:nvSpPr>
          <p:cNvPr id="175150" name="Text Box 46"/>
          <p:cNvSpPr txBox="1">
            <a:spLocks noChangeArrowheads="1"/>
          </p:cNvSpPr>
          <p:nvPr/>
        </p:nvSpPr>
        <p:spPr bwMode="auto">
          <a:xfrm>
            <a:off x="2949349" y="1824205"/>
            <a:ext cx="2378075" cy="707886"/>
          </a:xfrm>
          <a:prstGeom prst="rect">
            <a:avLst/>
          </a:prstGeom>
          <a:noFill/>
          <a:ln w="12700">
            <a:noFill/>
            <a:miter lim="800000"/>
            <a:headEnd type="none" w="sm" len="sm"/>
            <a:tailEnd type="none" w="sm" len="sm"/>
          </a:ln>
          <a:effectLst/>
        </p:spPr>
        <p:txBody>
          <a:bodyPr>
            <a:spAutoFit/>
          </a:bodyPr>
          <a:lstStyle/>
          <a:p>
            <a:pPr marL="57150"/>
            <a:r>
              <a:rPr lang="en-US" sz="2000" b="1" dirty="0">
                <a:solidFill>
                  <a:schemeClr val="bg1"/>
                </a:solidFill>
                <a:latin typeface="Arial" charset="0"/>
              </a:rPr>
              <a:t>Tools &amp; Techniques</a:t>
            </a:r>
          </a:p>
        </p:txBody>
      </p:sp>
      <p:sp>
        <p:nvSpPr>
          <p:cNvPr id="175151" name="Text Box 47"/>
          <p:cNvSpPr txBox="1">
            <a:spLocks noChangeArrowheads="1"/>
          </p:cNvSpPr>
          <p:nvPr/>
        </p:nvSpPr>
        <p:spPr bwMode="auto">
          <a:xfrm>
            <a:off x="5830941" y="2178148"/>
            <a:ext cx="2073275"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latin typeface="Arial" charset="0"/>
              </a:rPr>
              <a:t>Outputs</a:t>
            </a:r>
          </a:p>
        </p:txBody>
      </p:sp>
      <p:sp>
        <p:nvSpPr>
          <p:cNvPr id="11" name="TextBox 1"/>
          <p:cNvSpPr txBox="1"/>
          <p:nvPr/>
        </p:nvSpPr>
        <p:spPr>
          <a:xfrm>
            <a:off x="0" y="65517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1"/>
          </p:nvPr>
        </p:nvSpPr>
        <p:spPr/>
        <p:txBody>
          <a:bodyPr/>
          <a:lstStyle/>
          <a:p>
            <a:r>
              <a:rPr lang="en-CA"/>
              <a:t>(#)</a:t>
            </a:r>
            <a:endParaRPr lang="en-CA" dirty="0"/>
          </a:p>
        </p:txBody>
      </p:sp>
      <p:sp>
        <p:nvSpPr>
          <p:cNvPr id="4" name="TextBox 3"/>
          <p:cNvSpPr txBox="1"/>
          <p:nvPr/>
        </p:nvSpPr>
        <p:spPr>
          <a:xfrm>
            <a:off x="457200" y="926068"/>
            <a:ext cx="1295400" cy="369332"/>
          </a:xfrm>
          <a:prstGeom prst="rect">
            <a:avLst/>
          </a:prstGeom>
          <a:noFill/>
        </p:spPr>
        <p:txBody>
          <a:bodyPr wrap="square" rtlCol="0">
            <a:spAutoFit/>
          </a:bodyPr>
          <a:lstStyle/>
          <a:p>
            <a:r>
              <a:rPr lang="en-US" b="1" dirty="0">
                <a:solidFill>
                  <a:schemeClr val="bg1"/>
                </a:solidFill>
                <a:latin typeface="Arial" charset="0"/>
              </a:rPr>
              <a:t>INPUTS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150" name="Rectangle 6"/>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6151" name="Rectangle 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154" name="Rectangle 10"/>
          <p:cNvSpPr>
            <a:spLocks noGrp="1" noChangeArrowheads="1"/>
          </p:cNvSpPr>
          <p:nvPr>
            <p:ph type="title"/>
          </p:nvPr>
        </p:nvSpPr>
        <p:spPr>
          <a:xfrm>
            <a:off x="381000" y="381000"/>
            <a:ext cx="8229600" cy="609600"/>
          </a:xfrm>
        </p:spPr>
        <p:txBody>
          <a:bodyPr>
            <a:prstTxWarp prst="textInflateBottom">
              <a:avLst/>
            </a:prstTxWarp>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spc="30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Learning Objectives</a:t>
            </a:r>
          </a:p>
        </p:txBody>
      </p:sp>
      <p:sp>
        <p:nvSpPr>
          <p:cNvPr id="6155" name="Rectangle 11"/>
          <p:cNvSpPr>
            <a:spLocks noGrp="1" noChangeArrowheads="1"/>
          </p:cNvSpPr>
          <p:nvPr>
            <p:ph sz="quarter" idx="1"/>
          </p:nvPr>
        </p:nvSpPr>
        <p:spPr>
          <a:xfrm>
            <a:off x="304800" y="1219200"/>
            <a:ext cx="8534400" cy="5029200"/>
          </a:xfrm>
        </p:spPr>
        <p:txBody>
          <a:bodyPr>
            <a:noAutofit/>
          </a:bodyPr>
          <a:lstStyle/>
          <a:p>
            <a:pPr>
              <a:buFont typeface="Wingdings" pitchFamily="2" charset="2"/>
              <a:buNone/>
            </a:pPr>
            <a:r>
              <a:rPr lang="en-US" sz="2800" dirty="0"/>
              <a:t>   By the end of this session, you should understand:</a:t>
            </a:r>
          </a:p>
          <a:p>
            <a:pPr lvl="1"/>
            <a:r>
              <a:rPr lang="en-US" sz="2800" dirty="0"/>
              <a:t>The processes of planning risk management identification, analysis, planning implementation and monitoring of risk responses.</a:t>
            </a:r>
          </a:p>
          <a:p>
            <a:pPr lvl="1"/>
            <a:r>
              <a:rPr lang="en-US" sz="2800" dirty="0"/>
              <a:t>The objective of the knowledge area is to increase the probability and/or impact of positive risks, and to decrease the probability and/or impact of negative risks, by deploying the seven risk management processes described in the </a:t>
            </a:r>
            <a:r>
              <a:rPr lang="en-US" sz="2800" b="1" i="1" dirty="0">
                <a:solidFill>
                  <a:schemeClr val="tx1"/>
                </a:solidFill>
                <a:latin typeface="Calibri"/>
                <a:ea typeface="Calibri"/>
                <a:cs typeface="Times New Roman"/>
              </a:rPr>
              <a:t>PMBOK® Guide, 6</a:t>
            </a:r>
            <a:r>
              <a:rPr lang="en-US" sz="2800" b="1" i="1" baseline="30000" dirty="0">
                <a:solidFill>
                  <a:schemeClr val="tx1"/>
                </a:solidFill>
                <a:latin typeface="Calibri"/>
                <a:ea typeface="Calibri"/>
                <a:cs typeface="Times New Roman"/>
              </a:rPr>
              <a:t>th</a:t>
            </a:r>
            <a:r>
              <a:rPr lang="en-US" sz="2800" b="1" i="1" dirty="0">
                <a:solidFill>
                  <a:schemeClr val="tx1"/>
                </a:solidFill>
                <a:latin typeface="Calibri"/>
                <a:ea typeface="Calibri"/>
                <a:cs typeface="Times New Roman"/>
              </a:rPr>
              <a:t> Edition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3</a:t>
            </a:fld>
            <a:endParaRPr lang="en-CA"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CA" b="1" dirty="0">
                <a:solidFill>
                  <a:schemeClr val="accent5"/>
                </a:solidFill>
                <a:effectLst>
                  <a:outerShdw blurRad="38100" dist="38100" dir="2700000" algn="tl">
                    <a:srgbClr val="000000">
                      <a:alpha val="43137"/>
                    </a:srgbClr>
                  </a:outerShdw>
                </a:effectLst>
              </a:rPr>
              <a:t>11.2.1 IDENTIFY RISKS: INPUTS</a:t>
            </a:r>
          </a:p>
        </p:txBody>
      </p:sp>
      <p:sp>
        <p:nvSpPr>
          <p:cNvPr id="3" name="Content Placeholder 2"/>
          <p:cNvSpPr>
            <a:spLocks noGrp="1"/>
          </p:cNvSpPr>
          <p:nvPr>
            <p:ph sz="quarter" idx="1"/>
          </p:nvPr>
        </p:nvSpPr>
        <p:spPr>
          <a:xfrm>
            <a:off x="304800" y="1143000"/>
            <a:ext cx="8433816" cy="5715000"/>
          </a:xfrm>
        </p:spPr>
        <p:txBody>
          <a:bodyPr>
            <a:normAutofit fontScale="92500" lnSpcReduction="20000"/>
          </a:bodyPr>
          <a:lstStyle/>
          <a:p>
            <a:pPr marL="0" indent="0">
              <a:spcBef>
                <a:spcPts val="400"/>
              </a:spcBef>
              <a:spcAft>
                <a:spcPts val="400"/>
              </a:spcAft>
              <a:buNone/>
            </a:pPr>
            <a:r>
              <a:rPr lang="en-CA" sz="2800" b="1" dirty="0"/>
              <a:t>.1 Project Management Plan</a:t>
            </a:r>
          </a:p>
          <a:p>
            <a:pPr marL="788988" indent="-342900">
              <a:spcBef>
                <a:spcPts val="400"/>
              </a:spcBef>
              <a:spcAft>
                <a:spcPts val="400"/>
              </a:spcAft>
            </a:pPr>
            <a:r>
              <a:rPr lang="en-CA" sz="2000" b="1" i="1" dirty="0"/>
              <a:t>Requirements Management Plan. </a:t>
            </a:r>
            <a:r>
              <a:rPr lang="en-CA" sz="2000" dirty="0"/>
              <a:t>May indicate risky project objectives</a:t>
            </a:r>
          </a:p>
          <a:p>
            <a:pPr marL="788988" indent="-342900">
              <a:spcBef>
                <a:spcPts val="400"/>
              </a:spcBef>
              <a:spcAft>
                <a:spcPts val="400"/>
              </a:spcAft>
            </a:pPr>
            <a:r>
              <a:rPr lang="en-CA" sz="2000" b="1" i="1" dirty="0"/>
              <a:t>Schedule Management Plan. </a:t>
            </a:r>
            <a:r>
              <a:rPr lang="en-CA" sz="2000" dirty="0"/>
              <a:t>May identify risky areas</a:t>
            </a:r>
          </a:p>
          <a:p>
            <a:pPr marL="788988" indent="-342900">
              <a:spcBef>
                <a:spcPts val="400"/>
              </a:spcBef>
              <a:spcAft>
                <a:spcPts val="400"/>
              </a:spcAft>
            </a:pPr>
            <a:r>
              <a:rPr lang="en-CA" sz="2000" b="1" i="1" dirty="0"/>
              <a:t>Cost Management Plan. </a:t>
            </a:r>
            <a:r>
              <a:rPr lang="en-CA" sz="2000" dirty="0"/>
              <a:t>May identify risky areas</a:t>
            </a:r>
          </a:p>
          <a:p>
            <a:pPr marL="788988" indent="-342900">
              <a:spcBef>
                <a:spcPts val="400"/>
              </a:spcBef>
              <a:spcAft>
                <a:spcPts val="400"/>
              </a:spcAft>
            </a:pPr>
            <a:r>
              <a:rPr lang="en-CA" sz="2000" b="1" i="1" dirty="0"/>
              <a:t>Quality Management Plan. </a:t>
            </a:r>
            <a:r>
              <a:rPr lang="en-CA" sz="2000" dirty="0"/>
              <a:t>May identify risky areas, or assumptions made that may give rise to risks. </a:t>
            </a:r>
          </a:p>
          <a:p>
            <a:pPr marL="788988" indent="-342900">
              <a:spcBef>
                <a:spcPts val="400"/>
              </a:spcBef>
              <a:spcAft>
                <a:spcPts val="400"/>
              </a:spcAft>
            </a:pPr>
            <a:r>
              <a:rPr lang="en-CA" sz="2000" b="1" i="1" dirty="0"/>
              <a:t>Resource Management Plan. </a:t>
            </a:r>
            <a:r>
              <a:rPr lang="en-CA" sz="2000" dirty="0"/>
              <a:t>May identify risky areas, or assumptions made that may give rise to risks. </a:t>
            </a:r>
          </a:p>
          <a:p>
            <a:pPr marL="788988" indent="-342900">
              <a:spcBef>
                <a:spcPts val="400"/>
              </a:spcBef>
              <a:spcAft>
                <a:spcPts val="400"/>
              </a:spcAft>
            </a:pPr>
            <a:r>
              <a:rPr lang="en-CA" sz="2000" b="1" i="1" dirty="0"/>
              <a:t>Risk Management Plan. </a:t>
            </a:r>
            <a:r>
              <a:rPr lang="en-CA" sz="2000" dirty="0"/>
              <a:t>Provides information on risk related roles &amp; responsibilities, contingency reserves in the budget and the schedule, expressed in the RBS. </a:t>
            </a:r>
          </a:p>
          <a:p>
            <a:pPr marL="788988" indent="-342900">
              <a:spcBef>
                <a:spcPts val="400"/>
              </a:spcBef>
              <a:spcAft>
                <a:spcPts val="400"/>
              </a:spcAft>
            </a:pPr>
            <a:r>
              <a:rPr lang="en-CA" sz="2000" b="1" i="1" dirty="0"/>
              <a:t>Scope Baseline. </a:t>
            </a:r>
            <a:r>
              <a:rPr lang="en-CA" sz="2000" dirty="0"/>
              <a:t>Includes the WBS that may be used for risk identification. </a:t>
            </a:r>
          </a:p>
          <a:p>
            <a:pPr marL="788988" indent="-342900">
              <a:spcBef>
                <a:spcPts val="400"/>
              </a:spcBef>
              <a:spcAft>
                <a:spcPts val="400"/>
              </a:spcAft>
            </a:pPr>
            <a:r>
              <a:rPr lang="en-CA" sz="2000" b="1" i="1" dirty="0"/>
              <a:t>Schedule Baseline. </a:t>
            </a:r>
            <a:r>
              <a:rPr lang="en-CA" sz="2000" dirty="0"/>
              <a:t>May be reviewed to identify uncertain activities or risky assumptions</a:t>
            </a:r>
          </a:p>
          <a:p>
            <a:pPr marL="788988" indent="-342900">
              <a:spcBef>
                <a:spcPts val="400"/>
              </a:spcBef>
              <a:spcAft>
                <a:spcPts val="400"/>
              </a:spcAft>
            </a:pPr>
            <a:r>
              <a:rPr lang="en-CA" sz="2000" b="1" i="1" dirty="0"/>
              <a:t>Cost Baseline. </a:t>
            </a:r>
            <a:r>
              <a:rPr lang="en-CA" sz="2000" dirty="0"/>
              <a:t>May be reviewed to identify uncertain costs of funding, or risky assumptions </a:t>
            </a:r>
            <a:endParaRPr lang="en-CA" sz="2000" b="1" i="1" dirty="0"/>
          </a:p>
          <a:p>
            <a:pPr marL="446088" indent="0">
              <a:spcBef>
                <a:spcPts val="400"/>
              </a:spcBef>
              <a:spcAft>
                <a:spcPts val="400"/>
              </a:spcAft>
              <a:buNone/>
            </a:pPr>
            <a:r>
              <a:rPr lang="en-CA" sz="2000" dirty="0"/>
              <a:t> </a:t>
            </a:r>
            <a:r>
              <a:rPr lang="en-CA" sz="2000" b="1" i="1" dirty="0"/>
              <a:t>   </a:t>
            </a:r>
          </a:p>
        </p:txBody>
      </p:sp>
      <p:sp>
        <p:nvSpPr>
          <p:cNvPr id="4" name="Slide Number Placeholder 3"/>
          <p:cNvSpPr>
            <a:spLocks noGrp="1"/>
          </p:cNvSpPr>
          <p:nvPr>
            <p:ph type="sldNum" sz="quarter" idx="15"/>
          </p:nvPr>
        </p:nvSpPr>
        <p:spPr/>
        <p:txBody>
          <a:bodyPr/>
          <a:lstStyle/>
          <a:p>
            <a:fld id="{C9B9AEC3-A0CA-4E90-A2C3-F6D483041A8F}" type="slidenum">
              <a:rPr lang="en-CA" smtClean="0"/>
              <a:pPr/>
              <a:t>30</a:t>
            </a:fld>
            <a:endParaRPr lang="en-CA" dirty="0"/>
          </a:p>
        </p:txBody>
      </p:sp>
    </p:spTree>
    <p:extLst>
      <p:ext uri="{BB962C8B-B14F-4D97-AF65-F5344CB8AC3E}">
        <p14:creationId xmlns:p14="http://schemas.microsoft.com/office/powerpoint/2010/main" val="4206294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79909"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79912" name="Rectangle 8"/>
          <p:cNvSpPr>
            <a:spLocks noGrp="1" noChangeArrowheads="1"/>
          </p:cNvSpPr>
          <p:nvPr>
            <p:ph type="title"/>
          </p:nvPr>
        </p:nvSpPr>
        <p:spPr>
          <a:xfrm>
            <a:off x="228600" y="-152400"/>
            <a:ext cx="8686800" cy="838200"/>
          </a:xfrm>
        </p:spPr>
        <p:txBody>
          <a:bodyPr/>
          <a:lstStyle/>
          <a:p>
            <a:pPr algn="ctr"/>
            <a:r>
              <a:rPr lang="en-US" b="1" dirty="0">
                <a:solidFill>
                  <a:schemeClr val="accent1"/>
                </a:solidFill>
                <a:effectLst>
                  <a:reflection blurRad="6350" stA="55000" endA="300" endPos="45500" dir="5400000" sy="-100000" algn="bl" rotWithShape="0"/>
                </a:effectLst>
              </a:rPr>
              <a:t>11.2.1  IDENTIFY RISKS: INPUTS</a:t>
            </a:r>
          </a:p>
        </p:txBody>
      </p:sp>
      <p:sp>
        <p:nvSpPr>
          <p:cNvPr id="379913" name="Rectangle 9"/>
          <p:cNvSpPr>
            <a:spLocks noGrp="1" noChangeArrowheads="1"/>
          </p:cNvSpPr>
          <p:nvPr>
            <p:ph sz="quarter" idx="1"/>
          </p:nvPr>
        </p:nvSpPr>
        <p:spPr>
          <a:xfrm>
            <a:off x="304800" y="990600"/>
            <a:ext cx="8458200" cy="6019800"/>
          </a:xfrm>
        </p:spPr>
        <p:txBody>
          <a:bodyPr>
            <a:normAutofit/>
          </a:bodyPr>
          <a:lstStyle/>
          <a:p>
            <a:pPr>
              <a:buFont typeface="Wingdings" pitchFamily="2" charset="2"/>
              <a:buNone/>
            </a:pPr>
            <a:r>
              <a:rPr lang="en-US" sz="3000" b="1" dirty="0"/>
              <a:t>.2 Project Documents</a:t>
            </a:r>
          </a:p>
          <a:p>
            <a:pPr marL="804863" indent="-271463"/>
            <a:r>
              <a:rPr lang="en-US" sz="2000" b="1" i="1" dirty="0"/>
              <a:t>Assumption Log. </a:t>
            </a:r>
            <a:r>
              <a:rPr lang="en-US" sz="2000" dirty="0"/>
              <a:t>Assumption and constraints may give rise to project risks. </a:t>
            </a:r>
          </a:p>
          <a:p>
            <a:pPr marL="804863" indent="-271463"/>
            <a:r>
              <a:rPr lang="en-US" sz="2000" b="1" i="1" dirty="0"/>
              <a:t>Cost Estimates. </a:t>
            </a:r>
            <a:r>
              <a:rPr lang="en-US" sz="2000" dirty="0"/>
              <a:t>Current cost estimates may be insufficient to perform the activities, hence could pose a project risk</a:t>
            </a:r>
          </a:p>
          <a:p>
            <a:pPr marL="804863" indent="-271463"/>
            <a:r>
              <a:rPr lang="en-US" sz="2000" b="1" i="1" dirty="0"/>
              <a:t>Duration Estimates. </a:t>
            </a:r>
            <a:r>
              <a:rPr lang="en-US" sz="2000" dirty="0"/>
              <a:t>Current duration estimates may be insufficient to perform the activities, hence pose a project risk</a:t>
            </a:r>
          </a:p>
          <a:p>
            <a:pPr marL="804863" indent="-271463"/>
            <a:r>
              <a:rPr lang="en-US" sz="2000" b="1" i="1" dirty="0"/>
              <a:t>Issue Log. </a:t>
            </a:r>
            <a:r>
              <a:rPr lang="en-US" sz="2000" dirty="0"/>
              <a:t>Recoded issues may give rise to project risks.</a:t>
            </a:r>
          </a:p>
          <a:p>
            <a:pPr marL="804863" indent="-271463"/>
            <a:r>
              <a:rPr lang="en-US" sz="2000" b="1" i="1" dirty="0"/>
              <a:t>Lessons Learned Register. </a:t>
            </a:r>
            <a:r>
              <a:rPr lang="en-US" sz="2000" dirty="0"/>
              <a:t>Risks identified in previous projects may recur in the current project. </a:t>
            </a:r>
          </a:p>
          <a:p>
            <a:pPr marL="804863" indent="-271463"/>
            <a:r>
              <a:rPr lang="en-US" sz="2000" b="1" i="1" dirty="0"/>
              <a:t>Requirements Documentation. </a:t>
            </a:r>
            <a:r>
              <a:rPr lang="en-US" sz="2000" dirty="0"/>
              <a:t>Some requirements may give rise to project risks</a:t>
            </a:r>
          </a:p>
          <a:p>
            <a:pPr marL="804863" indent="-271463"/>
            <a:r>
              <a:rPr lang="en-US" sz="2000" b="1" i="1" dirty="0"/>
              <a:t>Resource Requirements. </a:t>
            </a:r>
            <a:r>
              <a:rPr lang="en-US" sz="2000" dirty="0"/>
              <a:t>Current estimates may be insufficient for the project, hence could pose a risk. </a:t>
            </a:r>
          </a:p>
          <a:p>
            <a:pPr marL="804863" indent="-271463"/>
            <a:r>
              <a:rPr lang="en-US" sz="2000" b="1" i="1" dirty="0"/>
              <a:t>Stakeholder Register. </a:t>
            </a:r>
            <a:r>
              <a:rPr lang="en-US" sz="2000" dirty="0"/>
              <a:t>Indicates participants in risk identification process, and those available to act as risk owners. </a:t>
            </a:r>
            <a:r>
              <a:rPr lang="en-US" sz="2000" b="1" i="1" dirty="0"/>
              <a:t>  </a:t>
            </a:r>
            <a:r>
              <a:rPr lang="en-US" sz="2000" dirty="0"/>
              <a:t>  </a:t>
            </a:r>
            <a:endParaRPr lang="en-US" sz="2000" b="1" i="1" dirty="0"/>
          </a:p>
          <a:p>
            <a:pPr lvl="1"/>
            <a:endParaRPr lang="en-US" sz="2200" dirty="0"/>
          </a:p>
          <a:p>
            <a:pPr>
              <a:lnSpc>
                <a:spcPct val="90000"/>
              </a:lnSpc>
              <a:buFont typeface="Wingdings" pitchFamily="2" charset="2"/>
              <a:buNone/>
            </a:pPr>
            <a:endParaRPr lang="en-US" sz="2400" dirty="0"/>
          </a:p>
          <a:p>
            <a:pPr>
              <a:lnSpc>
                <a:spcPct val="90000"/>
              </a:lnSpc>
              <a:buFont typeface="Wingdings" pitchFamily="2" charset="2"/>
              <a:buNone/>
            </a:pPr>
            <a:endParaRPr lang="en-US" sz="2400" dirty="0"/>
          </a:p>
          <a:p>
            <a:pPr>
              <a:lnSpc>
                <a:spcPct val="90000"/>
              </a:lnSpc>
              <a:buFont typeface="Wingdings" pitchFamily="2" charset="2"/>
              <a:buNone/>
            </a:pPr>
            <a:endParaRPr lang="en-US" sz="2400" dirty="0"/>
          </a:p>
          <a:p>
            <a:pPr>
              <a:lnSpc>
                <a:spcPct val="90000"/>
              </a:lnSpc>
              <a:buFont typeface="Wingdings" pitchFamily="2" charset="2"/>
              <a:buNone/>
            </a:pPr>
            <a:endParaRPr lang="en-US" sz="2400" dirty="0"/>
          </a:p>
          <a:p>
            <a:pPr>
              <a:lnSpc>
                <a:spcPct val="90000"/>
              </a:lnSpc>
              <a:buFont typeface="Wingdings" pitchFamily="2" charset="2"/>
              <a:buNone/>
            </a:pPr>
            <a:endParaRPr lang="en-US" sz="2400" dirty="0"/>
          </a:p>
          <a:p>
            <a:pPr>
              <a:lnSpc>
                <a:spcPct val="90000"/>
              </a:lnSpc>
              <a:buFont typeface="Wingdings" pitchFamily="2" charset="2"/>
              <a:buNone/>
            </a:pPr>
            <a:endParaRPr lang="en-US" sz="2000" b="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31</a:t>
            </a:fld>
            <a:endParaRPr lang="en-CA"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8281416" cy="5330952"/>
          </a:xfrm>
        </p:spPr>
        <p:txBody>
          <a:bodyPr>
            <a:normAutofit/>
          </a:bodyPr>
          <a:lstStyle/>
          <a:p>
            <a:pPr marL="0" indent="0">
              <a:buNone/>
            </a:pPr>
            <a:r>
              <a:rPr lang="en-CA" sz="2800" b="1" dirty="0"/>
              <a:t>.3 Agreements</a:t>
            </a:r>
          </a:p>
          <a:p>
            <a:pPr marL="719138" indent="-360363"/>
            <a:r>
              <a:rPr lang="en-CA" sz="2000" dirty="0"/>
              <a:t>Agreements to procure goods and services may pose some threads to the project in terms of: milestone dates, contract type, acceptance criteria, wards and penalties.</a:t>
            </a:r>
          </a:p>
          <a:p>
            <a:pPr marL="0" indent="0">
              <a:buNone/>
            </a:pPr>
            <a:r>
              <a:rPr lang="en-CA" sz="2800" b="1" dirty="0"/>
              <a:t>.4 Procurement Documents</a:t>
            </a:r>
          </a:p>
          <a:p>
            <a:pPr marL="701675" indent="-342900"/>
            <a:r>
              <a:rPr lang="en-CA" sz="2000" dirty="0"/>
              <a:t>Procured goods and services from outside sources may carry ambiguities. As these documents are updated throughout the project, they should be reviewed for risks.    </a:t>
            </a:r>
          </a:p>
          <a:p>
            <a:pPr marL="0" indent="0">
              <a:buNone/>
            </a:pPr>
            <a:r>
              <a:rPr lang="en-CA" sz="2800" b="1" dirty="0"/>
              <a:t>.5 Enterprise Environmental Factors </a:t>
            </a:r>
          </a:p>
          <a:p>
            <a:pPr marL="701675" indent="-342900">
              <a:spcBef>
                <a:spcPts val="0"/>
              </a:spcBef>
              <a:buFontTx/>
              <a:buChar char="-"/>
            </a:pPr>
            <a:r>
              <a:rPr lang="en-CA" sz="2000" dirty="0"/>
              <a:t>Commercial risk databases	- Academic studies</a:t>
            </a:r>
          </a:p>
          <a:p>
            <a:pPr marL="701675" indent="-342900">
              <a:spcBef>
                <a:spcPts val="0"/>
              </a:spcBef>
              <a:buFontTx/>
              <a:buChar char="-"/>
            </a:pPr>
            <a:r>
              <a:rPr lang="en-CA" sz="2000" dirty="0"/>
              <a:t>Benchmarking results		- Industry studies of projects</a:t>
            </a:r>
          </a:p>
          <a:p>
            <a:pPr marL="0" indent="0">
              <a:spcBef>
                <a:spcPts val="0"/>
              </a:spcBef>
              <a:buNone/>
            </a:pPr>
            <a:r>
              <a:rPr lang="en-CA" sz="2800" b="1" dirty="0"/>
              <a:t>.6 Organizational Process Assets</a:t>
            </a:r>
          </a:p>
          <a:p>
            <a:pPr marL="701675" indent="-342900">
              <a:spcBef>
                <a:spcPts val="0"/>
              </a:spcBef>
              <a:buFontTx/>
              <a:buChar char="-"/>
            </a:pPr>
            <a:r>
              <a:rPr lang="en-CA" sz="2000" dirty="0"/>
              <a:t>Actual project data		- Org. control processes</a:t>
            </a:r>
          </a:p>
          <a:p>
            <a:pPr marL="701675" indent="-342900">
              <a:spcBef>
                <a:spcPts val="0"/>
              </a:spcBef>
              <a:buFontTx/>
              <a:buChar char="-"/>
            </a:pPr>
            <a:r>
              <a:rPr lang="en-CA" sz="2000" dirty="0"/>
              <a:t>Risk statement formats		- Checklists </a:t>
            </a:r>
            <a:r>
              <a:rPr lang="en-CA" sz="2000" b="1" dirty="0"/>
              <a:t> </a:t>
            </a:r>
            <a:r>
              <a:rPr lang="en-CA" sz="2000" dirty="0"/>
              <a:t> </a:t>
            </a:r>
          </a:p>
        </p:txBody>
      </p:sp>
      <p:sp>
        <p:nvSpPr>
          <p:cNvPr id="4" name="Slide Number Placeholder 3"/>
          <p:cNvSpPr>
            <a:spLocks noGrp="1"/>
          </p:cNvSpPr>
          <p:nvPr>
            <p:ph type="sldNum" sz="quarter" idx="15"/>
          </p:nvPr>
        </p:nvSpPr>
        <p:spPr/>
        <p:txBody>
          <a:bodyPr/>
          <a:lstStyle/>
          <a:p>
            <a:fld id="{C9B9AEC3-A0CA-4E90-A2C3-F6D483041A8F}" type="slidenum">
              <a:rPr lang="en-CA" smtClean="0"/>
              <a:pPr/>
              <a:t>32</a:t>
            </a:fld>
            <a:endParaRPr lang="en-CA" dirty="0"/>
          </a:p>
        </p:txBody>
      </p:sp>
      <p:sp>
        <p:nvSpPr>
          <p:cNvPr id="5" name="Rectangle 8"/>
          <p:cNvSpPr>
            <a:spLocks noGrp="1" noChangeArrowheads="1"/>
          </p:cNvSpPr>
          <p:nvPr>
            <p:ph type="title"/>
          </p:nvPr>
        </p:nvSpPr>
        <p:spPr>
          <a:xfrm>
            <a:off x="457200" y="274638"/>
            <a:ext cx="7467600" cy="639762"/>
          </a:xfrm>
        </p:spPr>
        <p:txBody>
          <a:bodyPr/>
          <a:lstStyle/>
          <a:p>
            <a:pPr algn="ctr"/>
            <a:r>
              <a:rPr lang="en-US" b="1" dirty="0">
                <a:solidFill>
                  <a:schemeClr val="accent1"/>
                </a:solidFill>
                <a:effectLst>
                  <a:reflection blurRad="6350" stA="55000" endA="300" endPos="45500" dir="5400000" sy="-100000" algn="bl" rotWithShape="0"/>
                </a:effectLst>
              </a:rPr>
              <a:t>11.2.1  IDENTIFY RISKS: INPUTS</a:t>
            </a:r>
          </a:p>
        </p:txBody>
      </p:sp>
    </p:spTree>
    <p:extLst>
      <p:ext uri="{BB962C8B-B14F-4D97-AF65-F5344CB8AC3E}">
        <p14:creationId xmlns:p14="http://schemas.microsoft.com/office/powerpoint/2010/main" val="809854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8432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84324"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84325"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84337" name="Rectangle 17"/>
          <p:cNvSpPr>
            <a:spLocks noGrp="1" noChangeArrowheads="1"/>
          </p:cNvSpPr>
          <p:nvPr>
            <p:ph type="title"/>
          </p:nvPr>
        </p:nvSpPr>
        <p:spPr>
          <a:xfrm>
            <a:off x="0" y="0"/>
            <a:ext cx="9144000" cy="762000"/>
          </a:xfrm>
        </p:spPr>
        <p:txBody>
          <a:bodyPr>
            <a:normAutofit fontScale="90000"/>
          </a:bodyPr>
          <a:lstStyle/>
          <a:p>
            <a:pPr algn="ctr"/>
            <a:r>
              <a:rPr lang="en-US" sz="2800" b="1" dirty="0">
                <a:solidFill>
                  <a:schemeClr val="accent1"/>
                </a:solidFill>
                <a:effectLst>
                  <a:reflection blurRad="6350" stA="55000" endA="300" endPos="45500" dir="5400000" sy="-100000" algn="bl" rotWithShape="0"/>
                </a:effectLst>
              </a:rPr>
              <a:t>11.2.2  - IDENTIFY RISKS: TOOLS AND TECHNIQUES</a:t>
            </a:r>
          </a:p>
        </p:txBody>
      </p:sp>
      <p:sp>
        <p:nvSpPr>
          <p:cNvPr id="184338" name="Rectangle 18"/>
          <p:cNvSpPr>
            <a:spLocks noGrp="1" noChangeArrowheads="1"/>
          </p:cNvSpPr>
          <p:nvPr>
            <p:ph sz="quarter" idx="1"/>
          </p:nvPr>
        </p:nvSpPr>
        <p:spPr>
          <a:xfrm>
            <a:off x="76200" y="990600"/>
            <a:ext cx="8915400" cy="5867400"/>
          </a:xfrm>
        </p:spPr>
        <p:txBody>
          <a:bodyPr>
            <a:normAutofit fontScale="92500" lnSpcReduction="20000"/>
          </a:bodyPr>
          <a:lstStyle/>
          <a:p>
            <a:pPr>
              <a:lnSpc>
                <a:spcPct val="90000"/>
              </a:lnSpc>
              <a:buNone/>
            </a:pPr>
            <a:r>
              <a:rPr lang="en-US" sz="2800" dirty="0"/>
              <a:t>.</a:t>
            </a:r>
            <a:r>
              <a:rPr lang="en-US" sz="2800" b="1" dirty="0"/>
              <a:t>1 Expert Judgment</a:t>
            </a:r>
          </a:p>
          <a:p>
            <a:pPr marL="446088" indent="-446088">
              <a:buNone/>
            </a:pPr>
            <a:r>
              <a:rPr lang="en-US" sz="3200" dirty="0"/>
              <a:t>	</a:t>
            </a:r>
            <a:r>
              <a:rPr lang="en-US" sz="2000" dirty="0"/>
              <a:t>Experts with relevant experience with similar projects should be consulted and requested to suggest possible risks based on their previous experience. Inputs from experts should be taken into consideration. </a:t>
            </a:r>
            <a:endParaRPr lang="en-US" sz="2000" b="1" dirty="0"/>
          </a:p>
          <a:p>
            <a:pPr>
              <a:buFont typeface="Wingdings" pitchFamily="2" charset="2"/>
              <a:buNone/>
            </a:pPr>
            <a:r>
              <a:rPr lang="en-US" sz="2800" b="1" dirty="0"/>
              <a:t>.2 Document Gathering</a:t>
            </a:r>
            <a:endParaRPr lang="en-US" dirty="0"/>
          </a:p>
          <a:p>
            <a:pPr lvl="1"/>
            <a:r>
              <a:rPr lang="en-US" sz="2400" b="1" i="1" dirty="0"/>
              <a:t>Brainstorming:</a:t>
            </a:r>
          </a:p>
          <a:p>
            <a:pPr lvl="2">
              <a:spcBef>
                <a:spcPts val="0"/>
              </a:spcBef>
            </a:pPr>
            <a:r>
              <a:rPr lang="en-US" sz="2000" dirty="0"/>
              <a:t>Facilitator states ground rules, participants identify risks               (e.g. round-robin) and facilitator pad-boards them</a:t>
            </a:r>
          </a:p>
          <a:p>
            <a:pPr lvl="2">
              <a:spcBef>
                <a:spcPts val="0"/>
              </a:spcBef>
            </a:pPr>
            <a:r>
              <a:rPr lang="en-US" sz="2000" dirty="0"/>
              <a:t>Facilitator distributes list of unique risks for review and validation with team/other risk management participants</a:t>
            </a:r>
          </a:p>
          <a:p>
            <a:pPr lvl="2">
              <a:spcBef>
                <a:spcPts val="0"/>
              </a:spcBef>
            </a:pPr>
            <a:r>
              <a:rPr lang="en-US" sz="2000" dirty="0"/>
              <a:t>Iterative process until a thoroughly exhaustive list of project risks is obtained.</a:t>
            </a:r>
          </a:p>
          <a:p>
            <a:pPr lvl="2"/>
            <a:r>
              <a:rPr lang="en-US" b="1" dirty="0"/>
              <a:t>Delphi Technique: </a:t>
            </a:r>
          </a:p>
          <a:p>
            <a:pPr lvl="3"/>
            <a:r>
              <a:rPr lang="en-US" sz="1700" dirty="0"/>
              <a:t>Method of reaching consensus of opinion among experts:</a:t>
            </a:r>
          </a:p>
          <a:p>
            <a:pPr lvl="3"/>
            <a:r>
              <a:rPr lang="en-US" sz="2000" dirty="0"/>
              <a:t>Panel of project risk experts are identified</a:t>
            </a:r>
          </a:p>
          <a:p>
            <a:pPr lvl="3"/>
            <a:r>
              <a:rPr lang="en-US" sz="2000" dirty="0"/>
              <a:t>Anonymous participation </a:t>
            </a:r>
          </a:p>
          <a:p>
            <a:pPr lvl="3"/>
            <a:r>
              <a:rPr lang="en-US" sz="2000" dirty="0"/>
              <a:t>Facilitator uses a structured questionnaire to solicit ideas about project risk from panel</a:t>
            </a:r>
          </a:p>
          <a:p>
            <a:pPr lvl="3"/>
            <a:r>
              <a:rPr lang="en-US" sz="2000" dirty="0"/>
              <a:t>Responses are consolidated and submitted to panel for            further comments</a:t>
            </a:r>
          </a:p>
          <a:p>
            <a:pPr lvl="3"/>
            <a:r>
              <a:rPr lang="en-US" sz="2000" dirty="0"/>
              <a:t>Process repeated until consensus reached</a:t>
            </a:r>
          </a:p>
          <a:p>
            <a:pPr lvl="2">
              <a:spcBef>
                <a:spcPts val="0"/>
              </a:spcBef>
            </a:pPr>
            <a:endParaRPr lang="en-US" sz="2000" dirty="0"/>
          </a:p>
          <a:p>
            <a:pPr>
              <a:buFont typeface="Wingdings" pitchFamily="2" charset="2"/>
              <a:buNone/>
            </a:pPr>
            <a:endParaRPr lang="en-US" sz="2800" b="1" dirty="0"/>
          </a:p>
          <a:p>
            <a:pPr>
              <a:buNone/>
            </a:pPr>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33</a:t>
            </a:fld>
            <a:endParaRPr lang="en-CA"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0413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304132"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304133"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04137" name="Rectangle 9"/>
          <p:cNvSpPr>
            <a:spLocks noGrp="1" noChangeArrowheads="1"/>
          </p:cNvSpPr>
          <p:nvPr>
            <p:ph sz="quarter" idx="1"/>
          </p:nvPr>
        </p:nvSpPr>
        <p:spPr>
          <a:xfrm>
            <a:off x="304800" y="1143000"/>
            <a:ext cx="8458200" cy="5562600"/>
          </a:xfrm>
        </p:spPr>
        <p:txBody>
          <a:bodyPr/>
          <a:lstStyle/>
          <a:p>
            <a:pPr>
              <a:buSzPct val="104000"/>
              <a:buFont typeface="Arial" panose="020B0604020202020204" pitchFamily="34" charset="0"/>
              <a:buChar char="•"/>
            </a:pPr>
            <a:r>
              <a:rPr lang="en-US" sz="2200" b="1" i="1" dirty="0"/>
              <a:t>Checklists</a:t>
            </a:r>
          </a:p>
          <a:p>
            <a:pPr marL="358775" indent="0">
              <a:buNone/>
            </a:pPr>
            <a:r>
              <a:rPr lang="en-US" sz="1800" dirty="0"/>
              <a:t>Based on historical information, acquired knowledge of the team and other sources (Example below)</a:t>
            </a:r>
          </a:p>
          <a:p>
            <a:endParaRPr lang="en-US" sz="1800" dirty="0"/>
          </a:p>
        </p:txBody>
      </p:sp>
      <p:graphicFrame>
        <p:nvGraphicFramePr>
          <p:cNvPr id="304585" name="Group 457"/>
          <p:cNvGraphicFramePr>
            <a:graphicFrameLocks noGrp="1"/>
          </p:cNvGraphicFramePr>
          <p:nvPr>
            <p:extLst>
              <p:ext uri="{D42A27DB-BD31-4B8C-83A1-F6EECF244321}">
                <p14:modId xmlns:p14="http://schemas.microsoft.com/office/powerpoint/2010/main" val="3922628384"/>
              </p:ext>
            </p:extLst>
          </p:nvPr>
        </p:nvGraphicFramePr>
        <p:xfrm>
          <a:off x="341586" y="2327744"/>
          <a:ext cx="8421414" cy="3935896"/>
        </p:xfrm>
        <a:graphic>
          <a:graphicData uri="http://schemas.openxmlformats.org/drawingml/2006/table">
            <a:tbl>
              <a:tblPr>
                <a:tableStyleId>{E929F9F4-4A8F-4326-A1B4-22849713DDAB}</a:tableStyleId>
              </a:tblPr>
              <a:tblGrid>
                <a:gridCol w="2733266">
                  <a:extLst>
                    <a:ext uri="{9D8B030D-6E8A-4147-A177-3AD203B41FA5}">
                      <a16:colId xmlns:a16="http://schemas.microsoft.com/office/drawing/2014/main" val="20000"/>
                    </a:ext>
                  </a:extLst>
                </a:gridCol>
                <a:gridCol w="1181953">
                  <a:extLst>
                    <a:ext uri="{9D8B030D-6E8A-4147-A177-3AD203B41FA5}">
                      <a16:colId xmlns:a16="http://schemas.microsoft.com/office/drawing/2014/main" val="20001"/>
                    </a:ext>
                  </a:extLst>
                </a:gridCol>
                <a:gridCol w="738720">
                  <a:extLst>
                    <a:ext uri="{9D8B030D-6E8A-4147-A177-3AD203B41FA5}">
                      <a16:colId xmlns:a16="http://schemas.microsoft.com/office/drawing/2014/main" val="20002"/>
                    </a:ext>
                  </a:extLst>
                </a:gridCol>
                <a:gridCol w="659427">
                  <a:extLst>
                    <a:ext uri="{9D8B030D-6E8A-4147-A177-3AD203B41FA5}">
                      <a16:colId xmlns:a16="http://schemas.microsoft.com/office/drawing/2014/main" val="20003"/>
                    </a:ext>
                  </a:extLst>
                </a:gridCol>
                <a:gridCol w="607242">
                  <a:extLst>
                    <a:ext uri="{9D8B030D-6E8A-4147-A177-3AD203B41FA5}">
                      <a16:colId xmlns:a16="http://schemas.microsoft.com/office/drawing/2014/main" val="20004"/>
                    </a:ext>
                  </a:extLst>
                </a:gridCol>
                <a:gridCol w="875621">
                  <a:extLst>
                    <a:ext uri="{9D8B030D-6E8A-4147-A177-3AD203B41FA5}">
                      <a16:colId xmlns:a16="http://schemas.microsoft.com/office/drawing/2014/main" val="20005"/>
                    </a:ext>
                  </a:extLst>
                </a:gridCol>
                <a:gridCol w="590976">
                  <a:extLst>
                    <a:ext uri="{9D8B030D-6E8A-4147-A177-3AD203B41FA5}">
                      <a16:colId xmlns:a16="http://schemas.microsoft.com/office/drawing/2014/main" val="20006"/>
                    </a:ext>
                  </a:extLst>
                </a:gridCol>
                <a:gridCol w="1034209">
                  <a:extLst>
                    <a:ext uri="{9D8B030D-6E8A-4147-A177-3AD203B41FA5}">
                      <a16:colId xmlns:a16="http://schemas.microsoft.com/office/drawing/2014/main" val="20007"/>
                    </a:ext>
                  </a:extLst>
                </a:gridCol>
              </a:tblGrid>
              <a:tr h="724464">
                <a:tc>
                  <a:txBody>
                    <a:bodyPr/>
                    <a:lstStyle/>
                    <a:p>
                      <a:pPr marL="0" marR="0" lvl="0" indent="0" algn="l"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600" b="1" u="none" strike="noStrike" cap="none" normalizeH="0" baseline="0" dirty="0">
                          <a:ln>
                            <a:noFill/>
                          </a:ln>
                          <a:solidFill>
                            <a:schemeClr val="tx1"/>
                          </a:solidFill>
                          <a:effectLst/>
                        </a:rPr>
                        <a:t>Risk Description</a:t>
                      </a:r>
                      <a:endParaRPr kumimoji="0" lang="en-US" sz="1600" b="1" i="0" u="none" strike="noStrike" cap="none" normalizeH="0" baseline="0" dirty="0">
                        <a:ln>
                          <a:noFill/>
                        </a:ln>
                        <a:solidFill>
                          <a:schemeClr val="tx1"/>
                        </a:solidFill>
                        <a:effectLst/>
                        <a:latin typeface="Arial" charset="0"/>
                      </a:endParaRPr>
                    </a:p>
                  </a:txBody>
                  <a:tcPr anchor="ctr" anchorCtr="1"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b="1" u="none" strike="noStrike" cap="none" normalizeH="0" baseline="0" dirty="0">
                          <a:ln>
                            <a:noFill/>
                          </a:ln>
                          <a:solidFill>
                            <a:schemeClr val="tx1"/>
                          </a:solidFill>
                          <a:effectLst/>
                        </a:rPr>
                        <a:t>Technical</a:t>
                      </a:r>
                      <a:endParaRPr kumimoji="0" lang="en-US" sz="1400" b="1" i="0" u="none" strike="noStrike" cap="none" normalizeH="0" baseline="0" dirty="0">
                        <a:ln>
                          <a:noFill/>
                        </a:ln>
                        <a:solidFill>
                          <a:schemeClr val="tx1"/>
                        </a:solidFill>
                        <a:effectLst/>
                        <a:latin typeface="Arial" charset="0"/>
                      </a:endParaRPr>
                    </a:p>
                  </a:txBody>
                  <a:tcPr anchor="ctr" anchorCtr="1"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b="1" u="none" strike="noStrike" cap="none" normalizeH="0" baseline="0" dirty="0">
                          <a:ln>
                            <a:noFill/>
                          </a:ln>
                          <a:solidFill>
                            <a:schemeClr val="tx1"/>
                          </a:solidFill>
                          <a:effectLst/>
                        </a:rPr>
                        <a:t>Scope</a:t>
                      </a:r>
                      <a:endParaRPr kumimoji="0" lang="en-US" sz="1400" b="1" i="0" u="none" strike="noStrike" cap="none" normalizeH="0" baseline="0" dirty="0">
                        <a:ln>
                          <a:noFill/>
                        </a:ln>
                        <a:solidFill>
                          <a:schemeClr val="tx1"/>
                        </a:solidFill>
                        <a:effectLst/>
                        <a:latin typeface="Arial" charset="0"/>
                      </a:endParaRPr>
                    </a:p>
                  </a:txBody>
                  <a:tcPr anchor="ctr" anchorCtr="1"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b="1" u="none" strike="noStrike" cap="none" normalizeH="0" baseline="0" dirty="0">
                          <a:ln>
                            <a:noFill/>
                          </a:ln>
                          <a:solidFill>
                            <a:schemeClr val="tx1"/>
                          </a:solidFill>
                          <a:effectLst/>
                        </a:rPr>
                        <a:t>Time</a:t>
                      </a:r>
                      <a:endParaRPr kumimoji="0" lang="en-US" sz="1400" b="1" i="0" u="none" strike="noStrike" cap="none" normalizeH="0" baseline="0" dirty="0">
                        <a:ln>
                          <a:noFill/>
                        </a:ln>
                        <a:solidFill>
                          <a:schemeClr val="tx1"/>
                        </a:solidFill>
                        <a:effectLst/>
                        <a:latin typeface="Arial" charset="0"/>
                      </a:endParaRPr>
                    </a:p>
                  </a:txBody>
                  <a:tcPr anchor="ctr" anchorCtr="1"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b="1" u="none" strike="noStrike" cap="none" normalizeH="0" baseline="0" dirty="0">
                          <a:ln>
                            <a:noFill/>
                          </a:ln>
                          <a:solidFill>
                            <a:schemeClr val="tx1"/>
                          </a:solidFill>
                          <a:effectLst/>
                        </a:rPr>
                        <a:t>Cost</a:t>
                      </a:r>
                      <a:endParaRPr kumimoji="0" lang="en-US" sz="1400" b="1" i="0" u="none" strike="noStrike" cap="none" normalizeH="0" baseline="0" dirty="0">
                        <a:ln>
                          <a:noFill/>
                        </a:ln>
                        <a:solidFill>
                          <a:schemeClr val="tx1"/>
                        </a:solidFill>
                        <a:effectLst/>
                        <a:latin typeface="Arial" charset="0"/>
                      </a:endParaRPr>
                    </a:p>
                  </a:txBody>
                  <a:tcPr anchor="ctr" anchorCtr="1"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b="1" u="none" strike="noStrike" cap="none" normalizeH="0" baseline="0" dirty="0">
                          <a:ln>
                            <a:noFill/>
                          </a:ln>
                          <a:solidFill>
                            <a:schemeClr val="tx1"/>
                          </a:solidFill>
                          <a:effectLst/>
                        </a:rPr>
                        <a:t>Quality</a:t>
                      </a:r>
                    </a:p>
                  </a:txBody>
                  <a:tcPr anchor="ctr" anchorCtr="1"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b="1" u="none" strike="noStrike" cap="none" normalizeH="0" baseline="0" dirty="0">
                          <a:ln>
                            <a:noFill/>
                          </a:ln>
                          <a:solidFill>
                            <a:schemeClr val="tx1"/>
                          </a:solidFill>
                          <a:effectLst/>
                        </a:rPr>
                        <a:t>Org.</a:t>
                      </a:r>
                      <a:endParaRPr kumimoji="0" lang="en-US" sz="1400" b="1" i="0" u="none" strike="noStrike" cap="none" normalizeH="0" baseline="0" dirty="0">
                        <a:ln>
                          <a:noFill/>
                        </a:ln>
                        <a:solidFill>
                          <a:schemeClr val="tx1"/>
                        </a:solidFill>
                        <a:effectLst/>
                        <a:latin typeface="Arial" charset="0"/>
                      </a:endParaRPr>
                    </a:p>
                  </a:txBody>
                  <a:tcPr anchor="ctr" anchorCtr="1"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b="1" u="none" strike="noStrike" cap="none" normalizeH="0" baseline="0" dirty="0">
                          <a:ln>
                            <a:noFill/>
                          </a:ln>
                          <a:solidFill>
                            <a:schemeClr val="tx1"/>
                          </a:solidFill>
                          <a:effectLst/>
                        </a:rPr>
                        <a:t>External</a:t>
                      </a:r>
                      <a:endParaRPr kumimoji="0" lang="en-US" sz="1400" b="1" i="0" u="none" strike="noStrike" cap="none" normalizeH="0" baseline="0" dirty="0">
                        <a:ln>
                          <a:noFill/>
                        </a:ln>
                        <a:solidFill>
                          <a:schemeClr val="tx1"/>
                        </a:solidFill>
                        <a:effectLst/>
                        <a:latin typeface="Arial" charset="0"/>
                      </a:endParaRPr>
                    </a:p>
                  </a:txBody>
                  <a:tcPr anchor="ctr" anchorCtr="1" horzOverflow="overflow">
                    <a:solidFill>
                      <a:schemeClr val="tx2">
                        <a:lumMod val="40000"/>
                        <a:lumOff val="60000"/>
                      </a:schemeClr>
                    </a:solidFill>
                  </a:tcPr>
                </a:tc>
                <a:extLst>
                  <a:ext uri="{0D108BD9-81ED-4DB2-BD59-A6C34878D82A}">
                    <a16:rowId xmlns:a16="http://schemas.microsoft.com/office/drawing/2014/main" val="10000"/>
                  </a:ext>
                </a:extLst>
              </a:tr>
              <a:tr h="721208">
                <a:tc>
                  <a:txBody>
                    <a:bodyPr/>
                    <a:lstStyle/>
                    <a:p>
                      <a:pPr marL="0" marR="0" lvl="0" indent="0" algn="l"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u="none" strike="noStrike" cap="none" normalizeH="0" baseline="0" dirty="0">
                          <a:ln>
                            <a:noFill/>
                          </a:ln>
                          <a:solidFill>
                            <a:schemeClr val="tx1"/>
                          </a:solidFill>
                          <a:effectLst/>
                        </a:rPr>
                        <a:t>New, unproven technology</a:t>
                      </a:r>
                    </a:p>
                    <a:p>
                      <a:pPr marL="0" marR="0" lvl="0" indent="0" algn="l"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u="none" strike="noStrike" cap="none" normalizeH="0" baseline="0" dirty="0">
                          <a:ln>
                            <a:noFill/>
                          </a:ln>
                          <a:solidFill>
                            <a:schemeClr val="tx1"/>
                          </a:solidFill>
                          <a:effectLst/>
                        </a:rPr>
                        <a:t> R&amp;D work</a:t>
                      </a:r>
                      <a:endParaRPr kumimoji="0" lang="en-US" sz="1400" b="1" i="0" u="none" strike="noStrike" cap="none" normalizeH="0" baseline="0" dirty="0">
                        <a:ln>
                          <a:noFill/>
                        </a:ln>
                        <a:solidFill>
                          <a:schemeClr val="tx1"/>
                        </a:solidFill>
                        <a:effectLst/>
                        <a:latin typeface="Arial" charset="0"/>
                      </a:endParaRPr>
                    </a:p>
                  </a:txBody>
                  <a:tcPr anchor="ctr"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extLst>
                  <a:ext uri="{0D108BD9-81ED-4DB2-BD59-A6C34878D82A}">
                    <a16:rowId xmlns:a16="http://schemas.microsoft.com/office/drawing/2014/main" val="10001"/>
                  </a:ext>
                </a:extLst>
              </a:tr>
              <a:tr h="726092">
                <a:tc>
                  <a:txBody>
                    <a:bodyPr/>
                    <a:lstStyle/>
                    <a:p>
                      <a:pPr marL="0" marR="0" lvl="0" indent="0" algn="l"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u="none" strike="noStrike" cap="none" normalizeH="0" baseline="0" dirty="0">
                          <a:ln>
                            <a:noFill/>
                          </a:ln>
                          <a:solidFill>
                            <a:schemeClr val="tx1"/>
                          </a:solidFill>
                          <a:effectLst/>
                        </a:rPr>
                        <a:t>Existing manufacturing process capability is borderline for the product of the project</a:t>
                      </a:r>
                      <a:endParaRPr kumimoji="0" lang="en-US" sz="1400" b="1" i="0" u="none" strike="noStrike" cap="none" normalizeH="0" baseline="0" dirty="0">
                        <a:ln>
                          <a:noFill/>
                        </a:ln>
                        <a:solidFill>
                          <a:schemeClr val="tx1"/>
                        </a:solidFill>
                        <a:effectLst/>
                        <a:latin typeface="Arial" charset="0"/>
                      </a:endParaRPr>
                    </a:p>
                  </a:txBody>
                  <a:tcPr anchor="ctr"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extLst>
                  <a:ext uri="{0D108BD9-81ED-4DB2-BD59-A6C34878D82A}">
                    <a16:rowId xmlns:a16="http://schemas.microsoft.com/office/drawing/2014/main" val="10002"/>
                  </a:ext>
                </a:extLst>
              </a:tr>
              <a:tr h="620272">
                <a:tc>
                  <a:txBody>
                    <a:bodyPr/>
                    <a:lstStyle/>
                    <a:p>
                      <a:pPr marL="0" marR="0" lvl="0" indent="0" algn="l"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u="none" strike="noStrike" cap="none" normalizeH="0" baseline="0" dirty="0">
                          <a:ln>
                            <a:noFill/>
                          </a:ln>
                          <a:solidFill>
                            <a:schemeClr val="tx1"/>
                          </a:solidFill>
                          <a:effectLst/>
                        </a:rPr>
                        <a:t>Customer requirements not clearly defined</a:t>
                      </a:r>
                      <a:endParaRPr kumimoji="0" lang="en-US" sz="1400" b="1" i="0" u="none" strike="noStrike" cap="none" normalizeH="0" baseline="0" dirty="0">
                        <a:ln>
                          <a:noFill/>
                        </a:ln>
                        <a:solidFill>
                          <a:schemeClr val="tx1"/>
                        </a:solidFill>
                        <a:effectLst/>
                        <a:latin typeface="Arial" charset="0"/>
                      </a:endParaRPr>
                    </a:p>
                  </a:txBody>
                  <a:tcPr anchor="ctr"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extLst>
                  <a:ext uri="{0D108BD9-81ED-4DB2-BD59-A6C34878D82A}">
                    <a16:rowId xmlns:a16="http://schemas.microsoft.com/office/drawing/2014/main" val="10003"/>
                  </a:ext>
                </a:extLst>
              </a:tr>
              <a:tr h="620272">
                <a:tc>
                  <a:txBody>
                    <a:bodyPr/>
                    <a:lstStyle/>
                    <a:p>
                      <a:pPr marL="0" marR="0" lvl="0" indent="0" algn="l"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u="none" strike="noStrike" cap="none" normalizeH="0" baseline="0" dirty="0">
                          <a:ln>
                            <a:noFill/>
                          </a:ln>
                          <a:solidFill>
                            <a:schemeClr val="tx1"/>
                          </a:solidFill>
                          <a:effectLst/>
                        </a:rPr>
                        <a:t>Environmental concerns, lobbyists</a:t>
                      </a:r>
                      <a:endParaRPr kumimoji="0" lang="en-US" sz="1400" b="1" i="0" u="none" strike="noStrike" cap="none" normalizeH="0" baseline="0" dirty="0">
                        <a:ln>
                          <a:noFill/>
                        </a:ln>
                        <a:solidFill>
                          <a:schemeClr val="tx1"/>
                        </a:solidFill>
                        <a:effectLst/>
                        <a:latin typeface="Arial" charset="0"/>
                      </a:endParaRPr>
                    </a:p>
                  </a:txBody>
                  <a:tcPr anchor="ctr"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extLst>
                  <a:ext uri="{0D108BD9-81ED-4DB2-BD59-A6C34878D82A}">
                    <a16:rowId xmlns:a16="http://schemas.microsoft.com/office/drawing/2014/main" val="10004"/>
                  </a:ext>
                </a:extLst>
              </a:tr>
              <a:tr h="494915">
                <a:tc>
                  <a:txBody>
                    <a:bodyPr/>
                    <a:lstStyle/>
                    <a:p>
                      <a:pPr marL="0" marR="0" lvl="0" indent="0" algn="l"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400" u="none" strike="noStrike" cap="none" normalizeH="0" baseline="0" dirty="0">
                          <a:ln>
                            <a:noFill/>
                          </a:ln>
                          <a:solidFill>
                            <a:schemeClr val="tx1"/>
                          </a:solidFill>
                          <a:effectLst/>
                        </a:rPr>
                        <a:t>Conflicts with other projects for resources</a:t>
                      </a:r>
                      <a:endParaRPr kumimoji="0" lang="en-US" sz="1400" b="1" i="0" u="none" strike="noStrike" cap="none" normalizeH="0" baseline="0" dirty="0">
                        <a:ln>
                          <a:noFill/>
                        </a:ln>
                        <a:solidFill>
                          <a:schemeClr val="tx1"/>
                        </a:solidFill>
                        <a:effectLst/>
                        <a:latin typeface="Arial" charset="0"/>
                      </a:endParaRPr>
                    </a:p>
                  </a:txBody>
                  <a:tcPr anchor="ctr"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r>
                        <a:rPr kumimoji="0" lang="en-US" sz="1800" b="1" u="none" strike="noStrike" cap="none" normalizeH="0" baseline="0" dirty="0">
                          <a:ln>
                            <a:noFill/>
                          </a:ln>
                          <a:solidFill>
                            <a:schemeClr val="tx1"/>
                          </a:solidFill>
                          <a:effectLst/>
                        </a:rPr>
                        <a:t>x</a:t>
                      </a:r>
                      <a:endParaRPr kumimoji="0" lang="en-US"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9000"/>
                        <a:buFont typeface="Wingdings" pitchFamily="2" charset="2"/>
                        <a:buNone/>
                        <a:tabLst/>
                      </a:pPr>
                      <a:endParaRPr kumimoji="0" lang="en-CA" sz="1800" b="1" i="0" u="none" strike="noStrike" cap="none" normalizeH="0" baseline="0" dirty="0">
                        <a:ln>
                          <a:noFill/>
                        </a:ln>
                        <a:solidFill>
                          <a:schemeClr val="tx1"/>
                        </a:solidFill>
                        <a:effectLst/>
                        <a:latin typeface="Arial" charset="0"/>
                      </a:endParaRPr>
                    </a:p>
                  </a:txBody>
                  <a:tcPr anchor="ctr" anchorCtr="1" horzOverflow="overflow">
                    <a:solidFill>
                      <a:schemeClr val="accent3">
                        <a:lumMod val="20000"/>
                        <a:lumOff val="80000"/>
                      </a:schemeClr>
                    </a:solidFill>
                  </a:tcPr>
                </a:tc>
                <a:extLst>
                  <a:ext uri="{0D108BD9-81ED-4DB2-BD59-A6C34878D82A}">
                    <a16:rowId xmlns:a16="http://schemas.microsoft.com/office/drawing/2014/main" val="10005"/>
                  </a:ext>
                </a:extLst>
              </a:tr>
            </a:tbl>
          </a:graphicData>
        </a:graphic>
      </p:graphicFrame>
      <p:sp>
        <p:nvSpPr>
          <p:cNvPr id="9" name="TextBox 1"/>
          <p:cNvSpPr txBox="1"/>
          <p:nvPr/>
        </p:nvSpPr>
        <p:spPr>
          <a:xfrm>
            <a:off x="0" y="6566739"/>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11" name="Rectangle 17"/>
          <p:cNvSpPr>
            <a:spLocks noGrp="1" noChangeArrowheads="1"/>
          </p:cNvSpPr>
          <p:nvPr>
            <p:ph type="title"/>
          </p:nvPr>
        </p:nvSpPr>
        <p:spPr>
          <a:xfrm>
            <a:off x="-10886" y="-324870"/>
            <a:ext cx="8915400" cy="1143000"/>
          </a:xfrm>
        </p:spPr>
        <p:txBody>
          <a:bodyPr>
            <a:normAutofit/>
          </a:bodyPr>
          <a:lstStyle/>
          <a:p>
            <a:pPr algn="ctr"/>
            <a:r>
              <a:rPr lang="en-US" sz="2400" b="1" dirty="0">
                <a:solidFill>
                  <a:schemeClr val="accent5"/>
                </a:solidFill>
                <a:effectLst>
                  <a:reflection blurRad="6350" stA="55000" endA="300" endPos="45500" dir="5400000" sy="-100000" algn="bl" rotWithShape="0"/>
                </a:effectLst>
              </a:rPr>
              <a:t>11.2.2  - IDENTIFY RISKS: TOOLS AND TECHNIQUES</a:t>
            </a:r>
          </a:p>
        </p:txBody>
      </p:sp>
      <p:sp>
        <p:nvSpPr>
          <p:cNvPr id="2" name="Slide Number Placeholder 1"/>
          <p:cNvSpPr>
            <a:spLocks noGrp="1"/>
          </p:cNvSpPr>
          <p:nvPr>
            <p:ph type="sldNum" sz="quarter" idx="15"/>
          </p:nvPr>
        </p:nvSpPr>
        <p:spPr/>
        <p:txBody>
          <a:bodyPr/>
          <a:lstStyle/>
          <a:p>
            <a:fld id="{C9B9AEC3-A0CA-4E90-A2C3-F6D483041A8F}" type="slidenum">
              <a:rPr lang="en-CA" smtClean="0"/>
              <a:pPr/>
              <a:t>34</a:t>
            </a:fld>
            <a:endParaRPr lang="en-CA"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102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63173" name="Rectangle 102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 name="Rectangle 17"/>
          <p:cNvSpPr>
            <a:spLocks noGrp="1" noChangeArrowheads="1"/>
          </p:cNvSpPr>
          <p:nvPr>
            <p:ph type="title"/>
          </p:nvPr>
        </p:nvSpPr>
        <p:spPr>
          <a:xfrm>
            <a:off x="185057" y="377571"/>
            <a:ext cx="8686800" cy="464058"/>
          </a:xfrm>
        </p:spPr>
        <p:txBody>
          <a:bodyPr>
            <a:normAutofit fontScale="90000"/>
          </a:bodyPr>
          <a:lstStyle/>
          <a:p>
            <a:pPr algn="ctr"/>
            <a:r>
              <a:rPr lang="en-US" sz="2800" b="1" dirty="0">
                <a:solidFill>
                  <a:schemeClr val="accent1"/>
                </a:solidFill>
              </a:rPr>
              <a:t>11.2.2  - IDENTIFY RISKS: TOOLS AND TECHNIQUES</a:t>
            </a:r>
          </a:p>
        </p:txBody>
      </p:sp>
      <p:sp>
        <p:nvSpPr>
          <p:cNvPr id="263182" name="Rectangle 1038"/>
          <p:cNvSpPr>
            <a:spLocks noGrp="1" noChangeArrowheads="1"/>
          </p:cNvSpPr>
          <p:nvPr>
            <p:ph sz="quarter" idx="1"/>
          </p:nvPr>
        </p:nvSpPr>
        <p:spPr>
          <a:xfrm>
            <a:off x="152400" y="914400"/>
            <a:ext cx="9128125" cy="6096000"/>
          </a:xfrm>
          <a:noFill/>
        </p:spPr>
        <p:txBody>
          <a:bodyPr>
            <a:normAutofit fontScale="92500" lnSpcReduction="20000"/>
          </a:bodyPr>
          <a:lstStyle/>
          <a:p>
            <a:pPr marL="514350" indent="-514350">
              <a:lnSpc>
                <a:spcPct val="90000"/>
              </a:lnSpc>
              <a:buFont typeface="Wingdings" pitchFamily="2" charset="2"/>
              <a:buNone/>
            </a:pPr>
            <a:r>
              <a:rPr lang="en-US" sz="2800" b="1" dirty="0"/>
              <a:t>.2  Data Gathering (continued)</a:t>
            </a:r>
          </a:p>
          <a:p>
            <a:pPr marL="533400" indent="-260350">
              <a:lnSpc>
                <a:spcPct val="90000"/>
              </a:lnSpc>
              <a:buSzPct val="106000"/>
              <a:buFont typeface="Arial" panose="020B0604020202020204" pitchFamily="34" charset="0"/>
              <a:buChar char="•"/>
            </a:pPr>
            <a:r>
              <a:rPr lang="en-US" b="1" i="1" dirty="0"/>
              <a:t>Interviews</a:t>
            </a:r>
          </a:p>
          <a:p>
            <a:pPr lvl="2">
              <a:lnSpc>
                <a:spcPct val="90000"/>
              </a:lnSpc>
              <a:tabLst>
                <a:tab pos="4283075" algn="l"/>
              </a:tabLst>
            </a:pPr>
            <a:r>
              <a:rPr lang="en-US" sz="2000" dirty="0"/>
              <a:t>Interviews with subject matter experts</a:t>
            </a:r>
          </a:p>
          <a:p>
            <a:pPr lvl="2">
              <a:lnSpc>
                <a:spcPct val="90000"/>
              </a:lnSpc>
              <a:tabLst>
                <a:tab pos="4283075" algn="l"/>
              </a:tabLst>
            </a:pPr>
            <a:r>
              <a:rPr lang="en-US" sz="2000" dirty="0"/>
              <a:t>Interviews with experienced project managers</a:t>
            </a:r>
          </a:p>
          <a:p>
            <a:pPr lvl="2">
              <a:lnSpc>
                <a:spcPct val="90000"/>
              </a:lnSpc>
              <a:tabLst>
                <a:tab pos="4283075" algn="l"/>
              </a:tabLst>
            </a:pPr>
            <a:r>
              <a:rPr lang="en-US" sz="2000" dirty="0"/>
              <a:t>Interviewees identify risks based on their experience</a:t>
            </a:r>
          </a:p>
          <a:p>
            <a:pPr lvl="2">
              <a:lnSpc>
                <a:spcPct val="90000"/>
              </a:lnSpc>
              <a:tabLst>
                <a:tab pos="4283075" algn="l"/>
              </a:tabLst>
            </a:pPr>
            <a:r>
              <a:rPr lang="en-US" sz="2000" dirty="0"/>
              <a:t>Project information provided by the PM (e.g. scope statement, WBS, assumptions, constraints, etc.)</a:t>
            </a:r>
          </a:p>
          <a:p>
            <a:pPr lvl="2">
              <a:lnSpc>
                <a:spcPct val="90000"/>
              </a:lnSpc>
              <a:tabLst>
                <a:tab pos="4283075" algn="l"/>
              </a:tabLst>
            </a:pPr>
            <a:r>
              <a:rPr lang="en-US" sz="2000" dirty="0"/>
              <a:t>Other sources they find useful</a:t>
            </a:r>
          </a:p>
          <a:p>
            <a:pPr marL="91440" indent="0">
              <a:lnSpc>
                <a:spcPct val="90000"/>
              </a:lnSpc>
              <a:buNone/>
              <a:tabLst>
                <a:tab pos="4283075" algn="l"/>
              </a:tabLst>
            </a:pPr>
            <a:r>
              <a:rPr lang="en-US" sz="3000" b="1" dirty="0"/>
              <a:t>.3 Data Analysis</a:t>
            </a:r>
          </a:p>
          <a:p>
            <a:pPr marL="533400" lvl="1" indent="-166688">
              <a:lnSpc>
                <a:spcPct val="90000"/>
              </a:lnSpc>
              <a:buSzPct val="60000"/>
              <a:tabLst>
                <a:tab pos="4283075" algn="l"/>
              </a:tabLst>
            </a:pPr>
            <a:r>
              <a:rPr lang="en-US" sz="3200" dirty="0"/>
              <a:t> </a:t>
            </a:r>
            <a:r>
              <a:rPr lang="en-US" sz="2400" b="1" i="1" dirty="0"/>
              <a:t>Root Cause Analysis</a:t>
            </a:r>
          </a:p>
          <a:p>
            <a:pPr marL="631825" indent="-631825">
              <a:lnSpc>
                <a:spcPct val="90000"/>
              </a:lnSpc>
              <a:buNone/>
            </a:pPr>
            <a:r>
              <a:rPr lang="en-US" dirty="0"/>
              <a:t>	</a:t>
            </a:r>
            <a:r>
              <a:rPr lang="en-US" sz="2000" dirty="0"/>
              <a:t>A technique used to identify a problem, uncover the underlying causes, and develop a preventive action. </a:t>
            </a:r>
          </a:p>
          <a:p>
            <a:pPr lvl="1">
              <a:lnSpc>
                <a:spcPct val="90000"/>
              </a:lnSpc>
            </a:pPr>
            <a:r>
              <a:rPr lang="en-US" sz="2400" b="1" i="1" dirty="0"/>
              <a:t>Assumptions and constraints analysis</a:t>
            </a:r>
          </a:p>
          <a:p>
            <a:pPr marL="365760" lvl="1" indent="0">
              <a:buNone/>
            </a:pPr>
            <a:r>
              <a:rPr lang="en-US" sz="2000" dirty="0"/>
              <a:t>    All projects are based on assumptions/ hypotheses, scenarios</a:t>
            </a:r>
          </a:p>
          <a:p>
            <a:pPr lvl="2"/>
            <a:r>
              <a:rPr lang="en-US" sz="2000" dirty="0"/>
              <a:t>Identify and list assumptions and constraints </a:t>
            </a:r>
          </a:p>
          <a:p>
            <a:pPr lvl="2"/>
            <a:r>
              <a:rPr lang="en-US" sz="2000" dirty="0"/>
              <a:t>Explore the validity of assumption and constraints to identify those that pose a risk</a:t>
            </a:r>
          </a:p>
          <a:p>
            <a:pPr lvl="2"/>
            <a:r>
              <a:rPr lang="en-US" sz="2000" dirty="0"/>
              <a:t>Inaccurate, inconsistent, and incomplete assumption may                 pose a risk. </a:t>
            </a:r>
          </a:p>
          <a:p>
            <a:pPr lvl="2"/>
            <a:r>
              <a:rPr lang="en-US" sz="2000" dirty="0"/>
              <a:t>Removed or relaxed constraints, may give rise to opportunities.    </a:t>
            </a:r>
          </a:p>
          <a:p>
            <a:pPr lvl="2"/>
            <a:endParaRPr lang="en-US" sz="2000" dirty="0"/>
          </a:p>
          <a:p>
            <a:pPr lvl="2">
              <a:buFont typeface="Wingdings" pitchFamily="2" charset="2"/>
              <a:buNone/>
            </a:pPr>
            <a:endParaRPr lang="en-US" sz="2000" dirty="0"/>
          </a:p>
          <a:p>
            <a:pPr lvl="1">
              <a:lnSpc>
                <a:spcPct val="90000"/>
              </a:lnSpc>
            </a:pPr>
            <a:endParaRPr lang="en-US" sz="1700" dirty="0"/>
          </a:p>
          <a:p>
            <a:pPr marL="631825" indent="-631825">
              <a:lnSpc>
                <a:spcPct val="90000"/>
              </a:lnSpc>
              <a:buNone/>
            </a:pPr>
            <a:endParaRPr lang="en-US" sz="24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35</a:t>
            </a:fld>
            <a:r>
              <a:rPr lang="en-CA" dirty="0"/>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102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63173" name="Rectangle 102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 name="Rectangle 17"/>
          <p:cNvSpPr>
            <a:spLocks noGrp="1" noChangeArrowheads="1"/>
          </p:cNvSpPr>
          <p:nvPr>
            <p:ph type="title"/>
          </p:nvPr>
        </p:nvSpPr>
        <p:spPr>
          <a:xfrm>
            <a:off x="304800" y="374142"/>
            <a:ext cx="8686800" cy="464058"/>
          </a:xfrm>
        </p:spPr>
        <p:txBody>
          <a:bodyPr>
            <a:normAutofit fontScale="90000"/>
          </a:bodyPr>
          <a:lstStyle/>
          <a:p>
            <a:pPr algn="ctr"/>
            <a:r>
              <a:rPr lang="en-US" sz="2800" b="1" dirty="0">
                <a:solidFill>
                  <a:schemeClr val="accent1"/>
                </a:solidFill>
              </a:rPr>
              <a:t>11.2.2  - IDENTIFY RISKS: TOOLS AND TECHNIQUES</a:t>
            </a:r>
          </a:p>
        </p:txBody>
      </p:sp>
      <p:sp>
        <p:nvSpPr>
          <p:cNvPr id="263182" name="Rectangle 1038"/>
          <p:cNvSpPr>
            <a:spLocks noGrp="1" noChangeArrowheads="1"/>
          </p:cNvSpPr>
          <p:nvPr>
            <p:ph sz="quarter" idx="1"/>
          </p:nvPr>
        </p:nvSpPr>
        <p:spPr>
          <a:xfrm>
            <a:off x="15875" y="838200"/>
            <a:ext cx="9128125" cy="6096000"/>
          </a:xfrm>
          <a:noFill/>
        </p:spPr>
        <p:txBody>
          <a:bodyPr>
            <a:normAutofit/>
          </a:bodyPr>
          <a:lstStyle/>
          <a:p>
            <a:pPr marL="514350" indent="-514350">
              <a:lnSpc>
                <a:spcPct val="90000"/>
              </a:lnSpc>
              <a:spcAft>
                <a:spcPts val="600"/>
              </a:spcAft>
              <a:buFont typeface="Wingdings" pitchFamily="2" charset="2"/>
              <a:buNone/>
            </a:pPr>
            <a:r>
              <a:rPr lang="en-US" sz="2800" b="1" dirty="0"/>
              <a:t>.3  Data Analysis (continued)</a:t>
            </a:r>
          </a:p>
          <a:p>
            <a:pPr marL="533400" indent="-260350">
              <a:lnSpc>
                <a:spcPct val="90000"/>
              </a:lnSpc>
              <a:spcAft>
                <a:spcPts val="600"/>
              </a:spcAft>
              <a:buSzPct val="106000"/>
              <a:buFont typeface="Arial" panose="020B0604020202020204" pitchFamily="34" charset="0"/>
              <a:buChar char="•"/>
            </a:pPr>
            <a:r>
              <a:rPr lang="en-US" b="1" i="1" dirty="0"/>
              <a:t>SWOT Analysis</a:t>
            </a:r>
          </a:p>
          <a:p>
            <a:pPr lvl="2">
              <a:lnSpc>
                <a:spcPct val="90000"/>
              </a:lnSpc>
              <a:spcBef>
                <a:spcPts val="0"/>
              </a:spcBef>
              <a:tabLst>
                <a:tab pos="4283075" algn="l"/>
              </a:tabLst>
            </a:pPr>
            <a:r>
              <a:rPr lang="en-US" sz="2000" dirty="0"/>
              <a:t>The technique examines the project from </a:t>
            </a:r>
            <a:r>
              <a:rPr lang="en-US" sz="2000" i="1" dirty="0"/>
              <a:t>Strengths</a:t>
            </a:r>
            <a:r>
              <a:rPr lang="en-US" sz="2000" dirty="0"/>
              <a:t>, </a:t>
            </a:r>
            <a:r>
              <a:rPr lang="en-US" sz="2000" i="1" dirty="0"/>
              <a:t>Weaknesses</a:t>
            </a:r>
            <a:r>
              <a:rPr lang="en-US" sz="2000" dirty="0"/>
              <a:t>, </a:t>
            </a:r>
          </a:p>
          <a:p>
            <a:pPr marL="731520" lvl="2" indent="0">
              <a:lnSpc>
                <a:spcPct val="90000"/>
              </a:lnSpc>
              <a:spcBef>
                <a:spcPts val="0"/>
              </a:spcBef>
              <a:buNone/>
              <a:tabLst>
                <a:tab pos="4283075" algn="l"/>
              </a:tabLst>
            </a:pPr>
            <a:r>
              <a:rPr lang="en-US" sz="2000" dirty="0"/>
              <a:t>   (of the organization), </a:t>
            </a:r>
            <a:r>
              <a:rPr lang="en-US" sz="2000" i="1" dirty="0"/>
              <a:t>Opportunities</a:t>
            </a:r>
            <a:r>
              <a:rPr lang="en-US" sz="2000" dirty="0"/>
              <a:t> and </a:t>
            </a:r>
            <a:r>
              <a:rPr lang="en-US" sz="2000" i="1" dirty="0"/>
              <a:t>Threats</a:t>
            </a:r>
            <a:r>
              <a:rPr lang="en-US" sz="2000" dirty="0"/>
              <a:t> perspective.</a:t>
            </a:r>
          </a:p>
          <a:p>
            <a:pPr lvl="2">
              <a:lnSpc>
                <a:spcPct val="90000"/>
              </a:lnSpc>
              <a:spcBef>
                <a:spcPts val="0"/>
              </a:spcBef>
              <a:tabLst>
                <a:tab pos="4283075" algn="l"/>
              </a:tabLst>
            </a:pPr>
            <a:r>
              <a:rPr lang="en-US" sz="2000" dirty="0"/>
              <a:t> Identifies any opportunities for the project that may arise from strengths, and any threats resulting from weaknesses.  </a:t>
            </a:r>
          </a:p>
          <a:p>
            <a:pPr marL="533400" lvl="1" indent="-166688">
              <a:lnSpc>
                <a:spcPct val="90000"/>
              </a:lnSpc>
              <a:spcBef>
                <a:spcPts val="600"/>
              </a:spcBef>
              <a:spcAft>
                <a:spcPts val="600"/>
              </a:spcAft>
              <a:buSzPct val="60000"/>
              <a:tabLst>
                <a:tab pos="4283075" algn="l"/>
              </a:tabLst>
            </a:pPr>
            <a:r>
              <a:rPr lang="en-US" sz="3200" dirty="0"/>
              <a:t> </a:t>
            </a:r>
            <a:r>
              <a:rPr lang="en-US" sz="2400" b="1" i="1" dirty="0"/>
              <a:t>Document Analysis</a:t>
            </a:r>
          </a:p>
          <a:p>
            <a:pPr marL="631825" indent="-631825">
              <a:lnSpc>
                <a:spcPct val="90000"/>
              </a:lnSpc>
              <a:spcAft>
                <a:spcPts val="600"/>
              </a:spcAft>
              <a:buNone/>
            </a:pPr>
            <a:r>
              <a:rPr lang="en-US" dirty="0"/>
              <a:t>	</a:t>
            </a:r>
            <a:r>
              <a:rPr lang="en-US" sz="2000" dirty="0"/>
              <a:t>A structured review of project plans, assumptions, constraints, previous project files, contracts, agreements, and technical documents.  Uncertainty, ambiguity or inconsistency in these documents may be indicators of project risk.     </a:t>
            </a:r>
          </a:p>
          <a:p>
            <a:pPr marL="631825" indent="-631825">
              <a:lnSpc>
                <a:spcPct val="90000"/>
              </a:lnSpc>
              <a:spcAft>
                <a:spcPts val="600"/>
              </a:spcAft>
              <a:buNone/>
            </a:pPr>
            <a:r>
              <a:rPr lang="en-US" sz="2800" b="1" dirty="0"/>
              <a:t>.4  Interpersonal and Team Skills</a:t>
            </a:r>
          </a:p>
          <a:p>
            <a:pPr lvl="2">
              <a:spcBef>
                <a:spcPts val="600"/>
              </a:spcBef>
              <a:spcAft>
                <a:spcPts val="600"/>
              </a:spcAft>
            </a:pPr>
            <a:r>
              <a:rPr lang="en-US" sz="1700" dirty="0"/>
              <a:t> </a:t>
            </a:r>
            <a:r>
              <a:rPr lang="en-US" sz="2000" dirty="0"/>
              <a:t>Facilitation improves the effectiveness of risk identification techniques, by helping participants to remain focused, follow  procedures, overcome bias, and resolve disagreements. </a:t>
            </a:r>
            <a:r>
              <a:rPr lang="en-US" sz="1700" dirty="0"/>
              <a:t>      </a:t>
            </a:r>
          </a:p>
          <a:p>
            <a:pPr marL="731520" lvl="2" indent="0">
              <a:spcBef>
                <a:spcPts val="600"/>
              </a:spcBef>
              <a:spcAft>
                <a:spcPts val="600"/>
              </a:spcAft>
              <a:buNone/>
            </a:pPr>
            <a:endParaRPr lang="en-US" sz="2000" dirty="0"/>
          </a:p>
          <a:p>
            <a:pPr lvl="2">
              <a:spcBef>
                <a:spcPts val="600"/>
              </a:spcBef>
              <a:spcAft>
                <a:spcPts val="600"/>
              </a:spcAft>
              <a:buFont typeface="Wingdings" pitchFamily="2" charset="2"/>
              <a:buNone/>
            </a:pPr>
            <a:endParaRPr lang="en-US" sz="2000" dirty="0"/>
          </a:p>
          <a:p>
            <a:pPr lvl="1">
              <a:lnSpc>
                <a:spcPct val="90000"/>
              </a:lnSpc>
              <a:spcBef>
                <a:spcPts val="600"/>
              </a:spcBef>
              <a:spcAft>
                <a:spcPts val="600"/>
              </a:spcAft>
            </a:pPr>
            <a:endParaRPr lang="en-US" sz="1700" dirty="0"/>
          </a:p>
          <a:p>
            <a:pPr marL="631825" indent="-631825">
              <a:lnSpc>
                <a:spcPct val="90000"/>
              </a:lnSpc>
              <a:spcAft>
                <a:spcPts val="600"/>
              </a:spcAft>
              <a:buNone/>
            </a:pPr>
            <a:endParaRPr lang="en-US" sz="24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36</a:t>
            </a:fld>
            <a:r>
              <a:rPr lang="en-CA" dirty="0"/>
              <a:t>   </a:t>
            </a:r>
          </a:p>
        </p:txBody>
      </p:sp>
    </p:spTree>
    <p:extLst>
      <p:ext uri="{BB962C8B-B14F-4D97-AF65-F5344CB8AC3E}">
        <p14:creationId xmlns:p14="http://schemas.microsoft.com/office/powerpoint/2010/main" val="214857296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102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63173" name="Rectangle 102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 name="Rectangle 17"/>
          <p:cNvSpPr>
            <a:spLocks noGrp="1" noChangeArrowheads="1"/>
          </p:cNvSpPr>
          <p:nvPr>
            <p:ph type="title"/>
          </p:nvPr>
        </p:nvSpPr>
        <p:spPr>
          <a:xfrm>
            <a:off x="236537" y="377571"/>
            <a:ext cx="8686800" cy="464058"/>
          </a:xfrm>
        </p:spPr>
        <p:txBody>
          <a:bodyPr>
            <a:noAutofit/>
          </a:bodyPr>
          <a:lstStyle/>
          <a:p>
            <a:pPr algn="ctr"/>
            <a:r>
              <a:rPr lang="en-US" sz="2800" b="1" dirty="0">
                <a:solidFill>
                  <a:schemeClr val="accent1"/>
                </a:solidFill>
              </a:rPr>
              <a:t>11.2.2  IDENTIFY RISKS </a:t>
            </a:r>
            <a:br>
              <a:rPr lang="en-US" sz="2800" b="1" dirty="0">
                <a:solidFill>
                  <a:schemeClr val="accent1"/>
                </a:solidFill>
              </a:rPr>
            </a:br>
            <a:r>
              <a:rPr lang="en-US" sz="2800" b="1" dirty="0">
                <a:solidFill>
                  <a:schemeClr val="accent1"/>
                </a:solidFill>
              </a:rPr>
              <a:t>Tools and Techniques</a:t>
            </a:r>
          </a:p>
        </p:txBody>
      </p:sp>
      <p:sp>
        <p:nvSpPr>
          <p:cNvPr id="263182" name="Rectangle 1038"/>
          <p:cNvSpPr>
            <a:spLocks noGrp="1" noChangeArrowheads="1"/>
          </p:cNvSpPr>
          <p:nvPr>
            <p:ph sz="quarter" idx="1"/>
          </p:nvPr>
        </p:nvSpPr>
        <p:spPr>
          <a:xfrm>
            <a:off x="-5896" y="841629"/>
            <a:ext cx="9128125" cy="6096000"/>
          </a:xfrm>
          <a:noFill/>
        </p:spPr>
        <p:txBody>
          <a:bodyPr>
            <a:normAutofit lnSpcReduction="10000"/>
          </a:bodyPr>
          <a:lstStyle/>
          <a:p>
            <a:pPr marL="514350" indent="-514350">
              <a:lnSpc>
                <a:spcPct val="90000"/>
              </a:lnSpc>
              <a:spcAft>
                <a:spcPts val="600"/>
              </a:spcAft>
              <a:buFont typeface="Wingdings" pitchFamily="2" charset="2"/>
              <a:buNone/>
            </a:pPr>
            <a:r>
              <a:rPr lang="en-US" sz="3200" b="1" dirty="0"/>
              <a:t>.5 </a:t>
            </a:r>
            <a:r>
              <a:rPr lang="en-US" sz="2800" b="1" dirty="0"/>
              <a:t>Prompt Lists</a:t>
            </a:r>
          </a:p>
          <a:p>
            <a:pPr lvl="2">
              <a:lnSpc>
                <a:spcPct val="90000"/>
              </a:lnSpc>
              <a:spcBef>
                <a:spcPts val="600"/>
              </a:spcBef>
              <a:spcAft>
                <a:spcPts val="600"/>
              </a:spcAft>
              <a:tabLst>
                <a:tab pos="4283075" algn="l"/>
              </a:tabLst>
            </a:pPr>
            <a:r>
              <a:rPr lang="en-US" sz="2000" dirty="0"/>
              <a:t>The list provides a directory of predetermined risk categories, to    be used as a framework to aid the team generate ideas. </a:t>
            </a:r>
          </a:p>
          <a:p>
            <a:pPr lvl="2">
              <a:lnSpc>
                <a:spcPct val="90000"/>
              </a:lnSpc>
              <a:spcBef>
                <a:spcPts val="600"/>
              </a:spcBef>
              <a:spcAft>
                <a:spcPts val="600"/>
              </a:spcAft>
              <a:tabLst>
                <a:tab pos="4283075" algn="l"/>
              </a:tabLst>
            </a:pPr>
            <a:r>
              <a:rPr lang="en-US" sz="2000" dirty="0"/>
              <a:t>The lowest level of RBS can be used as a prompt level for    individual risks. </a:t>
            </a:r>
          </a:p>
          <a:p>
            <a:pPr lvl="2">
              <a:lnSpc>
                <a:spcPct val="90000"/>
              </a:lnSpc>
              <a:spcBef>
                <a:spcPts val="600"/>
              </a:spcBef>
              <a:spcAft>
                <a:spcPts val="600"/>
              </a:spcAft>
              <a:tabLst>
                <a:tab pos="4283075" algn="l"/>
              </a:tabLst>
            </a:pPr>
            <a:r>
              <a:rPr lang="en-US" sz="2000" dirty="0"/>
              <a:t>Some strategic frameworks are more suitable for identifying   overall project risk, such as:</a:t>
            </a:r>
          </a:p>
          <a:p>
            <a:pPr marL="1077913" lvl="3" indent="-182563">
              <a:lnSpc>
                <a:spcPct val="90000"/>
              </a:lnSpc>
              <a:spcBef>
                <a:spcPts val="600"/>
              </a:spcBef>
              <a:spcAft>
                <a:spcPts val="600"/>
              </a:spcAft>
              <a:tabLst>
                <a:tab pos="4283075" algn="l"/>
              </a:tabLst>
            </a:pPr>
            <a:r>
              <a:rPr lang="en-US" sz="1900" dirty="0"/>
              <a:t>PESTLE</a:t>
            </a:r>
            <a:r>
              <a:rPr lang="en-US" sz="2000" dirty="0"/>
              <a:t> </a:t>
            </a:r>
            <a:r>
              <a:rPr lang="en-US" dirty="0"/>
              <a:t>(</a:t>
            </a:r>
            <a:r>
              <a:rPr lang="en-US" i="1" dirty="0"/>
              <a:t>Political, Economic, Social, Technological, Legal,   </a:t>
            </a:r>
          </a:p>
          <a:p>
            <a:pPr marL="895350" lvl="3" indent="0">
              <a:lnSpc>
                <a:spcPct val="90000"/>
              </a:lnSpc>
              <a:spcBef>
                <a:spcPts val="600"/>
              </a:spcBef>
              <a:spcAft>
                <a:spcPts val="600"/>
              </a:spcAft>
              <a:buNone/>
              <a:tabLst>
                <a:tab pos="4283075" algn="l"/>
              </a:tabLst>
            </a:pPr>
            <a:r>
              <a:rPr lang="en-US" i="1" dirty="0"/>
              <a:t>                    Environmental)</a:t>
            </a:r>
          </a:p>
          <a:p>
            <a:pPr marL="1077913" lvl="3" indent="-182563">
              <a:lnSpc>
                <a:spcPct val="90000"/>
              </a:lnSpc>
              <a:spcBef>
                <a:spcPts val="600"/>
              </a:spcBef>
              <a:spcAft>
                <a:spcPts val="600"/>
              </a:spcAft>
              <a:tabLst>
                <a:tab pos="4283075" algn="l"/>
              </a:tabLst>
            </a:pPr>
            <a:r>
              <a:rPr lang="en-US" sz="2000" dirty="0"/>
              <a:t>TECOP (</a:t>
            </a:r>
            <a:r>
              <a:rPr lang="en-US" i="1" dirty="0"/>
              <a:t>Technical, Environmental, Commercial, Political)</a:t>
            </a:r>
          </a:p>
          <a:p>
            <a:pPr marL="1077913" lvl="3" indent="-182563">
              <a:lnSpc>
                <a:spcPct val="90000"/>
              </a:lnSpc>
              <a:spcBef>
                <a:spcPts val="600"/>
              </a:spcBef>
              <a:spcAft>
                <a:spcPts val="600"/>
              </a:spcAft>
              <a:tabLst>
                <a:tab pos="4283075" algn="l"/>
              </a:tabLst>
            </a:pPr>
            <a:r>
              <a:rPr lang="en-US" sz="2000" dirty="0"/>
              <a:t>VUCA (</a:t>
            </a:r>
            <a:r>
              <a:rPr lang="en-US" i="1" dirty="0"/>
              <a:t>Volatility, Uncertainty, Complexity, Ambiguity) </a:t>
            </a:r>
            <a:r>
              <a:rPr lang="en-US" sz="2000" dirty="0"/>
              <a:t>  </a:t>
            </a:r>
            <a:r>
              <a:rPr lang="en-US" sz="2000" i="1" dirty="0"/>
              <a:t>  </a:t>
            </a:r>
          </a:p>
          <a:p>
            <a:pPr marL="0" indent="0">
              <a:lnSpc>
                <a:spcPct val="90000"/>
              </a:lnSpc>
              <a:spcAft>
                <a:spcPts val="600"/>
              </a:spcAft>
              <a:buNone/>
              <a:tabLst>
                <a:tab pos="4283075" algn="l"/>
              </a:tabLst>
            </a:pPr>
            <a:r>
              <a:rPr lang="en-US" sz="3000" b="1" dirty="0"/>
              <a:t>.6 Meetings</a:t>
            </a:r>
            <a:r>
              <a:rPr lang="en-US" sz="2300" dirty="0"/>
              <a:t> </a:t>
            </a:r>
          </a:p>
          <a:p>
            <a:pPr marL="641032" lvl="2" indent="0">
              <a:lnSpc>
                <a:spcPct val="90000"/>
              </a:lnSpc>
              <a:spcBef>
                <a:spcPts val="600"/>
              </a:spcBef>
              <a:spcAft>
                <a:spcPts val="600"/>
              </a:spcAft>
              <a:buNone/>
              <a:tabLst>
                <a:tab pos="4283075" algn="l"/>
              </a:tabLst>
            </a:pPr>
            <a:r>
              <a:rPr lang="en-US" sz="2000" dirty="0"/>
              <a:t>Often called risk workshops, facilitated by an experienced facilitator,    and the participation of the right stakeholders, to perform some     form of brainstorming for identifying project risks.       </a:t>
            </a:r>
          </a:p>
          <a:p>
            <a:pPr marL="366712" lvl="1" indent="0">
              <a:lnSpc>
                <a:spcPct val="90000"/>
              </a:lnSpc>
              <a:spcBef>
                <a:spcPts val="600"/>
              </a:spcBef>
              <a:spcAft>
                <a:spcPts val="600"/>
              </a:spcAft>
              <a:buSzPct val="60000"/>
              <a:buNone/>
              <a:tabLst>
                <a:tab pos="4283075" algn="l"/>
              </a:tabLst>
            </a:pPr>
            <a:r>
              <a:rPr lang="en-US" sz="1700" dirty="0"/>
              <a:t>       </a:t>
            </a:r>
          </a:p>
          <a:p>
            <a:pPr marL="731520" lvl="2" indent="0">
              <a:spcBef>
                <a:spcPts val="600"/>
              </a:spcBef>
              <a:spcAft>
                <a:spcPts val="600"/>
              </a:spcAft>
              <a:buNone/>
            </a:pPr>
            <a:endParaRPr lang="en-US" sz="2000" dirty="0"/>
          </a:p>
          <a:p>
            <a:pPr lvl="2">
              <a:spcBef>
                <a:spcPts val="600"/>
              </a:spcBef>
              <a:spcAft>
                <a:spcPts val="600"/>
              </a:spcAft>
              <a:buFont typeface="Wingdings" pitchFamily="2" charset="2"/>
              <a:buNone/>
            </a:pPr>
            <a:endParaRPr lang="en-US" sz="2000" dirty="0"/>
          </a:p>
          <a:p>
            <a:pPr lvl="1">
              <a:lnSpc>
                <a:spcPct val="90000"/>
              </a:lnSpc>
              <a:spcBef>
                <a:spcPts val="600"/>
              </a:spcBef>
              <a:spcAft>
                <a:spcPts val="600"/>
              </a:spcAft>
            </a:pPr>
            <a:endParaRPr lang="en-US" sz="1700" dirty="0"/>
          </a:p>
          <a:p>
            <a:pPr marL="631825" indent="-631825">
              <a:lnSpc>
                <a:spcPct val="90000"/>
              </a:lnSpc>
              <a:spcAft>
                <a:spcPts val="600"/>
              </a:spcAft>
              <a:buNone/>
            </a:pPr>
            <a:endParaRPr lang="en-US" sz="24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37</a:t>
            </a:fld>
            <a:r>
              <a:rPr lang="en-CA" dirty="0"/>
              <a:t>   </a:t>
            </a:r>
          </a:p>
        </p:txBody>
      </p:sp>
    </p:spTree>
    <p:extLst>
      <p:ext uri="{BB962C8B-B14F-4D97-AF65-F5344CB8AC3E}">
        <p14:creationId xmlns:p14="http://schemas.microsoft.com/office/powerpoint/2010/main" val="40287916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normAutofit fontScale="90000"/>
          </a:bodyPr>
          <a:lstStyle/>
          <a:p>
            <a:pPr algn="ctr"/>
            <a:r>
              <a:rPr lang="en-GB" sz="2800" b="1" dirty="0">
                <a:solidFill>
                  <a:schemeClr val="accent1"/>
                </a:solidFill>
                <a:effectLst>
                  <a:reflection blurRad="6350" stA="55000" endA="300" endPos="45500" dir="5400000" sy="-100000" algn="bl" rotWithShape="0"/>
                </a:effectLst>
              </a:rPr>
              <a:t>Risk Techniques applicable to Project Phases</a:t>
            </a:r>
            <a:endParaRPr lang="en-GB" b="1" dirty="0">
              <a:solidFill>
                <a:schemeClr val="accent1"/>
              </a:solidFill>
              <a:effectLst>
                <a:reflection blurRad="6350" stA="55000" endA="300" endPos="45500" dir="5400000" sy="-100000" algn="bl" rotWithShape="0"/>
              </a:effectLst>
            </a:endParaRPr>
          </a:p>
        </p:txBody>
      </p:sp>
      <p:graphicFrame>
        <p:nvGraphicFramePr>
          <p:cNvPr id="843779" name="Object 3"/>
          <p:cNvGraphicFramePr>
            <a:graphicFrameLocks noGrp="1" noChangeAspect="1"/>
          </p:cNvGraphicFramePr>
          <p:nvPr>
            <p:ph type="tbl" idx="1"/>
            <p:extLst>
              <p:ext uri="{D42A27DB-BD31-4B8C-83A1-F6EECF244321}">
                <p14:modId xmlns:p14="http://schemas.microsoft.com/office/powerpoint/2010/main" val="158300779"/>
              </p:ext>
            </p:extLst>
          </p:nvPr>
        </p:nvGraphicFramePr>
        <p:xfrm>
          <a:off x="595313" y="1160463"/>
          <a:ext cx="7942262" cy="4311650"/>
        </p:xfrm>
        <a:graphic>
          <a:graphicData uri="http://schemas.openxmlformats.org/presentationml/2006/ole">
            <mc:AlternateContent xmlns:mc="http://schemas.openxmlformats.org/markup-compatibility/2006">
              <mc:Choice xmlns:v="urn:schemas-microsoft-com:vml" Requires="v">
                <p:oleObj spid="_x0000_s1435" name="Document" r:id="rId4" imgW="8830888" imgH="4793660" progId="Word.Document.8">
                  <p:embed/>
                </p:oleObj>
              </mc:Choice>
              <mc:Fallback>
                <p:oleObj name="Document" r:id="rId4" imgW="8830888" imgH="4793660" progId="Word.Document.8">
                  <p:embed/>
                  <p:pic>
                    <p:nvPicPr>
                      <p:cNvPr id="0" name="Picture 2"/>
                      <p:cNvPicPr>
                        <a:picLocks noChangeAspect="1" noChangeArrowheads="1"/>
                      </p:cNvPicPr>
                      <p:nvPr/>
                    </p:nvPicPr>
                    <p:blipFill>
                      <a:blip r:embed="rId5"/>
                      <a:srcRect/>
                      <a:stretch>
                        <a:fillRect/>
                      </a:stretch>
                    </p:blipFill>
                    <p:spPr bwMode="auto">
                      <a:xfrm>
                        <a:off x="595313" y="1160463"/>
                        <a:ext cx="7942262" cy="4311650"/>
                      </a:xfrm>
                      <a:prstGeom prst="rect">
                        <a:avLst/>
                      </a:prstGeom>
                      <a:solidFill>
                        <a:schemeClr val="bg1"/>
                      </a:solidFill>
                    </p:spPr>
                  </p:pic>
                </p:oleObj>
              </mc:Fallback>
            </mc:AlternateContent>
          </a:graphicData>
        </a:graphic>
      </p:graphicFrame>
      <p:sp>
        <p:nvSpPr>
          <p:cNvPr id="843780" name="Text Box 4"/>
          <p:cNvSpPr txBox="1">
            <a:spLocks noChangeArrowheads="1"/>
          </p:cNvSpPr>
          <p:nvPr/>
        </p:nvSpPr>
        <p:spPr bwMode="auto">
          <a:xfrm>
            <a:off x="533400" y="5677693"/>
            <a:ext cx="8242300" cy="754053"/>
          </a:xfrm>
          <a:prstGeom prst="rect">
            <a:avLst/>
          </a:prstGeom>
          <a:noFill/>
          <a:ln w="25400">
            <a:noFill/>
            <a:miter lim="800000"/>
            <a:headEnd type="none" w="sm" len="sm"/>
            <a:tailEnd type="none" w="med" len="lg"/>
          </a:ln>
          <a:effectLst/>
        </p:spPr>
        <p:txBody>
          <a:bodyPr wrap="square" anchor="ctr">
            <a:spAutoFit/>
          </a:bodyPr>
          <a:lstStyle/>
          <a:p>
            <a:pPr>
              <a:spcBef>
                <a:spcPct val="50000"/>
              </a:spcBef>
            </a:pPr>
            <a:r>
              <a:rPr lang="en-GB" sz="1600" b="1" dirty="0">
                <a:latin typeface="Arial" charset="0"/>
              </a:rPr>
              <a:t>G = Good   Relatively strong application    F = Fair   Average Application</a:t>
            </a:r>
          </a:p>
          <a:p>
            <a:pPr algn="l">
              <a:spcBef>
                <a:spcPct val="50000"/>
              </a:spcBef>
            </a:pPr>
            <a:r>
              <a:rPr lang="en-GB" sz="1600" b="1" dirty="0">
                <a:latin typeface="Arial" charset="0"/>
              </a:rPr>
              <a:t> P =  Poor  Average application                   N = None   Not applicable</a:t>
            </a:r>
            <a:r>
              <a:rPr lang="en-GB" b="1" dirty="0">
                <a:latin typeface="Arial" charset="0"/>
              </a:rPr>
              <a:t> </a:t>
            </a:r>
          </a:p>
        </p:txBody>
      </p:sp>
      <p:sp>
        <p:nvSpPr>
          <p:cNvPr id="5" name="TextBox 1"/>
          <p:cNvSpPr txBox="1"/>
          <p:nvPr/>
        </p:nvSpPr>
        <p:spPr>
          <a:xfrm>
            <a:off x="0" y="6550223"/>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050"/>
          <p:cNvSpPr>
            <a:spLocks noGrp="1" noChangeArrowheads="1"/>
          </p:cNvSpPr>
          <p:nvPr>
            <p:ph type="title"/>
          </p:nvPr>
        </p:nvSpPr>
        <p:spPr>
          <a:xfrm>
            <a:off x="0" y="76200"/>
            <a:ext cx="9144000" cy="533400"/>
          </a:xfrm>
        </p:spPr>
        <p:txBody>
          <a:bodyPr>
            <a:noAutofit/>
          </a:bodyPr>
          <a:lstStyle/>
          <a:p>
            <a:r>
              <a:rPr lang="en-GB" sz="2800" b="1" dirty="0">
                <a:solidFill>
                  <a:schemeClr val="accent1"/>
                </a:solidFill>
                <a:effectLst>
                  <a:reflection blurRad="6350" stA="55000" endA="300" endPos="45500" dir="5400000" sy="-100000" algn="bl" rotWithShape="0"/>
                </a:effectLst>
              </a:rPr>
              <a:t>Risk Techniques applicable to Project Phases </a:t>
            </a:r>
          </a:p>
        </p:txBody>
      </p:sp>
      <p:sp>
        <p:nvSpPr>
          <p:cNvPr id="844804" name="Text Box 2052"/>
          <p:cNvSpPr txBox="1">
            <a:spLocks noChangeArrowheads="1"/>
          </p:cNvSpPr>
          <p:nvPr/>
        </p:nvSpPr>
        <p:spPr bwMode="auto">
          <a:xfrm>
            <a:off x="673100" y="5646747"/>
            <a:ext cx="8013700" cy="754053"/>
          </a:xfrm>
          <a:prstGeom prst="rect">
            <a:avLst/>
          </a:prstGeom>
          <a:noFill/>
          <a:ln w="25400">
            <a:noFill/>
            <a:miter lim="800000"/>
            <a:headEnd type="none" w="sm" len="sm"/>
            <a:tailEnd type="none" w="med" len="lg"/>
          </a:ln>
          <a:effectLst/>
        </p:spPr>
        <p:txBody>
          <a:bodyPr wrap="square" anchor="ctr">
            <a:spAutoFit/>
          </a:bodyPr>
          <a:lstStyle/>
          <a:p>
            <a:pPr>
              <a:spcBef>
                <a:spcPct val="50000"/>
              </a:spcBef>
            </a:pPr>
            <a:r>
              <a:rPr lang="en-GB" sz="1600" b="1" dirty="0">
                <a:latin typeface="Arial" charset="0"/>
              </a:rPr>
              <a:t>G = Good   Relatively strong application    F = Fair   Average Application</a:t>
            </a:r>
          </a:p>
          <a:p>
            <a:pPr algn="l">
              <a:spcBef>
                <a:spcPct val="50000"/>
              </a:spcBef>
            </a:pPr>
            <a:r>
              <a:rPr lang="en-GB" sz="1600" b="1" dirty="0">
                <a:latin typeface="Arial" charset="0"/>
              </a:rPr>
              <a:t> P =  Poor  Average application                   N = None   Not applicable</a:t>
            </a:r>
            <a:r>
              <a:rPr lang="en-GB" b="1" dirty="0">
                <a:latin typeface="Arial" charset="0"/>
              </a:rPr>
              <a:t> </a:t>
            </a:r>
          </a:p>
        </p:txBody>
      </p:sp>
      <p:graphicFrame>
        <p:nvGraphicFramePr>
          <p:cNvPr id="844808" name="Object 2056"/>
          <p:cNvGraphicFramePr>
            <a:graphicFrameLocks noChangeAspect="1"/>
          </p:cNvGraphicFramePr>
          <p:nvPr>
            <p:extLst>
              <p:ext uri="{D42A27DB-BD31-4B8C-83A1-F6EECF244321}">
                <p14:modId xmlns:p14="http://schemas.microsoft.com/office/powerpoint/2010/main" val="3806635600"/>
              </p:ext>
            </p:extLst>
          </p:nvPr>
        </p:nvGraphicFramePr>
        <p:xfrm>
          <a:off x="90816" y="893763"/>
          <a:ext cx="8548687" cy="4440237"/>
        </p:xfrm>
        <a:graphic>
          <a:graphicData uri="http://schemas.openxmlformats.org/presentationml/2006/ole">
            <mc:AlternateContent xmlns:mc="http://schemas.openxmlformats.org/markup-compatibility/2006">
              <mc:Choice xmlns:v="urn:schemas-microsoft-com:vml" Requires="v">
                <p:oleObj spid="_x0000_s2459" name="Document" r:id="rId4" imgW="8720137" imgH="4524447" progId="Word.Document.8">
                  <p:embed/>
                </p:oleObj>
              </mc:Choice>
              <mc:Fallback>
                <p:oleObj name="Document" r:id="rId4" imgW="8720137" imgH="4524447" progId="Word.Document.8">
                  <p:embed/>
                  <p:pic>
                    <p:nvPicPr>
                      <p:cNvPr id="0" name="Picture 2"/>
                      <p:cNvPicPr>
                        <a:picLocks noChangeAspect="1" noChangeArrowheads="1"/>
                      </p:cNvPicPr>
                      <p:nvPr/>
                    </p:nvPicPr>
                    <p:blipFill>
                      <a:blip r:embed="rId5"/>
                      <a:srcRect/>
                      <a:stretch>
                        <a:fillRect/>
                      </a:stretch>
                    </p:blipFill>
                    <p:spPr bwMode="auto">
                      <a:xfrm>
                        <a:off x="90816" y="893763"/>
                        <a:ext cx="8548687"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1"/>
          <p:cNvSpPr txBox="1"/>
          <p:nvPr/>
        </p:nvSpPr>
        <p:spPr>
          <a:xfrm>
            <a:off x="152400" y="6477000"/>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67600" cy="1143000"/>
          </a:xfrm>
        </p:spPr>
        <p:txBody>
          <a:bodyPr/>
          <a:lstStyle/>
          <a:p>
            <a:pPr algn="ctr"/>
            <a:r>
              <a:rPr lang="en-US" b="1" dirty="0">
                <a:solidFill>
                  <a:schemeClr val="accent1"/>
                </a:solidFill>
                <a:effectLst>
                  <a:reflection blurRad="6350" stA="55000" endA="300" endPos="45500" dir="5400000" sy="-100000" algn="bl" rotWithShape="0"/>
                </a:effectLst>
              </a:rPr>
              <a:t>PROJECT RISK MANAGEMENT</a:t>
            </a:r>
          </a:p>
        </p:txBody>
      </p:sp>
      <p:grpSp>
        <p:nvGrpSpPr>
          <p:cNvPr id="4" name="Content Placeholder 3"/>
          <p:cNvGrpSpPr>
            <a:grpSpLocks noGrp="1"/>
          </p:cNvGrpSpPr>
          <p:nvPr/>
        </p:nvGrpSpPr>
        <p:grpSpPr>
          <a:xfrm>
            <a:off x="-76200" y="990600"/>
            <a:ext cx="9190644" cy="6019800"/>
            <a:chOff x="37097" y="1828800"/>
            <a:chExt cx="9079968" cy="4425043"/>
          </a:xfrm>
          <a:scene3d>
            <a:camera prst="isometricOffAxis1Right"/>
            <a:lightRig rig="threePt" dir="t"/>
          </a:scene3d>
        </p:grpSpPr>
        <p:sp>
          <p:nvSpPr>
            <p:cNvPr id="5" name="Rectangle 4"/>
            <p:cNvSpPr>
              <a:spLocks noChangeArrowheads="1"/>
            </p:cNvSpPr>
            <p:nvPr/>
          </p:nvSpPr>
          <p:spPr bwMode="auto">
            <a:xfrm>
              <a:off x="3751145" y="1828800"/>
              <a:ext cx="1641709"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11.0</a:t>
              </a:r>
            </a:p>
            <a:p>
              <a:pPr algn="ctr"/>
              <a:r>
                <a:rPr lang="en-US" sz="1600" b="1" dirty="0">
                  <a:solidFill>
                    <a:schemeClr val="bg1"/>
                  </a:solidFill>
                </a:rPr>
                <a:t>Project Risk</a:t>
              </a:r>
            </a:p>
            <a:p>
              <a:pPr algn="ctr"/>
              <a:r>
                <a:rPr lang="en-US" sz="1600" b="1" dirty="0">
                  <a:solidFill>
                    <a:schemeClr val="bg1"/>
                  </a:solidFill>
                </a:rPr>
                <a:t>Management</a:t>
              </a:r>
            </a:p>
          </p:txBody>
        </p:sp>
        <p:sp>
          <p:nvSpPr>
            <p:cNvPr id="6" name="Rectangle 5"/>
            <p:cNvSpPr>
              <a:spLocks noChangeArrowheads="1"/>
            </p:cNvSpPr>
            <p:nvPr/>
          </p:nvSpPr>
          <p:spPr bwMode="auto">
            <a:xfrm>
              <a:off x="37097" y="3791749"/>
              <a:ext cx="1450573"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11.1</a:t>
              </a:r>
            </a:p>
            <a:p>
              <a:pPr algn="ctr"/>
              <a:r>
                <a:rPr lang="en-US" sz="1600" b="1" dirty="0">
                  <a:solidFill>
                    <a:schemeClr val="bg1"/>
                  </a:solidFill>
                </a:rPr>
                <a:t>Plan Risk</a:t>
              </a:r>
            </a:p>
            <a:p>
              <a:pPr algn="ctr"/>
              <a:r>
                <a:rPr lang="en-US" sz="1600" b="1" dirty="0">
                  <a:solidFill>
                    <a:schemeClr val="bg1"/>
                  </a:solidFill>
                </a:rPr>
                <a:t>Management</a:t>
              </a:r>
            </a:p>
          </p:txBody>
        </p:sp>
        <p:sp>
          <p:nvSpPr>
            <p:cNvPr id="7" name="Rectangle 6"/>
            <p:cNvSpPr>
              <a:spLocks noChangeArrowheads="1"/>
            </p:cNvSpPr>
            <p:nvPr/>
          </p:nvSpPr>
          <p:spPr bwMode="auto">
            <a:xfrm>
              <a:off x="1569251"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11.2</a:t>
              </a:r>
            </a:p>
            <a:p>
              <a:pPr algn="ctr"/>
              <a:r>
                <a:rPr lang="en-US" sz="1600" b="1" dirty="0">
                  <a:solidFill>
                    <a:schemeClr val="bg1"/>
                  </a:solidFill>
                </a:rPr>
                <a:t>Identify</a:t>
              </a:r>
            </a:p>
            <a:p>
              <a:pPr algn="ctr"/>
              <a:r>
                <a:rPr lang="en-US" sz="1600" b="1" dirty="0">
                  <a:solidFill>
                    <a:schemeClr val="bg1"/>
                  </a:solidFill>
                </a:rPr>
                <a:t>Risks</a:t>
              </a:r>
            </a:p>
          </p:txBody>
        </p:sp>
        <p:sp>
          <p:nvSpPr>
            <p:cNvPr id="8" name="Rectangle 7"/>
            <p:cNvSpPr>
              <a:spLocks noChangeArrowheads="1"/>
            </p:cNvSpPr>
            <p:nvPr/>
          </p:nvSpPr>
          <p:spPr bwMode="auto">
            <a:xfrm>
              <a:off x="2984333" y="3788228"/>
              <a:ext cx="147066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11.3</a:t>
              </a:r>
            </a:p>
            <a:p>
              <a:pPr algn="ctr"/>
              <a:r>
                <a:rPr lang="en-US" sz="1600" b="1" dirty="0">
                  <a:solidFill>
                    <a:schemeClr val="bg1"/>
                  </a:solidFill>
                </a:rPr>
                <a:t>Perform</a:t>
              </a:r>
            </a:p>
            <a:p>
              <a:pPr algn="ctr"/>
              <a:r>
                <a:rPr lang="en-US" sz="1600" b="1" dirty="0">
                  <a:solidFill>
                    <a:schemeClr val="bg1"/>
                  </a:solidFill>
                </a:rPr>
                <a:t>Qualitative</a:t>
              </a:r>
            </a:p>
            <a:p>
              <a:pPr algn="ctr"/>
              <a:r>
                <a:rPr lang="en-US" sz="1600" b="1" dirty="0">
                  <a:solidFill>
                    <a:schemeClr val="bg1"/>
                  </a:solidFill>
                </a:rPr>
                <a:t>Risk Analysis</a:t>
              </a:r>
            </a:p>
          </p:txBody>
        </p:sp>
        <p:sp>
          <p:nvSpPr>
            <p:cNvPr id="9" name="Rectangle 8"/>
            <p:cNvSpPr>
              <a:spLocks noChangeArrowheads="1"/>
            </p:cNvSpPr>
            <p:nvPr/>
          </p:nvSpPr>
          <p:spPr bwMode="auto">
            <a:xfrm>
              <a:off x="4536575" y="3791749"/>
              <a:ext cx="1511568"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11.4</a:t>
              </a:r>
            </a:p>
            <a:p>
              <a:pPr algn="ctr"/>
              <a:r>
                <a:rPr lang="en-US" sz="1600" b="1" dirty="0">
                  <a:solidFill>
                    <a:schemeClr val="bg1"/>
                  </a:solidFill>
                </a:rPr>
                <a:t>Perform</a:t>
              </a:r>
            </a:p>
            <a:p>
              <a:pPr algn="ctr"/>
              <a:r>
                <a:rPr lang="en-US" sz="1600" b="1" dirty="0">
                  <a:solidFill>
                    <a:schemeClr val="bg1"/>
                  </a:solidFill>
                </a:rPr>
                <a:t>Quantitative</a:t>
              </a:r>
            </a:p>
            <a:p>
              <a:pPr algn="ctr"/>
              <a:r>
                <a:rPr lang="en-US" sz="1600" b="1" dirty="0">
                  <a:solidFill>
                    <a:schemeClr val="bg1"/>
                  </a:solidFill>
                </a:rPr>
                <a:t>Risk Analysis</a:t>
              </a:r>
            </a:p>
          </p:txBody>
        </p:sp>
        <p:sp>
          <p:nvSpPr>
            <p:cNvPr id="10" name="Rectangle 9"/>
            <p:cNvSpPr>
              <a:spLocks noChangeArrowheads="1"/>
            </p:cNvSpPr>
            <p:nvPr/>
          </p:nvSpPr>
          <p:spPr bwMode="auto">
            <a:xfrm>
              <a:off x="6129724"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11.5</a:t>
              </a:r>
            </a:p>
            <a:p>
              <a:pPr algn="ctr"/>
              <a:r>
                <a:rPr lang="en-US" sz="1600" b="1" dirty="0">
                  <a:solidFill>
                    <a:schemeClr val="bg1"/>
                  </a:solidFill>
                </a:rPr>
                <a:t>Plan Risk</a:t>
              </a:r>
            </a:p>
            <a:p>
              <a:pPr algn="ctr"/>
              <a:r>
                <a:rPr lang="en-US" sz="1600" b="1" dirty="0">
                  <a:solidFill>
                    <a:schemeClr val="bg1"/>
                  </a:solidFill>
                </a:rPr>
                <a:t>Responses</a:t>
              </a:r>
            </a:p>
          </p:txBody>
        </p:sp>
        <p:sp>
          <p:nvSpPr>
            <p:cNvPr id="11" name="Rectangle 10"/>
            <p:cNvSpPr>
              <a:spLocks noChangeArrowheads="1"/>
            </p:cNvSpPr>
            <p:nvPr/>
          </p:nvSpPr>
          <p:spPr bwMode="auto">
            <a:xfrm>
              <a:off x="7669265" y="377598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11.7</a:t>
              </a:r>
            </a:p>
            <a:p>
              <a:pPr algn="ctr"/>
              <a:r>
                <a:rPr lang="en-US" sz="1600" b="1" dirty="0">
                  <a:solidFill>
                    <a:schemeClr val="bg1"/>
                  </a:solidFill>
                </a:rPr>
                <a:t>Monitor  </a:t>
              </a:r>
            </a:p>
            <a:p>
              <a:pPr algn="ctr"/>
              <a:r>
                <a:rPr lang="en-US" sz="1600" b="1" dirty="0">
                  <a:solidFill>
                    <a:schemeClr val="bg1"/>
                  </a:solidFill>
                </a:rPr>
                <a:t>Risks</a:t>
              </a:r>
            </a:p>
            <a:p>
              <a:endParaRPr lang="en-US" sz="1600" b="1" dirty="0">
                <a:solidFill>
                  <a:schemeClr val="bg1"/>
                </a:solidFill>
              </a:endParaRPr>
            </a:p>
          </p:txBody>
        </p:sp>
        <p:sp>
          <p:nvSpPr>
            <p:cNvPr id="12" name="Line 214"/>
            <p:cNvSpPr>
              <a:spLocks noChangeShapeType="1"/>
            </p:cNvSpPr>
            <p:nvPr/>
          </p:nvSpPr>
          <p:spPr bwMode="auto">
            <a:xfrm>
              <a:off x="4572000" y="2971800"/>
              <a:ext cx="0" cy="45720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13" name="Line 215"/>
            <p:cNvSpPr>
              <a:spLocks noChangeShapeType="1"/>
            </p:cNvSpPr>
            <p:nvPr/>
          </p:nvSpPr>
          <p:spPr bwMode="auto">
            <a:xfrm>
              <a:off x="685800" y="3429000"/>
              <a:ext cx="7543800" cy="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14" name="Line 216"/>
            <p:cNvSpPr>
              <a:spLocks noChangeShapeType="1"/>
            </p:cNvSpPr>
            <p:nvPr/>
          </p:nvSpPr>
          <p:spPr bwMode="auto">
            <a:xfrm>
              <a:off x="685800" y="3429000"/>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20" name="Line 216"/>
            <p:cNvSpPr>
              <a:spLocks noChangeShapeType="1"/>
            </p:cNvSpPr>
            <p:nvPr/>
          </p:nvSpPr>
          <p:spPr bwMode="auto">
            <a:xfrm>
              <a:off x="2198771"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21" name="Line 216"/>
            <p:cNvSpPr>
              <a:spLocks noChangeShapeType="1"/>
            </p:cNvSpPr>
            <p:nvPr/>
          </p:nvSpPr>
          <p:spPr bwMode="auto">
            <a:xfrm>
              <a:off x="3751145"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22" name="Line 216"/>
            <p:cNvSpPr>
              <a:spLocks noChangeShapeType="1"/>
            </p:cNvSpPr>
            <p:nvPr/>
          </p:nvSpPr>
          <p:spPr bwMode="auto">
            <a:xfrm>
              <a:off x="5286877"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23" name="Line 216"/>
            <p:cNvSpPr>
              <a:spLocks noChangeShapeType="1"/>
            </p:cNvSpPr>
            <p:nvPr/>
          </p:nvSpPr>
          <p:spPr bwMode="auto">
            <a:xfrm>
              <a:off x="6753727"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24" name="Line 216"/>
            <p:cNvSpPr>
              <a:spLocks noChangeShapeType="1"/>
            </p:cNvSpPr>
            <p:nvPr/>
          </p:nvSpPr>
          <p:spPr bwMode="auto">
            <a:xfrm>
              <a:off x="8229600"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25" name="Rectangle 24"/>
            <p:cNvSpPr>
              <a:spLocks noChangeArrowheads="1"/>
            </p:cNvSpPr>
            <p:nvPr/>
          </p:nvSpPr>
          <p:spPr bwMode="auto">
            <a:xfrm>
              <a:off x="6945365" y="511084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11.6</a:t>
              </a:r>
            </a:p>
            <a:p>
              <a:pPr algn="ctr"/>
              <a:r>
                <a:rPr lang="en-US" sz="1600" b="1" dirty="0">
                  <a:solidFill>
                    <a:schemeClr val="bg1"/>
                  </a:solidFill>
                </a:rPr>
                <a:t>Implement</a:t>
              </a:r>
            </a:p>
            <a:p>
              <a:pPr algn="ctr"/>
              <a:r>
                <a:rPr lang="en-US" sz="1600" b="1" dirty="0">
                  <a:solidFill>
                    <a:schemeClr val="bg1"/>
                  </a:solidFill>
                </a:rPr>
                <a:t>Risk </a:t>
              </a:r>
            </a:p>
            <a:p>
              <a:pPr algn="ctr"/>
              <a:r>
                <a:rPr lang="en-US" sz="1600" b="1" dirty="0">
                  <a:solidFill>
                    <a:schemeClr val="bg1"/>
                  </a:solidFill>
                </a:rPr>
                <a:t>Responses</a:t>
              </a:r>
            </a:p>
            <a:p>
              <a:endParaRPr lang="en-US" sz="1600" b="1" dirty="0">
                <a:solidFill>
                  <a:schemeClr val="bg1"/>
                </a:solidFill>
              </a:endParaRPr>
            </a:p>
          </p:txBody>
        </p:sp>
        <p:sp>
          <p:nvSpPr>
            <p:cNvPr id="26" name="Line 216"/>
            <p:cNvSpPr>
              <a:spLocks noChangeShapeType="1"/>
            </p:cNvSpPr>
            <p:nvPr/>
          </p:nvSpPr>
          <p:spPr bwMode="auto">
            <a:xfrm>
              <a:off x="7551487" y="3429000"/>
              <a:ext cx="32386" cy="1681843"/>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a:t>
              </a:r>
            </a:p>
          </p:txBody>
        </p:sp>
      </p:grpSp>
      <p:sp>
        <p:nvSpPr>
          <p:cNvPr id="3" name="Slide Number Placeholder 2"/>
          <p:cNvSpPr>
            <a:spLocks noGrp="1"/>
          </p:cNvSpPr>
          <p:nvPr>
            <p:ph type="sldNum" sz="quarter" idx="15"/>
          </p:nvPr>
        </p:nvSpPr>
        <p:spPr/>
        <p:txBody>
          <a:bodyPr/>
          <a:lstStyle/>
          <a:p>
            <a:fld id="{C9B9AEC3-A0CA-4E90-A2C3-F6D483041A8F}" type="slidenum">
              <a:rPr lang="en-CA" smtClean="0"/>
              <a:pPr/>
              <a:t>4</a:t>
            </a:fld>
            <a:endParaRPr lang="en-CA" dirty="0"/>
          </a:p>
        </p:txBody>
      </p:sp>
    </p:spTree>
    <p:extLst>
      <p:ext uri="{BB962C8B-B14F-4D97-AF65-F5344CB8AC3E}">
        <p14:creationId xmlns:p14="http://schemas.microsoft.com/office/powerpoint/2010/main" val="52266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20" name="Rectangle 4"/>
          <p:cNvSpPr>
            <a:spLocks noChangeArrowheads="1"/>
          </p:cNvSpPr>
          <p:nvPr/>
        </p:nvSpPr>
        <p:spPr bwMode="auto">
          <a:xfrm>
            <a:off x="685800" y="6248400"/>
            <a:ext cx="1905000" cy="536575"/>
          </a:xfrm>
          <a:prstGeom prst="rect">
            <a:avLst/>
          </a:prstGeom>
          <a:noFill/>
          <a:ln w="12700">
            <a:noFill/>
            <a:miter lim="800000"/>
            <a:headEnd/>
            <a:tailEnd/>
          </a:ln>
          <a:effectLst/>
        </p:spPr>
        <p:txBody>
          <a:bodyPr wrap="none" anchor="ctr"/>
          <a:lstStyle/>
          <a:p>
            <a:endParaRPr lang="en-CA" dirty="0"/>
          </a:p>
        </p:txBody>
      </p:sp>
      <p:sp>
        <p:nvSpPr>
          <p:cNvPr id="674821" name="Rectangle 5"/>
          <p:cNvSpPr>
            <a:spLocks noChangeArrowheads="1"/>
          </p:cNvSpPr>
          <p:nvPr/>
        </p:nvSpPr>
        <p:spPr bwMode="auto">
          <a:xfrm>
            <a:off x="3124200" y="6248400"/>
            <a:ext cx="2895600" cy="536575"/>
          </a:xfrm>
          <a:prstGeom prst="rect">
            <a:avLst/>
          </a:prstGeom>
          <a:noFill/>
          <a:ln w="12700">
            <a:noFill/>
            <a:miter lim="800000"/>
            <a:headEnd/>
            <a:tailEnd/>
          </a:ln>
          <a:effectLst/>
        </p:spPr>
        <p:txBody>
          <a:bodyPr wrap="none" anchor="ctr"/>
          <a:lstStyle/>
          <a:p>
            <a:endParaRPr lang="en-CA" dirty="0"/>
          </a:p>
        </p:txBody>
      </p:sp>
      <p:sp>
        <p:nvSpPr>
          <p:cNvPr id="674822" name="Rectangle 6"/>
          <p:cNvSpPr>
            <a:spLocks noChangeArrowheads="1"/>
          </p:cNvSpPr>
          <p:nvPr/>
        </p:nvSpPr>
        <p:spPr bwMode="auto">
          <a:xfrm>
            <a:off x="3124200" y="6248400"/>
            <a:ext cx="2895600" cy="536575"/>
          </a:xfrm>
          <a:prstGeom prst="rect">
            <a:avLst/>
          </a:prstGeom>
          <a:noFill/>
          <a:ln w="12700">
            <a:noFill/>
            <a:miter lim="800000"/>
            <a:headEnd/>
            <a:tailEnd/>
          </a:ln>
          <a:effectLst/>
        </p:spPr>
        <p:txBody>
          <a:bodyPr wrap="none" anchor="ctr"/>
          <a:lstStyle/>
          <a:p>
            <a:endParaRPr lang="en-CA" dirty="0"/>
          </a:p>
        </p:txBody>
      </p:sp>
      <p:sp>
        <p:nvSpPr>
          <p:cNvPr id="674823" name="Rectangle 7"/>
          <p:cNvSpPr>
            <a:spLocks noChangeArrowheads="1"/>
          </p:cNvSpPr>
          <p:nvPr/>
        </p:nvSpPr>
        <p:spPr bwMode="auto">
          <a:xfrm>
            <a:off x="685800" y="6248400"/>
            <a:ext cx="1905000" cy="536575"/>
          </a:xfrm>
          <a:prstGeom prst="rect">
            <a:avLst/>
          </a:prstGeom>
          <a:noFill/>
          <a:ln w="12700">
            <a:noFill/>
            <a:miter lim="800000"/>
            <a:headEnd/>
            <a:tailEnd/>
          </a:ln>
          <a:effectLst/>
        </p:spPr>
        <p:txBody>
          <a:bodyPr wrap="none" anchor="ctr"/>
          <a:lstStyle/>
          <a:p>
            <a:endParaRPr lang="en-CA" dirty="0"/>
          </a:p>
        </p:txBody>
      </p:sp>
      <p:sp>
        <p:nvSpPr>
          <p:cNvPr id="674824" name="Rectangle 8"/>
          <p:cNvSpPr>
            <a:spLocks noChangeArrowheads="1"/>
          </p:cNvSpPr>
          <p:nvPr/>
        </p:nvSpPr>
        <p:spPr bwMode="auto">
          <a:xfrm>
            <a:off x="533400" y="1066800"/>
            <a:ext cx="8229600" cy="762000"/>
          </a:xfrm>
          <a:prstGeom prst="rect">
            <a:avLst/>
          </a:prstGeom>
          <a:noFill/>
          <a:ln w="12700">
            <a:noFill/>
            <a:miter lim="800000"/>
            <a:headEnd/>
            <a:tailEnd/>
          </a:ln>
          <a:effectLst/>
        </p:spPr>
        <p:txBody>
          <a:bodyPr lIns="90488" tIns="44450" rIns="90488" bIns="44450"/>
          <a:lstStyle/>
          <a:p>
            <a:pPr algn="l" eaLnBrk="1" hangingPunct="1">
              <a:lnSpc>
                <a:spcPct val="80000"/>
              </a:lnSpc>
              <a:spcBef>
                <a:spcPct val="20000"/>
              </a:spcBef>
            </a:pPr>
            <a:r>
              <a:rPr lang="en-US" sz="3000" dirty="0"/>
              <a:t>   </a:t>
            </a:r>
          </a:p>
          <a:p>
            <a:pPr algn="l" eaLnBrk="1" hangingPunct="1">
              <a:spcBef>
                <a:spcPct val="20000"/>
              </a:spcBef>
            </a:pPr>
            <a:endParaRPr lang="en-US" sz="3200" dirty="0"/>
          </a:p>
        </p:txBody>
      </p:sp>
      <p:graphicFrame>
        <p:nvGraphicFramePr>
          <p:cNvPr id="674842" name="Object 26"/>
          <p:cNvGraphicFramePr>
            <a:graphicFrameLocks noChangeAspect="1"/>
          </p:cNvGraphicFramePr>
          <p:nvPr>
            <p:extLst>
              <p:ext uri="{D42A27DB-BD31-4B8C-83A1-F6EECF244321}">
                <p14:modId xmlns:p14="http://schemas.microsoft.com/office/powerpoint/2010/main" val="2753930303"/>
              </p:ext>
            </p:extLst>
          </p:nvPr>
        </p:nvGraphicFramePr>
        <p:xfrm>
          <a:off x="304800" y="1600200"/>
          <a:ext cx="8382000" cy="4876998"/>
        </p:xfrm>
        <a:graphic>
          <a:graphicData uri="http://schemas.openxmlformats.org/presentationml/2006/ole">
            <mc:AlternateContent xmlns:mc="http://schemas.openxmlformats.org/markup-compatibility/2006">
              <mc:Choice xmlns:v="urn:schemas-microsoft-com:vml" Requires="v">
                <p:oleObj spid="_x0000_s3484" name="Visio" r:id="rId4" imgW="9394757" imgH="6334754" progId="Visio.Drawing.11">
                  <p:embed/>
                </p:oleObj>
              </mc:Choice>
              <mc:Fallback>
                <p:oleObj name="Visio" r:id="rId4" imgW="9394757" imgH="6334754" progId="Visio.Drawing.11">
                  <p:embed/>
                  <p:pic>
                    <p:nvPicPr>
                      <p:cNvPr id="0" name="Picture 2"/>
                      <p:cNvPicPr>
                        <a:picLocks noChangeAspect="1" noChangeArrowheads="1"/>
                      </p:cNvPicPr>
                      <p:nvPr/>
                    </p:nvPicPr>
                    <p:blipFill>
                      <a:blip r:embed="rId5"/>
                      <a:srcRect/>
                      <a:stretch>
                        <a:fillRect/>
                      </a:stretch>
                    </p:blipFill>
                    <p:spPr bwMode="auto">
                      <a:xfrm>
                        <a:off x="304800" y="1600200"/>
                        <a:ext cx="8382000" cy="4876998"/>
                      </a:xfrm>
                      <a:prstGeom prst="rect">
                        <a:avLst/>
                      </a:prstGeom>
                      <a:solidFill>
                        <a:schemeClr val="accent3">
                          <a:lumMod val="20000"/>
                          <a:lumOff val="80000"/>
                        </a:schemeClr>
                      </a:solidFill>
                      <a:ln>
                        <a:solidFill>
                          <a:schemeClr val="bg2">
                            <a:lumMod val="10000"/>
                          </a:schemeClr>
                        </a:solidFill>
                      </a:ln>
                      <a:effectLst/>
                      <a:extLst/>
                    </p:spPr>
                  </p:pic>
                </p:oleObj>
              </mc:Fallback>
            </mc:AlternateContent>
          </a:graphicData>
        </a:graphic>
      </p:graphicFrame>
      <p:sp>
        <p:nvSpPr>
          <p:cNvPr id="674843" name="Text Box 27"/>
          <p:cNvSpPr txBox="1">
            <a:spLocks noChangeArrowheads="1"/>
          </p:cNvSpPr>
          <p:nvPr/>
        </p:nvSpPr>
        <p:spPr bwMode="auto">
          <a:xfrm>
            <a:off x="499241" y="986135"/>
            <a:ext cx="8001000" cy="461665"/>
          </a:xfrm>
          <a:prstGeom prst="rect">
            <a:avLst/>
          </a:prstGeom>
          <a:noFill/>
          <a:ln w="25400">
            <a:noFill/>
            <a:miter lim="800000"/>
            <a:headEnd type="none" w="sm" len="sm"/>
            <a:tailEnd type="none" w="med" len="lg"/>
          </a:ln>
          <a:effectLst/>
        </p:spPr>
        <p:txBody>
          <a:bodyPr>
            <a:spAutoFit/>
          </a:bodyPr>
          <a:lstStyle/>
          <a:p>
            <a:pPr algn="ctr">
              <a:spcBef>
                <a:spcPct val="50000"/>
              </a:spcBef>
            </a:pPr>
            <a:r>
              <a:rPr lang="en-US" sz="2400" b="1" u="sng" dirty="0">
                <a:latin typeface="Arial" charset="0"/>
              </a:rPr>
              <a:t>System or Process Flow Chart</a:t>
            </a:r>
          </a:p>
        </p:txBody>
      </p:sp>
      <p:sp>
        <p:nvSpPr>
          <p:cNvPr id="10" name="TextBox 1"/>
          <p:cNvSpPr txBox="1"/>
          <p:nvPr/>
        </p:nvSpPr>
        <p:spPr>
          <a:xfrm>
            <a:off x="304800" y="6477198"/>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12" name="Rectangle 17"/>
          <p:cNvSpPr txBox="1">
            <a:spLocks noGrp="1" noChangeArrowheads="1"/>
          </p:cNvSpPr>
          <p:nvPr>
            <p:ph type="title"/>
          </p:nvPr>
        </p:nvSpPr>
        <p:spPr>
          <a:xfrm>
            <a:off x="0" y="-457200"/>
            <a:ext cx="8991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700" b="1" dirty="0">
                <a:solidFill>
                  <a:schemeClr val="accent1"/>
                </a:solidFill>
                <a:effectLst>
                  <a:reflection blurRad="6350" stA="55000" endA="300" endPos="45500" dir="5400000" sy="-100000" algn="bl" rotWithShape="0"/>
                </a:effectLst>
              </a:rPr>
              <a:t>11.2.2  - IDENTIFY RISKS: Tools and Techniques</a:t>
            </a:r>
          </a:p>
        </p:txBody>
      </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7" name="Rectangle 3"/>
          <p:cNvSpPr>
            <a:spLocks noGrp="1" noChangeArrowheads="1"/>
          </p:cNvSpPr>
          <p:nvPr>
            <p:ph sz="quarter" idx="1"/>
          </p:nvPr>
        </p:nvSpPr>
        <p:spPr>
          <a:xfrm>
            <a:off x="304800" y="1143000"/>
            <a:ext cx="8610600" cy="4876800"/>
          </a:xfrm>
        </p:spPr>
        <p:txBody>
          <a:bodyPr/>
          <a:lstStyle/>
          <a:p>
            <a:pPr algn="ctr">
              <a:buFont typeface="Wingdings" pitchFamily="2" charset="2"/>
              <a:buNone/>
            </a:pPr>
            <a:r>
              <a:rPr lang="en-US" b="1" u="sng" dirty="0">
                <a:effectLst>
                  <a:outerShdw blurRad="38100" dist="38100" dir="2700000" algn="tl">
                    <a:srgbClr val="000000">
                      <a:alpha val="43137"/>
                    </a:srgbClr>
                  </a:outerShdw>
                </a:effectLst>
              </a:rPr>
              <a:t>Cause-and-Effect Diagram</a:t>
            </a:r>
          </a:p>
        </p:txBody>
      </p:sp>
      <p:sp>
        <p:nvSpPr>
          <p:cNvPr id="676871" name="Rectangle 7"/>
          <p:cNvSpPr>
            <a:spLocks noChangeArrowheads="1"/>
          </p:cNvSpPr>
          <p:nvPr/>
        </p:nvSpPr>
        <p:spPr bwMode="auto">
          <a:xfrm>
            <a:off x="0" y="1066800"/>
            <a:ext cx="9144000" cy="5410200"/>
          </a:xfrm>
          <a:prstGeom prst="rect">
            <a:avLst/>
          </a:prstGeom>
          <a:noFill/>
          <a:ln w="9525">
            <a:noFill/>
            <a:miter lim="800000"/>
            <a:headEnd/>
            <a:tailEnd/>
          </a:ln>
          <a:effectLst/>
        </p:spPr>
        <p:txBody>
          <a:bodyPr lIns="90488" tIns="44450" rIns="90488" bIns="44450"/>
          <a:lstStyle/>
          <a:p>
            <a:pPr marL="342900" indent="-342900" algn="l">
              <a:spcBef>
                <a:spcPct val="20000"/>
              </a:spcBef>
              <a:buClr>
                <a:schemeClr val="tx1"/>
              </a:buClr>
              <a:buSzPct val="79000"/>
              <a:buFont typeface="Wingdings" pitchFamily="2" charset="2"/>
              <a:buChar char="l"/>
            </a:pPr>
            <a:endParaRPr lang="en-CA" b="1" dirty="0">
              <a:latin typeface="Arial" charset="0"/>
            </a:endParaRPr>
          </a:p>
        </p:txBody>
      </p:sp>
      <p:sp>
        <p:nvSpPr>
          <p:cNvPr id="676872" name="Text Box 8"/>
          <p:cNvSpPr txBox="1">
            <a:spLocks noChangeArrowheads="1"/>
          </p:cNvSpPr>
          <p:nvPr/>
        </p:nvSpPr>
        <p:spPr bwMode="auto">
          <a:xfrm>
            <a:off x="304800" y="2590800"/>
            <a:ext cx="1371600" cy="457200"/>
          </a:xfrm>
          <a:prstGeom prst="rect">
            <a:avLst/>
          </a:prstGeom>
          <a:solidFill>
            <a:schemeClr val="accent1"/>
          </a:solidFill>
          <a:ln w="38100">
            <a:solidFill>
              <a:schemeClr val="tx2"/>
            </a:solidFill>
            <a:miter lim="800000"/>
            <a:headEnd type="none" w="sm" len="sm"/>
            <a:tailEnd type="none" w="sm" len="sm"/>
          </a:ln>
          <a:effectLst>
            <a:outerShdw blurRad="76200" dir="13500000" sy="23000" kx="1200000" algn="br" rotWithShape="0">
              <a:prstClr val="black">
                <a:alpha val="20000"/>
              </a:prstClr>
            </a:outerShdw>
          </a:effectLst>
        </p:spPr>
        <p:txBody>
          <a:bodyPr anchor="ctr"/>
          <a:lstStyle/>
          <a:p>
            <a:pPr algn="ctr">
              <a:spcBef>
                <a:spcPct val="50000"/>
              </a:spcBef>
            </a:pPr>
            <a:r>
              <a:rPr lang="en-US" sz="1800" b="1" dirty="0">
                <a:solidFill>
                  <a:schemeClr val="bg1"/>
                </a:solidFill>
              </a:rPr>
              <a:t>Time</a:t>
            </a:r>
          </a:p>
        </p:txBody>
      </p:sp>
      <p:sp>
        <p:nvSpPr>
          <p:cNvPr id="676873" name="Text Box 9"/>
          <p:cNvSpPr txBox="1">
            <a:spLocks noChangeArrowheads="1"/>
          </p:cNvSpPr>
          <p:nvPr/>
        </p:nvSpPr>
        <p:spPr bwMode="auto">
          <a:xfrm>
            <a:off x="3733800" y="4876800"/>
            <a:ext cx="1447800" cy="457200"/>
          </a:xfrm>
          <a:prstGeom prst="rect">
            <a:avLst/>
          </a:prstGeom>
          <a:solidFill>
            <a:schemeClr val="accent1"/>
          </a:solidFill>
          <a:ln w="38100">
            <a:solidFill>
              <a:schemeClr val="tx2"/>
            </a:solidFill>
            <a:miter lim="800000"/>
            <a:headEnd type="none" w="sm" len="sm"/>
            <a:tailEnd type="none" w="sm" len="sm"/>
          </a:ln>
          <a:effectLst>
            <a:outerShdw blurRad="76200" dir="13500000" sy="23000" kx="1200000" algn="br" rotWithShape="0">
              <a:prstClr val="black">
                <a:alpha val="20000"/>
              </a:prstClr>
            </a:outerShdw>
          </a:effectLst>
        </p:spPr>
        <p:txBody>
          <a:bodyPr anchor="ctr"/>
          <a:lstStyle/>
          <a:p>
            <a:pPr algn="ctr">
              <a:spcBef>
                <a:spcPct val="50000"/>
              </a:spcBef>
            </a:pPr>
            <a:r>
              <a:rPr lang="en-US" sz="1800" b="1" dirty="0">
                <a:solidFill>
                  <a:schemeClr val="bg1"/>
                </a:solidFill>
              </a:rPr>
              <a:t>Personnel</a:t>
            </a:r>
          </a:p>
        </p:txBody>
      </p:sp>
      <p:sp>
        <p:nvSpPr>
          <p:cNvPr id="676874" name="Text Box 10"/>
          <p:cNvSpPr txBox="1">
            <a:spLocks noChangeArrowheads="1"/>
          </p:cNvSpPr>
          <p:nvPr/>
        </p:nvSpPr>
        <p:spPr bwMode="auto">
          <a:xfrm>
            <a:off x="1752600" y="4876800"/>
            <a:ext cx="1828800" cy="457200"/>
          </a:xfrm>
          <a:prstGeom prst="rect">
            <a:avLst/>
          </a:prstGeom>
          <a:solidFill>
            <a:schemeClr val="accent1"/>
          </a:solidFill>
          <a:ln w="38100">
            <a:solidFill>
              <a:schemeClr val="tx2"/>
            </a:solidFill>
            <a:miter lim="800000"/>
            <a:headEnd type="none" w="sm" len="sm"/>
            <a:tailEnd type="none" w="sm" len="sm"/>
          </a:ln>
          <a:effectLst>
            <a:outerShdw blurRad="76200" dir="13500000" sy="23000" kx="1200000" algn="br" rotWithShape="0">
              <a:prstClr val="black">
                <a:alpha val="20000"/>
              </a:prstClr>
            </a:outerShdw>
          </a:effectLst>
        </p:spPr>
        <p:txBody>
          <a:bodyPr anchor="ctr"/>
          <a:lstStyle/>
          <a:p>
            <a:pPr algn="ctr">
              <a:spcBef>
                <a:spcPct val="50000"/>
              </a:spcBef>
            </a:pPr>
            <a:r>
              <a:rPr lang="en-US" sz="1800" b="1" dirty="0">
                <a:solidFill>
                  <a:schemeClr val="bg1"/>
                </a:solidFill>
              </a:rPr>
              <a:t>Measurement</a:t>
            </a:r>
          </a:p>
        </p:txBody>
      </p:sp>
      <p:sp>
        <p:nvSpPr>
          <p:cNvPr id="676875" name="Text Box 11"/>
          <p:cNvSpPr txBox="1">
            <a:spLocks noChangeArrowheads="1"/>
          </p:cNvSpPr>
          <p:nvPr/>
        </p:nvSpPr>
        <p:spPr bwMode="auto">
          <a:xfrm>
            <a:off x="1905000" y="2590800"/>
            <a:ext cx="1600200" cy="457200"/>
          </a:xfrm>
          <a:prstGeom prst="rect">
            <a:avLst/>
          </a:prstGeom>
          <a:solidFill>
            <a:schemeClr val="accent1"/>
          </a:solidFill>
          <a:ln w="38100">
            <a:solidFill>
              <a:schemeClr val="tx2"/>
            </a:solidFill>
            <a:miter lim="800000"/>
            <a:headEnd type="none" w="sm" len="sm"/>
            <a:tailEnd type="none" w="sm" len="sm"/>
          </a:ln>
          <a:effectLst>
            <a:outerShdw blurRad="76200" dir="13500000" sy="23000" kx="1200000" algn="br" rotWithShape="0">
              <a:prstClr val="black">
                <a:alpha val="20000"/>
              </a:prstClr>
            </a:outerShdw>
          </a:effectLst>
        </p:spPr>
        <p:txBody>
          <a:bodyPr anchor="ctr"/>
          <a:lstStyle/>
          <a:p>
            <a:pPr algn="ctr">
              <a:spcBef>
                <a:spcPct val="50000"/>
              </a:spcBef>
            </a:pPr>
            <a:r>
              <a:rPr lang="en-US" sz="1800" b="1" dirty="0">
                <a:solidFill>
                  <a:schemeClr val="bg1"/>
                </a:solidFill>
              </a:rPr>
              <a:t>Machine</a:t>
            </a:r>
          </a:p>
        </p:txBody>
      </p:sp>
      <p:sp>
        <p:nvSpPr>
          <p:cNvPr id="676876" name="Text Box 12"/>
          <p:cNvSpPr txBox="1">
            <a:spLocks noChangeArrowheads="1"/>
          </p:cNvSpPr>
          <p:nvPr/>
        </p:nvSpPr>
        <p:spPr bwMode="auto">
          <a:xfrm>
            <a:off x="381000" y="4876800"/>
            <a:ext cx="1295400" cy="457200"/>
          </a:xfrm>
          <a:prstGeom prst="rect">
            <a:avLst/>
          </a:prstGeom>
          <a:solidFill>
            <a:schemeClr val="accent1"/>
          </a:solidFill>
          <a:ln w="38100">
            <a:solidFill>
              <a:schemeClr val="tx2"/>
            </a:solidFill>
            <a:miter lim="800000"/>
            <a:headEnd type="none" w="sm" len="sm"/>
            <a:tailEnd type="none" w="sm" len="sm"/>
          </a:ln>
          <a:effectLst>
            <a:outerShdw blurRad="76200" dir="13500000" sy="23000" kx="1200000" algn="br" rotWithShape="0">
              <a:prstClr val="black">
                <a:alpha val="20000"/>
              </a:prstClr>
            </a:outerShdw>
          </a:effectLst>
        </p:spPr>
        <p:txBody>
          <a:bodyPr anchor="ctr"/>
          <a:lstStyle/>
          <a:p>
            <a:pPr algn="ctr">
              <a:spcBef>
                <a:spcPct val="50000"/>
              </a:spcBef>
            </a:pPr>
            <a:r>
              <a:rPr lang="en-US" sz="1800" b="1" dirty="0">
                <a:solidFill>
                  <a:schemeClr val="bg1"/>
                </a:solidFill>
              </a:rPr>
              <a:t>Energy</a:t>
            </a:r>
          </a:p>
        </p:txBody>
      </p:sp>
      <p:sp>
        <p:nvSpPr>
          <p:cNvPr id="676877" name="Text Box 13"/>
          <p:cNvSpPr txBox="1">
            <a:spLocks noChangeArrowheads="1"/>
          </p:cNvSpPr>
          <p:nvPr/>
        </p:nvSpPr>
        <p:spPr bwMode="auto">
          <a:xfrm>
            <a:off x="5378668" y="4876800"/>
            <a:ext cx="1860331" cy="457200"/>
          </a:xfrm>
          <a:prstGeom prst="rect">
            <a:avLst/>
          </a:prstGeom>
          <a:solidFill>
            <a:schemeClr val="accent1"/>
          </a:solidFill>
          <a:ln w="38100">
            <a:solidFill>
              <a:schemeClr val="tx2"/>
            </a:solidFill>
            <a:miter lim="800000"/>
            <a:headEnd type="none" w="sm" len="sm"/>
            <a:tailEnd type="none" w="sm" len="sm"/>
          </a:ln>
          <a:effectLst>
            <a:outerShdw blurRad="76200" dir="13500000" sy="23000" kx="1200000" algn="br" rotWithShape="0">
              <a:prstClr val="black">
                <a:alpha val="20000"/>
              </a:prstClr>
            </a:outerShdw>
          </a:effectLst>
        </p:spPr>
        <p:txBody>
          <a:bodyPr anchor="ctr"/>
          <a:lstStyle/>
          <a:p>
            <a:pPr algn="ctr">
              <a:spcBef>
                <a:spcPct val="50000"/>
              </a:spcBef>
            </a:pPr>
            <a:r>
              <a:rPr lang="en-US" sz="1800" b="1" dirty="0">
                <a:solidFill>
                  <a:schemeClr val="bg1"/>
                </a:solidFill>
              </a:rPr>
              <a:t>Environment</a:t>
            </a:r>
          </a:p>
        </p:txBody>
      </p:sp>
      <p:sp>
        <p:nvSpPr>
          <p:cNvPr id="676878" name="Text Box 14"/>
          <p:cNvSpPr txBox="1">
            <a:spLocks noChangeArrowheads="1"/>
          </p:cNvSpPr>
          <p:nvPr/>
        </p:nvSpPr>
        <p:spPr bwMode="auto">
          <a:xfrm>
            <a:off x="3810000" y="2590800"/>
            <a:ext cx="1371600" cy="457200"/>
          </a:xfrm>
          <a:prstGeom prst="rect">
            <a:avLst/>
          </a:prstGeom>
          <a:solidFill>
            <a:schemeClr val="accent1"/>
          </a:solidFill>
          <a:ln w="38100">
            <a:solidFill>
              <a:schemeClr val="tx2"/>
            </a:solidFill>
            <a:miter lim="800000"/>
            <a:headEnd type="none" w="sm" len="sm"/>
            <a:tailEnd type="none" w="sm" len="sm"/>
          </a:ln>
          <a:effectLst>
            <a:outerShdw blurRad="76200" dir="13500000" sy="23000" kx="1200000" algn="br" rotWithShape="0">
              <a:prstClr val="black">
                <a:alpha val="20000"/>
              </a:prstClr>
            </a:outerShdw>
          </a:effectLst>
        </p:spPr>
        <p:txBody>
          <a:bodyPr anchor="ctr"/>
          <a:lstStyle/>
          <a:p>
            <a:pPr algn="ctr">
              <a:spcBef>
                <a:spcPct val="50000"/>
              </a:spcBef>
            </a:pPr>
            <a:r>
              <a:rPr lang="en-US" sz="1800" b="1" dirty="0">
                <a:solidFill>
                  <a:schemeClr val="bg1"/>
                </a:solidFill>
              </a:rPr>
              <a:t>Method</a:t>
            </a:r>
          </a:p>
        </p:txBody>
      </p:sp>
      <p:sp>
        <p:nvSpPr>
          <p:cNvPr id="676879" name="Text Box 15"/>
          <p:cNvSpPr txBox="1">
            <a:spLocks noChangeArrowheads="1"/>
          </p:cNvSpPr>
          <p:nvPr/>
        </p:nvSpPr>
        <p:spPr bwMode="auto">
          <a:xfrm>
            <a:off x="5410200" y="2590800"/>
            <a:ext cx="1371600" cy="457200"/>
          </a:xfrm>
          <a:prstGeom prst="rect">
            <a:avLst/>
          </a:prstGeom>
          <a:solidFill>
            <a:schemeClr val="accent1"/>
          </a:solidFill>
          <a:ln w="38100">
            <a:solidFill>
              <a:schemeClr val="tx2"/>
            </a:solidFill>
            <a:miter lim="800000"/>
            <a:headEnd type="none" w="sm" len="sm"/>
            <a:tailEnd type="none" w="sm" len="sm"/>
          </a:ln>
          <a:effectLst>
            <a:outerShdw blurRad="76200" dir="13500000" sy="23000" kx="1200000" algn="br" rotWithShape="0">
              <a:prstClr val="black">
                <a:alpha val="20000"/>
              </a:prstClr>
            </a:outerShdw>
          </a:effectLst>
        </p:spPr>
        <p:txBody>
          <a:bodyPr anchor="ctr"/>
          <a:lstStyle/>
          <a:p>
            <a:pPr algn="ctr">
              <a:spcBef>
                <a:spcPct val="50000"/>
              </a:spcBef>
            </a:pPr>
            <a:r>
              <a:rPr lang="en-US" sz="1800" b="1" dirty="0">
                <a:solidFill>
                  <a:schemeClr val="bg1"/>
                </a:solidFill>
              </a:rPr>
              <a:t>Material</a:t>
            </a:r>
          </a:p>
        </p:txBody>
      </p:sp>
      <p:sp>
        <p:nvSpPr>
          <p:cNvPr id="676880" name="Text Box 16"/>
          <p:cNvSpPr txBox="1">
            <a:spLocks noChangeArrowheads="1"/>
          </p:cNvSpPr>
          <p:nvPr/>
        </p:nvSpPr>
        <p:spPr bwMode="auto">
          <a:xfrm>
            <a:off x="7696200" y="3352800"/>
            <a:ext cx="1143000" cy="1066800"/>
          </a:xfrm>
          <a:prstGeom prst="rect">
            <a:avLst/>
          </a:prstGeom>
          <a:solidFill>
            <a:srgbClr val="C00000"/>
          </a:solidFill>
          <a:ln w="38100">
            <a:solidFill>
              <a:schemeClr val="tx2"/>
            </a:solidFill>
            <a:miter lim="800000"/>
            <a:headEnd type="none" w="sm" len="sm"/>
            <a:tailEnd type="none" w="sm" len="sm"/>
          </a:ln>
          <a:effectLst>
            <a:outerShdw blurRad="76200" dist="12700" dir="8100000" sy="-23000" kx="800400" algn="br" rotWithShape="0">
              <a:prstClr val="black">
                <a:alpha val="20000"/>
              </a:prstClr>
            </a:outerShdw>
          </a:effectLst>
        </p:spPr>
        <p:txBody>
          <a:bodyPr anchor="ctr"/>
          <a:lstStyle/>
          <a:p>
            <a:pPr algn="ctr">
              <a:spcBef>
                <a:spcPct val="50000"/>
              </a:spcBef>
            </a:pPr>
            <a:r>
              <a:rPr lang="en-US" b="1" dirty="0">
                <a:solidFill>
                  <a:srgbClr val="FFFF00"/>
                </a:solidFill>
              </a:rPr>
              <a:t>Risk</a:t>
            </a:r>
          </a:p>
        </p:txBody>
      </p:sp>
      <p:sp>
        <p:nvSpPr>
          <p:cNvPr id="676881" name="Line 17"/>
          <p:cNvSpPr>
            <a:spLocks noChangeShapeType="1"/>
          </p:cNvSpPr>
          <p:nvPr/>
        </p:nvSpPr>
        <p:spPr bwMode="auto">
          <a:xfrm>
            <a:off x="7467600" y="2057400"/>
            <a:ext cx="0" cy="3886200"/>
          </a:xfrm>
          <a:prstGeom prst="line">
            <a:avLst/>
          </a:prstGeom>
          <a:noFill/>
          <a:ln w="38100">
            <a:solidFill>
              <a:schemeClr val="tx2"/>
            </a:solidFill>
            <a:round/>
            <a:headEnd type="none" w="sm" len="sm"/>
            <a:tailEnd type="none" w="sm" len="sm"/>
          </a:ln>
          <a:effectLst/>
        </p:spPr>
        <p:txBody>
          <a:bodyPr/>
          <a:lstStyle/>
          <a:p>
            <a:endParaRPr lang="en-CA" dirty="0"/>
          </a:p>
        </p:txBody>
      </p:sp>
      <p:sp>
        <p:nvSpPr>
          <p:cNvPr id="676882" name="Text Box 18"/>
          <p:cNvSpPr txBox="1">
            <a:spLocks noChangeArrowheads="1"/>
          </p:cNvSpPr>
          <p:nvPr/>
        </p:nvSpPr>
        <p:spPr bwMode="auto">
          <a:xfrm>
            <a:off x="7696200" y="5257800"/>
            <a:ext cx="1219200" cy="457200"/>
          </a:xfrm>
          <a:prstGeom prst="rect">
            <a:avLst/>
          </a:prstGeom>
          <a:noFill/>
          <a:ln w="12700">
            <a:noFill/>
            <a:miter lim="800000"/>
            <a:headEnd type="none" w="sm" len="sm"/>
            <a:tailEnd type="none" w="sm" len="sm"/>
          </a:ln>
          <a:effectLst/>
        </p:spPr>
        <p:txBody>
          <a:bodyPr anchor="ctr" anchorCtr="1">
            <a:spAutoFit/>
          </a:bodyPr>
          <a:lstStyle/>
          <a:p>
            <a:pPr algn="l">
              <a:spcBef>
                <a:spcPct val="50000"/>
              </a:spcBef>
            </a:pPr>
            <a:r>
              <a:rPr lang="en-US" b="1" dirty="0"/>
              <a:t>Effect</a:t>
            </a:r>
          </a:p>
        </p:txBody>
      </p:sp>
      <p:sp>
        <p:nvSpPr>
          <p:cNvPr id="676883" name="Text Box 19"/>
          <p:cNvSpPr txBox="1">
            <a:spLocks noChangeArrowheads="1"/>
          </p:cNvSpPr>
          <p:nvPr/>
        </p:nvSpPr>
        <p:spPr bwMode="auto">
          <a:xfrm>
            <a:off x="3048000" y="5638800"/>
            <a:ext cx="1219200" cy="457200"/>
          </a:xfrm>
          <a:prstGeom prst="rect">
            <a:avLst/>
          </a:prstGeom>
          <a:noFill/>
          <a:ln w="12700">
            <a:noFill/>
            <a:miter lim="800000"/>
            <a:headEnd type="none" w="sm" len="sm"/>
            <a:tailEnd type="none" w="sm" len="sm"/>
          </a:ln>
          <a:effectLst/>
        </p:spPr>
        <p:txBody>
          <a:bodyPr anchor="ctr" anchorCtr="1">
            <a:spAutoFit/>
          </a:bodyPr>
          <a:lstStyle/>
          <a:p>
            <a:pPr algn="l">
              <a:spcBef>
                <a:spcPct val="50000"/>
              </a:spcBef>
            </a:pPr>
            <a:r>
              <a:rPr lang="en-US" b="1" dirty="0"/>
              <a:t>Cause</a:t>
            </a:r>
          </a:p>
        </p:txBody>
      </p:sp>
      <p:sp>
        <p:nvSpPr>
          <p:cNvPr id="676884" name="Line 20"/>
          <p:cNvSpPr>
            <a:spLocks noChangeShapeType="1"/>
          </p:cNvSpPr>
          <p:nvPr/>
        </p:nvSpPr>
        <p:spPr bwMode="auto">
          <a:xfrm>
            <a:off x="1447800" y="3886200"/>
            <a:ext cx="6248400" cy="0"/>
          </a:xfrm>
          <a:prstGeom prst="line">
            <a:avLst/>
          </a:prstGeom>
          <a:noFill/>
          <a:ln w="38100">
            <a:solidFill>
              <a:schemeClr val="tx2"/>
            </a:solidFill>
            <a:round/>
            <a:headEnd type="none" w="sm" len="sm"/>
            <a:tailEnd type="triangle" w="med" len="med"/>
          </a:ln>
          <a:effectLst/>
        </p:spPr>
        <p:txBody>
          <a:bodyPr/>
          <a:lstStyle/>
          <a:p>
            <a:endParaRPr lang="en-CA" dirty="0"/>
          </a:p>
        </p:txBody>
      </p:sp>
      <p:sp>
        <p:nvSpPr>
          <p:cNvPr id="676885" name="Line 21"/>
          <p:cNvSpPr>
            <a:spLocks noChangeShapeType="1"/>
          </p:cNvSpPr>
          <p:nvPr/>
        </p:nvSpPr>
        <p:spPr bwMode="auto">
          <a:xfrm flipV="1">
            <a:off x="2514600" y="3886200"/>
            <a:ext cx="990600" cy="990600"/>
          </a:xfrm>
          <a:prstGeom prst="line">
            <a:avLst/>
          </a:prstGeom>
          <a:noFill/>
          <a:ln w="38100">
            <a:solidFill>
              <a:schemeClr val="tx2"/>
            </a:solidFill>
            <a:round/>
            <a:headEnd type="none" w="sm" len="sm"/>
            <a:tailEnd type="triangle" w="med" len="med"/>
          </a:ln>
          <a:effectLst/>
        </p:spPr>
        <p:txBody>
          <a:bodyPr/>
          <a:lstStyle/>
          <a:p>
            <a:pPr algn="ctr"/>
            <a:endParaRPr lang="en-CA" dirty="0"/>
          </a:p>
        </p:txBody>
      </p:sp>
      <p:sp>
        <p:nvSpPr>
          <p:cNvPr id="676886" name="Line 22"/>
          <p:cNvSpPr>
            <a:spLocks noChangeShapeType="1"/>
          </p:cNvSpPr>
          <p:nvPr/>
        </p:nvSpPr>
        <p:spPr bwMode="auto">
          <a:xfrm flipV="1">
            <a:off x="457200" y="3886200"/>
            <a:ext cx="990600" cy="990600"/>
          </a:xfrm>
          <a:prstGeom prst="line">
            <a:avLst/>
          </a:prstGeom>
          <a:noFill/>
          <a:ln w="38100">
            <a:solidFill>
              <a:schemeClr val="tx2"/>
            </a:solidFill>
            <a:round/>
            <a:headEnd type="none" w="sm" len="sm"/>
            <a:tailEnd type="triangle" w="med" len="med"/>
          </a:ln>
          <a:effectLst/>
        </p:spPr>
        <p:txBody>
          <a:bodyPr/>
          <a:lstStyle/>
          <a:p>
            <a:pPr algn="ctr"/>
            <a:endParaRPr lang="en-CA" dirty="0"/>
          </a:p>
        </p:txBody>
      </p:sp>
      <p:sp>
        <p:nvSpPr>
          <p:cNvPr id="676887" name="Line 23"/>
          <p:cNvSpPr>
            <a:spLocks noChangeShapeType="1"/>
          </p:cNvSpPr>
          <p:nvPr/>
        </p:nvSpPr>
        <p:spPr bwMode="auto">
          <a:xfrm flipV="1">
            <a:off x="4191000" y="3886200"/>
            <a:ext cx="990600" cy="990600"/>
          </a:xfrm>
          <a:prstGeom prst="line">
            <a:avLst/>
          </a:prstGeom>
          <a:noFill/>
          <a:ln w="38100">
            <a:solidFill>
              <a:schemeClr val="tx2"/>
            </a:solidFill>
            <a:round/>
            <a:headEnd type="none" w="sm" len="sm"/>
            <a:tailEnd type="triangle" w="med" len="med"/>
          </a:ln>
          <a:effectLst/>
        </p:spPr>
        <p:txBody>
          <a:bodyPr/>
          <a:lstStyle/>
          <a:p>
            <a:pPr algn="ctr"/>
            <a:endParaRPr lang="en-CA" dirty="0"/>
          </a:p>
        </p:txBody>
      </p:sp>
      <p:sp>
        <p:nvSpPr>
          <p:cNvPr id="676888" name="Line 24"/>
          <p:cNvSpPr>
            <a:spLocks noChangeShapeType="1"/>
          </p:cNvSpPr>
          <p:nvPr/>
        </p:nvSpPr>
        <p:spPr bwMode="auto">
          <a:xfrm flipV="1">
            <a:off x="5562600" y="3886200"/>
            <a:ext cx="990600" cy="990600"/>
          </a:xfrm>
          <a:prstGeom prst="line">
            <a:avLst/>
          </a:prstGeom>
          <a:noFill/>
          <a:ln w="38100">
            <a:solidFill>
              <a:schemeClr val="tx2"/>
            </a:solidFill>
            <a:round/>
            <a:headEnd type="none" w="sm" len="sm"/>
            <a:tailEnd type="triangle" w="med" len="med"/>
          </a:ln>
          <a:effectLst/>
        </p:spPr>
        <p:txBody>
          <a:bodyPr/>
          <a:lstStyle/>
          <a:p>
            <a:pPr algn="ctr"/>
            <a:endParaRPr lang="en-CA" dirty="0"/>
          </a:p>
        </p:txBody>
      </p:sp>
      <p:sp>
        <p:nvSpPr>
          <p:cNvPr id="676889" name="Line 25"/>
          <p:cNvSpPr>
            <a:spLocks noChangeShapeType="1"/>
          </p:cNvSpPr>
          <p:nvPr/>
        </p:nvSpPr>
        <p:spPr bwMode="auto">
          <a:xfrm>
            <a:off x="609600" y="3048000"/>
            <a:ext cx="838200" cy="838200"/>
          </a:xfrm>
          <a:prstGeom prst="line">
            <a:avLst/>
          </a:prstGeom>
          <a:noFill/>
          <a:ln w="38100">
            <a:solidFill>
              <a:schemeClr val="tx2"/>
            </a:solidFill>
            <a:round/>
            <a:headEnd type="none" w="sm" len="sm"/>
            <a:tailEnd type="triangle" w="med" len="med"/>
          </a:ln>
          <a:effectLst/>
        </p:spPr>
        <p:txBody>
          <a:bodyPr/>
          <a:lstStyle/>
          <a:p>
            <a:pPr algn="ctr"/>
            <a:endParaRPr lang="en-CA" dirty="0"/>
          </a:p>
        </p:txBody>
      </p:sp>
      <p:sp>
        <p:nvSpPr>
          <p:cNvPr id="676890" name="Line 26"/>
          <p:cNvSpPr>
            <a:spLocks noChangeShapeType="1"/>
          </p:cNvSpPr>
          <p:nvPr/>
        </p:nvSpPr>
        <p:spPr bwMode="auto">
          <a:xfrm>
            <a:off x="2667000" y="3048000"/>
            <a:ext cx="838200" cy="838200"/>
          </a:xfrm>
          <a:prstGeom prst="line">
            <a:avLst/>
          </a:prstGeom>
          <a:noFill/>
          <a:ln w="38100">
            <a:solidFill>
              <a:schemeClr val="tx2"/>
            </a:solidFill>
            <a:round/>
            <a:headEnd type="none" w="sm" len="sm"/>
            <a:tailEnd type="triangle" w="med" len="med"/>
          </a:ln>
          <a:effectLst/>
        </p:spPr>
        <p:txBody>
          <a:bodyPr/>
          <a:lstStyle/>
          <a:p>
            <a:pPr algn="ctr"/>
            <a:endParaRPr lang="en-CA" dirty="0"/>
          </a:p>
        </p:txBody>
      </p:sp>
      <p:sp>
        <p:nvSpPr>
          <p:cNvPr id="676891" name="Line 27"/>
          <p:cNvSpPr>
            <a:spLocks noChangeShapeType="1"/>
          </p:cNvSpPr>
          <p:nvPr/>
        </p:nvSpPr>
        <p:spPr bwMode="auto">
          <a:xfrm>
            <a:off x="5715000" y="3048000"/>
            <a:ext cx="838200" cy="838200"/>
          </a:xfrm>
          <a:prstGeom prst="line">
            <a:avLst/>
          </a:prstGeom>
          <a:noFill/>
          <a:ln w="38100">
            <a:solidFill>
              <a:schemeClr val="tx2"/>
            </a:solidFill>
            <a:round/>
            <a:headEnd type="none" w="sm" len="sm"/>
            <a:tailEnd type="triangle" w="med" len="med"/>
          </a:ln>
          <a:effectLst/>
        </p:spPr>
        <p:txBody>
          <a:bodyPr/>
          <a:lstStyle/>
          <a:p>
            <a:pPr algn="ctr"/>
            <a:endParaRPr lang="en-CA" dirty="0"/>
          </a:p>
        </p:txBody>
      </p:sp>
      <p:sp>
        <p:nvSpPr>
          <p:cNvPr id="676892" name="Line 28"/>
          <p:cNvSpPr>
            <a:spLocks noChangeShapeType="1"/>
          </p:cNvSpPr>
          <p:nvPr/>
        </p:nvSpPr>
        <p:spPr bwMode="auto">
          <a:xfrm>
            <a:off x="4343400" y="3048000"/>
            <a:ext cx="838200" cy="838200"/>
          </a:xfrm>
          <a:prstGeom prst="line">
            <a:avLst/>
          </a:prstGeom>
          <a:noFill/>
          <a:ln w="38100">
            <a:solidFill>
              <a:schemeClr val="tx2"/>
            </a:solidFill>
            <a:round/>
            <a:headEnd type="none" w="sm" len="sm"/>
            <a:tailEnd type="triangle" w="med" len="med"/>
          </a:ln>
          <a:effectLst/>
        </p:spPr>
        <p:txBody>
          <a:bodyPr/>
          <a:lstStyle/>
          <a:p>
            <a:pPr algn="ctr"/>
            <a:endParaRPr lang="en-CA" dirty="0"/>
          </a:p>
        </p:txBody>
      </p:sp>
      <p:sp>
        <p:nvSpPr>
          <p:cNvPr id="26" name="TextBox 1"/>
          <p:cNvSpPr txBox="1"/>
          <p:nvPr/>
        </p:nvSpPr>
        <p:spPr>
          <a:xfrm>
            <a:off x="224233" y="6323111"/>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28" name="Rectangle 17"/>
          <p:cNvSpPr txBox="1">
            <a:spLocks noGrp="1" noChangeArrowheads="1"/>
          </p:cNvSpPr>
          <p:nvPr>
            <p:ph type="title"/>
          </p:nvPr>
        </p:nvSpPr>
        <p:spPr>
          <a:xfrm>
            <a:off x="0" y="-533400"/>
            <a:ext cx="8991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700" b="1" dirty="0">
                <a:solidFill>
                  <a:schemeClr val="accent1"/>
                </a:solidFill>
                <a:effectLst>
                  <a:reflection blurRad="6350" stA="55000" endA="300" endPos="45500" dir="5400000" sy="-100000" algn="bl" rotWithShape="0"/>
                </a:effectLst>
              </a:rPr>
              <a:t>11.2.2  - IDENTIFY RISKS: Tools and Techniques</a:t>
            </a:r>
          </a:p>
        </p:txBody>
      </p:sp>
      <p:sp>
        <p:nvSpPr>
          <p:cNvPr id="2" name="Slide Number Placeholder 1"/>
          <p:cNvSpPr>
            <a:spLocks noGrp="1"/>
          </p:cNvSpPr>
          <p:nvPr>
            <p:ph type="sldNum" sz="quarter" idx="15"/>
          </p:nvPr>
        </p:nvSpPr>
        <p:spPr/>
        <p:txBody>
          <a:bodyPr/>
          <a:lstStyle/>
          <a:p>
            <a:fld id="{C9B9AEC3-A0CA-4E90-A2C3-F6D483041A8F}" type="slidenum">
              <a:rPr lang="en-CA" smtClean="0"/>
              <a:pPr/>
              <a:t>41</a:t>
            </a:fld>
            <a:endParaRPr lang="en-CA"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5" name="Text Box 3"/>
          <p:cNvSpPr txBox="1">
            <a:spLocks noChangeArrowheads="1"/>
          </p:cNvSpPr>
          <p:nvPr/>
        </p:nvSpPr>
        <p:spPr bwMode="auto">
          <a:xfrm>
            <a:off x="457200" y="1143000"/>
            <a:ext cx="8077200" cy="519113"/>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800" b="1" u="sng" dirty="0">
                <a:effectLst>
                  <a:outerShdw blurRad="38100" dist="38100" dir="2700000" algn="tl">
                    <a:srgbClr val="000000">
                      <a:alpha val="43137"/>
                    </a:srgbClr>
                  </a:outerShdw>
                </a:effectLst>
                <a:latin typeface="Arial" charset="0"/>
              </a:rPr>
              <a:t>Influence Diagram</a:t>
            </a:r>
          </a:p>
        </p:txBody>
      </p:sp>
      <p:sp>
        <p:nvSpPr>
          <p:cNvPr id="678916" name="AutoShape 4"/>
          <p:cNvSpPr>
            <a:spLocks noChangeArrowheads="1"/>
          </p:cNvSpPr>
          <p:nvPr/>
        </p:nvSpPr>
        <p:spPr bwMode="auto">
          <a:xfrm>
            <a:off x="609600" y="4267200"/>
            <a:ext cx="1752600" cy="1371600"/>
          </a:xfrm>
          <a:prstGeom prst="flowChartDecision">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800" b="1" dirty="0">
                <a:solidFill>
                  <a:schemeClr val="bg1"/>
                </a:solidFill>
                <a:latin typeface="Arial" charset="0"/>
              </a:rPr>
              <a:t>Product</a:t>
            </a:r>
          </a:p>
          <a:p>
            <a:pPr algn="ctr"/>
            <a:r>
              <a:rPr lang="en-US" sz="1800" b="1" dirty="0">
                <a:solidFill>
                  <a:schemeClr val="bg1"/>
                </a:solidFill>
                <a:latin typeface="Arial" charset="0"/>
              </a:rPr>
              <a:t>Price</a:t>
            </a:r>
          </a:p>
        </p:txBody>
      </p:sp>
      <p:sp>
        <p:nvSpPr>
          <p:cNvPr id="678918" name="Oval 6"/>
          <p:cNvSpPr>
            <a:spLocks noChangeArrowheads="1"/>
          </p:cNvSpPr>
          <p:nvPr/>
        </p:nvSpPr>
        <p:spPr bwMode="auto">
          <a:xfrm>
            <a:off x="3048000" y="2743200"/>
            <a:ext cx="1447800" cy="914400"/>
          </a:xfrm>
          <a:prstGeom prst="ellipse">
            <a:avLst/>
          </a:prstGeom>
          <a:solidFill>
            <a:srgbClr val="002060"/>
          </a:solidFill>
          <a:ln w="12700">
            <a:solidFill>
              <a:schemeClr val="tx1"/>
            </a:solidFill>
            <a:round/>
            <a:headEnd type="none" w="sm" len="sm"/>
            <a:tailEnd type="none" w="sm" len="sm"/>
          </a:ln>
          <a:effectLst/>
        </p:spPr>
        <p:txBody>
          <a:bodyPr wrap="none" anchor="ctr"/>
          <a:lstStyle/>
          <a:p>
            <a:pPr algn="ctr"/>
            <a:r>
              <a:rPr lang="en-US" sz="1800" b="1" dirty="0">
                <a:solidFill>
                  <a:schemeClr val="bg1"/>
                </a:solidFill>
                <a:latin typeface="Arial" charset="0"/>
              </a:rPr>
              <a:t>Market</a:t>
            </a:r>
          </a:p>
          <a:p>
            <a:pPr algn="ctr"/>
            <a:r>
              <a:rPr lang="en-US" sz="1800" b="1" dirty="0">
                <a:solidFill>
                  <a:schemeClr val="bg1"/>
                </a:solidFill>
                <a:latin typeface="Arial" charset="0"/>
              </a:rPr>
              <a:t>Size</a:t>
            </a:r>
          </a:p>
        </p:txBody>
      </p:sp>
      <p:sp>
        <p:nvSpPr>
          <p:cNvPr id="678920" name="Oval 8"/>
          <p:cNvSpPr>
            <a:spLocks noChangeArrowheads="1"/>
          </p:cNvSpPr>
          <p:nvPr/>
        </p:nvSpPr>
        <p:spPr bwMode="auto">
          <a:xfrm>
            <a:off x="3048000" y="4495800"/>
            <a:ext cx="1447800" cy="914400"/>
          </a:xfrm>
          <a:prstGeom prst="ellipse">
            <a:avLst/>
          </a:prstGeom>
          <a:solidFill>
            <a:srgbClr val="002060"/>
          </a:solidFill>
          <a:ln w="12700">
            <a:solidFill>
              <a:schemeClr val="tx1"/>
            </a:solidFill>
            <a:round/>
            <a:headEnd type="none" w="sm" len="sm"/>
            <a:tailEnd type="none" w="sm" len="sm"/>
          </a:ln>
          <a:effectLst/>
        </p:spPr>
        <p:txBody>
          <a:bodyPr wrap="none" anchor="ctr"/>
          <a:lstStyle/>
          <a:p>
            <a:pPr algn="ctr"/>
            <a:r>
              <a:rPr lang="en-US" sz="1800" b="1" dirty="0">
                <a:solidFill>
                  <a:schemeClr val="bg1"/>
                </a:solidFill>
                <a:latin typeface="Arial" charset="0"/>
              </a:rPr>
              <a:t>Market</a:t>
            </a:r>
          </a:p>
          <a:p>
            <a:pPr algn="ctr"/>
            <a:r>
              <a:rPr lang="en-US" sz="1800" b="1" dirty="0">
                <a:solidFill>
                  <a:schemeClr val="bg1"/>
                </a:solidFill>
                <a:latin typeface="Arial" charset="0"/>
              </a:rPr>
              <a:t>Share</a:t>
            </a:r>
          </a:p>
        </p:txBody>
      </p:sp>
      <p:sp>
        <p:nvSpPr>
          <p:cNvPr id="678921" name="AutoShape 9"/>
          <p:cNvSpPr>
            <a:spLocks noChangeArrowheads="1"/>
          </p:cNvSpPr>
          <p:nvPr/>
        </p:nvSpPr>
        <p:spPr bwMode="auto">
          <a:xfrm>
            <a:off x="4876800" y="3657600"/>
            <a:ext cx="1447800" cy="685800"/>
          </a:xfrm>
          <a:prstGeom prst="flowChartAlternateProcess">
            <a:avLst/>
          </a:prstGeom>
          <a:solidFill>
            <a:srgbClr val="8E5500"/>
          </a:solidFill>
          <a:ln w="12700">
            <a:solidFill>
              <a:schemeClr val="tx1"/>
            </a:solidFill>
            <a:miter lim="800000"/>
            <a:headEnd type="none" w="sm" len="sm"/>
            <a:tailEnd type="none" w="sm" len="sm"/>
          </a:ln>
          <a:effectLst/>
        </p:spPr>
        <p:txBody>
          <a:bodyPr wrap="none" anchor="ctr"/>
          <a:lstStyle/>
          <a:p>
            <a:r>
              <a:rPr lang="en-US" sz="1800" b="1" dirty="0">
                <a:solidFill>
                  <a:schemeClr val="bg1"/>
                </a:solidFill>
                <a:latin typeface="Arial" charset="0"/>
              </a:rPr>
              <a:t>Unit Sales</a:t>
            </a:r>
          </a:p>
        </p:txBody>
      </p:sp>
      <p:sp>
        <p:nvSpPr>
          <p:cNvPr id="678922" name="AutoShape 10"/>
          <p:cNvSpPr>
            <a:spLocks noChangeArrowheads="1"/>
          </p:cNvSpPr>
          <p:nvPr/>
        </p:nvSpPr>
        <p:spPr bwMode="auto">
          <a:xfrm>
            <a:off x="6019800" y="5067300"/>
            <a:ext cx="1447800" cy="685800"/>
          </a:xfrm>
          <a:prstGeom prst="flowChartAlternateProcess">
            <a:avLst/>
          </a:prstGeom>
          <a:solidFill>
            <a:srgbClr val="8E5500"/>
          </a:solidFill>
          <a:ln w="12700">
            <a:solidFill>
              <a:schemeClr val="tx1"/>
            </a:solidFill>
            <a:miter lim="800000"/>
            <a:headEnd type="none" w="sm" len="sm"/>
            <a:tailEnd type="none" w="sm" len="sm"/>
          </a:ln>
          <a:effectLst/>
        </p:spPr>
        <p:txBody>
          <a:bodyPr wrap="none" anchor="ctr"/>
          <a:lstStyle/>
          <a:p>
            <a:r>
              <a:rPr lang="en-US" sz="1800" b="1" dirty="0">
                <a:solidFill>
                  <a:schemeClr val="bg1"/>
                </a:solidFill>
                <a:latin typeface="Arial" charset="0"/>
              </a:rPr>
              <a:t>Revenues</a:t>
            </a:r>
          </a:p>
        </p:txBody>
      </p:sp>
      <p:sp>
        <p:nvSpPr>
          <p:cNvPr id="678923" name="AutoShape 11"/>
          <p:cNvSpPr>
            <a:spLocks noChangeArrowheads="1"/>
          </p:cNvSpPr>
          <p:nvPr/>
        </p:nvSpPr>
        <p:spPr bwMode="auto">
          <a:xfrm>
            <a:off x="6019800" y="2400300"/>
            <a:ext cx="1447800" cy="685800"/>
          </a:xfrm>
          <a:prstGeom prst="flowChartAlternateProcess">
            <a:avLst/>
          </a:prstGeom>
          <a:solidFill>
            <a:schemeClr val="accent5">
              <a:lumMod val="50000"/>
            </a:schemeClr>
          </a:solidFill>
          <a:ln w="12700">
            <a:solidFill>
              <a:schemeClr val="tx1"/>
            </a:solidFill>
            <a:miter lim="800000"/>
            <a:headEnd type="none" w="sm" len="sm"/>
            <a:tailEnd type="none" w="sm" len="sm"/>
          </a:ln>
          <a:effectLst/>
        </p:spPr>
        <p:txBody>
          <a:bodyPr wrap="none" anchor="ctr"/>
          <a:lstStyle/>
          <a:p>
            <a:pPr algn="ctr"/>
            <a:r>
              <a:rPr lang="en-US" sz="1800" b="1" dirty="0">
                <a:solidFill>
                  <a:schemeClr val="bg1"/>
                </a:solidFill>
                <a:latin typeface="Arial" charset="0"/>
              </a:rPr>
              <a:t>Costs</a:t>
            </a:r>
          </a:p>
        </p:txBody>
      </p:sp>
      <p:sp>
        <p:nvSpPr>
          <p:cNvPr id="678930" name="Line 18"/>
          <p:cNvSpPr>
            <a:spLocks noChangeShapeType="1"/>
          </p:cNvSpPr>
          <p:nvPr/>
        </p:nvSpPr>
        <p:spPr bwMode="auto">
          <a:xfrm flipV="1">
            <a:off x="2362200" y="2971800"/>
            <a:ext cx="762000" cy="0"/>
          </a:xfrm>
          <a:prstGeom prst="line">
            <a:avLst/>
          </a:prstGeom>
          <a:noFill/>
          <a:ln w="28575">
            <a:solidFill>
              <a:schemeClr val="tx1"/>
            </a:solidFill>
            <a:round/>
            <a:headEnd type="none" w="sm" len="sm"/>
            <a:tailEnd type="triangle" w="med" len="med"/>
          </a:ln>
          <a:effectLst/>
        </p:spPr>
        <p:txBody>
          <a:bodyPr/>
          <a:lstStyle/>
          <a:p>
            <a:endParaRPr lang="en-CA" dirty="0"/>
          </a:p>
        </p:txBody>
      </p:sp>
      <p:sp>
        <p:nvSpPr>
          <p:cNvPr id="678938" name="Line 26"/>
          <p:cNvSpPr>
            <a:spLocks noChangeShapeType="1"/>
          </p:cNvSpPr>
          <p:nvPr/>
        </p:nvSpPr>
        <p:spPr bwMode="auto">
          <a:xfrm>
            <a:off x="1485900" y="3657600"/>
            <a:ext cx="1562100" cy="1229053"/>
          </a:xfrm>
          <a:prstGeom prst="line">
            <a:avLst/>
          </a:prstGeom>
          <a:noFill/>
          <a:ln w="28575">
            <a:solidFill>
              <a:schemeClr val="tx1"/>
            </a:solidFill>
            <a:round/>
            <a:headEnd type="none" w="sm" len="sm"/>
            <a:tailEnd type="triangle" w="med" len="med"/>
          </a:ln>
          <a:effectLst/>
        </p:spPr>
        <p:txBody>
          <a:bodyPr/>
          <a:lstStyle/>
          <a:p>
            <a:endParaRPr lang="en-CA" dirty="0"/>
          </a:p>
        </p:txBody>
      </p:sp>
      <p:sp>
        <p:nvSpPr>
          <p:cNvPr id="678942" name="Line 30"/>
          <p:cNvSpPr>
            <a:spLocks noChangeShapeType="1"/>
          </p:cNvSpPr>
          <p:nvPr/>
        </p:nvSpPr>
        <p:spPr bwMode="auto">
          <a:xfrm>
            <a:off x="2362200" y="4953000"/>
            <a:ext cx="685800" cy="0"/>
          </a:xfrm>
          <a:prstGeom prst="line">
            <a:avLst/>
          </a:prstGeom>
          <a:noFill/>
          <a:ln w="28575">
            <a:solidFill>
              <a:schemeClr val="tx1"/>
            </a:solidFill>
            <a:round/>
            <a:headEnd type="none" w="sm" len="sm"/>
            <a:tailEnd type="triangle" w="med" len="med"/>
          </a:ln>
          <a:effectLst/>
        </p:spPr>
        <p:txBody>
          <a:bodyPr/>
          <a:lstStyle/>
          <a:p>
            <a:endParaRPr lang="en-CA" dirty="0"/>
          </a:p>
        </p:txBody>
      </p:sp>
      <p:sp>
        <p:nvSpPr>
          <p:cNvPr id="678949" name="Line 37"/>
          <p:cNvSpPr>
            <a:spLocks noChangeShapeType="1"/>
          </p:cNvSpPr>
          <p:nvPr/>
        </p:nvSpPr>
        <p:spPr bwMode="auto">
          <a:xfrm>
            <a:off x="1734207" y="5486400"/>
            <a:ext cx="4285593" cy="0"/>
          </a:xfrm>
          <a:prstGeom prst="line">
            <a:avLst/>
          </a:prstGeom>
          <a:noFill/>
          <a:ln w="28575">
            <a:solidFill>
              <a:schemeClr val="tx1"/>
            </a:solidFill>
            <a:round/>
            <a:headEnd type="none" w="sm" len="sm"/>
            <a:tailEnd type="triangle" w="med" len="med"/>
          </a:ln>
          <a:effectLst/>
        </p:spPr>
        <p:txBody>
          <a:bodyPr/>
          <a:lstStyle/>
          <a:p>
            <a:endParaRPr lang="en-CA" dirty="0"/>
          </a:p>
        </p:txBody>
      </p:sp>
      <p:sp>
        <p:nvSpPr>
          <p:cNvPr id="678952" name="Line 40"/>
          <p:cNvSpPr>
            <a:spLocks noChangeShapeType="1"/>
          </p:cNvSpPr>
          <p:nvPr/>
        </p:nvSpPr>
        <p:spPr bwMode="auto">
          <a:xfrm flipV="1">
            <a:off x="4428797" y="4076700"/>
            <a:ext cx="448003" cy="800100"/>
          </a:xfrm>
          <a:prstGeom prst="line">
            <a:avLst/>
          </a:prstGeom>
          <a:noFill/>
          <a:ln w="28575">
            <a:solidFill>
              <a:schemeClr val="tx1"/>
            </a:solidFill>
            <a:round/>
            <a:headEnd type="none" w="sm" len="sm"/>
            <a:tailEnd type="triangle" w="med" len="med"/>
          </a:ln>
          <a:effectLst/>
        </p:spPr>
        <p:txBody>
          <a:bodyPr/>
          <a:lstStyle/>
          <a:p>
            <a:endParaRPr lang="en-CA" dirty="0"/>
          </a:p>
        </p:txBody>
      </p:sp>
      <p:sp>
        <p:nvSpPr>
          <p:cNvPr id="678954" name="Line 42"/>
          <p:cNvSpPr>
            <a:spLocks noChangeShapeType="1"/>
          </p:cNvSpPr>
          <p:nvPr/>
        </p:nvSpPr>
        <p:spPr bwMode="auto">
          <a:xfrm>
            <a:off x="4495800" y="3371850"/>
            <a:ext cx="381000" cy="514350"/>
          </a:xfrm>
          <a:prstGeom prst="line">
            <a:avLst/>
          </a:prstGeom>
          <a:noFill/>
          <a:ln w="28575">
            <a:solidFill>
              <a:schemeClr val="tx1"/>
            </a:solidFill>
            <a:round/>
            <a:headEnd type="none" w="sm" len="sm"/>
            <a:tailEnd type="triangle" w="med" len="med"/>
          </a:ln>
          <a:effectLst/>
        </p:spPr>
        <p:txBody>
          <a:bodyPr/>
          <a:lstStyle/>
          <a:p>
            <a:endParaRPr lang="en-CA" dirty="0"/>
          </a:p>
        </p:txBody>
      </p:sp>
      <p:sp>
        <p:nvSpPr>
          <p:cNvPr id="678955" name="Line 43"/>
          <p:cNvSpPr>
            <a:spLocks noChangeShapeType="1"/>
          </p:cNvSpPr>
          <p:nvPr/>
        </p:nvSpPr>
        <p:spPr bwMode="auto">
          <a:xfrm>
            <a:off x="1828800" y="2590800"/>
            <a:ext cx="4191000" cy="0"/>
          </a:xfrm>
          <a:prstGeom prst="line">
            <a:avLst/>
          </a:prstGeom>
          <a:noFill/>
          <a:ln w="28575">
            <a:solidFill>
              <a:schemeClr val="tx1"/>
            </a:solidFill>
            <a:round/>
            <a:headEnd type="none" w="sm" len="sm"/>
            <a:tailEnd type="triangle" w="med" len="med"/>
          </a:ln>
          <a:effectLst/>
        </p:spPr>
        <p:txBody>
          <a:bodyPr/>
          <a:lstStyle/>
          <a:p>
            <a:endParaRPr lang="en-CA" dirty="0"/>
          </a:p>
        </p:txBody>
      </p:sp>
      <p:sp>
        <p:nvSpPr>
          <p:cNvPr id="678917" name="AutoShape 5"/>
          <p:cNvSpPr>
            <a:spLocks noChangeArrowheads="1"/>
          </p:cNvSpPr>
          <p:nvPr/>
        </p:nvSpPr>
        <p:spPr bwMode="auto">
          <a:xfrm>
            <a:off x="609600" y="2286000"/>
            <a:ext cx="1752600" cy="1371600"/>
          </a:xfrm>
          <a:prstGeom prst="flowChartDecision">
            <a:avLst/>
          </a:prstGeom>
          <a:solidFill>
            <a:schemeClr val="accent1"/>
          </a:solidFill>
          <a:ln w="12700">
            <a:solidFill>
              <a:schemeClr val="tx1"/>
            </a:solidFill>
            <a:miter lim="800000"/>
            <a:headEnd type="none" w="sm" len="sm"/>
            <a:tailEnd type="none" w="sm" len="sm"/>
          </a:ln>
          <a:effectLst/>
        </p:spPr>
        <p:txBody>
          <a:bodyPr wrap="none" anchor="ctr"/>
          <a:lstStyle/>
          <a:p>
            <a:pPr algn="ctr"/>
            <a:r>
              <a:rPr lang="en-US" sz="1800" b="1" dirty="0">
                <a:solidFill>
                  <a:schemeClr val="bg1"/>
                </a:solidFill>
                <a:latin typeface="Arial" charset="0"/>
              </a:rPr>
              <a:t>Marketing</a:t>
            </a:r>
          </a:p>
          <a:p>
            <a:pPr algn="ctr"/>
            <a:r>
              <a:rPr lang="en-US" sz="1800" b="1" dirty="0">
                <a:solidFill>
                  <a:schemeClr val="bg1"/>
                </a:solidFill>
                <a:latin typeface="Arial" charset="0"/>
              </a:rPr>
              <a:t>Budget</a:t>
            </a:r>
          </a:p>
        </p:txBody>
      </p:sp>
      <p:sp>
        <p:nvSpPr>
          <p:cNvPr id="678961" name="Line 49"/>
          <p:cNvSpPr>
            <a:spLocks noChangeShapeType="1"/>
          </p:cNvSpPr>
          <p:nvPr/>
        </p:nvSpPr>
        <p:spPr bwMode="auto">
          <a:xfrm flipV="1">
            <a:off x="5715000" y="3086100"/>
            <a:ext cx="838200" cy="571500"/>
          </a:xfrm>
          <a:prstGeom prst="line">
            <a:avLst/>
          </a:prstGeom>
          <a:noFill/>
          <a:ln w="28575">
            <a:solidFill>
              <a:schemeClr val="tx1"/>
            </a:solidFill>
            <a:round/>
            <a:headEnd type="none" w="sm" len="sm"/>
            <a:tailEnd type="triangle" w="med" len="med"/>
          </a:ln>
          <a:effectLst/>
        </p:spPr>
        <p:txBody>
          <a:bodyPr/>
          <a:lstStyle/>
          <a:p>
            <a:endParaRPr lang="en-CA" dirty="0"/>
          </a:p>
        </p:txBody>
      </p:sp>
      <p:sp>
        <p:nvSpPr>
          <p:cNvPr id="678962" name="Line 50"/>
          <p:cNvSpPr>
            <a:spLocks noChangeShapeType="1"/>
          </p:cNvSpPr>
          <p:nvPr/>
        </p:nvSpPr>
        <p:spPr bwMode="auto">
          <a:xfrm>
            <a:off x="5715000" y="4343400"/>
            <a:ext cx="1066800" cy="723900"/>
          </a:xfrm>
          <a:prstGeom prst="line">
            <a:avLst/>
          </a:prstGeom>
          <a:noFill/>
          <a:ln w="28575">
            <a:solidFill>
              <a:schemeClr val="tx1"/>
            </a:solidFill>
            <a:round/>
            <a:headEnd type="none" w="sm" len="sm"/>
            <a:tailEnd type="triangle" w="med" len="med"/>
          </a:ln>
          <a:effectLst/>
        </p:spPr>
        <p:txBody>
          <a:bodyPr/>
          <a:lstStyle/>
          <a:p>
            <a:endParaRPr lang="en-CA" dirty="0"/>
          </a:p>
        </p:txBody>
      </p:sp>
      <p:sp>
        <p:nvSpPr>
          <p:cNvPr id="678967" name="Oval 55"/>
          <p:cNvSpPr>
            <a:spLocks noChangeArrowheads="1"/>
          </p:cNvSpPr>
          <p:nvPr/>
        </p:nvSpPr>
        <p:spPr bwMode="auto">
          <a:xfrm>
            <a:off x="7010400" y="3657600"/>
            <a:ext cx="1676400" cy="838200"/>
          </a:xfrm>
          <a:prstGeom prst="ellipse">
            <a:avLst/>
          </a:prstGeom>
          <a:solidFill>
            <a:srgbClr val="66FF33"/>
          </a:solidFill>
          <a:ln w="25400">
            <a:solidFill>
              <a:schemeClr val="tx1"/>
            </a:solidFill>
            <a:round/>
            <a:headEnd type="none" w="sm" len="sm"/>
            <a:tailEnd type="none" w="med" len="lg"/>
          </a:ln>
          <a:effectLst/>
        </p:spPr>
        <p:txBody>
          <a:bodyPr wrap="none" anchor="ctr"/>
          <a:lstStyle/>
          <a:p>
            <a:pPr algn="ctr"/>
            <a:r>
              <a:rPr lang="en-US" sz="1800" b="1" dirty="0">
                <a:solidFill>
                  <a:srgbClr val="C00000"/>
                </a:solidFill>
                <a:latin typeface="Arial" charset="0"/>
              </a:rPr>
              <a:t>Profit</a:t>
            </a:r>
          </a:p>
        </p:txBody>
      </p:sp>
      <p:sp>
        <p:nvSpPr>
          <p:cNvPr id="678972" name="Line 60"/>
          <p:cNvSpPr>
            <a:spLocks noChangeShapeType="1"/>
          </p:cNvSpPr>
          <p:nvPr/>
        </p:nvSpPr>
        <p:spPr bwMode="auto">
          <a:xfrm>
            <a:off x="7010400" y="3086100"/>
            <a:ext cx="914400" cy="571500"/>
          </a:xfrm>
          <a:prstGeom prst="line">
            <a:avLst/>
          </a:prstGeom>
          <a:noFill/>
          <a:ln w="25400">
            <a:solidFill>
              <a:schemeClr val="tx1"/>
            </a:solidFill>
            <a:round/>
            <a:headEnd type="none" w="sm" len="sm"/>
            <a:tailEnd type="triangle" w="med" len="med"/>
          </a:ln>
          <a:effectLst/>
        </p:spPr>
        <p:txBody>
          <a:bodyPr wrap="none" anchor="ctr"/>
          <a:lstStyle/>
          <a:p>
            <a:endParaRPr lang="en-CA" dirty="0"/>
          </a:p>
        </p:txBody>
      </p:sp>
      <p:sp>
        <p:nvSpPr>
          <p:cNvPr id="678973" name="Line 61"/>
          <p:cNvSpPr>
            <a:spLocks noChangeShapeType="1"/>
          </p:cNvSpPr>
          <p:nvPr/>
        </p:nvSpPr>
        <p:spPr bwMode="auto">
          <a:xfrm flipV="1">
            <a:off x="7010400" y="4495800"/>
            <a:ext cx="914400" cy="571500"/>
          </a:xfrm>
          <a:prstGeom prst="line">
            <a:avLst/>
          </a:prstGeom>
          <a:noFill/>
          <a:ln w="25400">
            <a:solidFill>
              <a:schemeClr val="tx1"/>
            </a:solidFill>
            <a:round/>
            <a:headEnd type="none" w="sm" len="sm"/>
            <a:tailEnd type="triangle" w="med" len="med"/>
          </a:ln>
          <a:effectLst/>
        </p:spPr>
        <p:txBody>
          <a:bodyPr wrap="none" anchor="ctr"/>
          <a:lstStyle/>
          <a:p>
            <a:endParaRPr lang="en-CA" dirty="0"/>
          </a:p>
        </p:txBody>
      </p:sp>
      <p:sp>
        <p:nvSpPr>
          <p:cNvPr id="24" name="TextBox 1"/>
          <p:cNvSpPr txBox="1"/>
          <p:nvPr/>
        </p:nvSpPr>
        <p:spPr>
          <a:xfrm>
            <a:off x="152400" y="6400800"/>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25" name="Rectangle 17"/>
          <p:cNvSpPr txBox="1">
            <a:spLocks noGrp="1" noChangeArrowheads="1"/>
          </p:cNvSpPr>
          <p:nvPr>
            <p:ph type="title"/>
          </p:nvPr>
        </p:nvSpPr>
        <p:spPr>
          <a:xfrm>
            <a:off x="-76200" y="-533400"/>
            <a:ext cx="90678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2700" b="1" dirty="0">
                <a:solidFill>
                  <a:schemeClr val="accent1"/>
                </a:solidFill>
                <a:effectLst>
                  <a:reflection blurRad="6350" stA="55000" endA="300" endPos="45500" dir="5400000" sy="-100000" algn="bl" rotWithShape="0"/>
                </a:effectLst>
              </a:rPr>
              <a:t>11.2.2  - IDENTIFY RISKS: Tools and Techniques</a:t>
            </a:r>
          </a:p>
        </p:txBody>
      </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0617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306180"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30618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06182" name="Rectangle 6"/>
          <p:cNvSpPr>
            <a:spLocks noGrp="1" noChangeArrowheads="1"/>
          </p:cNvSpPr>
          <p:nvPr>
            <p:ph type="title"/>
          </p:nvPr>
        </p:nvSpPr>
        <p:spPr>
          <a:xfrm>
            <a:off x="228600" y="152400"/>
            <a:ext cx="8686800" cy="838200"/>
          </a:xfrm>
        </p:spPr>
        <p:txBody>
          <a:bodyPr/>
          <a:lstStyle/>
          <a:p>
            <a:pPr algn="ctr"/>
            <a:r>
              <a:rPr lang="en-US" sz="2800" b="1" dirty="0">
                <a:solidFill>
                  <a:schemeClr val="accent1"/>
                </a:solidFill>
                <a:effectLst>
                  <a:reflection blurRad="6350" stA="55000" endA="300" endPos="45500" dir="5400000" sy="-100000" algn="bl" rotWithShape="0"/>
                </a:effectLst>
              </a:rPr>
              <a:t>11.2.3  - IDENTIFY RISKS: OUTPUTS</a:t>
            </a:r>
          </a:p>
        </p:txBody>
      </p:sp>
      <p:sp>
        <p:nvSpPr>
          <p:cNvPr id="306183" name="Rectangle 7"/>
          <p:cNvSpPr>
            <a:spLocks noGrp="1" noChangeArrowheads="1"/>
          </p:cNvSpPr>
          <p:nvPr>
            <p:ph sz="quarter" idx="1"/>
          </p:nvPr>
        </p:nvSpPr>
        <p:spPr>
          <a:xfrm>
            <a:off x="228600" y="1295400"/>
            <a:ext cx="8686800" cy="5410200"/>
          </a:xfrm>
          <a:noFill/>
        </p:spPr>
        <p:txBody>
          <a:bodyPr>
            <a:normAutofit lnSpcReduction="10000"/>
          </a:bodyPr>
          <a:lstStyle/>
          <a:p>
            <a:pPr>
              <a:lnSpc>
                <a:spcPct val="90000"/>
              </a:lnSpc>
              <a:buFont typeface="Wingdings" pitchFamily="2" charset="2"/>
              <a:buNone/>
            </a:pPr>
            <a:r>
              <a:rPr lang="en-US" sz="2800" b="1" dirty="0"/>
              <a:t>.1  Risk Register</a:t>
            </a:r>
          </a:p>
          <a:p>
            <a:pPr lvl="1">
              <a:lnSpc>
                <a:spcPct val="90000"/>
              </a:lnSpc>
            </a:pPr>
            <a:r>
              <a:rPr lang="en-US" sz="2000" dirty="0"/>
              <a:t>Records the details of identified individual risks. </a:t>
            </a:r>
          </a:p>
          <a:p>
            <a:pPr lvl="1">
              <a:lnSpc>
                <a:spcPct val="90000"/>
              </a:lnSpc>
            </a:pPr>
            <a:r>
              <a:rPr lang="en-US" sz="2000" dirty="0"/>
              <a:t>The results of qualitative risk Analysis, planning and implementing risk responses, and monitoring risks, are progressively recorded in the risk register, as these processes are conducted throughout the project. </a:t>
            </a:r>
          </a:p>
          <a:p>
            <a:pPr lvl="1">
              <a:lnSpc>
                <a:spcPct val="90000"/>
              </a:lnSpc>
            </a:pPr>
            <a:r>
              <a:rPr lang="en-US" sz="2000" dirty="0"/>
              <a:t>Upon completion of Identify Risks process, the register may include:  </a:t>
            </a:r>
          </a:p>
          <a:p>
            <a:pPr lvl="2">
              <a:lnSpc>
                <a:spcPct val="90000"/>
              </a:lnSpc>
            </a:pPr>
            <a:r>
              <a:rPr lang="en-US" sz="2000" b="1" i="1" dirty="0"/>
              <a:t>List of identified risks </a:t>
            </a:r>
            <a:r>
              <a:rPr lang="en-US" sz="2000" dirty="0"/>
              <a:t>as individual risks, given unique identifiers, leading to effects. </a:t>
            </a:r>
          </a:p>
          <a:p>
            <a:pPr lvl="2">
              <a:lnSpc>
                <a:spcPct val="90000"/>
              </a:lnSpc>
            </a:pPr>
            <a:r>
              <a:rPr lang="en-US" sz="2000" b="1" i="1" dirty="0"/>
              <a:t>Potential Risk Owners</a:t>
            </a:r>
            <a:r>
              <a:rPr lang="en-US" sz="2000" dirty="0"/>
              <a:t>. To be confirmed during Qualitative risk analysis process. </a:t>
            </a:r>
          </a:p>
          <a:p>
            <a:pPr lvl="2">
              <a:lnSpc>
                <a:spcPct val="90000"/>
              </a:lnSpc>
            </a:pPr>
            <a:r>
              <a:rPr lang="en-US" sz="2000" b="1" i="1" dirty="0"/>
              <a:t>List of Potential Risk Responses. </a:t>
            </a:r>
            <a:r>
              <a:rPr lang="en-US" sz="2000" dirty="0"/>
              <a:t>To be confirmed during Plan Risk Responses process.  </a:t>
            </a:r>
          </a:p>
          <a:p>
            <a:pPr lvl="2">
              <a:lnSpc>
                <a:spcPct val="90000"/>
              </a:lnSpc>
            </a:pPr>
            <a:r>
              <a:rPr lang="en-US" sz="2000" b="1" i="1" dirty="0"/>
              <a:t>Additional data </a:t>
            </a:r>
            <a:r>
              <a:rPr lang="en-US" sz="2000" dirty="0"/>
              <a:t>for each risk may be recorded, such as: </a:t>
            </a:r>
          </a:p>
          <a:p>
            <a:pPr marL="731520" lvl="2" indent="0">
              <a:lnSpc>
                <a:spcPct val="90000"/>
              </a:lnSpc>
              <a:buNone/>
            </a:pPr>
            <a:r>
              <a:rPr lang="en-US" sz="2000" dirty="0"/>
              <a:t>	- Risk Title	- Risk Category 	- Current Status</a:t>
            </a:r>
          </a:p>
          <a:p>
            <a:pPr marL="731520" lvl="2" indent="0">
              <a:lnSpc>
                <a:spcPct val="90000"/>
              </a:lnSpc>
              <a:buNone/>
            </a:pPr>
            <a:r>
              <a:rPr lang="en-US" sz="2000" dirty="0"/>
              <a:t>	- Cause(s)	- Effect(s)		- Triggers</a:t>
            </a:r>
          </a:p>
          <a:p>
            <a:pPr marL="731520" lvl="2" indent="0">
              <a:lnSpc>
                <a:spcPct val="90000"/>
              </a:lnSpc>
              <a:buNone/>
            </a:pPr>
            <a:r>
              <a:rPr lang="en-US" sz="2000" dirty="0"/>
              <a:t>	- WBS Ref. 	- Timing		- Deadline for action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43</a:t>
            </a:fld>
            <a:endParaRPr lang="en-CA"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0617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306180"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30618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06182" name="Rectangle 6"/>
          <p:cNvSpPr>
            <a:spLocks noGrp="1" noChangeArrowheads="1"/>
          </p:cNvSpPr>
          <p:nvPr>
            <p:ph type="title"/>
          </p:nvPr>
        </p:nvSpPr>
        <p:spPr>
          <a:xfrm>
            <a:off x="228600" y="152400"/>
            <a:ext cx="8686800" cy="838200"/>
          </a:xfrm>
        </p:spPr>
        <p:txBody>
          <a:bodyPr/>
          <a:lstStyle/>
          <a:p>
            <a:pPr algn="ctr"/>
            <a:r>
              <a:rPr lang="en-US" sz="2800" b="1" dirty="0">
                <a:solidFill>
                  <a:schemeClr val="accent1"/>
                </a:solidFill>
                <a:effectLst>
                  <a:reflection blurRad="6350" stA="55000" endA="300" endPos="45500" dir="5400000" sy="-100000" algn="bl" rotWithShape="0"/>
                </a:effectLst>
              </a:rPr>
              <a:t>11.2.3  - IDENTIFY RISKS: OUTPUTS</a:t>
            </a:r>
          </a:p>
        </p:txBody>
      </p:sp>
      <p:sp>
        <p:nvSpPr>
          <p:cNvPr id="306183" name="Rectangle 7"/>
          <p:cNvSpPr>
            <a:spLocks noGrp="1" noChangeArrowheads="1"/>
          </p:cNvSpPr>
          <p:nvPr>
            <p:ph sz="quarter" idx="1"/>
          </p:nvPr>
        </p:nvSpPr>
        <p:spPr>
          <a:xfrm>
            <a:off x="228600" y="1295400"/>
            <a:ext cx="8686800" cy="5410200"/>
          </a:xfrm>
          <a:noFill/>
        </p:spPr>
        <p:txBody>
          <a:bodyPr>
            <a:normAutofit/>
          </a:bodyPr>
          <a:lstStyle/>
          <a:p>
            <a:pPr>
              <a:lnSpc>
                <a:spcPct val="90000"/>
              </a:lnSpc>
              <a:buFont typeface="Wingdings" pitchFamily="2" charset="2"/>
              <a:buNone/>
            </a:pPr>
            <a:r>
              <a:rPr lang="en-US" sz="2800" b="1" dirty="0"/>
              <a:t>.1  Risk Report</a:t>
            </a:r>
          </a:p>
          <a:p>
            <a:pPr lvl="1">
              <a:lnSpc>
                <a:spcPct val="90000"/>
              </a:lnSpc>
            </a:pPr>
            <a:r>
              <a:rPr lang="en-US" sz="2000" dirty="0"/>
              <a:t>Provides information about the overall project risk, along with a summary of identifies individual risks. </a:t>
            </a:r>
          </a:p>
          <a:p>
            <a:pPr lvl="1">
              <a:lnSpc>
                <a:spcPct val="90000"/>
              </a:lnSpc>
            </a:pPr>
            <a:r>
              <a:rPr lang="en-US" sz="2000" dirty="0"/>
              <a:t>The report is completed progressively as the risk management processes are conducted throughout the project. Information included in the report may contain:</a:t>
            </a:r>
          </a:p>
          <a:p>
            <a:pPr lvl="2">
              <a:lnSpc>
                <a:spcPct val="90000"/>
              </a:lnSpc>
            </a:pPr>
            <a:r>
              <a:rPr lang="en-US" sz="1700" dirty="0"/>
              <a:t>Sources of overall project risk, with indication of most important drivers. </a:t>
            </a:r>
          </a:p>
          <a:p>
            <a:pPr lvl="2">
              <a:lnSpc>
                <a:spcPct val="90000"/>
              </a:lnSpc>
            </a:pPr>
            <a:r>
              <a:rPr lang="en-US" sz="1700" dirty="0"/>
              <a:t>Summary information of identified individual risks, with information regarding the number of threats and opportunities, categories, metrics, trends, etc. </a:t>
            </a:r>
          </a:p>
          <a:p>
            <a:pPr marL="0" indent="0">
              <a:lnSpc>
                <a:spcPct val="90000"/>
              </a:lnSpc>
              <a:buNone/>
            </a:pPr>
            <a:r>
              <a:rPr lang="en-US" sz="2800" dirty="0"/>
              <a:t>.</a:t>
            </a:r>
            <a:r>
              <a:rPr lang="en-US" sz="2800" b="1" dirty="0"/>
              <a:t>2  Project Documents Updates</a:t>
            </a:r>
          </a:p>
          <a:p>
            <a:pPr marL="631825" indent="-273050">
              <a:lnSpc>
                <a:spcPct val="90000"/>
              </a:lnSpc>
              <a:buSzPct val="100000"/>
              <a:buFont typeface="Arial" panose="020B0604020202020204" pitchFamily="34" charset="0"/>
              <a:buChar char="•"/>
            </a:pPr>
            <a:r>
              <a:rPr lang="en-US" sz="2000" b="1" i="1" dirty="0"/>
              <a:t>Assumption Log. </a:t>
            </a:r>
            <a:r>
              <a:rPr lang="en-US" sz="2000" dirty="0"/>
              <a:t>Updated to reflect new assumption made and constraints identified during the process.</a:t>
            </a:r>
          </a:p>
          <a:p>
            <a:pPr marL="631825" indent="-273050">
              <a:lnSpc>
                <a:spcPct val="90000"/>
              </a:lnSpc>
              <a:buSzPct val="100000"/>
              <a:buFont typeface="Arial" panose="020B0604020202020204" pitchFamily="34" charset="0"/>
              <a:buChar char="•"/>
            </a:pPr>
            <a:r>
              <a:rPr lang="en-US" sz="2000" b="1" i="1" dirty="0"/>
              <a:t>Issue Log. </a:t>
            </a:r>
            <a:r>
              <a:rPr lang="en-US" sz="2000" dirty="0"/>
              <a:t>Updated to reflect new issues identified. </a:t>
            </a:r>
          </a:p>
          <a:p>
            <a:pPr marL="631825" indent="-273050">
              <a:lnSpc>
                <a:spcPct val="90000"/>
              </a:lnSpc>
              <a:buSzPct val="100000"/>
              <a:buFont typeface="Arial" panose="020B0604020202020204" pitchFamily="34" charset="0"/>
              <a:buChar char="•"/>
            </a:pPr>
            <a:r>
              <a:rPr lang="en-US" sz="2000" b="1" i="1" dirty="0"/>
              <a:t>Lessons Learned Register. </a:t>
            </a:r>
            <a:r>
              <a:rPr lang="en-US" sz="2000" dirty="0"/>
              <a:t>Updated to capture information or techniques that were effective during the Identify Risks      process. </a:t>
            </a:r>
            <a:r>
              <a:rPr lang="en-US" sz="2000" b="1" i="1" dirty="0"/>
              <a:t> </a:t>
            </a:r>
            <a:r>
              <a:rPr lang="en-US" sz="2300" b="1" i="1" dirty="0"/>
              <a:t> </a:t>
            </a:r>
            <a:r>
              <a:rPr lang="en-US" sz="2300" dirty="0"/>
              <a:t>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44</a:t>
            </a:fld>
            <a:endParaRPr lang="en-CA" dirty="0"/>
          </a:p>
        </p:txBody>
      </p:sp>
    </p:spTree>
    <p:extLst>
      <p:ext uri="{BB962C8B-B14F-4D97-AF65-F5344CB8AC3E}">
        <p14:creationId xmlns:p14="http://schemas.microsoft.com/office/powerpoint/2010/main" val="185598178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102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85060" name="Rectangle 102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85061" name="Rectangle 102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85062" name="Rectangle 1030"/>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pic>
        <p:nvPicPr>
          <p:cNvPr id="685063" name="Picture 1031"/>
          <p:cNvPicPr>
            <a:picLocks noChangeArrowheads="1"/>
          </p:cNvPicPr>
          <p:nvPr/>
        </p:nvPicPr>
        <p:blipFill>
          <a:blip r:embed="rId3" cstate="print"/>
          <a:srcRect/>
          <a:stretch>
            <a:fillRect/>
          </a:stretch>
        </p:blipFill>
        <p:spPr bwMode="auto">
          <a:xfrm rot="1219048">
            <a:off x="2667000" y="3355791"/>
            <a:ext cx="2209800" cy="2438400"/>
          </a:xfrm>
          <a:prstGeom prst="rect">
            <a:avLst/>
          </a:prstGeom>
          <a:noFill/>
          <a:ln w="12700">
            <a:noFill/>
            <a:miter lim="800000"/>
            <a:headEnd/>
            <a:tailEnd/>
          </a:ln>
          <a:effectLst/>
        </p:spPr>
      </p:pic>
      <p:sp>
        <p:nvSpPr>
          <p:cNvPr id="685064" name="Rectangle 1032"/>
          <p:cNvSpPr>
            <a:spLocks noGrp="1" noChangeArrowheads="1"/>
          </p:cNvSpPr>
          <p:nvPr>
            <p:ph type="title"/>
          </p:nvPr>
        </p:nvSpPr>
        <p:spPr>
          <a:xfrm>
            <a:off x="285008" y="2628"/>
            <a:ext cx="8686800" cy="841248"/>
          </a:xfrm>
        </p:spPr>
        <p:txBody>
          <a:bodyPr>
            <a:normAutofit/>
          </a:bodyPr>
          <a:lstStyle/>
          <a:p>
            <a:r>
              <a:rPr lang="en-US" sz="2800" b="1" dirty="0">
                <a:solidFill>
                  <a:schemeClr val="accent1"/>
                </a:solidFill>
                <a:effectLst>
                  <a:reflection blurRad="6350" stA="55000" endA="300" endPos="45500" dir="5400000" sy="-100000" algn="bl" rotWithShape="0"/>
                </a:effectLst>
              </a:rPr>
              <a:t>11.3  - PERFORM Qualitative Risk Analysis</a:t>
            </a:r>
          </a:p>
        </p:txBody>
      </p:sp>
      <p:sp>
        <p:nvSpPr>
          <p:cNvPr id="685065" name="Rectangle 1033"/>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85066" name="Rectangle 1034"/>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685067" name="Rectangle 103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85068" name="Rectangle 103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85069" name="Rectangle 103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85070" name="Rectangle 103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85071" name="Rectangle 1039"/>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85072" name="Rectangle 1040"/>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85073" name="Rectangle 1041"/>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685074" name="Rectangle 1042"/>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85075" name="Rectangle 1043"/>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85076" name="Rectangle 104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85077" name="Rectangle 104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685078" name="Rectangle 104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85079" name="Rectangle 104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40" name="TextBox 1"/>
          <p:cNvSpPr txBox="1"/>
          <p:nvPr/>
        </p:nvSpPr>
        <p:spPr>
          <a:xfrm>
            <a:off x="-22804"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41" name="Content Placeholder 3"/>
          <p:cNvGrpSpPr>
            <a:grpSpLocks noGrp="1"/>
          </p:cNvGrpSpPr>
          <p:nvPr/>
        </p:nvGrpSpPr>
        <p:grpSpPr>
          <a:xfrm>
            <a:off x="-76200" y="990600"/>
            <a:ext cx="9190644" cy="6019800"/>
            <a:chOff x="37097" y="1828800"/>
            <a:chExt cx="9079968" cy="4425043"/>
          </a:xfrm>
          <a:scene3d>
            <a:camera prst="isometricOffAxis1Right"/>
            <a:lightRig rig="threePt" dir="t"/>
          </a:scene3d>
        </p:grpSpPr>
        <p:sp>
          <p:nvSpPr>
            <p:cNvPr id="42" name="Rectangle 41"/>
            <p:cNvSpPr>
              <a:spLocks noChangeArrowheads="1"/>
            </p:cNvSpPr>
            <p:nvPr/>
          </p:nvSpPr>
          <p:spPr bwMode="auto">
            <a:xfrm>
              <a:off x="3751145" y="1828800"/>
              <a:ext cx="1641709"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11.0</a:t>
              </a:r>
            </a:p>
            <a:p>
              <a:pPr algn="ctr"/>
              <a:r>
                <a:rPr lang="en-US" sz="1600" b="1" dirty="0">
                  <a:solidFill>
                    <a:schemeClr val="bg1"/>
                  </a:solidFill>
                </a:rPr>
                <a:t>Project Risk</a:t>
              </a:r>
            </a:p>
            <a:p>
              <a:pPr algn="ctr"/>
              <a:r>
                <a:rPr lang="en-US" sz="1600" b="1" dirty="0">
                  <a:solidFill>
                    <a:schemeClr val="bg1"/>
                  </a:solidFill>
                </a:rPr>
                <a:t>Management</a:t>
              </a:r>
            </a:p>
          </p:txBody>
        </p:sp>
        <p:sp>
          <p:nvSpPr>
            <p:cNvPr id="43" name="Rectangle 42"/>
            <p:cNvSpPr>
              <a:spLocks noChangeArrowheads="1"/>
            </p:cNvSpPr>
            <p:nvPr/>
          </p:nvSpPr>
          <p:spPr bwMode="auto">
            <a:xfrm>
              <a:off x="37097" y="3791749"/>
              <a:ext cx="1450573"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11.1</a:t>
              </a:r>
            </a:p>
            <a:p>
              <a:pPr algn="ctr"/>
              <a:r>
                <a:rPr lang="en-US" sz="1600" b="1" dirty="0">
                  <a:solidFill>
                    <a:schemeClr val="bg1"/>
                  </a:solidFill>
                </a:rPr>
                <a:t>Plan Risk</a:t>
              </a:r>
            </a:p>
            <a:p>
              <a:pPr algn="ctr"/>
              <a:r>
                <a:rPr lang="en-US" sz="1600" b="1" dirty="0">
                  <a:solidFill>
                    <a:schemeClr val="bg1"/>
                  </a:solidFill>
                </a:rPr>
                <a:t>Management</a:t>
              </a:r>
            </a:p>
          </p:txBody>
        </p:sp>
        <p:sp>
          <p:nvSpPr>
            <p:cNvPr id="44" name="Rectangle 43"/>
            <p:cNvSpPr>
              <a:spLocks noChangeArrowheads="1"/>
            </p:cNvSpPr>
            <p:nvPr/>
          </p:nvSpPr>
          <p:spPr bwMode="auto">
            <a:xfrm>
              <a:off x="1569251"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11.2</a:t>
              </a:r>
            </a:p>
            <a:p>
              <a:pPr algn="ctr"/>
              <a:r>
                <a:rPr lang="en-US" sz="1600" b="1" dirty="0">
                  <a:solidFill>
                    <a:schemeClr val="bg1"/>
                  </a:solidFill>
                </a:rPr>
                <a:t>Identify</a:t>
              </a:r>
            </a:p>
            <a:p>
              <a:pPr algn="ctr"/>
              <a:r>
                <a:rPr lang="en-US" sz="1600" b="1" dirty="0">
                  <a:solidFill>
                    <a:schemeClr val="bg1"/>
                  </a:solidFill>
                </a:rPr>
                <a:t>Risks</a:t>
              </a:r>
            </a:p>
          </p:txBody>
        </p:sp>
        <p:sp>
          <p:nvSpPr>
            <p:cNvPr id="45" name="Rectangle 44"/>
            <p:cNvSpPr>
              <a:spLocks noChangeArrowheads="1"/>
            </p:cNvSpPr>
            <p:nvPr/>
          </p:nvSpPr>
          <p:spPr bwMode="auto">
            <a:xfrm>
              <a:off x="2984333" y="3788228"/>
              <a:ext cx="147066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11.3</a:t>
              </a:r>
            </a:p>
            <a:p>
              <a:pPr algn="ctr"/>
              <a:r>
                <a:rPr lang="en-US" sz="1600" b="1" dirty="0">
                  <a:solidFill>
                    <a:schemeClr val="bg1"/>
                  </a:solidFill>
                </a:rPr>
                <a:t>Perform</a:t>
              </a:r>
            </a:p>
            <a:p>
              <a:pPr algn="ctr"/>
              <a:r>
                <a:rPr lang="en-US" sz="1600" b="1" dirty="0">
                  <a:solidFill>
                    <a:schemeClr val="bg1"/>
                  </a:solidFill>
                </a:rPr>
                <a:t>Qualitative</a:t>
              </a:r>
            </a:p>
            <a:p>
              <a:pPr algn="ctr"/>
              <a:r>
                <a:rPr lang="en-US" sz="1600" b="1" dirty="0">
                  <a:solidFill>
                    <a:schemeClr val="bg1"/>
                  </a:solidFill>
                </a:rPr>
                <a:t>Risk Analysis</a:t>
              </a:r>
            </a:p>
          </p:txBody>
        </p:sp>
        <p:sp>
          <p:nvSpPr>
            <p:cNvPr id="46" name="Rectangle 45"/>
            <p:cNvSpPr>
              <a:spLocks noChangeArrowheads="1"/>
            </p:cNvSpPr>
            <p:nvPr/>
          </p:nvSpPr>
          <p:spPr bwMode="auto">
            <a:xfrm>
              <a:off x="4536575" y="3791749"/>
              <a:ext cx="1511568"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11.4</a:t>
              </a:r>
            </a:p>
            <a:p>
              <a:pPr algn="ctr"/>
              <a:r>
                <a:rPr lang="en-US" sz="1600" b="1" dirty="0">
                  <a:solidFill>
                    <a:schemeClr val="bg1"/>
                  </a:solidFill>
                </a:rPr>
                <a:t>Perform</a:t>
              </a:r>
            </a:p>
            <a:p>
              <a:pPr algn="ctr"/>
              <a:r>
                <a:rPr lang="en-US" sz="1600" b="1" dirty="0">
                  <a:solidFill>
                    <a:schemeClr val="bg1"/>
                  </a:solidFill>
                </a:rPr>
                <a:t>Quantitative</a:t>
              </a:r>
            </a:p>
            <a:p>
              <a:pPr algn="ctr"/>
              <a:r>
                <a:rPr lang="en-US" sz="1600" b="1" dirty="0">
                  <a:solidFill>
                    <a:schemeClr val="bg1"/>
                  </a:solidFill>
                </a:rPr>
                <a:t>Risk Analysis</a:t>
              </a:r>
            </a:p>
          </p:txBody>
        </p:sp>
        <p:sp>
          <p:nvSpPr>
            <p:cNvPr id="47" name="Rectangle 46"/>
            <p:cNvSpPr>
              <a:spLocks noChangeArrowheads="1"/>
            </p:cNvSpPr>
            <p:nvPr/>
          </p:nvSpPr>
          <p:spPr bwMode="auto">
            <a:xfrm>
              <a:off x="6129724"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11.5</a:t>
              </a:r>
            </a:p>
            <a:p>
              <a:pPr algn="ctr"/>
              <a:r>
                <a:rPr lang="en-US" sz="1600" b="1" dirty="0">
                  <a:solidFill>
                    <a:schemeClr val="bg1"/>
                  </a:solidFill>
                </a:rPr>
                <a:t>Plan Risk</a:t>
              </a:r>
            </a:p>
            <a:p>
              <a:pPr algn="ctr"/>
              <a:r>
                <a:rPr lang="en-US" sz="1600" b="1" dirty="0">
                  <a:solidFill>
                    <a:schemeClr val="bg1"/>
                  </a:solidFill>
                </a:rPr>
                <a:t>Responses</a:t>
              </a:r>
            </a:p>
          </p:txBody>
        </p:sp>
        <p:sp>
          <p:nvSpPr>
            <p:cNvPr id="48" name="Rectangle 47"/>
            <p:cNvSpPr>
              <a:spLocks noChangeArrowheads="1"/>
            </p:cNvSpPr>
            <p:nvPr/>
          </p:nvSpPr>
          <p:spPr bwMode="auto">
            <a:xfrm>
              <a:off x="7669265" y="377598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11.7</a:t>
              </a:r>
            </a:p>
            <a:p>
              <a:pPr algn="ctr"/>
              <a:r>
                <a:rPr lang="en-US" sz="1600" b="1" dirty="0">
                  <a:solidFill>
                    <a:schemeClr val="bg1"/>
                  </a:solidFill>
                </a:rPr>
                <a:t>Monitor  </a:t>
              </a:r>
            </a:p>
            <a:p>
              <a:pPr algn="ctr"/>
              <a:r>
                <a:rPr lang="en-US" sz="1600" b="1" dirty="0">
                  <a:solidFill>
                    <a:schemeClr val="bg1"/>
                  </a:solidFill>
                </a:rPr>
                <a:t>Risks</a:t>
              </a:r>
            </a:p>
            <a:p>
              <a:endParaRPr lang="en-US" sz="1600" b="1" dirty="0">
                <a:solidFill>
                  <a:schemeClr val="bg1"/>
                </a:solidFill>
              </a:endParaRPr>
            </a:p>
          </p:txBody>
        </p:sp>
        <p:sp>
          <p:nvSpPr>
            <p:cNvPr id="49" name="Line 214"/>
            <p:cNvSpPr>
              <a:spLocks noChangeShapeType="1"/>
            </p:cNvSpPr>
            <p:nvPr/>
          </p:nvSpPr>
          <p:spPr bwMode="auto">
            <a:xfrm>
              <a:off x="4572000" y="2971800"/>
              <a:ext cx="0" cy="45720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50" name="Line 215"/>
            <p:cNvSpPr>
              <a:spLocks noChangeShapeType="1"/>
            </p:cNvSpPr>
            <p:nvPr/>
          </p:nvSpPr>
          <p:spPr bwMode="auto">
            <a:xfrm>
              <a:off x="685800" y="3429000"/>
              <a:ext cx="7543800" cy="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51" name="Line 216"/>
            <p:cNvSpPr>
              <a:spLocks noChangeShapeType="1"/>
            </p:cNvSpPr>
            <p:nvPr/>
          </p:nvSpPr>
          <p:spPr bwMode="auto">
            <a:xfrm>
              <a:off x="685800" y="3429000"/>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52" name="Line 216"/>
            <p:cNvSpPr>
              <a:spLocks noChangeShapeType="1"/>
            </p:cNvSpPr>
            <p:nvPr/>
          </p:nvSpPr>
          <p:spPr bwMode="auto">
            <a:xfrm>
              <a:off x="2198771"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53" name="Line 216"/>
            <p:cNvSpPr>
              <a:spLocks noChangeShapeType="1"/>
            </p:cNvSpPr>
            <p:nvPr/>
          </p:nvSpPr>
          <p:spPr bwMode="auto">
            <a:xfrm>
              <a:off x="3751145"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54" name="Line 216"/>
            <p:cNvSpPr>
              <a:spLocks noChangeShapeType="1"/>
            </p:cNvSpPr>
            <p:nvPr/>
          </p:nvSpPr>
          <p:spPr bwMode="auto">
            <a:xfrm>
              <a:off x="5286877"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55" name="Line 216"/>
            <p:cNvSpPr>
              <a:spLocks noChangeShapeType="1"/>
            </p:cNvSpPr>
            <p:nvPr/>
          </p:nvSpPr>
          <p:spPr bwMode="auto">
            <a:xfrm>
              <a:off x="6753727"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56" name="Line 216"/>
            <p:cNvSpPr>
              <a:spLocks noChangeShapeType="1"/>
            </p:cNvSpPr>
            <p:nvPr/>
          </p:nvSpPr>
          <p:spPr bwMode="auto">
            <a:xfrm>
              <a:off x="8229600"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57" name="Rectangle 56"/>
            <p:cNvSpPr>
              <a:spLocks noChangeArrowheads="1"/>
            </p:cNvSpPr>
            <p:nvPr/>
          </p:nvSpPr>
          <p:spPr bwMode="auto">
            <a:xfrm>
              <a:off x="6945365" y="511084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11.6</a:t>
              </a:r>
            </a:p>
            <a:p>
              <a:pPr algn="ctr"/>
              <a:r>
                <a:rPr lang="en-US" sz="1600" b="1" dirty="0">
                  <a:solidFill>
                    <a:schemeClr val="bg1"/>
                  </a:solidFill>
                </a:rPr>
                <a:t>Implement</a:t>
              </a:r>
            </a:p>
            <a:p>
              <a:pPr algn="ctr"/>
              <a:r>
                <a:rPr lang="en-US" sz="1600" b="1" dirty="0">
                  <a:solidFill>
                    <a:schemeClr val="bg1"/>
                  </a:solidFill>
                </a:rPr>
                <a:t>Risk </a:t>
              </a:r>
            </a:p>
            <a:p>
              <a:pPr algn="ctr"/>
              <a:r>
                <a:rPr lang="en-US" sz="1600" b="1" dirty="0">
                  <a:solidFill>
                    <a:schemeClr val="bg1"/>
                  </a:solidFill>
                </a:rPr>
                <a:t>Responses</a:t>
              </a:r>
            </a:p>
            <a:p>
              <a:endParaRPr lang="en-US" sz="1600" b="1" dirty="0">
                <a:solidFill>
                  <a:schemeClr val="bg1"/>
                </a:solidFill>
              </a:endParaRPr>
            </a:p>
          </p:txBody>
        </p:sp>
        <p:sp>
          <p:nvSpPr>
            <p:cNvPr id="58" name="Line 216"/>
            <p:cNvSpPr>
              <a:spLocks noChangeShapeType="1"/>
            </p:cNvSpPr>
            <p:nvPr/>
          </p:nvSpPr>
          <p:spPr bwMode="auto">
            <a:xfrm>
              <a:off x="7551487" y="3429000"/>
              <a:ext cx="32386" cy="1681843"/>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a:t>
              </a:r>
            </a:p>
          </p:txBody>
        </p:sp>
      </p:gr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685063"/>
                                        </p:tgtEl>
                                        <p:attrNameLst>
                                          <p:attrName>style.visibility</p:attrName>
                                        </p:attrNameLst>
                                      </p:cBhvr>
                                      <p:to>
                                        <p:strVal val="visible"/>
                                      </p:to>
                                    </p:set>
                                    <p:anim calcmode="lin" valueType="num">
                                      <p:cBhvr>
                                        <p:cTn id="7" dur="500" fill="hold"/>
                                        <p:tgtEl>
                                          <p:spTgt spid="685063"/>
                                        </p:tgtEl>
                                        <p:attrNameLst>
                                          <p:attrName>ppt_w</p:attrName>
                                        </p:attrNameLst>
                                      </p:cBhvr>
                                      <p:tavLst>
                                        <p:tav tm="0">
                                          <p:val>
                                            <p:strVal val="4/3*#ppt_w"/>
                                          </p:val>
                                        </p:tav>
                                        <p:tav tm="100000">
                                          <p:val>
                                            <p:strVal val="#ppt_w"/>
                                          </p:val>
                                        </p:tav>
                                      </p:tavLst>
                                    </p:anim>
                                    <p:anim calcmode="lin" valueType="num">
                                      <p:cBhvr>
                                        <p:cTn id="8" dur="500" fill="hold"/>
                                        <p:tgtEl>
                                          <p:spTgt spid="68506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6112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61125"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61132" name="Rectangle 12"/>
          <p:cNvSpPr>
            <a:spLocks noGrp="1" noChangeArrowheads="1"/>
          </p:cNvSpPr>
          <p:nvPr>
            <p:ph type="title"/>
          </p:nvPr>
        </p:nvSpPr>
        <p:spPr>
          <a:xfrm>
            <a:off x="228600" y="-304800"/>
            <a:ext cx="8686800" cy="838200"/>
          </a:xfrm>
        </p:spPr>
        <p:txBody>
          <a:bodyPr>
            <a:normAutofit fontScale="90000"/>
          </a:bodyPr>
          <a:lstStyle/>
          <a:p>
            <a:r>
              <a:rPr lang="en-US" sz="2800" b="1" dirty="0">
                <a:solidFill>
                  <a:schemeClr val="accent1"/>
                </a:solidFill>
                <a:effectLst>
                  <a:reflection blurRad="6350" stA="55000" endA="300" endPos="45500" dir="5400000" sy="-100000" algn="bl" rotWithShape="0"/>
                </a:effectLst>
              </a:rPr>
              <a:t>11.3 </a:t>
            </a:r>
            <a:r>
              <a:rPr lang="en-US" sz="2800" b="1" cap="none" dirty="0">
                <a:solidFill>
                  <a:schemeClr val="accent1"/>
                </a:solidFill>
                <a:effectLst>
                  <a:reflection blurRad="6350" stA="55000" endA="300" endPos="45500" dir="5400000" sy="-100000" algn="bl" rotWithShape="0"/>
                </a:effectLst>
              </a:rPr>
              <a:t>– PERFORM QUALITATIVE RISK ANALYSIS</a:t>
            </a:r>
            <a:endParaRPr lang="en-US" sz="2800" b="1" dirty="0">
              <a:solidFill>
                <a:schemeClr val="accent1"/>
              </a:solidFill>
              <a:effectLst>
                <a:reflection blurRad="6350" stA="55000" endA="300" endPos="45500" dir="5400000" sy="-100000" algn="bl" rotWithShape="0"/>
              </a:effectLst>
            </a:endParaRPr>
          </a:p>
        </p:txBody>
      </p:sp>
      <p:sp>
        <p:nvSpPr>
          <p:cNvPr id="261133" name="Rectangle 13"/>
          <p:cNvSpPr>
            <a:spLocks noGrp="1" noChangeArrowheads="1"/>
          </p:cNvSpPr>
          <p:nvPr>
            <p:ph sz="quarter" idx="1"/>
          </p:nvPr>
        </p:nvSpPr>
        <p:spPr>
          <a:xfrm>
            <a:off x="76200" y="721177"/>
            <a:ext cx="8991600" cy="5676645"/>
          </a:xfrm>
        </p:spPr>
        <p:txBody>
          <a:bodyPr>
            <a:normAutofit fontScale="92500" lnSpcReduction="10000"/>
          </a:bodyPr>
          <a:lstStyle/>
          <a:p>
            <a:pPr>
              <a:lnSpc>
                <a:spcPct val="90000"/>
              </a:lnSpc>
            </a:pPr>
            <a:r>
              <a:rPr lang="en-US" sz="2400" dirty="0"/>
              <a:t>Qualitative risk analysis is the process of prioritizing individual project risks by assessing the </a:t>
            </a:r>
            <a:r>
              <a:rPr lang="en-US" sz="2400" b="1" i="1" dirty="0">
                <a:solidFill>
                  <a:schemeClr val="tx2"/>
                </a:solidFill>
              </a:rPr>
              <a:t>impact</a:t>
            </a:r>
            <a:r>
              <a:rPr lang="en-US" sz="2400" b="1" i="1" dirty="0"/>
              <a:t> </a:t>
            </a:r>
            <a:r>
              <a:rPr lang="en-US" sz="2400" dirty="0"/>
              <a:t>and</a:t>
            </a:r>
            <a:r>
              <a:rPr lang="en-US" sz="2400" b="1" i="1" dirty="0"/>
              <a:t> </a:t>
            </a:r>
            <a:r>
              <a:rPr lang="en-US" sz="2400" b="1" i="1" dirty="0">
                <a:solidFill>
                  <a:schemeClr val="tx2"/>
                </a:solidFill>
              </a:rPr>
              <a:t>likelihood</a:t>
            </a:r>
            <a:r>
              <a:rPr lang="en-US" sz="2400" dirty="0"/>
              <a:t> of identified risks.</a:t>
            </a:r>
          </a:p>
          <a:p>
            <a:pPr lvl="1">
              <a:lnSpc>
                <a:spcPct val="90000"/>
              </a:lnSpc>
            </a:pPr>
            <a:r>
              <a:rPr lang="en-US" sz="2000" dirty="0"/>
              <a:t>Prioritizes risks according to their impact on project objectives</a:t>
            </a:r>
          </a:p>
          <a:p>
            <a:pPr lvl="1">
              <a:lnSpc>
                <a:spcPct val="90000"/>
              </a:lnSpc>
            </a:pPr>
            <a:r>
              <a:rPr lang="en-US" sz="2000" dirty="0"/>
              <a:t>Determines the importance of addressing and planning responses for individual  risks, and their time-criticality</a:t>
            </a:r>
          </a:p>
          <a:p>
            <a:pPr lvl="1">
              <a:lnSpc>
                <a:spcPct val="90000"/>
              </a:lnSpc>
            </a:pPr>
            <a:r>
              <a:rPr lang="en-US" sz="2000" dirty="0"/>
              <a:t>Evaluates the quality of the risk information available</a:t>
            </a:r>
          </a:p>
          <a:p>
            <a:pPr lvl="1">
              <a:lnSpc>
                <a:spcPct val="90000"/>
              </a:lnSpc>
            </a:pPr>
            <a:r>
              <a:rPr lang="en-US" sz="2000" dirty="0"/>
              <a:t>Ensures that the probability and consequences of the risks are evaluated using available information and established qualitative-analysis methods and tools.</a:t>
            </a:r>
          </a:p>
          <a:p>
            <a:pPr lvl="1">
              <a:lnSpc>
                <a:spcPct val="90000"/>
              </a:lnSpc>
            </a:pPr>
            <a:r>
              <a:rPr lang="en-US" sz="2000" dirty="0"/>
              <a:t>Trends in repeated qualitative analysis can indicate the need for more (or less) risk management actions.</a:t>
            </a:r>
          </a:p>
          <a:p>
            <a:pPr lvl="1">
              <a:lnSpc>
                <a:spcPct val="90000"/>
              </a:lnSpc>
            </a:pPr>
            <a:r>
              <a:rPr lang="en-US" sz="2000" dirty="0"/>
              <a:t>Should be revisited throughout the project life cycle to stay current with changes in the project’s risks</a:t>
            </a:r>
          </a:p>
          <a:p>
            <a:pPr lvl="1">
              <a:lnSpc>
                <a:spcPct val="90000"/>
              </a:lnSpc>
            </a:pPr>
            <a:r>
              <a:rPr lang="en-US" sz="2000" dirty="0"/>
              <a:t>Can lead to further analysis in quantitative risk analysis or directly to risk response planning.</a:t>
            </a:r>
          </a:p>
          <a:p>
            <a:pPr lvl="1">
              <a:lnSpc>
                <a:spcPct val="90000"/>
              </a:lnSpc>
            </a:pPr>
            <a:r>
              <a:rPr lang="en-US" sz="2000" dirty="0"/>
              <a:t>Preferably, an experienced facilitator should be used to support the process, to reduce subjective assessments based on the team’s perception of risk. </a:t>
            </a:r>
          </a:p>
          <a:p>
            <a:pPr lvl="1">
              <a:lnSpc>
                <a:spcPct val="90000"/>
              </a:lnSpc>
            </a:pPr>
            <a:r>
              <a:rPr lang="en-US" sz="2000" dirty="0"/>
              <a:t>In Agile approaches, the Perform Qualitative Risk Analysis            process is conducted before the start of each iteration.  </a:t>
            </a:r>
          </a:p>
          <a:p>
            <a:pPr lvl="1">
              <a:lnSpc>
                <a:spcPct val="90000"/>
              </a:lnSpc>
            </a:pPr>
            <a:endParaRPr lang="en-US" sz="1800" b="1" dirty="0"/>
          </a:p>
        </p:txBody>
      </p:sp>
      <p:sp>
        <p:nvSpPr>
          <p:cNvPr id="8"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46</a:t>
            </a:fld>
            <a:endParaRPr lang="en-CA"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pPr algn="ctr"/>
            <a:r>
              <a:rPr lang="en-CA" b="1" dirty="0">
                <a:solidFill>
                  <a:schemeClr val="accent5"/>
                </a:solidFill>
                <a:effectLst>
                  <a:outerShdw blurRad="38100" dist="38100" dir="2700000" algn="tl">
                    <a:srgbClr val="000000">
                      <a:alpha val="43137"/>
                    </a:srgbClr>
                  </a:outerShdw>
                </a:effectLst>
              </a:rPr>
              <a:t>11.3 PERFOEM QAULITATIVE RISK    ANALYSIS DATA FLOW DIAGRAM </a:t>
            </a:r>
          </a:p>
        </p:txBody>
      </p:sp>
      <p:sp>
        <p:nvSpPr>
          <p:cNvPr id="3" name="Slide Number Placeholder 2"/>
          <p:cNvSpPr>
            <a:spLocks noGrp="1"/>
          </p:cNvSpPr>
          <p:nvPr>
            <p:ph type="sldNum" sz="quarter" idx="11"/>
          </p:nvPr>
        </p:nvSpPr>
        <p:spPr/>
        <p:txBody>
          <a:bodyPr/>
          <a:lstStyle/>
          <a:p>
            <a:r>
              <a:rPr lang="en-CA"/>
              <a:t>(#)</a:t>
            </a: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117615160"/>
              </p:ext>
            </p:extLst>
          </p:nvPr>
        </p:nvGraphicFramePr>
        <p:xfrm>
          <a:off x="457200" y="1295654"/>
          <a:ext cx="8229600" cy="5342974"/>
        </p:xfrm>
        <a:graphic>
          <a:graphicData uri="http://schemas.openxmlformats.org/presentationml/2006/ole">
            <mc:AlternateContent xmlns:mc="http://schemas.openxmlformats.org/markup-compatibility/2006">
              <mc:Choice xmlns:v="urn:schemas-microsoft-com:vml" Requires="v">
                <p:oleObj spid="_x0000_s481415" name="Visio" r:id="rId3" imgW="10510466" imgH="7371002" progId="Visio.Drawing.15">
                  <p:embed/>
                </p:oleObj>
              </mc:Choice>
              <mc:Fallback>
                <p:oleObj name="Visio" r:id="rId3" imgW="10510466" imgH="7371002" progId="Visio.Drawing.15">
                  <p:embed/>
                  <p:pic>
                    <p:nvPicPr>
                      <p:cNvPr id="0" name=""/>
                      <p:cNvPicPr/>
                      <p:nvPr/>
                    </p:nvPicPr>
                    <p:blipFill>
                      <a:blip r:embed="rId4"/>
                      <a:stretch>
                        <a:fillRect/>
                      </a:stretch>
                    </p:blipFill>
                    <p:spPr>
                      <a:xfrm>
                        <a:off x="457200" y="1295654"/>
                        <a:ext cx="8229600" cy="5342974"/>
                      </a:xfrm>
                      <a:prstGeom prst="rect">
                        <a:avLst/>
                      </a:prstGeom>
                    </p:spPr>
                  </p:pic>
                </p:oleObj>
              </mc:Fallback>
            </mc:AlternateContent>
          </a:graphicData>
        </a:graphic>
      </p:graphicFrame>
      <p:sp>
        <p:nvSpPr>
          <p:cNvPr id="5" name="TextBox 1"/>
          <p:cNvSpPr txBox="1"/>
          <p:nvPr/>
        </p:nvSpPr>
        <p:spPr>
          <a:xfrm>
            <a:off x="2667000" y="6352622"/>
            <a:ext cx="533050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Edition Fig.11.9</a:t>
            </a:r>
            <a:r>
              <a:rPr kumimoji="0" lang="en-US" sz="1400" b="1" i="1" u="none" strike="noStrike" kern="1200" cap="none" spc="0" normalizeH="0" noProof="0" dirty="0">
                <a:ln>
                  <a:noFill/>
                </a:ln>
                <a:solidFill>
                  <a:srgbClr val="000000"/>
                </a:solidFill>
                <a:effectLst/>
                <a:uLnTx/>
                <a:uFillTx/>
                <a:latin typeface="Times New Roman" pitchFamily="18" charset="0"/>
                <a:ea typeface="+mn-ea"/>
                <a:cs typeface="+mn-cs"/>
              </a:rPr>
              <a:t> </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page 420</a:t>
            </a:r>
          </a:p>
        </p:txBody>
      </p:sp>
    </p:spTree>
    <p:extLst>
      <p:ext uri="{BB962C8B-B14F-4D97-AF65-F5344CB8AC3E}">
        <p14:creationId xmlns:p14="http://schemas.microsoft.com/office/powerpoint/2010/main" val="3872101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687107" name="Rectangle 3"/>
          <p:cNvSpPr>
            <a:spLocks noChangeArrowheads="1"/>
          </p:cNvSpPr>
          <p:nvPr/>
        </p:nvSpPr>
        <p:spPr bwMode="auto">
          <a:xfrm>
            <a:off x="1371600" y="381000"/>
            <a:ext cx="7086600" cy="1276350"/>
          </a:xfrm>
          <a:prstGeom prst="rect">
            <a:avLst/>
          </a:prstGeom>
          <a:noFill/>
          <a:ln w="12700">
            <a:noFill/>
            <a:miter lim="800000"/>
            <a:headEnd/>
            <a:tailEnd/>
          </a:ln>
          <a:effectLst/>
        </p:spPr>
        <p:txBody>
          <a:bodyPr wrap="none" anchor="ctr"/>
          <a:lstStyle/>
          <a:p>
            <a:endParaRPr lang="en-CA" dirty="0"/>
          </a:p>
        </p:txBody>
      </p:sp>
      <p:sp>
        <p:nvSpPr>
          <p:cNvPr id="687108" name="Rectangle 4"/>
          <p:cNvSpPr>
            <a:spLocks noGrp="1" noChangeArrowheads="1"/>
          </p:cNvSpPr>
          <p:nvPr>
            <p:ph type="title"/>
          </p:nvPr>
        </p:nvSpPr>
        <p:spPr>
          <a:xfrm>
            <a:off x="152400" y="76199"/>
            <a:ext cx="8686800" cy="1109991"/>
          </a:xfrm>
          <a:noFill/>
          <a:ln/>
        </p:spPr>
        <p:txBody>
          <a:bodyPr lIns="92075" tIns="46038" rIns="92075" bIns="46038">
            <a:noAutofit/>
          </a:bodyPr>
          <a:lstStyle/>
          <a:p>
            <a:pPr algn="ctr"/>
            <a:r>
              <a:rPr lang="en-US" sz="2800" b="1" dirty="0">
                <a:solidFill>
                  <a:schemeClr val="accent1"/>
                </a:solidFill>
                <a:effectLst>
                  <a:outerShdw blurRad="38100" dist="38100" dir="2700000" algn="tl">
                    <a:srgbClr val="000000">
                      <a:alpha val="43137"/>
                    </a:srgbClr>
                  </a:outerShdw>
                  <a:reflection blurRad="6350" stA="55000" endA="300" endPos="45500" dir="5400000" sy="-100000" algn="bl" rotWithShape="0"/>
                </a:effectLst>
              </a:rPr>
              <a:t>11.3 – PERFORM QUALITATIVE RISK ANALYSIS</a:t>
            </a:r>
          </a:p>
        </p:txBody>
      </p:sp>
      <p:sp>
        <p:nvSpPr>
          <p:cNvPr id="687109" name="Freeform 5"/>
          <p:cNvSpPr>
            <a:spLocks/>
          </p:cNvSpPr>
          <p:nvPr/>
        </p:nvSpPr>
        <p:spPr bwMode="auto">
          <a:xfrm>
            <a:off x="0" y="2057400"/>
            <a:ext cx="9067800"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lumMod val="20000"/>
              <a:lumOff val="80000"/>
            </a:schemeClr>
          </a:solidFill>
          <a:ln w="12700" cap="rnd" cmpd="sng">
            <a:solidFill>
              <a:schemeClr val="tx1"/>
            </a:solidFill>
            <a:prstDash val="solid"/>
            <a:round/>
            <a:headEnd type="none" w="med" len="med"/>
            <a:tailEnd type="none" w="med" len="med"/>
          </a:ln>
          <a:effectLst/>
        </p:spPr>
        <p:txBody>
          <a:bodyPr/>
          <a:lstStyle/>
          <a:p>
            <a:endParaRPr lang="en-CA" dirty="0"/>
          </a:p>
        </p:txBody>
      </p:sp>
      <p:sp>
        <p:nvSpPr>
          <p:cNvPr id="687110" name="Rectangle 6"/>
          <p:cNvSpPr>
            <a:spLocks noChangeArrowheads="1"/>
          </p:cNvSpPr>
          <p:nvPr/>
        </p:nvSpPr>
        <p:spPr bwMode="auto">
          <a:xfrm>
            <a:off x="5702808" y="1916098"/>
            <a:ext cx="2286000" cy="2690811"/>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buFontTx/>
              <a:buChar char="•"/>
            </a:pPr>
            <a:endParaRPr lang="en-US" sz="1600" dirty="0">
              <a:solidFill>
                <a:schemeClr val="bg1"/>
              </a:solidFill>
              <a:latin typeface="Arial" charset="0"/>
            </a:endParaRPr>
          </a:p>
          <a:p>
            <a:pPr algn="l">
              <a:buFontTx/>
              <a:buChar char="•"/>
            </a:pPr>
            <a:r>
              <a:rPr lang="en-US" dirty="0">
                <a:solidFill>
                  <a:schemeClr val="bg1"/>
                </a:solidFill>
                <a:latin typeface="Arial" charset="0"/>
              </a:rPr>
              <a:t>1 </a:t>
            </a:r>
            <a:r>
              <a:rPr lang="en-US" sz="1400" dirty="0">
                <a:solidFill>
                  <a:schemeClr val="bg1"/>
                </a:solidFill>
                <a:latin typeface="Arial" charset="0"/>
              </a:rPr>
              <a:t>Risk Register Updates</a:t>
            </a:r>
          </a:p>
          <a:p>
            <a:pPr marL="271463" indent="-96838" algn="l">
              <a:buFontTx/>
              <a:buChar char="•"/>
            </a:pPr>
            <a:r>
              <a:rPr lang="en-US" sz="1400" dirty="0">
                <a:solidFill>
                  <a:schemeClr val="bg1"/>
                </a:solidFill>
                <a:latin typeface="Arial" charset="0"/>
              </a:rPr>
              <a:t>Assumption Log</a:t>
            </a:r>
          </a:p>
          <a:p>
            <a:pPr marL="271463" indent="-96838" algn="l">
              <a:buFontTx/>
              <a:buChar char="•"/>
            </a:pPr>
            <a:r>
              <a:rPr lang="en-US" sz="1400" dirty="0">
                <a:solidFill>
                  <a:schemeClr val="bg1"/>
                </a:solidFill>
                <a:latin typeface="Arial" charset="0"/>
              </a:rPr>
              <a:t> Issue Log</a:t>
            </a:r>
          </a:p>
          <a:p>
            <a:pPr marL="271463" indent="-96838" algn="l">
              <a:buFontTx/>
              <a:buChar char="•"/>
            </a:pPr>
            <a:r>
              <a:rPr lang="en-US" sz="1400" dirty="0">
                <a:solidFill>
                  <a:schemeClr val="bg1"/>
                </a:solidFill>
                <a:latin typeface="Arial" charset="0"/>
              </a:rPr>
              <a:t> Risk Register</a:t>
            </a:r>
          </a:p>
          <a:p>
            <a:pPr marL="271463" indent="-96838" algn="l">
              <a:buFontTx/>
              <a:buChar char="•"/>
            </a:pPr>
            <a:r>
              <a:rPr lang="en-US" sz="1400" dirty="0">
                <a:solidFill>
                  <a:schemeClr val="bg1"/>
                </a:solidFill>
                <a:latin typeface="Arial" charset="0"/>
              </a:rPr>
              <a:t> Risk Report</a:t>
            </a:r>
          </a:p>
        </p:txBody>
      </p:sp>
      <p:sp>
        <p:nvSpPr>
          <p:cNvPr id="687111" name="Rectangle 7"/>
          <p:cNvSpPr>
            <a:spLocks noChangeArrowheads="1"/>
          </p:cNvSpPr>
          <p:nvPr/>
        </p:nvSpPr>
        <p:spPr bwMode="auto">
          <a:xfrm>
            <a:off x="2963862" y="1490992"/>
            <a:ext cx="2598738" cy="4757408"/>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r>
              <a:rPr lang="en-US" sz="1600" dirty="0">
                <a:solidFill>
                  <a:schemeClr val="bg1"/>
                </a:solidFill>
                <a:latin typeface="Arial" charset="0"/>
              </a:rPr>
              <a:t> </a:t>
            </a:r>
          </a:p>
          <a:p>
            <a:pPr algn="l">
              <a:buFontTx/>
              <a:buChar char="•"/>
              <a:tabLst>
                <a:tab pos="231775" algn="l"/>
              </a:tabLst>
            </a:pPr>
            <a:endParaRPr lang="en-US" sz="1600" dirty="0">
              <a:solidFill>
                <a:schemeClr val="bg1"/>
              </a:solidFill>
              <a:latin typeface="Arial" charset="0"/>
            </a:endParaRPr>
          </a:p>
          <a:p>
            <a:pPr algn="l">
              <a:buFontTx/>
              <a:buChar char="•"/>
              <a:tabLst>
                <a:tab pos="231775" algn="l"/>
              </a:tabLst>
            </a:pPr>
            <a:endParaRPr lang="en-US" sz="1600" dirty="0">
              <a:solidFill>
                <a:schemeClr val="bg1"/>
              </a:solidFill>
              <a:latin typeface="Arial" charset="0"/>
            </a:endParaRPr>
          </a:p>
          <a:p>
            <a:pPr algn="l">
              <a:buFontTx/>
              <a:buChar char="•"/>
              <a:tabLst>
                <a:tab pos="231775" algn="l"/>
              </a:tabLst>
            </a:pPr>
            <a:r>
              <a:rPr lang="en-US" sz="1400" dirty="0">
                <a:solidFill>
                  <a:schemeClr val="bg1"/>
                </a:solidFill>
                <a:latin typeface="Arial" charset="0"/>
              </a:rPr>
              <a:t>1 Expert Judgment</a:t>
            </a:r>
          </a:p>
          <a:p>
            <a:pPr algn="l">
              <a:buFontTx/>
              <a:buChar char="•"/>
              <a:tabLst>
                <a:tab pos="231775" algn="l"/>
              </a:tabLst>
            </a:pPr>
            <a:r>
              <a:rPr lang="en-US" sz="1400" dirty="0">
                <a:solidFill>
                  <a:schemeClr val="bg1"/>
                </a:solidFill>
                <a:latin typeface="Arial" charset="0"/>
              </a:rPr>
              <a:t>2 Data Gathering</a:t>
            </a:r>
          </a:p>
          <a:p>
            <a:pPr marL="174625" algn="l">
              <a:buFontTx/>
              <a:buChar char="•"/>
            </a:pPr>
            <a:r>
              <a:rPr lang="en-US" sz="1400" dirty="0">
                <a:solidFill>
                  <a:schemeClr val="bg1"/>
                </a:solidFill>
                <a:latin typeface="Arial" charset="0"/>
              </a:rPr>
              <a:t> Interviews</a:t>
            </a:r>
          </a:p>
          <a:p>
            <a:pPr algn="l">
              <a:buFontTx/>
              <a:buChar char="•"/>
            </a:pPr>
            <a:r>
              <a:rPr lang="en-US" sz="1400" dirty="0">
                <a:solidFill>
                  <a:schemeClr val="bg1"/>
                </a:solidFill>
                <a:latin typeface="Arial" charset="0"/>
              </a:rPr>
              <a:t>3 Data Analysis</a:t>
            </a:r>
          </a:p>
          <a:p>
            <a:pPr marL="271463" indent="-96838" algn="l">
              <a:buFontTx/>
              <a:buChar char="•"/>
            </a:pPr>
            <a:r>
              <a:rPr lang="en-US" sz="1400" dirty="0">
                <a:solidFill>
                  <a:schemeClr val="bg1"/>
                </a:solidFill>
                <a:latin typeface="Arial" charset="0"/>
              </a:rPr>
              <a:t>Risk Data Quality  Assessment</a:t>
            </a:r>
          </a:p>
          <a:p>
            <a:pPr marL="271463" indent="-96838" algn="l">
              <a:buFontTx/>
              <a:buChar char="•"/>
            </a:pPr>
            <a:r>
              <a:rPr lang="en-US" sz="1400" dirty="0">
                <a:solidFill>
                  <a:schemeClr val="bg1"/>
                </a:solidFill>
                <a:latin typeface="Arial" charset="0"/>
              </a:rPr>
              <a:t>Risk Prob. Impact Assessment</a:t>
            </a:r>
          </a:p>
          <a:p>
            <a:pPr marL="271463" indent="-96838" algn="l">
              <a:buFontTx/>
              <a:buChar char="•"/>
            </a:pPr>
            <a:r>
              <a:rPr lang="en-US" sz="1400" dirty="0">
                <a:solidFill>
                  <a:schemeClr val="bg1"/>
                </a:solidFill>
                <a:latin typeface="Arial" charset="0"/>
              </a:rPr>
              <a:t>Assessment of other risk parameters</a:t>
            </a:r>
          </a:p>
          <a:p>
            <a:pPr algn="l">
              <a:buFontTx/>
              <a:buChar char="•"/>
            </a:pPr>
            <a:r>
              <a:rPr lang="en-US" sz="1400" dirty="0">
                <a:solidFill>
                  <a:schemeClr val="bg1"/>
                </a:solidFill>
                <a:latin typeface="Arial" charset="0"/>
              </a:rPr>
              <a:t>4 Interpersonal &amp; Team Skills</a:t>
            </a:r>
          </a:p>
          <a:p>
            <a:pPr marL="174625" algn="l">
              <a:buFontTx/>
              <a:buChar char="•"/>
            </a:pPr>
            <a:r>
              <a:rPr lang="en-US" sz="1400" dirty="0">
                <a:solidFill>
                  <a:schemeClr val="bg1"/>
                </a:solidFill>
                <a:latin typeface="Arial" charset="0"/>
              </a:rPr>
              <a:t> Facilitation </a:t>
            </a:r>
          </a:p>
          <a:p>
            <a:pPr algn="l">
              <a:buFontTx/>
              <a:buChar char="•"/>
            </a:pPr>
            <a:r>
              <a:rPr lang="en-US" sz="1400" dirty="0">
                <a:solidFill>
                  <a:schemeClr val="bg1"/>
                </a:solidFill>
                <a:latin typeface="Arial" charset="0"/>
              </a:rPr>
              <a:t>5 Risk Categorization</a:t>
            </a:r>
          </a:p>
          <a:p>
            <a:pPr algn="l">
              <a:buFontTx/>
              <a:buChar char="•"/>
            </a:pPr>
            <a:r>
              <a:rPr lang="en-US" sz="1400" dirty="0">
                <a:solidFill>
                  <a:schemeClr val="bg1"/>
                </a:solidFill>
                <a:latin typeface="Arial" charset="0"/>
              </a:rPr>
              <a:t>6 Data Representation</a:t>
            </a:r>
          </a:p>
          <a:p>
            <a:pPr marL="174625" algn="l">
              <a:buFontTx/>
              <a:buChar char="•"/>
            </a:pPr>
            <a:r>
              <a:rPr lang="en-US" sz="1400" dirty="0">
                <a:solidFill>
                  <a:schemeClr val="bg1"/>
                </a:solidFill>
                <a:latin typeface="Arial" charset="0"/>
              </a:rPr>
              <a:t> Probability/Impact Matrix</a:t>
            </a:r>
          </a:p>
          <a:p>
            <a:pPr marL="174625" algn="l">
              <a:buFontTx/>
              <a:buChar char="•"/>
            </a:pPr>
            <a:r>
              <a:rPr lang="en-US" sz="1400" dirty="0">
                <a:solidFill>
                  <a:schemeClr val="bg1"/>
                </a:solidFill>
                <a:latin typeface="Arial" charset="0"/>
              </a:rPr>
              <a:t> Hierarchical Charts</a:t>
            </a:r>
          </a:p>
          <a:p>
            <a:pPr algn="l">
              <a:buFontTx/>
              <a:buChar char="•"/>
            </a:pPr>
            <a:r>
              <a:rPr lang="en-US" sz="1400" dirty="0">
                <a:solidFill>
                  <a:schemeClr val="bg1"/>
                </a:solidFill>
                <a:latin typeface="Arial" charset="0"/>
              </a:rPr>
              <a:t>7 Meetings</a:t>
            </a:r>
          </a:p>
        </p:txBody>
      </p:sp>
      <p:sp>
        <p:nvSpPr>
          <p:cNvPr id="687112" name="Rectangle 8"/>
          <p:cNvSpPr>
            <a:spLocks noChangeArrowheads="1"/>
          </p:cNvSpPr>
          <p:nvPr/>
        </p:nvSpPr>
        <p:spPr bwMode="auto">
          <a:xfrm>
            <a:off x="437582" y="1987360"/>
            <a:ext cx="2205491" cy="3118039"/>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buFontTx/>
              <a:buChar char="•"/>
            </a:pPr>
            <a:r>
              <a:rPr lang="en-US" sz="1400" dirty="0">
                <a:solidFill>
                  <a:schemeClr val="bg1"/>
                </a:solidFill>
                <a:latin typeface="Arial" charset="0"/>
              </a:rPr>
              <a:t>1Project Mgmt. Plan </a:t>
            </a:r>
          </a:p>
          <a:p>
            <a:pPr marL="87313" algn="l">
              <a:buFontTx/>
              <a:buChar char="•"/>
            </a:pPr>
            <a:r>
              <a:rPr lang="en-US" sz="1400" dirty="0">
                <a:solidFill>
                  <a:schemeClr val="bg1"/>
                </a:solidFill>
                <a:latin typeface="Arial" charset="0"/>
              </a:rPr>
              <a:t>Risk Mgmt Plan</a:t>
            </a:r>
          </a:p>
          <a:p>
            <a:pPr algn="l">
              <a:buFontTx/>
              <a:buChar char="•"/>
            </a:pPr>
            <a:r>
              <a:rPr lang="en-US" sz="1400" dirty="0">
                <a:solidFill>
                  <a:schemeClr val="bg1"/>
                </a:solidFill>
                <a:latin typeface="Arial" charset="0"/>
              </a:rPr>
              <a:t>2Project Documents </a:t>
            </a:r>
          </a:p>
          <a:p>
            <a:pPr marL="87313" algn="l">
              <a:buFontTx/>
              <a:buChar char="•"/>
            </a:pPr>
            <a:r>
              <a:rPr lang="en-US" sz="1400" dirty="0">
                <a:solidFill>
                  <a:schemeClr val="bg1"/>
                </a:solidFill>
                <a:latin typeface="Arial" charset="0"/>
              </a:rPr>
              <a:t>Assumption Log</a:t>
            </a:r>
          </a:p>
          <a:p>
            <a:pPr marL="87313">
              <a:buFont typeface="Arial" pitchFamily="34" charset="0"/>
              <a:buChar char="•"/>
            </a:pPr>
            <a:r>
              <a:rPr lang="en-US" sz="1400" dirty="0">
                <a:solidFill>
                  <a:schemeClr val="bg1"/>
                </a:solidFill>
                <a:latin typeface="Arial" charset="0"/>
              </a:rPr>
              <a:t>Risk Register</a:t>
            </a:r>
          </a:p>
          <a:p>
            <a:pPr marL="87313">
              <a:buFont typeface="Arial" pitchFamily="34" charset="0"/>
              <a:buChar char="•"/>
            </a:pPr>
            <a:r>
              <a:rPr lang="en-US" sz="1400" dirty="0">
                <a:solidFill>
                  <a:schemeClr val="bg1"/>
                </a:solidFill>
                <a:latin typeface="Arial" charset="0"/>
              </a:rPr>
              <a:t>Stakeholder Reg. </a:t>
            </a:r>
          </a:p>
          <a:p>
            <a:pPr>
              <a:buFont typeface="Arial" pitchFamily="34" charset="0"/>
              <a:buChar char="•"/>
            </a:pPr>
            <a:r>
              <a:rPr lang="en-US" sz="1400" dirty="0">
                <a:solidFill>
                  <a:schemeClr val="bg1"/>
                </a:solidFill>
                <a:latin typeface="Arial" charset="0"/>
              </a:rPr>
              <a:t>3 Ent. </a:t>
            </a:r>
            <a:r>
              <a:rPr lang="en-US" sz="1400" dirty="0" err="1">
                <a:solidFill>
                  <a:schemeClr val="bg1"/>
                </a:solidFill>
                <a:latin typeface="Arial" charset="0"/>
              </a:rPr>
              <a:t>Env</a:t>
            </a:r>
            <a:r>
              <a:rPr lang="en-US" sz="1400" dirty="0">
                <a:solidFill>
                  <a:schemeClr val="bg1"/>
                </a:solidFill>
                <a:latin typeface="Arial" charset="0"/>
              </a:rPr>
              <a:t>. Factors</a:t>
            </a:r>
          </a:p>
          <a:p>
            <a:pPr algn="l">
              <a:buFont typeface="Arial" pitchFamily="34" charset="0"/>
              <a:buChar char="•"/>
              <a:tabLst>
                <a:tab pos="231775" algn="l"/>
              </a:tabLst>
            </a:pPr>
            <a:r>
              <a:rPr lang="en-US" sz="1400" dirty="0">
                <a:solidFill>
                  <a:schemeClr val="bg1"/>
                </a:solidFill>
                <a:latin typeface="Arial" charset="0"/>
              </a:rPr>
              <a:t>4 Org. Proc. Assets</a:t>
            </a:r>
          </a:p>
        </p:txBody>
      </p:sp>
      <p:sp>
        <p:nvSpPr>
          <p:cNvPr id="687113" name="Text Box 9"/>
          <p:cNvSpPr txBox="1">
            <a:spLocks noChangeArrowheads="1"/>
          </p:cNvSpPr>
          <p:nvPr/>
        </p:nvSpPr>
        <p:spPr bwMode="auto">
          <a:xfrm>
            <a:off x="468084" y="1987361"/>
            <a:ext cx="1066800" cy="396875"/>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latin typeface="Arial" charset="0"/>
              </a:rPr>
              <a:t>Inputs</a:t>
            </a:r>
          </a:p>
        </p:txBody>
      </p:sp>
      <p:sp>
        <p:nvSpPr>
          <p:cNvPr id="687114" name="Text Box 10"/>
          <p:cNvSpPr txBox="1">
            <a:spLocks noChangeArrowheads="1"/>
          </p:cNvSpPr>
          <p:nvPr/>
        </p:nvSpPr>
        <p:spPr bwMode="auto">
          <a:xfrm>
            <a:off x="2942091" y="1537645"/>
            <a:ext cx="2378075" cy="1015663"/>
          </a:xfrm>
          <a:prstGeom prst="rect">
            <a:avLst/>
          </a:prstGeom>
          <a:noFill/>
          <a:ln w="12700">
            <a:noFill/>
            <a:miter lim="800000"/>
            <a:headEnd type="none" w="sm" len="sm"/>
            <a:tailEnd type="none" w="sm" len="sm"/>
          </a:ln>
          <a:effectLst/>
        </p:spPr>
        <p:txBody>
          <a:bodyPr>
            <a:spAutoFit/>
          </a:bodyPr>
          <a:lstStyle/>
          <a:p>
            <a:pPr marL="57150"/>
            <a:r>
              <a:rPr lang="en-US" sz="2000" b="1" dirty="0">
                <a:solidFill>
                  <a:schemeClr val="bg1"/>
                </a:solidFill>
                <a:latin typeface="Arial" charset="0"/>
              </a:rPr>
              <a:t>Tools &amp; Techniques</a:t>
            </a:r>
          </a:p>
          <a:p>
            <a:pPr marL="57150"/>
            <a:endParaRPr lang="en-US" sz="2000" b="1" dirty="0">
              <a:solidFill>
                <a:schemeClr val="bg1"/>
              </a:solidFill>
            </a:endParaRPr>
          </a:p>
        </p:txBody>
      </p:sp>
      <p:sp>
        <p:nvSpPr>
          <p:cNvPr id="687115" name="Text Box 11"/>
          <p:cNvSpPr txBox="1">
            <a:spLocks noChangeArrowheads="1"/>
          </p:cNvSpPr>
          <p:nvPr/>
        </p:nvSpPr>
        <p:spPr bwMode="auto">
          <a:xfrm>
            <a:off x="5809170" y="1916098"/>
            <a:ext cx="2073275"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latin typeface="Arial" charset="0"/>
              </a:rPr>
              <a:t>Outputs</a:t>
            </a:r>
          </a:p>
        </p:txBody>
      </p:sp>
      <p:sp>
        <p:nvSpPr>
          <p:cNvPr id="12"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2" name="Rectangle 4"/>
          <p:cNvSpPr>
            <a:spLocks noGrp="1" noChangeArrowheads="1"/>
          </p:cNvSpPr>
          <p:nvPr>
            <p:ph type="title"/>
          </p:nvPr>
        </p:nvSpPr>
        <p:spPr>
          <a:xfrm>
            <a:off x="-228600" y="32657"/>
            <a:ext cx="9372600" cy="838200"/>
          </a:xfrm>
          <a:noFill/>
          <a:ln/>
        </p:spPr>
        <p:txBody>
          <a:bodyPr>
            <a:normAutofit/>
          </a:bodyPr>
          <a:lstStyle/>
          <a:p>
            <a:pPr algn="ctr"/>
            <a:r>
              <a:rPr lang="en-US" sz="2400" b="1" dirty="0">
                <a:solidFill>
                  <a:schemeClr val="accent1"/>
                </a:solidFill>
                <a:effectLst>
                  <a:reflection blurRad="6350" stA="55000" endA="300" endPos="45500" dir="5400000" sy="-100000" algn="bl" rotWithShape="0"/>
                </a:effectLst>
              </a:rPr>
              <a:t>11.3.1 – PERFORM QUALITATIVE RISK ANALYSIS INPUTS</a:t>
            </a:r>
          </a:p>
        </p:txBody>
      </p:sp>
      <p:sp>
        <p:nvSpPr>
          <p:cNvPr id="1061891" name="Rectangle 3"/>
          <p:cNvSpPr>
            <a:spLocks noGrp="1" noChangeArrowheads="1"/>
          </p:cNvSpPr>
          <p:nvPr>
            <p:ph sz="quarter" idx="1"/>
          </p:nvPr>
        </p:nvSpPr>
        <p:spPr>
          <a:xfrm>
            <a:off x="228600" y="870857"/>
            <a:ext cx="8686800" cy="6596743"/>
          </a:xfrm>
        </p:spPr>
        <p:txBody>
          <a:bodyPr>
            <a:noAutofit/>
          </a:bodyPr>
          <a:lstStyle/>
          <a:p>
            <a:pPr>
              <a:spcBef>
                <a:spcPts val="0"/>
              </a:spcBef>
              <a:buFont typeface="Wingdings" pitchFamily="2" charset="2"/>
              <a:buNone/>
            </a:pPr>
            <a:r>
              <a:rPr lang="en-CA" sz="2800" b="1" dirty="0"/>
              <a:t>.1</a:t>
            </a:r>
            <a:r>
              <a:rPr lang="en-US" sz="2800" b="1" dirty="0"/>
              <a:t> Project Management Plan </a:t>
            </a:r>
          </a:p>
          <a:p>
            <a:pPr marL="558800" indent="-285750">
              <a:spcBef>
                <a:spcPts val="0"/>
              </a:spcBef>
            </a:pPr>
            <a:r>
              <a:rPr lang="en-US" sz="1800" b="1" i="1" dirty="0"/>
              <a:t>Risk Management Plan. </a:t>
            </a:r>
            <a:r>
              <a:rPr lang="en-US" sz="1800" dirty="0"/>
              <a:t>Is the rulebook for risk management.</a:t>
            </a:r>
          </a:p>
          <a:p>
            <a:pPr marL="533400" lvl="1" indent="0">
              <a:spcBef>
                <a:spcPts val="0"/>
              </a:spcBef>
              <a:buNone/>
            </a:pPr>
            <a:r>
              <a:rPr lang="en-US" sz="1800" dirty="0"/>
              <a:t>Provides information about how to perform qualitative risk analysis, roles &amp; responsibilities for conducting risk management, budgets, schedule of activities for risk management, risk categories, definitions of probability and impact matrix, stakeholders’ risk tolerances.  </a:t>
            </a:r>
            <a:endParaRPr lang="en-CA" sz="1800" dirty="0"/>
          </a:p>
          <a:p>
            <a:pPr>
              <a:spcBef>
                <a:spcPts val="0"/>
              </a:spcBef>
              <a:buFont typeface="Wingdings" pitchFamily="2" charset="2"/>
              <a:buNone/>
            </a:pPr>
            <a:r>
              <a:rPr lang="en-CA" sz="2800" b="1" dirty="0"/>
              <a:t>.2 Project Documents</a:t>
            </a:r>
            <a:endParaRPr lang="en-US" sz="2800" dirty="0"/>
          </a:p>
          <a:p>
            <a:pPr marL="614362" indent="-342900">
              <a:spcBef>
                <a:spcPts val="0"/>
              </a:spcBef>
            </a:pPr>
            <a:r>
              <a:rPr lang="en-CA" sz="1800" b="1" i="1" dirty="0"/>
              <a:t>Assumption Log. </a:t>
            </a:r>
            <a:r>
              <a:rPr lang="en-CA" sz="1800" dirty="0"/>
              <a:t>Used to inform the priority of assessing individual risks based on their impact on the project. </a:t>
            </a:r>
          </a:p>
          <a:p>
            <a:pPr marL="614362" indent="-342900">
              <a:spcBef>
                <a:spcPts val="0"/>
              </a:spcBef>
            </a:pPr>
            <a:r>
              <a:rPr lang="en-CA" sz="1800" b="1" i="1" dirty="0"/>
              <a:t>Risk Register. </a:t>
            </a:r>
            <a:r>
              <a:rPr lang="en-US" sz="1600" dirty="0"/>
              <a:t>Contains information about individual risks, potential responses, root causes, and risk categorization. </a:t>
            </a:r>
          </a:p>
          <a:p>
            <a:pPr marL="614362" indent="-342900">
              <a:spcBef>
                <a:spcPts val="0"/>
              </a:spcBef>
            </a:pPr>
            <a:r>
              <a:rPr lang="en-US" sz="1800" b="1" i="1" dirty="0"/>
              <a:t>Stakeholder Register. </a:t>
            </a:r>
            <a:r>
              <a:rPr lang="en-US" sz="1800" dirty="0"/>
              <a:t>Includes stakeholder details, who may assume risk owner roles.</a:t>
            </a:r>
            <a:r>
              <a:rPr lang="en-US" sz="1600" dirty="0"/>
              <a:t> </a:t>
            </a:r>
          </a:p>
          <a:p>
            <a:pPr marL="0" indent="0">
              <a:spcBef>
                <a:spcPts val="0"/>
              </a:spcBef>
              <a:buNone/>
            </a:pPr>
            <a:r>
              <a:rPr lang="en-US" sz="2800" b="1" dirty="0"/>
              <a:t>.3 Enterprise Environmental Factors</a:t>
            </a:r>
          </a:p>
          <a:p>
            <a:pPr marL="446088" indent="0">
              <a:spcBef>
                <a:spcPts val="0"/>
              </a:spcBef>
              <a:buNone/>
            </a:pPr>
            <a:r>
              <a:rPr lang="en-US" sz="2000" dirty="0"/>
              <a:t>Industry studies, publications and databases addressing  risks        of similar projects </a:t>
            </a:r>
          </a:p>
          <a:p>
            <a:pPr marL="0" indent="0">
              <a:spcBef>
                <a:spcPts val="0"/>
              </a:spcBef>
              <a:buNone/>
            </a:pPr>
            <a:r>
              <a:rPr lang="en-US" sz="2800" b="1" dirty="0"/>
              <a:t>.4 Organizational Process Assets</a:t>
            </a:r>
          </a:p>
          <a:p>
            <a:pPr marL="446088" indent="0">
              <a:spcBef>
                <a:spcPts val="0"/>
              </a:spcBef>
              <a:buNone/>
            </a:pPr>
            <a:r>
              <a:rPr lang="en-US" sz="2000" dirty="0"/>
              <a:t>Information from similar projects</a:t>
            </a:r>
          </a:p>
        </p:txBody>
      </p:sp>
      <p:sp>
        <p:nvSpPr>
          <p:cNvPr id="2" name="Slide Number Placeholder 1"/>
          <p:cNvSpPr>
            <a:spLocks noGrp="1"/>
          </p:cNvSpPr>
          <p:nvPr>
            <p:ph type="sldNum" sz="quarter" idx="15"/>
          </p:nvPr>
        </p:nvSpPr>
        <p:spPr/>
        <p:txBody>
          <a:bodyPr/>
          <a:lstStyle/>
          <a:p>
            <a:fld id="{C9B9AEC3-A0CA-4E90-A2C3-F6D483041A8F}" type="slidenum">
              <a:rPr lang="en-CA" smtClean="0"/>
              <a:pPr/>
              <a:t>49</a:t>
            </a:fld>
            <a:endParaRPr lang="en-CA"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1" y="-76200"/>
            <a:ext cx="9296400" cy="838200"/>
          </a:xfrm>
        </p:spPr>
        <p:txBody>
          <a:bodyPr>
            <a:normAutofit/>
          </a:bodyPr>
          <a:lstStyle/>
          <a:p>
            <a:r>
              <a:rPr lang="en-US" sz="2800" b="1" dirty="0">
                <a:solidFill>
                  <a:schemeClr val="accent1"/>
                </a:solidFill>
                <a:effectLst>
                  <a:reflection blurRad="6350" stA="55000" endA="300" endPos="45500" dir="5400000" sy="-100000" algn="bl" rotWithShape="0"/>
                </a:effectLst>
              </a:rPr>
              <a:t>RISK MANAGEMENT PROCESS INTERACTION</a:t>
            </a:r>
            <a:endParaRPr lang="en-CA" sz="2800" b="1" dirty="0">
              <a:solidFill>
                <a:schemeClr val="accent1"/>
              </a:solidFill>
              <a:effectLst>
                <a:reflection blurRad="6350" stA="55000" endA="300" endPos="45500" dir="5400000" sy="-100000" algn="bl" rotWithShape="0"/>
              </a:effectLst>
            </a:endParaRPr>
          </a:p>
        </p:txBody>
      </p:sp>
      <p:graphicFrame>
        <p:nvGraphicFramePr>
          <p:cNvPr id="193539" name="Object 3"/>
          <p:cNvGraphicFramePr>
            <a:graphicFrameLocks noChangeAspect="1"/>
          </p:cNvGraphicFramePr>
          <p:nvPr>
            <p:extLst>
              <p:ext uri="{D42A27DB-BD31-4B8C-83A1-F6EECF244321}">
                <p14:modId xmlns:p14="http://schemas.microsoft.com/office/powerpoint/2010/main" val="2115161631"/>
              </p:ext>
            </p:extLst>
          </p:nvPr>
        </p:nvGraphicFramePr>
        <p:xfrm>
          <a:off x="152400" y="1066800"/>
          <a:ext cx="8610600" cy="5410200"/>
        </p:xfrm>
        <a:graphic>
          <a:graphicData uri="http://schemas.openxmlformats.org/presentationml/2006/ole">
            <mc:AlternateContent xmlns:mc="http://schemas.openxmlformats.org/markup-compatibility/2006">
              <mc:Choice xmlns:v="urn:schemas-microsoft-com:vml" Requires="v">
                <p:oleObj spid="_x0000_s193947" name="Visio" r:id="rId4" imgW="8650862" imgH="6346885" progId="Visio.Drawing.11">
                  <p:embed/>
                </p:oleObj>
              </mc:Choice>
              <mc:Fallback>
                <p:oleObj name="Visio" r:id="rId4" imgW="8650862" imgH="6346885" progId="Visio.Drawing.11">
                  <p:embed/>
                  <p:pic>
                    <p:nvPicPr>
                      <p:cNvPr id="0" name="Picture 3"/>
                      <p:cNvPicPr>
                        <a:picLocks noChangeAspect="1" noChangeArrowheads="1"/>
                      </p:cNvPicPr>
                      <p:nvPr/>
                    </p:nvPicPr>
                    <p:blipFill>
                      <a:blip r:embed="rId5"/>
                      <a:srcRect/>
                      <a:stretch>
                        <a:fillRect/>
                      </a:stretch>
                    </p:blipFill>
                    <p:spPr bwMode="auto">
                      <a:xfrm>
                        <a:off x="152400" y="1066800"/>
                        <a:ext cx="8610600" cy="5410200"/>
                      </a:xfrm>
                      <a:prstGeom prst="rect">
                        <a:avLst/>
                      </a:prstGeom>
                      <a:noFill/>
                      <a:ln>
                        <a:noFill/>
                      </a:ln>
                      <a:effectLst/>
                      <a:extLst/>
                    </p:spPr>
                  </p:pic>
                </p:oleObj>
              </mc:Fallback>
            </mc:AlternateContent>
          </a:graphicData>
        </a:graphic>
      </p:graphicFrame>
      <p:sp>
        <p:nvSpPr>
          <p:cNvPr id="3" name="Slide Number Placeholder 2"/>
          <p:cNvSpPr>
            <a:spLocks noGrp="1"/>
          </p:cNvSpPr>
          <p:nvPr>
            <p:ph type="sldNum" sz="quarter" idx="15"/>
          </p:nvPr>
        </p:nvSpPr>
        <p:spPr/>
        <p:txBody>
          <a:bodyPr/>
          <a:lstStyle/>
          <a:p>
            <a:fld id="{C9B9AEC3-A0CA-4E90-A2C3-F6D483041A8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91173"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 name="Rectangle 4"/>
          <p:cNvSpPr>
            <a:spLocks noGrp="1" noChangeArrowheads="1"/>
          </p:cNvSpPr>
          <p:nvPr>
            <p:ph type="title"/>
          </p:nvPr>
        </p:nvSpPr>
        <p:spPr>
          <a:xfrm>
            <a:off x="304800" y="76200"/>
            <a:ext cx="8686800" cy="838200"/>
          </a:xfrm>
          <a:noFill/>
          <a:ln/>
        </p:spPr>
        <p:txBody>
          <a:bodyPr>
            <a:normAutofit fontScale="90000"/>
          </a:bodyPr>
          <a:lstStyle/>
          <a:p>
            <a:pPr algn="ctr"/>
            <a:r>
              <a:rPr lang="en-US" sz="2800" b="1" dirty="0">
                <a:solidFill>
                  <a:schemeClr val="accent1"/>
                </a:solidFill>
                <a:effectLst>
                  <a:reflection blurRad="6350" stA="55000" endA="300" endPos="45500" dir="5400000" sy="-100000" algn="bl" rotWithShape="0"/>
                </a:effectLst>
              </a:rPr>
              <a:t>11.3.2 – </a:t>
            </a:r>
            <a:r>
              <a:rPr lang="en-US" sz="2700" b="1" dirty="0">
                <a:solidFill>
                  <a:schemeClr val="accent1"/>
                </a:solidFill>
                <a:effectLst>
                  <a:reflection blurRad="6350" stA="55000" endA="300" endPos="45500" dir="5400000" sy="-100000" algn="bl" rotWithShape="0"/>
                </a:effectLst>
              </a:rPr>
              <a:t>PERFORM</a:t>
            </a:r>
            <a:r>
              <a:rPr lang="en-US" sz="2800" b="1" dirty="0">
                <a:solidFill>
                  <a:schemeClr val="accent1"/>
                </a:solidFill>
                <a:effectLst>
                  <a:reflection blurRad="6350" stA="55000" endA="300" endPos="45500" dir="5400000" sy="-100000" algn="bl" rotWithShape="0"/>
                </a:effectLst>
              </a:rPr>
              <a:t> QUALITATIVE ANALYSIS: TOOLS &amp; TECHNIQUES</a:t>
            </a:r>
          </a:p>
        </p:txBody>
      </p:sp>
      <p:sp>
        <p:nvSpPr>
          <p:cNvPr id="391175" name="Rectangle 7"/>
          <p:cNvSpPr>
            <a:spLocks noGrp="1" noChangeArrowheads="1"/>
          </p:cNvSpPr>
          <p:nvPr>
            <p:ph sz="quarter" idx="1"/>
          </p:nvPr>
        </p:nvSpPr>
        <p:spPr>
          <a:xfrm>
            <a:off x="304800" y="1219200"/>
            <a:ext cx="8686800" cy="5334000"/>
          </a:xfrm>
        </p:spPr>
        <p:txBody>
          <a:bodyPr>
            <a:normAutofit/>
          </a:bodyPr>
          <a:lstStyle/>
          <a:p>
            <a:pPr>
              <a:lnSpc>
                <a:spcPct val="90000"/>
              </a:lnSpc>
              <a:buNone/>
            </a:pPr>
            <a:r>
              <a:rPr lang="en-US" sz="2800" b="1" dirty="0"/>
              <a:t>.1 Expert Judgment</a:t>
            </a:r>
          </a:p>
          <a:p>
            <a:pPr lvl="1">
              <a:lnSpc>
                <a:spcPct val="90000"/>
              </a:lnSpc>
            </a:pPr>
            <a:r>
              <a:rPr lang="en-US" sz="2000" dirty="0"/>
              <a:t>Knowledge and training in qualities risk analysis experience in previous projects. </a:t>
            </a:r>
          </a:p>
          <a:p>
            <a:pPr lvl="1">
              <a:lnSpc>
                <a:spcPct val="90000"/>
              </a:lnSpc>
            </a:pPr>
            <a:r>
              <a:rPr lang="en-US" sz="2000" dirty="0"/>
              <a:t>Obtained through facilitated workshops or interviews.</a:t>
            </a:r>
          </a:p>
          <a:p>
            <a:pPr marL="0" lvl="1" indent="0">
              <a:lnSpc>
                <a:spcPct val="90000"/>
              </a:lnSpc>
              <a:buNone/>
            </a:pPr>
            <a:r>
              <a:rPr lang="en-US" sz="3000" b="1" dirty="0"/>
              <a:t>.2 Data Gathering </a:t>
            </a:r>
          </a:p>
          <a:p>
            <a:pPr marL="358775" lvl="1" indent="0">
              <a:lnSpc>
                <a:spcPct val="90000"/>
              </a:lnSpc>
              <a:buNone/>
            </a:pPr>
            <a:r>
              <a:rPr lang="en-CA" sz="2000" dirty="0"/>
              <a:t>Formal or semi-formal interviews conducted in with confidentiality and trust, can be used to gather information from knowledgeable people to assess the probability and impact if individual risks.  </a:t>
            </a:r>
          </a:p>
          <a:p>
            <a:pPr marL="0" indent="0">
              <a:buFont typeface="Wingdings" pitchFamily="2" charset="2"/>
              <a:buNone/>
            </a:pPr>
            <a:r>
              <a:rPr lang="en-US" sz="3000" b="1" dirty="0"/>
              <a:t>.3 Data Analysis</a:t>
            </a:r>
            <a:endParaRPr lang="en-US" dirty="0"/>
          </a:p>
          <a:p>
            <a:pPr marL="533400" indent="-174625">
              <a:buSzPct val="100000"/>
              <a:buFont typeface="Arial" panose="020B0604020202020204" pitchFamily="34" charset="0"/>
              <a:buChar char="•"/>
            </a:pPr>
            <a:r>
              <a:rPr lang="en-US" sz="2000" b="1" i="1" dirty="0"/>
              <a:t>Risk Data Quality Assessment. </a:t>
            </a:r>
            <a:r>
              <a:rPr lang="en-US" sz="2000" dirty="0"/>
              <a:t>May be assessed via questionnaires to measure stakeholders’ perceptions about the completeness, objectivity and relevancy and timeliness of the data.</a:t>
            </a:r>
          </a:p>
          <a:p>
            <a:pPr marL="533400" indent="-174625">
              <a:buSzPct val="100000"/>
              <a:buFont typeface="Arial" panose="020B0604020202020204" pitchFamily="34" charset="0"/>
              <a:buChar char="•"/>
            </a:pPr>
            <a:r>
              <a:rPr lang="en-US" sz="2000" b="1" i="1" dirty="0"/>
              <a:t>Risk Probability and Impact Assessment. </a:t>
            </a:r>
            <a:r>
              <a:rPr lang="en-US" sz="2000" dirty="0"/>
              <a:t>Can be assessed       in interviews or meetings with knowledgeable persons.  </a:t>
            </a:r>
            <a:r>
              <a:rPr lang="en-US" sz="2000" b="1" i="1" dirty="0"/>
              <a:t>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50</a:t>
            </a:fld>
            <a:endParaRPr lang="en-CA"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91173"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 name="Rectangle 4"/>
          <p:cNvSpPr>
            <a:spLocks noGrp="1" noChangeArrowheads="1"/>
          </p:cNvSpPr>
          <p:nvPr>
            <p:ph type="title"/>
          </p:nvPr>
        </p:nvSpPr>
        <p:spPr>
          <a:xfrm>
            <a:off x="304800" y="76200"/>
            <a:ext cx="8686800" cy="838200"/>
          </a:xfrm>
          <a:noFill/>
          <a:ln/>
        </p:spPr>
        <p:txBody>
          <a:bodyPr>
            <a:normAutofit fontScale="90000"/>
          </a:bodyPr>
          <a:lstStyle/>
          <a:p>
            <a:pPr algn="ctr"/>
            <a:r>
              <a:rPr lang="en-US" sz="2800" b="1" dirty="0">
                <a:solidFill>
                  <a:schemeClr val="accent1"/>
                </a:solidFill>
                <a:effectLst>
                  <a:reflection blurRad="6350" stA="55000" endA="300" endPos="45500" dir="5400000" sy="-100000" algn="bl" rotWithShape="0"/>
                </a:effectLst>
              </a:rPr>
              <a:t>11.3.2 – </a:t>
            </a:r>
            <a:r>
              <a:rPr lang="en-US" sz="2700" b="1" dirty="0">
                <a:solidFill>
                  <a:schemeClr val="accent1"/>
                </a:solidFill>
                <a:effectLst>
                  <a:reflection blurRad="6350" stA="55000" endA="300" endPos="45500" dir="5400000" sy="-100000" algn="bl" rotWithShape="0"/>
                </a:effectLst>
              </a:rPr>
              <a:t>PERFORM</a:t>
            </a:r>
            <a:r>
              <a:rPr lang="en-US" sz="2800" b="1" dirty="0">
                <a:solidFill>
                  <a:schemeClr val="accent1"/>
                </a:solidFill>
                <a:effectLst>
                  <a:reflection blurRad="6350" stA="55000" endA="300" endPos="45500" dir="5400000" sy="-100000" algn="bl" rotWithShape="0"/>
                </a:effectLst>
              </a:rPr>
              <a:t> QUALITATIVE ANALYSIS: TOOLS &amp; TECHNIQUES</a:t>
            </a:r>
          </a:p>
        </p:txBody>
      </p:sp>
      <p:sp>
        <p:nvSpPr>
          <p:cNvPr id="391175" name="Rectangle 7"/>
          <p:cNvSpPr>
            <a:spLocks noGrp="1" noChangeArrowheads="1"/>
          </p:cNvSpPr>
          <p:nvPr>
            <p:ph sz="quarter" idx="1"/>
          </p:nvPr>
        </p:nvSpPr>
        <p:spPr>
          <a:xfrm>
            <a:off x="304800" y="1219200"/>
            <a:ext cx="8686800" cy="5638800"/>
          </a:xfrm>
        </p:spPr>
        <p:txBody>
          <a:bodyPr>
            <a:normAutofit fontScale="92500" lnSpcReduction="10000"/>
          </a:bodyPr>
          <a:lstStyle/>
          <a:p>
            <a:pPr marL="0" indent="0">
              <a:buFont typeface="Wingdings" pitchFamily="2" charset="2"/>
              <a:buNone/>
            </a:pPr>
            <a:r>
              <a:rPr lang="en-US" sz="3000" b="1" dirty="0"/>
              <a:t>.3 Data Analysis (cont’d)</a:t>
            </a:r>
            <a:endParaRPr lang="en-US" dirty="0"/>
          </a:p>
          <a:p>
            <a:pPr marL="533400" indent="-174625">
              <a:buSzPct val="100000"/>
              <a:buFont typeface="Arial" panose="020B0604020202020204" pitchFamily="34" charset="0"/>
              <a:buChar char="•"/>
            </a:pPr>
            <a:r>
              <a:rPr lang="en-US" sz="2000" b="1" i="1" dirty="0"/>
              <a:t>Assessment of other risk parameters. </a:t>
            </a:r>
          </a:p>
          <a:p>
            <a:pPr marL="1010285" lvl="1" indent="-285750">
              <a:buSzPct val="100000"/>
              <a:buFontTx/>
              <a:buChar char="-"/>
            </a:pPr>
            <a:r>
              <a:rPr lang="en-US" sz="1700" i="1" dirty="0"/>
              <a:t>Urgency		- Proximity of impact	- Dormancy (delay) of impact</a:t>
            </a:r>
          </a:p>
          <a:p>
            <a:pPr marL="1010285" lvl="1" indent="-285750">
              <a:buSzPct val="100000"/>
              <a:buFontTx/>
              <a:buChar char="-"/>
            </a:pPr>
            <a:r>
              <a:rPr lang="en-US" sz="1700" i="1" dirty="0"/>
              <a:t>Manageability	- Controllability		- Detectability</a:t>
            </a:r>
          </a:p>
          <a:p>
            <a:pPr marL="1010285" lvl="1" indent="-285750">
              <a:buSzPct val="100000"/>
              <a:buFontTx/>
              <a:buChar char="-"/>
            </a:pPr>
            <a:r>
              <a:rPr lang="en-US" sz="1700" i="1" dirty="0"/>
              <a:t>Connectivity	- Strategic impact		- Propinquity (significance)</a:t>
            </a:r>
          </a:p>
          <a:p>
            <a:pPr marL="0" indent="0">
              <a:buSzPct val="100000"/>
              <a:buNone/>
            </a:pPr>
            <a:r>
              <a:rPr lang="en-US" sz="2800" b="1" dirty="0"/>
              <a:t>.4 Interpersonal and Team Skills</a:t>
            </a:r>
            <a:r>
              <a:rPr lang="en-US" sz="2000" b="1" i="1" dirty="0"/>
              <a:t>		</a:t>
            </a:r>
          </a:p>
          <a:p>
            <a:pPr marL="344487" lvl="1" indent="0">
              <a:buSzPct val="100000"/>
              <a:buNone/>
            </a:pPr>
            <a:r>
              <a:rPr lang="en-US" sz="1700" dirty="0"/>
              <a:t> </a:t>
            </a:r>
            <a:r>
              <a:rPr lang="en-US" sz="2000" dirty="0"/>
              <a:t>Skilled facilitation can help participants focus on the task of risk analysis, follow the methods and techniques, to reach consensus on assessment of individual risk probability, impact, and identification of responses. </a:t>
            </a:r>
          </a:p>
          <a:p>
            <a:pPr marL="0" lvl="1" indent="0">
              <a:buSzPct val="100000"/>
              <a:buNone/>
            </a:pPr>
            <a:r>
              <a:rPr lang="en-US" sz="2800" b="1" dirty="0"/>
              <a:t>.5 Risk Categorization</a:t>
            </a:r>
          </a:p>
          <a:p>
            <a:pPr marL="788988" lvl="1" indent="-342900">
              <a:buSzPct val="100000"/>
            </a:pPr>
            <a:r>
              <a:rPr lang="en-US" sz="2000" dirty="0"/>
              <a:t>Risks categorization helps development of more effective responses, by addressing groups of related risks. </a:t>
            </a:r>
            <a:r>
              <a:rPr lang="en-US" sz="2000" b="1" dirty="0"/>
              <a:t> </a:t>
            </a:r>
            <a:r>
              <a:rPr lang="en-US" sz="2800" b="1" dirty="0"/>
              <a:t> </a:t>
            </a:r>
            <a:r>
              <a:rPr lang="en-US" sz="2000" dirty="0"/>
              <a:t> </a:t>
            </a:r>
          </a:p>
          <a:p>
            <a:pPr marL="788988" lvl="1" indent="-342900">
              <a:buSzPct val="100000"/>
            </a:pPr>
            <a:r>
              <a:rPr lang="en-US" sz="2000" dirty="0"/>
              <a:t>Categorization could be by source, or impacted area of the         project or other areas such as budget, project phase, common        root causes.   </a:t>
            </a:r>
          </a:p>
          <a:p>
            <a:pPr marL="724535" lvl="1" indent="0">
              <a:buSzPct val="100000"/>
              <a:buNone/>
            </a:pPr>
            <a:r>
              <a:rPr lang="en-US" sz="1700" dirty="0"/>
              <a:t>  </a:t>
            </a:r>
            <a:r>
              <a:rPr lang="en-US" sz="1700" b="1" i="1" dirty="0"/>
              <a:t>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51</a:t>
            </a:fld>
            <a:endParaRPr lang="en-CA" dirty="0"/>
          </a:p>
        </p:txBody>
      </p:sp>
    </p:spTree>
    <p:extLst>
      <p:ext uri="{BB962C8B-B14F-4D97-AF65-F5344CB8AC3E}">
        <p14:creationId xmlns:p14="http://schemas.microsoft.com/office/powerpoint/2010/main" val="33088635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391173"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 name="Rectangle 4"/>
          <p:cNvSpPr>
            <a:spLocks noGrp="1" noChangeArrowheads="1"/>
          </p:cNvSpPr>
          <p:nvPr>
            <p:ph type="title"/>
          </p:nvPr>
        </p:nvSpPr>
        <p:spPr>
          <a:xfrm>
            <a:off x="304800" y="76200"/>
            <a:ext cx="8686800" cy="838200"/>
          </a:xfrm>
          <a:noFill/>
          <a:ln/>
        </p:spPr>
        <p:txBody>
          <a:bodyPr>
            <a:normAutofit fontScale="90000"/>
          </a:bodyPr>
          <a:lstStyle/>
          <a:p>
            <a:pPr algn="ctr"/>
            <a:r>
              <a:rPr lang="en-US" sz="2800" b="1" dirty="0">
                <a:solidFill>
                  <a:schemeClr val="accent1"/>
                </a:solidFill>
                <a:effectLst>
                  <a:reflection blurRad="6350" stA="55000" endA="300" endPos="45500" dir="5400000" sy="-100000" algn="bl" rotWithShape="0"/>
                </a:effectLst>
              </a:rPr>
              <a:t>11.3.2 – </a:t>
            </a:r>
            <a:r>
              <a:rPr lang="en-US" sz="2700" b="1" dirty="0">
                <a:solidFill>
                  <a:schemeClr val="accent1"/>
                </a:solidFill>
                <a:effectLst>
                  <a:reflection blurRad="6350" stA="55000" endA="300" endPos="45500" dir="5400000" sy="-100000" algn="bl" rotWithShape="0"/>
                </a:effectLst>
              </a:rPr>
              <a:t>PERFORM</a:t>
            </a:r>
            <a:r>
              <a:rPr lang="en-US" sz="2800" b="1" dirty="0">
                <a:solidFill>
                  <a:schemeClr val="accent1"/>
                </a:solidFill>
                <a:effectLst>
                  <a:reflection blurRad="6350" stA="55000" endA="300" endPos="45500" dir="5400000" sy="-100000" algn="bl" rotWithShape="0"/>
                </a:effectLst>
              </a:rPr>
              <a:t> QUALITATIVE ANALYSIS: TOOLS &amp; TECHNIQUES</a:t>
            </a:r>
          </a:p>
        </p:txBody>
      </p:sp>
      <p:sp>
        <p:nvSpPr>
          <p:cNvPr id="391175" name="Rectangle 7"/>
          <p:cNvSpPr>
            <a:spLocks noGrp="1" noChangeArrowheads="1"/>
          </p:cNvSpPr>
          <p:nvPr>
            <p:ph sz="quarter" idx="1"/>
          </p:nvPr>
        </p:nvSpPr>
        <p:spPr>
          <a:xfrm>
            <a:off x="304800" y="1219200"/>
            <a:ext cx="8686800" cy="5638800"/>
          </a:xfrm>
        </p:spPr>
        <p:txBody>
          <a:bodyPr>
            <a:normAutofit fontScale="92500" lnSpcReduction="10000"/>
          </a:bodyPr>
          <a:lstStyle/>
          <a:p>
            <a:pPr marL="0" indent="0">
              <a:buFont typeface="Wingdings" pitchFamily="2" charset="2"/>
              <a:buNone/>
            </a:pPr>
            <a:r>
              <a:rPr lang="en-US" sz="3000" b="1" dirty="0"/>
              <a:t>.3 Data Analysis (cont’d)</a:t>
            </a:r>
            <a:endParaRPr lang="en-US" dirty="0"/>
          </a:p>
          <a:p>
            <a:pPr marL="533400" indent="-174625">
              <a:buSzPct val="100000"/>
              <a:buFont typeface="Arial" panose="020B0604020202020204" pitchFamily="34" charset="0"/>
              <a:buChar char="•"/>
            </a:pPr>
            <a:r>
              <a:rPr lang="en-US" sz="2000" b="1" i="1" dirty="0"/>
              <a:t>Assessment of other risk parameters. </a:t>
            </a:r>
          </a:p>
          <a:p>
            <a:pPr marL="1010285" lvl="1" indent="-285750">
              <a:buSzPct val="100000"/>
              <a:buFontTx/>
              <a:buChar char="-"/>
            </a:pPr>
            <a:r>
              <a:rPr lang="en-US" sz="1700" i="1" dirty="0"/>
              <a:t>Urgency		- Proximity of impact	- Dormancy (delay) of impact</a:t>
            </a:r>
          </a:p>
          <a:p>
            <a:pPr marL="1010285" lvl="1" indent="-285750">
              <a:buSzPct val="100000"/>
              <a:buFontTx/>
              <a:buChar char="-"/>
            </a:pPr>
            <a:r>
              <a:rPr lang="en-US" sz="1700" i="1" dirty="0"/>
              <a:t>Manageability	- Controllability		- Detectability</a:t>
            </a:r>
          </a:p>
          <a:p>
            <a:pPr marL="1010285" lvl="1" indent="-285750">
              <a:buSzPct val="100000"/>
              <a:buFontTx/>
              <a:buChar char="-"/>
            </a:pPr>
            <a:r>
              <a:rPr lang="en-US" sz="1700" i="1" dirty="0"/>
              <a:t>Connectivity	- Strategic impact		- Propinquity (significance)</a:t>
            </a:r>
          </a:p>
          <a:p>
            <a:pPr marL="0" indent="0">
              <a:buSzPct val="100000"/>
              <a:buNone/>
            </a:pPr>
            <a:r>
              <a:rPr lang="en-US" sz="2800" b="1" dirty="0"/>
              <a:t>.4 Interpersonal and Team Skills</a:t>
            </a:r>
            <a:r>
              <a:rPr lang="en-US" sz="2000" b="1" i="1" dirty="0"/>
              <a:t>		</a:t>
            </a:r>
          </a:p>
          <a:p>
            <a:pPr marL="344487" lvl="1" indent="0">
              <a:buSzPct val="100000"/>
              <a:buNone/>
            </a:pPr>
            <a:r>
              <a:rPr lang="en-US" sz="1700" dirty="0"/>
              <a:t> </a:t>
            </a:r>
            <a:r>
              <a:rPr lang="en-US" sz="2000" dirty="0"/>
              <a:t>Skilled facilitation can help participants focus on the task of risk analysis, follow the methods and techniques, to reach consensus on assessment of individual risk probability, impact, and identification of responses. </a:t>
            </a:r>
          </a:p>
          <a:p>
            <a:pPr marL="0" lvl="1" indent="0">
              <a:buSzPct val="100000"/>
              <a:buNone/>
            </a:pPr>
            <a:r>
              <a:rPr lang="en-US" sz="2800" b="1" dirty="0"/>
              <a:t>.5 Risk Categorization</a:t>
            </a:r>
          </a:p>
          <a:p>
            <a:pPr marL="788988" lvl="1" indent="-342900">
              <a:buSzPct val="100000"/>
            </a:pPr>
            <a:r>
              <a:rPr lang="en-US" sz="2000" dirty="0"/>
              <a:t>Risks categorization helps development of more effective responses, by addressing groups of related risks. </a:t>
            </a:r>
            <a:r>
              <a:rPr lang="en-US" sz="2000" b="1" dirty="0"/>
              <a:t> </a:t>
            </a:r>
            <a:r>
              <a:rPr lang="en-US" sz="2800" b="1" dirty="0"/>
              <a:t> </a:t>
            </a:r>
            <a:r>
              <a:rPr lang="en-US" sz="2000" dirty="0"/>
              <a:t> </a:t>
            </a:r>
          </a:p>
          <a:p>
            <a:pPr marL="788988" lvl="1" indent="-342900">
              <a:buSzPct val="100000"/>
            </a:pPr>
            <a:r>
              <a:rPr lang="en-US" sz="2000" dirty="0"/>
              <a:t>Categorization could be by source, or impacted area of the         project or other areas such as budget, project phase, common        root causes.   </a:t>
            </a:r>
          </a:p>
          <a:p>
            <a:pPr marL="724535" lvl="1" indent="0">
              <a:buSzPct val="100000"/>
              <a:buNone/>
            </a:pPr>
            <a:r>
              <a:rPr lang="en-US" sz="1700" dirty="0"/>
              <a:t>  </a:t>
            </a:r>
            <a:r>
              <a:rPr lang="en-US" sz="1700" b="1" i="1" dirty="0"/>
              <a:t>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52</a:t>
            </a:fld>
            <a:endParaRPr lang="en-CA" dirty="0"/>
          </a:p>
        </p:txBody>
      </p:sp>
    </p:spTree>
    <p:extLst>
      <p:ext uri="{BB962C8B-B14F-4D97-AF65-F5344CB8AC3E}">
        <p14:creationId xmlns:p14="http://schemas.microsoft.com/office/powerpoint/2010/main" val="371886337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691203" name="Rectangle 3"/>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8" name="Rectangle 4"/>
          <p:cNvSpPr>
            <a:spLocks noGrp="1" noChangeArrowheads="1"/>
          </p:cNvSpPr>
          <p:nvPr>
            <p:ph type="title"/>
          </p:nvPr>
        </p:nvSpPr>
        <p:spPr>
          <a:xfrm>
            <a:off x="0" y="76200"/>
            <a:ext cx="8991600" cy="838200"/>
          </a:xfrm>
          <a:noFill/>
          <a:ln/>
        </p:spPr>
        <p:txBody>
          <a:bodyPr>
            <a:normAutofit fontScale="90000"/>
          </a:bodyPr>
          <a:lstStyle/>
          <a:p>
            <a:pPr algn="ctr"/>
            <a:r>
              <a:rPr lang="en-US" sz="2800" b="1" dirty="0">
                <a:solidFill>
                  <a:schemeClr val="accent1"/>
                </a:solidFill>
                <a:effectLst>
                  <a:reflection blurRad="6350" stA="55000" endA="300" endPos="45500" dir="5400000" sy="-100000" algn="bl" rotWithShape="0"/>
                </a:effectLst>
              </a:rPr>
              <a:t>11.3.2 – PERFORM QUALITATIVE RISK ANALYSIS TOOLS &amp; TECHNIQUES</a:t>
            </a:r>
          </a:p>
        </p:txBody>
      </p:sp>
      <p:sp>
        <p:nvSpPr>
          <p:cNvPr id="691205" name="Rectangle 5"/>
          <p:cNvSpPr>
            <a:spLocks noGrp="1" noChangeArrowheads="1"/>
          </p:cNvSpPr>
          <p:nvPr>
            <p:ph sz="quarter" idx="1"/>
          </p:nvPr>
        </p:nvSpPr>
        <p:spPr>
          <a:xfrm>
            <a:off x="304800" y="1143000"/>
            <a:ext cx="8458200" cy="5715000"/>
          </a:xfrm>
        </p:spPr>
        <p:txBody>
          <a:bodyPr>
            <a:normAutofit fontScale="92500" lnSpcReduction="10000"/>
          </a:bodyPr>
          <a:lstStyle/>
          <a:p>
            <a:pPr>
              <a:buSzPct val="120000"/>
              <a:buFont typeface="Arial" panose="020B0604020202020204" pitchFamily="34" charset="0"/>
              <a:buChar char="•"/>
            </a:pPr>
            <a:r>
              <a:rPr lang="en-US" sz="2600" b="1" i="1" dirty="0"/>
              <a:t>Probability/Impact Matrix</a:t>
            </a:r>
            <a:r>
              <a:rPr lang="en-US" sz="2800" i="1" dirty="0"/>
              <a:t>:</a:t>
            </a:r>
            <a:endParaRPr lang="en-US" sz="2400" i="1" dirty="0"/>
          </a:p>
          <a:p>
            <a:pPr lvl="1"/>
            <a:r>
              <a:rPr lang="en-US" b="1" i="1" dirty="0"/>
              <a:t>Risk probability scales</a:t>
            </a:r>
            <a:r>
              <a:rPr lang="en-US" b="1" dirty="0"/>
              <a:t>: </a:t>
            </a:r>
          </a:p>
          <a:p>
            <a:pPr lvl="2"/>
            <a:r>
              <a:rPr lang="en-US" sz="2000" dirty="0"/>
              <a:t>A scale ranging from 0.0 (no probability) to 1.0 (certain).  </a:t>
            </a:r>
          </a:p>
          <a:p>
            <a:pPr lvl="2"/>
            <a:r>
              <a:rPr lang="en-US" sz="2000" dirty="0"/>
              <a:t>Assessing risk probability may be difficult as expert judgment is used, often without the benefit of historical data</a:t>
            </a:r>
          </a:p>
          <a:p>
            <a:pPr lvl="2"/>
            <a:r>
              <a:rPr lang="en-US" sz="2000" i="1" dirty="0">
                <a:solidFill>
                  <a:schemeClr val="tx2"/>
                </a:solidFill>
              </a:rPr>
              <a:t>Ordinal scales</a:t>
            </a:r>
            <a:r>
              <a:rPr lang="en-US" sz="2000" dirty="0"/>
              <a:t>, representing probability values from very unlikely to almost certain may be used</a:t>
            </a:r>
          </a:p>
          <a:p>
            <a:pPr lvl="2"/>
            <a:r>
              <a:rPr lang="en-US" sz="2000" i="1" dirty="0">
                <a:solidFill>
                  <a:schemeClr val="tx2"/>
                </a:solidFill>
              </a:rPr>
              <a:t>Cardinal scales</a:t>
            </a:r>
            <a:r>
              <a:rPr lang="en-US" sz="2000" dirty="0"/>
              <a:t>, assigning specific probabilities (such as, .1 / .3 / .5 / .7 / .9) may also be used.</a:t>
            </a:r>
          </a:p>
          <a:p>
            <a:pPr lvl="1"/>
            <a:r>
              <a:rPr lang="en-US" sz="2200" dirty="0"/>
              <a:t> </a:t>
            </a:r>
            <a:r>
              <a:rPr lang="en-US" sz="2200" b="1" i="1" dirty="0"/>
              <a:t>Risk impact scales: </a:t>
            </a:r>
          </a:p>
          <a:p>
            <a:pPr lvl="2"/>
            <a:r>
              <a:rPr lang="en-US" sz="1900" dirty="0"/>
              <a:t>Reflect the severity of the risk on project objectives</a:t>
            </a:r>
          </a:p>
          <a:p>
            <a:pPr lvl="2"/>
            <a:r>
              <a:rPr lang="en-US" sz="1900" dirty="0"/>
              <a:t>Impact scales can be either cardinal or ordinal:</a:t>
            </a:r>
          </a:p>
          <a:p>
            <a:pPr lvl="3"/>
            <a:r>
              <a:rPr lang="en-US" sz="2200" dirty="0"/>
              <a:t>Ordinal – very low, low, medium, high, very high impact</a:t>
            </a:r>
          </a:p>
          <a:p>
            <a:pPr lvl="3"/>
            <a:r>
              <a:rPr lang="en-US" sz="2200" dirty="0"/>
              <a:t>Cardinal – scales assigning specific values or weights to the impact, and may be linear or non-linear:</a:t>
            </a:r>
          </a:p>
          <a:p>
            <a:pPr lvl="4"/>
            <a:r>
              <a:rPr lang="en-US" sz="2000" dirty="0"/>
              <a:t>An example of a linear scale is .1 / .3 / .5 / .7 / or .9</a:t>
            </a:r>
          </a:p>
          <a:p>
            <a:pPr lvl="4"/>
            <a:r>
              <a:rPr lang="en-US" sz="2000" dirty="0"/>
              <a:t>An example of a non-linear scale is .05 / .1 / .2 / .4 / .8</a:t>
            </a:r>
          </a:p>
          <a:p>
            <a:endParaRPr lang="en-US" sz="24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53</a:t>
            </a:fld>
            <a:endParaRPr lang="en-CA"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0639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063940"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06394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063942" name="Rectangle 6"/>
          <p:cNvSpPr>
            <a:spLocks noGrp="1" noChangeArrowheads="1"/>
          </p:cNvSpPr>
          <p:nvPr>
            <p:ph type="title"/>
          </p:nvPr>
        </p:nvSpPr>
        <p:spPr>
          <a:xfrm>
            <a:off x="457200" y="-152400"/>
            <a:ext cx="7772400" cy="1143000"/>
          </a:xfrm>
        </p:spPr>
        <p:txBody>
          <a:bodyPr>
            <a:normAutofit/>
          </a:bodyPr>
          <a:lstStyle/>
          <a:p>
            <a:pPr algn="ctr"/>
            <a:r>
              <a:rPr lang="en-US" sz="3200" b="1" dirty="0">
                <a:solidFill>
                  <a:schemeClr val="accent1"/>
                </a:solidFill>
                <a:effectLst>
                  <a:reflection blurRad="6350" stA="55000" endA="300" endPos="45500" dir="5400000" sy="-100000" algn="bl" rotWithShape="0"/>
                </a:effectLst>
              </a:rPr>
              <a:t>Probability/Impact Matrix</a:t>
            </a:r>
          </a:p>
        </p:txBody>
      </p:sp>
      <p:sp>
        <p:nvSpPr>
          <p:cNvPr id="1063943" name="Rectangle 7"/>
          <p:cNvSpPr>
            <a:spLocks noChangeArrowheads="1"/>
          </p:cNvSpPr>
          <p:nvPr/>
        </p:nvSpPr>
        <p:spPr bwMode="auto">
          <a:xfrm>
            <a:off x="0" y="6999288"/>
            <a:ext cx="9144000" cy="639762"/>
          </a:xfrm>
          <a:prstGeom prst="rect">
            <a:avLst/>
          </a:prstGeom>
          <a:noFill/>
          <a:ln w="25400">
            <a:noFill/>
            <a:miter lim="800000"/>
            <a:headEnd type="none" w="sm" len="sm"/>
            <a:tailEnd type="none" w="med" len="lg"/>
          </a:ln>
          <a:effectLst/>
        </p:spPr>
        <p:txBody>
          <a:bodyPr>
            <a:spAutoFit/>
          </a:bodyPr>
          <a:lstStyle/>
          <a:p>
            <a:pPr algn="l"/>
            <a:r>
              <a:rPr lang="en-US" sz="1200" dirty="0">
                <a:cs typeface="Times New Roman" pitchFamily="18" charset="0"/>
              </a:rPr>
              <a:t> </a:t>
            </a:r>
          </a:p>
          <a:p>
            <a:pPr algn="l"/>
            <a:endParaRPr lang="en-US" dirty="0"/>
          </a:p>
        </p:txBody>
      </p:sp>
      <p:sp>
        <p:nvSpPr>
          <p:cNvPr id="2" name="Slide Number Placeholder 1"/>
          <p:cNvSpPr>
            <a:spLocks noGrp="1"/>
          </p:cNvSpPr>
          <p:nvPr>
            <p:ph type="sldNum" sz="quarter" idx="11"/>
          </p:nvPr>
        </p:nvSpPr>
        <p:spPr/>
        <p:txBody>
          <a:bodyPr/>
          <a:lstStyle/>
          <a:p>
            <a:r>
              <a:rPr lang="en-CA"/>
              <a:t>(#)</a:t>
            </a:r>
            <a:endParaRPr lang="en-CA" dirty="0"/>
          </a:p>
        </p:txBody>
      </p:sp>
      <p:graphicFrame>
        <p:nvGraphicFramePr>
          <p:cNvPr id="11" name="Table 10">
            <a:extLst>
              <a:ext uri="{FF2B5EF4-FFF2-40B4-BE49-F238E27FC236}">
                <a16:creationId xmlns:a16="http://schemas.microsoft.com/office/drawing/2014/main" id="{7C77496E-7EE6-43A0-BFE0-2B0D9F3FDCC9}"/>
              </a:ext>
            </a:extLst>
          </p:cNvPr>
          <p:cNvGraphicFramePr>
            <a:graphicFrameLocks noGrp="1"/>
          </p:cNvGraphicFramePr>
          <p:nvPr>
            <p:extLst>
              <p:ext uri="{D42A27DB-BD31-4B8C-83A1-F6EECF244321}">
                <p14:modId xmlns:p14="http://schemas.microsoft.com/office/powerpoint/2010/main" val="73790384"/>
              </p:ext>
            </p:extLst>
          </p:nvPr>
        </p:nvGraphicFramePr>
        <p:xfrm>
          <a:off x="1143000" y="2322285"/>
          <a:ext cx="7010400" cy="3118077"/>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0000"/>
                    </a:ext>
                  </a:extLst>
                </a:gridCol>
                <a:gridCol w="12268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1239338">
                  <a:extLst>
                    <a:ext uri="{9D8B030D-6E8A-4147-A177-3AD203B41FA5}">
                      <a16:colId xmlns:a16="http://schemas.microsoft.com/office/drawing/2014/main" val="20004"/>
                    </a:ext>
                  </a:extLst>
                </a:gridCol>
                <a:gridCol w="1001486">
                  <a:extLst>
                    <a:ext uri="{9D8B030D-6E8A-4147-A177-3AD203B41FA5}">
                      <a16:colId xmlns:a16="http://schemas.microsoft.com/office/drawing/2014/main" val="20005"/>
                    </a:ext>
                  </a:extLst>
                </a:gridCol>
                <a:gridCol w="1001486">
                  <a:extLst>
                    <a:ext uri="{9D8B030D-6E8A-4147-A177-3AD203B41FA5}">
                      <a16:colId xmlns:a16="http://schemas.microsoft.com/office/drawing/2014/main" val="20006"/>
                    </a:ext>
                  </a:extLst>
                </a:gridCol>
              </a:tblGrid>
              <a:tr h="497141">
                <a:tc>
                  <a:txBody>
                    <a:bodyPr/>
                    <a:lstStyle/>
                    <a:p>
                      <a:pPr algn="ctr"/>
                      <a:endParaRPr lang="en-CA" sz="1100" b="1"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CA" sz="1100" b="1"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r>
                        <a:rPr lang="en-CA" sz="1100" b="1" dirty="0">
                          <a:solidFill>
                            <a:schemeClr val="tx1"/>
                          </a:solidFill>
                          <a:latin typeface="Century Gothic" panose="020B0502020202020204" pitchFamily="34" charset="0"/>
                        </a:rPr>
                        <a:t>Impact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0331">
                <a:tc>
                  <a:txBody>
                    <a:bodyPr/>
                    <a:lstStyle/>
                    <a:p>
                      <a:pPr algn="ctr"/>
                      <a:endParaRPr lang="en-CA" sz="1100" b="1" dirty="0">
                        <a:latin typeface="Century Gothic" panose="020B0502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Trivial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Minor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Moderate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Major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Extreme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5101">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100" b="1" dirty="0">
                          <a:latin typeface="Century Gothic" panose="020B0502020202020204" pitchFamily="34" charset="0"/>
                        </a:rPr>
                        <a:t>Probability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Rare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2"/>
                  </a:ext>
                </a:extLst>
              </a:tr>
              <a:tr h="497141">
                <a:tc v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Unlikely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3"/>
                  </a:ext>
                </a:extLst>
              </a:tr>
              <a:tr h="497141">
                <a:tc v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Moderate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tx1"/>
                          </a:solidFill>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tx1"/>
                          </a:solidFill>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4"/>
                  </a:ext>
                </a:extLst>
              </a:tr>
              <a:tr h="355101">
                <a:tc v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5"/>
                  </a:ext>
                </a:extLst>
              </a:tr>
              <a:tr h="426121">
                <a:tc vMerge="1">
                  <a:txBody>
                    <a:bodyPr/>
                    <a:lstStyle/>
                    <a:p>
                      <a:pPr algn="ctr"/>
                      <a:endParaRPr lang="en-CA" sz="1100" b="1" dirty="0">
                        <a:latin typeface="Century Gothic" panose="020B050202020202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Very 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6509568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0639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063940"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06394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063942" name="Rectangle 6"/>
          <p:cNvSpPr>
            <a:spLocks noGrp="1" noChangeArrowheads="1"/>
          </p:cNvSpPr>
          <p:nvPr>
            <p:ph type="title"/>
          </p:nvPr>
        </p:nvSpPr>
        <p:spPr>
          <a:xfrm>
            <a:off x="457200" y="-152400"/>
            <a:ext cx="7772400" cy="1143000"/>
          </a:xfrm>
        </p:spPr>
        <p:txBody>
          <a:bodyPr>
            <a:normAutofit/>
          </a:bodyPr>
          <a:lstStyle/>
          <a:p>
            <a:pPr algn="ctr"/>
            <a:r>
              <a:rPr lang="en-US" sz="3200" b="1" dirty="0">
                <a:solidFill>
                  <a:schemeClr val="accent1"/>
                </a:solidFill>
                <a:effectLst>
                  <a:reflection blurRad="6350" stA="55000" endA="300" endPos="45500" dir="5400000" sy="-100000" algn="bl" rotWithShape="0"/>
                </a:effectLst>
              </a:rPr>
              <a:t>Probability/Impact Matrix</a:t>
            </a:r>
          </a:p>
        </p:txBody>
      </p:sp>
      <p:sp>
        <p:nvSpPr>
          <p:cNvPr id="1063943" name="Rectangle 7"/>
          <p:cNvSpPr>
            <a:spLocks noChangeArrowheads="1"/>
          </p:cNvSpPr>
          <p:nvPr/>
        </p:nvSpPr>
        <p:spPr bwMode="auto">
          <a:xfrm>
            <a:off x="0" y="6999288"/>
            <a:ext cx="9144000" cy="639762"/>
          </a:xfrm>
          <a:prstGeom prst="rect">
            <a:avLst/>
          </a:prstGeom>
          <a:noFill/>
          <a:ln w="25400">
            <a:noFill/>
            <a:miter lim="800000"/>
            <a:headEnd type="none" w="sm" len="sm"/>
            <a:tailEnd type="none" w="med" len="lg"/>
          </a:ln>
          <a:effectLst/>
        </p:spPr>
        <p:txBody>
          <a:bodyPr>
            <a:spAutoFit/>
          </a:bodyPr>
          <a:lstStyle/>
          <a:p>
            <a:pPr algn="l"/>
            <a:r>
              <a:rPr lang="en-US" sz="1200" dirty="0">
                <a:cs typeface="Times New Roman" pitchFamily="18" charset="0"/>
              </a:rPr>
              <a:t> </a:t>
            </a:r>
          </a:p>
          <a:p>
            <a:pPr algn="l"/>
            <a:endParaRPr lang="en-US" dirty="0"/>
          </a:p>
        </p:txBody>
      </p:sp>
      <p:pic>
        <p:nvPicPr>
          <p:cNvPr id="1063944" name="Picture 8"/>
          <p:cNvPicPr>
            <a:picLocks noChangeAspect="1" noChangeArrowheads="1"/>
          </p:cNvPicPr>
          <p:nvPr/>
        </p:nvPicPr>
        <p:blipFill>
          <a:blip r:embed="rId3" cstate="print"/>
          <a:srcRect/>
          <a:stretch>
            <a:fillRect/>
          </a:stretch>
        </p:blipFill>
        <p:spPr bwMode="auto">
          <a:xfrm>
            <a:off x="152400" y="1201303"/>
            <a:ext cx="9906000" cy="5429585"/>
          </a:xfrm>
          <a:prstGeom prst="rect">
            <a:avLst/>
          </a:prstGeom>
          <a:noFill/>
          <a:ln w="9525">
            <a:noFill/>
            <a:miter lim="800000"/>
            <a:headEnd/>
            <a:tailEnd/>
          </a:ln>
          <a:effectLst/>
        </p:spPr>
      </p:pic>
      <p:sp>
        <p:nvSpPr>
          <p:cNvPr id="9" name="TextBox 1"/>
          <p:cNvSpPr txBox="1"/>
          <p:nvPr/>
        </p:nvSpPr>
        <p:spPr>
          <a:xfrm>
            <a:off x="5538021" y="6544667"/>
            <a:ext cx="3191386"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533400" y="76200"/>
            <a:ext cx="9829800" cy="838200"/>
          </a:xfrm>
          <a:noFill/>
          <a:ln/>
        </p:spPr>
        <p:txBody>
          <a:bodyPr>
            <a:noAutofit/>
          </a:bodyPr>
          <a:lstStyle/>
          <a:p>
            <a:pPr algn="ctr"/>
            <a:r>
              <a:rPr lang="en-US" sz="2400" b="1" dirty="0">
                <a:solidFill>
                  <a:schemeClr val="accent1"/>
                </a:solidFill>
                <a:effectLst>
                  <a:reflection blurRad="6350" stA="55000" endA="300" endPos="45500" dir="5400000" sy="-100000" algn="bl" rotWithShape="0"/>
                </a:effectLst>
              </a:rPr>
              <a:t>11.3.2 – PERFORM QUALITATIVE RISK ANALYSIS     TOOLS &amp; TECHNIQUES</a:t>
            </a:r>
          </a:p>
        </p:txBody>
      </p:sp>
      <p:sp>
        <p:nvSpPr>
          <p:cNvPr id="700419" name="Rectangle 3"/>
          <p:cNvSpPr>
            <a:spLocks noGrp="1" noChangeArrowheads="1"/>
          </p:cNvSpPr>
          <p:nvPr>
            <p:ph sz="quarter" idx="1"/>
          </p:nvPr>
        </p:nvSpPr>
        <p:spPr>
          <a:xfrm>
            <a:off x="228600" y="1371600"/>
            <a:ext cx="8686800" cy="5638800"/>
          </a:xfrm>
        </p:spPr>
        <p:txBody>
          <a:bodyPr>
            <a:normAutofit/>
          </a:bodyPr>
          <a:lstStyle/>
          <a:p>
            <a:pPr>
              <a:lnSpc>
                <a:spcPct val="90000"/>
              </a:lnSpc>
              <a:buFont typeface="Wingdings" pitchFamily="2" charset="2"/>
              <a:buNone/>
            </a:pPr>
            <a:r>
              <a:rPr lang="en-US" sz="2800" b="1" dirty="0"/>
              <a:t>.7  Meetings</a:t>
            </a:r>
          </a:p>
          <a:p>
            <a:pPr marL="874712" indent="-342900">
              <a:lnSpc>
                <a:spcPct val="90000"/>
              </a:lnSpc>
            </a:pPr>
            <a:r>
              <a:rPr lang="en-US" sz="2000" b="1" dirty="0"/>
              <a:t> </a:t>
            </a:r>
            <a:r>
              <a:rPr lang="en-US" sz="2000" dirty="0"/>
              <a:t>Dedicated risk workshops to discuss identified individual risks, in terms of previously assessed occurrence probability, impact, categorization and prioritization. </a:t>
            </a:r>
          </a:p>
          <a:p>
            <a:pPr marL="874712" indent="-342900">
              <a:lnSpc>
                <a:spcPct val="90000"/>
              </a:lnSpc>
            </a:pPr>
            <a:r>
              <a:rPr lang="en-US" sz="2000" dirty="0"/>
              <a:t>A risk owner responsible for planning the appropriate response and report progress, is allocated to each individual risk. </a:t>
            </a:r>
          </a:p>
          <a:p>
            <a:pPr marL="874712" indent="-342900">
              <a:lnSpc>
                <a:spcPct val="90000"/>
              </a:lnSpc>
            </a:pPr>
            <a:r>
              <a:rPr lang="en-US" sz="2000" dirty="0"/>
              <a:t>The meeting confirms previously assessed probabilities and impacts, an may also identify additional risks during the discussions.   </a:t>
            </a:r>
            <a:r>
              <a:rPr lang="en-US" sz="3000" b="1" dirty="0"/>
              <a:t>  </a:t>
            </a:r>
            <a:endParaRPr lang="en-CA" sz="2200" dirty="0"/>
          </a:p>
          <a:p>
            <a:pPr>
              <a:lnSpc>
                <a:spcPct val="90000"/>
              </a:lnSpc>
              <a:buNone/>
            </a:pPr>
            <a:endParaRPr lang="en-US" sz="2400" dirty="0"/>
          </a:p>
          <a:p>
            <a:pPr lvl="1">
              <a:lnSpc>
                <a:spcPct val="90000"/>
              </a:lnSpc>
              <a:buNone/>
            </a:pPr>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56</a:t>
            </a:fld>
            <a:endParaRPr lang="en-CA"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0" y="76200"/>
            <a:ext cx="8991600" cy="838200"/>
          </a:xfrm>
          <a:noFill/>
          <a:ln/>
        </p:spPr>
        <p:txBody>
          <a:bodyPr>
            <a:noAutofit/>
          </a:bodyPr>
          <a:lstStyle/>
          <a:p>
            <a:pPr algn="ctr"/>
            <a:r>
              <a:rPr lang="en-US" sz="2800" b="1" dirty="0">
                <a:solidFill>
                  <a:schemeClr val="accent1"/>
                </a:solidFill>
                <a:effectLst>
                  <a:reflection blurRad="6350" stA="55000" endA="300" endPos="45500" dir="5400000" sy="-100000" algn="bl" rotWithShape="0"/>
                </a:effectLst>
              </a:rPr>
              <a:t>11.3.3 PERFORM QUALITATIVE RISK ANALYSIS: OUTPUTS</a:t>
            </a:r>
          </a:p>
        </p:txBody>
      </p:sp>
      <p:sp>
        <p:nvSpPr>
          <p:cNvPr id="712707" name="Rectangle 3"/>
          <p:cNvSpPr>
            <a:spLocks noGrp="1" noChangeArrowheads="1"/>
          </p:cNvSpPr>
          <p:nvPr>
            <p:ph sz="quarter" idx="1"/>
          </p:nvPr>
        </p:nvSpPr>
        <p:spPr>
          <a:xfrm>
            <a:off x="304800" y="1143000"/>
            <a:ext cx="8458200" cy="5562600"/>
          </a:xfrm>
        </p:spPr>
        <p:txBody>
          <a:bodyPr>
            <a:normAutofit/>
          </a:bodyPr>
          <a:lstStyle/>
          <a:p>
            <a:pPr marL="0" indent="0">
              <a:spcAft>
                <a:spcPts val="600"/>
              </a:spcAft>
              <a:buNone/>
            </a:pPr>
            <a:r>
              <a:rPr lang="en-US" sz="2800" b="1" dirty="0"/>
              <a:t>.1 Project Documents Updates</a:t>
            </a:r>
          </a:p>
          <a:p>
            <a:pPr marL="631825" lvl="2" indent="-185738">
              <a:spcBef>
                <a:spcPts val="600"/>
              </a:spcBef>
              <a:spcAft>
                <a:spcPts val="600"/>
              </a:spcAft>
            </a:pPr>
            <a:r>
              <a:rPr lang="en-US" sz="2000" b="1" i="1" dirty="0"/>
              <a:t>Assumption Log. </a:t>
            </a:r>
            <a:r>
              <a:rPr lang="en-US" sz="2000" dirty="0"/>
              <a:t>Updated to record new assumptions made or new constraints identified, or existing ones changed, by the Qualitative Risk Analysis  process</a:t>
            </a:r>
            <a:r>
              <a:rPr lang="en-US" dirty="0"/>
              <a:t> </a:t>
            </a:r>
          </a:p>
          <a:p>
            <a:pPr marL="631825" lvl="2" indent="-185738">
              <a:spcBef>
                <a:spcPts val="600"/>
              </a:spcBef>
              <a:spcAft>
                <a:spcPts val="600"/>
              </a:spcAft>
            </a:pPr>
            <a:r>
              <a:rPr lang="en-US" b="1" i="1" dirty="0"/>
              <a:t>Issue Log. </a:t>
            </a:r>
            <a:r>
              <a:rPr lang="en-US" dirty="0"/>
              <a:t>Updated to record new issues encountered</a:t>
            </a:r>
          </a:p>
          <a:p>
            <a:pPr marL="631825" lvl="2" indent="-185738">
              <a:spcBef>
                <a:spcPts val="600"/>
              </a:spcBef>
              <a:spcAft>
                <a:spcPts val="600"/>
              </a:spcAft>
            </a:pPr>
            <a:r>
              <a:rPr lang="en-US" b="1" i="1" dirty="0"/>
              <a:t>Risk Register. </a:t>
            </a:r>
            <a:r>
              <a:rPr lang="en-US" dirty="0"/>
              <a:t>Updated with new information generated during the process, regarding probability, impact, priority level, owner, urgency, category of individual risks. </a:t>
            </a:r>
          </a:p>
          <a:p>
            <a:pPr marL="631825" lvl="2" indent="-185738">
              <a:spcBef>
                <a:spcPts val="600"/>
              </a:spcBef>
              <a:spcAft>
                <a:spcPts val="600"/>
              </a:spcAft>
            </a:pPr>
            <a:r>
              <a:rPr lang="en-US" b="1" i="1" dirty="0"/>
              <a:t>Risk report. </a:t>
            </a:r>
            <a:r>
              <a:rPr lang="en-US" dirty="0"/>
              <a:t>Updated to reflect the most important individual risks, as well as a summary conclusion and a prioritized list of all identified risks</a:t>
            </a:r>
            <a:endParaRPr lang="en-US" b="1" i="1" dirty="0"/>
          </a:p>
          <a:p>
            <a:pPr lvl="1">
              <a:spcBef>
                <a:spcPts val="600"/>
              </a:spcBef>
              <a:spcAft>
                <a:spcPts val="600"/>
              </a:spcAft>
            </a:pPr>
            <a:endParaRPr lang="en-US" dirty="0"/>
          </a:p>
          <a:p>
            <a:pPr lvl="1">
              <a:spcBef>
                <a:spcPts val="600"/>
              </a:spcBef>
              <a:spcAft>
                <a:spcPts val="600"/>
              </a:spcAft>
              <a:buFont typeface="Wingdings" pitchFamily="2" charset="2"/>
              <a:buNone/>
            </a:pPr>
            <a:endParaRPr lang="en-US" dirty="0"/>
          </a:p>
          <a:p>
            <a:pPr>
              <a:spcAft>
                <a:spcPts val="600"/>
              </a:spcAft>
            </a:pPr>
            <a:endParaRPr lang="en-US" dirty="0"/>
          </a:p>
          <a:p>
            <a:pPr>
              <a:spcAft>
                <a:spcPts val="600"/>
              </a:spcAft>
            </a:pPr>
            <a:endParaRPr lang="en-US" dirty="0"/>
          </a:p>
          <a:p>
            <a:pPr lvl="1">
              <a:spcBef>
                <a:spcPts val="600"/>
              </a:spcBef>
              <a:spcAft>
                <a:spcPts val="600"/>
              </a:spcAft>
            </a:pPr>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57</a:t>
            </a:fld>
            <a:endParaRPr lang="en-CA"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050"/>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16803" name="Rectangle 205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04" name="Rectangle 2052"/>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05" name="Rectangle 2053"/>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16806" name="Rectangle 205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08" name="Rectangle 2056"/>
          <p:cNvSpPr>
            <a:spLocks noGrp="1" noChangeArrowheads="1"/>
          </p:cNvSpPr>
          <p:nvPr>
            <p:ph type="title"/>
          </p:nvPr>
        </p:nvSpPr>
        <p:spPr>
          <a:xfrm>
            <a:off x="304800" y="228600"/>
            <a:ext cx="8686800" cy="841248"/>
          </a:xfrm>
        </p:spPr>
        <p:txBody>
          <a:bodyPr>
            <a:normAutofit fontScale="90000"/>
          </a:bodyPr>
          <a:lstStyle/>
          <a:p>
            <a:r>
              <a:rPr lang="en-US" b="1" dirty="0">
                <a:solidFill>
                  <a:schemeClr val="accent1"/>
                </a:solidFill>
                <a:effectLst>
                  <a:reflection blurRad="6350" stA="55000" endA="300" endPos="45500" dir="5400000" sy="-100000" algn="bl" rotWithShape="0"/>
                </a:effectLst>
              </a:rPr>
              <a:t>11.4  - PERFORM Quantitative Risk Analysis</a:t>
            </a:r>
          </a:p>
        </p:txBody>
      </p:sp>
      <p:sp>
        <p:nvSpPr>
          <p:cNvPr id="716809" name="Rectangle 2057"/>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16810" name="Rectangle 2058"/>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716811" name="Rectangle 2059"/>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12" name="Rectangle 2060"/>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16813" name="Rectangle 206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14" name="Rectangle 2062"/>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15" name="Rectangle 206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16" name="Rectangle 206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16817" name="Rectangle 2065"/>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716818" name="Rectangle 206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19" name="Rectangle 2067"/>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16820" name="Rectangle 206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21" name="Rectangle 2069"/>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16822" name="Rectangle 2070"/>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16823" name="Rectangle 207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pic>
        <p:nvPicPr>
          <p:cNvPr id="39" name="Picture 1031"/>
          <p:cNvPicPr>
            <a:picLocks noChangeArrowheads="1"/>
          </p:cNvPicPr>
          <p:nvPr/>
        </p:nvPicPr>
        <p:blipFill>
          <a:blip r:embed="rId3" cstate="print"/>
          <a:srcRect/>
          <a:stretch>
            <a:fillRect/>
          </a:stretch>
        </p:blipFill>
        <p:spPr bwMode="auto">
          <a:xfrm rot="1342838">
            <a:off x="4038594" y="3023937"/>
            <a:ext cx="2209800" cy="2438400"/>
          </a:xfrm>
          <a:prstGeom prst="rect">
            <a:avLst/>
          </a:prstGeom>
          <a:noFill/>
          <a:ln w="12700">
            <a:noFill/>
            <a:miter lim="800000"/>
            <a:headEnd/>
            <a:tailEnd/>
          </a:ln>
          <a:effectLst/>
        </p:spPr>
      </p:pic>
      <p:sp>
        <p:nvSpPr>
          <p:cNvPr id="56" name="TextBox 1"/>
          <p:cNvSpPr txBox="1"/>
          <p:nvPr/>
        </p:nvSpPr>
        <p:spPr>
          <a:xfrm>
            <a:off x="0" y="65517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57" name="Content Placeholder 3"/>
          <p:cNvGrpSpPr>
            <a:grpSpLocks noGrp="1"/>
          </p:cNvGrpSpPr>
          <p:nvPr/>
        </p:nvGrpSpPr>
        <p:grpSpPr>
          <a:xfrm>
            <a:off x="-76200" y="990600"/>
            <a:ext cx="9190644" cy="6019800"/>
            <a:chOff x="37097" y="1828800"/>
            <a:chExt cx="9079968" cy="4425043"/>
          </a:xfrm>
          <a:scene3d>
            <a:camera prst="isometricOffAxis1Right"/>
            <a:lightRig rig="threePt" dir="t"/>
          </a:scene3d>
        </p:grpSpPr>
        <p:sp>
          <p:nvSpPr>
            <p:cNvPr id="58" name="Rectangle 57"/>
            <p:cNvSpPr>
              <a:spLocks noChangeArrowheads="1"/>
            </p:cNvSpPr>
            <p:nvPr/>
          </p:nvSpPr>
          <p:spPr bwMode="auto">
            <a:xfrm>
              <a:off x="3751145" y="1828800"/>
              <a:ext cx="1641709"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11.0</a:t>
              </a:r>
            </a:p>
            <a:p>
              <a:pPr algn="ctr"/>
              <a:r>
                <a:rPr lang="en-US" sz="1600" b="1" dirty="0">
                  <a:solidFill>
                    <a:schemeClr val="bg1"/>
                  </a:solidFill>
                </a:rPr>
                <a:t>Project Risk</a:t>
              </a:r>
            </a:p>
            <a:p>
              <a:pPr algn="ctr"/>
              <a:r>
                <a:rPr lang="en-US" sz="1600" b="1" dirty="0">
                  <a:solidFill>
                    <a:schemeClr val="bg1"/>
                  </a:solidFill>
                </a:rPr>
                <a:t>Management</a:t>
              </a:r>
            </a:p>
          </p:txBody>
        </p:sp>
        <p:sp>
          <p:nvSpPr>
            <p:cNvPr id="59" name="Rectangle 58"/>
            <p:cNvSpPr>
              <a:spLocks noChangeArrowheads="1"/>
            </p:cNvSpPr>
            <p:nvPr/>
          </p:nvSpPr>
          <p:spPr bwMode="auto">
            <a:xfrm>
              <a:off x="37097" y="3791749"/>
              <a:ext cx="1450573"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11.1</a:t>
              </a:r>
            </a:p>
            <a:p>
              <a:pPr algn="ctr"/>
              <a:r>
                <a:rPr lang="en-US" sz="1600" b="1" dirty="0">
                  <a:solidFill>
                    <a:schemeClr val="bg1"/>
                  </a:solidFill>
                </a:rPr>
                <a:t>Plan Risk</a:t>
              </a:r>
            </a:p>
            <a:p>
              <a:pPr algn="ctr"/>
              <a:r>
                <a:rPr lang="en-US" sz="1600" b="1" dirty="0">
                  <a:solidFill>
                    <a:schemeClr val="bg1"/>
                  </a:solidFill>
                </a:rPr>
                <a:t>Management</a:t>
              </a:r>
            </a:p>
          </p:txBody>
        </p:sp>
        <p:sp>
          <p:nvSpPr>
            <p:cNvPr id="60" name="Rectangle 59"/>
            <p:cNvSpPr>
              <a:spLocks noChangeArrowheads="1"/>
            </p:cNvSpPr>
            <p:nvPr/>
          </p:nvSpPr>
          <p:spPr bwMode="auto">
            <a:xfrm>
              <a:off x="1569251"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11.2</a:t>
              </a:r>
            </a:p>
            <a:p>
              <a:pPr algn="ctr"/>
              <a:r>
                <a:rPr lang="en-US" sz="1600" b="1" dirty="0">
                  <a:solidFill>
                    <a:schemeClr val="bg1"/>
                  </a:solidFill>
                </a:rPr>
                <a:t>Identify</a:t>
              </a:r>
            </a:p>
            <a:p>
              <a:pPr algn="ctr"/>
              <a:r>
                <a:rPr lang="en-US" sz="1600" b="1" dirty="0">
                  <a:solidFill>
                    <a:schemeClr val="bg1"/>
                  </a:solidFill>
                </a:rPr>
                <a:t>Risks</a:t>
              </a:r>
            </a:p>
          </p:txBody>
        </p:sp>
        <p:sp>
          <p:nvSpPr>
            <p:cNvPr id="61" name="Rectangle 60"/>
            <p:cNvSpPr>
              <a:spLocks noChangeArrowheads="1"/>
            </p:cNvSpPr>
            <p:nvPr/>
          </p:nvSpPr>
          <p:spPr bwMode="auto">
            <a:xfrm>
              <a:off x="2984333" y="3788228"/>
              <a:ext cx="147066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11.3</a:t>
              </a:r>
            </a:p>
            <a:p>
              <a:pPr algn="ctr"/>
              <a:r>
                <a:rPr lang="en-US" sz="1600" b="1" dirty="0">
                  <a:solidFill>
                    <a:schemeClr val="bg1"/>
                  </a:solidFill>
                </a:rPr>
                <a:t>Perform</a:t>
              </a:r>
            </a:p>
            <a:p>
              <a:pPr algn="ctr"/>
              <a:r>
                <a:rPr lang="en-US" sz="1600" b="1" dirty="0">
                  <a:solidFill>
                    <a:schemeClr val="bg1"/>
                  </a:solidFill>
                </a:rPr>
                <a:t>Qualitative</a:t>
              </a:r>
            </a:p>
            <a:p>
              <a:pPr algn="ctr"/>
              <a:r>
                <a:rPr lang="en-US" sz="1600" b="1" dirty="0">
                  <a:solidFill>
                    <a:schemeClr val="bg1"/>
                  </a:solidFill>
                </a:rPr>
                <a:t>Risk Analysis</a:t>
              </a:r>
            </a:p>
          </p:txBody>
        </p:sp>
        <p:sp>
          <p:nvSpPr>
            <p:cNvPr id="62" name="Rectangle 61"/>
            <p:cNvSpPr>
              <a:spLocks noChangeArrowheads="1"/>
            </p:cNvSpPr>
            <p:nvPr/>
          </p:nvSpPr>
          <p:spPr bwMode="auto">
            <a:xfrm>
              <a:off x="4536575" y="3791749"/>
              <a:ext cx="1511568"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11.4</a:t>
              </a:r>
            </a:p>
            <a:p>
              <a:pPr algn="ctr"/>
              <a:r>
                <a:rPr lang="en-US" sz="1600" b="1" dirty="0">
                  <a:solidFill>
                    <a:schemeClr val="bg1"/>
                  </a:solidFill>
                </a:rPr>
                <a:t>Perform</a:t>
              </a:r>
            </a:p>
            <a:p>
              <a:pPr algn="ctr"/>
              <a:r>
                <a:rPr lang="en-US" sz="1600" b="1" dirty="0">
                  <a:solidFill>
                    <a:schemeClr val="bg1"/>
                  </a:solidFill>
                </a:rPr>
                <a:t>Quantitative</a:t>
              </a:r>
            </a:p>
            <a:p>
              <a:pPr algn="ctr"/>
              <a:r>
                <a:rPr lang="en-US" sz="1600" b="1" dirty="0">
                  <a:solidFill>
                    <a:schemeClr val="bg1"/>
                  </a:solidFill>
                </a:rPr>
                <a:t>Risk Analysis</a:t>
              </a:r>
            </a:p>
          </p:txBody>
        </p:sp>
        <p:sp>
          <p:nvSpPr>
            <p:cNvPr id="63" name="Rectangle 62"/>
            <p:cNvSpPr>
              <a:spLocks noChangeArrowheads="1"/>
            </p:cNvSpPr>
            <p:nvPr/>
          </p:nvSpPr>
          <p:spPr bwMode="auto">
            <a:xfrm>
              <a:off x="6129724"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11.5</a:t>
              </a:r>
            </a:p>
            <a:p>
              <a:pPr algn="ctr"/>
              <a:r>
                <a:rPr lang="en-US" sz="1600" b="1" dirty="0">
                  <a:solidFill>
                    <a:schemeClr val="bg1"/>
                  </a:solidFill>
                </a:rPr>
                <a:t>Plan Risk</a:t>
              </a:r>
            </a:p>
            <a:p>
              <a:pPr algn="ctr"/>
              <a:r>
                <a:rPr lang="en-US" sz="1600" b="1" dirty="0">
                  <a:solidFill>
                    <a:schemeClr val="bg1"/>
                  </a:solidFill>
                </a:rPr>
                <a:t>Responses</a:t>
              </a:r>
            </a:p>
          </p:txBody>
        </p:sp>
        <p:sp>
          <p:nvSpPr>
            <p:cNvPr id="64" name="Rectangle 63"/>
            <p:cNvSpPr>
              <a:spLocks noChangeArrowheads="1"/>
            </p:cNvSpPr>
            <p:nvPr/>
          </p:nvSpPr>
          <p:spPr bwMode="auto">
            <a:xfrm>
              <a:off x="7669265" y="377598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11.7</a:t>
              </a:r>
            </a:p>
            <a:p>
              <a:pPr algn="ctr"/>
              <a:r>
                <a:rPr lang="en-US" sz="1600" b="1" dirty="0">
                  <a:solidFill>
                    <a:schemeClr val="bg1"/>
                  </a:solidFill>
                </a:rPr>
                <a:t>Monitor  </a:t>
              </a:r>
            </a:p>
            <a:p>
              <a:pPr algn="ctr"/>
              <a:r>
                <a:rPr lang="en-US" sz="1600" b="1" dirty="0">
                  <a:solidFill>
                    <a:schemeClr val="bg1"/>
                  </a:solidFill>
                </a:rPr>
                <a:t>Risks</a:t>
              </a:r>
            </a:p>
            <a:p>
              <a:endParaRPr lang="en-US" sz="1600" b="1" dirty="0">
                <a:solidFill>
                  <a:schemeClr val="bg1"/>
                </a:solidFill>
              </a:endParaRPr>
            </a:p>
          </p:txBody>
        </p:sp>
        <p:sp>
          <p:nvSpPr>
            <p:cNvPr id="65" name="Line 214"/>
            <p:cNvSpPr>
              <a:spLocks noChangeShapeType="1"/>
            </p:cNvSpPr>
            <p:nvPr/>
          </p:nvSpPr>
          <p:spPr bwMode="auto">
            <a:xfrm>
              <a:off x="4572000" y="2971800"/>
              <a:ext cx="0" cy="45720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6" name="Line 215"/>
            <p:cNvSpPr>
              <a:spLocks noChangeShapeType="1"/>
            </p:cNvSpPr>
            <p:nvPr/>
          </p:nvSpPr>
          <p:spPr bwMode="auto">
            <a:xfrm>
              <a:off x="685800" y="3429000"/>
              <a:ext cx="7543800" cy="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7" name="Line 216"/>
            <p:cNvSpPr>
              <a:spLocks noChangeShapeType="1"/>
            </p:cNvSpPr>
            <p:nvPr/>
          </p:nvSpPr>
          <p:spPr bwMode="auto">
            <a:xfrm>
              <a:off x="685800" y="3429000"/>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8" name="Line 216"/>
            <p:cNvSpPr>
              <a:spLocks noChangeShapeType="1"/>
            </p:cNvSpPr>
            <p:nvPr/>
          </p:nvSpPr>
          <p:spPr bwMode="auto">
            <a:xfrm>
              <a:off x="2198771"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9" name="Line 216"/>
            <p:cNvSpPr>
              <a:spLocks noChangeShapeType="1"/>
            </p:cNvSpPr>
            <p:nvPr/>
          </p:nvSpPr>
          <p:spPr bwMode="auto">
            <a:xfrm>
              <a:off x="3751145"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0" name="Line 216"/>
            <p:cNvSpPr>
              <a:spLocks noChangeShapeType="1"/>
            </p:cNvSpPr>
            <p:nvPr/>
          </p:nvSpPr>
          <p:spPr bwMode="auto">
            <a:xfrm>
              <a:off x="5286877"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1" name="Line 216"/>
            <p:cNvSpPr>
              <a:spLocks noChangeShapeType="1"/>
            </p:cNvSpPr>
            <p:nvPr/>
          </p:nvSpPr>
          <p:spPr bwMode="auto">
            <a:xfrm>
              <a:off x="6753727"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2" name="Line 216"/>
            <p:cNvSpPr>
              <a:spLocks noChangeShapeType="1"/>
            </p:cNvSpPr>
            <p:nvPr/>
          </p:nvSpPr>
          <p:spPr bwMode="auto">
            <a:xfrm>
              <a:off x="8229600"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3" name="Rectangle 72"/>
            <p:cNvSpPr>
              <a:spLocks noChangeArrowheads="1"/>
            </p:cNvSpPr>
            <p:nvPr/>
          </p:nvSpPr>
          <p:spPr bwMode="auto">
            <a:xfrm>
              <a:off x="6945365" y="511084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11.6</a:t>
              </a:r>
            </a:p>
            <a:p>
              <a:pPr algn="ctr"/>
              <a:r>
                <a:rPr lang="en-US" sz="1600" b="1" dirty="0">
                  <a:solidFill>
                    <a:schemeClr val="bg1"/>
                  </a:solidFill>
                </a:rPr>
                <a:t>Implement</a:t>
              </a:r>
            </a:p>
            <a:p>
              <a:pPr algn="ctr"/>
              <a:r>
                <a:rPr lang="en-US" sz="1600" b="1" dirty="0">
                  <a:solidFill>
                    <a:schemeClr val="bg1"/>
                  </a:solidFill>
                </a:rPr>
                <a:t>Risk </a:t>
              </a:r>
            </a:p>
            <a:p>
              <a:pPr algn="ctr"/>
              <a:r>
                <a:rPr lang="en-US" sz="1600" b="1" dirty="0">
                  <a:solidFill>
                    <a:schemeClr val="bg1"/>
                  </a:solidFill>
                </a:rPr>
                <a:t>Responses</a:t>
              </a:r>
            </a:p>
            <a:p>
              <a:endParaRPr lang="en-US" sz="1600" b="1" dirty="0">
                <a:solidFill>
                  <a:schemeClr val="bg1"/>
                </a:solidFill>
              </a:endParaRPr>
            </a:p>
          </p:txBody>
        </p:sp>
        <p:sp>
          <p:nvSpPr>
            <p:cNvPr id="74" name="Line 216"/>
            <p:cNvSpPr>
              <a:spLocks noChangeShapeType="1"/>
            </p:cNvSpPr>
            <p:nvPr/>
          </p:nvSpPr>
          <p:spPr bwMode="auto">
            <a:xfrm>
              <a:off x="7551487" y="3429000"/>
              <a:ext cx="32386" cy="1681843"/>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a:t>
              </a:r>
            </a:p>
          </p:txBody>
        </p:sp>
      </p:gr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strVal val="4/3*#ppt_w"/>
                                          </p:val>
                                        </p:tav>
                                        <p:tav tm="100000">
                                          <p:val>
                                            <p:strVal val="#ppt_w"/>
                                          </p:val>
                                        </p:tav>
                                      </p:tavLst>
                                    </p:anim>
                                    <p:anim calcmode="lin" valueType="num">
                                      <p:cBhvr>
                                        <p:cTn id="8" dur="500" fill="hold"/>
                                        <p:tgtEl>
                                          <p:spTgt spid="3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9046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190469"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190476" name="Rectangle 12"/>
          <p:cNvSpPr>
            <a:spLocks noGrp="1" noChangeArrowheads="1"/>
          </p:cNvSpPr>
          <p:nvPr>
            <p:ph type="title"/>
          </p:nvPr>
        </p:nvSpPr>
        <p:spPr>
          <a:xfrm>
            <a:off x="0" y="0"/>
            <a:ext cx="8610600" cy="533400"/>
          </a:xfrm>
        </p:spPr>
        <p:txBody>
          <a:bodyPr>
            <a:normAutofit fontScale="90000"/>
          </a:bodyPr>
          <a:lstStyle/>
          <a:p>
            <a:pPr algn="ctr"/>
            <a:r>
              <a:rPr lang="en-US" sz="2800" b="1" dirty="0">
                <a:solidFill>
                  <a:schemeClr val="accent1"/>
                </a:solidFill>
                <a:effectLst>
                  <a:reflection blurRad="6350" stA="55000" endA="300" endPos="45500" dir="5400000" sy="-100000" algn="bl" rotWithShape="0"/>
                </a:effectLst>
              </a:rPr>
              <a:t>11.4 – PERFORM QUANTITATIVE RISK ANALYSIS</a:t>
            </a:r>
          </a:p>
        </p:txBody>
      </p:sp>
      <p:sp>
        <p:nvSpPr>
          <p:cNvPr id="190477" name="Rectangle 13"/>
          <p:cNvSpPr>
            <a:spLocks noGrp="1" noChangeArrowheads="1"/>
          </p:cNvSpPr>
          <p:nvPr>
            <p:ph sz="quarter" idx="1"/>
          </p:nvPr>
        </p:nvSpPr>
        <p:spPr>
          <a:xfrm>
            <a:off x="304800" y="838200"/>
            <a:ext cx="8686800" cy="2819399"/>
          </a:xfrm>
        </p:spPr>
        <p:txBody>
          <a:bodyPr>
            <a:noAutofit/>
          </a:bodyPr>
          <a:lstStyle/>
          <a:p>
            <a:r>
              <a:rPr lang="en-US" sz="2200" dirty="0"/>
              <a:t>The quantitative risk analysis process aims to numerically analyze the probability of each risk’s occurrence and consequences on project objectives, as well as the analysis of overall project risk.</a:t>
            </a:r>
          </a:p>
          <a:p>
            <a:r>
              <a:rPr lang="en-US" sz="2200" dirty="0"/>
              <a:t>Risks that are higher in probability and impact are more likely to be evaluated by quantitative analysis</a:t>
            </a:r>
          </a:p>
          <a:p>
            <a:r>
              <a:rPr lang="en-US" sz="2200" dirty="0"/>
              <a:t>Quantitative risk analysis uses simulation and decision analysis to:</a:t>
            </a:r>
          </a:p>
          <a:p>
            <a:pPr lvl="1"/>
            <a:r>
              <a:rPr lang="en-US" sz="2200" dirty="0"/>
              <a:t>Determine the probability of achieving a specific project objective</a:t>
            </a:r>
          </a:p>
          <a:p>
            <a:pPr lvl="1"/>
            <a:r>
              <a:rPr lang="en-US" sz="2200" dirty="0"/>
              <a:t>Quantify the risk exposure for the entire project</a:t>
            </a:r>
          </a:p>
          <a:p>
            <a:pPr lvl="1"/>
            <a:r>
              <a:rPr lang="en-US" sz="2200" dirty="0"/>
              <a:t>Determine the amount of cost and schedule contingency reserves that may be needed to ensure project completion</a:t>
            </a:r>
          </a:p>
          <a:p>
            <a:pPr lvl="1"/>
            <a:r>
              <a:rPr lang="en-US" sz="2200" dirty="0"/>
              <a:t>Identify risks requiring the most attention, Identify realistic and achievable costs, schedule or scope targets.</a:t>
            </a:r>
          </a:p>
        </p:txBody>
      </p:sp>
      <p:sp>
        <p:nvSpPr>
          <p:cNvPr id="9" name="TextBox 1"/>
          <p:cNvSpPr txBox="1"/>
          <p:nvPr/>
        </p:nvSpPr>
        <p:spPr>
          <a:xfrm>
            <a:off x="0" y="656114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59</a:t>
            </a:fld>
            <a:endParaRPr lang="en-CA"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2400"/>
            <a:ext cx="8305800" cy="914400"/>
          </a:xfrm>
        </p:spPr>
        <p:txBody>
          <a:bodyPr>
            <a:noAutofit/>
          </a:bodyPr>
          <a:lstStyle/>
          <a:p>
            <a:pPr algn="ctr"/>
            <a:r>
              <a:rPr lang="en-CA" sz="2800" b="1" dirty="0">
                <a:solidFill>
                  <a:schemeClr val="accent5"/>
                </a:solidFill>
                <a:effectLst>
                  <a:outerShdw blurRad="38100" dist="38100" dir="2700000" algn="tl">
                    <a:srgbClr val="000000">
                      <a:alpha val="43137"/>
                    </a:srgbClr>
                  </a:outerShdw>
                </a:effectLst>
              </a:rPr>
              <a:t>KEY CONCEPTS FOR PROJECT RISK MANAGEMENT</a:t>
            </a:r>
          </a:p>
        </p:txBody>
      </p:sp>
      <p:sp>
        <p:nvSpPr>
          <p:cNvPr id="3" name="Content Placeholder 2"/>
          <p:cNvSpPr>
            <a:spLocks noGrp="1"/>
          </p:cNvSpPr>
          <p:nvPr>
            <p:ph sz="quarter" idx="1"/>
          </p:nvPr>
        </p:nvSpPr>
        <p:spPr>
          <a:xfrm>
            <a:off x="228600" y="1066800"/>
            <a:ext cx="8229600" cy="5638800"/>
          </a:xfrm>
        </p:spPr>
        <p:txBody>
          <a:bodyPr>
            <a:normAutofit fontScale="92500"/>
          </a:bodyPr>
          <a:lstStyle/>
          <a:p>
            <a:r>
              <a:rPr lang="en-CA" sz="2200" dirty="0"/>
              <a:t>All projects are risky. Organizations undertaking various projects, intentionally take-on project risk in order to create greater benefits, by understanding, controlling and mitigating the negative impacts of risk.    </a:t>
            </a:r>
          </a:p>
          <a:p>
            <a:r>
              <a:rPr lang="en-CA" sz="2200" dirty="0"/>
              <a:t>There are two levels of risks in projects: </a:t>
            </a:r>
          </a:p>
          <a:p>
            <a:pPr lvl="1"/>
            <a:r>
              <a:rPr lang="en-CA" sz="1900" i="1" dirty="0"/>
              <a:t>Individual Project risks</a:t>
            </a:r>
            <a:r>
              <a:rPr lang="en-CA" sz="1900" dirty="0"/>
              <a:t>: an uncertain event that, that if occurs,  has a positive or negative effect on one or more objectives of the project. </a:t>
            </a:r>
          </a:p>
          <a:p>
            <a:pPr lvl="1"/>
            <a:r>
              <a:rPr lang="en-CA" sz="1900" i="1" dirty="0"/>
              <a:t>Overall Project Risk: </a:t>
            </a:r>
            <a:r>
              <a:rPr lang="en-CA" sz="1900" dirty="0"/>
              <a:t>arises from all sources of uncertainty, including individual risks, that impact the project as a whole. </a:t>
            </a:r>
          </a:p>
          <a:p>
            <a:r>
              <a:rPr lang="en-CA" sz="2200" dirty="0"/>
              <a:t>Both types of risks can be positive (opportunities) or negative (threats). Project risk management aims to exploit opportunities, and avoid threats.  </a:t>
            </a:r>
            <a:r>
              <a:rPr lang="en-CA" sz="2200" i="1" dirty="0"/>
              <a:t>    </a:t>
            </a:r>
            <a:r>
              <a:rPr lang="en-CA" i="1" dirty="0"/>
              <a:t> </a:t>
            </a:r>
          </a:p>
          <a:p>
            <a:r>
              <a:rPr lang="en-CA" sz="2200" dirty="0"/>
              <a:t>Risk management processes should be performed iteratively, as risks will continue to emerge throughout the project life-cycle. </a:t>
            </a:r>
          </a:p>
          <a:p>
            <a:r>
              <a:rPr lang="en-CA" sz="2200" dirty="0"/>
              <a:t>To manage risks effectively, the project team must know what level of risk exposure is acceptable to the organization. </a:t>
            </a:r>
          </a:p>
        </p:txBody>
      </p:sp>
      <p:sp>
        <p:nvSpPr>
          <p:cNvPr id="4" name="Slide Number Placeholder 3"/>
          <p:cNvSpPr>
            <a:spLocks noGrp="1"/>
          </p:cNvSpPr>
          <p:nvPr>
            <p:ph type="sldNum" sz="quarter" idx="15"/>
          </p:nvPr>
        </p:nvSpPr>
        <p:spPr/>
        <p:txBody>
          <a:bodyPr/>
          <a:lstStyle/>
          <a:p>
            <a:fld id="{C9B9AEC3-A0CA-4E90-A2C3-F6D483041A8F}" type="slidenum">
              <a:rPr lang="en-CA" smtClean="0"/>
              <a:pPr/>
              <a:t>6</a:t>
            </a:fld>
            <a:endParaRPr lang="en-CA" dirty="0"/>
          </a:p>
        </p:txBody>
      </p:sp>
    </p:spTree>
    <p:extLst>
      <p:ext uri="{BB962C8B-B14F-4D97-AF65-F5344CB8AC3E}">
        <p14:creationId xmlns:p14="http://schemas.microsoft.com/office/powerpoint/2010/main" val="1998605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152400"/>
            <a:ext cx="9525000" cy="1143000"/>
          </a:xfrm>
        </p:spPr>
        <p:txBody>
          <a:bodyPr>
            <a:normAutofit/>
          </a:bodyPr>
          <a:lstStyle/>
          <a:p>
            <a:pPr algn="ctr"/>
            <a:r>
              <a:rPr lang="en-CA" sz="2600" b="1" dirty="0">
                <a:solidFill>
                  <a:schemeClr val="accent5"/>
                </a:solidFill>
                <a:effectLst>
                  <a:outerShdw blurRad="38100" dist="38100" dir="2700000" algn="tl">
                    <a:srgbClr val="000000">
                      <a:alpha val="43137"/>
                    </a:srgbClr>
                  </a:outerShdw>
                </a:effectLst>
              </a:rPr>
              <a:t>11.4 PERFORM QUANTITATIVE RISK ANALYSIS </a:t>
            </a:r>
            <a:br>
              <a:rPr lang="en-CA" sz="2600" b="1" dirty="0">
                <a:solidFill>
                  <a:schemeClr val="accent5"/>
                </a:solidFill>
                <a:effectLst>
                  <a:outerShdw blurRad="38100" dist="38100" dir="2700000" algn="tl">
                    <a:srgbClr val="000000">
                      <a:alpha val="43137"/>
                    </a:srgbClr>
                  </a:outerShdw>
                </a:effectLst>
              </a:rPr>
            </a:br>
            <a:r>
              <a:rPr lang="en-CA" sz="2600" b="1" dirty="0">
                <a:solidFill>
                  <a:schemeClr val="accent5"/>
                </a:solidFill>
                <a:effectLst>
                  <a:outerShdw blurRad="38100" dist="38100" dir="2700000" algn="tl">
                    <a:srgbClr val="000000">
                      <a:alpha val="43137"/>
                    </a:srgbClr>
                  </a:outerShdw>
                </a:effectLst>
              </a:rPr>
              <a:t>DATA FLOW DIAGRAM</a:t>
            </a:r>
          </a:p>
        </p:txBody>
      </p:sp>
      <p:sp>
        <p:nvSpPr>
          <p:cNvPr id="3" name="Slide Number Placeholder 2"/>
          <p:cNvSpPr>
            <a:spLocks noGrp="1"/>
          </p:cNvSpPr>
          <p:nvPr>
            <p:ph type="sldNum" sz="quarter" idx="11"/>
          </p:nvPr>
        </p:nvSpPr>
        <p:spPr/>
        <p:txBody>
          <a:bodyPr/>
          <a:lstStyle/>
          <a:p>
            <a:r>
              <a:rPr lang="en-CA" dirty="0"/>
              <a:t>(#)</a:t>
            </a:r>
          </a:p>
        </p:txBody>
      </p:sp>
      <p:graphicFrame>
        <p:nvGraphicFramePr>
          <p:cNvPr id="4" name="Object 3"/>
          <p:cNvGraphicFramePr>
            <a:graphicFrameLocks noChangeAspect="1"/>
          </p:cNvGraphicFramePr>
          <p:nvPr>
            <p:extLst>
              <p:ext uri="{D42A27DB-BD31-4B8C-83A1-F6EECF244321}">
                <p14:modId xmlns:p14="http://schemas.microsoft.com/office/powerpoint/2010/main" val="3319918120"/>
              </p:ext>
            </p:extLst>
          </p:nvPr>
        </p:nvGraphicFramePr>
        <p:xfrm>
          <a:off x="762000" y="1459167"/>
          <a:ext cx="7367016" cy="4535487"/>
        </p:xfrm>
        <a:graphic>
          <a:graphicData uri="http://schemas.openxmlformats.org/presentationml/2006/ole">
            <mc:AlternateContent xmlns:mc="http://schemas.openxmlformats.org/markup-compatibility/2006">
              <mc:Choice xmlns:v="urn:schemas-microsoft-com:vml" Requires="v">
                <p:oleObj spid="_x0000_s482411" name="Visio" r:id="rId3" imgW="10510466" imgH="6179209" progId="Visio.Drawing.15">
                  <p:embed/>
                </p:oleObj>
              </mc:Choice>
              <mc:Fallback>
                <p:oleObj name="Visio" r:id="rId3" imgW="10510466" imgH="6179209" progId="Visio.Drawing.15">
                  <p:embed/>
                  <p:pic>
                    <p:nvPicPr>
                      <p:cNvPr id="0" name=""/>
                      <p:cNvPicPr/>
                      <p:nvPr/>
                    </p:nvPicPr>
                    <p:blipFill>
                      <a:blip r:embed="rId4"/>
                      <a:stretch>
                        <a:fillRect/>
                      </a:stretch>
                    </p:blipFill>
                    <p:spPr>
                      <a:xfrm>
                        <a:off x="762000" y="1459167"/>
                        <a:ext cx="7367016" cy="4535487"/>
                      </a:xfrm>
                      <a:prstGeom prst="rect">
                        <a:avLst/>
                      </a:prstGeom>
                    </p:spPr>
                  </p:pic>
                </p:oleObj>
              </mc:Fallback>
            </mc:AlternateContent>
          </a:graphicData>
        </a:graphic>
      </p:graphicFrame>
      <p:sp>
        <p:nvSpPr>
          <p:cNvPr id="5" name="TextBox 4"/>
          <p:cNvSpPr txBox="1"/>
          <p:nvPr/>
        </p:nvSpPr>
        <p:spPr>
          <a:xfrm>
            <a:off x="5440245" y="6484992"/>
            <a:ext cx="2971800" cy="276999"/>
          </a:xfrm>
          <a:prstGeom prst="rect">
            <a:avLst/>
          </a:prstGeom>
          <a:noFill/>
        </p:spPr>
        <p:txBody>
          <a:bodyPr wrap="square" rtlCol="0">
            <a:spAutoFit/>
          </a:bodyPr>
          <a:lstStyle/>
          <a:p>
            <a:r>
              <a:rPr lang="en-CA" sz="1200" i="1" dirty="0"/>
              <a:t>PMBOK® 6</a:t>
            </a:r>
            <a:r>
              <a:rPr lang="en-CA" sz="1200" i="1" baseline="30000" dirty="0"/>
              <a:t>th</a:t>
            </a:r>
            <a:r>
              <a:rPr lang="en-CA" sz="1200" i="1" dirty="0"/>
              <a:t> Ed. Fig 11.12 page 429</a:t>
            </a:r>
          </a:p>
        </p:txBody>
      </p:sp>
    </p:spTree>
    <p:extLst>
      <p:ext uri="{BB962C8B-B14F-4D97-AF65-F5344CB8AC3E}">
        <p14:creationId xmlns:p14="http://schemas.microsoft.com/office/powerpoint/2010/main" val="1025770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718851" name="Rectangle 3"/>
          <p:cNvSpPr>
            <a:spLocks noChangeArrowheads="1"/>
          </p:cNvSpPr>
          <p:nvPr/>
        </p:nvSpPr>
        <p:spPr bwMode="auto">
          <a:xfrm>
            <a:off x="1371600" y="381000"/>
            <a:ext cx="7086600" cy="1276350"/>
          </a:xfrm>
          <a:prstGeom prst="rect">
            <a:avLst/>
          </a:prstGeom>
          <a:noFill/>
          <a:ln w="12700">
            <a:noFill/>
            <a:miter lim="800000"/>
            <a:headEnd/>
            <a:tailEnd/>
          </a:ln>
          <a:effectLst/>
        </p:spPr>
        <p:txBody>
          <a:bodyPr wrap="none" anchor="ctr"/>
          <a:lstStyle/>
          <a:p>
            <a:endParaRPr lang="en-CA" dirty="0"/>
          </a:p>
        </p:txBody>
      </p:sp>
      <p:sp>
        <p:nvSpPr>
          <p:cNvPr id="718852" name="Rectangle 4"/>
          <p:cNvSpPr>
            <a:spLocks noGrp="1" noChangeArrowheads="1"/>
          </p:cNvSpPr>
          <p:nvPr>
            <p:ph type="title"/>
          </p:nvPr>
        </p:nvSpPr>
        <p:spPr>
          <a:xfrm>
            <a:off x="0" y="-304800"/>
            <a:ext cx="8991600" cy="841248"/>
          </a:xfrm>
          <a:noFill/>
          <a:ln/>
        </p:spPr>
        <p:txBody>
          <a:bodyPr lIns="92075" tIns="46038" rIns="92075" bIns="46038">
            <a:noAutofit/>
          </a:bodyPr>
          <a:lstStyle/>
          <a:p>
            <a:r>
              <a:rPr lang="en-US" sz="2600" b="1" dirty="0">
                <a:solidFill>
                  <a:schemeClr val="accent5"/>
                </a:solidFill>
                <a:effectLst>
                  <a:reflection blurRad="6350" stA="55000" endA="300" endPos="45500" dir="5400000" sy="-100000" algn="bl" rotWithShape="0"/>
                </a:effectLst>
              </a:rPr>
              <a:t>11.4 – PERFORM QUANTITATIVE RISK ANALYSIS</a:t>
            </a:r>
          </a:p>
        </p:txBody>
      </p:sp>
      <p:sp>
        <p:nvSpPr>
          <p:cNvPr id="718853" name="Freeform 5"/>
          <p:cNvSpPr>
            <a:spLocks/>
          </p:cNvSpPr>
          <p:nvPr/>
        </p:nvSpPr>
        <p:spPr bwMode="auto">
          <a:xfrm>
            <a:off x="0" y="2057400"/>
            <a:ext cx="9144000" cy="3276600"/>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lumMod val="20000"/>
              <a:lumOff val="80000"/>
            </a:schemeClr>
          </a:solidFill>
          <a:ln w="12700" cap="rnd" cmpd="sng">
            <a:solidFill>
              <a:schemeClr val="tx1"/>
            </a:solidFill>
            <a:prstDash val="solid"/>
            <a:round/>
            <a:headEnd type="none" w="med" len="med"/>
            <a:tailEnd type="none" w="med" len="med"/>
          </a:ln>
          <a:effectLst/>
        </p:spPr>
        <p:txBody>
          <a:bodyPr/>
          <a:lstStyle/>
          <a:p>
            <a:endParaRPr lang="en-CA" dirty="0"/>
          </a:p>
        </p:txBody>
      </p:sp>
      <p:sp>
        <p:nvSpPr>
          <p:cNvPr id="718854" name="Rectangle 6"/>
          <p:cNvSpPr>
            <a:spLocks noChangeArrowheads="1"/>
          </p:cNvSpPr>
          <p:nvPr/>
        </p:nvSpPr>
        <p:spPr bwMode="auto">
          <a:xfrm>
            <a:off x="5715000" y="1828800"/>
            <a:ext cx="2362200" cy="358140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buFontTx/>
              <a:buChar char="•"/>
            </a:pPr>
            <a:endParaRPr lang="en-US" sz="1600" dirty="0">
              <a:solidFill>
                <a:schemeClr val="bg1"/>
              </a:solidFill>
              <a:latin typeface="Arial" charset="0"/>
            </a:endParaRPr>
          </a:p>
          <a:p>
            <a:pPr algn="l">
              <a:buFontTx/>
              <a:buChar char="•"/>
              <a:tabLst>
                <a:tab pos="231775" algn="l"/>
              </a:tabLst>
            </a:pPr>
            <a:r>
              <a:rPr lang="en-US" sz="1600" dirty="0">
                <a:solidFill>
                  <a:schemeClr val="bg1"/>
                </a:solidFill>
                <a:latin typeface="Arial" charset="0"/>
              </a:rPr>
              <a:t>1 Project Documents      	updates</a:t>
            </a:r>
          </a:p>
          <a:p>
            <a:pPr marL="271463" lvl="1" indent="-96838">
              <a:buFont typeface="Arial" panose="020B0604020202020204" pitchFamily="34" charset="0"/>
              <a:buChar char="•"/>
            </a:pPr>
            <a:r>
              <a:rPr lang="en-US" sz="1600" dirty="0">
                <a:solidFill>
                  <a:schemeClr val="bg1"/>
                </a:solidFill>
                <a:latin typeface="Arial" charset="0"/>
              </a:rPr>
              <a:t>Risk Report</a:t>
            </a:r>
          </a:p>
        </p:txBody>
      </p:sp>
      <p:sp>
        <p:nvSpPr>
          <p:cNvPr id="718855" name="Rectangle 7"/>
          <p:cNvSpPr>
            <a:spLocks noChangeArrowheads="1"/>
          </p:cNvSpPr>
          <p:nvPr/>
        </p:nvSpPr>
        <p:spPr bwMode="auto">
          <a:xfrm>
            <a:off x="2895600" y="1390710"/>
            <a:ext cx="2667000" cy="434340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marL="177800" indent="-177800" algn="l"/>
            <a:endParaRPr lang="en-US" sz="1600" dirty="0">
              <a:solidFill>
                <a:schemeClr val="bg1"/>
              </a:solidFill>
              <a:latin typeface="Arial" charset="0"/>
            </a:endParaRPr>
          </a:p>
          <a:p>
            <a:pPr marL="177800" indent="-177800" algn="l"/>
            <a:r>
              <a:rPr lang="en-US" sz="1600" dirty="0">
                <a:solidFill>
                  <a:schemeClr val="bg1"/>
                </a:solidFill>
                <a:latin typeface="Arial" charset="0"/>
              </a:rPr>
              <a:t> </a:t>
            </a:r>
          </a:p>
          <a:p>
            <a:pPr marL="177800" indent="-177800" algn="l"/>
            <a:endParaRPr lang="en-US" sz="1600" dirty="0">
              <a:solidFill>
                <a:schemeClr val="bg1"/>
              </a:solidFill>
              <a:latin typeface="Arial" charset="0"/>
            </a:endParaRPr>
          </a:p>
          <a:p>
            <a:pPr marL="177800" indent="-177800" algn="l"/>
            <a:endParaRPr lang="en-US" sz="1600" dirty="0">
              <a:solidFill>
                <a:schemeClr val="bg1"/>
              </a:solidFill>
              <a:latin typeface="Arial" charset="0"/>
            </a:endParaRPr>
          </a:p>
          <a:p>
            <a:pPr marL="177800" indent="-177800" algn="l"/>
            <a:endParaRPr lang="en-US" sz="1600" dirty="0">
              <a:solidFill>
                <a:schemeClr val="bg1"/>
              </a:solidFill>
              <a:latin typeface="Arial" charset="0"/>
            </a:endParaRPr>
          </a:p>
          <a:p>
            <a:pPr algn="l">
              <a:buFont typeface="Arial" pitchFamily="34" charset="0"/>
              <a:buChar char="•"/>
              <a:tabLst>
                <a:tab pos="231775" algn="l"/>
              </a:tabLst>
            </a:pPr>
            <a:r>
              <a:rPr lang="en-US" sz="1600" dirty="0">
                <a:solidFill>
                  <a:schemeClr val="bg1"/>
                </a:solidFill>
                <a:latin typeface="Arial" charset="0"/>
              </a:rPr>
              <a:t>1 Expert Judgment </a:t>
            </a:r>
          </a:p>
          <a:p>
            <a:pPr algn="l">
              <a:buFont typeface="Arial" pitchFamily="34" charset="0"/>
              <a:buChar char="•"/>
              <a:tabLst>
                <a:tab pos="231775" algn="l"/>
              </a:tabLst>
            </a:pPr>
            <a:r>
              <a:rPr lang="en-US" sz="1600" dirty="0">
                <a:solidFill>
                  <a:schemeClr val="bg1"/>
                </a:solidFill>
                <a:latin typeface="Arial" charset="0"/>
              </a:rPr>
              <a:t>2 Data Gathering</a:t>
            </a:r>
          </a:p>
          <a:p>
            <a:pPr marL="174625" algn="l">
              <a:buFont typeface="Arial" pitchFamily="34" charset="0"/>
              <a:buChar char="•"/>
              <a:tabLst>
                <a:tab pos="231775" algn="l"/>
              </a:tabLst>
            </a:pPr>
            <a:r>
              <a:rPr lang="en-US" sz="1600" dirty="0">
                <a:solidFill>
                  <a:schemeClr val="bg1"/>
                </a:solidFill>
                <a:latin typeface="Arial" charset="0"/>
              </a:rPr>
              <a:t>Interviews</a:t>
            </a:r>
          </a:p>
          <a:p>
            <a:pPr algn="l">
              <a:buFont typeface="Arial" panose="020B0604020202020204" pitchFamily="34" charset="0"/>
              <a:buChar char="•"/>
              <a:tabLst>
                <a:tab pos="0" algn="l"/>
              </a:tabLst>
            </a:pPr>
            <a:r>
              <a:rPr lang="en-US" sz="1600" dirty="0">
                <a:solidFill>
                  <a:schemeClr val="bg1"/>
                </a:solidFill>
                <a:latin typeface="Arial" charset="0"/>
              </a:rPr>
              <a:t>3 Interpersonal &amp; Team    </a:t>
            </a:r>
          </a:p>
          <a:p>
            <a:pPr algn="l">
              <a:tabLst>
                <a:tab pos="231775" algn="l"/>
              </a:tabLst>
            </a:pPr>
            <a:r>
              <a:rPr lang="en-US" sz="1600" dirty="0">
                <a:solidFill>
                  <a:schemeClr val="bg1"/>
                </a:solidFill>
                <a:latin typeface="Arial" charset="0"/>
              </a:rPr>
              <a:t>    Skills</a:t>
            </a:r>
          </a:p>
          <a:p>
            <a:pPr marL="174625" algn="l">
              <a:buFont typeface="Arial" panose="020B0604020202020204" pitchFamily="34" charset="0"/>
              <a:buChar char="•"/>
            </a:pPr>
            <a:r>
              <a:rPr lang="en-US" sz="1600" dirty="0">
                <a:solidFill>
                  <a:schemeClr val="bg1"/>
                </a:solidFill>
                <a:latin typeface="Arial" charset="0"/>
              </a:rPr>
              <a:t>Facilitation</a:t>
            </a:r>
          </a:p>
          <a:p>
            <a:pPr marL="87313" indent="-87313" algn="l">
              <a:buFont typeface="Arial" panose="020B0604020202020204" pitchFamily="34" charset="0"/>
              <a:buChar char="•"/>
            </a:pPr>
            <a:r>
              <a:rPr lang="en-US" sz="1600" dirty="0">
                <a:solidFill>
                  <a:schemeClr val="bg1"/>
                </a:solidFill>
                <a:latin typeface="Arial" charset="0"/>
              </a:rPr>
              <a:t>4 Representation of </a:t>
            </a:r>
          </a:p>
          <a:p>
            <a:pPr algn="l"/>
            <a:r>
              <a:rPr lang="en-US" sz="1600" dirty="0">
                <a:solidFill>
                  <a:schemeClr val="bg1"/>
                </a:solidFill>
                <a:latin typeface="Arial" charset="0"/>
              </a:rPr>
              <a:t>    Uncertainty</a:t>
            </a:r>
          </a:p>
          <a:p>
            <a:pPr algn="l">
              <a:buFont typeface="Arial" panose="020B0604020202020204" pitchFamily="34" charset="0"/>
              <a:buChar char="•"/>
            </a:pPr>
            <a:r>
              <a:rPr lang="en-US" sz="1600" dirty="0">
                <a:solidFill>
                  <a:schemeClr val="bg1"/>
                </a:solidFill>
                <a:latin typeface="Arial" charset="0"/>
              </a:rPr>
              <a:t>5 Data Analysis</a:t>
            </a:r>
          </a:p>
          <a:p>
            <a:pPr marL="174625" algn="l">
              <a:buFont typeface="Arial" panose="020B0604020202020204" pitchFamily="34" charset="0"/>
              <a:buChar char="•"/>
            </a:pPr>
            <a:r>
              <a:rPr lang="en-US" sz="1600" dirty="0">
                <a:solidFill>
                  <a:schemeClr val="bg1"/>
                </a:solidFill>
                <a:latin typeface="Arial" charset="0"/>
              </a:rPr>
              <a:t>Simulations</a:t>
            </a:r>
          </a:p>
          <a:p>
            <a:pPr marL="174625" algn="l">
              <a:buFont typeface="Arial" panose="020B0604020202020204" pitchFamily="34" charset="0"/>
              <a:buChar char="•"/>
            </a:pPr>
            <a:r>
              <a:rPr lang="en-US" sz="1600" dirty="0">
                <a:solidFill>
                  <a:schemeClr val="bg1"/>
                </a:solidFill>
                <a:latin typeface="Arial" charset="0"/>
              </a:rPr>
              <a:t>Sensitivity Analysis</a:t>
            </a:r>
          </a:p>
          <a:p>
            <a:pPr marL="174625" algn="l">
              <a:buFont typeface="Arial" panose="020B0604020202020204" pitchFamily="34" charset="0"/>
              <a:buChar char="•"/>
            </a:pPr>
            <a:r>
              <a:rPr lang="en-US" sz="1600" dirty="0">
                <a:solidFill>
                  <a:schemeClr val="bg1"/>
                </a:solidFill>
                <a:latin typeface="Arial" charset="0"/>
              </a:rPr>
              <a:t>Decision Tree Analysis</a:t>
            </a:r>
          </a:p>
          <a:p>
            <a:pPr marL="174625" algn="l">
              <a:buFont typeface="Arial" panose="020B0604020202020204" pitchFamily="34" charset="0"/>
              <a:buChar char="•"/>
            </a:pPr>
            <a:r>
              <a:rPr lang="en-US" sz="1600" dirty="0">
                <a:solidFill>
                  <a:schemeClr val="bg1"/>
                </a:solidFill>
                <a:latin typeface="Arial" charset="0"/>
              </a:rPr>
              <a:t>Influence Diagrams</a:t>
            </a:r>
          </a:p>
          <a:p>
            <a:pPr marL="174625" algn="l"/>
            <a:endParaRPr lang="en-US" sz="1600" dirty="0">
              <a:solidFill>
                <a:schemeClr val="bg1"/>
              </a:solidFill>
              <a:latin typeface="Arial" charset="0"/>
            </a:endParaRPr>
          </a:p>
          <a:p>
            <a:pPr marL="177800" indent="-177800" algn="l"/>
            <a:r>
              <a:rPr lang="en-US" dirty="0">
                <a:solidFill>
                  <a:schemeClr val="bg1"/>
                </a:solidFill>
                <a:latin typeface="Arial" charset="0"/>
              </a:rPr>
              <a:t> </a:t>
            </a:r>
          </a:p>
        </p:txBody>
      </p:sp>
      <p:sp>
        <p:nvSpPr>
          <p:cNvPr id="718856" name="Rectangle 8"/>
          <p:cNvSpPr>
            <a:spLocks noChangeArrowheads="1"/>
          </p:cNvSpPr>
          <p:nvPr/>
        </p:nvSpPr>
        <p:spPr bwMode="auto">
          <a:xfrm>
            <a:off x="162910" y="990600"/>
            <a:ext cx="2580290" cy="5257801"/>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r>
              <a:rPr lang="en-US" sz="1600" dirty="0">
                <a:solidFill>
                  <a:schemeClr val="bg1"/>
                </a:solidFill>
                <a:latin typeface="Arial" charset="0"/>
              </a:rPr>
              <a:t> </a:t>
            </a:r>
          </a:p>
          <a:p>
            <a:pPr>
              <a:buFontTx/>
              <a:buChar char="•"/>
            </a:pPr>
            <a:r>
              <a:rPr lang="en-US" sz="1600" dirty="0">
                <a:solidFill>
                  <a:schemeClr val="bg1"/>
                </a:solidFill>
                <a:latin typeface="Arial" charset="0"/>
              </a:rPr>
              <a:t>1 Risk Mgmt. Plan</a:t>
            </a:r>
          </a:p>
          <a:p>
            <a:pPr marL="174625" algn="l">
              <a:buFontTx/>
              <a:buChar char="•"/>
            </a:pPr>
            <a:r>
              <a:rPr lang="en-US" sz="1600" dirty="0">
                <a:solidFill>
                  <a:schemeClr val="bg1"/>
                </a:solidFill>
                <a:latin typeface="Arial" charset="0"/>
              </a:rPr>
              <a:t>Risk Mgmt. Plan</a:t>
            </a:r>
          </a:p>
          <a:p>
            <a:pPr marL="174625" algn="l">
              <a:buFontTx/>
              <a:buChar char="•"/>
            </a:pPr>
            <a:r>
              <a:rPr lang="en-US" sz="1600" dirty="0">
                <a:solidFill>
                  <a:schemeClr val="bg1"/>
                </a:solidFill>
                <a:latin typeface="Arial" charset="0"/>
              </a:rPr>
              <a:t>Scope Baseline</a:t>
            </a:r>
          </a:p>
          <a:p>
            <a:pPr marL="174625" algn="l">
              <a:buFontTx/>
              <a:buChar char="•"/>
            </a:pPr>
            <a:r>
              <a:rPr lang="en-US" sz="1600" dirty="0">
                <a:solidFill>
                  <a:schemeClr val="bg1"/>
                </a:solidFill>
                <a:latin typeface="Arial" charset="0"/>
              </a:rPr>
              <a:t>Schedule Baseline</a:t>
            </a:r>
          </a:p>
          <a:p>
            <a:pPr marL="174625" algn="l">
              <a:buFontTx/>
              <a:buChar char="•"/>
            </a:pPr>
            <a:r>
              <a:rPr lang="en-US" sz="1600" dirty="0">
                <a:solidFill>
                  <a:schemeClr val="bg1"/>
                </a:solidFill>
                <a:latin typeface="Arial" charset="0"/>
              </a:rPr>
              <a:t>Cost Baseline</a:t>
            </a:r>
          </a:p>
          <a:p>
            <a:pPr algn="l">
              <a:buFontTx/>
              <a:buChar char="•"/>
            </a:pPr>
            <a:r>
              <a:rPr lang="en-US" sz="1600" dirty="0">
                <a:solidFill>
                  <a:schemeClr val="bg1"/>
                </a:solidFill>
                <a:latin typeface="Arial" charset="0"/>
              </a:rPr>
              <a:t>2 Project Documents</a:t>
            </a:r>
          </a:p>
          <a:p>
            <a:pPr marL="174625" algn="l">
              <a:buFontTx/>
              <a:buChar char="•"/>
            </a:pPr>
            <a:r>
              <a:rPr lang="en-CA" sz="1600" dirty="0">
                <a:solidFill>
                  <a:schemeClr val="bg1"/>
                </a:solidFill>
                <a:latin typeface="Arial" charset="0"/>
              </a:rPr>
              <a:t>Assumption Log</a:t>
            </a:r>
          </a:p>
          <a:p>
            <a:pPr marL="174625" algn="l">
              <a:buFontTx/>
              <a:buChar char="•"/>
            </a:pPr>
            <a:r>
              <a:rPr lang="en-CA" sz="1600" dirty="0">
                <a:solidFill>
                  <a:schemeClr val="bg1"/>
                </a:solidFill>
                <a:latin typeface="Arial" charset="0"/>
              </a:rPr>
              <a:t>Basis of Estimates</a:t>
            </a:r>
          </a:p>
          <a:p>
            <a:pPr marL="174625" algn="l">
              <a:buFontTx/>
              <a:buChar char="•"/>
            </a:pPr>
            <a:r>
              <a:rPr lang="en-CA" sz="1600" dirty="0">
                <a:solidFill>
                  <a:schemeClr val="bg1"/>
                </a:solidFill>
                <a:latin typeface="Arial" charset="0"/>
              </a:rPr>
              <a:t>Cost Estimates</a:t>
            </a:r>
          </a:p>
          <a:p>
            <a:pPr marL="174625" algn="l">
              <a:buFontTx/>
              <a:buChar char="•"/>
            </a:pPr>
            <a:r>
              <a:rPr lang="en-CA" sz="1600" dirty="0">
                <a:solidFill>
                  <a:schemeClr val="bg1"/>
                </a:solidFill>
                <a:latin typeface="Arial" charset="0"/>
              </a:rPr>
              <a:t>Cost forecasts</a:t>
            </a:r>
          </a:p>
          <a:p>
            <a:pPr marL="174625" algn="l">
              <a:buFontTx/>
              <a:buChar char="•"/>
            </a:pPr>
            <a:r>
              <a:rPr lang="en-US" sz="1600" dirty="0">
                <a:solidFill>
                  <a:schemeClr val="bg1"/>
                </a:solidFill>
                <a:latin typeface="Arial" charset="0"/>
              </a:rPr>
              <a:t>Duration Estimates</a:t>
            </a:r>
          </a:p>
          <a:p>
            <a:pPr marL="174625" algn="l">
              <a:buFontTx/>
              <a:buChar char="•"/>
            </a:pPr>
            <a:r>
              <a:rPr lang="en-US" sz="1600" dirty="0">
                <a:solidFill>
                  <a:schemeClr val="bg1"/>
                </a:solidFill>
                <a:latin typeface="Arial" charset="0"/>
              </a:rPr>
              <a:t>Milestone list</a:t>
            </a:r>
          </a:p>
          <a:p>
            <a:pPr marL="174625" algn="l">
              <a:buFontTx/>
              <a:buChar char="•"/>
            </a:pPr>
            <a:r>
              <a:rPr lang="en-US" sz="1600" dirty="0">
                <a:solidFill>
                  <a:schemeClr val="bg1"/>
                </a:solidFill>
                <a:latin typeface="Arial" charset="0"/>
              </a:rPr>
              <a:t>Resource requirements</a:t>
            </a:r>
          </a:p>
          <a:p>
            <a:pPr marL="174625" algn="l">
              <a:buFontTx/>
              <a:buChar char="•"/>
            </a:pPr>
            <a:r>
              <a:rPr lang="en-US" sz="1600" dirty="0">
                <a:solidFill>
                  <a:schemeClr val="bg1"/>
                </a:solidFill>
                <a:latin typeface="Arial" charset="0"/>
              </a:rPr>
              <a:t>Risk Register</a:t>
            </a:r>
          </a:p>
          <a:p>
            <a:pPr marL="174625" algn="l">
              <a:buFontTx/>
              <a:buChar char="•"/>
            </a:pPr>
            <a:r>
              <a:rPr lang="en-US" sz="1600" dirty="0">
                <a:solidFill>
                  <a:schemeClr val="bg1"/>
                </a:solidFill>
                <a:latin typeface="Arial" charset="0"/>
              </a:rPr>
              <a:t>Risk report</a:t>
            </a:r>
          </a:p>
          <a:p>
            <a:pPr marL="174625" algn="l">
              <a:buFontTx/>
              <a:buChar char="•"/>
            </a:pPr>
            <a:r>
              <a:rPr lang="en-US" sz="1600" dirty="0">
                <a:solidFill>
                  <a:schemeClr val="bg1"/>
                </a:solidFill>
                <a:latin typeface="Arial" charset="0"/>
              </a:rPr>
              <a:t>Schedule forecasts</a:t>
            </a:r>
          </a:p>
          <a:p>
            <a:pPr algn="l">
              <a:buFontTx/>
              <a:buChar char="•"/>
            </a:pPr>
            <a:r>
              <a:rPr lang="en-US" sz="1600" dirty="0">
                <a:solidFill>
                  <a:schemeClr val="bg1"/>
                </a:solidFill>
                <a:latin typeface="Arial" charset="0"/>
              </a:rPr>
              <a:t>3 Ent. </a:t>
            </a:r>
            <a:r>
              <a:rPr lang="en-US" sz="1600" dirty="0" err="1">
                <a:solidFill>
                  <a:schemeClr val="bg1"/>
                </a:solidFill>
                <a:latin typeface="Arial" charset="0"/>
              </a:rPr>
              <a:t>Env</a:t>
            </a:r>
            <a:r>
              <a:rPr lang="en-US" sz="1600" dirty="0">
                <a:solidFill>
                  <a:schemeClr val="bg1"/>
                </a:solidFill>
                <a:latin typeface="Arial" charset="0"/>
              </a:rPr>
              <a:t>. Factors</a:t>
            </a:r>
          </a:p>
          <a:p>
            <a:pPr algn="l">
              <a:buFontTx/>
              <a:buChar char="•"/>
            </a:pPr>
            <a:r>
              <a:rPr lang="en-US" sz="1600" dirty="0">
                <a:solidFill>
                  <a:schemeClr val="bg1"/>
                </a:solidFill>
                <a:latin typeface="Arial" charset="0"/>
              </a:rPr>
              <a:t>4 Org. Proc. Assets</a:t>
            </a:r>
          </a:p>
        </p:txBody>
      </p:sp>
      <p:sp>
        <p:nvSpPr>
          <p:cNvPr id="718857" name="Text Box 9"/>
          <p:cNvSpPr txBox="1">
            <a:spLocks noChangeArrowheads="1"/>
          </p:cNvSpPr>
          <p:nvPr/>
        </p:nvSpPr>
        <p:spPr bwMode="auto">
          <a:xfrm>
            <a:off x="297089" y="990600"/>
            <a:ext cx="1641475" cy="400110"/>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latin typeface="Arial" charset="0"/>
              </a:rPr>
              <a:t>Inputs</a:t>
            </a:r>
          </a:p>
        </p:txBody>
      </p:sp>
      <p:sp>
        <p:nvSpPr>
          <p:cNvPr id="718858" name="Text Box 10"/>
          <p:cNvSpPr txBox="1">
            <a:spLocks noChangeArrowheads="1"/>
          </p:cNvSpPr>
          <p:nvPr/>
        </p:nvSpPr>
        <p:spPr bwMode="auto">
          <a:xfrm>
            <a:off x="2839052" y="1373218"/>
            <a:ext cx="2378075" cy="701675"/>
          </a:xfrm>
          <a:prstGeom prst="rect">
            <a:avLst/>
          </a:prstGeom>
          <a:noFill/>
          <a:ln w="12700">
            <a:noFill/>
            <a:miter lim="800000"/>
            <a:headEnd type="none" w="sm" len="sm"/>
            <a:tailEnd type="none" w="sm" len="sm"/>
          </a:ln>
          <a:effectLst/>
        </p:spPr>
        <p:txBody>
          <a:bodyPr>
            <a:spAutoFit/>
          </a:bodyPr>
          <a:lstStyle/>
          <a:p>
            <a:pPr marL="57150"/>
            <a:r>
              <a:rPr lang="en-US" sz="2000" b="1" dirty="0">
                <a:solidFill>
                  <a:schemeClr val="bg1"/>
                </a:solidFill>
                <a:latin typeface="Arial" charset="0"/>
              </a:rPr>
              <a:t>Tools &amp; Techniques</a:t>
            </a:r>
            <a:endParaRPr lang="en-US" sz="2000" b="1" dirty="0">
              <a:solidFill>
                <a:schemeClr val="bg1"/>
              </a:solidFill>
            </a:endParaRPr>
          </a:p>
        </p:txBody>
      </p:sp>
      <p:sp>
        <p:nvSpPr>
          <p:cNvPr id="718859" name="Text Box 11"/>
          <p:cNvSpPr txBox="1">
            <a:spLocks noChangeArrowheads="1"/>
          </p:cNvSpPr>
          <p:nvPr/>
        </p:nvSpPr>
        <p:spPr bwMode="auto">
          <a:xfrm>
            <a:off x="5801026" y="1973262"/>
            <a:ext cx="2073275"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latin typeface="Arial" charset="0"/>
              </a:rPr>
              <a:t>Outputs</a:t>
            </a:r>
          </a:p>
        </p:txBody>
      </p:sp>
      <p:sp>
        <p:nvSpPr>
          <p:cNvPr id="12" name="TextBox 1"/>
          <p:cNvSpPr txBox="1"/>
          <p:nvPr/>
        </p:nvSpPr>
        <p:spPr>
          <a:xfrm>
            <a:off x="0" y="65517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01" name="Rectangle 37"/>
          <p:cNvSpPr>
            <a:spLocks noGrp="1" noChangeArrowheads="1"/>
          </p:cNvSpPr>
          <p:nvPr>
            <p:ph type="title"/>
          </p:nvPr>
        </p:nvSpPr>
        <p:spPr>
          <a:xfrm>
            <a:off x="0" y="304800"/>
            <a:ext cx="9144000" cy="457200"/>
          </a:xfrm>
        </p:spPr>
        <p:txBody>
          <a:bodyPr>
            <a:noAutofit/>
          </a:bodyPr>
          <a:lstStyle/>
          <a:p>
            <a:pPr algn="ctr"/>
            <a:r>
              <a:rPr lang="en-US" sz="2400" b="1" dirty="0">
                <a:solidFill>
                  <a:schemeClr val="accent1"/>
                </a:solidFill>
                <a:effectLst>
                  <a:reflection blurRad="6350" stA="55000" endA="300" endPos="45500" dir="5400000" sy="-100000" algn="bl" rotWithShape="0"/>
                </a:effectLst>
              </a:rPr>
              <a:t>11.4.1 – PERFORM QUANTITATIVE RISK ANALYSIS: INPUTS</a:t>
            </a:r>
          </a:p>
        </p:txBody>
      </p:sp>
      <p:sp>
        <p:nvSpPr>
          <p:cNvPr id="267303" name="Rectangle 39"/>
          <p:cNvSpPr>
            <a:spLocks noGrp="1" noChangeArrowheads="1"/>
          </p:cNvSpPr>
          <p:nvPr>
            <p:ph sz="quarter" idx="1"/>
          </p:nvPr>
        </p:nvSpPr>
        <p:spPr>
          <a:xfrm>
            <a:off x="0" y="685800"/>
            <a:ext cx="9144000" cy="6172200"/>
          </a:xfrm>
        </p:spPr>
        <p:txBody>
          <a:bodyPr>
            <a:noAutofit/>
          </a:bodyPr>
          <a:lstStyle/>
          <a:p>
            <a:pPr>
              <a:buFont typeface="Wingdings" pitchFamily="2" charset="2"/>
              <a:buNone/>
            </a:pPr>
            <a:r>
              <a:rPr lang="en-US" sz="2800" b="1" dirty="0"/>
              <a:t>.1 Project Management Plan</a:t>
            </a:r>
          </a:p>
          <a:p>
            <a:pPr lvl="1"/>
            <a:r>
              <a:rPr lang="en-US" sz="1600" b="1" i="1" dirty="0"/>
              <a:t>Risk Management Plan. </a:t>
            </a:r>
            <a:r>
              <a:rPr lang="en-US" sz="1600" dirty="0"/>
              <a:t>Provides information regarding the methodology for performing Quantitative Risk Analysis, if considered necessary, for the complexity of the project. </a:t>
            </a:r>
          </a:p>
          <a:p>
            <a:pPr lvl="1"/>
            <a:r>
              <a:rPr lang="en-US" sz="1600" b="1" i="1" dirty="0"/>
              <a:t>Scope Baseline. </a:t>
            </a:r>
            <a:r>
              <a:rPr lang="en-US" sz="1600" dirty="0"/>
              <a:t>A starting point from which the impact of the individual risks are evaluated.   </a:t>
            </a:r>
          </a:p>
          <a:p>
            <a:pPr lvl="1"/>
            <a:r>
              <a:rPr lang="en-US" sz="1600" b="1" i="1" dirty="0"/>
              <a:t>Schedule Baseline. </a:t>
            </a:r>
            <a:r>
              <a:rPr lang="en-US" sz="1600" dirty="0"/>
              <a:t>A starting point from which the impact of the individual risks are evaluated.   </a:t>
            </a:r>
          </a:p>
          <a:p>
            <a:pPr lvl="1"/>
            <a:r>
              <a:rPr lang="en-US" sz="1600" b="1" i="1" dirty="0"/>
              <a:t>Cost Baseline. </a:t>
            </a:r>
            <a:r>
              <a:rPr lang="en-US" sz="1600" dirty="0"/>
              <a:t>A starting point from which the impact of the individual risks are evaluated.   </a:t>
            </a:r>
          </a:p>
          <a:p>
            <a:pPr marL="0" lvl="1" indent="0">
              <a:buNone/>
            </a:pPr>
            <a:r>
              <a:rPr lang="en-US" sz="2800" b="1" dirty="0"/>
              <a:t>.2 Project Documents</a:t>
            </a:r>
          </a:p>
          <a:p>
            <a:pPr lvl="1"/>
            <a:r>
              <a:rPr lang="en-US" sz="1800" b="1" i="1" dirty="0"/>
              <a:t>Assumption Log. </a:t>
            </a:r>
            <a:r>
              <a:rPr lang="en-US" sz="1800" dirty="0"/>
              <a:t>Assumptions may pose a source of risk to project objectives. The effect of constraints may also be analyzed during the process.</a:t>
            </a:r>
          </a:p>
          <a:p>
            <a:pPr lvl="1"/>
            <a:r>
              <a:rPr lang="en-US" sz="1800" b="1" i="1" dirty="0"/>
              <a:t>Basis of Estimates. </a:t>
            </a:r>
            <a:r>
              <a:rPr lang="en-US" sz="1800" dirty="0"/>
              <a:t>Provides information on the estimates assumed accuracy, classification, methodology and source, which may pose risks.</a:t>
            </a:r>
          </a:p>
          <a:p>
            <a:pPr lvl="1"/>
            <a:r>
              <a:rPr lang="en-US" sz="1800" b="1" i="1" dirty="0"/>
              <a:t>Cost Estimates. </a:t>
            </a:r>
            <a:r>
              <a:rPr lang="en-US" sz="1800" dirty="0"/>
              <a:t>Provide information on cost variability.</a:t>
            </a:r>
          </a:p>
          <a:p>
            <a:pPr lvl="1"/>
            <a:r>
              <a:rPr lang="en-US" sz="1800" b="1" i="1" dirty="0"/>
              <a:t>Cost forecasts. </a:t>
            </a:r>
            <a:r>
              <a:rPr lang="en-US" sz="1800" dirty="0"/>
              <a:t>Estimates for ETC, BAC, TCPI, may be compared to the results of quantitative cost risk analysis to determine the confidence          level associated with achieving these targets. </a:t>
            </a:r>
          </a:p>
          <a:p>
            <a:pPr lvl="1"/>
            <a:r>
              <a:rPr lang="en-US" sz="1800" b="1" i="1" dirty="0"/>
              <a:t>Duration Estimates. </a:t>
            </a:r>
            <a:r>
              <a:rPr lang="en-US" sz="1800" dirty="0"/>
              <a:t>Starting point to evaluate schedule variability.   </a:t>
            </a:r>
            <a:r>
              <a:rPr lang="en-US" sz="1800" b="1" i="1" dirty="0"/>
              <a:t>     </a:t>
            </a:r>
          </a:p>
          <a:p>
            <a:pPr>
              <a:buNone/>
            </a:pPr>
            <a:endParaRPr lang="en-US" sz="1600" dirty="0"/>
          </a:p>
          <a:p>
            <a:pPr>
              <a:buFont typeface="Wingdings" pitchFamily="2" charset="2"/>
              <a:buNone/>
            </a:pPr>
            <a:r>
              <a:rPr lang="en-US" sz="1800" b="1" dirty="0"/>
              <a:t>.</a:t>
            </a:r>
            <a:endParaRPr lang="en-US" sz="1600" dirty="0"/>
          </a:p>
          <a:p>
            <a:pPr lvl="1">
              <a:buFont typeface="Wingdings" pitchFamily="2" charset="2"/>
              <a:buNone/>
            </a:pPr>
            <a:endParaRPr lang="en-US" sz="1600" dirty="0"/>
          </a:p>
          <a:p>
            <a:pPr lvl="2"/>
            <a:endParaRPr lang="en-US" sz="14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62</a:t>
            </a:fld>
            <a:endParaRPr lang="en-CA"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01" name="Rectangle 37"/>
          <p:cNvSpPr>
            <a:spLocks noGrp="1" noChangeArrowheads="1"/>
          </p:cNvSpPr>
          <p:nvPr>
            <p:ph type="title"/>
          </p:nvPr>
        </p:nvSpPr>
        <p:spPr>
          <a:xfrm>
            <a:off x="0" y="304800"/>
            <a:ext cx="9144000" cy="457200"/>
          </a:xfrm>
        </p:spPr>
        <p:txBody>
          <a:bodyPr>
            <a:noAutofit/>
          </a:bodyPr>
          <a:lstStyle/>
          <a:p>
            <a:pPr algn="ctr"/>
            <a:r>
              <a:rPr lang="en-US" sz="2400" b="1" dirty="0">
                <a:solidFill>
                  <a:schemeClr val="accent1"/>
                </a:solidFill>
                <a:effectLst>
                  <a:reflection blurRad="6350" stA="55000" endA="300" endPos="45500" dir="5400000" sy="-100000" algn="bl" rotWithShape="0"/>
                </a:effectLst>
              </a:rPr>
              <a:t>11.4.1 – PERFORM QUANTITATIVE RISK ANALYSIS: INPUTS</a:t>
            </a:r>
          </a:p>
        </p:txBody>
      </p:sp>
      <p:sp>
        <p:nvSpPr>
          <p:cNvPr id="267303" name="Rectangle 39"/>
          <p:cNvSpPr>
            <a:spLocks noGrp="1" noChangeArrowheads="1"/>
          </p:cNvSpPr>
          <p:nvPr>
            <p:ph sz="quarter" idx="1"/>
          </p:nvPr>
        </p:nvSpPr>
        <p:spPr>
          <a:xfrm>
            <a:off x="0" y="685800"/>
            <a:ext cx="9144000" cy="6172200"/>
          </a:xfrm>
        </p:spPr>
        <p:txBody>
          <a:bodyPr>
            <a:noAutofit/>
          </a:bodyPr>
          <a:lstStyle/>
          <a:p>
            <a:pPr>
              <a:buFont typeface="Wingdings" pitchFamily="2" charset="2"/>
              <a:buNone/>
            </a:pPr>
            <a:r>
              <a:rPr lang="en-US" sz="2800" dirty="0"/>
              <a:t> </a:t>
            </a:r>
            <a:r>
              <a:rPr lang="en-US" sz="2800" b="1" dirty="0"/>
              <a:t>.2 Project Documents (cont`d)</a:t>
            </a:r>
          </a:p>
          <a:p>
            <a:pPr lvl="1"/>
            <a:r>
              <a:rPr lang="en-US" sz="2000" b="1" i="1" dirty="0"/>
              <a:t>Milestone List. </a:t>
            </a:r>
            <a:r>
              <a:rPr lang="en-US" sz="2000" dirty="0"/>
              <a:t>Provides a reference against which the quantitative risk analysis results are compared. </a:t>
            </a:r>
          </a:p>
          <a:p>
            <a:pPr lvl="1"/>
            <a:r>
              <a:rPr lang="en-US" sz="2000" b="1" i="1" dirty="0"/>
              <a:t>Resource Requirements. </a:t>
            </a:r>
            <a:r>
              <a:rPr lang="en-US" sz="2000" dirty="0"/>
              <a:t>Starting point to evaluate variability  </a:t>
            </a:r>
            <a:r>
              <a:rPr lang="en-US" sz="2000" b="1" i="1" dirty="0"/>
              <a:t>  </a:t>
            </a:r>
          </a:p>
          <a:p>
            <a:pPr lvl="1"/>
            <a:r>
              <a:rPr lang="en-US" sz="2000" b="1" i="1" dirty="0"/>
              <a:t>Risk Register. </a:t>
            </a:r>
            <a:r>
              <a:rPr lang="en-US" sz="2000" dirty="0"/>
              <a:t>Provides individual risks as inputs to the process. </a:t>
            </a:r>
          </a:p>
          <a:p>
            <a:pPr lvl="1"/>
            <a:r>
              <a:rPr lang="en-US" sz="2000" b="1" i="1" dirty="0"/>
              <a:t>Risk Report. </a:t>
            </a:r>
            <a:r>
              <a:rPr lang="en-US" sz="2000" dirty="0"/>
              <a:t>Describes sources and the status of overall project risks </a:t>
            </a:r>
            <a:r>
              <a:rPr lang="en-US" sz="2000" b="1" i="1" dirty="0"/>
              <a:t>      </a:t>
            </a:r>
          </a:p>
          <a:p>
            <a:pPr lvl="1"/>
            <a:r>
              <a:rPr lang="en-US" sz="2000" b="1" i="1" dirty="0"/>
              <a:t>Schedule Forecasts. </a:t>
            </a:r>
            <a:r>
              <a:rPr lang="en-US" sz="2000" dirty="0"/>
              <a:t>Quantitative risk analysis results are compared with estimated forecasts, to determine the confidence level of attaining these forecasts. </a:t>
            </a:r>
          </a:p>
          <a:p>
            <a:pPr marL="0" lvl="1" indent="0">
              <a:buNone/>
            </a:pPr>
            <a:r>
              <a:rPr lang="en-US" sz="2800" b="1" dirty="0"/>
              <a:t>.3 Enterprise Environmental Factors </a:t>
            </a:r>
          </a:p>
          <a:p>
            <a:pPr marL="358775" lvl="1" indent="0">
              <a:buNone/>
            </a:pPr>
            <a:r>
              <a:rPr lang="en-US" sz="2000" dirty="0"/>
              <a:t>The factors that can influence the process include, industry studies of similar projects, published material, commercial risk databases, and checklists. </a:t>
            </a:r>
          </a:p>
          <a:p>
            <a:pPr marL="87313" lvl="1" indent="0">
              <a:buNone/>
            </a:pPr>
            <a:r>
              <a:rPr lang="en-US" sz="2800" b="1" dirty="0"/>
              <a:t>.4 Organizational Process Assets</a:t>
            </a:r>
          </a:p>
          <a:p>
            <a:pPr marL="446088" lvl="1" indent="-358775">
              <a:buNone/>
            </a:pPr>
            <a:r>
              <a:rPr lang="en-US" sz="2800" b="1" dirty="0"/>
              <a:t>	</a:t>
            </a:r>
            <a:r>
              <a:rPr lang="en-US" sz="2000" dirty="0"/>
              <a:t>Information from similar projects.   </a:t>
            </a:r>
          </a:p>
          <a:p>
            <a:pPr>
              <a:buNone/>
            </a:pPr>
            <a:endParaRPr lang="en-US" sz="1600" dirty="0"/>
          </a:p>
          <a:p>
            <a:pPr>
              <a:buFont typeface="Wingdings" pitchFamily="2" charset="2"/>
              <a:buNone/>
            </a:pPr>
            <a:r>
              <a:rPr lang="en-US" sz="1800" b="1" dirty="0"/>
              <a:t>.</a:t>
            </a:r>
            <a:endParaRPr lang="en-US" sz="1600" dirty="0"/>
          </a:p>
          <a:p>
            <a:pPr lvl="1">
              <a:buFont typeface="Wingdings" pitchFamily="2" charset="2"/>
              <a:buNone/>
            </a:pPr>
            <a:endParaRPr lang="en-US" sz="1600" dirty="0"/>
          </a:p>
          <a:p>
            <a:pPr lvl="2"/>
            <a:endParaRPr lang="en-US" sz="14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63</a:t>
            </a:fld>
            <a:endParaRPr lang="en-CA" dirty="0"/>
          </a:p>
        </p:txBody>
      </p:sp>
    </p:spTree>
    <p:extLst>
      <p:ext uri="{BB962C8B-B14F-4D97-AF65-F5344CB8AC3E}">
        <p14:creationId xmlns:p14="http://schemas.microsoft.com/office/powerpoint/2010/main" val="357284289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3" name="Rectangle 3"/>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4" name="Rectangle 4"/>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5" name="Rectangle 5"/>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6" name="Rectangle 6"/>
          <p:cNvSpPr>
            <a:spLocks noGrp="1" noChangeArrowheads="1"/>
          </p:cNvSpPr>
          <p:nvPr>
            <p:ph type="title"/>
          </p:nvPr>
        </p:nvSpPr>
        <p:spPr>
          <a:xfrm>
            <a:off x="0" y="228600"/>
            <a:ext cx="9144000" cy="685800"/>
          </a:xfrm>
        </p:spPr>
        <p:txBody>
          <a:bodyPr>
            <a:noAutofit/>
          </a:bodyPr>
          <a:lstStyle/>
          <a:p>
            <a:pPr algn="ctr"/>
            <a:r>
              <a:rPr lang="en-US" sz="2400" b="1" dirty="0">
                <a:solidFill>
                  <a:schemeClr val="accent1"/>
                </a:solidFill>
                <a:effectLst>
                  <a:reflection blurRad="6350" stA="55000" endA="300" endPos="45500" dir="5400000" sy="-100000" algn="bl" rotWithShape="0"/>
                </a:effectLst>
              </a:rPr>
              <a:t>11.4.2 - PERFORM QUANTITATIVE RISK ANALYSIS: TOOLS &amp; TECHNIQUES </a:t>
            </a:r>
          </a:p>
        </p:txBody>
      </p:sp>
      <p:sp>
        <p:nvSpPr>
          <p:cNvPr id="732167" name="Rectangle 7"/>
          <p:cNvSpPr>
            <a:spLocks noGrp="1" noChangeArrowheads="1"/>
          </p:cNvSpPr>
          <p:nvPr>
            <p:ph sz="quarter" idx="1"/>
          </p:nvPr>
        </p:nvSpPr>
        <p:spPr>
          <a:xfrm>
            <a:off x="342900" y="1066800"/>
            <a:ext cx="8458200" cy="5486400"/>
          </a:xfrm>
        </p:spPr>
        <p:txBody>
          <a:bodyPr>
            <a:normAutofit lnSpcReduction="10000"/>
          </a:bodyPr>
          <a:lstStyle/>
          <a:p>
            <a:pPr>
              <a:buFont typeface="Wingdings" pitchFamily="2" charset="2"/>
              <a:buNone/>
            </a:pPr>
            <a:r>
              <a:rPr lang="en-US" sz="3000" b="1" dirty="0"/>
              <a:t>.1 Expert Judgment</a:t>
            </a:r>
          </a:p>
          <a:p>
            <a:pPr marL="446088" indent="0">
              <a:buFont typeface="Wingdings" pitchFamily="2" charset="2"/>
              <a:buNone/>
            </a:pPr>
            <a:r>
              <a:rPr lang="en-US" sz="2000" dirty="0"/>
              <a:t>The process requires expertise in the areas of: </a:t>
            </a:r>
          </a:p>
          <a:p>
            <a:pPr marL="788988" indent="-342900">
              <a:buFont typeface="Courier New" panose="02070309020205020404" pitchFamily="49" charset="0"/>
              <a:buChar char="o"/>
            </a:pPr>
            <a:r>
              <a:rPr lang="en-US" sz="1800" dirty="0"/>
              <a:t>Creating the numerical inputs to the process from risk information</a:t>
            </a:r>
          </a:p>
          <a:p>
            <a:pPr marL="788988" indent="-342900">
              <a:buFont typeface="Courier New" panose="02070309020205020404" pitchFamily="49" charset="0"/>
              <a:buChar char="o"/>
            </a:pPr>
            <a:r>
              <a:rPr lang="en-US" sz="2000" dirty="0"/>
              <a:t>Risk modeling techniques, and selecting the appropriate tools</a:t>
            </a:r>
          </a:p>
          <a:p>
            <a:pPr marL="788988" indent="-342900">
              <a:buFont typeface="Courier New" panose="02070309020205020404" pitchFamily="49" charset="0"/>
              <a:buChar char="o"/>
            </a:pPr>
            <a:r>
              <a:rPr lang="en-US" sz="2000" dirty="0"/>
              <a:t>Interpreting the results of the analysis</a:t>
            </a:r>
          </a:p>
          <a:p>
            <a:pPr marL="0" indent="0">
              <a:buNone/>
            </a:pPr>
            <a:r>
              <a:rPr lang="en-US" sz="2800" b="1" dirty="0"/>
              <a:t>.2 Data Gathering</a:t>
            </a:r>
          </a:p>
          <a:p>
            <a:pPr marL="446088" indent="0">
              <a:buFont typeface="Wingdings" pitchFamily="2" charset="2"/>
              <a:buNone/>
            </a:pPr>
            <a:r>
              <a:rPr lang="en-US" sz="2000" dirty="0"/>
              <a:t>Interviews with experts may be used to analyze individual risks. </a:t>
            </a:r>
          </a:p>
          <a:p>
            <a:pPr marL="0" indent="0">
              <a:buFont typeface="Wingdings" pitchFamily="2" charset="2"/>
              <a:buNone/>
            </a:pPr>
            <a:r>
              <a:rPr lang="en-US" sz="2800" b="1" dirty="0"/>
              <a:t>.3 Interpersonal and Team Skills</a:t>
            </a:r>
          </a:p>
          <a:p>
            <a:pPr marL="446088" indent="0">
              <a:buFont typeface="Wingdings" pitchFamily="2" charset="2"/>
              <a:buNone/>
            </a:pPr>
            <a:r>
              <a:rPr lang="en-US" sz="2000" dirty="0"/>
              <a:t>Facilitation of dedicated workshops for risk analysis. </a:t>
            </a:r>
          </a:p>
          <a:p>
            <a:pPr marL="0" indent="0">
              <a:buFont typeface="Wingdings" pitchFamily="2" charset="2"/>
              <a:buNone/>
            </a:pPr>
            <a:r>
              <a:rPr lang="en-US" sz="2800" b="1" dirty="0"/>
              <a:t>.4 Representation of Uncertainty</a:t>
            </a:r>
          </a:p>
          <a:p>
            <a:pPr marL="446088" indent="0">
              <a:buFont typeface="Wingdings" pitchFamily="2" charset="2"/>
              <a:buNone/>
            </a:pPr>
            <a:r>
              <a:rPr lang="en-US" sz="2000" dirty="0"/>
              <a:t>The uncertainty in project duration, cost, or resource requirements, can be analyzed using appropriate probability distributions, or alternatively, risks may be included in a probabilistic model as branches.   </a:t>
            </a:r>
            <a:r>
              <a:rPr lang="en-US" sz="2000" b="1" dirty="0"/>
              <a:t>  </a:t>
            </a:r>
          </a:p>
          <a:p>
            <a:pPr lvl="2"/>
            <a:endParaRPr lang="en-US" b="1"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64</a:t>
            </a:fld>
            <a:endParaRPr lang="en-CA"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3" name="Rectangle 3"/>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4" name="Rectangle 4"/>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5" name="Rectangle 5"/>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6" name="Rectangle 6"/>
          <p:cNvSpPr>
            <a:spLocks noGrp="1" noChangeArrowheads="1"/>
          </p:cNvSpPr>
          <p:nvPr>
            <p:ph type="title"/>
          </p:nvPr>
        </p:nvSpPr>
        <p:spPr>
          <a:xfrm>
            <a:off x="0" y="228600"/>
            <a:ext cx="9144000" cy="685800"/>
          </a:xfrm>
        </p:spPr>
        <p:txBody>
          <a:bodyPr>
            <a:noAutofit/>
          </a:bodyPr>
          <a:lstStyle/>
          <a:p>
            <a:pPr algn="ctr"/>
            <a:r>
              <a:rPr lang="en-US" sz="2400" b="1" dirty="0">
                <a:solidFill>
                  <a:schemeClr val="accent1"/>
                </a:solidFill>
                <a:effectLst>
                  <a:reflection blurRad="6350" stA="55000" endA="300" endPos="45500" dir="5400000" sy="-100000" algn="bl" rotWithShape="0"/>
                </a:effectLst>
              </a:rPr>
              <a:t>11.4.2 - PERFORM QUANTITATIVE RISK ANALYSIS: TOOLS &amp; TECHNIQUES </a:t>
            </a:r>
          </a:p>
        </p:txBody>
      </p:sp>
      <p:sp>
        <p:nvSpPr>
          <p:cNvPr id="732167" name="Rectangle 7"/>
          <p:cNvSpPr>
            <a:spLocks noGrp="1" noChangeArrowheads="1"/>
          </p:cNvSpPr>
          <p:nvPr>
            <p:ph sz="quarter" idx="1"/>
          </p:nvPr>
        </p:nvSpPr>
        <p:spPr>
          <a:xfrm>
            <a:off x="152400" y="1066800"/>
            <a:ext cx="8648700" cy="5486400"/>
          </a:xfrm>
        </p:spPr>
        <p:txBody>
          <a:bodyPr>
            <a:normAutofit fontScale="92500" lnSpcReduction="20000"/>
          </a:bodyPr>
          <a:lstStyle/>
          <a:p>
            <a:pPr marL="0" indent="0">
              <a:buFont typeface="Wingdings" pitchFamily="2" charset="2"/>
              <a:buNone/>
            </a:pPr>
            <a:r>
              <a:rPr lang="en-US" sz="2800" b="1" dirty="0"/>
              <a:t>.4 Representation of Uncertainty </a:t>
            </a:r>
            <a:r>
              <a:rPr lang="en-US" sz="2800" i="1" dirty="0"/>
              <a:t>(cont`d)</a:t>
            </a:r>
          </a:p>
          <a:p>
            <a:pPr marL="788988" indent="-342900"/>
            <a:r>
              <a:rPr lang="en-US" sz="2000" b="1" i="1" dirty="0"/>
              <a:t>Simulation</a:t>
            </a:r>
            <a:r>
              <a:rPr lang="en-US" sz="2000" dirty="0"/>
              <a:t> A quantitative risk analysis model that simulates the combined effect of individual project risks to evaluate their potential impact on achieving the project objectives.</a:t>
            </a:r>
          </a:p>
          <a:p>
            <a:pPr marL="788988" indent="-342900"/>
            <a:r>
              <a:rPr lang="en-US" sz="2000" dirty="0"/>
              <a:t>The technique most often used is the Monte Carlo simulation, using computer software. </a:t>
            </a:r>
          </a:p>
          <a:p>
            <a:pPr marL="788988" indent="-342900"/>
            <a:r>
              <a:rPr lang="en-US" sz="2000" dirty="0"/>
              <a:t>When running the model for cost risk, the input to the model would be the distribution of the cost estimates; while schedule risk simulation would input the distribution of duration estimates, and use the network diagram to calculate the project completion time. An integrated quantitative cost-schedule risk analysis would use both inputs. </a:t>
            </a:r>
          </a:p>
          <a:p>
            <a:pPr marL="788988" indent="-342900"/>
            <a:r>
              <a:rPr lang="en-US" sz="2000" dirty="0"/>
              <a:t>The model uses the values of the input variable, chosen randomly within a specified probability distribution, and the output is calculated. This is repeated for several thousand times, to generate a histogram presenting the number of   times a particular outcome results. A cumulative probability distribution (S-curve) could also be generated. </a:t>
            </a:r>
          </a:p>
          <a:p>
            <a:pPr marL="788988" indent="-342900"/>
            <a:r>
              <a:rPr lang="en-US" sz="2000" dirty="0"/>
              <a:t>It is also possible to conduct a criticality analysis by calculating a criticality index, that determines which elements of the risk model have the greatest effect on the project        </a:t>
            </a:r>
            <a:r>
              <a:rPr lang="en-US" sz="2000" b="1" dirty="0"/>
              <a:t>  </a:t>
            </a:r>
          </a:p>
          <a:p>
            <a:pPr lvl="2"/>
            <a:endParaRPr lang="en-US" b="1"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65</a:t>
            </a:fld>
            <a:endParaRPr lang="en-CA" dirty="0"/>
          </a:p>
        </p:txBody>
      </p:sp>
    </p:spTree>
    <p:extLst>
      <p:ext uri="{BB962C8B-B14F-4D97-AF65-F5344CB8AC3E}">
        <p14:creationId xmlns:p14="http://schemas.microsoft.com/office/powerpoint/2010/main" val="61300765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3" name="Rectangle 3"/>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4" name="Rectangle 4"/>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5" name="Rectangle 5"/>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6" name="Rectangle 6"/>
          <p:cNvSpPr>
            <a:spLocks noGrp="1" noChangeArrowheads="1"/>
          </p:cNvSpPr>
          <p:nvPr>
            <p:ph type="title"/>
          </p:nvPr>
        </p:nvSpPr>
        <p:spPr>
          <a:xfrm>
            <a:off x="0" y="228600"/>
            <a:ext cx="9144000" cy="685800"/>
          </a:xfrm>
        </p:spPr>
        <p:txBody>
          <a:bodyPr>
            <a:noAutofit/>
          </a:bodyPr>
          <a:lstStyle/>
          <a:p>
            <a:pPr algn="ctr"/>
            <a:r>
              <a:rPr lang="en-US" sz="2400" b="1" dirty="0">
                <a:solidFill>
                  <a:schemeClr val="accent1"/>
                </a:solidFill>
                <a:effectLst>
                  <a:reflection blurRad="6350" stA="55000" endA="300" endPos="45500" dir="5400000" sy="-100000" algn="bl" rotWithShape="0"/>
                </a:effectLst>
              </a:rPr>
              <a:t>11.4.2 - PERFORM QUANTITATIVE RISK ANALYSIS: TOOLS &amp; TECHNIQUES </a:t>
            </a:r>
          </a:p>
        </p:txBody>
      </p:sp>
      <p:sp>
        <p:nvSpPr>
          <p:cNvPr id="732167" name="Rectangle 7"/>
          <p:cNvSpPr>
            <a:spLocks noGrp="1" noChangeArrowheads="1"/>
          </p:cNvSpPr>
          <p:nvPr>
            <p:ph sz="quarter" idx="1"/>
          </p:nvPr>
        </p:nvSpPr>
        <p:spPr>
          <a:xfrm>
            <a:off x="152400" y="1066800"/>
            <a:ext cx="8648700" cy="2514600"/>
          </a:xfrm>
        </p:spPr>
        <p:txBody>
          <a:bodyPr>
            <a:normAutofit fontScale="32500" lnSpcReduction="20000"/>
          </a:bodyPr>
          <a:lstStyle/>
          <a:p>
            <a:pPr marL="0" indent="0">
              <a:buFont typeface="Wingdings" pitchFamily="2" charset="2"/>
              <a:buNone/>
            </a:pPr>
            <a:endParaRPr lang="en-US" sz="2800" i="1" dirty="0"/>
          </a:p>
          <a:p>
            <a:pPr marL="82296" indent="0">
              <a:spcBef>
                <a:spcPts val="200"/>
              </a:spcBef>
              <a:spcAft>
                <a:spcPts val="200"/>
              </a:spcAft>
              <a:buNone/>
              <a:defRPr/>
            </a:pPr>
            <a:r>
              <a:rPr lang="en-CA" sz="4900" b="1" dirty="0"/>
              <a:t>Monte Carlo Simulation (cont’d)</a:t>
            </a:r>
          </a:p>
          <a:p>
            <a:pPr>
              <a:spcBef>
                <a:spcPts val="200"/>
              </a:spcBef>
              <a:spcAft>
                <a:spcPts val="200"/>
              </a:spcAft>
              <a:defRPr/>
            </a:pPr>
            <a:r>
              <a:rPr lang="en-CA" sz="4900" dirty="0"/>
              <a:t>Consider an estimate of a project using three-point estimate as follows:</a:t>
            </a:r>
          </a:p>
          <a:p>
            <a:pPr lvl="1">
              <a:spcBef>
                <a:spcPts val="200"/>
              </a:spcBef>
              <a:spcAft>
                <a:spcPts val="200"/>
              </a:spcAft>
              <a:defRPr/>
            </a:pPr>
            <a:r>
              <a:rPr lang="en-CA" sz="4900" dirty="0"/>
              <a:t>Best-case estimate – 110 days</a:t>
            </a:r>
          </a:p>
          <a:p>
            <a:pPr lvl="1">
              <a:spcBef>
                <a:spcPts val="200"/>
              </a:spcBef>
              <a:spcAft>
                <a:spcPts val="200"/>
              </a:spcAft>
              <a:defRPr/>
            </a:pPr>
            <a:r>
              <a:rPr lang="en-CA" sz="4900" dirty="0"/>
              <a:t>Most likely estimate – 150 days</a:t>
            </a:r>
          </a:p>
          <a:p>
            <a:pPr lvl="1">
              <a:spcBef>
                <a:spcPts val="200"/>
              </a:spcBef>
              <a:spcAft>
                <a:spcPts val="200"/>
              </a:spcAft>
              <a:defRPr/>
            </a:pPr>
            <a:r>
              <a:rPr lang="en-CA" sz="4900" dirty="0"/>
              <a:t>Worst-case estimate – 205 days</a:t>
            </a:r>
          </a:p>
          <a:p>
            <a:pPr>
              <a:spcBef>
                <a:spcPts val="200"/>
              </a:spcBef>
              <a:spcAft>
                <a:spcPts val="200"/>
              </a:spcAft>
              <a:defRPr/>
            </a:pPr>
            <a:r>
              <a:rPr lang="en-CA" sz="4900" dirty="0"/>
              <a:t>Using Monte Carlo Simulation, the chances of completing project in 110 days is 1% and the chances of completing in 170 days is 55%</a:t>
            </a:r>
          </a:p>
          <a:p>
            <a:pPr lvl="1">
              <a:spcBef>
                <a:spcPts val="200"/>
              </a:spcBef>
              <a:spcAft>
                <a:spcPts val="200"/>
              </a:spcAft>
              <a:defRPr/>
            </a:pPr>
            <a:r>
              <a:rPr lang="en-CA" sz="4900" dirty="0"/>
              <a:t>Given the data, it looks much more likely that the project will end up taking anywhere between 190 and 230 days</a:t>
            </a:r>
          </a:p>
        </p:txBody>
      </p:sp>
      <p:sp>
        <p:nvSpPr>
          <p:cNvPr id="2" name="Slide Number Placeholder 1"/>
          <p:cNvSpPr>
            <a:spLocks noGrp="1"/>
          </p:cNvSpPr>
          <p:nvPr>
            <p:ph type="sldNum" sz="quarter" idx="15"/>
          </p:nvPr>
        </p:nvSpPr>
        <p:spPr/>
        <p:txBody>
          <a:bodyPr/>
          <a:lstStyle/>
          <a:p>
            <a:fld id="{C9B9AEC3-A0CA-4E90-A2C3-F6D483041A8F}" type="slidenum">
              <a:rPr lang="en-CA" smtClean="0"/>
              <a:pPr/>
              <a:t>66</a:t>
            </a:fld>
            <a:endParaRPr lang="en-CA" dirty="0"/>
          </a:p>
        </p:txBody>
      </p:sp>
      <p:sp>
        <p:nvSpPr>
          <p:cNvPr id="10" name="TextBox 1"/>
          <p:cNvSpPr txBox="1"/>
          <p:nvPr/>
        </p:nvSpPr>
        <p:spPr>
          <a:xfrm>
            <a:off x="4326054" y="6550223"/>
            <a:ext cx="445429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 Fig 11.14) </a:t>
            </a:r>
          </a:p>
        </p:txBody>
      </p:sp>
      <p:graphicFrame>
        <p:nvGraphicFramePr>
          <p:cNvPr id="11" name="Table 10">
            <a:extLst>
              <a:ext uri="{FF2B5EF4-FFF2-40B4-BE49-F238E27FC236}">
                <a16:creationId xmlns:a16="http://schemas.microsoft.com/office/drawing/2014/main" id="{6E0F3139-458D-4142-BDAE-A60C9A7EB2C5}"/>
              </a:ext>
            </a:extLst>
          </p:cNvPr>
          <p:cNvGraphicFramePr>
            <a:graphicFrameLocks noGrp="1"/>
          </p:cNvGraphicFramePr>
          <p:nvPr>
            <p:extLst>
              <p:ext uri="{D42A27DB-BD31-4B8C-83A1-F6EECF244321}">
                <p14:modId xmlns:p14="http://schemas.microsoft.com/office/powerpoint/2010/main" val="3783933513"/>
              </p:ext>
            </p:extLst>
          </p:nvPr>
        </p:nvGraphicFramePr>
        <p:xfrm>
          <a:off x="405384" y="3972123"/>
          <a:ext cx="8052816" cy="1622174"/>
        </p:xfrm>
        <a:graphic>
          <a:graphicData uri="http://schemas.openxmlformats.org/drawingml/2006/table">
            <a:tbl>
              <a:tblPr firstRow="1" bandRow="1">
                <a:tableStyleId>{616DA210-FB5B-4158-B5E0-FEB733F419BA}</a:tableStyleId>
              </a:tblPr>
              <a:tblGrid>
                <a:gridCol w="1042416">
                  <a:extLst>
                    <a:ext uri="{9D8B030D-6E8A-4147-A177-3AD203B41FA5}">
                      <a16:colId xmlns:a16="http://schemas.microsoft.com/office/drawing/2014/main" val="20000"/>
                    </a:ext>
                  </a:extLst>
                </a:gridCol>
                <a:gridCol w="1530851">
                  <a:extLst>
                    <a:ext uri="{9D8B030D-6E8A-4147-A177-3AD203B41FA5}">
                      <a16:colId xmlns:a16="http://schemas.microsoft.com/office/drawing/2014/main" val="20001"/>
                    </a:ext>
                  </a:extLst>
                </a:gridCol>
                <a:gridCol w="1095738">
                  <a:extLst>
                    <a:ext uri="{9D8B030D-6E8A-4147-A177-3AD203B41FA5}">
                      <a16:colId xmlns:a16="http://schemas.microsoft.com/office/drawing/2014/main" val="20002"/>
                    </a:ext>
                  </a:extLst>
                </a:gridCol>
                <a:gridCol w="1572836">
                  <a:extLst>
                    <a:ext uri="{9D8B030D-6E8A-4147-A177-3AD203B41FA5}">
                      <a16:colId xmlns:a16="http://schemas.microsoft.com/office/drawing/2014/main" val="20003"/>
                    </a:ext>
                  </a:extLst>
                </a:gridCol>
                <a:gridCol w="1134575">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599877">
                <a:tc>
                  <a:txBody>
                    <a:bodyPr/>
                    <a:lstStyle/>
                    <a:p>
                      <a:pPr algn="ctr"/>
                      <a:r>
                        <a:rPr lang="en-US" sz="1400" dirty="0"/>
                        <a:t>Project</a:t>
                      </a:r>
                    </a:p>
                    <a:p>
                      <a:pPr algn="ctr"/>
                      <a:r>
                        <a:rPr lang="en-US" sz="1400" dirty="0"/>
                        <a:t>Duration</a:t>
                      </a:r>
                    </a:p>
                  </a:txBody>
                  <a:tcPr marL="90353" marR="90353" marT="45126" marB="45126"/>
                </a:tc>
                <a:tc>
                  <a:txBody>
                    <a:bodyPr/>
                    <a:lstStyle/>
                    <a:p>
                      <a:pPr algn="ctr"/>
                      <a:r>
                        <a:rPr lang="en-US" sz="1400" dirty="0"/>
                        <a:t>%  of Simulation Runs</a:t>
                      </a:r>
                    </a:p>
                  </a:txBody>
                  <a:tcPr marL="90353" marR="90353" marT="45126" marB="45126"/>
                </a:tc>
                <a:tc>
                  <a:txBody>
                    <a:bodyPr/>
                    <a:lstStyle/>
                    <a:p>
                      <a:pPr algn="ctr"/>
                      <a:r>
                        <a:rPr lang="en-US" sz="1400" dirty="0"/>
                        <a:t>Project </a:t>
                      </a:r>
                    </a:p>
                    <a:p>
                      <a:pPr algn="ctr"/>
                      <a:r>
                        <a:rPr lang="en-US" sz="1400" dirty="0"/>
                        <a:t>Duration</a:t>
                      </a:r>
                    </a:p>
                  </a:txBody>
                  <a:tcPr marL="90353" marR="90353" marT="45126" marB="4512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  of Simulation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Runs</a:t>
                      </a:r>
                    </a:p>
                  </a:txBody>
                  <a:tcPr marL="90353" marR="90353" marT="45126" marB="45126"/>
                </a:tc>
                <a:tc>
                  <a:txBody>
                    <a:bodyPr/>
                    <a:lstStyle/>
                    <a:p>
                      <a:pPr algn="ctr"/>
                      <a:r>
                        <a:rPr lang="en-US" sz="1400" dirty="0"/>
                        <a:t>Project </a:t>
                      </a:r>
                    </a:p>
                    <a:p>
                      <a:pPr algn="ctr"/>
                      <a:r>
                        <a:rPr lang="en-US" sz="1400" dirty="0"/>
                        <a:t>Duration</a:t>
                      </a:r>
                    </a:p>
                    <a:p>
                      <a:pPr algn="ctr"/>
                      <a:endParaRPr lang="en-US" sz="1400" dirty="0"/>
                    </a:p>
                  </a:txBody>
                  <a:tcPr marL="90353" marR="90353" marT="45126" marB="4512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  of Simulation Runs</a:t>
                      </a:r>
                    </a:p>
                  </a:txBody>
                  <a:tcPr marL="90353" marR="90353" marT="45126" marB="45126"/>
                </a:tc>
                <a:extLst>
                  <a:ext uri="{0D108BD9-81ED-4DB2-BD59-A6C34878D82A}">
                    <a16:rowId xmlns:a16="http://schemas.microsoft.com/office/drawing/2014/main" val="10000"/>
                  </a:ext>
                </a:extLst>
              </a:tr>
              <a:tr h="410987">
                <a:tc>
                  <a:txBody>
                    <a:bodyPr/>
                    <a:lstStyle/>
                    <a:p>
                      <a:pPr algn="ctr"/>
                      <a:r>
                        <a:rPr lang="en-US" sz="1400" dirty="0"/>
                        <a:t>110</a:t>
                      </a:r>
                    </a:p>
                  </a:txBody>
                  <a:tcPr marL="90353" marR="90353" marT="45126" marB="45126"/>
                </a:tc>
                <a:tc>
                  <a:txBody>
                    <a:bodyPr/>
                    <a:lstStyle/>
                    <a:p>
                      <a:pPr algn="ctr"/>
                      <a:r>
                        <a:rPr lang="en-US" sz="1400" dirty="0"/>
                        <a:t>1%</a:t>
                      </a:r>
                    </a:p>
                  </a:txBody>
                  <a:tcPr marL="90353" marR="90353" marT="45126" marB="45126"/>
                </a:tc>
                <a:tc>
                  <a:txBody>
                    <a:bodyPr/>
                    <a:lstStyle/>
                    <a:p>
                      <a:pPr algn="ctr"/>
                      <a:r>
                        <a:rPr lang="en-US" sz="1400" dirty="0"/>
                        <a:t>140</a:t>
                      </a:r>
                    </a:p>
                  </a:txBody>
                  <a:tcPr marL="90353" marR="90353" marT="45126" marB="45126"/>
                </a:tc>
                <a:tc>
                  <a:txBody>
                    <a:bodyPr/>
                    <a:lstStyle/>
                    <a:p>
                      <a:pPr algn="ctr"/>
                      <a:r>
                        <a:rPr lang="en-US" sz="1400" dirty="0"/>
                        <a:t>18%</a:t>
                      </a:r>
                    </a:p>
                  </a:txBody>
                  <a:tcPr marL="90353" marR="90353" marT="45126" marB="45126"/>
                </a:tc>
                <a:tc>
                  <a:txBody>
                    <a:bodyPr/>
                    <a:lstStyle/>
                    <a:p>
                      <a:pPr algn="ctr"/>
                      <a:r>
                        <a:rPr lang="en-US" sz="1400" dirty="0"/>
                        <a:t>170</a:t>
                      </a:r>
                    </a:p>
                  </a:txBody>
                  <a:tcPr marL="90353" marR="90353" marT="45126" marB="45126"/>
                </a:tc>
                <a:tc>
                  <a:txBody>
                    <a:bodyPr/>
                    <a:lstStyle/>
                    <a:p>
                      <a:pPr algn="ctr"/>
                      <a:r>
                        <a:rPr lang="en-US" sz="1400" dirty="0"/>
                        <a:t>55%</a:t>
                      </a:r>
                    </a:p>
                  </a:txBody>
                  <a:tcPr marL="90353" marR="90353" marT="45126" marB="45126"/>
                </a:tc>
                <a:extLst>
                  <a:ext uri="{0D108BD9-81ED-4DB2-BD59-A6C34878D82A}">
                    <a16:rowId xmlns:a16="http://schemas.microsoft.com/office/drawing/2014/main" val="10001"/>
                  </a:ext>
                </a:extLst>
              </a:tr>
              <a:tr h="480855">
                <a:tc>
                  <a:txBody>
                    <a:bodyPr/>
                    <a:lstStyle/>
                    <a:p>
                      <a:pPr algn="ctr"/>
                      <a:r>
                        <a:rPr lang="en-US" sz="1400" dirty="0"/>
                        <a:t>190</a:t>
                      </a:r>
                    </a:p>
                  </a:txBody>
                  <a:tcPr marL="90353" marR="90353" marT="45126" marB="45126"/>
                </a:tc>
                <a:tc>
                  <a:txBody>
                    <a:bodyPr/>
                    <a:lstStyle/>
                    <a:p>
                      <a:pPr algn="ctr"/>
                      <a:r>
                        <a:rPr lang="en-US" sz="1400" dirty="0"/>
                        <a:t>88%</a:t>
                      </a:r>
                    </a:p>
                  </a:txBody>
                  <a:tcPr marL="90353" marR="90353" marT="45126" marB="45126"/>
                </a:tc>
                <a:tc>
                  <a:txBody>
                    <a:bodyPr/>
                    <a:lstStyle/>
                    <a:p>
                      <a:pPr algn="ctr"/>
                      <a:r>
                        <a:rPr lang="en-US" sz="1400" dirty="0"/>
                        <a:t>210</a:t>
                      </a:r>
                    </a:p>
                  </a:txBody>
                  <a:tcPr marL="90353" marR="90353" marT="45126" marB="45126"/>
                </a:tc>
                <a:tc>
                  <a:txBody>
                    <a:bodyPr/>
                    <a:lstStyle/>
                    <a:p>
                      <a:pPr algn="ctr"/>
                      <a:r>
                        <a:rPr lang="en-US" sz="1400" dirty="0"/>
                        <a:t>98%</a:t>
                      </a:r>
                    </a:p>
                  </a:txBody>
                  <a:tcPr marL="90353" marR="90353" marT="45126" marB="45126"/>
                </a:tc>
                <a:tc>
                  <a:txBody>
                    <a:bodyPr/>
                    <a:lstStyle/>
                    <a:p>
                      <a:pPr algn="ctr"/>
                      <a:r>
                        <a:rPr lang="en-US" sz="1400" dirty="0"/>
                        <a:t>230</a:t>
                      </a:r>
                    </a:p>
                  </a:txBody>
                  <a:tcPr marL="90353" marR="90353" marT="45126" marB="45126"/>
                </a:tc>
                <a:tc>
                  <a:txBody>
                    <a:bodyPr/>
                    <a:lstStyle/>
                    <a:p>
                      <a:pPr algn="ctr"/>
                      <a:r>
                        <a:rPr lang="en-US" sz="1400" dirty="0"/>
                        <a:t>100%</a:t>
                      </a:r>
                    </a:p>
                  </a:txBody>
                  <a:tcPr marL="90353" marR="90353" marT="45126" marB="45126"/>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65239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3" name="Rectangle 3"/>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4" name="Rectangle 4"/>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5" name="Rectangle 5"/>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6" name="Rectangle 6"/>
          <p:cNvSpPr>
            <a:spLocks noGrp="1" noChangeArrowheads="1"/>
          </p:cNvSpPr>
          <p:nvPr>
            <p:ph type="title"/>
          </p:nvPr>
        </p:nvSpPr>
        <p:spPr>
          <a:xfrm>
            <a:off x="0" y="228600"/>
            <a:ext cx="9144000" cy="685800"/>
          </a:xfrm>
        </p:spPr>
        <p:txBody>
          <a:bodyPr>
            <a:noAutofit/>
          </a:bodyPr>
          <a:lstStyle/>
          <a:p>
            <a:pPr algn="ctr"/>
            <a:r>
              <a:rPr lang="en-US" sz="2400" b="1" dirty="0">
                <a:solidFill>
                  <a:schemeClr val="accent1"/>
                </a:solidFill>
                <a:effectLst>
                  <a:reflection blurRad="6350" stA="55000" endA="300" endPos="45500" dir="5400000" sy="-100000" algn="bl" rotWithShape="0"/>
                </a:effectLst>
              </a:rPr>
              <a:t>11.4.2 - PERFORM QUANTITATIVE RISK ANALYSIS: TOOLS &amp; TECHNIQUES </a:t>
            </a:r>
          </a:p>
        </p:txBody>
      </p:sp>
      <p:sp>
        <p:nvSpPr>
          <p:cNvPr id="732167" name="Rectangle 7"/>
          <p:cNvSpPr>
            <a:spLocks noGrp="1" noChangeArrowheads="1"/>
          </p:cNvSpPr>
          <p:nvPr>
            <p:ph sz="quarter" idx="1"/>
          </p:nvPr>
        </p:nvSpPr>
        <p:spPr>
          <a:xfrm>
            <a:off x="152400" y="1066800"/>
            <a:ext cx="8648700" cy="1676400"/>
          </a:xfrm>
        </p:spPr>
        <p:txBody>
          <a:bodyPr>
            <a:normAutofit fontScale="92500" lnSpcReduction="20000"/>
          </a:bodyPr>
          <a:lstStyle/>
          <a:p>
            <a:pPr marL="0" indent="0">
              <a:buFont typeface="Wingdings" pitchFamily="2" charset="2"/>
              <a:buNone/>
            </a:pPr>
            <a:r>
              <a:rPr lang="en-US" sz="2800" b="1" i="1" dirty="0"/>
              <a:t>Sensitivity Analysis</a:t>
            </a:r>
            <a:endParaRPr lang="en-US" sz="2800" i="1" dirty="0"/>
          </a:p>
          <a:p>
            <a:pPr>
              <a:lnSpc>
                <a:spcPct val="120000"/>
              </a:lnSpc>
              <a:spcBef>
                <a:spcPts val="200"/>
              </a:spcBef>
              <a:spcAft>
                <a:spcPts val="200"/>
              </a:spcAft>
              <a:defRPr/>
            </a:pPr>
            <a:r>
              <a:rPr lang="en-CA" sz="1800">
                <a:solidFill>
                  <a:srgbClr val="000000"/>
                </a:solidFill>
              </a:rPr>
              <a:t>Is </a:t>
            </a:r>
            <a:r>
              <a:rPr lang="en-CA" sz="1800" dirty="0">
                <a:solidFill>
                  <a:srgbClr val="000000"/>
                </a:solidFill>
              </a:rPr>
              <a:t>a technique to analyze and compare the potential impacts of identified risks</a:t>
            </a:r>
          </a:p>
          <a:p>
            <a:pPr>
              <a:lnSpc>
                <a:spcPct val="120000"/>
              </a:lnSpc>
              <a:spcBef>
                <a:spcPts val="200"/>
              </a:spcBef>
              <a:spcAft>
                <a:spcPts val="200"/>
              </a:spcAft>
              <a:defRPr/>
            </a:pPr>
            <a:r>
              <a:rPr lang="en-CA" sz="1800" dirty="0">
                <a:solidFill>
                  <a:srgbClr val="000000"/>
                </a:solidFill>
              </a:rPr>
              <a:t>One typical display of sensitivity analysis is “Tornado” diagram, in which risks are represented by horizontal bars; the longest and uppermost bar represents the greatest risk, and progressively shorter bars represent lower risks</a:t>
            </a:r>
            <a:endParaRPr lang="en-CA" sz="1800" dirty="0"/>
          </a:p>
          <a:p>
            <a:pPr marL="788988" indent="-342900"/>
            <a:endParaRPr lang="en-US" sz="1800" b="1" dirty="0"/>
          </a:p>
          <a:p>
            <a:pPr marL="731520" lvl="2" indent="0">
              <a:buNone/>
            </a:pPr>
            <a:endParaRPr lang="en-US" b="1"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67</a:t>
            </a:fld>
            <a:endParaRPr lang="en-CA" dirty="0"/>
          </a:p>
        </p:txBody>
      </p:sp>
      <p:sp>
        <p:nvSpPr>
          <p:cNvPr id="10" name="TextBox 1"/>
          <p:cNvSpPr txBox="1"/>
          <p:nvPr/>
        </p:nvSpPr>
        <p:spPr>
          <a:xfrm>
            <a:off x="4326054" y="6550223"/>
            <a:ext cx="445429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 Fig 11.14) </a:t>
            </a:r>
          </a:p>
        </p:txBody>
      </p:sp>
      <p:pic>
        <p:nvPicPr>
          <p:cNvPr id="11" name="Picture 2" descr="Tornado_Diagram">
            <a:hlinkClick r:id="rId3"/>
            <a:extLst>
              <a:ext uri="{FF2B5EF4-FFF2-40B4-BE49-F238E27FC236}">
                <a16:creationId xmlns:a16="http://schemas.microsoft.com/office/drawing/2014/main" id="{21A29ED8-7357-47F1-A393-9358AF132C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090" y="2802791"/>
            <a:ext cx="6665319" cy="342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27857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title"/>
          </p:nvPr>
        </p:nvSpPr>
        <p:spPr>
          <a:xfrm>
            <a:off x="304800" y="152400"/>
            <a:ext cx="8686800" cy="838200"/>
          </a:xfrm>
        </p:spPr>
        <p:txBody>
          <a:bodyPr>
            <a:noAutofit/>
          </a:bodyPr>
          <a:lstStyle/>
          <a:p>
            <a:pPr algn="ctr">
              <a:tabLst>
                <a:tab pos="1087438" algn="l"/>
              </a:tabLst>
            </a:pPr>
            <a:r>
              <a:rPr lang="en-US" sz="2800" b="1" dirty="0">
                <a:solidFill>
                  <a:schemeClr val="accent5"/>
                </a:solidFill>
                <a:effectLst>
                  <a:reflection blurRad="6350" stA="55000" endA="300" endPos="45500" dir="5400000" sy="-100000" algn="bl" rotWithShape="0"/>
                </a:effectLst>
              </a:rPr>
              <a:t>11.4.2 - Perform Quantitative Risk Analysis:    Tools &amp; Techniques </a:t>
            </a:r>
          </a:p>
        </p:txBody>
      </p:sp>
      <p:sp>
        <p:nvSpPr>
          <p:cNvPr id="750595" name="Rectangle 3"/>
          <p:cNvSpPr>
            <a:spLocks noGrp="1" noChangeArrowheads="1"/>
          </p:cNvSpPr>
          <p:nvPr>
            <p:ph sz="quarter" idx="1"/>
          </p:nvPr>
        </p:nvSpPr>
        <p:spPr>
          <a:xfrm>
            <a:off x="152400" y="1219200"/>
            <a:ext cx="8686800" cy="5562600"/>
          </a:xfrm>
        </p:spPr>
        <p:txBody>
          <a:bodyPr>
            <a:normAutofit/>
          </a:bodyPr>
          <a:lstStyle/>
          <a:p>
            <a:pPr>
              <a:lnSpc>
                <a:spcPct val="90000"/>
              </a:lnSpc>
              <a:buFont typeface="Wingdings" pitchFamily="2" charset="2"/>
              <a:buNone/>
            </a:pPr>
            <a:r>
              <a:rPr lang="en-US" sz="2800" b="1" dirty="0"/>
              <a:t>.2 </a:t>
            </a:r>
            <a:r>
              <a:rPr lang="en-US" b="1" dirty="0"/>
              <a:t>Quantitative Risk Analysis &amp; Modeling Techniques</a:t>
            </a:r>
          </a:p>
          <a:p>
            <a:pPr lvl="1">
              <a:lnSpc>
                <a:spcPct val="90000"/>
              </a:lnSpc>
            </a:pPr>
            <a:r>
              <a:rPr lang="en-US" sz="2400" b="1" i="1" dirty="0"/>
              <a:t>Sensitivity Analysis</a:t>
            </a:r>
          </a:p>
          <a:p>
            <a:pPr lvl="2">
              <a:lnSpc>
                <a:spcPct val="90000"/>
              </a:lnSpc>
            </a:pPr>
            <a:r>
              <a:rPr lang="en-US" sz="2000" dirty="0"/>
              <a:t>Helps determine which risks have the most potential impact on the project</a:t>
            </a:r>
          </a:p>
          <a:p>
            <a:pPr lvl="2">
              <a:lnSpc>
                <a:spcPct val="90000"/>
              </a:lnSpc>
            </a:pPr>
            <a:r>
              <a:rPr lang="en-US" sz="2000" dirty="0"/>
              <a:t>Examines the extent to which the uncertainty of each project element affects the objective being examined, when all other uncertain elements are held at their baseline values.</a:t>
            </a:r>
          </a:p>
          <a:p>
            <a:pPr lvl="2">
              <a:lnSpc>
                <a:spcPct val="90000"/>
              </a:lnSpc>
            </a:pPr>
            <a:r>
              <a:rPr lang="en-US" sz="2000" dirty="0"/>
              <a:t>Tornado charts are often used to visually depict the above sensitivities.</a:t>
            </a:r>
            <a:r>
              <a:rPr lang="en-US" sz="2000" b="1" dirty="0"/>
              <a:t>  </a:t>
            </a:r>
          </a:p>
          <a:p>
            <a:pPr lvl="1">
              <a:lnSpc>
                <a:spcPct val="90000"/>
              </a:lnSpc>
            </a:pPr>
            <a:r>
              <a:rPr lang="en-US" sz="2400" b="1" i="1" dirty="0">
                <a:solidFill>
                  <a:srgbClr val="462B0E"/>
                </a:solidFill>
              </a:rPr>
              <a:t>Expected Monetary Value Analysis</a:t>
            </a:r>
          </a:p>
          <a:p>
            <a:pPr lvl="2">
              <a:buSzPct val="79000"/>
            </a:pPr>
            <a:r>
              <a:rPr lang="en-US" sz="2000" b="1" dirty="0">
                <a:solidFill>
                  <a:srgbClr val="462B0E"/>
                </a:solidFill>
                <a:latin typeface="Arial" charset="0"/>
              </a:rPr>
              <a:t>The expected value of a risk = Risk probability x Risk value</a:t>
            </a:r>
          </a:p>
          <a:p>
            <a:pPr lvl="3">
              <a:buSzPct val="79000"/>
            </a:pPr>
            <a:r>
              <a:rPr lang="en-US" sz="2000" dirty="0">
                <a:solidFill>
                  <a:srgbClr val="462B0E"/>
                </a:solidFill>
                <a:latin typeface="Arial" charset="0"/>
              </a:rPr>
              <a:t>Risk probability = Estimate of the probability (%) that a risk event will occur</a:t>
            </a:r>
          </a:p>
          <a:p>
            <a:pPr lvl="3">
              <a:buSzPct val="79000"/>
            </a:pPr>
            <a:r>
              <a:rPr lang="en-US" sz="2000" dirty="0">
                <a:solidFill>
                  <a:srgbClr val="462B0E"/>
                </a:solidFill>
                <a:latin typeface="Arial" charset="0"/>
              </a:rPr>
              <a:t>Risk value = Estimate of the gain or loss ($) that will be incurred if the risk event does occur</a:t>
            </a:r>
          </a:p>
          <a:p>
            <a:pPr lvl="3">
              <a:buSzPct val="79000"/>
            </a:pPr>
            <a:endParaRPr lang="en-US" sz="1600" dirty="0">
              <a:solidFill>
                <a:srgbClr val="462B0E"/>
              </a:solidFill>
              <a:latin typeface="Arial" charset="0"/>
            </a:endParaRPr>
          </a:p>
          <a:p>
            <a:pPr lvl="3">
              <a:buSzPct val="79000"/>
            </a:pPr>
            <a:endParaRPr lang="en-US" sz="1600" b="1" dirty="0">
              <a:solidFill>
                <a:srgbClr val="462B0E"/>
              </a:solidFill>
              <a:latin typeface="Arial" charset="0"/>
            </a:endParaRPr>
          </a:p>
          <a:p>
            <a:pPr lvl="2">
              <a:lnSpc>
                <a:spcPct val="90000"/>
              </a:lnSpc>
            </a:pPr>
            <a:endParaRPr lang="en-US" sz="2000" b="1" i="1"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68</a:t>
            </a:fld>
            <a:endParaRPr lang="en-CA"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title"/>
          </p:nvPr>
        </p:nvSpPr>
        <p:spPr>
          <a:xfrm>
            <a:off x="228600" y="121158"/>
            <a:ext cx="8686800" cy="838200"/>
          </a:xfrm>
        </p:spPr>
        <p:txBody>
          <a:bodyPr>
            <a:noAutofit/>
          </a:bodyPr>
          <a:lstStyle/>
          <a:p>
            <a:pPr algn="ctr">
              <a:tabLst>
                <a:tab pos="1087438" algn="l"/>
              </a:tabLst>
            </a:pPr>
            <a:r>
              <a:rPr lang="en-US" sz="2800" b="1" dirty="0">
                <a:solidFill>
                  <a:schemeClr val="accent1"/>
                </a:solidFill>
                <a:effectLst>
                  <a:reflection blurRad="6350" stA="55000" endA="300" endPos="45500" dir="5400000" sy="-100000" algn="bl" rotWithShape="0"/>
                </a:effectLst>
              </a:rPr>
              <a:t>11.4.2 - Perform Quantitative Risk Analysis: Tools &amp; Techniques </a:t>
            </a:r>
          </a:p>
        </p:txBody>
      </p:sp>
      <p:sp>
        <p:nvSpPr>
          <p:cNvPr id="752643" name="Rectangle 1027"/>
          <p:cNvSpPr>
            <a:spLocks noGrp="1" noChangeArrowheads="1"/>
          </p:cNvSpPr>
          <p:nvPr>
            <p:ph sz="quarter" idx="1"/>
          </p:nvPr>
        </p:nvSpPr>
        <p:spPr>
          <a:xfrm>
            <a:off x="152400" y="1143000"/>
            <a:ext cx="8382000" cy="5715000"/>
          </a:xfrm>
        </p:spPr>
        <p:txBody>
          <a:bodyPr>
            <a:normAutofit fontScale="70000" lnSpcReduction="20000"/>
          </a:bodyPr>
          <a:lstStyle/>
          <a:p>
            <a:pPr lvl="1"/>
            <a:r>
              <a:rPr lang="en-US" sz="2400" b="1" i="1" dirty="0"/>
              <a:t> </a:t>
            </a:r>
            <a:r>
              <a:rPr lang="en-US" sz="3400" b="1" i="1" dirty="0"/>
              <a:t>Decision Tree Analysis</a:t>
            </a:r>
            <a:endParaRPr lang="en-US" sz="2400" dirty="0"/>
          </a:p>
          <a:p>
            <a:pPr lvl="2"/>
            <a:r>
              <a:rPr lang="en-US" sz="2800" dirty="0"/>
              <a:t>It incorporates probabilities of risks and the costs or rewards of each logical path.</a:t>
            </a:r>
          </a:p>
          <a:p>
            <a:pPr lvl="2"/>
            <a:r>
              <a:rPr lang="en-US" sz="2800" dirty="0"/>
              <a:t>A decision tree is a diagram that describes a decision under consideration, along with the implications of choosing one or another of the available alternatives</a:t>
            </a:r>
          </a:p>
          <a:p>
            <a:pPr lvl="2"/>
            <a:r>
              <a:rPr lang="en-US" sz="2800" dirty="0"/>
              <a:t>Solving the decision tree indicates which decision yields the greatest expected value.</a:t>
            </a:r>
          </a:p>
          <a:p>
            <a:pPr lvl="2">
              <a:lnSpc>
                <a:spcPct val="120000"/>
              </a:lnSpc>
              <a:buSzPct val="79000"/>
            </a:pPr>
            <a:r>
              <a:rPr lang="en-US" sz="2800" dirty="0">
                <a:solidFill>
                  <a:srgbClr val="462B0E"/>
                </a:solidFill>
              </a:rPr>
              <a:t>The decision to </a:t>
            </a:r>
            <a:r>
              <a:rPr lang="en-US" sz="2800" b="1" dirty="0">
                <a:solidFill>
                  <a:srgbClr val="462B0E"/>
                </a:solidFill>
              </a:rPr>
              <a:t>upgrade</a:t>
            </a:r>
            <a:r>
              <a:rPr lang="en-US" sz="2800" dirty="0">
                <a:solidFill>
                  <a:srgbClr val="462B0E"/>
                </a:solidFill>
              </a:rPr>
              <a:t> an existing plant to produce a new product line is expected to cost the company $50M.  To </a:t>
            </a:r>
            <a:r>
              <a:rPr lang="en-US" sz="2800" b="1" dirty="0">
                <a:solidFill>
                  <a:srgbClr val="462B0E"/>
                </a:solidFill>
              </a:rPr>
              <a:t>build a new plan </a:t>
            </a:r>
            <a:r>
              <a:rPr lang="en-US" sz="2800" dirty="0">
                <a:solidFill>
                  <a:srgbClr val="462B0E"/>
                </a:solidFill>
              </a:rPr>
              <a:t>will cost $120M. There is a 60% probability that the demand for the product will be strong and a 40% probability that it will be weak. If a new plant is built and demand is strong the payoff is estimated to be $200 M. If the demand is weak, the payoff is estimated to be $90 million.  If the plant is upgraded and demand is strong the payoff is estimated to be $120M. If demand is weak, demand is estimated to be $60M. What is the best decision?</a:t>
            </a:r>
          </a:p>
          <a:p>
            <a:pPr>
              <a:lnSpc>
                <a:spcPct val="90000"/>
              </a:lnSpc>
              <a:buClr>
                <a:schemeClr val="tx1"/>
              </a:buClr>
              <a:buSzPct val="77000"/>
              <a:buNone/>
            </a:pPr>
            <a:endParaRPr lang="en-US" sz="2900" dirty="0">
              <a:solidFill>
                <a:srgbClr val="462B0E"/>
              </a:solidFill>
            </a:endParaRPr>
          </a:p>
        </p:txBody>
      </p:sp>
      <p:sp>
        <p:nvSpPr>
          <p:cNvPr id="2" name="Slide Number Placeholder 1"/>
          <p:cNvSpPr>
            <a:spLocks noGrp="1"/>
          </p:cNvSpPr>
          <p:nvPr>
            <p:ph type="sldNum" sz="quarter" idx="15"/>
          </p:nvPr>
        </p:nvSpPr>
        <p:spPr/>
        <p:txBody>
          <a:bodyPr/>
          <a:lstStyle/>
          <a:p>
            <a:fld id="{C9B9AEC3-A0CA-4E90-A2C3-F6D483041A8F}" type="slidenum">
              <a:rPr lang="en-CA" smtClean="0"/>
              <a:pPr/>
              <a:t>69</a:t>
            </a:fld>
            <a:endParaRPr lang="en-CA"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96200" cy="563562"/>
          </a:xfrm>
        </p:spPr>
        <p:txBody>
          <a:bodyPr/>
          <a:lstStyle/>
          <a:p>
            <a:r>
              <a:rPr lang="en-CA" b="1" dirty="0">
                <a:solidFill>
                  <a:schemeClr val="accent5"/>
                </a:solidFill>
                <a:effectLst>
                  <a:outerShdw blurRad="38100" dist="38100" dir="2700000" algn="tl">
                    <a:srgbClr val="000000">
                      <a:alpha val="43137"/>
                    </a:srgbClr>
                  </a:outerShdw>
                </a:effectLst>
              </a:rPr>
              <a:t>TRENDS &amp; EMERGING PRACTICES </a:t>
            </a:r>
          </a:p>
        </p:txBody>
      </p:sp>
      <p:sp>
        <p:nvSpPr>
          <p:cNvPr id="3" name="Content Placeholder 2"/>
          <p:cNvSpPr>
            <a:spLocks noGrp="1"/>
          </p:cNvSpPr>
          <p:nvPr>
            <p:ph sz="quarter" idx="1"/>
          </p:nvPr>
        </p:nvSpPr>
        <p:spPr>
          <a:xfrm>
            <a:off x="152400" y="685800"/>
            <a:ext cx="8534400" cy="6324600"/>
          </a:xfrm>
        </p:spPr>
        <p:txBody>
          <a:bodyPr>
            <a:normAutofit fontScale="92500" lnSpcReduction="10000"/>
          </a:bodyPr>
          <a:lstStyle/>
          <a:p>
            <a:r>
              <a:rPr lang="en-CA" dirty="0"/>
              <a:t>T</a:t>
            </a:r>
            <a:r>
              <a:rPr lang="en-CA" sz="2200" dirty="0"/>
              <a:t>rends and emerging practices for a broad approach to Project Risk Management include considering:</a:t>
            </a:r>
          </a:p>
          <a:p>
            <a:pPr lvl="1"/>
            <a:r>
              <a:rPr lang="en-CA" sz="2000" b="1" i="1" dirty="0"/>
              <a:t>Non-Event Risks. </a:t>
            </a:r>
            <a:r>
              <a:rPr lang="en-CA" sz="2000" dirty="0"/>
              <a:t>There are two main types. Usually addressed by Monte Carlo simulation techniques. </a:t>
            </a:r>
          </a:p>
          <a:p>
            <a:pPr lvl="2"/>
            <a:r>
              <a:rPr lang="en-CA" i="1" dirty="0"/>
              <a:t>Variability risk: </a:t>
            </a:r>
            <a:r>
              <a:rPr lang="en-CA" dirty="0"/>
              <a:t>uncertainty about some key characteristic of a planned event; e.g., productivity being above or below target.</a:t>
            </a:r>
          </a:p>
          <a:p>
            <a:pPr lvl="2"/>
            <a:r>
              <a:rPr lang="en-CA" i="1" dirty="0"/>
              <a:t>Ambiguity: </a:t>
            </a:r>
            <a:r>
              <a:rPr lang="en-CA" dirty="0"/>
              <a:t>uncertainty about what might happen in the future; e.g., imperfect knowledge or understanding of requirements might impact project’s objectives.  </a:t>
            </a:r>
          </a:p>
          <a:p>
            <a:pPr lvl="1"/>
            <a:r>
              <a:rPr lang="en-CA" sz="2000" b="1" i="1" dirty="0"/>
              <a:t>Project Resilience. </a:t>
            </a:r>
            <a:r>
              <a:rPr lang="en-CA" sz="2000" dirty="0"/>
              <a:t>Developed to tackle emergent risks (unknown – unknown risks that are recognized only after </a:t>
            </a:r>
            <a:r>
              <a:rPr lang="en-CA" dirty="0"/>
              <a:t>they occur). Resilience requires each project to have: </a:t>
            </a:r>
          </a:p>
          <a:p>
            <a:pPr lvl="2"/>
            <a:r>
              <a:rPr lang="en-CA" i="1" dirty="0"/>
              <a:t>Right level of contingency for emergent risks</a:t>
            </a:r>
          </a:p>
          <a:p>
            <a:pPr lvl="2"/>
            <a:r>
              <a:rPr lang="en-CA" i="1" dirty="0"/>
              <a:t>Process flexibility and strong change management </a:t>
            </a:r>
          </a:p>
          <a:p>
            <a:pPr lvl="2"/>
            <a:r>
              <a:rPr lang="en-CA" i="1" dirty="0"/>
              <a:t>Empowered and trusted project team with clear objectives </a:t>
            </a:r>
          </a:p>
          <a:p>
            <a:pPr lvl="2"/>
            <a:r>
              <a:rPr lang="en-CA" i="1" dirty="0"/>
              <a:t>Frequent reviews </a:t>
            </a:r>
          </a:p>
          <a:p>
            <a:pPr lvl="2"/>
            <a:r>
              <a:rPr lang="en-CA" i="1" dirty="0"/>
              <a:t>Clear inputs from stakeholders regarding acceptable adjustments to project scope or strategy. </a:t>
            </a:r>
          </a:p>
          <a:p>
            <a:pPr lvl="1"/>
            <a:r>
              <a:rPr lang="en-CA" sz="2000" b="1" i="1" dirty="0"/>
              <a:t>Integrated Risk Management. </a:t>
            </a:r>
            <a:r>
              <a:rPr lang="en-CA" sz="2000" dirty="0"/>
              <a:t>A coordinated approach to enterprise-wide risk management ensures risks are managed at     all levels; (i.e., portfolio – program – project levels).  </a:t>
            </a:r>
            <a:endParaRPr lang="en-CA" sz="2000" b="1" i="1" dirty="0"/>
          </a:p>
        </p:txBody>
      </p:sp>
      <p:sp>
        <p:nvSpPr>
          <p:cNvPr id="4" name="Slide Number Placeholder 3"/>
          <p:cNvSpPr>
            <a:spLocks noGrp="1"/>
          </p:cNvSpPr>
          <p:nvPr>
            <p:ph type="sldNum" sz="quarter" idx="15"/>
          </p:nvPr>
        </p:nvSpPr>
        <p:spPr/>
        <p:txBody>
          <a:bodyPr/>
          <a:lstStyle/>
          <a:p>
            <a:fld id="{C9B9AEC3-A0CA-4E90-A2C3-F6D483041A8F}" type="slidenum">
              <a:rPr lang="en-CA" smtClean="0"/>
              <a:pPr/>
              <a:t>7</a:t>
            </a:fld>
            <a:endParaRPr lang="en-CA" dirty="0"/>
          </a:p>
        </p:txBody>
      </p:sp>
    </p:spTree>
    <p:extLst>
      <p:ext uri="{BB962C8B-B14F-4D97-AF65-F5344CB8AC3E}">
        <p14:creationId xmlns:p14="http://schemas.microsoft.com/office/powerpoint/2010/main" val="3257704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301752" y="-76200"/>
            <a:ext cx="8686800" cy="841248"/>
          </a:xfrm>
        </p:spPr>
        <p:txBody>
          <a:bodyPr>
            <a:normAutofit/>
          </a:bodyPr>
          <a:lstStyle/>
          <a:p>
            <a:pPr algn="ctr"/>
            <a:r>
              <a:rPr lang="en-US" sz="3200" b="1" dirty="0">
                <a:solidFill>
                  <a:schemeClr val="accent1"/>
                </a:solidFill>
                <a:effectLst>
                  <a:reflection blurRad="6350" stA="55000" endA="300" endPos="45500" dir="5400000" sy="-100000" algn="bl" rotWithShape="0"/>
                </a:effectLst>
              </a:rPr>
              <a:t>Decision Tree Analysis</a:t>
            </a:r>
          </a:p>
        </p:txBody>
      </p:sp>
      <p:sp>
        <p:nvSpPr>
          <p:cNvPr id="2" name="Slide Number Placeholder 1"/>
          <p:cNvSpPr>
            <a:spLocks noGrp="1"/>
          </p:cNvSpPr>
          <p:nvPr>
            <p:ph type="sldNum" sz="quarter" idx="11"/>
          </p:nvPr>
        </p:nvSpPr>
        <p:spPr/>
        <p:txBody>
          <a:bodyPr/>
          <a:lstStyle/>
          <a:p>
            <a:r>
              <a:rPr lang="en-CA"/>
              <a:t>(#)</a:t>
            </a:r>
            <a:endParaRPr lang="en-CA" dirty="0"/>
          </a:p>
        </p:txBody>
      </p:sp>
      <p:graphicFrame>
        <p:nvGraphicFramePr>
          <p:cNvPr id="7" name="Object 3">
            <a:extLst>
              <a:ext uri="{FF2B5EF4-FFF2-40B4-BE49-F238E27FC236}">
                <a16:creationId xmlns:a16="http://schemas.microsoft.com/office/drawing/2014/main" id="{D9CA78E2-AC6F-4C1A-8C2F-77CE2EA12779}"/>
              </a:ext>
            </a:extLst>
          </p:cNvPr>
          <p:cNvGraphicFramePr>
            <a:graphicFrameLocks noChangeAspect="1"/>
          </p:cNvGraphicFramePr>
          <p:nvPr>
            <p:extLst>
              <p:ext uri="{D42A27DB-BD31-4B8C-83A1-F6EECF244321}">
                <p14:modId xmlns:p14="http://schemas.microsoft.com/office/powerpoint/2010/main" val="611947026"/>
              </p:ext>
            </p:extLst>
          </p:nvPr>
        </p:nvGraphicFramePr>
        <p:xfrm>
          <a:off x="760046" y="1143000"/>
          <a:ext cx="7687042" cy="4953000"/>
        </p:xfrm>
        <a:graphic>
          <a:graphicData uri="http://schemas.openxmlformats.org/presentationml/2006/ole">
            <mc:AlternateContent xmlns:mc="http://schemas.openxmlformats.org/markup-compatibility/2006">
              <mc:Choice xmlns:v="urn:schemas-microsoft-com:vml" Requires="v">
                <p:oleObj spid="_x0000_s486407" name="Visio" r:id="rId4" imgW="6171819" imgH="3976497" progId="Visio.Drawing.11">
                  <p:embed/>
                </p:oleObj>
              </mc:Choice>
              <mc:Fallback>
                <p:oleObj name="Visio" r:id="rId4" imgW="6171819" imgH="3976497" progId="Visio.Drawing.11">
                  <p:embed/>
                  <p:pic>
                    <p:nvPicPr>
                      <p:cNvPr id="2458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046" y="1143000"/>
                        <a:ext cx="7687042" cy="4953000"/>
                      </a:xfrm>
                      <a:prstGeom prst="rect">
                        <a:avLst/>
                      </a:prstGeom>
                      <a:noFill/>
                      <a:ln>
                        <a:noFill/>
                      </a:ln>
                      <a:extLst/>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3" name="Rectangle 3"/>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4" name="Rectangle 4"/>
          <p:cNvSpPr>
            <a:spLocks noChangeArrowheads="1"/>
          </p:cNvSpPr>
          <p:nvPr/>
        </p:nvSpPr>
        <p:spPr bwMode="auto">
          <a:xfrm>
            <a:off x="3124200" y="6159500"/>
            <a:ext cx="2895600" cy="546100"/>
          </a:xfrm>
          <a:prstGeom prst="rect">
            <a:avLst/>
          </a:prstGeom>
          <a:noFill/>
          <a:ln w="12700">
            <a:noFill/>
            <a:miter lim="800000"/>
            <a:headEnd/>
            <a:tailEnd/>
          </a:ln>
          <a:effectLst/>
        </p:spPr>
        <p:txBody>
          <a:bodyPr wrap="none" anchor="ctr"/>
          <a:lstStyle/>
          <a:p>
            <a:endParaRPr lang="en-CA" dirty="0"/>
          </a:p>
        </p:txBody>
      </p:sp>
      <p:sp>
        <p:nvSpPr>
          <p:cNvPr id="732165" name="Rectangle 5"/>
          <p:cNvSpPr>
            <a:spLocks noChangeArrowheads="1"/>
          </p:cNvSpPr>
          <p:nvPr/>
        </p:nvSpPr>
        <p:spPr bwMode="auto">
          <a:xfrm>
            <a:off x="685800" y="6159500"/>
            <a:ext cx="1905000" cy="546100"/>
          </a:xfrm>
          <a:prstGeom prst="rect">
            <a:avLst/>
          </a:prstGeom>
          <a:noFill/>
          <a:ln w="12700">
            <a:noFill/>
            <a:miter lim="800000"/>
            <a:headEnd/>
            <a:tailEnd/>
          </a:ln>
          <a:effectLst/>
        </p:spPr>
        <p:txBody>
          <a:bodyPr wrap="none" anchor="ctr"/>
          <a:lstStyle/>
          <a:p>
            <a:endParaRPr lang="en-CA" dirty="0"/>
          </a:p>
        </p:txBody>
      </p:sp>
      <p:sp>
        <p:nvSpPr>
          <p:cNvPr id="732166" name="Rectangle 6"/>
          <p:cNvSpPr>
            <a:spLocks noGrp="1" noChangeArrowheads="1"/>
          </p:cNvSpPr>
          <p:nvPr>
            <p:ph type="title"/>
          </p:nvPr>
        </p:nvSpPr>
        <p:spPr>
          <a:xfrm>
            <a:off x="0" y="228600"/>
            <a:ext cx="9144000" cy="685800"/>
          </a:xfrm>
        </p:spPr>
        <p:txBody>
          <a:bodyPr>
            <a:noAutofit/>
          </a:bodyPr>
          <a:lstStyle/>
          <a:p>
            <a:pPr algn="ctr"/>
            <a:r>
              <a:rPr lang="en-US" sz="2400" b="1" dirty="0">
                <a:solidFill>
                  <a:schemeClr val="accent1"/>
                </a:solidFill>
                <a:effectLst>
                  <a:reflection blurRad="6350" stA="55000" endA="300" endPos="45500" dir="5400000" sy="-100000" algn="bl" rotWithShape="0"/>
                </a:effectLst>
              </a:rPr>
              <a:t>11.4.2 - PERFORM QUANTITATIVE RISK ANALYSIS: TOOLS &amp; TECHNIQUES </a:t>
            </a:r>
          </a:p>
        </p:txBody>
      </p:sp>
      <p:sp>
        <p:nvSpPr>
          <p:cNvPr id="732167" name="Rectangle 7"/>
          <p:cNvSpPr>
            <a:spLocks noGrp="1" noChangeArrowheads="1"/>
          </p:cNvSpPr>
          <p:nvPr>
            <p:ph sz="quarter" idx="1"/>
          </p:nvPr>
        </p:nvSpPr>
        <p:spPr>
          <a:xfrm>
            <a:off x="152400" y="1066800"/>
            <a:ext cx="8648700" cy="5486400"/>
          </a:xfrm>
        </p:spPr>
        <p:txBody>
          <a:bodyPr>
            <a:normAutofit/>
          </a:bodyPr>
          <a:lstStyle/>
          <a:p>
            <a:pPr marL="0" indent="0">
              <a:buFont typeface="Wingdings" pitchFamily="2" charset="2"/>
              <a:buNone/>
            </a:pPr>
            <a:r>
              <a:rPr lang="en-US" sz="2800" b="1" dirty="0"/>
              <a:t>.4 Representation of Uncertainty </a:t>
            </a:r>
            <a:r>
              <a:rPr lang="en-US" sz="2800" i="1" dirty="0"/>
              <a:t>(cont`d)</a:t>
            </a:r>
          </a:p>
          <a:p>
            <a:pPr marL="788988" indent="-342900"/>
            <a:r>
              <a:rPr lang="en-US" sz="2000" b="1" i="1" dirty="0"/>
              <a:t>Influence Diagrams. </a:t>
            </a:r>
            <a:r>
              <a:rPr lang="en-US" sz="2000" dirty="0"/>
              <a:t>A decision making model that represents a project or situations within the project as a set of entities, outcomes or influences, along with the relationships and effects between them. </a:t>
            </a:r>
          </a:p>
          <a:p>
            <a:pPr marL="788988" indent="-342900"/>
            <a:r>
              <a:rPr lang="en-US" sz="2000" dirty="0"/>
              <a:t>Uncertain elements in the model are represented by their probability distributions. </a:t>
            </a:r>
          </a:p>
          <a:p>
            <a:pPr marL="788988" indent="-342900"/>
            <a:r>
              <a:rPr lang="en-US" sz="2000" dirty="0"/>
              <a:t>The influence diagram is evaluated using a simulation technique such as Monte Carlo, to indicate the element with the greatest influence on the outcome.        </a:t>
            </a:r>
            <a:r>
              <a:rPr lang="en-US" sz="2000" b="1" dirty="0"/>
              <a:t>  </a:t>
            </a:r>
          </a:p>
          <a:p>
            <a:pPr lvl="2"/>
            <a:endParaRPr lang="en-US" b="1"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71</a:t>
            </a:fld>
            <a:endParaRPr lang="en-CA" dirty="0"/>
          </a:p>
        </p:txBody>
      </p:sp>
    </p:spTree>
    <p:extLst>
      <p:ext uri="{BB962C8B-B14F-4D97-AF65-F5344CB8AC3E}">
        <p14:creationId xmlns:p14="http://schemas.microsoft.com/office/powerpoint/2010/main" val="3873074610"/>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816" y="76200"/>
            <a:ext cx="8686800" cy="838200"/>
          </a:xfrm>
        </p:spPr>
        <p:txBody>
          <a:bodyPr>
            <a:noAutofit/>
          </a:bodyPr>
          <a:lstStyle/>
          <a:p>
            <a:pPr algn="ctr"/>
            <a:r>
              <a:rPr lang="en-US" sz="2800" b="1" dirty="0">
                <a:solidFill>
                  <a:schemeClr val="accent1"/>
                </a:solidFill>
                <a:effectLst>
                  <a:reflection blurRad="6350" stA="55000" endA="300" endPos="45500" dir="5400000" sy="-100000" algn="bl" rotWithShape="0"/>
                </a:effectLst>
              </a:rPr>
              <a:t>11.4.3 PERFORM QUANTITATIVE ANALYSIS OUTPUTS</a:t>
            </a:r>
            <a:endParaRPr lang="en-CA" sz="2800" b="1" dirty="0">
              <a:solidFill>
                <a:schemeClr val="accent1"/>
              </a:solidFill>
              <a:effectLst>
                <a:reflection blurRad="6350" stA="55000" endA="300" endPos="45500" dir="5400000" sy="-100000" algn="bl" rotWithShape="0"/>
              </a:effectLst>
            </a:endParaRPr>
          </a:p>
        </p:txBody>
      </p:sp>
      <p:sp>
        <p:nvSpPr>
          <p:cNvPr id="833539" name="Rectangle 1027"/>
          <p:cNvSpPr>
            <a:spLocks noGrp="1" noChangeArrowheads="1"/>
          </p:cNvSpPr>
          <p:nvPr>
            <p:ph sz="quarter" idx="1"/>
          </p:nvPr>
        </p:nvSpPr>
        <p:spPr>
          <a:xfrm>
            <a:off x="51816" y="1066800"/>
            <a:ext cx="8787384" cy="5867400"/>
          </a:xfrm>
        </p:spPr>
        <p:txBody>
          <a:bodyPr>
            <a:normAutofit lnSpcReduction="10000"/>
          </a:bodyPr>
          <a:lstStyle/>
          <a:p>
            <a:pPr>
              <a:buFont typeface="Wingdings" pitchFamily="2" charset="2"/>
              <a:buNone/>
            </a:pPr>
            <a:r>
              <a:rPr lang="en-US" sz="2800" b="1" dirty="0"/>
              <a:t>.1 Project Documents Updates </a:t>
            </a:r>
          </a:p>
          <a:p>
            <a:pPr lvl="1"/>
            <a:r>
              <a:rPr lang="en-US" sz="2000" b="1" i="1" dirty="0"/>
              <a:t>Assessment of overall project risk exposure. </a:t>
            </a:r>
            <a:r>
              <a:rPr lang="en-US" sz="2000" dirty="0"/>
              <a:t>Reflected by:</a:t>
            </a:r>
            <a:endParaRPr lang="en-US" sz="2000" b="1" i="1" dirty="0"/>
          </a:p>
          <a:p>
            <a:pPr lvl="2"/>
            <a:r>
              <a:rPr lang="en-US" dirty="0"/>
              <a:t>The probability of the project success, given identified individual risks</a:t>
            </a:r>
          </a:p>
          <a:p>
            <a:pPr lvl="2"/>
            <a:r>
              <a:rPr lang="en-US" dirty="0"/>
              <a:t>The range of possible project outcomes based on the degree of variability remaining within the project.    </a:t>
            </a:r>
          </a:p>
          <a:p>
            <a:pPr lvl="1"/>
            <a:r>
              <a:rPr lang="en-US" sz="2000" b="1" i="1" dirty="0"/>
              <a:t>Detailed Probabilistic Analysis of the project. </a:t>
            </a:r>
            <a:r>
              <a:rPr lang="en-US" sz="2000" dirty="0"/>
              <a:t>The key outputs of the quantitative analysis may include</a:t>
            </a:r>
          </a:p>
          <a:p>
            <a:pPr lvl="2"/>
            <a:r>
              <a:rPr lang="en-US" dirty="0"/>
              <a:t>The amount of contingency reserve needed for a desired confidence level</a:t>
            </a:r>
          </a:p>
          <a:p>
            <a:pPr lvl="2"/>
            <a:r>
              <a:rPr lang="en-US" dirty="0"/>
              <a:t>Identification of the individual risks with the greatest effect on the critical path of the project </a:t>
            </a:r>
          </a:p>
          <a:p>
            <a:pPr lvl="2"/>
            <a:r>
              <a:rPr lang="en-US" dirty="0"/>
              <a:t>Major drivers of overall project risk with the greatest influence. </a:t>
            </a:r>
          </a:p>
          <a:p>
            <a:pPr lvl="1"/>
            <a:r>
              <a:rPr lang="en-US" sz="2000" b="1" i="1" dirty="0"/>
              <a:t>Prioritized list of individual project risks</a:t>
            </a:r>
          </a:p>
          <a:p>
            <a:pPr lvl="2"/>
            <a:r>
              <a:rPr lang="en-US" dirty="0"/>
              <a:t>The risks that pose the greatest threat or opportunity to the project</a:t>
            </a:r>
          </a:p>
          <a:p>
            <a:pPr lvl="1"/>
            <a:r>
              <a:rPr lang="en-US" sz="2000" b="1" i="1" dirty="0"/>
              <a:t>Trends in quantitative risk analysis results</a:t>
            </a:r>
          </a:p>
          <a:p>
            <a:pPr lvl="2"/>
            <a:r>
              <a:rPr lang="en-US" dirty="0"/>
              <a:t>As the analysis is repeated during the project life cycle, a trend of results may become apparent</a:t>
            </a:r>
            <a:r>
              <a:rPr lang="en-US" sz="1200" dirty="0"/>
              <a:t>.</a:t>
            </a:r>
          </a:p>
          <a:p>
            <a:pPr marL="631825" lvl="1" indent="-273050"/>
            <a:r>
              <a:rPr lang="en-US" sz="2000" b="1" i="1" dirty="0"/>
              <a:t>Recommended Risk Response. </a:t>
            </a:r>
            <a:r>
              <a:rPr lang="en-US" sz="2000" dirty="0"/>
              <a:t>These will form inputs to plan risk responses process. </a:t>
            </a:r>
            <a:endParaRPr lang="en-US" sz="2000" b="1" i="1" dirty="0"/>
          </a:p>
          <a:p>
            <a:pPr lvl="1"/>
            <a:endParaRPr lang="en-US" dirty="0"/>
          </a:p>
          <a:p>
            <a:pPr lvl="2"/>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72</a:t>
            </a:fld>
            <a:endParaRPr lang="en-CA"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3011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30116"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30117"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30118"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pic>
        <p:nvPicPr>
          <p:cNvPr id="730119" name="Picture 7"/>
          <p:cNvPicPr>
            <a:picLocks noChangeArrowheads="1"/>
          </p:cNvPicPr>
          <p:nvPr/>
        </p:nvPicPr>
        <p:blipFill>
          <a:blip r:embed="rId3" cstate="print"/>
          <a:srcRect/>
          <a:stretch>
            <a:fillRect/>
          </a:stretch>
        </p:blipFill>
        <p:spPr bwMode="auto">
          <a:xfrm rot="1117622">
            <a:off x="5480627" y="2929703"/>
            <a:ext cx="2057400" cy="2209800"/>
          </a:xfrm>
          <a:prstGeom prst="rect">
            <a:avLst/>
          </a:prstGeom>
          <a:noFill/>
          <a:ln w="12700">
            <a:noFill/>
            <a:miter lim="800000"/>
            <a:headEnd/>
            <a:tailEnd/>
          </a:ln>
          <a:effectLst/>
        </p:spPr>
      </p:pic>
      <p:sp>
        <p:nvSpPr>
          <p:cNvPr id="730120" name="Rectangle 8"/>
          <p:cNvSpPr>
            <a:spLocks noGrp="1" noChangeArrowheads="1"/>
          </p:cNvSpPr>
          <p:nvPr>
            <p:ph type="title"/>
          </p:nvPr>
        </p:nvSpPr>
        <p:spPr>
          <a:xfrm>
            <a:off x="228600" y="-152400"/>
            <a:ext cx="8686800" cy="841248"/>
          </a:xfrm>
        </p:spPr>
        <p:txBody>
          <a:bodyPr/>
          <a:lstStyle/>
          <a:p>
            <a:pPr algn="ctr"/>
            <a:r>
              <a:rPr lang="en-US" b="1" dirty="0">
                <a:solidFill>
                  <a:schemeClr val="accent1"/>
                </a:solidFill>
                <a:effectLst>
                  <a:reflection blurRad="6350" stA="55000" endA="300" endPos="45500" dir="5400000" sy="-100000" algn="bl" rotWithShape="0"/>
                </a:effectLst>
              </a:rPr>
              <a:t>11.5  - Plan Risk Responses </a:t>
            </a:r>
          </a:p>
        </p:txBody>
      </p:sp>
      <p:sp>
        <p:nvSpPr>
          <p:cNvPr id="730121" name="Rectangle 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30122" name="Rectangle 10"/>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730123" name="Rectangle 1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30124" name="Rectangle 1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30125" name="Rectangle 1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30126" name="Rectangle 1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30127" name="Rectangle 1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30128" name="Rectangle 1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30129" name="Rectangle 17"/>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730130" name="Rectangle 1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30131" name="Rectangle 1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30132" name="Rectangle 20"/>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30133" name="Rectangle 2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30134" name="Rectangle 2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30135" name="Rectangle 2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55" name="TextBox 1"/>
          <p:cNvSpPr txBox="1"/>
          <p:nvPr/>
        </p:nvSpPr>
        <p:spPr>
          <a:xfrm>
            <a:off x="-36548"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56" name="Content Placeholder 3"/>
          <p:cNvGrpSpPr>
            <a:grpSpLocks noGrp="1"/>
          </p:cNvGrpSpPr>
          <p:nvPr/>
        </p:nvGrpSpPr>
        <p:grpSpPr>
          <a:xfrm>
            <a:off x="-76200" y="990600"/>
            <a:ext cx="9190644" cy="6019800"/>
            <a:chOff x="37097" y="1828800"/>
            <a:chExt cx="9079968" cy="4425043"/>
          </a:xfrm>
          <a:scene3d>
            <a:camera prst="isometricOffAxis1Right"/>
            <a:lightRig rig="threePt" dir="t"/>
          </a:scene3d>
        </p:grpSpPr>
        <p:sp>
          <p:nvSpPr>
            <p:cNvPr id="57" name="Rectangle 56"/>
            <p:cNvSpPr>
              <a:spLocks noChangeArrowheads="1"/>
            </p:cNvSpPr>
            <p:nvPr/>
          </p:nvSpPr>
          <p:spPr bwMode="auto">
            <a:xfrm>
              <a:off x="3751145" y="1828800"/>
              <a:ext cx="1641709"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11.0</a:t>
              </a:r>
            </a:p>
            <a:p>
              <a:pPr algn="ctr"/>
              <a:r>
                <a:rPr lang="en-US" sz="1600" b="1" dirty="0">
                  <a:solidFill>
                    <a:schemeClr val="bg1"/>
                  </a:solidFill>
                </a:rPr>
                <a:t>Project Risk</a:t>
              </a:r>
            </a:p>
            <a:p>
              <a:pPr algn="ctr"/>
              <a:r>
                <a:rPr lang="en-US" sz="1600" b="1" dirty="0">
                  <a:solidFill>
                    <a:schemeClr val="bg1"/>
                  </a:solidFill>
                </a:rPr>
                <a:t>Management</a:t>
              </a:r>
            </a:p>
          </p:txBody>
        </p:sp>
        <p:sp>
          <p:nvSpPr>
            <p:cNvPr id="58" name="Rectangle 57"/>
            <p:cNvSpPr>
              <a:spLocks noChangeArrowheads="1"/>
            </p:cNvSpPr>
            <p:nvPr/>
          </p:nvSpPr>
          <p:spPr bwMode="auto">
            <a:xfrm>
              <a:off x="37097" y="3791749"/>
              <a:ext cx="1450573"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11.1</a:t>
              </a:r>
            </a:p>
            <a:p>
              <a:pPr algn="ctr"/>
              <a:r>
                <a:rPr lang="en-US" sz="1600" b="1" dirty="0">
                  <a:solidFill>
                    <a:schemeClr val="bg1"/>
                  </a:solidFill>
                </a:rPr>
                <a:t>Plan Risk</a:t>
              </a:r>
            </a:p>
            <a:p>
              <a:pPr algn="ctr"/>
              <a:r>
                <a:rPr lang="en-US" sz="1600" b="1" dirty="0">
                  <a:solidFill>
                    <a:schemeClr val="bg1"/>
                  </a:solidFill>
                </a:rPr>
                <a:t>Management</a:t>
              </a:r>
            </a:p>
          </p:txBody>
        </p:sp>
        <p:sp>
          <p:nvSpPr>
            <p:cNvPr id="59" name="Rectangle 58"/>
            <p:cNvSpPr>
              <a:spLocks noChangeArrowheads="1"/>
            </p:cNvSpPr>
            <p:nvPr/>
          </p:nvSpPr>
          <p:spPr bwMode="auto">
            <a:xfrm>
              <a:off x="1569251"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11.2</a:t>
              </a:r>
            </a:p>
            <a:p>
              <a:pPr algn="ctr"/>
              <a:r>
                <a:rPr lang="en-US" sz="1600" b="1" dirty="0">
                  <a:solidFill>
                    <a:schemeClr val="bg1"/>
                  </a:solidFill>
                </a:rPr>
                <a:t>Identify</a:t>
              </a:r>
            </a:p>
            <a:p>
              <a:pPr algn="ctr"/>
              <a:r>
                <a:rPr lang="en-US" sz="1600" b="1" dirty="0">
                  <a:solidFill>
                    <a:schemeClr val="bg1"/>
                  </a:solidFill>
                </a:rPr>
                <a:t>Risks</a:t>
              </a:r>
            </a:p>
          </p:txBody>
        </p:sp>
        <p:sp>
          <p:nvSpPr>
            <p:cNvPr id="60" name="Rectangle 59"/>
            <p:cNvSpPr>
              <a:spLocks noChangeArrowheads="1"/>
            </p:cNvSpPr>
            <p:nvPr/>
          </p:nvSpPr>
          <p:spPr bwMode="auto">
            <a:xfrm>
              <a:off x="2984333" y="3788228"/>
              <a:ext cx="147066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11.3</a:t>
              </a:r>
            </a:p>
            <a:p>
              <a:pPr algn="ctr"/>
              <a:r>
                <a:rPr lang="en-US" sz="1600" b="1" dirty="0">
                  <a:solidFill>
                    <a:schemeClr val="bg1"/>
                  </a:solidFill>
                </a:rPr>
                <a:t>Perform</a:t>
              </a:r>
            </a:p>
            <a:p>
              <a:pPr algn="ctr"/>
              <a:r>
                <a:rPr lang="en-US" sz="1600" b="1" dirty="0">
                  <a:solidFill>
                    <a:schemeClr val="bg1"/>
                  </a:solidFill>
                </a:rPr>
                <a:t>Qualitative</a:t>
              </a:r>
            </a:p>
            <a:p>
              <a:pPr algn="ctr"/>
              <a:r>
                <a:rPr lang="en-US" sz="1600" b="1" dirty="0">
                  <a:solidFill>
                    <a:schemeClr val="bg1"/>
                  </a:solidFill>
                </a:rPr>
                <a:t>Risk Analysis</a:t>
              </a:r>
            </a:p>
          </p:txBody>
        </p:sp>
        <p:sp>
          <p:nvSpPr>
            <p:cNvPr id="61" name="Rectangle 60"/>
            <p:cNvSpPr>
              <a:spLocks noChangeArrowheads="1"/>
            </p:cNvSpPr>
            <p:nvPr/>
          </p:nvSpPr>
          <p:spPr bwMode="auto">
            <a:xfrm>
              <a:off x="4536575" y="3791749"/>
              <a:ext cx="1511568"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11.4</a:t>
              </a:r>
            </a:p>
            <a:p>
              <a:pPr algn="ctr"/>
              <a:r>
                <a:rPr lang="en-US" sz="1600" b="1" dirty="0">
                  <a:solidFill>
                    <a:schemeClr val="bg1"/>
                  </a:solidFill>
                </a:rPr>
                <a:t>Perform</a:t>
              </a:r>
            </a:p>
            <a:p>
              <a:pPr algn="ctr"/>
              <a:r>
                <a:rPr lang="en-US" sz="1600" b="1" dirty="0">
                  <a:solidFill>
                    <a:schemeClr val="bg1"/>
                  </a:solidFill>
                </a:rPr>
                <a:t>Quantitative</a:t>
              </a:r>
            </a:p>
            <a:p>
              <a:pPr algn="ctr"/>
              <a:r>
                <a:rPr lang="en-US" sz="1600" b="1" dirty="0">
                  <a:solidFill>
                    <a:schemeClr val="bg1"/>
                  </a:solidFill>
                </a:rPr>
                <a:t>Risk Analysis</a:t>
              </a:r>
            </a:p>
          </p:txBody>
        </p:sp>
        <p:sp>
          <p:nvSpPr>
            <p:cNvPr id="62" name="Rectangle 61"/>
            <p:cNvSpPr>
              <a:spLocks noChangeArrowheads="1"/>
            </p:cNvSpPr>
            <p:nvPr/>
          </p:nvSpPr>
          <p:spPr bwMode="auto">
            <a:xfrm>
              <a:off x="6129724"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11.5</a:t>
              </a:r>
            </a:p>
            <a:p>
              <a:pPr algn="ctr"/>
              <a:r>
                <a:rPr lang="en-US" sz="1600" b="1" dirty="0">
                  <a:solidFill>
                    <a:schemeClr val="bg1"/>
                  </a:solidFill>
                </a:rPr>
                <a:t>Plan Risk</a:t>
              </a:r>
            </a:p>
            <a:p>
              <a:pPr algn="ctr"/>
              <a:r>
                <a:rPr lang="en-US" sz="1600" b="1" dirty="0">
                  <a:solidFill>
                    <a:schemeClr val="bg1"/>
                  </a:solidFill>
                </a:rPr>
                <a:t>Responses</a:t>
              </a:r>
            </a:p>
          </p:txBody>
        </p:sp>
        <p:sp>
          <p:nvSpPr>
            <p:cNvPr id="63" name="Rectangle 62"/>
            <p:cNvSpPr>
              <a:spLocks noChangeArrowheads="1"/>
            </p:cNvSpPr>
            <p:nvPr/>
          </p:nvSpPr>
          <p:spPr bwMode="auto">
            <a:xfrm>
              <a:off x="7669265" y="377598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11.7</a:t>
              </a:r>
            </a:p>
            <a:p>
              <a:pPr algn="ctr"/>
              <a:r>
                <a:rPr lang="en-US" sz="1600" b="1" dirty="0">
                  <a:solidFill>
                    <a:schemeClr val="bg1"/>
                  </a:solidFill>
                </a:rPr>
                <a:t>Monitor  </a:t>
              </a:r>
            </a:p>
            <a:p>
              <a:pPr algn="ctr"/>
              <a:r>
                <a:rPr lang="en-US" sz="1600" b="1" dirty="0">
                  <a:solidFill>
                    <a:schemeClr val="bg1"/>
                  </a:solidFill>
                </a:rPr>
                <a:t>Risks</a:t>
              </a:r>
            </a:p>
            <a:p>
              <a:endParaRPr lang="en-US" sz="1600" b="1" dirty="0">
                <a:solidFill>
                  <a:schemeClr val="bg1"/>
                </a:solidFill>
              </a:endParaRPr>
            </a:p>
          </p:txBody>
        </p:sp>
        <p:sp>
          <p:nvSpPr>
            <p:cNvPr id="64" name="Line 214"/>
            <p:cNvSpPr>
              <a:spLocks noChangeShapeType="1"/>
            </p:cNvSpPr>
            <p:nvPr/>
          </p:nvSpPr>
          <p:spPr bwMode="auto">
            <a:xfrm>
              <a:off x="4572000" y="2971800"/>
              <a:ext cx="0" cy="45720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5" name="Line 215"/>
            <p:cNvSpPr>
              <a:spLocks noChangeShapeType="1"/>
            </p:cNvSpPr>
            <p:nvPr/>
          </p:nvSpPr>
          <p:spPr bwMode="auto">
            <a:xfrm>
              <a:off x="685800" y="3429000"/>
              <a:ext cx="7543800" cy="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6" name="Line 216"/>
            <p:cNvSpPr>
              <a:spLocks noChangeShapeType="1"/>
            </p:cNvSpPr>
            <p:nvPr/>
          </p:nvSpPr>
          <p:spPr bwMode="auto">
            <a:xfrm>
              <a:off x="685800" y="3429000"/>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7" name="Line 216"/>
            <p:cNvSpPr>
              <a:spLocks noChangeShapeType="1"/>
            </p:cNvSpPr>
            <p:nvPr/>
          </p:nvSpPr>
          <p:spPr bwMode="auto">
            <a:xfrm>
              <a:off x="2198771"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8" name="Line 216"/>
            <p:cNvSpPr>
              <a:spLocks noChangeShapeType="1"/>
            </p:cNvSpPr>
            <p:nvPr/>
          </p:nvSpPr>
          <p:spPr bwMode="auto">
            <a:xfrm>
              <a:off x="3751145"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9" name="Line 216"/>
            <p:cNvSpPr>
              <a:spLocks noChangeShapeType="1"/>
            </p:cNvSpPr>
            <p:nvPr/>
          </p:nvSpPr>
          <p:spPr bwMode="auto">
            <a:xfrm>
              <a:off x="5286877"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0" name="Line 216"/>
            <p:cNvSpPr>
              <a:spLocks noChangeShapeType="1"/>
            </p:cNvSpPr>
            <p:nvPr/>
          </p:nvSpPr>
          <p:spPr bwMode="auto">
            <a:xfrm>
              <a:off x="6753727"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1" name="Line 216"/>
            <p:cNvSpPr>
              <a:spLocks noChangeShapeType="1"/>
            </p:cNvSpPr>
            <p:nvPr/>
          </p:nvSpPr>
          <p:spPr bwMode="auto">
            <a:xfrm>
              <a:off x="8229600"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2" name="Rectangle 71"/>
            <p:cNvSpPr>
              <a:spLocks noChangeArrowheads="1"/>
            </p:cNvSpPr>
            <p:nvPr/>
          </p:nvSpPr>
          <p:spPr bwMode="auto">
            <a:xfrm>
              <a:off x="6945365" y="511084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11.6</a:t>
              </a:r>
            </a:p>
            <a:p>
              <a:pPr algn="ctr"/>
              <a:r>
                <a:rPr lang="en-US" sz="1600" b="1" dirty="0">
                  <a:solidFill>
                    <a:schemeClr val="bg1"/>
                  </a:solidFill>
                </a:rPr>
                <a:t>Implement</a:t>
              </a:r>
            </a:p>
            <a:p>
              <a:pPr algn="ctr"/>
              <a:r>
                <a:rPr lang="en-US" sz="1600" b="1" dirty="0">
                  <a:solidFill>
                    <a:schemeClr val="bg1"/>
                  </a:solidFill>
                </a:rPr>
                <a:t>Risk </a:t>
              </a:r>
            </a:p>
            <a:p>
              <a:pPr algn="ctr"/>
              <a:r>
                <a:rPr lang="en-US" sz="1600" b="1" dirty="0">
                  <a:solidFill>
                    <a:schemeClr val="bg1"/>
                  </a:solidFill>
                </a:rPr>
                <a:t>Responses</a:t>
              </a:r>
            </a:p>
            <a:p>
              <a:endParaRPr lang="en-US" sz="1600" b="1" dirty="0">
                <a:solidFill>
                  <a:schemeClr val="bg1"/>
                </a:solidFill>
              </a:endParaRPr>
            </a:p>
          </p:txBody>
        </p:sp>
        <p:sp>
          <p:nvSpPr>
            <p:cNvPr id="73" name="Line 216"/>
            <p:cNvSpPr>
              <a:spLocks noChangeShapeType="1"/>
            </p:cNvSpPr>
            <p:nvPr/>
          </p:nvSpPr>
          <p:spPr bwMode="auto">
            <a:xfrm>
              <a:off x="7551487" y="3429000"/>
              <a:ext cx="32386" cy="1681843"/>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a:t>
              </a:r>
            </a:p>
          </p:txBody>
        </p:sp>
      </p:gr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730119"/>
                                        </p:tgtEl>
                                        <p:attrNameLst>
                                          <p:attrName>style.visibility</p:attrName>
                                        </p:attrNameLst>
                                      </p:cBhvr>
                                      <p:to>
                                        <p:strVal val="visible"/>
                                      </p:to>
                                    </p:set>
                                    <p:anim calcmode="lin" valueType="num">
                                      <p:cBhvr>
                                        <p:cTn id="7" dur="500" fill="hold"/>
                                        <p:tgtEl>
                                          <p:spTgt spid="730119"/>
                                        </p:tgtEl>
                                        <p:attrNameLst>
                                          <p:attrName>ppt_w</p:attrName>
                                        </p:attrNameLst>
                                      </p:cBhvr>
                                      <p:tavLst>
                                        <p:tav tm="0">
                                          <p:val>
                                            <p:strVal val="4/3*#ppt_w"/>
                                          </p:val>
                                        </p:tav>
                                        <p:tav tm="100000">
                                          <p:val>
                                            <p:strVal val="#ppt_w"/>
                                          </p:val>
                                        </p:tav>
                                      </p:tavLst>
                                    </p:anim>
                                    <p:anim calcmode="lin" valueType="num">
                                      <p:cBhvr>
                                        <p:cTn id="8" dur="500" fill="hold"/>
                                        <p:tgtEl>
                                          <p:spTgt spid="7301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a:xfrm>
            <a:off x="304800" y="0"/>
            <a:ext cx="8686800" cy="838200"/>
          </a:xfrm>
        </p:spPr>
        <p:txBody>
          <a:bodyPr>
            <a:normAutofit/>
          </a:bodyPr>
          <a:lstStyle/>
          <a:p>
            <a:pPr algn="ctr"/>
            <a:r>
              <a:rPr lang="en-US" sz="3600" b="1" dirty="0">
                <a:solidFill>
                  <a:schemeClr val="accent1"/>
                </a:solidFill>
                <a:effectLst>
                  <a:reflection blurRad="6350" stA="55000" endA="300" endPos="45500" dir="5400000" sy="-100000" algn="bl" rotWithShape="0"/>
                </a:effectLst>
              </a:rPr>
              <a:t>11.5  - Plan Risk Responses </a:t>
            </a:r>
          </a:p>
        </p:txBody>
      </p:sp>
      <p:sp>
        <p:nvSpPr>
          <p:cNvPr id="200712" name="Rectangle 8"/>
          <p:cNvSpPr>
            <a:spLocks noGrp="1" noChangeArrowheads="1"/>
          </p:cNvSpPr>
          <p:nvPr>
            <p:ph sz="quarter" idx="1"/>
          </p:nvPr>
        </p:nvSpPr>
        <p:spPr>
          <a:xfrm>
            <a:off x="304800" y="1219200"/>
            <a:ext cx="8686800" cy="5410200"/>
          </a:xfrm>
        </p:spPr>
        <p:txBody>
          <a:bodyPr>
            <a:noAutofit/>
          </a:bodyPr>
          <a:lstStyle/>
          <a:p>
            <a:pPr>
              <a:lnSpc>
                <a:spcPct val="90000"/>
              </a:lnSpc>
              <a:spcAft>
                <a:spcPts val="600"/>
              </a:spcAft>
            </a:pPr>
            <a:r>
              <a:rPr lang="en-US" sz="2200" dirty="0"/>
              <a:t>Developing options, selecting strategies and agreeing on actions to:</a:t>
            </a:r>
          </a:p>
          <a:p>
            <a:pPr lvl="1">
              <a:lnSpc>
                <a:spcPct val="90000"/>
              </a:lnSpc>
              <a:spcBef>
                <a:spcPts val="600"/>
              </a:spcBef>
              <a:spcAft>
                <a:spcPts val="600"/>
              </a:spcAft>
            </a:pPr>
            <a:r>
              <a:rPr lang="en-US" sz="2200" i="1" dirty="0"/>
              <a:t>Enhance opportunities</a:t>
            </a:r>
          </a:p>
          <a:p>
            <a:pPr lvl="1">
              <a:lnSpc>
                <a:spcPct val="90000"/>
              </a:lnSpc>
              <a:spcBef>
                <a:spcPts val="600"/>
              </a:spcBef>
              <a:spcAft>
                <a:spcPts val="600"/>
              </a:spcAft>
            </a:pPr>
            <a:r>
              <a:rPr lang="en-US" sz="2200" i="1" dirty="0"/>
              <a:t>Reduce threats to project objectives.</a:t>
            </a:r>
          </a:p>
          <a:p>
            <a:pPr>
              <a:lnSpc>
                <a:spcPct val="90000"/>
              </a:lnSpc>
              <a:spcAft>
                <a:spcPts val="600"/>
              </a:spcAft>
            </a:pPr>
            <a:r>
              <a:rPr lang="en-US" sz="2200" dirty="0"/>
              <a:t>It includes identification and assignment of individuals or groups to take responsibility for implementing each agreed upon risk response</a:t>
            </a:r>
          </a:p>
          <a:p>
            <a:pPr>
              <a:lnSpc>
                <a:spcPct val="90000"/>
              </a:lnSpc>
              <a:spcAft>
                <a:spcPts val="600"/>
              </a:spcAft>
            </a:pPr>
            <a:r>
              <a:rPr lang="en-US" sz="2200" dirty="0"/>
              <a:t>Ensures that identified risks are properly addressed.</a:t>
            </a:r>
          </a:p>
          <a:p>
            <a:pPr>
              <a:lnSpc>
                <a:spcPct val="90000"/>
              </a:lnSpc>
              <a:spcAft>
                <a:spcPts val="600"/>
              </a:spcAft>
            </a:pPr>
            <a:r>
              <a:rPr lang="en-US" sz="2200" dirty="0"/>
              <a:t>Risk response planning must be:</a:t>
            </a:r>
          </a:p>
          <a:p>
            <a:pPr lvl="1">
              <a:lnSpc>
                <a:spcPct val="90000"/>
              </a:lnSpc>
              <a:spcBef>
                <a:spcPts val="600"/>
              </a:spcBef>
              <a:spcAft>
                <a:spcPts val="600"/>
              </a:spcAft>
            </a:pPr>
            <a:r>
              <a:rPr lang="en-US" sz="2200" i="1" dirty="0"/>
              <a:t>Appropriate to the severity of the risk</a:t>
            </a:r>
          </a:p>
          <a:p>
            <a:pPr lvl="1">
              <a:lnSpc>
                <a:spcPct val="90000"/>
              </a:lnSpc>
              <a:spcBef>
                <a:spcPts val="600"/>
              </a:spcBef>
              <a:spcAft>
                <a:spcPts val="600"/>
              </a:spcAft>
            </a:pPr>
            <a:r>
              <a:rPr lang="en-US" sz="2200" i="1" dirty="0"/>
              <a:t>Cost effective</a:t>
            </a:r>
          </a:p>
          <a:p>
            <a:pPr lvl="1">
              <a:lnSpc>
                <a:spcPct val="90000"/>
              </a:lnSpc>
              <a:spcBef>
                <a:spcPts val="600"/>
              </a:spcBef>
              <a:spcAft>
                <a:spcPts val="600"/>
              </a:spcAft>
            </a:pPr>
            <a:r>
              <a:rPr lang="en-US" sz="2200" i="1" dirty="0"/>
              <a:t>Timely</a:t>
            </a:r>
          </a:p>
          <a:p>
            <a:pPr lvl="1">
              <a:lnSpc>
                <a:spcPct val="90000"/>
              </a:lnSpc>
              <a:spcBef>
                <a:spcPts val="600"/>
              </a:spcBef>
              <a:spcAft>
                <a:spcPts val="600"/>
              </a:spcAft>
            </a:pPr>
            <a:r>
              <a:rPr lang="en-US" sz="2200" i="1" dirty="0"/>
              <a:t>Realistic within the project context.</a:t>
            </a:r>
          </a:p>
          <a:p>
            <a:pPr>
              <a:lnSpc>
                <a:spcPct val="90000"/>
              </a:lnSpc>
              <a:spcAft>
                <a:spcPts val="600"/>
              </a:spcAft>
              <a:buFont typeface="Wingdings" pitchFamily="2" charset="2"/>
              <a:buNone/>
            </a:pPr>
            <a:r>
              <a:rPr lang="en-US" sz="2200" dirty="0"/>
              <a:t> </a:t>
            </a:r>
          </a:p>
          <a:p>
            <a:pPr>
              <a:lnSpc>
                <a:spcPct val="90000"/>
              </a:lnSpc>
              <a:spcAft>
                <a:spcPts val="600"/>
              </a:spcAft>
            </a:pPr>
            <a:endParaRPr lang="en-US" sz="2200" dirty="0"/>
          </a:p>
          <a:p>
            <a:pPr lvl="1">
              <a:lnSpc>
                <a:spcPct val="90000"/>
              </a:lnSpc>
              <a:spcBef>
                <a:spcPts val="600"/>
              </a:spcBef>
              <a:spcAft>
                <a:spcPts val="600"/>
              </a:spcAft>
            </a:pPr>
            <a:endParaRPr lang="en-US" sz="2200"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74</a:t>
            </a:fld>
            <a:endParaRPr lang="en-CA"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a:xfrm>
            <a:off x="304800" y="0"/>
            <a:ext cx="8686800" cy="838200"/>
          </a:xfrm>
        </p:spPr>
        <p:txBody>
          <a:bodyPr>
            <a:normAutofit/>
          </a:bodyPr>
          <a:lstStyle/>
          <a:p>
            <a:pPr algn="ctr"/>
            <a:r>
              <a:rPr lang="en-US" sz="3600" b="1" dirty="0">
                <a:solidFill>
                  <a:schemeClr val="accent1"/>
                </a:solidFill>
                <a:effectLst>
                  <a:reflection blurRad="6350" stA="55000" endA="300" endPos="45500" dir="5400000" sy="-100000" algn="bl" rotWithShape="0"/>
                </a:effectLst>
              </a:rPr>
              <a:t>11.5  - Plan Risk Responses </a:t>
            </a:r>
          </a:p>
        </p:txBody>
      </p:sp>
      <p:sp>
        <p:nvSpPr>
          <p:cNvPr id="399363" name="Rectangle 3"/>
          <p:cNvSpPr>
            <a:spLocks noGrp="1" noChangeArrowheads="1"/>
          </p:cNvSpPr>
          <p:nvPr>
            <p:ph sz="quarter" idx="1"/>
          </p:nvPr>
        </p:nvSpPr>
        <p:spPr>
          <a:xfrm>
            <a:off x="152400" y="990600"/>
            <a:ext cx="8686800" cy="3505200"/>
          </a:xfrm>
        </p:spPr>
        <p:txBody>
          <a:bodyPr>
            <a:noAutofit/>
          </a:bodyPr>
          <a:lstStyle/>
          <a:p>
            <a:pPr marL="0" indent="0">
              <a:buFont typeface="Wingdings" pitchFamily="2" charset="2"/>
              <a:buNone/>
            </a:pPr>
            <a:r>
              <a:rPr lang="en-US" sz="2800" b="1" i="1" dirty="0"/>
              <a:t>A risk may be:</a:t>
            </a:r>
          </a:p>
          <a:p>
            <a:pPr marL="228600" lvl="1" indent="-114300"/>
            <a:r>
              <a:rPr lang="en-US" sz="2400" dirty="0"/>
              <a:t> Unrecognized, unmanaged or ignored (by default)</a:t>
            </a:r>
          </a:p>
          <a:p>
            <a:pPr marL="228600" lvl="1" indent="-114300"/>
            <a:r>
              <a:rPr lang="en-US" sz="2400" dirty="0"/>
              <a:t> Recognized but no action taken 		</a:t>
            </a:r>
          </a:p>
          <a:p>
            <a:pPr marL="228600" lvl="1" indent="-114300"/>
            <a:r>
              <a:rPr lang="en-US" sz="2400" dirty="0"/>
              <a:t> Avoided by taking appropriate steps 		</a:t>
            </a:r>
          </a:p>
          <a:p>
            <a:pPr marL="228600" lvl="1" indent="-114300"/>
            <a:r>
              <a:rPr lang="en-US" sz="2400" dirty="0"/>
              <a:t> Reduced by an alternative approach 		</a:t>
            </a:r>
          </a:p>
          <a:p>
            <a:pPr marL="228600" lvl="1" indent="-114300"/>
            <a:r>
              <a:rPr lang="en-US" sz="2400" dirty="0"/>
              <a:t> Shared with others, e.g. joint venture 		</a:t>
            </a:r>
          </a:p>
          <a:p>
            <a:pPr marL="228600" lvl="1" indent="-114300"/>
            <a:r>
              <a:rPr lang="en-US" sz="2400" dirty="0"/>
              <a:t> Transferred to others through contract or insurance</a:t>
            </a:r>
          </a:p>
          <a:p>
            <a:pPr marL="228600" lvl="1" indent="-114300"/>
            <a:r>
              <a:rPr lang="en-US" sz="2400" dirty="0"/>
              <a:t> Retained and absorbed by prudent allowances</a:t>
            </a:r>
          </a:p>
          <a:p>
            <a:pPr marL="228600" lvl="1" indent="-114300"/>
            <a:r>
              <a:rPr lang="en-US" sz="2400" dirty="0"/>
              <a:t> Handled by a combination of the above</a:t>
            </a:r>
          </a:p>
        </p:txBody>
      </p:sp>
      <p:sp>
        <p:nvSpPr>
          <p:cNvPr id="5" name="TextBox 1"/>
          <p:cNvSpPr txBox="1"/>
          <p:nvPr/>
        </p:nvSpPr>
        <p:spPr>
          <a:xfrm>
            <a:off x="-5316" y="652924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75</a:t>
            </a:fld>
            <a:endParaRPr lang="en-CA"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02" y="76200"/>
            <a:ext cx="7467600" cy="1143000"/>
          </a:xfrm>
        </p:spPr>
        <p:txBody>
          <a:bodyPr/>
          <a:lstStyle/>
          <a:p>
            <a:pPr algn="ctr"/>
            <a:r>
              <a:rPr lang="en-CA" b="1" dirty="0">
                <a:solidFill>
                  <a:schemeClr val="accent5"/>
                </a:solidFill>
                <a:effectLst>
                  <a:outerShdw blurRad="38100" dist="38100" dir="2700000" algn="tl">
                    <a:srgbClr val="000000">
                      <a:alpha val="43137"/>
                    </a:srgbClr>
                  </a:outerShdw>
                </a:effectLst>
              </a:rPr>
              <a:t>11.5 PLAN RISK RESPONSES   DATA FLOW DIAGRAM </a:t>
            </a:r>
            <a:r>
              <a:rPr lang="en-CA" dirty="0">
                <a:solidFill>
                  <a:schemeClr val="accent5"/>
                </a:solidFill>
              </a:rPr>
              <a:t> </a:t>
            </a:r>
          </a:p>
        </p:txBody>
      </p:sp>
      <p:sp>
        <p:nvSpPr>
          <p:cNvPr id="4" name="Slide Number Placeholder 3"/>
          <p:cNvSpPr>
            <a:spLocks noGrp="1"/>
          </p:cNvSpPr>
          <p:nvPr>
            <p:ph type="sldNum" sz="quarter" idx="15"/>
          </p:nvPr>
        </p:nvSpPr>
        <p:spPr/>
        <p:txBody>
          <a:bodyPr/>
          <a:lstStyle/>
          <a:p>
            <a:fld id="{C9B9AEC3-A0CA-4E90-A2C3-F6D483041A8F}" type="slidenum">
              <a:rPr lang="en-CA" smtClean="0"/>
              <a:pPr/>
              <a:t>76</a:t>
            </a:fld>
            <a:endParaRPr lang="en-CA" dirty="0"/>
          </a:p>
        </p:txBody>
      </p:sp>
      <p:graphicFrame>
        <p:nvGraphicFramePr>
          <p:cNvPr id="5" name="Object 4"/>
          <p:cNvGraphicFramePr>
            <a:graphicFrameLocks noChangeAspect="1"/>
          </p:cNvGraphicFramePr>
          <p:nvPr>
            <p:extLst>
              <p:ext uri="{D42A27DB-BD31-4B8C-83A1-F6EECF244321}">
                <p14:modId xmlns:p14="http://schemas.microsoft.com/office/powerpoint/2010/main" val="454513562"/>
              </p:ext>
            </p:extLst>
          </p:nvPr>
        </p:nvGraphicFramePr>
        <p:xfrm>
          <a:off x="762000" y="1397000"/>
          <a:ext cx="7086599" cy="4844682"/>
        </p:xfrm>
        <a:graphic>
          <a:graphicData uri="http://schemas.openxmlformats.org/presentationml/2006/ole">
            <mc:AlternateContent xmlns:mc="http://schemas.openxmlformats.org/markup-compatibility/2006">
              <mc:Choice xmlns:v="urn:schemas-microsoft-com:vml" Requires="v">
                <p:oleObj spid="_x0000_s483406" name="Visio" r:id="rId3" imgW="9228577" imgH="7629255" progId="Visio.Drawing.15">
                  <p:embed/>
                </p:oleObj>
              </mc:Choice>
              <mc:Fallback>
                <p:oleObj name="Visio" r:id="rId3" imgW="9228577" imgH="7629255" progId="Visio.Drawing.15">
                  <p:embed/>
                  <p:pic>
                    <p:nvPicPr>
                      <p:cNvPr id="0" name=""/>
                      <p:cNvPicPr/>
                      <p:nvPr/>
                    </p:nvPicPr>
                    <p:blipFill>
                      <a:blip r:embed="rId4"/>
                      <a:stretch>
                        <a:fillRect/>
                      </a:stretch>
                    </p:blipFill>
                    <p:spPr>
                      <a:xfrm>
                        <a:off x="762000" y="1397000"/>
                        <a:ext cx="7086599" cy="4844682"/>
                      </a:xfrm>
                      <a:prstGeom prst="rect">
                        <a:avLst/>
                      </a:prstGeom>
                    </p:spPr>
                  </p:pic>
                </p:oleObj>
              </mc:Fallback>
            </mc:AlternateContent>
          </a:graphicData>
        </a:graphic>
      </p:graphicFrame>
      <p:sp>
        <p:nvSpPr>
          <p:cNvPr id="6" name="TextBox 1"/>
          <p:cNvSpPr txBox="1"/>
          <p:nvPr/>
        </p:nvSpPr>
        <p:spPr>
          <a:xfrm>
            <a:off x="3301953" y="6419482"/>
            <a:ext cx="518206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noProof="0" dirty="0">
                <a:ln>
                  <a:noFill/>
                </a:ln>
                <a:solidFill>
                  <a:srgbClr val="000000"/>
                </a:solidFill>
                <a:effectLst/>
                <a:uLnTx/>
                <a:uFillTx/>
                <a:latin typeface="Times New Roman" pitchFamily="18" charset="0"/>
                <a:ea typeface="+mn-ea"/>
                <a:cs typeface="+mn-cs"/>
              </a:rPr>
              <a:t> Ed. Fig 11.17 Page 438</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a:t>
            </a:r>
          </a:p>
        </p:txBody>
      </p:sp>
    </p:spTree>
    <p:extLst>
      <p:ext uri="{BB962C8B-B14F-4D97-AF65-F5344CB8AC3E}">
        <p14:creationId xmlns:p14="http://schemas.microsoft.com/office/powerpoint/2010/main" val="7774241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202756" name="Rectangle 4"/>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dirty="0"/>
          </a:p>
        </p:txBody>
      </p:sp>
      <p:sp>
        <p:nvSpPr>
          <p:cNvPr id="202757" name="Rectangle 5"/>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202758" name="Rectangle 6"/>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202759" name="Rectangle 7"/>
          <p:cNvSpPr>
            <a:spLocks noChangeArrowheads="1"/>
          </p:cNvSpPr>
          <p:nvPr/>
        </p:nvSpPr>
        <p:spPr bwMode="auto">
          <a:xfrm>
            <a:off x="685800" y="6153150"/>
            <a:ext cx="1905000" cy="457200"/>
          </a:xfrm>
          <a:prstGeom prst="rect">
            <a:avLst/>
          </a:prstGeom>
          <a:noFill/>
          <a:ln w="12700">
            <a:noFill/>
            <a:miter lim="800000"/>
            <a:headEnd/>
            <a:tailEnd/>
          </a:ln>
          <a:effectLst/>
        </p:spPr>
        <p:txBody>
          <a:bodyPr wrap="none" anchor="ctr"/>
          <a:lstStyle/>
          <a:p>
            <a:endParaRPr lang="en-CA" dirty="0"/>
          </a:p>
        </p:txBody>
      </p:sp>
      <p:sp>
        <p:nvSpPr>
          <p:cNvPr id="202760" name="Rectangle 8"/>
          <p:cNvSpPr>
            <a:spLocks noChangeArrowheads="1"/>
          </p:cNvSpPr>
          <p:nvPr/>
        </p:nvSpPr>
        <p:spPr bwMode="auto">
          <a:xfrm>
            <a:off x="3124200" y="6153150"/>
            <a:ext cx="2895600" cy="457200"/>
          </a:xfrm>
          <a:prstGeom prst="rect">
            <a:avLst/>
          </a:prstGeom>
          <a:noFill/>
          <a:ln w="12700">
            <a:noFill/>
            <a:miter lim="800000"/>
            <a:headEnd/>
            <a:tailEnd/>
          </a:ln>
          <a:effectLst/>
        </p:spPr>
        <p:txBody>
          <a:bodyPr wrap="none" anchor="ctr"/>
          <a:lstStyle/>
          <a:p>
            <a:endParaRPr lang="en-CA" dirty="0"/>
          </a:p>
        </p:txBody>
      </p:sp>
      <p:sp>
        <p:nvSpPr>
          <p:cNvPr id="202761" name="Rectangle 9"/>
          <p:cNvSpPr>
            <a:spLocks noChangeArrowheads="1"/>
          </p:cNvSpPr>
          <p:nvPr/>
        </p:nvSpPr>
        <p:spPr bwMode="auto">
          <a:xfrm>
            <a:off x="1371600" y="381000"/>
            <a:ext cx="7086600" cy="1276350"/>
          </a:xfrm>
          <a:prstGeom prst="rect">
            <a:avLst/>
          </a:prstGeom>
          <a:noFill/>
          <a:ln w="12700">
            <a:noFill/>
            <a:miter lim="800000"/>
            <a:headEnd/>
            <a:tailEnd/>
          </a:ln>
          <a:effectLst/>
        </p:spPr>
        <p:txBody>
          <a:bodyPr wrap="none" anchor="ctr"/>
          <a:lstStyle/>
          <a:p>
            <a:endParaRPr lang="en-CA" dirty="0"/>
          </a:p>
        </p:txBody>
      </p:sp>
      <p:sp>
        <p:nvSpPr>
          <p:cNvPr id="202780" name="Freeform 28"/>
          <p:cNvSpPr>
            <a:spLocks/>
          </p:cNvSpPr>
          <p:nvPr/>
        </p:nvSpPr>
        <p:spPr bwMode="auto">
          <a:xfrm>
            <a:off x="152400" y="1657350"/>
            <a:ext cx="8991600" cy="3600450"/>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lumMod val="20000"/>
              <a:lumOff val="80000"/>
            </a:schemeClr>
          </a:solidFill>
          <a:ln w="12700" cap="rnd" cmpd="sng">
            <a:solidFill>
              <a:schemeClr val="tx1"/>
            </a:solidFill>
            <a:prstDash val="solid"/>
            <a:round/>
            <a:headEnd type="none" w="med" len="med"/>
            <a:tailEnd type="none" w="med" len="med"/>
          </a:ln>
          <a:effectLst/>
        </p:spPr>
        <p:txBody>
          <a:bodyPr/>
          <a:lstStyle/>
          <a:p>
            <a:endParaRPr lang="en-CA" dirty="0"/>
          </a:p>
        </p:txBody>
      </p:sp>
      <p:sp>
        <p:nvSpPr>
          <p:cNvPr id="202781" name="Rectangle 29"/>
          <p:cNvSpPr>
            <a:spLocks noChangeArrowheads="1"/>
          </p:cNvSpPr>
          <p:nvPr/>
        </p:nvSpPr>
        <p:spPr bwMode="auto">
          <a:xfrm>
            <a:off x="5562600" y="907240"/>
            <a:ext cx="2582527" cy="570311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tabLst>
                <a:tab pos="231775" algn="l"/>
              </a:tabLst>
            </a:pPr>
            <a:endParaRPr lang="en-US" sz="1600" dirty="0">
              <a:solidFill>
                <a:schemeClr val="bg1"/>
              </a:solidFill>
              <a:latin typeface="Arial" charset="0"/>
            </a:endParaRPr>
          </a:p>
          <a:p>
            <a:pPr algn="l">
              <a:buFontTx/>
              <a:buChar char="•"/>
              <a:tabLst>
                <a:tab pos="115888" algn="l"/>
              </a:tabLst>
            </a:pPr>
            <a:r>
              <a:rPr lang="en-US" sz="1600" dirty="0">
                <a:solidFill>
                  <a:schemeClr val="bg1"/>
                </a:solidFill>
                <a:latin typeface="Arial" charset="0"/>
              </a:rPr>
              <a:t>1Change Requests </a:t>
            </a:r>
          </a:p>
          <a:p>
            <a:pPr algn="l">
              <a:buFontTx/>
              <a:buChar char="•"/>
              <a:tabLst>
                <a:tab pos="115888" algn="l"/>
              </a:tabLst>
            </a:pPr>
            <a:r>
              <a:rPr lang="en-US" sz="1600" dirty="0">
                <a:solidFill>
                  <a:schemeClr val="bg1"/>
                </a:solidFill>
                <a:latin typeface="Arial" charset="0"/>
              </a:rPr>
              <a:t>2Project Mgmt Plan 	 Updates</a:t>
            </a:r>
          </a:p>
          <a:p>
            <a:pPr marL="87313" algn="l">
              <a:buFontTx/>
              <a:buChar char="•"/>
            </a:pPr>
            <a:r>
              <a:rPr lang="en-US" sz="1600" dirty="0">
                <a:solidFill>
                  <a:schemeClr val="bg1"/>
                </a:solidFill>
                <a:latin typeface="Arial" charset="0"/>
              </a:rPr>
              <a:t>Schedule Mgmt. Plan</a:t>
            </a:r>
          </a:p>
          <a:p>
            <a:pPr marL="87313" algn="l">
              <a:buFontTx/>
              <a:buChar char="•"/>
            </a:pPr>
            <a:r>
              <a:rPr lang="en-US" sz="1600" dirty="0">
                <a:solidFill>
                  <a:schemeClr val="bg1"/>
                </a:solidFill>
                <a:latin typeface="Arial" charset="0"/>
              </a:rPr>
              <a:t>Cost Mgmt. Plan</a:t>
            </a:r>
          </a:p>
          <a:p>
            <a:pPr marL="87313" algn="l">
              <a:buFontTx/>
              <a:buChar char="•"/>
            </a:pPr>
            <a:r>
              <a:rPr lang="en-US" sz="1600" dirty="0">
                <a:solidFill>
                  <a:schemeClr val="bg1"/>
                </a:solidFill>
                <a:latin typeface="Arial" charset="0"/>
              </a:rPr>
              <a:t>Quality Mgmt. plan</a:t>
            </a:r>
          </a:p>
          <a:p>
            <a:pPr marL="87313" algn="l">
              <a:buFontTx/>
              <a:buChar char="•"/>
            </a:pPr>
            <a:r>
              <a:rPr lang="en-US" sz="1600" dirty="0">
                <a:solidFill>
                  <a:schemeClr val="bg1"/>
                </a:solidFill>
                <a:latin typeface="Arial" charset="0"/>
              </a:rPr>
              <a:t>Resource Mgmt. Plan</a:t>
            </a:r>
          </a:p>
          <a:p>
            <a:pPr marL="87313" algn="l">
              <a:buFontTx/>
              <a:buChar char="•"/>
            </a:pPr>
            <a:r>
              <a:rPr lang="en-US" sz="1600" dirty="0">
                <a:solidFill>
                  <a:schemeClr val="bg1"/>
                </a:solidFill>
                <a:latin typeface="Arial" charset="0"/>
              </a:rPr>
              <a:t>Procurement Mgmt. plan</a:t>
            </a:r>
          </a:p>
          <a:p>
            <a:pPr marL="87313" algn="l">
              <a:buFontTx/>
              <a:buChar char="•"/>
            </a:pPr>
            <a:r>
              <a:rPr lang="en-US" sz="1600" dirty="0">
                <a:solidFill>
                  <a:schemeClr val="bg1"/>
                </a:solidFill>
                <a:latin typeface="Arial" charset="0"/>
              </a:rPr>
              <a:t>Scope Baseline</a:t>
            </a:r>
          </a:p>
          <a:p>
            <a:pPr marL="87313" algn="l">
              <a:buFontTx/>
              <a:buChar char="•"/>
            </a:pPr>
            <a:r>
              <a:rPr lang="en-US" sz="1600" dirty="0">
                <a:solidFill>
                  <a:schemeClr val="bg1"/>
                </a:solidFill>
                <a:latin typeface="Arial" charset="0"/>
              </a:rPr>
              <a:t>Schedule Baseline</a:t>
            </a:r>
          </a:p>
          <a:p>
            <a:pPr marL="87313" algn="l">
              <a:buFontTx/>
              <a:buChar char="•"/>
            </a:pPr>
            <a:r>
              <a:rPr lang="en-US" sz="1600" dirty="0">
                <a:solidFill>
                  <a:schemeClr val="bg1"/>
                </a:solidFill>
                <a:latin typeface="Arial" charset="0"/>
              </a:rPr>
              <a:t>Cost Baseline</a:t>
            </a:r>
          </a:p>
          <a:p>
            <a:pPr algn="l">
              <a:buFontTx/>
              <a:buChar char="•"/>
              <a:tabLst>
                <a:tab pos="231775" algn="l"/>
              </a:tabLst>
            </a:pPr>
            <a:r>
              <a:rPr lang="en-US" sz="1600" dirty="0">
                <a:solidFill>
                  <a:schemeClr val="bg1"/>
                </a:solidFill>
                <a:latin typeface="Arial" charset="0"/>
              </a:rPr>
              <a:t>3 Project Document 	Updates</a:t>
            </a:r>
          </a:p>
          <a:p>
            <a:pPr marL="87313" algn="l">
              <a:buFontTx/>
              <a:buChar char="•"/>
            </a:pPr>
            <a:r>
              <a:rPr lang="en-US" sz="1600" dirty="0">
                <a:solidFill>
                  <a:schemeClr val="bg1"/>
                </a:solidFill>
                <a:latin typeface="Arial" charset="0"/>
              </a:rPr>
              <a:t>Assumption log</a:t>
            </a:r>
          </a:p>
          <a:p>
            <a:pPr marL="87313" algn="l">
              <a:buFontTx/>
              <a:buChar char="•"/>
            </a:pPr>
            <a:r>
              <a:rPr lang="en-US" sz="1600" dirty="0">
                <a:solidFill>
                  <a:schemeClr val="bg1"/>
                </a:solidFill>
                <a:latin typeface="Arial" charset="0"/>
              </a:rPr>
              <a:t>Cost forecasts</a:t>
            </a:r>
          </a:p>
          <a:p>
            <a:pPr marL="87313" algn="l">
              <a:buFontTx/>
              <a:buChar char="•"/>
            </a:pPr>
            <a:r>
              <a:rPr lang="en-US" sz="1600" dirty="0">
                <a:solidFill>
                  <a:schemeClr val="bg1"/>
                </a:solidFill>
                <a:latin typeface="Arial" charset="0"/>
              </a:rPr>
              <a:t>Lessons learned reg.</a:t>
            </a:r>
          </a:p>
          <a:p>
            <a:pPr marL="87313" algn="l">
              <a:buFontTx/>
              <a:buChar char="•"/>
            </a:pPr>
            <a:r>
              <a:rPr lang="en-US" sz="1600" dirty="0">
                <a:solidFill>
                  <a:schemeClr val="bg1"/>
                </a:solidFill>
                <a:latin typeface="Arial" charset="0"/>
              </a:rPr>
              <a:t>Project Schedule</a:t>
            </a:r>
          </a:p>
          <a:p>
            <a:pPr marL="87313" algn="l">
              <a:buFontTx/>
              <a:buChar char="•"/>
            </a:pPr>
            <a:r>
              <a:rPr lang="en-US" sz="1600" dirty="0">
                <a:solidFill>
                  <a:schemeClr val="bg1"/>
                </a:solidFill>
                <a:latin typeface="Arial" charset="0"/>
              </a:rPr>
              <a:t>Project Team </a:t>
            </a:r>
            <a:r>
              <a:rPr lang="en-US" sz="1600" dirty="0" err="1">
                <a:solidFill>
                  <a:schemeClr val="bg1"/>
                </a:solidFill>
                <a:latin typeface="Arial" charset="0"/>
              </a:rPr>
              <a:t>Assignmt</a:t>
            </a:r>
            <a:r>
              <a:rPr lang="en-US" sz="1600" dirty="0">
                <a:solidFill>
                  <a:schemeClr val="bg1"/>
                </a:solidFill>
                <a:latin typeface="Arial" charset="0"/>
              </a:rPr>
              <a:t>.</a:t>
            </a:r>
          </a:p>
          <a:p>
            <a:pPr marL="87313" algn="l">
              <a:buFontTx/>
              <a:buChar char="•"/>
            </a:pPr>
            <a:r>
              <a:rPr lang="en-US" sz="1600" dirty="0">
                <a:solidFill>
                  <a:schemeClr val="bg1"/>
                </a:solidFill>
                <a:latin typeface="Arial" charset="0"/>
              </a:rPr>
              <a:t>Risk Register</a:t>
            </a:r>
          </a:p>
          <a:p>
            <a:pPr marL="87313" algn="l">
              <a:buFontTx/>
              <a:buChar char="•"/>
            </a:pPr>
            <a:r>
              <a:rPr lang="en-US" sz="1600" dirty="0">
                <a:solidFill>
                  <a:schemeClr val="bg1"/>
                </a:solidFill>
                <a:latin typeface="Arial" charset="0"/>
              </a:rPr>
              <a:t>Risk report</a:t>
            </a:r>
          </a:p>
        </p:txBody>
      </p:sp>
      <p:sp>
        <p:nvSpPr>
          <p:cNvPr id="202782" name="Rectangle 30"/>
          <p:cNvSpPr>
            <a:spLocks noChangeArrowheads="1"/>
          </p:cNvSpPr>
          <p:nvPr/>
        </p:nvSpPr>
        <p:spPr bwMode="auto">
          <a:xfrm>
            <a:off x="2971800" y="907240"/>
            <a:ext cx="2444238" cy="570311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endParaRPr lang="en-US" sz="1600" dirty="0">
              <a:solidFill>
                <a:schemeClr val="bg1"/>
              </a:solidFill>
              <a:latin typeface="Arial" charset="0"/>
            </a:endParaRPr>
          </a:p>
          <a:p>
            <a:pPr algn="l"/>
            <a:endParaRPr lang="en-US" sz="1600" dirty="0">
              <a:solidFill>
                <a:schemeClr val="bg1"/>
              </a:solidFill>
              <a:latin typeface="Arial" charset="0"/>
            </a:endParaRPr>
          </a:p>
          <a:p>
            <a:pPr algn="l">
              <a:buFontTx/>
              <a:buChar char="•"/>
              <a:tabLst>
                <a:tab pos="288925" algn="l"/>
              </a:tabLst>
            </a:pPr>
            <a:r>
              <a:rPr lang="en-US" sz="1600" dirty="0">
                <a:solidFill>
                  <a:schemeClr val="bg1"/>
                </a:solidFill>
                <a:latin typeface="Arial" charset="0"/>
              </a:rPr>
              <a:t>1 Expert judgment</a:t>
            </a:r>
          </a:p>
          <a:p>
            <a:pPr algn="l">
              <a:buFontTx/>
              <a:buChar char="•"/>
              <a:tabLst>
                <a:tab pos="288925" algn="l"/>
              </a:tabLst>
            </a:pPr>
            <a:r>
              <a:rPr lang="en-US" sz="1600" dirty="0">
                <a:solidFill>
                  <a:schemeClr val="bg1"/>
                </a:solidFill>
                <a:latin typeface="Arial" charset="0"/>
              </a:rPr>
              <a:t>2 Data Gathering</a:t>
            </a:r>
          </a:p>
          <a:p>
            <a:pPr marL="87313" algn="l">
              <a:buFontTx/>
              <a:buChar char="•"/>
            </a:pPr>
            <a:r>
              <a:rPr lang="en-US" sz="1600" dirty="0">
                <a:solidFill>
                  <a:schemeClr val="bg1"/>
                </a:solidFill>
                <a:latin typeface="Arial" charset="0"/>
              </a:rPr>
              <a:t> Interviews</a:t>
            </a:r>
          </a:p>
          <a:p>
            <a:pPr algn="l">
              <a:buFontTx/>
              <a:buChar char="•"/>
            </a:pPr>
            <a:r>
              <a:rPr lang="en-US" sz="1600" dirty="0">
                <a:solidFill>
                  <a:schemeClr val="bg1"/>
                </a:solidFill>
                <a:latin typeface="Arial" charset="0"/>
              </a:rPr>
              <a:t>3 Interpersonal &amp;     </a:t>
            </a:r>
          </a:p>
          <a:p>
            <a:pPr algn="l"/>
            <a:r>
              <a:rPr lang="en-US" sz="1600" dirty="0">
                <a:solidFill>
                  <a:schemeClr val="bg1"/>
                </a:solidFill>
                <a:latin typeface="Arial" charset="0"/>
              </a:rPr>
              <a:t>    team skills</a:t>
            </a:r>
          </a:p>
          <a:p>
            <a:pPr marL="174625" indent="-87313" algn="l">
              <a:buFont typeface="Arial" panose="020B0604020202020204" pitchFamily="34" charset="0"/>
              <a:buChar char="•"/>
            </a:pPr>
            <a:r>
              <a:rPr lang="en-US" sz="1600" dirty="0">
                <a:solidFill>
                  <a:schemeClr val="bg1"/>
                </a:solidFill>
                <a:latin typeface="Arial" charset="0"/>
              </a:rPr>
              <a:t> Facilitation</a:t>
            </a:r>
          </a:p>
          <a:p>
            <a:pPr algn="l">
              <a:buFont typeface="Arial" panose="020B0604020202020204" pitchFamily="34" charset="0"/>
              <a:buChar char="•"/>
            </a:pPr>
            <a:r>
              <a:rPr lang="en-US" sz="1600" dirty="0">
                <a:solidFill>
                  <a:schemeClr val="bg1"/>
                </a:solidFill>
                <a:latin typeface="Arial" charset="0"/>
              </a:rPr>
              <a:t>4 Strategies for Threats</a:t>
            </a:r>
          </a:p>
          <a:p>
            <a:pPr algn="l">
              <a:buFont typeface="Arial" panose="020B0604020202020204" pitchFamily="34" charset="0"/>
              <a:buChar char="•"/>
            </a:pPr>
            <a:r>
              <a:rPr lang="en-US" sz="1600" dirty="0">
                <a:solidFill>
                  <a:schemeClr val="bg1"/>
                </a:solidFill>
                <a:latin typeface="Arial" charset="0"/>
              </a:rPr>
              <a:t>5 Strategies for   </a:t>
            </a:r>
          </a:p>
          <a:p>
            <a:pPr algn="l"/>
            <a:r>
              <a:rPr lang="en-US" sz="1600" dirty="0">
                <a:solidFill>
                  <a:schemeClr val="bg1"/>
                </a:solidFill>
                <a:latin typeface="Arial" charset="0"/>
              </a:rPr>
              <a:t>    Opportunities</a:t>
            </a:r>
          </a:p>
          <a:p>
            <a:pPr>
              <a:buFont typeface="Arial" panose="020B0604020202020204" pitchFamily="34" charset="0"/>
              <a:buChar char="•"/>
            </a:pPr>
            <a:r>
              <a:rPr lang="en-US" sz="1600" dirty="0">
                <a:solidFill>
                  <a:schemeClr val="bg1"/>
                </a:solidFill>
                <a:latin typeface="Arial" charset="0"/>
              </a:rPr>
              <a:t>6 Contingent response  </a:t>
            </a:r>
          </a:p>
          <a:p>
            <a:r>
              <a:rPr lang="en-US" sz="1600" dirty="0">
                <a:solidFill>
                  <a:schemeClr val="bg1"/>
                </a:solidFill>
                <a:latin typeface="Arial" charset="0"/>
              </a:rPr>
              <a:t>    strategies</a:t>
            </a:r>
          </a:p>
          <a:p>
            <a:pPr algn="l">
              <a:buFont typeface="Arial" panose="020B0604020202020204" pitchFamily="34" charset="0"/>
              <a:buChar char="•"/>
            </a:pPr>
            <a:r>
              <a:rPr lang="en-US" sz="1600" dirty="0">
                <a:solidFill>
                  <a:schemeClr val="bg1"/>
                </a:solidFill>
                <a:latin typeface="Arial" charset="0"/>
              </a:rPr>
              <a:t>7Strategies for overall </a:t>
            </a:r>
          </a:p>
          <a:p>
            <a:pPr algn="l"/>
            <a:r>
              <a:rPr lang="en-US" sz="1600" dirty="0">
                <a:solidFill>
                  <a:schemeClr val="bg1"/>
                </a:solidFill>
                <a:latin typeface="Arial" charset="0"/>
              </a:rPr>
              <a:t>    project risk </a:t>
            </a:r>
          </a:p>
          <a:p>
            <a:pPr algn="l">
              <a:buFont typeface="Arial" panose="020B0604020202020204" pitchFamily="34" charset="0"/>
              <a:buChar char="•"/>
            </a:pPr>
            <a:r>
              <a:rPr lang="en-US" sz="1600" dirty="0">
                <a:solidFill>
                  <a:schemeClr val="bg1"/>
                </a:solidFill>
                <a:latin typeface="Arial" charset="0"/>
              </a:rPr>
              <a:t>8 Data Analysis</a:t>
            </a:r>
          </a:p>
          <a:p>
            <a:pPr marL="174625" indent="-87313" algn="l">
              <a:buFont typeface="Arial" panose="020B0604020202020204" pitchFamily="34" charset="0"/>
              <a:buChar char="•"/>
            </a:pPr>
            <a:r>
              <a:rPr lang="en-US" sz="1600" dirty="0">
                <a:solidFill>
                  <a:schemeClr val="bg1"/>
                </a:solidFill>
                <a:latin typeface="Arial" charset="0"/>
              </a:rPr>
              <a:t>Alternative analysis</a:t>
            </a:r>
          </a:p>
          <a:p>
            <a:pPr marL="174625" indent="-87313" algn="l">
              <a:buFont typeface="Arial" panose="020B0604020202020204" pitchFamily="34" charset="0"/>
              <a:buChar char="•"/>
            </a:pPr>
            <a:r>
              <a:rPr lang="en-US" sz="1600" dirty="0">
                <a:solidFill>
                  <a:schemeClr val="bg1"/>
                </a:solidFill>
                <a:latin typeface="Arial" charset="0"/>
              </a:rPr>
              <a:t>Cost/Benefit Analysis</a:t>
            </a:r>
          </a:p>
          <a:p>
            <a:pPr marL="87313" indent="-87313" algn="l">
              <a:buFont typeface="Arial" panose="020B0604020202020204" pitchFamily="34" charset="0"/>
              <a:buChar char="•"/>
            </a:pPr>
            <a:r>
              <a:rPr lang="en-US" sz="1600" dirty="0">
                <a:solidFill>
                  <a:schemeClr val="bg1"/>
                </a:solidFill>
                <a:latin typeface="Arial" charset="0"/>
              </a:rPr>
              <a:t>9 Decision Making</a:t>
            </a:r>
          </a:p>
          <a:p>
            <a:pPr marL="174625" indent="-87313" algn="l">
              <a:buFont typeface="Arial" panose="020B0604020202020204" pitchFamily="34" charset="0"/>
              <a:buChar char="•"/>
            </a:pPr>
            <a:r>
              <a:rPr lang="en-US" sz="1600" dirty="0">
                <a:solidFill>
                  <a:schemeClr val="bg1"/>
                </a:solidFill>
                <a:latin typeface="Arial" charset="0"/>
              </a:rPr>
              <a:t>Multi-criteria decision analysis</a:t>
            </a:r>
          </a:p>
        </p:txBody>
      </p:sp>
      <p:sp>
        <p:nvSpPr>
          <p:cNvPr id="202783" name="Rectangle 31"/>
          <p:cNvSpPr>
            <a:spLocks noChangeArrowheads="1"/>
          </p:cNvSpPr>
          <p:nvPr/>
        </p:nvSpPr>
        <p:spPr bwMode="auto">
          <a:xfrm>
            <a:off x="228599" y="1323067"/>
            <a:ext cx="2538983" cy="4410984"/>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buFontTx/>
              <a:buChar char="•"/>
            </a:pPr>
            <a:endParaRPr lang="en-US" sz="1600" dirty="0">
              <a:solidFill>
                <a:schemeClr val="bg1"/>
              </a:solidFill>
              <a:latin typeface="Arial" charset="0"/>
            </a:endParaRPr>
          </a:p>
          <a:p>
            <a:pPr>
              <a:buFontTx/>
              <a:buChar char="•"/>
            </a:pPr>
            <a:r>
              <a:rPr lang="en-US" sz="1600" dirty="0">
                <a:solidFill>
                  <a:schemeClr val="bg1"/>
                </a:solidFill>
                <a:latin typeface="Arial" charset="0"/>
              </a:rPr>
              <a:t>1Project Mgmt. Plan</a:t>
            </a:r>
          </a:p>
          <a:p>
            <a:pPr marL="87313">
              <a:buFontTx/>
              <a:buChar char="•"/>
            </a:pPr>
            <a:r>
              <a:rPr lang="en-US" sz="1600" dirty="0">
                <a:solidFill>
                  <a:schemeClr val="bg1"/>
                </a:solidFill>
                <a:latin typeface="Arial" charset="0"/>
              </a:rPr>
              <a:t>Resource Mgmt. Plan</a:t>
            </a:r>
          </a:p>
          <a:p>
            <a:pPr marL="87313">
              <a:buFontTx/>
              <a:buChar char="•"/>
            </a:pPr>
            <a:r>
              <a:rPr lang="en-US" sz="1600" dirty="0">
                <a:solidFill>
                  <a:schemeClr val="bg1"/>
                </a:solidFill>
                <a:latin typeface="Arial" charset="0"/>
              </a:rPr>
              <a:t>Risk Mgmt. Plan</a:t>
            </a:r>
          </a:p>
          <a:p>
            <a:pPr marL="87313">
              <a:buFontTx/>
              <a:buChar char="•"/>
            </a:pPr>
            <a:r>
              <a:rPr lang="en-US" sz="1600" dirty="0">
                <a:solidFill>
                  <a:schemeClr val="bg1"/>
                </a:solidFill>
                <a:latin typeface="Arial" charset="0"/>
              </a:rPr>
              <a:t>Cost Baseline       </a:t>
            </a:r>
          </a:p>
          <a:p>
            <a:pPr marL="52388" indent="-52388">
              <a:buFont typeface="Arial" pitchFamily="34" charset="0"/>
              <a:buChar char="•"/>
            </a:pPr>
            <a:r>
              <a:rPr lang="en-US" sz="1600" dirty="0">
                <a:solidFill>
                  <a:schemeClr val="bg1"/>
                </a:solidFill>
                <a:latin typeface="Arial" charset="0"/>
              </a:rPr>
              <a:t>2Project Documents</a:t>
            </a:r>
          </a:p>
          <a:p>
            <a:pPr marL="174625" indent="-52388">
              <a:buFont typeface="Arial" pitchFamily="34" charset="0"/>
              <a:buChar char="•"/>
            </a:pPr>
            <a:r>
              <a:rPr lang="en-US" sz="1600" dirty="0">
                <a:solidFill>
                  <a:schemeClr val="bg1"/>
                </a:solidFill>
                <a:latin typeface="Arial" charset="0"/>
              </a:rPr>
              <a:t>Lessons Learned Reg.</a:t>
            </a:r>
          </a:p>
          <a:p>
            <a:pPr marL="174625" indent="-52388">
              <a:buFont typeface="Arial" pitchFamily="34" charset="0"/>
              <a:buChar char="•"/>
            </a:pPr>
            <a:r>
              <a:rPr lang="en-US" sz="1600" dirty="0">
                <a:solidFill>
                  <a:schemeClr val="bg1"/>
                </a:solidFill>
                <a:latin typeface="Arial" charset="0"/>
              </a:rPr>
              <a:t>Project Schedule</a:t>
            </a:r>
          </a:p>
          <a:p>
            <a:pPr marL="174625" indent="-52388">
              <a:buFont typeface="Arial" pitchFamily="34" charset="0"/>
              <a:buChar char="•"/>
            </a:pPr>
            <a:r>
              <a:rPr lang="en-US" sz="1600" dirty="0">
                <a:solidFill>
                  <a:schemeClr val="bg1"/>
                </a:solidFill>
                <a:latin typeface="Arial" charset="0"/>
              </a:rPr>
              <a:t>Project team assign's</a:t>
            </a:r>
          </a:p>
          <a:p>
            <a:pPr marL="174625" indent="-52388">
              <a:buFont typeface="Arial" pitchFamily="34" charset="0"/>
              <a:buChar char="•"/>
            </a:pPr>
            <a:r>
              <a:rPr lang="en-US" sz="1600" dirty="0">
                <a:solidFill>
                  <a:schemeClr val="bg1"/>
                </a:solidFill>
                <a:latin typeface="Arial" charset="0"/>
              </a:rPr>
              <a:t>Resource Calendars</a:t>
            </a:r>
          </a:p>
          <a:p>
            <a:pPr marL="174625" indent="-52388">
              <a:buFont typeface="Arial" pitchFamily="34" charset="0"/>
              <a:buChar char="•"/>
            </a:pPr>
            <a:r>
              <a:rPr lang="en-US" sz="1600" dirty="0">
                <a:solidFill>
                  <a:schemeClr val="bg1"/>
                </a:solidFill>
                <a:latin typeface="Arial" charset="0"/>
              </a:rPr>
              <a:t>Risk register</a:t>
            </a:r>
          </a:p>
          <a:p>
            <a:pPr marL="174625" indent="-52388">
              <a:buFont typeface="Arial" pitchFamily="34" charset="0"/>
              <a:buChar char="•"/>
            </a:pPr>
            <a:r>
              <a:rPr lang="en-US" sz="1600" dirty="0">
                <a:solidFill>
                  <a:schemeClr val="bg1"/>
                </a:solidFill>
                <a:latin typeface="Arial" charset="0"/>
              </a:rPr>
              <a:t>Risk report</a:t>
            </a:r>
          </a:p>
          <a:p>
            <a:pPr marL="174625" indent="-52388">
              <a:buFont typeface="Arial" pitchFamily="34" charset="0"/>
              <a:buChar char="•"/>
            </a:pPr>
            <a:r>
              <a:rPr lang="en-US" sz="1600" dirty="0">
                <a:solidFill>
                  <a:schemeClr val="bg1"/>
                </a:solidFill>
                <a:latin typeface="Arial" charset="0"/>
              </a:rPr>
              <a:t>Stakeholder register</a:t>
            </a:r>
          </a:p>
          <a:p>
            <a:pPr>
              <a:buFont typeface="Arial" pitchFamily="34" charset="0"/>
              <a:buChar char="•"/>
            </a:pPr>
            <a:r>
              <a:rPr lang="en-US" sz="1600" dirty="0">
                <a:solidFill>
                  <a:schemeClr val="bg1"/>
                </a:solidFill>
                <a:latin typeface="Arial" charset="0"/>
              </a:rPr>
              <a:t>3Ent. </a:t>
            </a:r>
            <a:r>
              <a:rPr lang="en-US" sz="1600" dirty="0" err="1">
                <a:solidFill>
                  <a:schemeClr val="bg1"/>
                </a:solidFill>
                <a:latin typeface="Arial" charset="0"/>
              </a:rPr>
              <a:t>Env</a:t>
            </a:r>
            <a:r>
              <a:rPr lang="en-US" sz="1600" dirty="0">
                <a:solidFill>
                  <a:schemeClr val="bg1"/>
                </a:solidFill>
                <a:latin typeface="Arial" charset="0"/>
              </a:rPr>
              <a:t>.  </a:t>
            </a:r>
            <a:r>
              <a:rPr lang="en-US" sz="1600" dirty="0" err="1">
                <a:solidFill>
                  <a:schemeClr val="bg1"/>
                </a:solidFill>
                <a:latin typeface="Arial" charset="0"/>
              </a:rPr>
              <a:t>Facotrs</a:t>
            </a:r>
            <a:endParaRPr lang="en-US" sz="1600" dirty="0">
              <a:solidFill>
                <a:schemeClr val="bg1"/>
              </a:solidFill>
              <a:latin typeface="Arial" charset="0"/>
            </a:endParaRPr>
          </a:p>
          <a:p>
            <a:pPr>
              <a:buFont typeface="Arial" pitchFamily="34" charset="0"/>
              <a:buChar char="•"/>
            </a:pPr>
            <a:r>
              <a:rPr lang="en-US" sz="1600" dirty="0">
                <a:solidFill>
                  <a:schemeClr val="bg1"/>
                </a:solidFill>
                <a:latin typeface="Arial" charset="0"/>
              </a:rPr>
              <a:t>4Org. Proc. Assets</a:t>
            </a:r>
          </a:p>
          <a:p>
            <a:pPr marL="174625" indent="-52388">
              <a:buFont typeface="Arial" pitchFamily="34" charset="0"/>
              <a:buChar char="•"/>
            </a:pPr>
            <a:endParaRPr lang="en-US" sz="1600" dirty="0">
              <a:solidFill>
                <a:schemeClr val="bg1"/>
              </a:solidFill>
              <a:latin typeface="Arial" charset="0"/>
            </a:endParaRPr>
          </a:p>
        </p:txBody>
      </p:sp>
      <p:sp>
        <p:nvSpPr>
          <p:cNvPr id="202784" name="Text Box 32"/>
          <p:cNvSpPr txBox="1">
            <a:spLocks noChangeArrowheads="1"/>
          </p:cNvSpPr>
          <p:nvPr/>
        </p:nvSpPr>
        <p:spPr bwMode="auto">
          <a:xfrm>
            <a:off x="671689" y="1325562"/>
            <a:ext cx="1325563" cy="396875"/>
          </a:xfrm>
          <a:prstGeom prst="rect">
            <a:avLst/>
          </a:prstGeom>
          <a:solidFill>
            <a:srgbClr val="462B0E"/>
          </a:solidFill>
          <a:ln w="12700">
            <a:noFill/>
            <a:miter lim="800000"/>
            <a:headEnd type="none" w="sm" len="sm"/>
            <a:tailEnd type="none" w="sm" len="sm"/>
          </a:ln>
          <a:effectLst/>
        </p:spPr>
        <p:txBody>
          <a:bodyPr>
            <a:spAutoFit/>
          </a:bodyPr>
          <a:lstStyle/>
          <a:p>
            <a:r>
              <a:rPr lang="en-US" sz="2000" b="1" dirty="0">
                <a:solidFill>
                  <a:schemeClr val="bg1"/>
                </a:solidFill>
                <a:latin typeface="Arial" charset="0"/>
              </a:rPr>
              <a:t>Inputs</a:t>
            </a:r>
          </a:p>
        </p:txBody>
      </p:sp>
      <p:sp>
        <p:nvSpPr>
          <p:cNvPr id="202785" name="Text Box 33"/>
          <p:cNvSpPr txBox="1">
            <a:spLocks noChangeArrowheads="1"/>
          </p:cNvSpPr>
          <p:nvPr/>
        </p:nvSpPr>
        <p:spPr bwMode="auto">
          <a:xfrm>
            <a:off x="3200400" y="968514"/>
            <a:ext cx="1752600" cy="707886"/>
          </a:xfrm>
          <a:prstGeom prst="rect">
            <a:avLst/>
          </a:prstGeom>
          <a:solidFill>
            <a:srgbClr val="462B0E"/>
          </a:solidFill>
          <a:ln w="12700">
            <a:noFill/>
            <a:miter lim="800000"/>
            <a:headEnd type="none" w="sm" len="sm"/>
            <a:tailEnd type="none" w="sm" len="sm"/>
          </a:ln>
          <a:effectLst/>
        </p:spPr>
        <p:txBody>
          <a:bodyPr wrap="square">
            <a:spAutoFit/>
          </a:bodyPr>
          <a:lstStyle/>
          <a:p>
            <a:pPr marL="57150"/>
            <a:r>
              <a:rPr lang="en-US" sz="2000" b="1" dirty="0">
                <a:solidFill>
                  <a:schemeClr val="bg1"/>
                </a:solidFill>
                <a:latin typeface="Arial" charset="0"/>
              </a:rPr>
              <a:t>Tools &amp;</a:t>
            </a:r>
          </a:p>
          <a:p>
            <a:pPr marL="57150"/>
            <a:r>
              <a:rPr lang="en-US" sz="2000" b="1" dirty="0">
                <a:solidFill>
                  <a:schemeClr val="bg1"/>
                </a:solidFill>
                <a:latin typeface="Arial" charset="0"/>
              </a:rPr>
              <a:t>Techniques</a:t>
            </a:r>
            <a:endParaRPr lang="en-US" sz="2000" b="1" dirty="0">
              <a:solidFill>
                <a:schemeClr val="bg1"/>
              </a:solidFill>
            </a:endParaRPr>
          </a:p>
        </p:txBody>
      </p:sp>
      <p:sp>
        <p:nvSpPr>
          <p:cNvPr id="202786" name="Text Box 34"/>
          <p:cNvSpPr txBox="1">
            <a:spLocks noChangeArrowheads="1"/>
          </p:cNvSpPr>
          <p:nvPr/>
        </p:nvSpPr>
        <p:spPr bwMode="auto">
          <a:xfrm>
            <a:off x="5828964" y="968514"/>
            <a:ext cx="1676400" cy="396875"/>
          </a:xfrm>
          <a:prstGeom prst="rect">
            <a:avLst/>
          </a:prstGeom>
          <a:solidFill>
            <a:srgbClr val="462B0E"/>
          </a:solidFill>
          <a:ln w="12700">
            <a:noFill/>
            <a:miter lim="800000"/>
            <a:headEnd type="none" w="sm" len="sm"/>
            <a:tailEnd type="none" w="sm" len="sm"/>
          </a:ln>
          <a:effectLst/>
        </p:spPr>
        <p:txBody>
          <a:bodyPr>
            <a:spAutoFit/>
          </a:bodyPr>
          <a:lstStyle/>
          <a:p>
            <a:r>
              <a:rPr lang="en-US" sz="2000" b="1" dirty="0">
                <a:solidFill>
                  <a:schemeClr val="bg1"/>
                </a:solidFill>
                <a:latin typeface="Arial" charset="0"/>
              </a:rPr>
              <a:t>Outputs</a:t>
            </a:r>
          </a:p>
        </p:txBody>
      </p:sp>
      <p:sp>
        <p:nvSpPr>
          <p:cNvPr id="19" name="Rectangle 8"/>
          <p:cNvSpPr>
            <a:spLocks noGrp="1" noChangeArrowheads="1"/>
          </p:cNvSpPr>
          <p:nvPr>
            <p:ph type="title"/>
          </p:nvPr>
        </p:nvSpPr>
        <p:spPr>
          <a:xfrm>
            <a:off x="301752" y="0"/>
            <a:ext cx="8686800" cy="841248"/>
          </a:xfrm>
        </p:spPr>
        <p:txBody>
          <a:bodyPr>
            <a:normAutofit/>
          </a:bodyPr>
          <a:lstStyle/>
          <a:p>
            <a:pPr algn="ctr"/>
            <a:r>
              <a:rPr lang="en-US" sz="4000" b="1" dirty="0">
                <a:solidFill>
                  <a:schemeClr val="accent1"/>
                </a:solidFill>
                <a:effectLst>
                  <a:reflection blurRad="6350" stA="55000" endA="300" endPos="45500" dir="5400000" sy="-100000" algn="bl" rotWithShape="0"/>
                </a:effectLst>
              </a:rPr>
              <a:t>11.5  - Plan Risk Responses </a:t>
            </a:r>
          </a:p>
        </p:txBody>
      </p:sp>
      <p:sp>
        <p:nvSpPr>
          <p:cNvPr id="18" name="TextBox 1"/>
          <p:cNvSpPr txBox="1"/>
          <p:nvPr/>
        </p:nvSpPr>
        <p:spPr>
          <a:xfrm>
            <a:off x="-10498" y="652924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a:xfrm>
            <a:off x="152400" y="-76200"/>
            <a:ext cx="8839200" cy="838200"/>
          </a:xfrm>
        </p:spPr>
        <p:txBody>
          <a:bodyPr>
            <a:noAutofit/>
          </a:bodyPr>
          <a:lstStyle/>
          <a:p>
            <a:pPr algn="ctr"/>
            <a:r>
              <a:rPr lang="en-US" sz="2800" b="1" dirty="0">
                <a:solidFill>
                  <a:schemeClr val="accent1"/>
                </a:solidFill>
                <a:effectLst>
                  <a:reflection blurRad="6350" stA="55000" endA="300" endPos="45500" dir="5400000" sy="-100000" algn="bl" rotWithShape="0"/>
                </a:effectLst>
              </a:rPr>
              <a:t>11.5.1 - PLAN RISK RESPONSES: INPUTS </a:t>
            </a:r>
          </a:p>
        </p:txBody>
      </p:sp>
      <p:sp>
        <p:nvSpPr>
          <p:cNvPr id="766979" name="Rectangle 3"/>
          <p:cNvSpPr>
            <a:spLocks noGrp="1" noChangeArrowheads="1"/>
          </p:cNvSpPr>
          <p:nvPr>
            <p:ph sz="quarter" idx="1"/>
          </p:nvPr>
        </p:nvSpPr>
        <p:spPr>
          <a:xfrm>
            <a:off x="304800" y="1143000"/>
            <a:ext cx="8458200" cy="5410200"/>
          </a:xfrm>
          <a:ln/>
        </p:spPr>
        <p:txBody>
          <a:bodyPr>
            <a:normAutofit/>
          </a:bodyPr>
          <a:lstStyle/>
          <a:p>
            <a:pPr>
              <a:spcBef>
                <a:spcPts val="0"/>
              </a:spcBef>
              <a:buFont typeface="Wingdings" pitchFamily="2" charset="2"/>
              <a:buNone/>
            </a:pPr>
            <a:r>
              <a:rPr lang="en-US" sz="2800" b="1" dirty="0"/>
              <a:t>.1 Project Management Plan</a:t>
            </a:r>
          </a:p>
          <a:p>
            <a:pPr lvl="1">
              <a:spcBef>
                <a:spcPts val="0"/>
              </a:spcBef>
            </a:pPr>
            <a:r>
              <a:rPr lang="en-US" sz="2000" b="1" i="1" dirty="0"/>
              <a:t>Resource Management Plan</a:t>
            </a:r>
            <a:r>
              <a:rPr lang="en-US" sz="2000" dirty="0"/>
              <a:t>. Needed to coordinate response owners with other resources.  </a:t>
            </a:r>
          </a:p>
          <a:p>
            <a:pPr lvl="1">
              <a:spcBef>
                <a:spcPts val="0"/>
              </a:spcBef>
            </a:pPr>
            <a:r>
              <a:rPr lang="en-US" sz="2000" b="1" i="1" dirty="0"/>
              <a:t>Risk Management Plan. </a:t>
            </a:r>
            <a:r>
              <a:rPr lang="en-US" sz="2000" dirty="0"/>
              <a:t>Provides information about risk thresholds and roles &amp; responsibilities.</a:t>
            </a:r>
          </a:p>
          <a:p>
            <a:pPr lvl="1">
              <a:spcBef>
                <a:spcPts val="0"/>
              </a:spcBef>
            </a:pPr>
            <a:r>
              <a:rPr lang="en-US" sz="2000" b="1" i="1" dirty="0"/>
              <a:t>Cost Baseline. </a:t>
            </a:r>
            <a:r>
              <a:rPr lang="en-US" sz="2000" dirty="0"/>
              <a:t>Provides information about contingency funds.</a:t>
            </a:r>
          </a:p>
          <a:p>
            <a:pPr marL="0" lvl="1" indent="0">
              <a:spcBef>
                <a:spcPts val="0"/>
              </a:spcBef>
              <a:buNone/>
            </a:pPr>
            <a:r>
              <a:rPr lang="en-US" sz="2800" b="1" dirty="0"/>
              <a:t>.2 Project Documents </a:t>
            </a:r>
          </a:p>
          <a:p>
            <a:pPr marL="631825" lvl="1" indent="-273050">
              <a:spcBef>
                <a:spcPts val="0"/>
              </a:spcBef>
            </a:pPr>
            <a:r>
              <a:rPr lang="en-US" b="1" i="1" dirty="0"/>
              <a:t>Lessons learned register</a:t>
            </a:r>
            <a:r>
              <a:rPr lang="en-US" dirty="0"/>
              <a:t>. Describes effective risk responses learned earlier. </a:t>
            </a:r>
            <a:endParaRPr lang="en-US" sz="2000" dirty="0"/>
          </a:p>
          <a:p>
            <a:pPr marL="631825" lvl="1" indent="-273050">
              <a:spcBef>
                <a:spcPts val="0"/>
              </a:spcBef>
            </a:pPr>
            <a:r>
              <a:rPr lang="en-US" sz="2000" b="1" i="1" dirty="0"/>
              <a:t>Project Schedule. </a:t>
            </a:r>
            <a:r>
              <a:rPr lang="en-US" sz="2000" dirty="0"/>
              <a:t>Helps determine scheduling risk response activities. </a:t>
            </a:r>
          </a:p>
          <a:p>
            <a:pPr marL="631825" lvl="1" indent="-273050">
              <a:spcBef>
                <a:spcPts val="0"/>
              </a:spcBef>
            </a:pPr>
            <a:r>
              <a:rPr lang="en-US" sz="2000" b="1" i="1" dirty="0"/>
              <a:t>Project Team Assignments</a:t>
            </a:r>
            <a:r>
              <a:rPr lang="en-US" sz="2000" dirty="0"/>
              <a:t>. Shows resources that can be assigned to risk response activities. </a:t>
            </a:r>
          </a:p>
          <a:p>
            <a:pPr marL="631825" lvl="1" indent="-273050">
              <a:spcBef>
                <a:spcPts val="0"/>
              </a:spcBef>
            </a:pPr>
            <a:r>
              <a:rPr lang="en-US" sz="2000" b="1" i="1" dirty="0"/>
              <a:t>Resource Calendars. </a:t>
            </a:r>
            <a:r>
              <a:rPr lang="en-US" sz="2000" dirty="0"/>
              <a:t>Provides resource availability information.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78</a:t>
            </a:fld>
            <a:endParaRPr lang="en-CA"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a:xfrm>
            <a:off x="152400" y="-228600"/>
            <a:ext cx="8686800" cy="838200"/>
          </a:xfrm>
        </p:spPr>
        <p:txBody>
          <a:bodyPr/>
          <a:lstStyle/>
          <a:p>
            <a:pPr algn="ctr"/>
            <a:r>
              <a:rPr lang="en-US" b="1" dirty="0">
                <a:solidFill>
                  <a:schemeClr val="accent1"/>
                </a:solidFill>
                <a:effectLst>
                  <a:reflection blurRad="6350" stA="55000" endA="300" endPos="45500" dir="5400000" sy="-100000" algn="bl" rotWithShape="0"/>
                </a:effectLst>
              </a:rPr>
              <a:t>11.5.1 - PLAN RISK RESPONSES: INPUTS </a:t>
            </a:r>
          </a:p>
        </p:txBody>
      </p:sp>
      <p:sp>
        <p:nvSpPr>
          <p:cNvPr id="761859" name="Rectangle 3"/>
          <p:cNvSpPr>
            <a:spLocks noGrp="1" noChangeArrowheads="1"/>
          </p:cNvSpPr>
          <p:nvPr>
            <p:ph sz="quarter" idx="1"/>
          </p:nvPr>
        </p:nvSpPr>
        <p:spPr>
          <a:xfrm>
            <a:off x="0" y="914400"/>
            <a:ext cx="8839200" cy="6705600"/>
          </a:xfrm>
          <a:ln/>
        </p:spPr>
        <p:txBody>
          <a:bodyPr>
            <a:normAutofit fontScale="32500" lnSpcReduction="20000"/>
          </a:bodyPr>
          <a:lstStyle/>
          <a:p>
            <a:pPr>
              <a:buNone/>
            </a:pPr>
            <a:r>
              <a:rPr lang="en-US" sz="8600" b="1" dirty="0"/>
              <a:t>.2 Project Documents (cont’d) </a:t>
            </a:r>
          </a:p>
          <a:p>
            <a:pPr marL="273050" indent="173038">
              <a:buFont typeface="Arial" panose="020B0604020202020204" pitchFamily="34" charset="0"/>
              <a:buChar char="•"/>
            </a:pPr>
            <a:r>
              <a:rPr lang="en-US" sz="6200" b="1" i="1" dirty="0"/>
              <a:t>Risk Register </a:t>
            </a:r>
          </a:p>
          <a:p>
            <a:pPr marL="719138" lvl="1" indent="-273050">
              <a:buFont typeface="Courier New" panose="02070309020205020404" pitchFamily="49" charset="0"/>
              <a:buChar char="o"/>
            </a:pPr>
            <a:r>
              <a:rPr lang="en-US" sz="5500" dirty="0"/>
              <a:t>List of prioritized risks (from qualitative risk analysis)</a:t>
            </a:r>
          </a:p>
          <a:p>
            <a:pPr marL="719138" lvl="1" indent="-273050">
              <a:buFont typeface="Courier New" panose="02070309020205020404" pitchFamily="49" charset="0"/>
              <a:buChar char="o"/>
            </a:pPr>
            <a:r>
              <a:rPr lang="en-US" sz="5500" dirty="0"/>
              <a:t>Risk ranking of the project (qualitative risk analysis)</a:t>
            </a:r>
          </a:p>
          <a:p>
            <a:pPr marL="719138" lvl="1" indent="-273050">
              <a:buFont typeface="Courier New" panose="02070309020205020404" pitchFamily="49" charset="0"/>
              <a:buChar char="o"/>
            </a:pPr>
            <a:r>
              <a:rPr lang="en-US" sz="5500" dirty="0"/>
              <a:t>Prioritized list of quantified risks (quantitative risk analysis)</a:t>
            </a:r>
          </a:p>
          <a:p>
            <a:pPr marL="719138" lvl="1" indent="-273050">
              <a:buFont typeface="Courier New" panose="02070309020205020404" pitchFamily="49" charset="0"/>
              <a:buChar char="o"/>
            </a:pPr>
            <a:r>
              <a:rPr lang="en-US" sz="5500" dirty="0"/>
              <a:t>Probabilistic analysis of the project (quantitative risk analysis – simulations)</a:t>
            </a:r>
          </a:p>
          <a:p>
            <a:pPr marL="719138" lvl="1" indent="-273050">
              <a:buFont typeface="Courier New" panose="02070309020205020404" pitchFamily="49" charset="0"/>
              <a:buChar char="o"/>
            </a:pPr>
            <a:r>
              <a:rPr lang="en-US" sz="5500" dirty="0"/>
              <a:t>Probability of achieving cost and time objectives </a:t>
            </a:r>
            <a:br>
              <a:rPr lang="en-US" sz="5500" dirty="0"/>
            </a:br>
            <a:r>
              <a:rPr lang="en-US" sz="5500" dirty="0"/>
              <a:t>  (quantitative risk analysis – simulations)</a:t>
            </a:r>
          </a:p>
          <a:p>
            <a:pPr marL="719138" lvl="1" indent="-273050">
              <a:buFont typeface="Courier New" panose="02070309020205020404" pitchFamily="49" charset="0"/>
              <a:buChar char="o"/>
            </a:pPr>
            <a:r>
              <a:rPr lang="en-US" sz="5500" dirty="0"/>
              <a:t>List of potential responses</a:t>
            </a:r>
          </a:p>
          <a:p>
            <a:pPr marL="993458" lvl="3" indent="-273050">
              <a:buFont typeface="Courier New" panose="02070309020205020404" pitchFamily="49" charset="0"/>
              <a:buChar char="o"/>
            </a:pPr>
            <a:r>
              <a:rPr lang="en-US" sz="5500" dirty="0"/>
              <a:t>Potential response actions identified during the risk identification process</a:t>
            </a:r>
          </a:p>
          <a:p>
            <a:pPr marL="719138" lvl="1" indent="-273050">
              <a:lnSpc>
                <a:spcPct val="90000"/>
              </a:lnSpc>
              <a:buFont typeface="Courier New" panose="02070309020205020404" pitchFamily="49" charset="0"/>
              <a:buChar char="o"/>
            </a:pPr>
            <a:r>
              <a:rPr lang="en-US" sz="5500" dirty="0"/>
              <a:t>Risk thresholds</a:t>
            </a:r>
          </a:p>
          <a:p>
            <a:pPr marL="731520" lvl="2" indent="0">
              <a:lnSpc>
                <a:spcPct val="90000"/>
              </a:lnSpc>
              <a:buNone/>
            </a:pPr>
            <a:r>
              <a:rPr lang="en-US" sz="5500" dirty="0"/>
              <a:t>- Level of risk acceptable to  the organization influences risk response planning   (risk management planning)</a:t>
            </a:r>
          </a:p>
          <a:p>
            <a:pPr marL="719138" lvl="1" indent="-273050">
              <a:lnSpc>
                <a:spcPct val="90000"/>
              </a:lnSpc>
              <a:buFont typeface="Courier New" panose="02070309020205020404" pitchFamily="49" charset="0"/>
              <a:buChar char="o"/>
            </a:pPr>
            <a:r>
              <a:rPr lang="en-US" sz="5500" dirty="0"/>
              <a:t>Risk owners</a:t>
            </a:r>
          </a:p>
          <a:p>
            <a:pPr marL="993458" lvl="3" indent="-273050">
              <a:lnSpc>
                <a:spcPct val="90000"/>
              </a:lnSpc>
              <a:buFont typeface="Courier New" panose="02070309020205020404" pitchFamily="49" charset="0"/>
              <a:buChar char="o"/>
            </a:pPr>
            <a:r>
              <a:rPr lang="en-US" sz="5500" dirty="0"/>
              <a:t>List of stakeholder-owners of risk responses</a:t>
            </a:r>
          </a:p>
          <a:p>
            <a:pPr marL="719138" lvl="1" indent="-273050">
              <a:lnSpc>
                <a:spcPct val="90000"/>
              </a:lnSpc>
              <a:buFont typeface="Courier New" panose="02070309020205020404" pitchFamily="49" charset="0"/>
              <a:buChar char="o"/>
            </a:pPr>
            <a:r>
              <a:rPr lang="en-US" sz="5500" dirty="0"/>
              <a:t>Common risk causes</a:t>
            </a:r>
          </a:p>
          <a:p>
            <a:pPr marL="719138" lvl="2" indent="-273050">
              <a:lnSpc>
                <a:spcPct val="90000"/>
              </a:lnSpc>
              <a:buFont typeface="Courier New" panose="02070309020205020404" pitchFamily="49" charset="0"/>
              <a:buChar char="o"/>
            </a:pPr>
            <a:r>
              <a:rPr lang="en-US" sz="5500" dirty="0"/>
              <a:t>Multiple risks may be driven by a common cause</a:t>
            </a:r>
          </a:p>
          <a:p>
            <a:pPr marL="719138" lvl="2" indent="-273050">
              <a:lnSpc>
                <a:spcPct val="90000"/>
              </a:lnSpc>
              <a:buFont typeface="Courier New" panose="02070309020205020404" pitchFamily="49" charset="0"/>
              <a:buChar char="o"/>
            </a:pPr>
            <a:r>
              <a:rPr lang="en-US" sz="5500" dirty="0"/>
              <a:t>Opportunity to mitigate multiple risks with one generic response</a:t>
            </a:r>
          </a:p>
          <a:p>
            <a:pPr marL="719138" lvl="1" indent="-273050">
              <a:lnSpc>
                <a:spcPct val="90000"/>
              </a:lnSpc>
              <a:buFont typeface="Courier New" panose="02070309020205020404" pitchFamily="49" charset="0"/>
              <a:buChar char="o"/>
            </a:pPr>
            <a:r>
              <a:rPr lang="en-US" sz="5500" dirty="0"/>
              <a:t>Trends in qualitative and quantitative risk analysis </a:t>
            </a:r>
          </a:p>
          <a:p>
            <a:pPr marL="993458" lvl="3" indent="-273050">
              <a:lnSpc>
                <a:spcPct val="90000"/>
              </a:lnSpc>
              <a:buFont typeface="Courier New" panose="02070309020205020404" pitchFamily="49" charset="0"/>
              <a:buChar char="o"/>
            </a:pPr>
            <a:r>
              <a:rPr lang="en-US" sz="5500" dirty="0"/>
              <a:t>Such trends can make risk response or further analysis more or less urgent</a:t>
            </a:r>
          </a:p>
          <a:p>
            <a:pPr lvl="1">
              <a:lnSpc>
                <a:spcPct val="90000"/>
              </a:lnSpc>
            </a:pPr>
            <a:endParaRPr lang="en-US" sz="4600" dirty="0"/>
          </a:p>
          <a:p>
            <a:pPr lvl="1">
              <a:buNone/>
            </a:pPr>
            <a:endParaRPr lang="en-US" sz="2200" b="1" dirty="0"/>
          </a:p>
          <a:p>
            <a:pPr>
              <a:buFont typeface="Wingdings" pitchFamily="2" charset="2"/>
              <a:buNone/>
            </a:pPr>
            <a:r>
              <a:rPr lang="en-US" sz="2000" dirty="0"/>
              <a:t>	</a:t>
            </a:r>
          </a:p>
          <a:p>
            <a:pPr>
              <a:buFont typeface="Wingdings" pitchFamily="2" charset="2"/>
              <a:buNone/>
            </a:pPr>
            <a:endParaRPr lang="en-US" sz="2400" b="0" dirty="0"/>
          </a:p>
          <a:p>
            <a:pPr>
              <a:buFont typeface="Wingdings" pitchFamily="2" charset="2"/>
              <a:buNone/>
            </a:pPr>
            <a:endParaRPr lang="en-US" sz="2400" dirty="0"/>
          </a:p>
          <a:p>
            <a:pPr>
              <a:buFont typeface="Wingdings" pitchFamily="2" charset="2"/>
              <a:buNone/>
            </a:pPr>
            <a:endParaRPr lang="en-US" sz="2400" b="0" dirty="0">
              <a:solidFill>
                <a:schemeClr val="tx2"/>
              </a:solidFill>
            </a:endParaRPr>
          </a:p>
        </p:txBody>
      </p:sp>
      <p:sp>
        <p:nvSpPr>
          <p:cNvPr id="2" name="Slide Number Placeholder 1"/>
          <p:cNvSpPr>
            <a:spLocks noGrp="1"/>
          </p:cNvSpPr>
          <p:nvPr>
            <p:ph type="sldNum" sz="quarter" idx="15"/>
          </p:nvPr>
        </p:nvSpPr>
        <p:spPr/>
        <p:txBody>
          <a:bodyPr/>
          <a:lstStyle/>
          <a:p>
            <a:fld id="{C9B9AEC3-A0CA-4E90-A2C3-F6D483041A8F}" type="slidenum">
              <a:rPr lang="en-CA" smtClean="0"/>
              <a:pPr/>
              <a:t>79</a:t>
            </a:fld>
            <a:endParaRPr lang="en-CA"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487362"/>
          </a:xfrm>
        </p:spPr>
        <p:txBody>
          <a:bodyPr>
            <a:normAutofit fontScale="90000"/>
          </a:bodyPr>
          <a:lstStyle/>
          <a:p>
            <a:pPr algn="ctr"/>
            <a:r>
              <a:rPr lang="en-CA" b="1" dirty="0">
                <a:solidFill>
                  <a:schemeClr val="accent5"/>
                </a:solidFill>
                <a:effectLst>
                  <a:outerShdw blurRad="38100" dist="38100" dir="2700000" algn="tl">
                    <a:srgbClr val="000000">
                      <a:alpha val="43137"/>
                    </a:srgbClr>
                  </a:outerShdw>
                </a:effectLst>
              </a:rPr>
              <a:t>TAILORING CONSIDERATIONS</a:t>
            </a:r>
          </a:p>
        </p:txBody>
      </p:sp>
      <p:sp>
        <p:nvSpPr>
          <p:cNvPr id="3" name="Content Placeholder 2"/>
          <p:cNvSpPr>
            <a:spLocks noGrp="1"/>
          </p:cNvSpPr>
          <p:nvPr>
            <p:ph sz="quarter" idx="1"/>
          </p:nvPr>
        </p:nvSpPr>
        <p:spPr>
          <a:xfrm>
            <a:off x="152400" y="533400"/>
            <a:ext cx="8382000" cy="4114800"/>
          </a:xfrm>
        </p:spPr>
        <p:txBody>
          <a:bodyPr/>
          <a:lstStyle/>
          <a:p>
            <a:r>
              <a:rPr lang="en-CA" dirty="0"/>
              <a:t>Based on the unique attributes of a project, the Risk Management approach is required to be tailored for: </a:t>
            </a:r>
          </a:p>
          <a:p>
            <a:pPr lvl="1"/>
            <a:r>
              <a:rPr lang="en-CA" b="1" i="1" dirty="0"/>
              <a:t>Project Size; </a:t>
            </a:r>
            <a:r>
              <a:rPr lang="en-CA" i="1" dirty="0"/>
              <a:t>i.e., budget, duration, scope, team size. </a:t>
            </a:r>
          </a:p>
          <a:p>
            <a:pPr lvl="1"/>
            <a:r>
              <a:rPr lang="en-CA" b="1" i="1" dirty="0"/>
              <a:t>Project Complexity; </a:t>
            </a:r>
            <a:r>
              <a:rPr lang="en-CA" i="1" dirty="0"/>
              <a:t>level of innovation, new technology, commercial arrangements, external dependencies. </a:t>
            </a:r>
          </a:p>
          <a:p>
            <a:pPr lvl="1"/>
            <a:r>
              <a:rPr lang="en-CA" b="1" i="1" dirty="0"/>
              <a:t>Project Importance; </a:t>
            </a:r>
            <a:r>
              <a:rPr lang="en-CA" i="1" dirty="0"/>
              <a:t>strategic importance because the project aims to produce breakthrough opportunities, or addresses major innovations. </a:t>
            </a:r>
          </a:p>
          <a:p>
            <a:pPr lvl="1"/>
            <a:r>
              <a:rPr lang="en-CA" b="1" i="1" dirty="0"/>
              <a:t>Development Approach. </a:t>
            </a:r>
            <a:r>
              <a:rPr lang="en-CA" i="1" dirty="0"/>
              <a:t>Sequential risk management processes for waterfall projects; Incremental risk management (each iteration) fro adaptive projects. </a:t>
            </a:r>
            <a:endParaRPr lang="en-CA" b="1" i="1" dirty="0"/>
          </a:p>
        </p:txBody>
      </p:sp>
      <p:sp>
        <p:nvSpPr>
          <p:cNvPr id="4" name="Title 1"/>
          <p:cNvSpPr txBox="1">
            <a:spLocks/>
          </p:cNvSpPr>
          <p:nvPr/>
        </p:nvSpPr>
        <p:spPr>
          <a:xfrm>
            <a:off x="457200" y="4592638"/>
            <a:ext cx="7467600" cy="487362"/>
          </a:xfrm>
          <a:prstGeom prst="rect">
            <a:avLst/>
          </a:prstGeom>
        </p:spPr>
        <p:txBody>
          <a:bodyPr vert="horz" anchor="b">
            <a:normAutofit fontScale="90000"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CA" b="1" dirty="0">
                <a:solidFill>
                  <a:schemeClr val="accent5"/>
                </a:solidFill>
                <a:effectLst>
                  <a:outerShdw blurRad="38100" dist="38100" dir="2700000" algn="tl">
                    <a:srgbClr val="000000">
                      <a:alpha val="43137"/>
                    </a:srgbClr>
                  </a:outerShdw>
                </a:effectLst>
              </a:rPr>
              <a:t>CONSIDERATIONS FOR AGILE</a:t>
            </a:r>
          </a:p>
        </p:txBody>
      </p:sp>
      <p:sp>
        <p:nvSpPr>
          <p:cNvPr id="5" name="TextBox 4"/>
          <p:cNvSpPr txBox="1"/>
          <p:nvPr/>
        </p:nvSpPr>
        <p:spPr>
          <a:xfrm>
            <a:off x="609600" y="5181600"/>
            <a:ext cx="7315200" cy="1323439"/>
          </a:xfrm>
          <a:prstGeom prst="rect">
            <a:avLst/>
          </a:prstGeom>
          <a:noFill/>
        </p:spPr>
        <p:txBody>
          <a:bodyPr wrap="square" rtlCol="0">
            <a:spAutoFit/>
          </a:bodyPr>
          <a:lstStyle/>
          <a:p>
            <a:pPr marL="285750" indent="-285750">
              <a:buFont typeface="Arial" panose="020B0604020202020204" pitchFamily="34" charset="0"/>
              <a:buChar char="•"/>
            </a:pPr>
            <a:r>
              <a:rPr lang="en-CA" sz="2000" dirty="0"/>
              <a:t>Adaptive (Agile) approaches to project management, consider risk when selecting the contents of each iteration, by identifying, analyzing and managing processes performed during each iteration.   </a:t>
            </a:r>
          </a:p>
        </p:txBody>
      </p:sp>
      <p:sp>
        <p:nvSpPr>
          <p:cNvPr id="6" name="Slide Number Placeholder 5"/>
          <p:cNvSpPr>
            <a:spLocks noGrp="1"/>
          </p:cNvSpPr>
          <p:nvPr>
            <p:ph type="sldNum" sz="quarter" idx="15"/>
          </p:nvPr>
        </p:nvSpPr>
        <p:spPr/>
        <p:txBody>
          <a:bodyPr/>
          <a:lstStyle/>
          <a:p>
            <a:fld id="{C9B9AEC3-A0CA-4E90-A2C3-F6D483041A8F}" type="slidenum">
              <a:rPr lang="en-CA" smtClean="0"/>
              <a:pPr/>
              <a:t>8</a:t>
            </a:fld>
            <a:endParaRPr lang="en-CA" dirty="0"/>
          </a:p>
        </p:txBody>
      </p:sp>
    </p:spTree>
    <p:extLst>
      <p:ext uri="{BB962C8B-B14F-4D97-AF65-F5344CB8AC3E}">
        <p14:creationId xmlns:p14="http://schemas.microsoft.com/office/powerpoint/2010/main" val="33217208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a:xfrm>
            <a:off x="152400" y="-228600"/>
            <a:ext cx="8686800" cy="838200"/>
          </a:xfrm>
        </p:spPr>
        <p:txBody>
          <a:bodyPr/>
          <a:lstStyle/>
          <a:p>
            <a:pPr algn="ctr"/>
            <a:r>
              <a:rPr lang="en-US" b="1" dirty="0">
                <a:solidFill>
                  <a:schemeClr val="accent1"/>
                </a:solidFill>
                <a:effectLst>
                  <a:reflection blurRad="6350" stA="55000" endA="300" endPos="45500" dir="5400000" sy="-100000" algn="bl" rotWithShape="0"/>
                </a:effectLst>
              </a:rPr>
              <a:t>11.5.1 - PLAN RISK RESPONSES: INPUTS </a:t>
            </a:r>
          </a:p>
        </p:txBody>
      </p:sp>
      <p:sp>
        <p:nvSpPr>
          <p:cNvPr id="761859" name="Rectangle 3"/>
          <p:cNvSpPr>
            <a:spLocks noGrp="1" noChangeArrowheads="1"/>
          </p:cNvSpPr>
          <p:nvPr>
            <p:ph sz="quarter" idx="1"/>
          </p:nvPr>
        </p:nvSpPr>
        <p:spPr>
          <a:xfrm>
            <a:off x="0" y="914400"/>
            <a:ext cx="8839200" cy="6705600"/>
          </a:xfrm>
          <a:ln/>
        </p:spPr>
        <p:txBody>
          <a:bodyPr>
            <a:noAutofit/>
          </a:bodyPr>
          <a:lstStyle/>
          <a:p>
            <a:pPr>
              <a:buNone/>
            </a:pPr>
            <a:r>
              <a:rPr lang="en-US" sz="2800" b="1" dirty="0"/>
              <a:t>.2 Project Documents (cont’d) </a:t>
            </a:r>
            <a:endParaRPr lang="en-US" sz="8800" b="1" dirty="0"/>
          </a:p>
          <a:p>
            <a:pPr marL="631825" indent="-185738">
              <a:buSzPct val="100000"/>
              <a:buFont typeface="Arial" panose="020B0604020202020204" pitchFamily="34" charset="0"/>
              <a:buChar char="•"/>
            </a:pPr>
            <a:r>
              <a:rPr lang="en-US" sz="2000" b="1" i="1" dirty="0"/>
              <a:t>Risk Report. </a:t>
            </a:r>
            <a:r>
              <a:rPr lang="en-US" sz="2000" dirty="0"/>
              <a:t>Helps select the response strategy by</a:t>
            </a:r>
            <a:r>
              <a:rPr lang="en-US" sz="2000" b="1" i="1" dirty="0"/>
              <a:t> </a:t>
            </a:r>
            <a:r>
              <a:rPr lang="en-US" sz="2000" dirty="0"/>
              <a:t>describing the current overall risk exposure of the project. Also lists individual risks in order of their severity and distribution. </a:t>
            </a:r>
          </a:p>
          <a:p>
            <a:pPr marL="631825" indent="-185738">
              <a:buSzPct val="100000"/>
              <a:buFont typeface="Arial" panose="020B0604020202020204" pitchFamily="34" charset="0"/>
              <a:buChar char="•"/>
            </a:pPr>
            <a:r>
              <a:rPr lang="en-US" sz="2000" b="1" i="1" dirty="0"/>
              <a:t>Stakeholder register. </a:t>
            </a:r>
            <a:r>
              <a:rPr lang="en-US" sz="2000" dirty="0"/>
              <a:t>Identifies potential, risk owners.   </a:t>
            </a:r>
          </a:p>
          <a:p>
            <a:pPr marL="631825" indent="-185738">
              <a:buSzPct val="100000"/>
              <a:buFont typeface="Arial" panose="020B0604020202020204" pitchFamily="34" charset="0"/>
              <a:buChar char="•"/>
            </a:pPr>
            <a:r>
              <a:rPr lang="en-US" sz="2000" b="1" i="1" dirty="0"/>
              <a:t> </a:t>
            </a:r>
          </a:p>
          <a:p>
            <a:pPr marL="0" indent="0">
              <a:buSzPct val="100000"/>
              <a:buNone/>
            </a:pPr>
            <a:r>
              <a:rPr lang="en-US" sz="2800" b="1" dirty="0"/>
              <a:t>.3 Enterprise Environmental Factors</a:t>
            </a:r>
          </a:p>
          <a:p>
            <a:pPr marL="446088" indent="0">
              <a:buSzPct val="100000"/>
              <a:buNone/>
            </a:pPr>
            <a:r>
              <a:rPr lang="en-US" sz="2000" dirty="0"/>
              <a:t>The main factor that influences response planning is stakeholders’ threshold and appetite for risk.</a:t>
            </a:r>
          </a:p>
          <a:p>
            <a:pPr marL="446088" indent="0">
              <a:buSzPct val="100000"/>
              <a:buNone/>
            </a:pPr>
            <a:r>
              <a:rPr lang="en-US" sz="2000" dirty="0"/>
              <a:t> </a:t>
            </a:r>
          </a:p>
          <a:p>
            <a:pPr marL="0" indent="0">
              <a:buSzPct val="100000"/>
              <a:buNone/>
            </a:pPr>
            <a:r>
              <a:rPr lang="en-US" sz="2800" b="1" dirty="0"/>
              <a:t>.4 Organizational Process Assets</a:t>
            </a:r>
          </a:p>
          <a:p>
            <a:pPr marL="446088" indent="0">
              <a:buSzPct val="100000"/>
              <a:buNone/>
            </a:pPr>
            <a:r>
              <a:rPr lang="en-US" sz="2000" dirty="0"/>
              <a:t>The assets that may influence risk response planning include:</a:t>
            </a:r>
          </a:p>
          <a:p>
            <a:pPr marL="719138" indent="-273050">
              <a:buSzPct val="98000"/>
              <a:buFont typeface="Arial" panose="020B0604020202020204" pitchFamily="34" charset="0"/>
              <a:buChar char="•"/>
            </a:pPr>
            <a:r>
              <a:rPr lang="en-US" sz="2000" dirty="0"/>
              <a:t>Response Planning Templates, previous risk registers and reports</a:t>
            </a:r>
          </a:p>
          <a:p>
            <a:pPr marL="719138" indent="-273050">
              <a:buSzPct val="98000"/>
              <a:buFont typeface="Arial" panose="020B0604020202020204" pitchFamily="34" charset="0"/>
              <a:buChar char="•"/>
            </a:pPr>
            <a:r>
              <a:rPr lang="en-US" sz="2000" dirty="0"/>
              <a:t>Historical databases</a:t>
            </a:r>
          </a:p>
          <a:p>
            <a:pPr marL="719138" indent="-273050">
              <a:buSzPct val="98000"/>
              <a:buFont typeface="Arial" panose="020B0604020202020204" pitchFamily="34" charset="0"/>
              <a:buChar char="•"/>
            </a:pPr>
            <a:r>
              <a:rPr lang="en-US" sz="2000" dirty="0"/>
              <a:t>Lessons learned from previous projects    </a:t>
            </a:r>
            <a:r>
              <a:rPr lang="en-US" sz="2000" b="1" i="1" dirty="0"/>
              <a:t>  </a:t>
            </a:r>
          </a:p>
          <a:p>
            <a:pPr marL="446088" lvl="1" indent="0">
              <a:buNone/>
            </a:pPr>
            <a:endParaRPr lang="en-US" sz="5400" dirty="0"/>
          </a:p>
          <a:p>
            <a:pPr marL="365760" lvl="1" indent="0">
              <a:lnSpc>
                <a:spcPct val="90000"/>
              </a:lnSpc>
              <a:buNone/>
            </a:pPr>
            <a:endParaRPr lang="en-US" sz="4400" dirty="0"/>
          </a:p>
          <a:p>
            <a:pPr lvl="1">
              <a:buNone/>
            </a:pPr>
            <a:endParaRPr lang="en-US" sz="2400" b="1" dirty="0"/>
          </a:p>
          <a:p>
            <a:pPr>
              <a:buFont typeface="Wingdings" pitchFamily="2" charset="2"/>
              <a:buNone/>
            </a:pPr>
            <a:r>
              <a:rPr lang="en-US" sz="2000" dirty="0"/>
              <a:t>	</a:t>
            </a:r>
          </a:p>
          <a:p>
            <a:pPr>
              <a:buFont typeface="Wingdings" pitchFamily="2" charset="2"/>
              <a:buNone/>
            </a:pPr>
            <a:endParaRPr lang="en-US" b="0" dirty="0"/>
          </a:p>
          <a:p>
            <a:pPr>
              <a:buFont typeface="Wingdings" pitchFamily="2" charset="2"/>
              <a:buNone/>
            </a:pPr>
            <a:endParaRPr lang="en-US" dirty="0"/>
          </a:p>
          <a:p>
            <a:pPr>
              <a:buFont typeface="Wingdings" pitchFamily="2" charset="2"/>
              <a:buNone/>
            </a:pPr>
            <a:endParaRPr lang="en-US" b="0" dirty="0">
              <a:solidFill>
                <a:schemeClr val="tx2"/>
              </a:solidFill>
            </a:endParaRPr>
          </a:p>
        </p:txBody>
      </p:sp>
      <p:sp>
        <p:nvSpPr>
          <p:cNvPr id="2" name="Slide Number Placeholder 1"/>
          <p:cNvSpPr>
            <a:spLocks noGrp="1"/>
          </p:cNvSpPr>
          <p:nvPr>
            <p:ph type="sldNum" sz="quarter" idx="15"/>
          </p:nvPr>
        </p:nvSpPr>
        <p:spPr/>
        <p:txBody>
          <a:bodyPr/>
          <a:lstStyle/>
          <a:p>
            <a:fld id="{C9B9AEC3-A0CA-4E90-A2C3-F6D483041A8F}" type="slidenum">
              <a:rPr lang="en-CA" smtClean="0"/>
              <a:pPr/>
              <a:t>80</a:t>
            </a:fld>
            <a:endParaRPr lang="en-CA" dirty="0"/>
          </a:p>
        </p:txBody>
      </p:sp>
    </p:spTree>
    <p:extLst>
      <p:ext uri="{BB962C8B-B14F-4D97-AF65-F5344CB8AC3E}">
        <p14:creationId xmlns:p14="http://schemas.microsoft.com/office/powerpoint/2010/main" val="33645220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a:xfrm>
            <a:off x="-76200" y="76200"/>
            <a:ext cx="9067800" cy="838200"/>
          </a:xfrm>
        </p:spPr>
        <p:txBody>
          <a:bodyPr>
            <a:noAutofit/>
          </a:bodyPr>
          <a:lstStyle/>
          <a:p>
            <a:pPr algn="ctr">
              <a:tabLst>
                <a:tab pos="1489075" algn="l"/>
              </a:tabLst>
            </a:pPr>
            <a:r>
              <a:rPr lang="en-US" sz="2800" b="1" dirty="0">
                <a:solidFill>
                  <a:schemeClr val="accent1"/>
                </a:solidFill>
                <a:effectLst>
                  <a:reflection blurRad="6350" stA="55000" endA="300" endPos="45500" dir="5400000" sy="-100000" algn="bl" rotWithShape="0"/>
                </a:effectLst>
              </a:rPr>
              <a:t>11.5.2 -PLAN RISK RESPONSES: TOOLS &amp; TECHNIQUES </a:t>
            </a:r>
          </a:p>
        </p:txBody>
      </p:sp>
      <p:sp>
        <p:nvSpPr>
          <p:cNvPr id="208904" name="Rectangle 8"/>
          <p:cNvSpPr>
            <a:spLocks noGrp="1" noChangeArrowheads="1"/>
          </p:cNvSpPr>
          <p:nvPr>
            <p:ph sz="quarter" idx="1"/>
          </p:nvPr>
        </p:nvSpPr>
        <p:spPr>
          <a:xfrm>
            <a:off x="76200" y="1143000"/>
            <a:ext cx="8686800" cy="5715000"/>
          </a:xfrm>
        </p:spPr>
        <p:txBody>
          <a:bodyPr>
            <a:normAutofit lnSpcReduction="10000"/>
          </a:bodyPr>
          <a:lstStyle/>
          <a:p>
            <a:pPr marL="446088" indent="-446088">
              <a:lnSpc>
                <a:spcPct val="90000"/>
              </a:lnSpc>
              <a:buNone/>
            </a:pPr>
            <a:r>
              <a:rPr lang="en-US" sz="2800" b="1" dirty="0"/>
              <a:t>.1 Expert Judgment</a:t>
            </a:r>
          </a:p>
          <a:p>
            <a:pPr marL="446088" indent="-446088">
              <a:lnSpc>
                <a:spcPct val="90000"/>
              </a:lnSpc>
              <a:buNone/>
            </a:pPr>
            <a:r>
              <a:rPr lang="en-US" sz="2000" b="1" dirty="0"/>
              <a:t> 	</a:t>
            </a:r>
            <a:r>
              <a:rPr lang="en-US" sz="2000" dirty="0"/>
              <a:t>Expertise is required to develop strategies for threats, opportunities, contingencies and overall risk response. </a:t>
            </a:r>
          </a:p>
          <a:p>
            <a:pPr marL="446088" indent="-446088">
              <a:lnSpc>
                <a:spcPct val="90000"/>
              </a:lnSpc>
              <a:buNone/>
            </a:pPr>
            <a:r>
              <a:rPr lang="en-US" sz="2800" b="1" dirty="0"/>
              <a:t>.2 Data Gathering</a:t>
            </a:r>
          </a:p>
          <a:p>
            <a:pPr marL="446088" indent="0">
              <a:lnSpc>
                <a:spcPct val="90000"/>
              </a:lnSpc>
              <a:buNone/>
            </a:pPr>
            <a:r>
              <a:rPr lang="en-US" sz="2000" dirty="0"/>
              <a:t>Structured or semi-structured interviews with risk owners and other stakeholders.  </a:t>
            </a:r>
            <a:r>
              <a:rPr lang="en-US" sz="2000" b="1" dirty="0"/>
              <a:t> </a:t>
            </a:r>
          </a:p>
          <a:p>
            <a:pPr marL="0" indent="0">
              <a:lnSpc>
                <a:spcPct val="90000"/>
              </a:lnSpc>
              <a:buNone/>
            </a:pPr>
            <a:r>
              <a:rPr lang="en-US" sz="2800" b="1" dirty="0"/>
              <a:t>.3 Interpersonal and Team Skills</a:t>
            </a:r>
          </a:p>
          <a:p>
            <a:pPr marL="446088" indent="0">
              <a:lnSpc>
                <a:spcPct val="90000"/>
              </a:lnSpc>
              <a:buNone/>
            </a:pPr>
            <a:r>
              <a:rPr lang="en-US" sz="2000" dirty="0"/>
              <a:t>A skilled facilitator can effectively help risk owners understand, identify, compare alternative possible risk responses, and choose appropriate risk response strategies.  </a:t>
            </a:r>
          </a:p>
          <a:p>
            <a:pPr marL="0" indent="0">
              <a:lnSpc>
                <a:spcPct val="90000"/>
              </a:lnSpc>
              <a:buNone/>
            </a:pPr>
            <a:r>
              <a:rPr lang="en-US" sz="2800" b="1" dirty="0"/>
              <a:t>.4 Strategies for Threats</a:t>
            </a:r>
          </a:p>
          <a:p>
            <a:pPr marL="446088" indent="0">
              <a:lnSpc>
                <a:spcPct val="90000"/>
              </a:lnSpc>
              <a:buNone/>
            </a:pPr>
            <a:r>
              <a:rPr lang="en-US" sz="2000" dirty="0"/>
              <a:t>Five strategies may be considered for dealing with threats:</a:t>
            </a:r>
          </a:p>
          <a:p>
            <a:pPr marL="903288" indent="-457200">
              <a:lnSpc>
                <a:spcPct val="90000"/>
              </a:lnSpc>
              <a:buClrTx/>
              <a:buSzPct val="101000"/>
              <a:buFont typeface="+mj-lt"/>
              <a:buAutoNum type="arabicPeriod"/>
            </a:pPr>
            <a:r>
              <a:rPr lang="en-US" sz="2000" i="1" dirty="0"/>
              <a:t>Escalate</a:t>
            </a:r>
          </a:p>
          <a:p>
            <a:pPr marL="903288" indent="-457200">
              <a:lnSpc>
                <a:spcPct val="90000"/>
              </a:lnSpc>
              <a:buClrTx/>
              <a:buSzPct val="101000"/>
              <a:buFont typeface="+mj-lt"/>
              <a:buAutoNum type="arabicPeriod"/>
            </a:pPr>
            <a:r>
              <a:rPr lang="en-US" sz="2000" i="1" dirty="0"/>
              <a:t>Avoid</a:t>
            </a:r>
          </a:p>
          <a:p>
            <a:pPr marL="903288" indent="-457200">
              <a:lnSpc>
                <a:spcPct val="90000"/>
              </a:lnSpc>
              <a:buClrTx/>
              <a:buSzPct val="101000"/>
              <a:buFont typeface="+mj-lt"/>
              <a:buAutoNum type="arabicPeriod"/>
            </a:pPr>
            <a:r>
              <a:rPr lang="en-US" sz="2000" i="1" dirty="0"/>
              <a:t>Transfer</a:t>
            </a:r>
            <a:r>
              <a:rPr lang="en-US" sz="2000" dirty="0"/>
              <a:t> </a:t>
            </a:r>
          </a:p>
          <a:p>
            <a:pPr marL="903288" indent="-457200">
              <a:lnSpc>
                <a:spcPct val="90000"/>
              </a:lnSpc>
              <a:buClrTx/>
              <a:buSzPct val="101000"/>
              <a:buFont typeface="+mj-lt"/>
              <a:buAutoNum type="arabicPeriod"/>
            </a:pPr>
            <a:r>
              <a:rPr lang="en-US" sz="2000" i="1" dirty="0"/>
              <a:t>Mitigate </a:t>
            </a:r>
            <a:r>
              <a:rPr lang="en-US" sz="2000" dirty="0"/>
              <a:t> </a:t>
            </a:r>
            <a:r>
              <a:rPr lang="en-US" sz="2000" b="1" dirty="0"/>
              <a:t> </a:t>
            </a:r>
          </a:p>
          <a:p>
            <a:pPr marL="903288" indent="-457200">
              <a:lnSpc>
                <a:spcPct val="90000"/>
              </a:lnSpc>
              <a:buClrTx/>
              <a:buSzPct val="101000"/>
              <a:buFont typeface="+mj-lt"/>
              <a:buAutoNum type="arabicPeriod"/>
            </a:pPr>
            <a:r>
              <a:rPr lang="en-US" sz="2000" i="1" dirty="0"/>
              <a:t>Accept</a:t>
            </a:r>
          </a:p>
          <a:p>
            <a:pPr marL="365760" lvl="1" indent="0">
              <a:buNone/>
            </a:pPr>
            <a:endParaRPr lang="en-US" sz="2400" b="1"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81</a:t>
            </a:fld>
            <a:endParaRPr lang="en-CA"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9B9AEC3-A0CA-4E90-A2C3-F6D483041A8F}" type="slidenum">
              <a:rPr lang="en-CA" smtClean="0"/>
              <a:pPr/>
              <a:t>82</a:t>
            </a:fld>
            <a:endParaRPr lang="en-CA" dirty="0"/>
          </a:p>
        </p:txBody>
      </p:sp>
      <p:sp>
        <p:nvSpPr>
          <p:cNvPr id="6" name="Rectangle 5"/>
          <p:cNvSpPr/>
          <p:nvPr/>
        </p:nvSpPr>
        <p:spPr>
          <a:xfrm>
            <a:off x="457200" y="1375200"/>
            <a:ext cx="8281416" cy="5139869"/>
          </a:xfrm>
          <a:prstGeom prst="rect">
            <a:avLst/>
          </a:prstGeom>
        </p:spPr>
        <p:txBody>
          <a:bodyPr wrap="square">
            <a:spAutoFit/>
          </a:bodyPr>
          <a:lstStyle/>
          <a:p>
            <a:r>
              <a:rPr lang="en-US" sz="2400" b="1" i="1" dirty="0"/>
              <a:t>Escalate</a:t>
            </a:r>
          </a:p>
          <a:p>
            <a:r>
              <a:rPr lang="en-US" sz="2000" dirty="0"/>
              <a:t>When a threat is outside the scope of the project or exceed the authority of the project manager, the most appropriate response is to escalate it above the project to a program or portfolio level that matches the level of impacted objectives, should the threat occur.  </a:t>
            </a:r>
          </a:p>
          <a:p>
            <a:r>
              <a:rPr lang="en-US" sz="2400" b="1" i="1" dirty="0"/>
              <a:t>Avoid</a:t>
            </a:r>
          </a:p>
          <a:p>
            <a:pPr marL="0" lvl="1"/>
            <a:r>
              <a:rPr lang="en-US" sz="2000" dirty="0"/>
              <a:t>The threat would be eliminated by changing the project plan, thus protecting project objectives from the risk’s impact</a:t>
            </a:r>
          </a:p>
          <a:p>
            <a:pPr marL="0" lvl="1"/>
            <a:r>
              <a:rPr lang="en-US" sz="2000" dirty="0"/>
              <a:t>Examples of risk avoidance may require:</a:t>
            </a:r>
          </a:p>
          <a:p>
            <a:pPr marL="517525" lvl="2" indent="-342900">
              <a:buFont typeface="Courier New" panose="02070309020205020404" pitchFamily="49" charset="0"/>
              <a:buChar char="o"/>
            </a:pPr>
            <a:r>
              <a:rPr lang="en-US" sz="2000" dirty="0"/>
              <a:t>Clarifying requirements</a:t>
            </a:r>
          </a:p>
          <a:p>
            <a:pPr marL="517525" lvl="2" indent="-342900">
              <a:buFont typeface="Courier New" panose="02070309020205020404" pitchFamily="49" charset="0"/>
              <a:buChar char="o"/>
            </a:pPr>
            <a:r>
              <a:rPr lang="en-US" sz="2000" dirty="0"/>
              <a:t>Obtaining additional information</a:t>
            </a:r>
          </a:p>
          <a:p>
            <a:pPr marL="517525" lvl="2" indent="-342900">
              <a:buFont typeface="Courier New" panose="02070309020205020404" pitchFamily="49" charset="0"/>
              <a:buChar char="o"/>
            </a:pPr>
            <a:r>
              <a:rPr lang="en-US" sz="2000" dirty="0"/>
              <a:t>Improving communication</a:t>
            </a:r>
          </a:p>
          <a:p>
            <a:pPr marL="517525" lvl="2" indent="-342900">
              <a:buFont typeface="Courier New" panose="02070309020205020404" pitchFamily="49" charset="0"/>
              <a:buChar char="o"/>
            </a:pPr>
            <a:r>
              <a:rPr lang="en-US" sz="2000" dirty="0"/>
              <a:t>Scope reduction to avoid high risk activities</a:t>
            </a:r>
          </a:p>
          <a:p>
            <a:pPr marL="517525" lvl="2" indent="-342900">
              <a:buFont typeface="Courier New" panose="02070309020205020404" pitchFamily="49" charset="0"/>
              <a:buChar char="o"/>
            </a:pPr>
            <a:r>
              <a:rPr lang="en-US" sz="2000" dirty="0"/>
              <a:t>Adding resources or time</a:t>
            </a:r>
          </a:p>
          <a:p>
            <a:pPr marL="517525" lvl="2" indent="-342900">
              <a:buFont typeface="Courier New" panose="02070309020205020404" pitchFamily="49" charset="0"/>
              <a:buChar char="o"/>
            </a:pPr>
            <a:r>
              <a:rPr lang="en-US" sz="2000" dirty="0"/>
              <a:t>Adopting a familiar approach rather than an innovative one</a:t>
            </a:r>
          </a:p>
          <a:p>
            <a:pPr marL="517525" lvl="2" indent="-342900">
              <a:buFont typeface="Courier New" panose="02070309020205020404" pitchFamily="49" charset="0"/>
              <a:buChar char="o"/>
            </a:pPr>
            <a:r>
              <a:rPr lang="en-US" sz="2000" dirty="0"/>
              <a:t>Avoiding the use of an unfamiliar subcontractor</a:t>
            </a:r>
          </a:p>
        </p:txBody>
      </p:sp>
      <p:pic>
        <p:nvPicPr>
          <p:cNvPr id="7" name="Picture 6"/>
          <p:cNvPicPr>
            <a:picLocks noChangeAspect="1"/>
          </p:cNvPicPr>
          <p:nvPr/>
        </p:nvPicPr>
        <p:blipFill>
          <a:blip r:embed="rId2"/>
          <a:stretch>
            <a:fillRect/>
          </a:stretch>
        </p:blipFill>
        <p:spPr>
          <a:xfrm>
            <a:off x="-21771" y="21771"/>
            <a:ext cx="9071634" cy="1353429"/>
          </a:xfrm>
          <a:prstGeom prst="rect">
            <a:avLst/>
          </a:prstGeom>
        </p:spPr>
      </p:pic>
    </p:spTree>
    <p:extLst>
      <p:ext uri="{BB962C8B-B14F-4D97-AF65-F5344CB8AC3E}">
        <p14:creationId xmlns:p14="http://schemas.microsoft.com/office/powerpoint/2010/main" val="15050735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3" name="Rectangle 3"/>
          <p:cNvSpPr>
            <a:spLocks noGrp="1" noChangeArrowheads="1"/>
          </p:cNvSpPr>
          <p:nvPr>
            <p:ph sz="quarter" idx="1"/>
          </p:nvPr>
        </p:nvSpPr>
        <p:spPr>
          <a:xfrm>
            <a:off x="76200" y="1143000"/>
            <a:ext cx="8686800" cy="5638800"/>
          </a:xfrm>
          <a:noFill/>
        </p:spPr>
        <p:txBody>
          <a:bodyPr>
            <a:noAutofit/>
          </a:bodyPr>
          <a:lstStyle/>
          <a:p>
            <a:pPr marL="533400" lvl="1" indent="0">
              <a:lnSpc>
                <a:spcPct val="90000"/>
              </a:lnSpc>
              <a:buNone/>
            </a:pPr>
            <a:r>
              <a:rPr lang="en-US" sz="2800" b="1" i="1" dirty="0"/>
              <a:t>Transfer</a:t>
            </a:r>
          </a:p>
          <a:p>
            <a:pPr lvl="2">
              <a:lnSpc>
                <a:spcPct val="90000"/>
              </a:lnSpc>
              <a:buFont typeface="Arial" panose="020B0604020202020204" pitchFamily="34" charset="0"/>
              <a:buChar char="•"/>
            </a:pPr>
            <a:r>
              <a:rPr lang="en-US" sz="2400" dirty="0"/>
              <a:t>Shifting ownership of the consequence of a risk and risk response to a third party</a:t>
            </a:r>
          </a:p>
          <a:p>
            <a:pPr lvl="2">
              <a:lnSpc>
                <a:spcPct val="90000"/>
              </a:lnSpc>
              <a:buFont typeface="Arial" panose="020B0604020202020204" pitchFamily="34" charset="0"/>
              <a:buChar char="•"/>
            </a:pPr>
            <a:r>
              <a:rPr lang="en-US" sz="2400" dirty="0"/>
              <a:t>Makes another party responsible for the risk, but does not eliminate it</a:t>
            </a:r>
          </a:p>
          <a:p>
            <a:pPr lvl="2">
              <a:lnSpc>
                <a:spcPct val="90000"/>
              </a:lnSpc>
              <a:buFont typeface="Arial" panose="020B0604020202020204" pitchFamily="34" charset="0"/>
              <a:buChar char="•"/>
            </a:pPr>
            <a:r>
              <a:rPr lang="en-US" sz="2400" dirty="0"/>
              <a:t>Examples:</a:t>
            </a:r>
          </a:p>
          <a:p>
            <a:pPr lvl="3">
              <a:lnSpc>
                <a:spcPct val="90000"/>
              </a:lnSpc>
              <a:buFont typeface="Arial" panose="020B0604020202020204" pitchFamily="34" charset="0"/>
              <a:buChar char="•"/>
            </a:pPr>
            <a:r>
              <a:rPr lang="en-US" sz="2400" dirty="0"/>
              <a:t>Insurance</a:t>
            </a:r>
          </a:p>
          <a:p>
            <a:pPr lvl="4">
              <a:lnSpc>
                <a:spcPct val="90000"/>
              </a:lnSpc>
              <a:buSzPct val="80000"/>
              <a:buFont typeface="Arial" panose="020B0604020202020204" pitchFamily="34" charset="0"/>
              <a:buChar char="•"/>
            </a:pPr>
            <a:r>
              <a:rPr lang="en-US" sz="2000" dirty="0"/>
              <a:t>Direct property (Resulting from auto collision, to equipment in transit, materials theft, contractor’s property)</a:t>
            </a:r>
          </a:p>
          <a:p>
            <a:pPr lvl="4">
              <a:lnSpc>
                <a:spcPct val="90000"/>
              </a:lnSpc>
              <a:buSzPct val="80000"/>
              <a:buFont typeface="Arial" panose="020B0604020202020204" pitchFamily="34" charset="0"/>
              <a:buChar char="•"/>
            </a:pPr>
            <a:r>
              <a:rPr lang="en-US" sz="2000" dirty="0"/>
              <a:t>Indirect property (Cost of removing debris, equipment replacement, rental income loss, business interruption, liquidated damages)</a:t>
            </a:r>
          </a:p>
          <a:p>
            <a:pPr lvl="3">
              <a:lnSpc>
                <a:spcPct val="90000"/>
              </a:lnSpc>
              <a:buSzPct val="69000"/>
              <a:buFont typeface="Arial" panose="020B0604020202020204" pitchFamily="34" charset="0"/>
              <a:buChar char="•"/>
            </a:pPr>
            <a:r>
              <a:rPr lang="en-US" sz="2400" dirty="0"/>
              <a:t>Performance bonds</a:t>
            </a:r>
          </a:p>
          <a:p>
            <a:pPr lvl="3">
              <a:lnSpc>
                <a:spcPct val="90000"/>
              </a:lnSpc>
              <a:buSzPct val="69000"/>
              <a:buFont typeface="Arial" panose="020B0604020202020204" pitchFamily="34" charset="0"/>
              <a:buChar char="•"/>
            </a:pPr>
            <a:r>
              <a:rPr lang="en-US" sz="2400" dirty="0"/>
              <a:t>Warranties / guarantees</a:t>
            </a:r>
          </a:p>
          <a:p>
            <a:pPr lvl="3">
              <a:lnSpc>
                <a:spcPct val="90000"/>
              </a:lnSpc>
              <a:buSzPct val="69000"/>
              <a:buFont typeface="Arial" panose="020B0604020202020204" pitchFamily="34" charset="0"/>
              <a:buChar char="•"/>
            </a:pPr>
            <a:r>
              <a:rPr lang="en-US" sz="2400" dirty="0"/>
              <a:t>Contracts / Procurement</a:t>
            </a:r>
          </a:p>
          <a:p>
            <a:pPr lvl="2">
              <a:lnSpc>
                <a:spcPct val="90000"/>
              </a:lnSpc>
              <a:buSzPct val="69000"/>
            </a:pPr>
            <a:endParaRPr lang="en-US" sz="2400" dirty="0"/>
          </a:p>
          <a:p>
            <a:pPr lvl="1">
              <a:lnSpc>
                <a:spcPct val="90000"/>
              </a:lnSpc>
            </a:pPr>
            <a:endParaRPr lang="en-US" sz="2400" dirty="0"/>
          </a:p>
        </p:txBody>
      </p:sp>
      <p:sp>
        <p:nvSpPr>
          <p:cNvPr id="5" name="Rectangle 8"/>
          <p:cNvSpPr>
            <a:spLocks noGrp="1" noChangeArrowheads="1"/>
          </p:cNvSpPr>
          <p:nvPr>
            <p:ph type="title"/>
          </p:nvPr>
        </p:nvSpPr>
        <p:spPr>
          <a:xfrm>
            <a:off x="609600" y="-239486"/>
            <a:ext cx="7467600" cy="1143000"/>
          </a:xfrm>
        </p:spPr>
        <p:txBody>
          <a:bodyPr>
            <a:noAutofit/>
          </a:bodyPr>
          <a:lstStyle/>
          <a:p>
            <a:pPr algn="ctr">
              <a:tabLst>
                <a:tab pos="1489075" algn="l"/>
              </a:tabLst>
            </a:pPr>
            <a:r>
              <a:rPr lang="en-US" sz="2800" b="1" dirty="0">
                <a:solidFill>
                  <a:schemeClr val="accent1"/>
                </a:solidFill>
                <a:effectLst>
                  <a:reflection blurRad="6350" stA="55000" endA="300" endPos="45500" dir="5400000" sy="-100000" algn="bl" rotWithShape="0"/>
                </a:effectLst>
              </a:rPr>
              <a:t>11.5.2 -PLAN RISK RESPONSES: TOOLS &amp; TECHNIQUES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83</a:t>
            </a:fld>
            <a:endParaRPr lang="en-CA"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1026"/>
          <p:cNvSpPr>
            <a:spLocks noGrp="1" noChangeArrowheads="1"/>
          </p:cNvSpPr>
          <p:nvPr>
            <p:ph type="title"/>
          </p:nvPr>
        </p:nvSpPr>
        <p:spPr>
          <a:xfrm>
            <a:off x="304800" y="-228600"/>
            <a:ext cx="8686800" cy="838200"/>
          </a:xfrm>
        </p:spPr>
        <p:txBody>
          <a:bodyPr>
            <a:normAutofit/>
          </a:bodyPr>
          <a:lstStyle/>
          <a:p>
            <a:pPr algn="ctr"/>
            <a:r>
              <a:rPr lang="en-US" sz="4000" b="1" dirty="0">
                <a:solidFill>
                  <a:schemeClr val="accent1"/>
                </a:solidFill>
                <a:effectLst>
                  <a:reflection blurRad="6350" stA="55000" endA="300" endPos="45500" dir="5400000" sy="-100000" algn="bl" rotWithShape="0"/>
                </a:effectLst>
              </a:rPr>
              <a:t>Insurable </a:t>
            </a:r>
            <a:r>
              <a:rPr lang="en-US" sz="2800" b="1" dirty="0">
                <a:solidFill>
                  <a:schemeClr val="accent1"/>
                </a:solidFill>
                <a:effectLst>
                  <a:reflection blurRad="6350" stA="55000" endA="300" endPos="45500" dir="5400000" sy="-100000" algn="bl" rotWithShape="0"/>
                </a:effectLst>
              </a:rPr>
              <a:t>Risks</a:t>
            </a:r>
            <a:endParaRPr lang="en-US" sz="4000" b="1" dirty="0">
              <a:solidFill>
                <a:schemeClr val="accent1"/>
              </a:solidFill>
              <a:effectLst>
                <a:reflection blurRad="6350" stA="55000" endA="300" endPos="45500" dir="5400000" sy="-100000" algn="bl" rotWithShape="0"/>
              </a:effectLst>
            </a:endParaRPr>
          </a:p>
        </p:txBody>
      </p:sp>
      <p:sp>
        <p:nvSpPr>
          <p:cNvPr id="838659" name="Rectangle 1027"/>
          <p:cNvSpPr>
            <a:spLocks noGrp="1" noChangeArrowheads="1"/>
          </p:cNvSpPr>
          <p:nvPr>
            <p:ph sz="quarter" idx="1"/>
          </p:nvPr>
        </p:nvSpPr>
        <p:spPr>
          <a:xfrm>
            <a:off x="-228600" y="838200"/>
            <a:ext cx="9220200" cy="5867400"/>
          </a:xfrm>
        </p:spPr>
        <p:txBody>
          <a:bodyPr>
            <a:noAutofit/>
          </a:bodyPr>
          <a:lstStyle/>
          <a:p>
            <a:pPr lvl="1">
              <a:lnSpc>
                <a:spcPct val="90000"/>
              </a:lnSpc>
            </a:pPr>
            <a:r>
              <a:rPr lang="en-US" sz="2200" i="1" dirty="0"/>
              <a:t>Insurable Risk can be further divided into:</a:t>
            </a:r>
          </a:p>
          <a:p>
            <a:pPr lvl="2">
              <a:lnSpc>
                <a:spcPct val="90000"/>
              </a:lnSpc>
            </a:pPr>
            <a:r>
              <a:rPr lang="en-US" sz="2200" i="1" dirty="0"/>
              <a:t>Direct property</a:t>
            </a:r>
          </a:p>
          <a:p>
            <a:pPr lvl="2">
              <a:lnSpc>
                <a:spcPct val="90000"/>
              </a:lnSpc>
            </a:pPr>
            <a:r>
              <a:rPr lang="en-US" sz="2200" i="1" dirty="0"/>
              <a:t>Destruction of property (fire, flood, storm)</a:t>
            </a:r>
          </a:p>
          <a:p>
            <a:pPr lvl="2">
              <a:lnSpc>
                <a:spcPct val="90000"/>
              </a:lnSpc>
            </a:pPr>
            <a:r>
              <a:rPr lang="en-US" sz="2200" i="1" dirty="0"/>
              <a:t>Indirect property</a:t>
            </a:r>
          </a:p>
          <a:p>
            <a:pPr lvl="2">
              <a:lnSpc>
                <a:spcPct val="90000"/>
              </a:lnSpc>
            </a:pPr>
            <a:r>
              <a:rPr lang="en-US" sz="2200" i="1" dirty="0"/>
              <a:t>Expenses incurred following a damage or destruction (renting temporary accommodation, loss due to business interruption)</a:t>
            </a:r>
          </a:p>
          <a:p>
            <a:pPr lvl="2">
              <a:lnSpc>
                <a:spcPct val="90000"/>
              </a:lnSpc>
            </a:pPr>
            <a:r>
              <a:rPr lang="en-US" sz="2200" i="1" dirty="0"/>
              <a:t>Liability</a:t>
            </a:r>
          </a:p>
          <a:p>
            <a:pPr lvl="2">
              <a:lnSpc>
                <a:spcPct val="90000"/>
              </a:lnSpc>
            </a:pPr>
            <a:r>
              <a:rPr lang="en-US" sz="2200" i="1" dirty="0"/>
              <a:t>Lawsuit for bodily injury, personal injury or property damage</a:t>
            </a:r>
          </a:p>
          <a:p>
            <a:pPr lvl="2">
              <a:lnSpc>
                <a:spcPct val="90000"/>
              </a:lnSpc>
            </a:pPr>
            <a:r>
              <a:rPr lang="en-US" sz="2200" i="1" dirty="0"/>
              <a:t>Personnel</a:t>
            </a:r>
          </a:p>
          <a:p>
            <a:pPr lvl="2">
              <a:lnSpc>
                <a:spcPct val="90000"/>
              </a:lnSpc>
            </a:pPr>
            <a:r>
              <a:rPr lang="en-US" sz="2200" i="1" dirty="0"/>
              <a:t>Injuries to employees</a:t>
            </a:r>
          </a:p>
          <a:p>
            <a:pPr lvl="2">
              <a:lnSpc>
                <a:spcPct val="90000"/>
              </a:lnSpc>
            </a:pPr>
            <a:r>
              <a:rPr lang="en-US" sz="2200" i="1" dirty="0"/>
              <a:t>Legal liability</a:t>
            </a:r>
          </a:p>
          <a:p>
            <a:pPr lvl="2">
              <a:lnSpc>
                <a:spcPct val="90000"/>
              </a:lnSpc>
            </a:pPr>
            <a:r>
              <a:rPr lang="en-US" sz="2200" i="1" dirty="0"/>
              <a:t>Public bodily harm, property damage or personal injury from negligence of others, damage to project due to design errors, execution error, lack of performance</a:t>
            </a:r>
          </a:p>
          <a:p>
            <a:pPr lvl="2">
              <a:lnSpc>
                <a:spcPct val="90000"/>
              </a:lnSpc>
            </a:pPr>
            <a:r>
              <a:rPr lang="en-US" sz="2200" i="1" dirty="0"/>
              <a:t>Personnel-related</a:t>
            </a:r>
          </a:p>
          <a:p>
            <a:pPr lvl="3">
              <a:lnSpc>
                <a:spcPct val="90000"/>
              </a:lnSpc>
            </a:pPr>
            <a:r>
              <a:rPr lang="en-US" sz="2200" i="1" dirty="0"/>
              <a:t>Employee injury, cost to replace employee, business loss</a:t>
            </a:r>
          </a:p>
          <a:p>
            <a:pPr lvl="1">
              <a:lnSpc>
                <a:spcPct val="90000"/>
              </a:lnSpc>
            </a:pPr>
            <a:endParaRPr lang="en-US" sz="2200" i="1"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84</a:t>
            </a:fld>
            <a:endParaRPr lang="en-CA"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109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10948"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210949"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210956" name="Rectangle 12"/>
          <p:cNvSpPr>
            <a:spLocks noGrp="1" noChangeArrowheads="1"/>
          </p:cNvSpPr>
          <p:nvPr>
            <p:ph sz="quarter" idx="1"/>
          </p:nvPr>
        </p:nvSpPr>
        <p:spPr>
          <a:xfrm>
            <a:off x="152400" y="1295400"/>
            <a:ext cx="8686800" cy="5562600"/>
          </a:xfrm>
        </p:spPr>
        <p:txBody>
          <a:bodyPr>
            <a:noAutofit/>
          </a:bodyPr>
          <a:lstStyle/>
          <a:p>
            <a:pPr marL="0" indent="0">
              <a:lnSpc>
                <a:spcPct val="90000"/>
              </a:lnSpc>
              <a:spcBef>
                <a:spcPct val="0"/>
              </a:spcBef>
              <a:buClrTx/>
              <a:buSzTx/>
              <a:buFontTx/>
              <a:buNone/>
            </a:pPr>
            <a:r>
              <a:rPr lang="en-US" b="1" i="1" dirty="0"/>
              <a:t>Transfer (Continued)</a:t>
            </a:r>
          </a:p>
          <a:p>
            <a:pPr lvl="1">
              <a:lnSpc>
                <a:spcPct val="90000"/>
              </a:lnSpc>
            </a:pPr>
            <a:r>
              <a:rPr lang="en-US" sz="2200" b="1" i="1" dirty="0"/>
              <a:t>Procurement Examples</a:t>
            </a:r>
          </a:p>
          <a:p>
            <a:pPr lvl="2">
              <a:lnSpc>
                <a:spcPct val="90000"/>
              </a:lnSpc>
            </a:pPr>
            <a:r>
              <a:rPr lang="en-US" sz="2200" dirty="0"/>
              <a:t>Acquiring goods &amp; services from outside the project organization to avoid production risks</a:t>
            </a:r>
          </a:p>
          <a:p>
            <a:pPr lvl="2">
              <a:lnSpc>
                <a:spcPct val="90000"/>
              </a:lnSpc>
            </a:pPr>
            <a:r>
              <a:rPr lang="en-US" sz="2200" dirty="0"/>
              <a:t>Sub-contracting new technology to more experienced organization</a:t>
            </a:r>
          </a:p>
          <a:p>
            <a:pPr lvl="1">
              <a:lnSpc>
                <a:spcPct val="90000"/>
              </a:lnSpc>
            </a:pPr>
            <a:r>
              <a:rPr lang="en-US" sz="2200" b="1" i="1" dirty="0"/>
              <a:t>Contract Examples</a:t>
            </a:r>
          </a:p>
          <a:p>
            <a:pPr lvl="2">
              <a:lnSpc>
                <a:spcPct val="90000"/>
              </a:lnSpc>
            </a:pPr>
            <a:r>
              <a:rPr lang="en-US" sz="2200" dirty="0"/>
              <a:t>Fixed price transfer(s) risky for the vendor</a:t>
            </a:r>
          </a:p>
          <a:p>
            <a:pPr lvl="2">
              <a:lnSpc>
                <a:spcPct val="90000"/>
              </a:lnSpc>
            </a:pPr>
            <a:r>
              <a:rPr lang="en-US" sz="2200" dirty="0"/>
              <a:t>Cost-reimbursable, leaves more risk with the purchaser.</a:t>
            </a:r>
            <a:r>
              <a:rPr lang="en-US" sz="2200" b="1" dirty="0"/>
              <a:t> </a:t>
            </a:r>
          </a:p>
          <a:p>
            <a:pPr lvl="3">
              <a:lnSpc>
                <a:spcPct val="90000"/>
              </a:lnSpc>
            </a:pPr>
            <a:r>
              <a:rPr lang="en-US" sz="2200" dirty="0"/>
              <a:t>The selection of the right form of contract requires:</a:t>
            </a:r>
          </a:p>
          <a:p>
            <a:pPr lvl="4">
              <a:lnSpc>
                <a:spcPct val="90000"/>
              </a:lnSpc>
            </a:pPr>
            <a:r>
              <a:rPr lang="en-US" sz="2200" dirty="0"/>
              <a:t>The identification of specific risks,</a:t>
            </a:r>
          </a:p>
          <a:p>
            <a:pPr lvl="4">
              <a:lnSpc>
                <a:spcPct val="90000"/>
              </a:lnSpc>
            </a:pPr>
            <a:r>
              <a:rPr lang="en-US" sz="2200" dirty="0"/>
              <a:t>Determination of how they should be shared between the contracting parties, and</a:t>
            </a:r>
          </a:p>
          <a:p>
            <a:pPr lvl="4">
              <a:lnSpc>
                <a:spcPct val="90000"/>
              </a:lnSpc>
            </a:pPr>
            <a:r>
              <a:rPr lang="en-US" sz="2200" dirty="0"/>
              <a:t>The insertion of clear language in the contract documents</a:t>
            </a:r>
          </a:p>
          <a:p>
            <a:pPr lvl="1">
              <a:lnSpc>
                <a:spcPct val="90000"/>
              </a:lnSpc>
            </a:pPr>
            <a:endParaRPr lang="en-US" sz="2200" b="1" dirty="0"/>
          </a:p>
        </p:txBody>
      </p:sp>
      <p:sp>
        <p:nvSpPr>
          <p:cNvPr id="9" name="Rectangle 8"/>
          <p:cNvSpPr>
            <a:spLocks noGrp="1" noChangeArrowheads="1"/>
          </p:cNvSpPr>
          <p:nvPr>
            <p:ph type="title"/>
          </p:nvPr>
        </p:nvSpPr>
        <p:spPr>
          <a:xfrm>
            <a:off x="762000" y="-152400"/>
            <a:ext cx="7467600" cy="1143000"/>
          </a:xfrm>
        </p:spPr>
        <p:txBody>
          <a:bodyPr>
            <a:noAutofit/>
          </a:bodyPr>
          <a:lstStyle/>
          <a:p>
            <a:pPr algn="ctr">
              <a:tabLst>
                <a:tab pos="1489075" algn="l"/>
              </a:tabLst>
            </a:pPr>
            <a:r>
              <a:rPr lang="en-US" sz="2800" b="1" dirty="0">
                <a:solidFill>
                  <a:schemeClr val="accent1"/>
                </a:solidFill>
                <a:effectLst>
                  <a:reflection blurRad="6350" stA="55000" endA="300" endPos="45500" dir="5400000" sy="-100000" algn="bl" rotWithShape="0"/>
                </a:effectLst>
              </a:rPr>
              <a:t>11.5.2 -PLAN RISK RESPONSES: TOOLS &amp; TECHNIQUES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85</a:t>
            </a:fld>
            <a:endParaRPr lang="en-CA"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9" name="Rectangle 3"/>
          <p:cNvSpPr>
            <a:spLocks noGrp="1" noChangeArrowheads="1"/>
          </p:cNvSpPr>
          <p:nvPr>
            <p:ph sz="quarter" idx="1"/>
          </p:nvPr>
        </p:nvSpPr>
        <p:spPr>
          <a:xfrm>
            <a:off x="-133241" y="1371600"/>
            <a:ext cx="8839200" cy="5562600"/>
          </a:xfrm>
        </p:spPr>
        <p:txBody>
          <a:bodyPr>
            <a:normAutofit fontScale="85000" lnSpcReduction="20000"/>
          </a:bodyPr>
          <a:lstStyle/>
          <a:p>
            <a:pPr lvl="1">
              <a:lnSpc>
                <a:spcPct val="90000"/>
              </a:lnSpc>
            </a:pPr>
            <a:r>
              <a:rPr lang="en-US" sz="2800" b="1" i="1" dirty="0"/>
              <a:t>Mitigate</a:t>
            </a:r>
          </a:p>
          <a:p>
            <a:pPr lvl="2">
              <a:lnSpc>
                <a:spcPct val="90000"/>
              </a:lnSpc>
            </a:pPr>
            <a:r>
              <a:rPr lang="en-US" sz="2200" dirty="0"/>
              <a:t>Reduces the probability and/or impact of an adverse risk event to an acceptable threshold.</a:t>
            </a:r>
          </a:p>
          <a:p>
            <a:pPr lvl="2">
              <a:lnSpc>
                <a:spcPct val="90000"/>
              </a:lnSpc>
            </a:pPr>
            <a:r>
              <a:rPr lang="en-US" sz="2200" dirty="0"/>
              <a:t>Mitigation costs should be appropriate to the probability and impact of the risk.</a:t>
            </a:r>
          </a:p>
          <a:p>
            <a:pPr lvl="2">
              <a:lnSpc>
                <a:spcPct val="90000"/>
              </a:lnSpc>
            </a:pPr>
            <a:r>
              <a:rPr lang="en-US" sz="2200" dirty="0"/>
              <a:t>Early risk mitigation action is more effective than as remedial action after the fact. </a:t>
            </a:r>
          </a:p>
          <a:p>
            <a:pPr lvl="2">
              <a:lnSpc>
                <a:spcPct val="90000"/>
              </a:lnSpc>
            </a:pPr>
            <a:r>
              <a:rPr lang="en-US" sz="2200" dirty="0"/>
              <a:t>Includes adopting new courses of action to reduce problems, such as:</a:t>
            </a:r>
          </a:p>
          <a:p>
            <a:pPr lvl="3">
              <a:lnSpc>
                <a:spcPct val="90000"/>
              </a:lnSpc>
            </a:pPr>
            <a:r>
              <a:rPr lang="en-US" sz="2200" dirty="0"/>
              <a:t>Adopting simpler processes</a:t>
            </a:r>
          </a:p>
          <a:p>
            <a:pPr lvl="3">
              <a:lnSpc>
                <a:spcPct val="90000"/>
              </a:lnSpc>
            </a:pPr>
            <a:r>
              <a:rPr lang="en-US" sz="2200" dirty="0"/>
              <a:t>Additional testing</a:t>
            </a:r>
          </a:p>
          <a:p>
            <a:pPr lvl="3">
              <a:lnSpc>
                <a:spcPct val="90000"/>
              </a:lnSpc>
            </a:pPr>
            <a:r>
              <a:rPr lang="en-US" sz="2200" dirty="0"/>
              <a:t>Prototyping</a:t>
            </a:r>
          </a:p>
          <a:p>
            <a:pPr lvl="3">
              <a:lnSpc>
                <a:spcPct val="90000"/>
              </a:lnSpc>
            </a:pPr>
            <a:r>
              <a:rPr lang="en-US" sz="2200" dirty="0"/>
              <a:t>Choosing a more stable vendor/sub-contractor</a:t>
            </a:r>
          </a:p>
          <a:p>
            <a:pPr lvl="3">
              <a:lnSpc>
                <a:spcPct val="90000"/>
              </a:lnSpc>
            </a:pPr>
            <a:r>
              <a:rPr lang="en-US" sz="2200" dirty="0"/>
              <a:t>Adding additional resources, time or funding</a:t>
            </a:r>
          </a:p>
          <a:p>
            <a:pPr lvl="3">
              <a:lnSpc>
                <a:spcPct val="90000"/>
              </a:lnSpc>
            </a:pPr>
            <a:r>
              <a:rPr lang="en-US" sz="2200" dirty="0"/>
              <a:t>Designing redundancy into a system/sub-system</a:t>
            </a:r>
            <a:endParaRPr lang="en-US" sz="2000" dirty="0"/>
          </a:p>
          <a:p>
            <a:pPr marL="687388" lvl="1" indent="-165100">
              <a:lnSpc>
                <a:spcPct val="90000"/>
              </a:lnSpc>
            </a:pPr>
            <a:r>
              <a:rPr lang="en-CA" sz="3100" b="1" i="1" dirty="0"/>
              <a:t>Accept</a:t>
            </a:r>
          </a:p>
          <a:p>
            <a:pPr marL="1079500" lvl="2" indent="-212725">
              <a:lnSpc>
                <a:spcPct val="90000"/>
              </a:lnSpc>
            </a:pPr>
            <a:r>
              <a:rPr lang="en-CA" sz="2100" dirty="0"/>
              <a:t>When it is not possible to eliminate the risk from the project</a:t>
            </a:r>
          </a:p>
          <a:p>
            <a:pPr marL="1079500" lvl="2" indent="-212725">
              <a:lnSpc>
                <a:spcPct val="90000"/>
              </a:lnSpc>
            </a:pPr>
            <a:r>
              <a:rPr lang="en-CA" sz="2100" dirty="0"/>
              <a:t>When there is no possible change to the project plan to deal with the risk</a:t>
            </a:r>
          </a:p>
          <a:p>
            <a:pPr marL="1079500" lvl="2" indent="-212725">
              <a:lnSpc>
                <a:spcPct val="90000"/>
              </a:lnSpc>
            </a:pPr>
            <a:r>
              <a:rPr lang="en-CA" sz="2100" dirty="0"/>
              <a:t>No other suitable response strategy is feasible</a:t>
            </a:r>
          </a:p>
          <a:p>
            <a:pPr marL="1079500" lvl="2" indent="-212725">
              <a:lnSpc>
                <a:spcPct val="90000"/>
              </a:lnSpc>
            </a:pPr>
            <a:r>
              <a:rPr lang="en-CA" sz="2100" dirty="0"/>
              <a:t>Most common positive response is to: establish a contingency reserve: time, money, resources</a:t>
            </a:r>
          </a:p>
          <a:p>
            <a:pPr lvl="1">
              <a:lnSpc>
                <a:spcPct val="90000"/>
              </a:lnSpc>
            </a:pPr>
            <a:endParaRPr lang="en-US" dirty="0"/>
          </a:p>
          <a:p>
            <a:pPr lvl="1">
              <a:lnSpc>
                <a:spcPct val="90000"/>
              </a:lnSpc>
            </a:pPr>
            <a:endParaRPr lang="en-US" dirty="0"/>
          </a:p>
        </p:txBody>
      </p:sp>
      <p:sp>
        <p:nvSpPr>
          <p:cNvPr id="5" name="Rectangle 8"/>
          <p:cNvSpPr>
            <a:spLocks noGrp="1" noChangeArrowheads="1"/>
          </p:cNvSpPr>
          <p:nvPr>
            <p:ph type="title"/>
          </p:nvPr>
        </p:nvSpPr>
        <p:spPr>
          <a:xfrm>
            <a:off x="762000" y="76200"/>
            <a:ext cx="7467600" cy="1143000"/>
          </a:xfrm>
        </p:spPr>
        <p:txBody>
          <a:bodyPr>
            <a:noAutofit/>
          </a:bodyPr>
          <a:lstStyle/>
          <a:p>
            <a:pPr algn="ctr">
              <a:tabLst>
                <a:tab pos="1489075" algn="l"/>
              </a:tabLst>
            </a:pPr>
            <a:r>
              <a:rPr lang="en-US" sz="2800" b="1" dirty="0">
                <a:solidFill>
                  <a:schemeClr val="accent1"/>
                </a:solidFill>
                <a:effectLst>
                  <a:reflection blurRad="6350" stA="55000" endA="300" endPos="45500" dir="5400000" sy="-100000" algn="bl" rotWithShape="0"/>
                </a:effectLst>
              </a:rPr>
              <a:t>11.5.2 -PLAN RISK RESPONSES: TOOLS &amp; TECHNIQUES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86</a:t>
            </a:fld>
            <a:endParaRPr lang="en-CA"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1" name="Rectangle 3"/>
          <p:cNvSpPr>
            <a:spLocks noGrp="1" noChangeArrowheads="1"/>
          </p:cNvSpPr>
          <p:nvPr>
            <p:ph sz="quarter" idx="1"/>
          </p:nvPr>
        </p:nvSpPr>
        <p:spPr>
          <a:xfrm>
            <a:off x="0" y="762000"/>
            <a:ext cx="8763000" cy="6096000"/>
          </a:xfrm>
        </p:spPr>
        <p:txBody>
          <a:bodyPr>
            <a:noAutofit/>
          </a:bodyPr>
          <a:lstStyle/>
          <a:p>
            <a:pPr>
              <a:lnSpc>
                <a:spcPct val="90000"/>
              </a:lnSpc>
              <a:buFont typeface="Wingdings" pitchFamily="2" charset="2"/>
              <a:buNone/>
            </a:pPr>
            <a:r>
              <a:rPr lang="en-CA" sz="2800" b="1" dirty="0"/>
              <a:t>.5 </a:t>
            </a:r>
            <a:r>
              <a:rPr lang="en-CA" b="1" dirty="0"/>
              <a:t>Strategies for Positive Risks or Opportunities</a:t>
            </a:r>
          </a:p>
          <a:p>
            <a:pPr lvl="1">
              <a:lnSpc>
                <a:spcPct val="90000"/>
              </a:lnSpc>
            </a:pPr>
            <a:r>
              <a:rPr lang="en-CA" sz="1800" b="1" i="1" dirty="0"/>
              <a:t>Escalate</a:t>
            </a:r>
          </a:p>
          <a:p>
            <a:pPr marL="631825" lvl="1" indent="0">
              <a:lnSpc>
                <a:spcPct val="90000"/>
              </a:lnSpc>
              <a:buNone/>
            </a:pPr>
            <a:r>
              <a:rPr lang="en-US" sz="1800" dirty="0"/>
              <a:t>When an opportunity is outside the scope of the project or exceed the authority of the project manager, the most appropriate response is to escalate it above the project to a program or portfolio level that matches the level of effected objectives.  </a:t>
            </a:r>
          </a:p>
          <a:p>
            <a:pPr lvl="1">
              <a:lnSpc>
                <a:spcPct val="90000"/>
              </a:lnSpc>
            </a:pPr>
            <a:r>
              <a:rPr lang="en-CA" sz="1800" b="1" i="1" dirty="0"/>
              <a:t>Exploit </a:t>
            </a:r>
          </a:p>
          <a:p>
            <a:pPr marL="719138" lvl="2" indent="-182563">
              <a:lnSpc>
                <a:spcPct val="90000"/>
              </a:lnSpc>
            </a:pPr>
            <a:r>
              <a:rPr lang="en-CA" dirty="0"/>
              <a:t>Seeks to eliminate uncertainty associated with upside uncertainty by making the opportunity happen</a:t>
            </a:r>
          </a:p>
          <a:p>
            <a:pPr marL="719138" lvl="2" indent="-182563">
              <a:lnSpc>
                <a:spcPct val="90000"/>
              </a:lnSpc>
            </a:pPr>
            <a:r>
              <a:rPr lang="en-CA" dirty="0"/>
              <a:t>Assigning more talented resources to reduce completion time</a:t>
            </a:r>
          </a:p>
          <a:p>
            <a:pPr marL="719138" lvl="2" indent="-182563">
              <a:lnSpc>
                <a:spcPct val="90000"/>
              </a:lnSpc>
            </a:pPr>
            <a:r>
              <a:rPr lang="en-CA" dirty="0"/>
              <a:t>Provide better quality than originally planned</a:t>
            </a:r>
          </a:p>
          <a:p>
            <a:pPr lvl="1">
              <a:lnSpc>
                <a:spcPct val="90000"/>
              </a:lnSpc>
            </a:pPr>
            <a:r>
              <a:rPr lang="en-CA" sz="1800" b="1" i="1" dirty="0"/>
              <a:t>Share</a:t>
            </a:r>
          </a:p>
          <a:p>
            <a:pPr marL="719138" lvl="2" indent="-182563">
              <a:lnSpc>
                <a:spcPct val="90000"/>
              </a:lnSpc>
            </a:pPr>
            <a:r>
              <a:rPr lang="en-CA" dirty="0"/>
              <a:t>Allocating ownership to a 3</a:t>
            </a:r>
            <a:r>
              <a:rPr lang="en-CA" baseline="30000" dirty="0"/>
              <a:t>rd</a:t>
            </a:r>
            <a:r>
              <a:rPr lang="en-CA" dirty="0"/>
              <a:t> party, best suited to capture the opportunity for the benefit of the project</a:t>
            </a:r>
          </a:p>
          <a:p>
            <a:pPr marL="719138" lvl="2" indent="-182563">
              <a:lnSpc>
                <a:spcPct val="90000"/>
              </a:lnSpc>
            </a:pPr>
            <a:r>
              <a:rPr lang="en-CA" dirty="0"/>
              <a:t>Examples: risk-sharing partnerships, teams, joint ventures etc. established for the purpose of managing the opportunity  </a:t>
            </a:r>
          </a:p>
          <a:p>
            <a:pPr lvl="1">
              <a:lnSpc>
                <a:spcPct val="90000"/>
              </a:lnSpc>
            </a:pPr>
            <a:r>
              <a:rPr lang="en-CA" sz="1800" b="1" dirty="0"/>
              <a:t>Enhance</a:t>
            </a:r>
          </a:p>
          <a:p>
            <a:pPr marL="719138" lvl="2" indent="-182563">
              <a:lnSpc>
                <a:spcPct val="90000"/>
              </a:lnSpc>
            </a:pPr>
            <a:r>
              <a:rPr lang="en-CA" dirty="0"/>
              <a:t>Increase the “size” of an opportunity by increasing the probability or positive impact </a:t>
            </a:r>
          </a:p>
          <a:p>
            <a:pPr lvl="1">
              <a:lnSpc>
                <a:spcPct val="90000"/>
              </a:lnSpc>
            </a:pPr>
            <a:r>
              <a:rPr lang="en-CA" sz="1800" b="1" i="1" dirty="0"/>
              <a:t>Accept</a:t>
            </a:r>
            <a:r>
              <a:rPr lang="en-CA" sz="1800" dirty="0"/>
              <a:t>	</a:t>
            </a:r>
          </a:p>
          <a:p>
            <a:pPr marL="719138" lvl="2" indent="-182563">
              <a:lnSpc>
                <a:spcPct val="90000"/>
              </a:lnSpc>
            </a:pPr>
            <a:r>
              <a:rPr lang="en-CA" dirty="0"/>
              <a:t>Willingness to take advantage of it if it occurs, but not actively pursuing it	 </a:t>
            </a:r>
          </a:p>
        </p:txBody>
      </p:sp>
      <p:sp>
        <p:nvSpPr>
          <p:cNvPr id="6" name="Rectangle 8"/>
          <p:cNvSpPr>
            <a:spLocks noGrp="1" noChangeArrowheads="1"/>
          </p:cNvSpPr>
          <p:nvPr>
            <p:ph type="title"/>
          </p:nvPr>
        </p:nvSpPr>
        <p:spPr>
          <a:xfrm>
            <a:off x="457200" y="-152400"/>
            <a:ext cx="7467600" cy="990600"/>
          </a:xfrm>
        </p:spPr>
        <p:txBody>
          <a:bodyPr>
            <a:noAutofit/>
          </a:bodyPr>
          <a:lstStyle/>
          <a:p>
            <a:pPr algn="ctr">
              <a:tabLst>
                <a:tab pos="1489075" algn="l"/>
              </a:tabLst>
            </a:pPr>
            <a:r>
              <a:rPr lang="en-US" sz="2400" b="1" dirty="0">
                <a:solidFill>
                  <a:schemeClr val="accent1"/>
                </a:solidFill>
                <a:effectLst>
                  <a:reflection blurRad="6350" stA="55000" endA="300" endPos="45500" dir="5400000" sy="-100000" algn="bl" rotWithShape="0"/>
                </a:effectLst>
              </a:rPr>
              <a:t>11.5.2 -PLAN RISK RESPONSES:                     TOOLS &amp; TECHNIQUES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87</a:t>
            </a:fld>
            <a:endParaRPr lang="en-CA"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9" name="Rectangle 3"/>
          <p:cNvSpPr>
            <a:spLocks noGrp="1" noChangeArrowheads="1"/>
          </p:cNvSpPr>
          <p:nvPr>
            <p:ph sz="quarter" idx="1"/>
          </p:nvPr>
        </p:nvSpPr>
        <p:spPr>
          <a:xfrm>
            <a:off x="76200" y="1371600"/>
            <a:ext cx="9144000" cy="5410200"/>
          </a:xfrm>
        </p:spPr>
        <p:txBody>
          <a:bodyPr/>
          <a:lstStyle/>
          <a:p>
            <a:pPr>
              <a:lnSpc>
                <a:spcPct val="90000"/>
              </a:lnSpc>
              <a:buFont typeface="Wingdings" pitchFamily="2" charset="2"/>
              <a:buNone/>
            </a:pPr>
            <a:r>
              <a:rPr lang="en-CA" sz="2800" b="1" dirty="0"/>
              <a:t>.6 Contingent Response Strategies</a:t>
            </a:r>
          </a:p>
          <a:p>
            <a:pPr marL="687388" lvl="1" indent="-165100">
              <a:lnSpc>
                <a:spcPct val="90000"/>
              </a:lnSpc>
            </a:pPr>
            <a:r>
              <a:rPr lang="en-CA" dirty="0"/>
              <a:t> Designed for use only under certain predefined conditions</a:t>
            </a:r>
          </a:p>
          <a:p>
            <a:pPr marL="1079500" lvl="2" indent="-212725">
              <a:lnSpc>
                <a:spcPct val="90000"/>
              </a:lnSpc>
            </a:pPr>
            <a:r>
              <a:rPr lang="en-CA" dirty="0"/>
              <a:t> examples: missing intermediate milestones, gaining higher priority    with a supplier</a:t>
            </a:r>
          </a:p>
          <a:p>
            <a:pPr marL="1079500" lvl="2" indent="-212725">
              <a:lnSpc>
                <a:spcPct val="90000"/>
              </a:lnSpc>
            </a:pPr>
            <a:r>
              <a:rPr lang="en-CA" dirty="0"/>
              <a:t> Such pre-defined conditions should be tracked</a:t>
            </a:r>
          </a:p>
          <a:p>
            <a:pPr marL="0" lvl="2" indent="0" defTabSz="179388">
              <a:lnSpc>
                <a:spcPct val="90000"/>
              </a:lnSpc>
              <a:buNone/>
            </a:pPr>
            <a:r>
              <a:rPr lang="en-US" sz="2800" b="1" dirty="0"/>
              <a:t>.7 Strategies for Overall Project Risk</a:t>
            </a:r>
          </a:p>
          <a:p>
            <a:pPr marL="446088" lvl="2" indent="0" defTabSz="179388">
              <a:lnSpc>
                <a:spcPct val="90000"/>
              </a:lnSpc>
              <a:spcBef>
                <a:spcPts val="0"/>
              </a:spcBef>
              <a:spcAft>
                <a:spcPts val="600"/>
              </a:spcAft>
              <a:buNone/>
            </a:pPr>
            <a:r>
              <a:rPr lang="en-US" sz="2000" dirty="0"/>
              <a:t>Responses should be developed to address overall project risks:</a:t>
            </a:r>
          </a:p>
          <a:p>
            <a:pPr marL="446088" lvl="2" indent="0" defTabSz="179388">
              <a:lnSpc>
                <a:spcPct val="90000"/>
              </a:lnSpc>
              <a:buNone/>
            </a:pPr>
            <a:r>
              <a:rPr lang="en-US" sz="2000" b="1" i="1" dirty="0"/>
              <a:t>Avoid.  </a:t>
            </a:r>
            <a:r>
              <a:rPr lang="en-US" sz="2000" dirty="0"/>
              <a:t>An appropriate strategy when the overall project risk is significantly negative and outside the project’s present risk threshold</a:t>
            </a:r>
          </a:p>
          <a:p>
            <a:pPr marL="446088" lvl="2" indent="0" defTabSz="179388">
              <a:lnSpc>
                <a:spcPct val="90000"/>
              </a:lnSpc>
              <a:buNone/>
            </a:pPr>
            <a:r>
              <a:rPr lang="en-US" sz="2000" dirty="0"/>
              <a:t>Examples: reducing or removing a high risk element from the scope,     or, cancelling the entire project. </a:t>
            </a:r>
          </a:p>
          <a:p>
            <a:pPr marL="446088" lvl="2" indent="0" defTabSz="179388">
              <a:lnSpc>
                <a:spcPct val="90000"/>
              </a:lnSpc>
              <a:buNone/>
            </a:pPr>
            <a:r>
              <a:rPr lang="en-US" sz="2000" b="1" i="1" dirty="0"/>
              <a:t>Exploit. </a:t>
            </a:r>
            <a:r>
              <a:rPr lang="en-US" sz="2000" dirty="0"/>
              <a:t>Appropriate when an opportunity is significantly positive for the overall project. Examples: addition of high-benefit elements to the project, or, modifying the risk threshold of the project to embrace        the opportunity.   </a:t>
            </a:r>
          </a:p>
          <a:p>
            <a:pPr marL="446088" lvl="2" indent="0" defTabSz="179388">
              <a:lnSpc>
                <a:spcPct val="90000"/>
              </a:lnSpc>
              <a:buNone/>
            </a:pPr>
            <a:endParaRPr lang="en-US" sz="2000" dirty="0"/>
          </a:p>
        </p:txBody>
      </p:sp>
      <p:sp>
        <p:nvSpPr>
          <p:cNvPr id="6" name="Rectangle 8"/>
          <p:cNvSpPr>
            <a:spLocks noGrp="1" noChangeArrowheads="1"/>
          </p:cNvSpPr>
          <p:nvPr>
            <p:ph type="title"/>
          </p:nvPr>
        </p:nvSpPr>
        <p:spPr>
          <a:xfrm>
            <a:off x="685800" y="0"/>
            <a:ext cx="7467600" cy="1143000"/>
          </a:xfrm>
        </p:spPr>
        <p:txBody>
          <a:bodyPr>
            <a:noAutofit/>
          </a:bodyPr>
          <a:lstStyle/>
          <a:p>
            <a:pPr algn="ctr">
              <a:tabLst>
                <a:tab pos="1489075" algn="l"/>
              </a:tabLst>
            </a:pPr>
            <a:r>
              <a:rPr lang="en-US" sz="2800" b="1" dirty="0">
                <a:solidFill>
                  <a:schemeClr val="accent1"/>
                </a:solidFill>
                <a:effectLst>
                  <a:reflection blurRad="6350" stA="55000" endA="300" endPos="45500" dir="5400000" sy="-100000" algn="bl" rotWithShape="0"/>
                </a:effectLst>
              </a:rPr>
              <a:t>11.5.2 -PLAN RISK RESPONSES: TOOLS &amp; TECHNIQUES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88</a:t>
            </a:fld>
            <a:endParaRPr lang="en-CA"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9" name="Rectangle 3"/>
          <p:cNvSpPr>
            <a:spLocks noGrp="1" noChangeArrowheads="1"/>
          </p:cNvSpPr>
          <p:nvPr>
            <p:ph sz="quarter" idx="1"/>
          </p:nvPr>
        </p:nvSpPr>
        <p:spPr>
          <a:xfrm>
            <a:off x="32657" y="990600"/>
            <a:ext cx="9144000" cy="5867400"/>
          </a:xfrm>
        </p:spPr>
        <p:txBody>
          <a:bodyPr>
            <a:normAutofit lnSpcReduction="10000"/>
          </a:bodyPr>
          <a:lstStyle/>
          <a:p>
            <a:pPr marL="0" lvl="2" indent="0" defTabSz="179388">
              <a:lnSpc>
                <a:spcPct val="90000"/>
              </a:lnSpc>
              <a:buNone/>
            </a:pPr>
            <a:r>
              <a:rPr lang="en-US" sz="2800" b="1" dirty="0"/>
              <a:t>.7 Strategies for Overall Project Risk (cont’d)</a:t>
            </a:r>
            <a:endParaRPr lang="en-US" sz="2000" dirty="0"/>
          </a:p>
          <a:p>
            <a:pPr marL="446088" lvl="2" indent="0" defTabSz="179388">
              <a:lnSpc>
                <a:spcPct val="90000"/>
              </a:lnSpc>
              <a:spcAft>
                <a:spcPts val="600"/>
              </a:spcAft>
              <a:buNone/>
            </a:pPr>
            <a:r>
              <a:rPr lang="en-US" sz="2000" b="1" i="1" dirty="0"/>
              <a:t>Transfer/Share. </a:t>
            </a:r>
            <a:r>
              <a:rPr lang="en-US" sz="2000" dirty="0"/>
              <a:t>An appropriate is to transfer a highly negative risk, alternatively, a  strategy of sharing a highly positive opportunity  should be considered.  </a:t>
            </a:r>
          </a:p>
          <a:p>
            <a:pPr marL="446088" lvl="2" indent="0" defTabSz="179388">
              <a:lnSpc>
                <a:spcPct val="90000"/>
              </a:lnSpc>
              <a:spcAft>
                <a:spcPts val="600"/>
              </a:spcAft>
              <a:buNone/>
            </a:pPr>
            <a:r>
              <a:rPr lang="en-US" sz="2000" b="1" i="1" dirty="0"/>
              <a:t>Mitigate/Enhance. </a:t>
            </a:r>
            <a:r>
              <a:rPr lang="en-US" sz="2000" dirty="0"/>
              <a:t>These strategies are used to optimize the     chances of achieving the project’s objectives. Mitigation is used for negative overall project risks. Enhance is used for positive   opportunities effecting the overall project </a:t>
            </a:r>
          </a:p>
          <a:p>
            <a:pPr marL="446088" lvl="2" indent="0" defTabSz="179388">
              <a:lnSpc>
                <a:spcPct val="90000"/>
              </a:lnSpc>
              <a:spcAft>
                <a:spcPts val="600"/>
              </a:spcAft>
              <a:buNone/>
            </a:pPr>
            <a:r>
              <a:rPr lang="en-US" sz="2000" b="1" i="1" dirty="0"/>
              <a:t>Accept. </a:t>
            </a:r>
            <a:r>
              <a:rPr lang="en-US" sz="2000" dirty="0"/>
              <a:t>An appropriate strategy when no other response is feasible. Most common active acceptance strategy is to establish an overall contingency reserve for the project, such as funds, time, or resources. Passive acceptance involves no proactive action apart from periodic review of the overall project risk level.     </a:t>
            </a:r>
          </a:p>
          <a:p>
            <a:pPr marL="0" lvl="2" indent="0" defTabSz="179388">
              <a:lnSpc>
                <a:spcPct val="90000"/>
              </a:lnSpc>
              <a:buNone/>
            </a:pPr>
            <a:r>
              <a:rPr lang="en-US" sz="2800" b="1" dirty="0"/>
              <a:t>.8 Data Analysis</a:t>
            </a:r>
          </a:p>
          <a:p>
            <a:pPr marL="719138" lvl="2" indent="-273050" defTabSz="179388">
              <a:lnSpc>
                <a:spcPct val="90000"/>
              </a:lnSpc>
            </a:pPr>
            <a:r>
              <a:rPr lang="en-US" sz="2000" b="1" i="1" dirty="0"/>
              <a:t>Alternative Analysis. </a:t>
            </a:r>
            <a:r>
              <a:rPr lang="en-US" sz="2000" dirty="0"/>
              <a:t>Compares responses to select the best. </a:t>
            </a:r>
          </a:p>
          <a:p>
            <a:pPr marL="719138" lvl="2" indent="-273050" defTabSz="179388">
              <a:lnSpc>
                <a:spcPct val="90000"/>
              </a:lnSpc>
            </a:pPr>
            <a:r>
              <a:rPr lang="en-US" sz="2000" b="1" i="1" dirty="0"/>
              <a:t>Cost-Benefit Analysis. </a:t>
            </a:r>
            <a:r>
              <a:rPr lang="en-US" sz="2000" dirty="0"/>
              <a:t>Used to select the highest benefit. </a:t>
            </a:r>
          </a:p>
          <a:p>
            <a:pPr marL="0" lvl="2" indent="0" defTabSz="179388">
              <a:lnSpc>
                <a:spcPct val="90000"/>
              </a:lnSpc>
              <a:buNone/>
            </a:pPr>
            <a:r>
              <a:rPr lang="en-US" sz="2800" b="1" dirty="0"/>
              <a:t>.9 Decision Making</a:t>
            </a:r>
          </a:p>
          <a:p>
            <a:pPr marL="788988" lvl="2" indent="-342900" defTabSz="179388">
              <a:lnSpc>
                <a:spcPct val="90000"/>
              </a:lnSpc>
            </a:pPr>
            <a:r>
              <a:rPr lang="en-US" sz="2000" b="1" i="1" dirty="0"/>
              <a:t>Multi-criteria decision making, </a:t>
            </a:r>
            <a:r>
              <a:rPr lang="en-US" sz="2000" dirty="0"/>
              <a:t>uses a decision matrix to establish key decision criteria and selecting the preferred response.</a:t>
            </a:r>
          </a:p>
          <a:p>
            <a:pPr marL="446088" lvl="2" indent="0" defTabSz="179388">
              <a:lnSpc>
                <a:spcPct val="90000"/>
              </a:lnSpc>
              <a:buNone/>
            </a:pPr>
            <a:endParaRPr lang="en-US" sz="2000" dirty="0"/>
          </a:p>
        </p:txBody>
      </p:sp>
      <p:sp>
        <p:nvSpPr>
          <p:cNvPr id="6" name="Rectangle 8"/>
          <p:cNvSpPr>
            <a:spLocks noGrp="1" noChangeArrowheads="1"/>
          </p:cNvSpPr>
          <p:nvPr>
            <p:ph type="title"/>
          </p:nvPr>
        </p:nvSpPr>
        <p:spPr>
          <a:xfrm>
            <a:off x="661416" y="-287056"/>
            <a:ext cx="7467600" cy="1143000"/>
          </a:xfrm>
        </p:spPr>
        <p:txBody>
          <a:bodyPr>
            <a:noAutofit/>
          </a:bodyPr>
          <a:lstStyle/>
          <a:p>
            <a:pPr algn="ctr">
              <a:tabLst>
                <a:tab pos="1489075" algn="l"/>
              </a:tabLst>
            </a:pPr>
            <a:r>
              <a:rPr lang="en-US" sz="2400" b="1" dirty="0">
                <a:solidFill>
                  <a:schemeClr val="accent1"/>
                </a:solidFill>
                <a:effectLst>
                  <a:reflection blurRad="6350" stA="55000" endA="300" endPos="45500" dir="5400000" sy="-100000" algn="bl" rotWithShape="0"/>
                </a:effectLst>
              </a:rPr>
              <a:t>11.5.2 -PLAN RISK RESPONSES: TOOLS &amp; TECHNIQUES </a:t>
            </a:r>
          </a:p>
        </p:txBody>
      </p:sp>
      <p:sp>
        <p:nvSpPr>
          <p:cNvPr id="2" name="Slide Number Placeholder 1"/>
          <p:cNvSpPr>
            <a:spLocks noGrp="1"/>
          </p:cNvSpPr>
          <p:nvPr>
            <p:ph type="sldNum" sz="quarter" idx="15"/>
          </p:nvPr>
        </p:nvSpPr>
        <p:spPr/>
        <p:txBody>
          <a:bodyPr/>
          <a:lstStyle/>
          <a:p>
            <a:fld id="{C9B9AEC3-A0CA-4E90-A2C3-F6D483041A8F}" type="slidenum">
              <a:rPr lang="en-CA" smtClean="0"/>
              <a:pPr/>
              <a:t>89</a:t>
            </a:fld>
            <a:endParaRPr lang="en-CA" dirty="0"/>
          </a:p>
        </p:txBody>
      </p:sp>
    </p:spTree>
    <p:extLst>
      <p:ext uri="{BB962C8B-B14F-4D97-AF65-F5344CB8AC3E}">
        <p14:creationId xmlns:p14="http://schemas.microsoft.com/office/powerpoint/2010/main" val="19449235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838200"/>
          </a:xfrm>
        </p:spPr>
        <p:txBody>
          <a:bodyPr>
            <a:normAutofit/>
          </a:bodyPr>
          <a:lstStyle/>
          <a:p>
            <a:r>
              <a:rPr lang="en-US" sz="2600" b="1" dirty="0">
                <a:solidFill>
                  <a:schemeClr val="accent1"/>
                </a:solidFill>
                <a:effectLst>
                  <a:reflection blurRad="6350" stA="55000" endA="300" endPos="45500" dir="5400000" sy="-100000" algn="bl" rotWithShape="0"/>
                </a:effectLst>
              </a:rPr>
              <a:t>PROJECT RISK MANAGEMENT “MUST KNOWS”</a:t>
            </a:r>
            <a:endParaRPr lang="en-CA" sz="2600" b="1" dirty="0">
              <a:solidFill>
                <a:schemeClr val="accent1"/>
              </a:solidFill>
              <a:effectLst>
                <a:reflection blurRad="6350" stA="55000" endA="300" endPos="45500" dir="5400000" sy="-100000" algn="bl" rotWithShape="0"/>
              </a:effectLst>
            </a:endParaRPr>
          </a:p>
        </p:txBody>
      </p:sp>
      <p:sp>
        <p:nvSpPr>
          <p:cNvPr id="3" name="Content Placeholder 2"/>
          <p:cNvSpPr>
            <a:spLocks noGrp="1"/>
          </p:cNvSpPr>
          <p:nvPr>
            <p:ph sz="quarter" idx="1"/>
          </p:nvPr>
        </p:nvSpPr>
        <p:spPr>
          <a:xfrm>
            <a:off x="304800" y="762000"/>
            <a:ext cx="8686800" cy="5791200"/>
          </a:xfrm>
        </p:spPr>
        <p:txBody>
          <a:bodyPr>
            <a:normAutofit lnSpcReduction="10000"/>
          </a:bodyPr>
          <a:lstStyle/>
          <a:p>
            <a:r>
              <a:rPr lang="en-US" sz="2000" dirty="0"/>
              <a:t>Key Inputs, Tools &amp; Techniques, Outputs for Plan Risk Management, Identify Risks, Perform Qualitative Analysis, Perform Quantitative Analysis, Plan Risk Responses, Implement Risk Response, Monitor Risks.</a:t>
            </a:r>
          </a:p>
          <a:p>
            <a:r>
              <a:rPr lang="en-US" sz="2000" dirty="0"/>
              <a:t>Risk Breakdown Structure and risk categorization</a:t>
            </a:r>
          </a:p>
          <a:p>
            <a:r>
              <a:rPr lang="en-US" sz="2000" dirty="0"/>
              <a:t>Concepts and differences of project risk and business risk</a:t>
            </a:r>
          </a:p>
          <a:p>
            <a:r>
              <a:rPr lang="en-US" sz="2000" dirty="0"/>
              <a:t>Benefits and risks of contracting</a:t>
            </a:r>
          </a:p>
          <a:p>
            <a:r>
              <a:rPr lang="en-US" sz="2000" dirty="0"/>
              <a:t>Characteristics of a Risk Seeker, Risk Averse Person and a risk - neutral person</a:t>
            </a:r>
          </a:p>
          <a:p>
            <a:r>
              <a:rPr lang="en-US" sz="2000" dirty="0"/>
              <a:t>Risk Register, its purpose and what it contains</a:t>
            </a:r>
          </a:p>
          <a:p>
            <a:r>
              <a:rPr lang="en-US" sz="2000" dirty="0"/>
              <a:t>Risk reviews and risk triggers</a:t>
            </a:r>
          </a:p>
          <a:p>
            <a:r>
              <a:rPr lang="en-US" sz="2000" dirty="0"/>
              <a:t>Probability as it relates to risk management</a:t>
            </a:r>
          </a:p>
          <a:p>
            <a:r>
              <a:rPr lang="en-US" sz="2000" dirty="0"/>
              <a:t>How to calculate EMV </a:t>
            </a:r>
          </a:p>
          <a:p>
            <a:r>
              <a:rPr lang="en-US" sz="2000" dirty="0"/>
              <a:t>Monte Carlo Simulation in relation to risk management</a:t>
            </a:r>
          </a:p>
          <a:p>
            <a:r>
              <a:rPr lang="en-US" sz="2000" dirty="0"/>
              <a:t>Management Reserves and Contingency Reserves</a:t>
            </a:r>
          </a:p>
          <a:p>
            <a:r>
              <a:rPr lang="en-US" sz="2000" dirty="0"/>
              <a:t>What are workarounds in relation to risk response management</a:t>
            </a:r>
          </a:p>
          <a:p>
            <a:r>
              <a:rPr lang="en-US" sz="2000" dirty="0"/>
              <a:t>Characteristics of risk response plan and related strategies </a:t>
            </a:r>
            <a:endParaRPr lang="en-CA" sz="2000" dirty="0"/>
          </a:p>
        </p:txBody>
      </p:sp>
      <p:sp>
        <p:nvSpPr>
          <p:cNvPr id="4" name="Slide Number Placeholder 3"/>
          <p:cNvSpPr>
            <a:spLocks noGrp="1"/>
          </p:cNvSpPr>
          <p:nvPr>
            <p:ph type="sldNum" sz="quarter" idx="15"/>
          </p:nvPr>
        </p:nvSpPr>
        <p:spPr/>
        <p:txBody>
          <a:bodyPr/>
          <a:lstStyle/>
          <a:p>
            <a:fld id="{C9B9AEC3-A0CA-4E90-A2C3-F6D483041A8F}" type="slidenum">
              <a:rPr lang="en-CA" smtClean="0"/>
              <a:pPr/>
              <a:t>9</a:t>
            </a:fld>
            <a:endParaRPr lang="en-CA"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a:xfrm>
            <a:off x="76200" y="0"/>
            <a:ext cx="8686800" cy="838200"/>
          </a:xfrm>
        </p:spPr>
        <p:txBody>
          <a:bodyPr>
            <a:normAutofit fontScale="90000"/>
          </a:bodyPr>
          <a:lstStyle/>
          <a:p>
            <a:pPr algn="ctr">
              <a:tabLst>
                <a:tab pos="1489075" algn="l"/>
              </a:tabLst>
            </a:pPr>
            <a:r>
              <a:rPr lang="en-US" b="1" dirty="0">
                <a:solidFill>
                  <a:schemeClr val="accent1"/>
                </a:solidFill>
                <a:effectLst>
                  <a:reflection blurRad="6350" stA="55000" endA="300" endPos="45500" dir="5400000" sy="-100000" algn="bl" rotWithShape="0"/>
                </a:effectLst>
              </a:rPr>
              <a:t>11.5.3 -	PLAN RISK RESPONSES: OUTPUTS</a:t>
            </a:r>
          </a:p>
        </p:txBody>
      </p:sp>
      <p:sp>
        <p:nvSpPr>
          <p:cNvPr id="776195" name="Rectangle 3"/>
          <p:cNvSpPr>
            <a:spLocks noGrp="1" noChangeArrowheads="1"/>
          </p:cNvSpPr>
          <p:nvPr>
            <p:ph sz="quarter" idx="1"/>
          </p:nvPr>
        </p:nvSpPr>
        <p:spPr>
          <a:xfrm>
            <a:off x="76200" y="1143000"/>
            <a:ext cx="8839200" cy="5562600"/>
          </a:xfrm>
        </p:spPr>
        <p:txBody>
          <a:bodyPr>
            <a:normAutofit/>
          </a:bodyPr>
          <a:lstStyle/>
          <a:p>
            <a:pPr>
              <a:lnSpc>
                <a:spcPct val="90000"/>
              </a:lnSpc>
              <a:buFont typeface="Wingdings" pitchFamily="2" charset="2"/>
              <a:buNone/>
            </a:pPr>
            <a:r>
              <a:rPr lang="en-US" sz="2800" b="1" dirty="0"/>
              <a:t>.1 Change Requests</a:t>
            </a:r>
          </a:p>
          <a:p>
            <a:pPr marL="446088" indent="-1588">
              <a:lnSpc>
                <a:spcPct val="90000"/>
              </a:lnSpc>
              <a:buFont typeface="Wingdings" pitchFamily="2" charset="2"/>
              <a:buNone/>
            </a:pPr>
            <a:r>
              <a:rPr lang="en-US" sz="2000" dirty="0"/>
              <a:t>Plan Response process may require changes to the cost and/or schedule baselines. These requests are processed through the Integrated Change Control process. </a:t>
            </a:r>
          </a:p>
          <a:p>
            <a:pPr>
              <a:lnSpc>
                <a:spcPct val="90000"/>
              </a:lnSpc>
              <a:buFont typeface="Wingdings" pitchFamily="2" charset="2"/>
              <a:buNone/>
            </a:pPr>
            <a:r>
              <a:rPr lang="en-US" sz="3300" b="1" dirty="0"/>
              <a:t>.2 Project Management Plan Updates</a:t>
            </a:r>
          </a:p>
          <a:p>
            <a:pPr lvl="1">
              <a:lnSpc>
                <a:spcPct val="90000"/>
              </a:lnSpc>
            </a:pPr>
            <a:r>
              <a:rPr lang="en-US" sz="2000" dirty="0"/>
              <a:t>Risk response activities, once agreed to, must update the appropriate component of the Project Mgmt. Plan, including:</a:t>
            </a:r>
          </a:p>
          <a:p>
            <a:pPr marL="1082675" lvl="2" indent="-350838"/>
            <a:r>
              <a:rPr lang="en-US" sz="2000" b="1" i="1" dirty="0"/>
              <a:t>Schedule Management Plan</a:t>
            </a:r>
          </a:p>
          <a:p>
            <a:pPr marL="1082675" lvl="2" indent="-350838"/>
            <a:r>
              <a:rPr lang="en-US" sz="2000" b="1" i="1" dirty="0"/>
              <a:t>Cost Management Plan</a:t>
            </a:r>
          </a:p>
          <a:p>
            <a:pPr marL="1082675" lvl="2" indent="-350838"/>
            <a:r>
              <a:rPr lang="en-US" sz="2000" b="1" i="1" dirty="0"/>
              <a:t>Quality Management Plan</a:t>
            </a:r>
          </a:p>
          <a:p>
            <a:pPr marL="1082675" lvl="2" indent="-350838"/>
            <a:r>
              <a:rPr lang="en-US" sz="2000" b="1" i="1" dirty="0"/>
              <a:t>Resource Management Plan</a:t>
            </a:r>
          </a:p>
          <a:p>
            <a:pPr marL="1082675" lvl="2" indent="-350838"/>
            <a:r>
              <a:rPr lang="en-US" sz="2000" b="1" i="1" dirty="0"/>
              <a:t>Procurement Management Plan</a:t>
            </a:r>
          </a:p>
          <a:p>
            <a:pPr marL="1074737" lvl="2" indent="-342900"/>
            <a:r>
              <a:rPr lang="en-US" sz="2000" b="1" i="1" dirty="0"/>
              <a:t>Scope Baseline</a:t>
            </a:r>
          </a:p>
          <a:p>
            <a:pPr marL="1082675" lvl="2" indent="-350838"/>
            <a:r>
              <a:rPr lang="en-US" sz="2000" b="1" i="1" dirty="0"/>
              <a:t>Schedule Baseline</a:t>
            </a:r>
          </a:p>
          <a:p>
            <a:pPr marL="1082675" lvl="2" indent="-350838"/>
            <a:r>
              <a:rPr lang="en-US" sz="2000" b="1" i="1" dirty="0"/>
              <a:t>Cost Baseline</a:t>
            </a:r>
          </a:p>
          <a:p>
            <a:pPr marL="1588" indent="-1588">
              <a:lnSpc>
                <a:spcPct val="90000"/>
              </a:lnSpc>
              <a:buFont typeface="Wingdings" pitchFamily="2" charset="2"/>
              <a:buNone/>
            </a:pPr>
            <a:endParaRPr lang="en-US" dirty="0"/>
          </a:p>
          <a:p>
            <a:pPr>
              <a:lnSpc>
                <a:spcPct val="90000"/>
              </a:lnSpc>
              <a:buFont typeface="Wingdings" pitchFamily="2" charset="2"/>
              <a:buNone/>
            </a:pPr>
            <a:endParaRPr lang="en-US" sz="2800" dirty="0"/>
          </a:p>
          <a:p>
            <a:pPr lvl="2">
              <a:lnSpc>
                <a:spcPct val="90000"/>
              </a:lnSpc>
            </a:pPr>
            <a:endParaRPr lang="en-US" sz="2800" dirty="0"/>
          </a:p>
          <a:p>
            <a:pPr lvl="1">
              <a:lnSpc>
                <a:spcPct val="90000"/>
              </a:lnSpc>
            </a:pPr>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90</a:t>
            </a:fld>
            <a:endParaRPr lang="en-CA"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a:xfrm>
            <a:off x="76200" y="0"/>
            <a:ext cx="8686800" cy="838200"/>
          </a:xfrm>
        </p:spPr>
        <p:txBody>
          <a:bodyPr>
            <a:normAutofit fontScale="90000"/>
          </a:bodyPr>
          <a:lstStyle/>
          <a:p>
            <a:pPr algn="ctr">
              <a:tabLst>
                <a:tab pos="1489075" algn="l"/>
              </a:tabLst>
            </a:pPr>
            <a:r>
              <a:rPr lang="en-US" b="1" dirty="0">
                <a:solidFill>
                  <a:schemeClr val="accent1"/>
                </a:solidFill>
                <a:effectLst>
                  <a:reflection blurRad="6350" stA="55000" endA="300" endPos="45500" dir="5400000" sy="-100000" algn="bl" rotWithShape="0"/>
                </a:effectLst>
              </a:rPr>
              <a:t>11.5.3 -	PLAN RISK RESPONSES: OUTPUTS</a:t>
            </a:r>
          </a:p>
        </p:txBody>
      </p:sp>
      <p:sp>
        <p:nvSpPr>
          <p:cNvPr id="776195" name="Rectangle 3"/>
          <p:cNvSpPr>
            <a:spLocks noGrp="1" noChangeArrowheads="1"/>
          </p:cNvSpPr>
          <p:nvPr>
            <p:ph sz="quarter" idx="1"/>
          </p:nvPr>
        </p:nvSpPr>
        <p:spPr>
          <a:xfrm>
            <a:off x="97971" y="990600"/>
            <a:ext cx="8839200" cy="5791200"/>
          </a:xfrm>
        </p:spPr>
        <p:txBody>
          <a:bodyPr>
            <a:normAutofit lnSpcReduction="10000"/>
          </a:bodyPr>
          <a:lstStyle/>
          <a:p>
            <a:pPr marL="0" lvl="2" indent="0">
              <a:lnSpc>
                <a:spcPct val="90000"/>
              </a:lnSpc>
              <a:buNone/>
            </a:pPr>
            <a:r>
              <a:rPr lang="en-US" sz="2800" b="1" dirty="0"/>
              <a:t>.3 Project Documents Updates</a:t>
            </a:r>
          </a:p>
          <a:p>
            <a:pPr marL="719138" lvl="2" indent="-273050">
              <a:lnSpc>
                <a:spcPct val="90000"/>
              </a:lnSpc>
            </a:pPr>
            <a:r>
              <a:rPr lang="en-US" sz="2000" b="1" i="1" dirty="0"/>
              <a:t>Assumption Log. </a:t>
            </a:r>
            <a:r>
              <a:rPr lang="en-US" sz="2000" dirty="0"/>
              <a:t>Updated to reflect new assumptions made, new constraints identified, or existing ones modified. </a:t>
            </a:r>
          </a:p>
          <a:p>
            <a:pPr marL="719138" lvl="2" indent="-273050">
              <a:lnSpc>
                <a:spcPct val="90000"/>
              </a:lnSpc>
            </a:pPr>
            <a:r>
              <a:rPr lang="en-US" sz="2000" b="1" i="1" dirty="0"/>
              <a:t>Cost Forecasts. </a:t>
            </a:r>
            <a:r>
              <a:rPr lang="en-US" sz="2000" dirty="0"/>
              <a:t>Updated to reflect cost forecasts as a result of planned risk responses.</a:t>
            </a:r>
          </a:p>
          <a:p>
            <a:pPr marL="719138" lvl="2" indent="-273050">
              <a:lnSpc>
                <a:spcPct val="90000"/>
              </a:lnSpc>
            </a:pPr>
            <a:r>
              <a:rPr lang="en-US" sz="2000" b="1" i="1" dirty="0"/>
              <a:t>Lessons Learned Register. </a:t>
            </a:r>
            <a:r>
              <a:rPr lang="en-US" sz="2000" dirty="0"/>
              <a:t>Updated to reflect information that may be useful for later phases or for future projects.</a:t>
            </a:r>
          </a:p>
          <a:p>
            <a:pPr marL="719138" lvl="2" indent="-273050">
              <a:lnSpc>
                <a:spcPct val="90000"/>
              </a:lnSpc>
            </a:pPr>
            <a:r>
              <a:rPr lang="en-US" sz="2000" b="1" i="1" dirty="0"/>
              <a:t>Project Schedule. </a:t>
            </a:r>
            <a:r>
              <a:rPr lang="en-US" sz="2000" dirty="0"/>
              <a:t>Updated to add risk response activities.</a:t>
            </a:r>
          </a:p>
          <a:p>
            <a:pPr marL="719138" lvl="2" indent="-273050">
              <a:lnSpc>
                <a:spcPct val="90000"/>
              </a:lnSpc>
            </a:pPr>
            <a:r>
              <a:rPr lang="en-US" sz="2000" b="1" i="1" dirty="0"/>
              <a:t>Project Team Assignment. </a:t>
            </a:r>
            <a:r>
              <a:rPr lang="en-US" sz="2000" dirty="0"/>
              <a:t>Once response planning is completed, the project team assignment document needs to be updated with the team and resources required for the response activities</a:t>
            </a:r>
          </a:p>
          <a:p>
            <a:pPr marL="719138" lvl="2" indent="-273050">
              <a:lnSpc>
                <a:spcPct val="90000"/>
              </a:lnSpc>
            </a:pPr>
            <a:r>
              <a:rPr lang="en-US" sz="2000" b="1" i="1" dirty="0"/>
              <a:t>Risk Register. </a:t>
            </a:r>
            <a:r>
              <a:rPr lang="en-US" sz="2000" dirty="0"/>
              <a:t>Updated to add information about:</a:t>
            </a:r>
          </a:p>
          <a:p>
            <a:pPr marL="1063308" lvl="3" indent="-342900">
              <a:lnSpc>
                <a:spcPct val="90000"/>
              </a:lnSpc>
              <a:buClrTx/>
              <a:buSzPct val="86000"/>
              <a:buFontTx/>
              <a:buChar char="-"/>
            </a:pPr>
            <a:r>
              <a:rPr lang="en-US" dirty="0"/>
              <a:t>Agreed strategies		- Specific actions to implement</a:t>
            </a:r>
          </a:p>
          <a:p>
            <a:pPr marL="1063308" lvl="3" indent="-342900">
              <a:lnSpc>
                <a:spcPct val="90000"/>
              </a:lnSpc>
              <a:buClrTx/>
              <a:buSzPct val="86000"/>
              <a:buFontTx/>
              <a:buChar char="-"/>
            </a:pPr>
            <a:r>
              <a:rPr lang="en-US" dirty="0"/>
              <a:t>Triggers &amp; symptoms</a:t>
            </a:r>
            <a:r>
              <a:rPr lang="en-US" b="1" i="1" dirty="0"/>
              <a:t>  		- </a:t>
            </a:r>
            <a:r>
              <a:rPr lang="en-US" dirty="0"/>
              <a:t>Required budget &amp; Schedule</a:t>
            </a:r>
          </a:p>
          <a:p>
            <a:pPr marL="1063308" lvl="3" indent="-342900">
              <a:lnSpc>
                <a:spcPct val="90000"/>
              </a:lnSpc>
              <a:buClrTx/>
              <a:buSzPct val="86000"/>
              <a:buFontTx/>
              <a:buChar char="-"/>
            </a:pPr>
            <a:r>
              <a:rPr lang="en-US" dirty="0"/>
              <a:t>Contingency plans		- Fallback plans</a:t>
            </a:r>
          </a:p>
          <a:p>
            <a:pPr marL="1063308" lvl="3" indent="-342900">
              <a:lnSpc>
                <a:spcPct val="90000"/>
              </a:lnSpc>
              <a:buClrTx/>
              <a:buSzPct val="86000"/>
              <a:buFontTx/>
              <a:buChar char="-"/>
            </a:pPr>
            <a:r>
              <a:rPr lang="en-US" dirty="0"/>
              <a:t>Residual risks			- Secondary risks</a:t>
            </a:r>
          </a:p>
          <a:p>
            <a:pPr marL="727075" indent="-280988">
              <a:lnSpc>
                <a:spcPct val="90000"/>
              </a:lnSpc>
            </a:pPr>
            <a:r>
              <a:rPr lang="en-US" sz="2000" b="1" i="1" dirty="0"/>
              <a:t>Risk Report. </a:t>
            </a:r>
            <a:r>
              <a:rPr lang="en-US" sz="2000" dirty="0"/>
              <a:t>Updated to present agreed upon responses to the current overall project risk, together with expected changes that may result from these responses.  </a:t>
            </a:r>
            <a:endParaRPr lang="en-US" sz="2000" b="1" i="1" dirty="0"/>
          </a:p>
          <a:p>
            <a:pPr lvl="2">
              <a:lnSpc>
                <a:spcPct val="90000"/>
              </a:lnSpc>
            </a:pPr>
            <a:endParaRPr lang="en-US" sz="2800" dirty="0"/>
          </a:p>
          <a:p>
            <a:pPr lvl="1">
              <a:lnSpc>
                <a:spcPct val="90000"/>
              </a:lnSpc>
            </a:pPr>
            <a:endParaRPr lang="en-US" dirty="0"/>
          </a:p>
        </p:txBody>
      </p:sp>
      <p:sp>
        <p:nvSpPr>
          <p:cNvPr id="2" name="Slide Number Placeholder 1"/>
          <p:cNvSpPr>
            <a:spLocks noGrp="1"/>
          </p:cNvSpPr>
          <p:nvPr>
            <p:ph type="sldNum" sz="quarter" idx="15"/>
          </p:nvPr>
        </p:nvSpPr>
        <p:spPr/>
        <p:txBody>
          <a:bodyPr/>
          <a:lstStyle/>
          <a:p>
            <a:fld id="{C9B9AEC3-A0CA-4E90-A2C3-F6D483041A8F}" type="slidenum">
              <a:rPr lang="en-CA" smtClean="0"/>
              <a:pPr/>
              <a:t>91</a:t>
            </a:fld>
            <a:endParaRPr lang="en-CA" dirty="0"/>
          </a:p>
        </p:txBody>
      </p:sp>
    </p:spTree>
    <p:extLst>
      <p:ext uri="{BB962C8B-B14F-4D97-AF65-F5344CB8AC3E}">
        <p14:creationId xmlns:p14="http://schemas.microsoft.com/office/powerpoint/2010/main" val="272702544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292"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293"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294"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pic>
        <p:nvPicPr>
          <p:cNvPr id="780295" name="Picture 7"/>
          <p:cNvPicPr>
            <a:picLocks noChangeArrowheads="1"/>
          </p:cNvPicPr>
          <p:nvPr/>
        </p:nvPicPr>
        <p:blipFill>
          <a:blip r:embed="rId3" cstate="print"/>
          <a:srcRect/>
          <a:stretch>
            <a:fillRect/>
          </a:stretch>
        </p:blipFill>
        <p:spPr bwMode="auto">
          <a:xfrm rot="1445676">
            <a:off x="6267815" y="4501475"/>
            <a:ext cx="2140500" cy="2418469"/>
          </a:xfrm>
          <a:prstGeom prst="rect">
            <a:avLst/>
          </a:prstGeom>
          <a:noFill/>
          <a:ln w="12700">
            <a:noFill/>
            <a:miter lim="800000"/>
            <a:headEnd/>
            <a:tailEnd/>
          </a:ln>
          <a:effectLst/>
        </p:spPr>
      </p:pic>
      <p:sp>
        <p:nvSpPr>
          <p:cNvPr id="780296" name="Rectangle 8"/>
          <p:cNvSpPr>
            <a:spLocks noGrp="1" noChangeArrowheads="1"/>
          </p:cNvSpPr>
          <p:nvPr>
            <p:ph type="title"/>
          </p:nvPr>
        </p:nvSpPr>
        <p:spPr>
          <a:xfrm>
            <a:off x="41260" y="-86664"/>
            <a:ext cx="8686800" cy="841248"/>
          </a:xfrm>
        </p:spPr>
        <p:txBody>
          <a:bodyPr>
            <a:normAutofit/>
          </a:bodyPr>
          <a:lstStyle/>
          <a:p>
            <a:pPr algn="ctr"/>
            <a:r>
              <a:rPr lang="en-US" sz="3200" b="1" dirty="0">
                <a:solidFill>
                  <a:schemeClr val="accent1"/>
                </a:solidFill>
                <a:effectLst>
                  <a:reflection blurRad="6350" stA="55000" endA="300" endPos="45500" dir="5400000" sy="-100000" algn="bl" rotWithShape="0"/>
                </a:effectLst>
              </a:rPr>
              <a:t>11.6  - IMPLEMENT RISK RESPONSES</a:t>
            </a:r>
          </a:p>
        </p:txBody>
      </p:sp>
      <p:sp>
        <p:nvSpPr>
          <p:cNvPr id="780297" name="Rectangle 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299" name="Rectangle 1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0" name="Rectangle 1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301" name="Rectangle 1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2" name="Rectangle 1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3" name="Rectangle 1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4" name="Rectangle 1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305" name="Rectangle 17"/>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780306" name="Rectangle 1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7" name="Rectangle 1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308" name="Rectangle 20"/>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9" name="Rectangle 2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10" name="Rectangle 2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311" name="Rectangle 2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55" name="TextBox 1"/>
          <p:cNvSpPr txBox="1"/>
          <p:nvPr/>
        </p:nvSpPr>
        <p:spPr>
          <a:xfrm>
            <a:off x="-42897" y="6584369"/>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56" name="Content Placeholder 3"/>
          <p:cNvGrpSpPr>
            <a:grpSpLocks noGrp="1"/>
          </p:cNvGrpSpPr>
          <p:nvPr/>
        </p:nvGrpSpPr>
        <p:grpSpPr>
          <a:xfrm>
            <a:off x="-76200" y="990600"/>
            <a:ext cx="9190644" cy="6019800"/>
            <a:chOff x="37097" y="1828800"/>
            <a:chExt cx="9079968" cy="4425043"/>
          </a:xfrm>
          <a:scene3d>
            <a:camera prst="isometricOffAxis1Right"/>
            <a:lightRig rig="threePt" dir="t"/>
          </a:scene3d>
        </p:grpSpPr>
        <p:sp>
          <p:nvSpPr>
            <p:cNvPr id="57" name="Rectangle 56"/>
            <p:cNvSpPr>
              <a:spLocks noChangeArrowheads="1"/>
            </p:cNvSpPr>
            <p:nvPr/>
          </p:nvSpPr>
          <p:spPr bwMode="auto">
            <a:xfrm>
              <a:off x="3751145" y="1828800"/>
              <a:ext cx="1641709"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11.0</a:t>
              </a:r>
            </a:p>
            <a:p>
              <a:pPr algn="ctr"/>
              <a:r>
                <a:rPr lang="en-US" sz="1600" b="1" dirty="0">
                  <a:solidFill>
                    <a:schemeClr val="bg1"/>
                  </a:solidFill>
                </a:rPr>
                <a:t>Project Risk</a:t>
              </a:r>
            </a:p>
            <a:p>
              <a:pPr algn="ctr"/>
              <a:r>
                <a:rPr lang="en-US" sz="1600" b="1" dirty="0">
                  <a:solidFill>
                    <a:schemeClr val="bg1"/>
                  </a:solidFill>
                </a:rPr>
                <a:t>Management</a:t>
              </a:r>
            </a:p>
          </p:txBody>
        </p:sp>
        <p:sp>
          <p:nvSpPr>
            <p:cNvPr id="58" name="Rectangle 57"/>
            <p:cNvSpPr>
              <a:spLocks noChangeArrowheads="1"/>
            </p:cNvSpPr>
            <p:nvPr/>
          </p:nvSpPr>
          <p:spPr bwMode="auto">
            <a:xfrm>
              <a:off x="37097" y="3791749"/>
              <a:ext cx="1450573"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11.1</a:t>
              </a:r>
            </a:p>
            <a:p>
              <a:pPr algn="ctr"/>
              <a:r>
                <a:rPr lang="en-US" sz="1600" b="1" dirty="0">
                  <a:solidFill>
                    <a:schemeClr val="bg1"/>
                  </a:solidFill>
                </a:rPr>
                <a:t>Plan Risk</a:t>
              </a:r>
            </a:p>
            <a:p>
              <a:pPr algn="ctr"/>
              <a:r>
                <a:rPr lang="en-US" sz="1600" b="1" dirty="0">
                  <a:solidFill>
                    <a:schemeClr val="bg1"/>
                  </a:solidFill>
                </a:rPr>
                <a:t>Management</a:t>
              </a:r>
            </a:p>
          </p:txBody>
        </p:sp>
        <p:sp>
          <p:nvSpPr>
            <p:cNvPr id="59" name="Rectangle 58"/>
            <p:cNvSpPr>
              <a:spLocks noChangeArrowheads="1"/>
            </p:cNvSpPr>
            <p:nvPr/>
          </p:nvSpPr>
          <p:spPr bwMode="auto">
            <a:xfrm>
              <a:off x="1569251"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11.2</a:t>
              </a:r>
            </a:p>
            <a:p>
              <a:pPr algn="ctr"/>
              <a:r>
                <a:rPr lang="en-US" sz="1600" b="1" dirty="0">
                  <a:solidFill>
                    <a:schemeClr val="bg1"/>
                  </a:solidFill>
                </a:rPr>
                <a:t>Identify</a:t>
              </a:r>
            </a:p>
            <a:p>
              <a:pPr algn="ctr"/>
              <a:r>
                <a:rPr lang="en-US" sz="1600" b="1" dirty="0">
                  <a:solidFill>
                    <a:schemeClr val="bg1"/>
                  </a:solidFill>
                </a:rPr>
                <a:t>Risks</a:t>
              </a:r>
            </a:p>
          </p:txBody>
        </p:sp>
        <p:sp>
          <p:nvSpPr>
            <p:cNvPr id="60" name="Rectangle 59"/>
            <p:cNvSpPr>
              <a:spLocks noChangeArrowheads="1"/>
            </p:cNvSpPr>
            <p:nvPr/>
          </p:nvSpPr>
          <p:spPr bwMode="auto">
            <a:xfrm>
              <a:off x="2984333" y="3788228"/>
              <a:ext cx="147066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11.3</a:t>
              </a:r>
            </a:p>
            <a:p>
              <a:pPr algn="ctr"/>
              <a:r>
                <a:rPr lang="en-US" sz="1600" b="1" dirty="0">
                  <a:solidFill>
                    <a:schemeClr val="bg1"/>
                  </a:solidFill>
                </a:rPr>
                <a:t>Perform</a:t>
              </a:r>
            </a:p>
            <a:p>
              <a:pPr algn="ctr"/>
              <a:r>
                <a:rPr lang="en-US" sz="1600" b="1" dirty="0">
                  <a:solidFill>
                    <a:schemeClr val="bg1"/>
                  </a:solidFill>
                </a:rPr>
                <a:t>Qualitative</a:t>
              </a:r>
            </a:p>
            <a:p>
              <a:pPr algn="ctr"/>
              <a:r>
                <a:rPr lang="en-US" sz="1600" b="1" dirty="0">
                  <a:solidFill>
                    <a:schemeClr val="bg1"/>
                  </a:solidFill>
                </a:rPr>
                <a:t>Risk Analysis</a:t>
              </a:r>
            </a:p>
          </p:txBody>
        </p:sp>
        <p:sp>
          <p:nvSpPr>
            <p:cNvPr id="61" name="Rectangle 60"/>
            <p:cNvSpPr>
              <a:spLocks noChangeArrowheads="1"/>
            </p:cNvSpPr>
            <p:nvPr/>
          </p:nvSpPr>
          <p:spPr bwMode="auto">
            <a:xfrm>
              <a:off x="4536575" y="3791749"/>
              <a:ext cx="1511568"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11.4</a:t>
              </a:r>
            </a:p>
            <a:p>
              <a:pPr algn="ctr"/>
              <a:r>
                <a:rPr lang="en-US" sz="1600" b="1" dirty="0">
                  <a:solidFill>
                    <a:schemeClr val="bg1"/>
                  </a:solidFill>
                </a:rPr>
                <a:t>Perform</a:t>
              </a:r>
            </a:p>
            <a:p>
              <a:pPr algn="ctr"/>
              <a:r>
                <a:rPr lang="en-US" sz="1600" b="1" dirty="0">
                  <a:solidFill>
                    <a:schemeClr val="bg1"/>
                  </a:solidFill>
                </a:rPr>
                <a:t>Quantitative</a:t>
              </a:r>
            </a:p>
            <a:p>
              <a:pPr algn="ctr"/>
              <a:r>
                <a:rPr lang="en-US" sz="1600" b="1" dirty="0">
                  <a:solidFill>
                    <a:schemeClr val="bg1"/>
                  </a:solidFill>
                </a:rPr>
                <a:t>Risk Analysis</a:t>
              </a:r>
            </a:p>
          </p:txBody>
        </p:sp>
        <p:sp>
          <p:nvSpPr>
            <p:cNvPr id="62" name="Rectangle 61"/>
            <p:cNvSpPr>
              <a:spLocks noChangeArrowheads="1"/>
            </p:cNvSpPr>
            <p:nvPr/>
          </p:nvSpPr>
          <p:spPr bwMode="auto">
            <a:xfrm>
              <a:off x="6129724"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11.5</a:t>
              </a:r>
            </a:p>
            <a:p>
              <a:pPr algn="ctr"/>
              <a:r>
                <a:rPr lang="en-US" sz="1600" b="1" dirty="0">
                  <a:solidFill>
                    <a:schemeClr val="bg1"/>
                  </a:solidFill>
                </a:rPr>
                <a:t>Plan Risk</a:t>
              </a:r>
            </a:p>
            <a:p>
              <a:pPr algn="ctr"/>
              <a:r>
                <a:rPr lang="en-US" sz="1600" b="1" dirty="0">
                  <a:solidFill>
                    <a:schemeClr val="bg1"/>
                  </a:solidFill>
                </a:rPr>
                <a:t>Responses</a:t>
              </a:r>
            </a:p>
          </p:txBody>
        </p:sp>
        <p:sp>
          <p:nvSpPr>
            <p:cNvPr id="63" name="Rectangle 62"/>
            <p:cNvSpPr>
              <a:spLocks noChangeArrowheads="1"/>
            </p:cNvSpPr>
            <p:nvPr/>
          </p:nvSpPr>
          <p:spPr bwMode="auto">
            <a:xfrm>
              <a:off x="7669265" y="377598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11.7</a:t>
              </a:r>
            </a:p>
            <a:p>
              <a:pPr algn="ctr"/>
              <a:r>
                <a:rPr lang="en-US" sz="1600" b="1" dirty="0">
                  <a:solidFill>
                    <a:schemeClr val="bg1"/>
                  </a:solidFill>
                </a:rPr>
                <a:t>Monitor  </a:t>
              </a:r>
            </a:p>
            <a:p>
              <a:pPr algn="ctr"/>
              <a:r>
                <a:rPr lang="en-US" sz="1600" b="1" dirty="0">
                  <a:solidFill>
                    <a:schemeClr val="bg1"/>
                  </a:solidFill>
                </a:rPr>
                <a:t>Risks</a:t>
              </a:r>
            </a:p>
            <a:p>
              <a:endParaRPr lang="en-US" sz="1600" b="1" dirty="0">
                <a:solidFill>
                  <a:schemeClr val="bg1"/>
                </a:solidFill>
              </a:endParaRPr>
            </a:p>
          </p:txBody>
        </p:sp>
        <p:sp>
          <p:nvSpPr>
            <p:cNvPr id="64" name="Line 214"/>
            <p:cNvSpPr>
              <a:spLocks noChangeShapeType="1"/>
            </p:cNvSpPr>
            <p:nvPr/>
          </p:nvSpPr>
          <p:spPr bwMode="auto">
            <a:xfrm>
              <a:off x="4572000" y="2971800"/>
              <a:ext cx="0" cy="45720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5" name="Line 215"/>
            <p:cNvSpPr>
              <a:spLocks noChangeShapeType="1"/>
            </p:cNvSpPr>
            <p:nvPr/>
          </p:nvSpPr>
          <p:spPr bwMode="auto">
            <a:xfrm>
              <a:off x="685800" y="3429000"/>
              <a:ext cx="7543800" cy="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6" name="Line 216"/>
            <p:cNvSpPr>
              <a:spLocks noChangeShapeType="1"/>
            </p:cNvSpPr>
            <p:nvPr/>
          </p:nvSpPr>
          <p:spPr bwMode="auto">
            <a:xfrm>
              <a:off x="685800" y="3429000"/>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7" name="Line 216"/>
            <p:cNvSpPr>
              <a:spLocks noChangeShapeType="1"/>
            </p:cNvSpPr>
            <p:nvPr/>
          </p:nvSpPr>
          <p:spPr bwMode="auto">
            <a:xfrm>
              <a:off x="2198771"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8" name="Line 216"/>
            <p:cNvSpPr>
              <a:spLocks noChangeShapeType="1"/>
            </p:cNvSpPr>
            <p:nvPr/>
          </p:nvSpPr>
          <p:spPr bwMode="auto">
            <a:xfrm>
              <a:off x="3751145"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9" name="Line 216"/>
            <p:cNvSpPr>
              <a:spLocks noChangeShapeType="1"/>
            </p:cNvSpPr>
            <p:nvPr/>
          </p:nvSpPr>
          <p:spPr bwMode="auto">
            <a:xfrm>
              <a:off x="5286877"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0" name="Line 216"/>
            <p:cNvSpPr>
              <a:spLocks noChangeShapeType="1"/>
            </p:cNvSpPr>
            <p:nvPr/>
          </p:nvSpPr>
          <p:spPr bwMode="auto">
            <a:xfrm>
              <a:off x="6753727"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1" name="Line 216"/>
            <p:cNvSpPr>
              <a:spLocks noChangeShapeType="1"/>
            </p:cNvSpPr>
            <p:nvPr/>
          </p:nvSpPr>
          <p:spPr bwMode="auto">
            <a:xfrm>
              <a:off x="8229600"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2" name="Rectangle 71"/>
            <p:cNvSpPr>
              <a:spLocks noChangeArrowheads="1"/>
            </p:cNvSpPr>
            <p:nvPr/>
          </p:nvSpPr>
          <p:spPr bwMode="auto">
            <a:xfrm>
              <a:off x="6945365" y="511084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11.6</a:t>
              </a:r>
            </a:p>
            <a:p>
              <a:pPr algn="ctr"/>
              <a:r>
                <a:rPr lang="en-US" sz="1600" b="1" dirty="0">
                  <a:solidFill>
                    <a:schemeClr val="bg1"/>
                  </a:solidFill>
                </a:rPr>
                <a:t>Implement</a:t>
              </a:r>
            </a:p>
            <a:p>
              <a:pPr algn="ctr"/>
              <a:r>
                <a:rPr lang="en-US" sz="1600" b="1" dirty="0">
                  <a:solidFill>
                    <a:schemeClr val="bg1"/>
                  </a:solidFill>
                </a:rPr>
                <a:t>Risk </a:t>
              </a:r>
            </a:p>
            <a:p>
              <a:pPr algn="ctr"/>
              <a:r>
                <a:rPr lang="en-US" sz="1600" b="1" dirty="0">
                  <a:solidFill>
                    <a:schemeClr val="bg1"/>
                  </a:solidFill>
                </a:rPr>
                <a:t>Responses</a:t>
              </a:r>
            </a:p>
            <a:p>
              <a:endParaRPr lang="en-US" sz="1600" b="1" dirty="0">
                <a:solidFill>
                  <a:schemeClr val="bg1"/>
                </a:solidFill>
              </a:endParaRPr>
            </a:p>
          </p:txBody>
        </p:sp>
        <p:sp>
          <p:nvSpPr>
            <p:cNvPr id="73" name="Line 216"/>
            <p:cNvSpPr>
              <a:spLocks noChangeShapeType="1"/>
            </p:cNvSpPr>
            <p:nvPr/>
          </p:nvSpPr>
          <p:spPr bwMode="auto">
            <a:xfrm>
              <a:off x="7551487" y="3429000"/>
              <a:ext cx="32386" cy="1681843"/>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a:t>
              </a:r>
            </a:p>
          </p:txBody>
        </p:sp>
      </p:grpSp>
      <p:sp>
        <p:nvSpPr>
          <p:cNvPr id="2" name="Slide Number Placeholder 1"/>
          <p:cNvSpPr>
            <a:spLocks noGrp="1"/>
          </p:cNvSpPr>
          <p:nvPr>
            <p:ph type="sldNum" sz="quarter" idx="11"/>
          </p:nvPr>
        </p:nvSpPr>
        <p:spPr/>
        <p:txBody>
          <a:bodyPr/>
          <a:lstStyle/>
          <a:p>
            <a:r>
              <a:rPr lang="en-CA"/>
              <a:t>(#)</a:t>
            </a:r>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780295"/>
                                        </p:tgtEl>
                                        <p:attrNameLst>
                                          <p:attrName>style.visibility</p:attrName>
                                        </p:attrNameLst>
                                      </p:cBhvr>
                                      <p:to>
                                        <p:strVal val="visible"/>
                                      </p:to>
                                    </p:set>
                                    <p:anim calcmode="lin" valueType="num">
                                      <p:cBhvr>
                                        <p:cTn id="7" dur="500" fill="hold"/>
                                        <p:tgtEl>
                                          <p:spTgt spid="780295"/>
                                        </p:tgtEl>
                                        <p:attrNameLst>
                                          <p:attrName>ppt_w</p:attrName>
                                        </p:attrNameLst>
                                      </p:cBhvr>
                                      <p:tavLst>
                                        <p:tav tm="0">
                                          <p:val>
                                            <p:strVal val="4/3*#ppt_w"/>
                                          </p:val>
                                        </p:tav>
                                        <p:tav tm="100000">
                                          <p:val>
                                            <p:strVal val="#ppt_w"/>
                                          </p:val>
                                        </p:tav>
                                      </p:tavLst>
                                    </p:anim>
                                    <p:anim calcmode="lin" valueType="num">
                                      <p:cBhvr>
                                        <p:cTn id="8" dur="500" fill="hold"/>
                                        <p:tgtEl>
                                          <p:spTgt spid="78029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8153400" cy="5635752"/>
          </a:xfrm>
        </p:spPr>
        <p:txBody>
          <a:bodyPr>
            <a:normAutofit/>
          </a:bodyPr>
          <a:lstStyle/>
          <a:p>
            <a:pPr>
              <a:spcBef>
                <a:spcPts val="1200"/>
              </a:spcBef>
              <a:spcAft>
                <a:spcPts val="1200"/>
              </a:spcAft>
            </a:pPr>
            <a:r>
              <a:rPr lang="en-CA" dirty="0"/>
              <a:t>This process, performed throughout the project life-cycle, is to ensure that the planned risk responses are executed to address the project’s overall risk exposure, mitigate the individual risk effects, and maximize the benefits of potential opportunities. </a:t>
            </a:r>
          </a:p>
          <a:p>
            <a:pPr>
              <a:spcBef>
                <a:spcPts val="1200"/>
              </a:spcBef>
              <a:spcAft>
                <a:spcPts val="1200"/>
              </a:spcAft>
            </a:pPr>
            <a:r>
              <a:rPr lang="en-CA" dirty="0"/>
              <a:t>The overall risk exposure of the project and the individual threats and opportunities, could be proactively managed, only if the risk owners endeavor their best efforts to implement the planned responses. </a:t>
            </a:r>
          </a:p>
          <a:p>
            <a:pPr marL="0" indent="0">
              <a:spcBef>
                <a:spcPts val="1200"/>
              </a:spcBef>
              <a:spcAft>
                <a:spcPts val="1200"/>
              </a:spcAft>
              <a:buNone/>
            </a:pPr>
            <a:r>
              <a:rPr lang="en-CA" dirty="0"/>
              <a:t>   </a:t>
            </a:r>
          </a:p>
        </p:txBody>
      </p:sp>
      <p:sp>
        <p:nvSpPr>
          <p:cNvPr id="4" name="Slide Number Placeholder 3"/>
          <p:cNvSpPr>
            <a:spLocks noGrp="1"/>
          </p:cNvSpPr>
          <p:nvPr>
            <p:ph type="sldNum" sz="quarter" idx="15"/>
          </p:nvPr>
        </p:nvSpPr>
        <p:spPr/>
        <p:txBody>
          <a:bodyPr/>
          <a:lstStyle/>
          <a:p>
            <a:fld id="{C9B9AEC3-A0CA-4E90-A2C3-F6D483041A8F}" type="slidenum">
              <a:rPr lang="en-CA" smtClean="0"/>
              <a:pPr/>
              <a:t>93</a:t>
            </a:fld>
            <a:endParaRPr lang="en-CA" dirty="0"/>
          </a:p>
        </p:txBody>
      </p:sp>
      <p:sp>
        <p:nvSpPr>
          <p:cNvPr id="5" name="Rectangle 8"/>
          <p:cNvSpPr>
            <a:spLocks noGrp="1" noChangeArrowheads="1"/>
          </p:cNvSpPr>
          <p:nvPr>
            <p:ph type="title"/>
          </p:nvPr>
        </p:nvSpPr>
        <p:spPr>
          <a:xfrm>
            <a:off x="21771" y="0"/>
            <a:ext cx="8738616" cy="563562"/>
          </a:xfrm>
        </p:spPr>
        <p:txBody>
          <a:bodyPr>
            <a:normAutofit fontScale="90000"/>
          </a:bodyPr>
          <a:lstStyle/>
          <a:p>
            <a:pPr algn="ctr"/>
            <a:r>
              <a:rPr lang="en-US" sz="3200" b="1" dirty="0">
                <a:solidFill>
                  <a:schemeClr val="accent1"/>
                </a:solidFill>
                <a:effectLst>
                  <a:reflection blurRad="6350" stA="55000" endA="300" endPos="45500" dir="5400000" sy="-100000" algn="bl" rotWithShape="0"/>
                </a:effectLst>
              </a:rPr>
              <a:t>11.6  - IMPLEMENT RISK RESPONSES</a:t>
            </a:r>
          </a:p>
        </p:txBody>
      </p:sp>
    </p:spTree>
    <p:extLst>
      <p:ext uri="{BB962C8B-B14F-4D97-AF65-F5344CB8AC3E}">
        <p14:creationId xmlns:p14="http://schemas.microsoft.com/office/powerpoint/2010/main" val="5010288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CA"/>
              <a:t>(#)</a:t>
            </a:r>
            <a:endParaRPr lang="en-CA" dirty="0"/>
          </a:p>
        </p:txBody>
      </p:sp>
      <p:sp>
        <p:nvSpPr>
          <p:cNvPr id="4" name="Rectangle 8"/>
          <p:cNvSpPr>
            <a:spLocks noGrp="1" noChangeArrowheads="1"/>
          </p:cNvSpPr>
          <p:nvPr>
            <p:ph type="title"/>
          </p:nvPr>
        </p:nvSpPr>
        <p:spPr>
          <a:xfrm>
            <a:off x="509016" y="76200"/>
            <a:ext cx="7924800" cy="533400"/>
          </a:xfrm>
        </p:spPr>
        <p:txBody>
          <a:bodyPr>
            <a:normAutofit fontScale="90000"/>
          </a:bodyPr>
          <a:lstStyle/>
          <a:p>
            <a:pPr algn="ctr"/>
            <a:r>
              <a:rPr lang="en-US" sz="3200" b="1" dirty="0">
                <a:solidFill>
                  <a:schemeClr val="accent1"/>
                </a:solidFill>
                <a:effectLst>
                  <a:reflection blurRad="6350" stA="55000" endA="300" endPos="45500" dir="5400000" sy="-100000" algn="bl" rotWithShape="0"/>
                </a:effectLst>
              </a:rPr>
              <a:t>11.6  - IMPLEMENT RISK RESPONSES</a:t>
            </a:r>
          </a:p>
        </p:txBody>
      </p:sp>
      <p:graphicFrame>
        <p:nvGraphicFramePr>
          <p:cNvPr id="5" name="Object 4"/>
          <p:cNvGraphicFramePr>
            <a:graphicFrameLocks noChangeAspect="1"/>
          </p:cNvGraphicFramePr>
          <p:nvPr>
            <p:extLst>
              <p:ext uri="{D42A27DB-BD31-4B8C-83A1-F6EECF244321}">
                <p14:modId xmlns:p14="http://schemas.microsoft.com/office/powerpoint/2010/main" val="2084846929"/>
              </p:ext>
            </p:extLst>
          </p:nvPr>
        </p:nvGraphicFramePr>
        <p:xfrm>
          <a:off x="838200" y="990600"/>
          <a:ext cx="7162799" cy="5194816"/>
        </p:xfrm>
        <a:graphic>
          <a:graphicData uri="http://schemas.openxmlformats.org/presentationml/2006/ole">
            <mc:AlternateContent xmlns:mc="http://schemas.openxmlformats.org/markup-compatibility/2006">
              <mc:Choice xmlns:v="urn:schemas-microsoft-com:vml" Requires="v">
                <p:oleObj spid="_x0000_s484389" name="Visio" r:id="rId3" imgW="9209662" imgH="6799772" progId="Visio.Drawing.15">
                  <p:embed/>
                </p:oleObj>
              </mc:Choice>
              <mc:Fallback>
                <p:oleObj name="Visio" r:id="rId3" imgW="9209662" imgH="6799772" progId="Visio.Drawing.15">
                  <p:embed/>
                  <p:pic>
                    <p:nvPicPr>
                      <p:cNvPr id="0" name=""/>
                      <p:cNvPicPr/>
                      <p:nvPr/>
                    </p:nvPicPr>
                    <p:blipFill>
                      <a:blip r:embed="rId4"/>
                      <a:stretch>
                        <a:fillRect/>
                      </a:stretch>
                    </p:blipFill>
                    <p:spPr>
                      <a:xfrm>
                        <a:off x="838200" y="990600"/>
                        <a:ext cx="7162799" cy="5194816"/>
                      </a:xfrm>
                      <a:prstGeom prst="rect">
                        <a:avLst/>
                      </a:prstGeom>
                    </p:spPr>
                  </p:pic>
                </p:oleObj>
              </mc:Fallback>
            </mc:AlternateContent>
          </a:graphicData>
        </a:graphic>
      </p:graphicFrame>
      <p:sp>
        <p:nvSpPr>
          <p:cNvPr id="7" name="TextBox 1"/>
          <p:cNvSpPr txBox="1"/>
          <p:nvPr/>
        </p:nvSpPr>
        <p:spPr>
          <a:xfrm>
            <a:off x="3301953" y="6419482"/>
            <a:ext cx="518206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noProof="0" dirty="0">
                <a:ln>
                  <a:noFill/>
                </a:ln>
                <a:solidFill>
                  <a:srgbClr val="000000"/>
                </a:solidFill>
                <a:effectLst/>
                <a:uLnTx/>
                <a:uFillTx/>
                <a:latin typeface="Times New Roman" pitchFamily="18" charset="0"/>
                <a:ea typeface="+mn-ea"/>
                <a:cs typeface="+mn-cs"/>
              </a:rPr>
              <a:t> Ed. Fig 11.19 Page 449</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a:t>
            </a:r>
          </a:p>
        </p:txBody>
      </p:sp>
    </p:spTree>
    <p:extLst>
      <p:ext uri="{BB962C8B-B14F-4D97-AF65-F5344CB8AC3E}">
        <p14:creationId xmlns:p14="http://schemas.microsoft.com/office/powerpoint/2010/main" val="2603834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718851" name="Rectangle 3"/>
          <p:cNvSpPr>
            <a:spLocks noChangeArrowheads="1"/>
          </p:cNvSpPr>
          <p:nvPr/>
        </p:nvSpPr>
        <p:spPr bwMode="auto">
          <a:xfrm>
            <a:off x="1371600" y="381000"/>
            <a:ext cx="7086600" cy="1276350"/>
          </a:xfrm>
          <a:prstGeom prst="rect">
            <a:avLst/>
          </a:prstGeom>
          <a:noFill/>
          <a:ln w="12700">
            <a:noFill/>
            <a:miter lim="800000"/>
            <a:headEnd/>
            <a:tailEnd/>
          </a:ln>
          <a:effectLst/>
        </p:spPr>
        <p:txBody>
          <a:bodyPr wrap="none" anchor="ctr"/>
          <a:lstStyle/>
          <a:p>
            <a:endParaRPr lang="en-CA" dirty="0"/>
          </a:p>
        </p:txBody>
      </p:sp>
      <p:sp>
        <p:nvSpPr>
          <p:cNvPr id="718853" name="Freeform 5"/>
          <p:cNvSpPr>
            <a:spLocks/>
          </p:cNvSpPr>
          <p:nvPr/>
        </p:nvSpPr>
        <p:spPr bwMode="auto">
          <a:xfrm>
            <a:off x="0" y="2057400"/>
            <a:ext cx="9144000" cy="3276600"/>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accent1">
              <a:lumMod val="20000"/>
              <a:lumOff val="80000"/>
            </a:schemeClr>
          </a:solidFill>
          <a:ln w="12700" cap="rnd" cmpd="sng">
            <a:solidFill>
              <a:schemeClr val="tx1"/>
            </a:solidFill>
            <a:prstDash val="solid"/>
            <a:round/>
            <a:headEnd type="none" w="med" len="med"/>
            <a:tailEnd type="none" w="med" len="med"/>
          </a:ln>
          <a:effectLst/>
        </p:spPr>
        <p:txBody>
          <a:bodyPr/>
          <a:lstStyle/>
          <a:p>
            <a:endParaRPr lang="en-CA" dirty="0"/>
          </a:p>
        </p:txBody>
      </p:sp>
      <p:sp>
        <p:nvSpPr>
          <p:cNvPr id="718854" name="Rectangle 6"/>
          <p:cNvSpPr>
            <a:spLocks noChangeArrowheads="1"/>
          </p:cNvSpPr>
          <p:nvPr/>
        </p:nvSpPr>
        <p:spPr bwMode="auto">
          <a:xfrm>
            <a:off x="5592555" y="2171700"/>
            <a:ext cx="2490216" cy="289981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algn="l">
              <a:buFontTx/>
              <a:buChar char="•"/>
            </a:pPr>
            <a:endParaRPr lang="en-US" sz="1600" dirty="0">
              <a:solidFill>
                <a:schemeClr val="bg1"/>
              </a:solidFill>
              <a:latin typeface="Arial" charset="0"/>
            </a:endParaRPr>
          </a:p>
          <a:p>
            <a:pPr algn="l">
              <a:buFontTx/>
              <a:buChar char="•"/>
              <a:tabLst>
                <a:tab pos="231775" algn="l"/>
              </a:tabLst>
            </a:pPr>
            <a:r>
              <a:rPr lang="en-US" sz="1600" dirty="0">
                <a:solidFill>
                  <a:schemeClr val="bg1"/>
                </a:solidFill>
                <a:latin typeface="Arial" charset="0"/>
              </a:rPr>
              <a:t>1 Change Requests</a:t>
            </a:r>
          </a:p>
          <a:p>
            <a:pPr algn="l">
              <a:buFontTx/>
              <a:buChar char="•"/>
              <a:tabLst>
                <a:tab pos="231775" algn="l"/>
              </a:tabLst>
            </a:pPr>
            <a:r>
              <a:rPr lang="en-US" sz="1600" dirty="0">
                <a:solidFill>
                  <a:schemeClr val="bg1"/>
                </a:solidFill>
                <a:latin typeface="Arial" charset="0"/>
              </a:rPr>
              <a:t>2 Project Docs Update</a:t>
            </a:r>
          </a:p>
          <a:p>
            <a:pPr marL="174625" algn="l">
              <a:buFontTx/>
              <a:buChar char="•"/>
            </a:pPr>
            <a:r>
              <a:rPr lang="en-US" sz="1600" dirty="0">
                <a:solidFill>
                  <a:schemeClr val="bg1"/>
                </a:solidFill>
                <a:latin typeface="Arial" charset="0"/>
              </a:rPr>
              <a:t> Issue log</a:t>
            </a:r>
          </a:p>
          <a:p>
            <a:pPr marL="174625" algn="l">
              <a:buFontTx/>
              <a:buChar char="•"/>
            </a:pPr>
            <a:r>
              <a:rPr lang="en-US" sz="1600" dirty="0">
                <a:solidFill>
                  <a:schemeClr val="bg1"/>
                </a:solidFill>
                <a:latin typeface="Arial" charset="0"/>
              </a:rPr>
              <a:t> Lessons learned Reg.</a:t>
            </a:r>
          </a:p>
          <a:p>
            <a:pPr marL="271463" indent="-96838" algn="l">
              <a:buFontTx/>
              <a:buChar char="•"/>
            </a:pPr>
            <a:r>
              <a:rPr lang="en-US" sz="1600" dirty="0">
                <a:solidFill>
                  <a:schemeClr val="bg1"/>
                </a:solidFill>
                <a:latin typeface="Arial" charset="0"/>
              </a:rPr>
              <a:t>Project Team Assignments</a:t>
            </a:r>
          </a:p>
          <a:p>
            <a:pPr marL="271463" indent="-96838" algn="l">
              <a:buFontTx/>
              <a:buChar char="•"/>
            </a:pPr>
            <a:r>
              <a:rPr lang="en-US" sz="1600" dirty="0">
                <a:solidFill>
                  <a:schemeClr val="bg1"/>
                </a:solidFill>
                <a:latin typeface="Arial" charset="0"/>
              </a:rPr>
              <a:t> Risk Register</a:t>
            </a:r>
          </a:p>
          <a:p>
            <a:pPr marL="271463" indent="-96838" algn="l">
              <a:buFontTx/>
              <a:buChar char="•"/>
            </a:pPr>
            <a:r>
              <a:rPr lang="en-US" sz="1600" dirty="0">
                <a:solidFill>
                  <a:schemeClr val="bg1"/>
                </a:solidFill>
                <a:latin typeface="Arial" charset="0"/>
              </a:rPr>
              <a:t>Risk Report</a:t>
            </a:r>
          </a:p>
        </p:txBody>
      </p:sp>
      <p:sp>
        <p:nvSpPr>
          <p:cNvPr id="718855" name="Rectangle 7"/>
          <p:cNvSpPr>
            <a:spLocks noChangeArrowheads="1"/>
          </p:cNvSpPr>
          <p:nvPr/>
        </p:nvSpPr>
        <p:spPr bwMode="auto">
          <a:xfrm>
            <a:off x="2895600" y="2209800"/>
            <a:ext cx="2452155" cy="286171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pPr marL="177800" indent="-177800" algn="l"/>
            <a:endParaRPr lang="en-US" sz="1600" dirty="0">
              <a:solidFill>
                <a:schemeClr val="bg1"/>
              </a:solidFill>
              <a:latin typeface="Arial" charset="0"/>
            </a:endParaRPr>
          </a:p>
          <a:p>
            <a:pPr marL="177800" indent="-177800" algn="l"/>
            <a:r>
              <a:rPr lang="en-US" sz="1600" dirty="0">
                <a:solidFill>
                  <a:schemeClr val="bg1"/>
                </a:solidFill>
                <a:latin typeface="Arial" charset="0"/>
              </a:rPr>
              <a:t> </a:t>
            </a:r>
          </a:p>
          <a:p>
            <a:pPr marL="177800" indent="-177800" algn="l"/>
            <a:endParaRPr lang="en-US" sz="1600" dirty="0">
              <a:solidFill>
                <a:schemeClr val="bg1"/>
              </a:solidFill>
              <a:latin typeface="Arial" charset="0"/>
            </a:endParaRPr>
          </a:p>
          <a:p>
            <a:pPr algn="l">
              <a:buFont typeface="Arial" pitchFamily="34" charset="0"/>
              <a:buChar char="•"/>
              <a:tabLst>
                <a:tab pos="231775" algn="l"/>
              </a:tabLst>
            </a:pPr>
            <a:r>
              <a:rPr lang="en-US" sz="1600" dirty="0">
                <a:solidFill>
                  <a:schemeClr val="bg1"/>
                </a:solidFill>
                <a:latin typeface="Arial" charset="0"/>
              </a:rPr>
              <a:t>1 Expert Judgment </a:t>
            </a:r>
          </a:p>
          <a:p>
            <a:pPr algn="l">
              <a:buFont typeface="Arial" panose="020B0604020202020204" pitchFamily="34" charset="0"/>
              <a:buChar char="•"/>
              <a:tabLst>
                <a:tab pos="0" algn="l"/>
              </a:tabLst>
            </a:pPr>
            <a:r>
              <a:rPr lang="en-US" sz="1600" dirty="0">
                <a:solidFill>
                  <a:schemeClr val="bg1"/>
                </a:solidFill>
                <a:latin typeface="Arial" charset="0"/>
              </a:rPr>
              <a:t>2 Interpersonal &amp; Team    </a:t>
            </a:r>
          </a:p>
          <a:p>
            <a:pPr algn="l">
              <a:tabLst>
                <a:tab pos="231775" algn="l"/>
              </a:tabLst>
            </a:pPr>
            <a:r>
              <a:rPr lang="en-US" sz="1600" dirty="0">
                <a:solidFill>
                  <a:schemeClr val="bg1"/>
                </a:solidFill>
                <a:latin typeface="Arial" charset="0"/>
              </a:rPr>
              <a:t>    Skills</a:t>
            </a:r>
          </a:p>
          <a:p>
            <a:pPr marL="174625" algn="l">
              <a:buFont typeface="Arial" panose="020B0604020202020204" pitchFamily="34" charset="0"/>
              <a:buChar char="•"/>
            </a:pPr>
            <a:r>
              <a:rPr lang="en-US" sz="1600" dirty="0">
                <a:solidFill>
                  <a:schemeClr val="bg1"/>
                </a:solidFill>
                <a:latin typeface="Arial" charset="0"/>
              </a:rPr>
              <a:t>Influencing</a:t>
            </a:r>
          </a:p>
          <a:p>
            <a:pPr marL="87313" indent="-87313" algn="l">
              <a:buFont typeface="Arial" panose="020B0604020202020204" pitchFamily="34" charset="0"/>
              <a:buChar char="•"/>
            </a:pPr>
            <a:r>
              <a:rPr lang="en-US" sz="1600" dirty="0">
                <a:solidFill>
                  <a:schemeClr val="bg1"/>
                </a:solidFill>
                <a:latin typeface="Arial" charset="0"/>
              </a:rPr>
              <a:t>3 PMIS</a:t>
            </a:r>
          </a:p>
          <a:p>
            <a:pPr marL="174625" algn="l"/>
            <a:endParaRPr lang="en-US" sz="1600" dirty="0">
              <a:solidFill>
                <a:schemeClr val="bg1"/>
              </a:solidFill>
              <a:latin typeface="Arial" charset="0"/>
            </a:endParaRPr>
          </a:p>
          <a:p>
            <a:pPr marL="177800" indent="-177800" algn="l"/>
            <a:r>
              <a:rPr lang="en-US" dirty="0">
                <a:solidFill>
                  <a:schemeClr val="bg1"/>
                </a:solidFill>
                <a:latin typeface="Arial" charset="0"/>
              </a:rPr>
              <a:t> </a:t>
            </a:r>
          </a:p>
        </p:txBody>
      </p:sp>
      <p:sp>
        <p:nvSpPr>
          <p:cNvPr id="718856" name="Rectangle 8"/>
          <p:cNvSpPr>
            <a:spLocks noChangeArrowheads="1"/>
          </p:cNvSpPr>
          <p:nvPr/>
        </p:nvSpPr>
        <p:spPr bwMode="auto">
          <a:xfrm>
            <a:off x="216126" y="2209800"/>
            <a:ext cx="2470526" cy="2861710"/>
          </a:xfrm>
          <a:prstGeom prst="rect">
            <a:avLst/>
          </a:prstGeom>
          <a:solidFill>
            <a:srgbClr val="462B0E"/>
          </a:solidFill>
          <a:ln w="12700">
            <a:solidFill>
              <a:schemeClr val="tx1"/>
            </a:solidFill>
            <a:miter lim="800000"/>
            <a:headEnd/>
            <a:tailEnd/>
          </a:ln>
          <a:effectLst>
            <a:outerShdw dist="107763" dir="2700000" algn="ctr" rotWithShape="0">
              <a:srgbClr val="808080"/>
            </a:outerShdw>
          </a:effectLst>
        </p:spPr>
        <p:txBody>
          <a:bodyPr lIns="90488" tIns="44450" rIns="90488" bIns="44450" anchor="ctr"/>
          <a:lstStyle/>
          <a:p>
            <a:r>
              <a:rPr lang="en-US" sz="1600" dirty="0">
                <a:solidFill>
                  <a:schemeClr val="bg1"/>
                </a:solidFill>
                <a:latin typeface="Arial" charset="0"/>
              </a:rPr>
              <a:t> </a:t>
            </a:r>
          </a:p>
          <a:p>
            <a:pPr>
              <a:buFontTx/>
              <a:buChar char="•"/>
            </a:pPr>
            <a:r>
              <a:rPr lang="en-US" sz="1600" dirty="0">
                <a:solidFill>
                  <a:schemeClr val="bg1"/>
                </a:solidFill>
                <a:latin typeface="Arial" charset="0"/>
              </a:rPr>
              <a:t>1 Risk Mgmt. Plan</a:t>
            </a:r>
          </a:p>
          <a:p>
            <a:pPr marL="174625" algn="l">
              <a:buFontTx/>
              <a:buChar char="•"/>
            </a:pPr>
            <a:r>
              <a:rPr lang="en-US" sz="1600" dirty="0">
                <a:solidFill>
                  <a:schemeClr val="bg1"/>
                </a:solidFill>
                <a:latin typeface="Arial" charset="0"/>
              </a:rPr>
              <a:t>Risk Mgmt. Plan</a:t>
            </a:r>
          </a:p>
          <a:p>
            <a:pPr algn="l">
              <a:buFontTx/>
              <a:buChar char="•"/>
            </a:pPr>
            <a:r>
              <a:rPr lang="en-US" sz="1600" dirty="0">
                <a:solidFill>
                  <a:schemeClr val="bg1"/>
                </a:solidFill>
                <a:latin typeface="Arial" charset="0"/>
              </a:rPr>
              <a:t>2 Project Documents</a:t>
            </a:r>
          </a:p>
          <a:p>
            <a:pPr marL="174625" algn="l">
              <a:buFontTx/>
              <a:buChar char="•"/>
            </a:pPr>
            <a:r>
              <a:rPr lang="en-CA" sz="1600" dirty="0">
                <a:solidFill>
                  <a:schemeClr val="bg1"/>
                </a:solidFill>
                <a:latin typeface="Arial" charset="0"/>
              </a:rPr>
              <a:t>Lessons Learned Reg.</a:t>
            </a:r>
          </a:p>
          <a:p>
            <a:pPr marL="174625" algn="l">
              <a:buFontTx/>
              <a:buChar char="•"/>
            </a:pPr>
            <a:r>
              <a:rPr lang="en-CA" sz="1600" dirty="0">
                <a:solidFill>
                  <a:schemeClr val="bg1"/>
                </a:solidFill>
                <a:latin typeface="Arial" charset="0"/>
              </a:rPr>
              <a:t>Risk Register</a:t>
            </a:r>
          </a:p>
          <a:p>
            <a:pPr marL="174625" algn="l">
              <a:buFontTx/>
              <a:buChar char="•"/>
            </a:pPr>
            <a:r>
              <a:rPr lang="en-CA" sz="1600" dirty="0">
                <a:solidFill>
                  <a:schemeClr val="bg1"/>
                </a:solidFill>
                <a:latin typeface="Arial" charset="0"/>
              </a:rPr>
              <a:t>Risk Report</a:t>
            </a:r>
            <a:endParaRPr lang="en-US" sz="1600" dirty="0">
              <a:solidFill>
                <a:schemeClr val="bg1"/>
              </a:solidFill>
              <a:latin typeface="Arial" charset="0"/>
            </a:endParaRPr>
          </a:p>
          <a:p>
            <a:pPr algn="l">
              <a:buFontTx/>
              <a:buChar char="•"/>
            </a:pPr>
            <a:r>
              <a:rPr lang="en-US" sz="1600" dirty="0">
                <a:solidFill>
                  <a:schemeClr val="bg1"/>
                </a:solidFill>
                <a:latin typeface="Arial" charset="0"/>
              </a:rPr>
              <a:t>4 Org. Proc. Assets</a:t>
            </a:r>
          </a:p>
        </p:txBody>
      </p:sp>
      <p:sp>
        <p:nvSpPr>
          <p:cNvPr id="718857" name="Text Box 9"/>
          <p:cNvSpPr txBox="1">
            <a:spLocks noChangeArrowheads="1"/>
          </p:cNvSpPr>
          <p:nvPr/>
        </p:nvSpPr>
        <p:spPr bwMode="auto">
          <a:xfrm>
            <a:off x="293600" y="2171700"/>
            <a:ext cx="1641475" cy="400110"/>
          </a:xfrm>
          <a:prstGeom prst="rect">
            <a:avLst/>
          </a:prstGeom>
          <a:noFill/>
          <a:ln w="12700">
            <a:noFill/>
            <a:miter lim="800000"/>
            <a:headEnd type="none" w="sm" len="sm"/>
            <a:tailEnd type="none" w="sm" len="sm"/>
          </a:ln>
          <a:effectLst/>
        </p:spPr>
        <p:txBody>
          <a:bodyPr wrap="square">
            <a:spAutoFit/>
          </a:bodyPr>
          <a:lstStyle/>
          <a:p>
            <a:r>
              <a:rPr lang="en-US" sz="2000" b="1" dirty="0">
                <a:solidFill>
                  <a:schemeClr val="bg1"/>
                </a:solidFill>
                <a:latin typeface="Arial" charset="0"/>
              </a:rPr>
              <a:t>Inputs</a:t>
            </a:r>
          </a:p>
        </p:txBody>
      </p:sp>
      <p:sp>
        <p:nvSpPr>
          <p:cNvPr id="718858" name="Text Box 10"/>
          <p:cNvSpPr txBox="1">
            <a:spLocks noChangeArrowheads="1"/>
          </p:cNvSpPr>
          <p:nvPr/>
        </p:nvSpPr>
        <p:spPr bwMode="auto">
          <a:xfrm>
            <a:off x="2878212" y="2211478"/>
            <a:ext cx="2378075" cy="701675"/>
          </a:xfrm>
          <a:prstGeom prst="rect">
            <a:avLst/>
          </a:prstGeom>
          <a:noFill/>
          <a:ln w="12700">
            <a:noFill/>
            <a:miter lim="800000"/>
            <a:headEnd type="none" w="sm" len="sm"/>
            <a:tailEnd type="none" w="sm" len="sm"/>
          </a:ln>
          <a:effectLst/>
        </p:spPr>
        <p:txBody>
          <a:bodyPr>
            <a:spAutoFit/>
          </a:bodyPr>
          <a:lstStyle/>
          <a:p>
            <a:pPr marL="57150"/>
            <a:r>
              <a:rPr lang="en-US" sz="2000" b="1" dirty="0">
                <a:solidFill>
                  <a:schemeClr val="bg1"/>
                </a:solidFill>
                <a:latin typeface="Arial" charset="0"/>
              </a:rPr>
              <a:t>Tools &amp; Techniques</a:t>
            </a:r>
            <a:endParaRPr lang="en-US" sz="2000" b="1" dirty="0">
              <a:solidFill>
                <a:schemeClr val="bg1"/>
              </a:solidFill>
            </a:endParaRPr>
          </a:p>
        </p:txBody>
      </p:sp>
      <p:sp>
        <p:nvSpPr>
          <p:cNvPr id="718859" name="Text Box 11"/>
          <p:cNvSpPr txBox="1">
            <a:spLocks noChangeArrowheads="1"/>
          </p:cNvSpPr>
          <p:nvPr/>
        </p:nvSpPr>
        <p:spPr bwMode="auto">
          <a:xfrm>
            <a:off x="5684023" y="2133010"/>
            <a:ext cx="2073275" cy="396875"/>
          </a:xfrm>
          <a:prstGeom prst="rect">
            <a:avLst/>
          </a:prstGeom>
          <a:noFill/>
          <a:ln w="12700">
            <a:noFill/>
            <a:miter lim="800000"/>
            <a:headEnd type="none" w="sm" len="sm"/>
            <a:tailEnd type="none" w="sm" len="sm"/>
          </a:ln>
          <a:effectLst/>
        </p:spPr>
        <p:txBody>
          <a:bodyPr>
            <a:spAutoFit/>
          </a:bodyPr>
          <a:lstStyle/>
          <a:p>
            <a:r>
              <a:rPr lang="en-US" sz="2000" b="1" dirty="0">
                <a:solidFill>
                  <a:schemeClr val="bg1"/>
                </a:solidFill>
                <a:latin typeface="Arial" charset="0"/>
              </a:rPr>
              <a:t>Outputs</a:t>
            </a:r>
          </a:p>
        </p:txBody>
      </p:sp>
      <p:sp>
        <p:nvSpPr>
          <p:cNvPr id="12" name="TextBox 1"/>
          <p:cNvSpPr txBox="1"/>
          <p:nvPr/>
        </p:nvSpPr>
        <p:spPr>
          <a:xfrm>
            <a:off x="0" y="65517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1"/>
          </p:nvPr>
        </p:nvSpPr>
        <p:spPr/>
        <p:txBody>
          <a:bodyPr/>
          <a:lstStyle/>
          <a:p>
            <a:r>
              <a:rPr lang="en-CA"/>
              <a:t>(#)</a:t>
            </a:r>
            <a:endParaRPr lang="en-CA" dirty="0"/>
          </a:p>
        </p:txBody>
      </p:sp>
      <p:sp>
        <p:nvSpPr>
          <p:cNvPr id="15" name="Rectangle 8"/>
          <p:cNvSpPr>
            <a:spLocks noGrp="1" noChangeArrowheads="1"/>
          </p:cNvSpPr>
          <p:nvPr>
            <p:ph type="title"/>
          </p:nvPr>
        </p:nvSpPr>
        <p:spPr>
          <a:xfrm>
            <a:off x="0" y="38100"/>
            <a:ext cx="8738616" cy="572989"/>
          </a:xfrm>
        </p:spPr>
        <p:txBody>
          <a:bodyPr>
            <a:normAutofit fontScale="90000"/>
          </a:bodyPr>
          <a:lstStyle/>
          <a:p>
            <a:pPr algn="ctr"/>
            <a:r>
              <a:rPr lang="en-US" sz="3200" b="1" dirty="0">
                <a:solidFill>
                  <a:schemeClr val="accent1"/>
                </a:solidFill>
                <a:effectLst>
                  <a:reflection blurRad="6350" stA="55000" endA="300" endPos="45500" dir="5400000" sy="-100000" algn="bl" rotWithShape="0"/>
                </a:effectLst>
              </a:rPr>
              <a:t>11.6  - IMPLEMENT RISK RESPONSES</a:t>
            </a:r>
          </a:p>
        </p:txBody>
      </p:sp>
    </p:spTree>
    <p:extLst>
      <p:ext uri="{BB962C8B-B14F-4D97-AF65-F5344CB8AC3E}">
        <p14:creationId xmlns:p14="http://schemas.microsoft.com/office/powerpoint/2010/main" val="72779505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990600"/>
            <a:ext cx="8610600" cy="5483352"/>
          </a:xfrm>
        </p:spPr>
        <p:txBody>
          <a:bodyPr>
            <a:normAutofit lnSpcReduction="10000"/>
          </a:bodyPr>
          <a:lstStyle/>
          <a:p>
            <a:pPr marL="0" indent="0">
              <a:buNone/>
            </a:pPr>
            <a:r>
              <a:rPr lang="en-CA" sz="2800" b="1" dirty="0"/>
              <a:t>.1 Project Management Plan</a:t>
            </a:r>
          </a:p>
          <a:p>
            <a:pPr marL="719138" indent="-273050"/>
            <a:r>
              <a:rPr lang="en-CA" sz="2000" b="1" i="1" dirty="0"/>
              <a:t>Risk Management Plan. </a:t>
            </a:r>
            <a:r>
              <a:rPr lang="en-CA" sz="2000" dirty="0"/>
              <a:t>Provides information about owners roles and responsibilities, the details of risk management methodology, the risk thresholds, key stakeholders’ risk appetite. The information helps define the acceptable target of risk response to achieve.   </a:t>
            </a:r>
          </a:p>
          <a:p>
            <a:pPr marL="0" indent="0">
              <a:buNone/>
            </a:pPr>
            <a:r>
              <a:rPr lang="en-CA" sz="2800" b="1" dirty="0"/>
              <a:t>.2 Project Documents</a:t>
            </a:r>
          </a:p>
          <a:p>
            <a:pPr marL="788988" indent="-342900"/>
            <a:r>
              <a:rPr lang="en-CA" sz="2000" b="1" i="1" dirty="0"/>
              <a:t>Lessons Learned Register. </a:t>
            </a:r>
            <a:r>
              <a:rPr lang="en-CA" sz="2000" dirty="0"/>
              <a:t>Learnings from implementing risk responses can be applied to later phases or future projects.</a:t>
            </a:r>
          </a:p>
          <a:p>
            <a:pPr marL="788988" indent="-342900"/>
            <a:r>
              <a:rPr lang="en-CA" sz="2000" b="1" dirty="0"/>
              <a:t>Risk Register. </a:t>
            </a:r>
            <a:r>
              <a:rPr lang="en-CA" sz="2000" dirty="0"/>
              <a:t>Provides information about risk owners and planned responses for each individual risk. </a:t>
            </a:r>
          </a:p>
          <a:p>
            <a:pPr marL="788988" indent="-342900"/>
            <a:r>
              <a:rPr lang="en-CA" sz="2000" b="1" i="1" dirty="0"/>
              <a:t>Risk Report. </a:t>
            </a:r>
            <a:r>
              <a:rPr lang="en-CA" sz="2000" dirty="0"/>
              <a:t>Provides an assessment of the current overall project risk exposure, planned response strategy and owners. </a:t>
            </a:r>
          </a:p>
          <a:p>
            <a:pPr marL="0" indent="0">
              <a:buNone/>
            </a:pPr>
            <a:r>
              <a:rPr lang="en-CA" sz="2800" b="1" dirty="0"/>
              <a:t>.3 Organizational Process Assets</a:t>
            </a:r>
          </a:p>
          <a:p>
            <a:pPr marL="788988" indent="-342900"/>
            <a:r>
              <a:rPr lang="en-CA" sz="2000" b="1" i="1" dirty="0"/>
              <a:t>Lessons learned repository. </a:t>
            </a:r>
            <a:r>
              <a:rPr lang="en-CA" sz="2000" dirty="0"/>
              <a:t>Indicates effectiveness of particular risk responses, from previous projects.   </a:t>
            </a:r>
            <a:r>
              <a:rPr lang="en-CA" sz="2000" b="1" dirty="0"/>
              <a:t>   </a:t>
            </a:r>
          </a:p>
        </p:txBody>
      </p:sp>
      <p:sp>
        <p:nvSpPr>
          <p:cNvPr id="4" name="Slide Number Placeholder 3"/>
          <p:cNvSpPr>
            <a:spLocks noGrp="1"/>
          </p:cNvSpPr>
          <p:nvPr>
            <p:ph type="sldNum" sz="quarter" idx="15"/>
          </p:nvPr>
        </p:nvSpPr>
        <p:spPr/>
        <p:txBody>
          <a:bodyPr/>
          <a:lstStyle/>
          <a:p>
            <a:fld id="{C9B9AEC3-A0CA-4E90-A2C3-F6D483041A8F}" type="slidenum">
              <a:rPr lang="en-CA" smtClean="0"/>
              <a:pPr/>
              <a:t>96</a:t>
            </a:fld>
            <a:endParaRPr lang="en-CA" dirty="0"/>
          </a:p>
        </p:txBody>
      </p:sp>
      <p:sp>
        <p:nvSpPr>
          <p:cNvPr id="5" name="Rectangle 8"/>
          <p:cNvSpPr>
            <a:spLocks noGrp="1" noChangeArrowheads="1"/>
          </p:cNvSpPr>
          <p:nvPr>
            <p:ph type="title"/>
          </p:nvPr>
        </p:nvSpPr>
        <p:spPr>
          <a:xfrm>
            <a:off x="228600" y="304800"/>
            <a:ext cx="8382000" cy="609600"/>
          </a:xfrm>
        </p:spPr>
        <p:txBody>
          <a:bodyPr>
            <a:normAutofit fontScale="90000"/>
          </a:bodyPr>
          <a:lstStyle/>
          <a:p>
            <a:pPr algn="ctr"/>
            <a:r>
              <a:rPr lang="en-US" sz="3200" b="1" dirty="0">
                <a:solidFill>
                  <a:schemeClr val="accent1"/>
                </a:solidFill>
                <a:effectLst>
                  <a:reflection blurRad="6350" stA="55000" endA="300" endPos="45500" dir="5400000" sy="-100000" algn="bl" rotWithShape="0"/>
                </a:effectLst>
              </a:rPr>
              <a:t>11.6.1  - IMPLEMENT RISK RESPONSES INPUTS</a:t>
            </a:r>
          </a:p>
        </p:txBody>
      </p:sp>
    </p:spTree>
    <p:extLst>
      <p:ext uri="{BB962C8B-B14F-4D97-AF65-F5344CB8AC3E}">
        <p14:creationId xmlns:p14="http://schemas.microsoft.com/office/powerpoint/2010/main" val="2362947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219200"/>
            <a:ext cx="8433816" cy="5254752"/>
          </a:xfrm>
        </p:spPr>
        <p:txBody>
          <a:bodyPr>
            <a:normAutofit/>
          </a:bodyPr>
          <a:lstStyle/>
          <a:p>
            <a:pPr marL="0" indent="0">
              <a:spcBef>
                <a:spcPts val="1200"/>
              </a:spcBef>
              <a:spcAft>
                <a:spcPts val="1200"/>
              </a:spcAft>
              <a:buNone/>
            </a:pPr>
            <a:r>
              <a:rPr lang="en-CA" sz="2800" b="1" dirty="0"/>
              <a:t>.1 Expert Judgment</a:t>
            </a:r>
          </a:p>
          <a:p>
            <a:pPr marL="446088" indent="0">
              <a:spcBef>
                <a:spcPts val="1200"/>
              </a:spcBef>
              <a:spcAft>
                <a:spcPts val="1200"/>
              </a:spcAft>
              <a:buNone/>
            </a:pPr>
            <a:r>
              <a:rPr lang="en-CA" sz="2000" dirty="0"/>
              <a:t>Expertise to validate or modify risk responses if necessary. </a:t>
            </a:r>
          </a:p>
          <a:p>
            <a:pPr marL="0" indent="0">
              <a:spcBef>
                <a:spcPts val="1200"/>
              </a:spcBef>
              <a:spcAft>
                <a:spcPts val="1200"/>
              </a:spcAft>
              <a:buNone/>
            </a:pPr>
            <a:r>
              <a:rPr lang="en-CA" sz="2800" b="1" dirty="0"/>
              <a:t>.2 Interpersonal &amp; Team Skills</a:t>
            </a:r>
          </a:p>
          <a:p>
            <a:pPr marL="701675" indent="-342900">
              <a:spcBef>
                <a:spcPts val="1200"/>
              </a:spcBef>
              <a:spcAft>
                <a:spcPts val="1200"/>
              </a:spcAft>
            </a:pPr>
            <a:r>
              <a:rPr lang="en-CA" sz="2000" b="1" dirty="0"/>
              <a:t> </a:t>
            </a:r>
            <a:r>
              <a:rPr lang="en-CA" sz="2000" b="1" i="1" dirty="0"/>
              <a:t>Influencing. </a:t>
            </a:r>
            <a:r>
              <a:rPr lang="en-CA" sz="2000" dirty="0"/>
              <a:t>May be required to ensure implementation of risk responses owned by people outside the project team, who have competing demands. </a:t>
            </a:r>
          </a:p>
          <a:p>
            <a:pPr marL="0" indent="0">
              <a:spcBef>
                <a:spcPts val="1200"/>
              </a:spcBef>
              <a:spcAft>
                <a:spcPts val="1200"/>
              </a:spcAft>
              <a:buNone/>
            </a:pPr>
            <a:r>
              <a:rPr lang="en-CA" sz="2800" b="1" dirty="0"/>
              <a:t>.3 Project Management Information Systems</a:t>
            </a:r>
          </a:p>
          <a:p>
            <a:pPr marL="446088" indent="0">
              <a:spcBef>
                <a:spcPts val="1200"/>
              </a:spcBef>
              <a:spcAft>
                <a:spcPts val="1200"/>
              </a:spcAft>
              <a:buNone/>
            </a:pPr>
            <a:r>
              <a:rPr lang="en-CA" sz="2000" dirty="0"/>
              <a:t>Software programs needed to integrate planned risk response activities with other project activities. </a:t>
            </a:r>
          </a:p>
        </p:txBody>
      </p:sp>
      <p:sp>
        <p:nvSpPr>
          <p:cNvPr id="4" name="Slide Number Placeholder 3"/>
          <p:cNvSpPr>
            <a:spLocks noGrp="1"/>
          </p:cNvSpPr>
          <p:nvPr>
            <p:ph type="sldNum" sz="quarter" idx="15"/>
          </p:nvPr>
        </p:nvSpPr>
        <p:spPr/>
        <p:txBody>
          <a:bodyPr/>
          <a:lstStyle/>
          <a:p>
            <a:fld id="{C9B9AEC3-A0CA-4E90-A2C3-F6D483041A8F}" type="slidenum">
              <a:rPr lang="en-CA" smtClean="0"/>
              <a:pPr/>
              <a:t>97</a:t>
            </a:fld>
            <a:endParaRPr lang="en-CA" dirty="0"/>
          </a:p>
        </p:txBody>
      </p:sp>
      <p:sp>
        <p:nvSpPr>
          <p:cNvPr id="5" name="Rectangle 8"/>
          <p:cNvSpPr>
            <a:spLocks noGrp="1" noChangeArrowheads="1"/>
          </p:cNvSpPr>
          <p:nvPr>
            <p:ph type="title"/>
          </p:nvPr>
        </p:nvSpPr>
        <p:spPr>
          <a:xfrm>
            <a:off x="152400" y="274638"/>
            <a:ext cx="8586216" cy="715962"/>
          </a:xfrm>
        </p:spPr>
        <p:txBody>
          <a:bodyPr>
            <a:normAutofit fontScale="90000"/>
          </a:bodyPr>
          <a:lstStyle/>
          <a:p>
            <a:pPr algn="ctr"/>
            <a:r>
              <a:rPr lang="en-US" sz="3200" b="1" dirty="0">
                <a:solidFill>
                  <a:schemeClr val="accent1"/>
                </a:solidFill>
                <a:effectLst>
                  <a:reflection blurRad="6350" stA="55000" endA="300" endPos="45500" dir="5400000" sy="-100000" algn="bl" rotWithShape="0"/>
                </a:effectLst>
              </a:rPr>
              <a:t>11.6.2  - IMPLEMENT RISK RESPONSES TOOLS &amp; TECHNIQUES</a:t>
            </a:r>
          </a:p>
        </p:txBody>
      </p:sp>
    </p:spTree>
    <p:extLst>
      <p:ext uri="{BB962C8B-B14F-4D97-AF65-F5344CB8AC3E}">
        <p14:creationId xmlns:p14="http://schemas.microsoft.com/office/powerpoint/2010/main" val="2359765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219200"/>
            <a:ext cx="8433816" cy="5254752"/>
          </a:xfrm>
        </p:spPr>
        <p:txBody>
          <a:bodyPr>
            <a:normAutofit fontScale="92500" lnSpcReduction="10000"/>
          </a:bodyPr>
          <a:lstStyle/>
          <a:p>
            <a:pPr marL="0" indent="0">
              <a:spcBef>
                <a:spcPts val="1200"/>
              </a:spcBef>
              <a:spcAft>
                <a:spcPts val="1200"/>
              </a:spcAft>
              <a:buNone/>
            </a:pPr>
            <a:r>
              <a:rPr lang="en-CA" sz="2800" b="1" dirty="0"/>
              <a:t>.1 Change Requests</a:t>
            </a:r>
          </a:p>
          <a:p>
            <a:pPr marL="446088" indent="0">
              <a:spcBef>
                <a:spcPts val="0"/>
              </a:spcBef>
              <a:buNone/>
            </a:pPr>
            <a:r>
              <a:rPr lang="en-CA" sz="2000" dirty="0"/>
              <a:t>Implementation of risk responses may require changes to cost and schedule baselines. These requests are processed via Integrated change control process.  </a:t>
            </a:r>
          </a:p>
          <a:p>
            <a:pPr marL="0" indent="0">
              <a:spcBef>
                <a:spcPts val="1200"/>
              </a:spcBef>
              <a:spcAft>
                <a:spcPts val="1200"/>
              </a:spcAft>
              <a:buNone/>
            </a:pPr>
            <a:r>
              <a:rPr lang="en-CA" sz="2800" b="1" dirty="0"/>
              <a:t>.2 Project Documents Updates</a:t>
            </a:r>
          </a:p>
          <a:p>
            <a:pPr marL="701675" indent="-342900">
              <a:spcBef>
                <a:spcPts val="0"/>
              </a:spcBef>
            </a:pPr>
            <a:r>
              <a:rPr lang="en-CA" sz="2000" b="1" i="1" dirty="0"/>
              <a:t>Issue log.  </a:t>
            </a:r>
            <a:r>
              <a:rPr lang="en-CA" sz="2000" dirty="0"/>
              <a:t>To record new issues encountered</a:t>
            </a:r>
          </a:p>
          <a:p>
            <a:pPr marL="701675" indent="-342900">
              <a:spcBef>
                <a:spcPts val="0"/>
              </a:spcBef>
            </a:pPr>
            <a:r>
              <a:rPr lang="en-CA" sz="2000" b="1" i="1" dirty="0"/>
              <a:t>Lessons Learned register.  </a:t>
            </a:r>
            <a:r>
              <a:rPr lang="en-CA" sz="2000" dirty="0"/>
              <a:t>Updated to record new lessons learned or document effective implementation activities or how to avoid issues encountered.</a:t>
            </a:r>
          </a:p>
          <a:p>
            <a:pPr marL="701675" indent="-342900">
              <a:spcBef>
                <a:spcPts val="0"/>
              </a:spcBef>
            </a:pPr>
            <a:r>
              <a:rPr lang="en-CA" sz="2000" b="1" i="1" dirty="0"/>
              <a:t>Project Team Assignments. </a:t>
            </a:r>
            <a:r>
              <a:rPr lang="en-CA" sz="2000" dirty="0"/>
              <a:t>Updated to allocate the necessary resources to implement risk responses. </a:t>
            </a:r>
          </a:p>
          <a:p>
            <a:pPr marL="701675" indent="-342900">
              <a:spcBef>
                <a:spcPts val="0"/>
              </a:spcBef>
            </a:pPr>
            <a:r>
              <a:rPr lang="en-CA" sz="2000" b="1" i="1" dirty="0"/>
              <a:t>Risk Register. </a:t>
            </a:r>
            <a:r>
              <a:rPr lang="en-CA" sz="2000" dirty="0"/>
              <a:t>May be updated to reflect any changes to planned risk responses, owners, or strategy, subsequent to implementing responses. </a:t>
            </a:r>
          </a:p>
          <a:p>
            <a:pPr marL="701675" indent="-342900">
              <a:spcBef>
                <a:spcPts val="0"/>
              </a:spcBef>
            </a:pPr>
            <a:r>
              <a:rPr lang="en-CA" sz="2000" b="1" i="1" dirty="0"/>
              <a:t>Risk report. </a:t>
            </a:r>
            <a:r>
              <a:rPr lang="en-CA" sz="2000" dirty="0"/>
              <a:t>Updated to reflect necessary changes to previously planned responses, subsequent to implementing responses    process. </a:t>
            </a:r>
            <a:r>
              <a:rPr lang="en-CA" sz="2000" b="1" i="1" dirty="0"/>
              <a:t>   </a:t>
            </a:r>
          </a:p>
        </p:txBody>
      </p:sp>
      <p:sp>
        <p:nvSpPr>
          <p:cNvPr id="4" name="Slide Number Placeholder 3"/>
          <p:cNvSpPr>
            <a:spLocks noGrp="1"/>
          </p:cNvSpPr>
          <p:nvPr>
            <p:ph type="sldNum" sz="quarter" idx="15"/>
          </p:nvPr>
        </p:nvSpPr>
        <p:spPr/>
        <p:txBody>
          <a:bodyPr/>
          <a:lstStyle/>
          <a:p>
            <a:fld id="{C9B9AEC3-A0CA-4E90-A2C3-F6D483041A8F}" type="slidenum">
              <a:rPr lang="en-CA" smtClean="0"/>
              <a:pPr/>
              <a:t>98</a:t>
            </a:fld>
            <a:endParaRPr lang="en-CA" dirty="0"/>
          </a:p>
        </p:txBody>
      </p:sp>
      <p:sp>
        <p:nvSpPr>
          <p:cNvPr id="5" name="Rectangle 8"/>
          <p:cNvSpPr>
            <a:spLocks noGrp="1" noChangeArrowheads="1"/>
          </p:cNvSpPr>
          <p:nvPr>
            <p:ph type="title"/>
          </p:nvPr>
        </p:nvSpPr>
        <p:spPr>
          <a:xfrm>
            <a:off x="152400" y="274638"/>
            <a:ext cx="8586216" cy="715962"/>
          </a:xfrm>
        </p:spPr>
        <p:txBody>
          <a:bodyPr>
            <a:normAutofit fontScale="90000"/>
          </a:bodyPr>
          <a:lstStyle/>
          <a:p>
            <a:pPr algn="ctr"/>
            <a:r>
              <a:rPr lang="en-US" sz="3200" b="1" dirty="0">
                <a:solidFill>
                  <a:schemeClr val="accent1"/>
                </a:solidFill>
                <a:effectLst>
                  <a:reflection blurRad="6350" stA="55000" endA="300" endPos="45500" dir="5400000" sy="-100000" algn="bl" rotWithShape="0"/>
                </a:effectLst>
              </a:rPr>
              <a:t>11.6.3  - IMPLEMENT RISK RESPONSES OUTPUTS</a:t>
            </a:r>
          </a:p>
        </p:txBody>
      </p:sp>
    </p:spTree>
    <p:extLst>
      <p:ext uri="{BB962C8B-B14F-4D97-AF65-F5344CB8AC3E}">
        <p14:creationId xmlns:p14="http://schemas.microsoft.com/office/powerpoint/2010/main" val="2284766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292"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293"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294" name="Rectangle 6"/>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pic>
        <p:nvPicPr>
          <p:cNvPr id="780295" name="Picture 7"/>
          <p:cNvPicPr>
            <a:picLocks noChangeArrowheads="1"/>
          </p:cNvPicPr>
          <p:nvPr/>
        </p:nvPicPr>
        <p:blipFill>
          <a:blip r:embed="rId3" cstate="print"/>
          <a:srcRect/>
          <a:stretch>
            <a:fillRect/>
          </a:stretch>
        </p:blipFill>
        <p:spPr bwMode="auto">
          <a:xfrm rot="1445676">
            <a:off x="6907884" y="2693767"/>
            <a:ext cx="2140500" cy="2418469"/>
          </a:xfrm>
          <a:prstGeom prst="rect">
            <a:avLst/>
          </a:prstGeom>
          <a:noFill/>
          <a:ln w="12700">
            <a:noFill/>
            <a:miter lim="800000"/>
            <a:headEnd/>
            <a:tailEnd/>
          </a:ln>
          <a:effectLst/>
        </p:spPr>
      </p:pic>
      <p:sp>
        <p:nvSpPr>
          <p:cNvPr id="780296" name="Rectangle 8"/>
          <p:cNvSpPr>
            <a:spLocks noGrp="1" noChangeArrowheads="1"/>
          </p:cNvSpPr>
          <p:nvPr>
            <p:ph type="title"/>
          </p:nvPr>
        </p:nvSpPr>
        <p:spPr>
          <a:xfrm>
            <a:off x="41260" y="-86664"/>
            <a:ext cx="8686800" cy="841248"/>
          </a:xfrm>
        </p:spPr>
        <p:txBody>
          <a:bodyPr>
            <a:normAutofit/>
          </a:bodyPr>
          <a:lstStyle/>
          <a:p>
            <a:pPr algn="ctr"/>
            <a:r>
              <a:rPr lang="en-US" sz="3200" b="1" dirty="0">
                <a:solidFill>
                  <a:schemeClr val="accent1"/>
                </a:solidFill>
                <a:effectLst>
                  <a:reflection blurRad="6350" stA="55000" endA="300" endPos="45500" dir="5400000" sy="-100000" algn="bl" rotWithShape="0"/>
                </a:effectLst>
              </a:rPr>
              <a:t>11.7  - MONITOR RISKS</a:t>
            </a:r>
          </a:p>
        </p:txBody>
      </p:sp>
      <p:sp>
        <p:nvSpPr>
          <p:cNvPr id="780297" name="Rectangle 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299" name="Rectangle 1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0" name="Rectangle 1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301" name="Rectangle 1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2" name="Rectangle 1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3" name="Rectangle 1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4" name="Rectangle 1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305" name="Rectangle 17"/>
          <p:cNvSpPr>
            <a:spLocks noChangeArrowheads="1"/>
          </p:cNvSpPr>
          <p:nvPr/>
        </p:nvSpPr>
        <p:spPr bwMode="auto">
          <a:xfrm>
            <a:off x="6553200" y="6248400"/>
            <a:ext cx="1905000" cy="457200"/>
          </a:xfrm>
          <a:prstGeom prst="rect">
            <a:avLst/>
          </a:prstGeom>
          <a:noFill/>
          <a:ln w="12700">
            <a:noFill/>
            <a:miter lim="800000"/>
            <a:headEnd/>
            <a:tailEnd/>
          </a:ln>
          <a:effectLst/>
        </p:spPr>
        <p:txBody>
          <a:bodyPr wrap="none" anchor="ctr"/>
          <a:lstStyle/>
          <a:p>
            <a:endParaRPr lang="en-CA" dirty="0"/>
          </a:p>
        </p:txBody>
      </p:sp>
      <p:sp>
        <p:nvSpPr>
          <p:cNvPr id="780306" name="Rectangle 18"/>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7" name="Rectangle 19"/>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308" name="Rectangle 20"/>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09" name="Rectangle 2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780310" name="Rectangle 2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CA" dirty="0"/>
          </a:p>
        </p:txBody>
      </p:sp>
      <p:sp>
        <p:nvSpPr>
          <p:cNvPr id="780311" name="Rectangle 2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CA" dirty="0"/>
          </a:p>
        </p:txBody>
      </p:sp>
      <p:sp>
        <p:nvSpPr>
          <p:cNvPr id="55" name="TextBox 1"/>
          <p:cNvSpPr txBox="1"/>
          <p:nvPr/>
        </p:nvSpPr>
        <p:spPr>
          <a:xfrm>
            <a:off x="-42897" y="6584369"/>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56" name="Content Placeholder 3"/>
          <p:cNvGrpSpPr>
            <a:grpSpLocks noGrp="1"/>
          </p:cNvGrpSpPr>
          <p:nvPr/>
        </p:nvGrpSpPr>
        <p:grpSpPr>
          <a:xfrm>
            <a:off x="-76200" y="990600"/>
            <a:ext cx="9190644" cy="6019800"/>
            <a:chOff x="37097" y="1828800"/>
            <a:chExt cx="9079968" cy="4425043"/>
          </a:xfrm>
          <a:scene3d>
            <a:camera prst="isometricOffAxis1Right"/>
            <a:lightRig rig="threePt" dir="t"/>
          </a:scene3d>
        </p:grpSpPr>
        <p:sp>
          <p:nvSpPr>
            <p:cNvPr id="57" name="Rectangle 56"/>
            <p:cNvSpPr>
              <a:spLocks noChangeArrowheads="1"/>
            </p:cNvSpPr>
            <p:nvPr/>
          </p:nvSpPr>
          <p:spPr bwMode="auto">
            <a:xfrm>
              <a:off x="3751145" y="1828800"/>
              <a:ext cx="1641709"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11.0</a:t>
              </a:r>
            </a:p>
            <a:p>
              <a:pPr algn="ctr"/>
              <a:r>
                <a:rPr lang="en-US" sz="1600" b="1" dirty="0">
                  <a:solidFill>
                    <a:schemeClr val="bg1"/>
                  </a:solidFill>
                </a:rPr>
                <a:t>Project Risk</a:t>
              </a:r>
            </a:p>
            <a:p>
              <a:pPr algn="ctr"/>
              <a:r>
                <a:rPr lang="en-US" sz="1600" b="1" dirty="0">
                  <a:solidFill>
                    <a:schemeClr val="bg1"/>
                  </a:solidFill>
                </a:rPr>
                <a:t>Management</a:t>
              </a:r>
            </a:p>
          </p:txBody>
        </p:sp>
        <p:sp>
          <p:nvSpPr>
            <p:cNvPr id="58" name="Rectangle 57"/>
            <p:cNvSpPr>
              <a:spLocks noChangeArrowheads="1"/>
            </p:cNvSpPr>
            <p:nvPr/>
          </p:nvSpPr>
          <p:spPr bwMode="auto">
            <a:xfrm>
              <a:off x="37097" y="3791749"/>
              <a:ext cx="1450573"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11.1</a:t>
              </a:r>
            </a:p>
            <a:p>
              <a:pPr algn="ctr"/>
              <a:r>
                <a:rPr lang="en-US" sz="1600" b="1" dirty="0">
                  <a:solidFill>
                    <a:schemeClr val="bg1"/>
                  </a:solidFill>
                </a:rPr>
                <a:t>Plan Risk</a:t>
              </a:r>
            </a:p>
            <a:p>
              <a:pPr algn="ctr"/>
              <a:r>
                <a:rPr lang="en-US" sz="1600" b="1" dirty="0">
                  <a:solidFill>
                    <a:schemeClr val="bg1"/>
                  </a:solidFill>
                </a:rPr>
                <a:t>Management</a:t>
              </a:r>
            </a:p>
          </p:txBody>
        </p:sp>
        <p:sp>
          <p:nvSpPr>
            <p:cNvPr id="59" name="Rectangle 58"/>
            <p:cNvSpPr>
              <a:spLocks noChangeArrowheads="1"/>
            </p:cNvSpPr>
            <p:nvPr/>
          </p:nvSpPr>
          <p:spPr bwMode="auto">
            <a:xfrm>
              <a:off x="1569251"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11.2</a:t>
              </a:r>
            </a:p>
            <a:p>
              <a:pPr algn="ctr"/>
              <a:r>
                <a:rPr lang="en-US" sz="1600" b="1" dirty="0">
                  <a:solidFill>
                    <a:schemeClr val="bg1"/>
                  </a:solidFill>
                </a:rPr>
                <a:t>Identify</a:t>
              </a:r>
            </a:p>
            <a:p>
              <a:pPr algn="ctr"/>
              <a:r>
                <a:rPr lang="en-US" sz="1600" b="1" dirty="0">
                  <a:solidFill>
                    <a:schemeClr val="bg1"/>
                  </a:solidFill>
                </a:rPr>
                <a:t>Risks</a:t>
              </a:r>
            </a:p>
          </p:txBody>
        </p:sp>
        <p:sp>
          <p:nvSpPr>
            <p:cNvPr id="60" name="Rectangle 59"/>
            <p:cNvSpPr>
              <a:spLocks noChangeArrowheads="1"/>
            </p:cNvSpPr>
            <p:nvPr/>
          </p:nvSpPr>
          <p:spPr bwMode="auto">
            <a:xfrm>
              <a:off x="2984333" y="3788228"/>
              <a:ext cx="147066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11.3</a:t>
              </a:r>
            </a:p>
            <a:p>
              <a:pPr algn="ctr"/>
              <a:r>
                <a:rPr lang="en-US" sz="1600" b="1" dirty="0">
                  <a:solidFill>
                    <a:schemeClr val="bg1"/>
                  </a:solidFill>
                </a:rPr>
                <a:t>Perform</a:t>
              </a:r>
            </a:p>
            <a:p>
              <a:pPr algn="ctr"/>
              <a:r>
                <a:rPr lang="en-US" sz="1600" b="1" dirty="0">
                  <a:solidFill>
                    <a:schemeClr val="bg1"/>
                  </a:solidFill>
                </a:rPr>
                <a:t>Qualitative</a:t>
              </a:r>
            </a:p>
            <a:p>
              <a:pPr algn="ctr"/>
              <a:r>
                <a:rPr lang="en-US" sz="1600" b="1" dirty="0">
                  <a:solidFill>
                    <a:schemeClr val="bg1"/>
                  </a:solidFill>
                </a:rPr>
                <a:t>Risk Analysis</a:t>
              </a:r>
            </a:p>
          </p:txBody>
        </p:sp>
        <p:sp>
          <p:nvSpPr>
            <p:cNvPr id="61" name="Rectangle 60"/>
            <p:cNvSpPr>
              <a:spLocks noChangeArrowheads="1"/>
            </p:cNvSpPr>
            <p:nvPr/>
          </p:nvSpPr>
          <p:spPr bwMode="auto">
            <a:xfrm>
              <a:off x="4536575" y="3791749"/>
              <a:ext cx="1511568"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11.4</a:t>
              </a:r>
            </a:p>
            <a:p>
              <a:pPr algn="ctr"/>
              <a:r>
                <a:rPr lang="en-US" sz="1600" b="1" dirty="0">
                  <a:solidFill>
                    <a:schemeClr val="bg1"/>
                  </a:solidFill>
                </a:rPr>
                <a:t>Perform</a:t>
              </a:r>
            </a:p>
            <a:p>
              <a:pPr algn="ctr"/>
              <a:r>
                <a:rPr lang="en-US" sz="1600" b="1" dirty="0">
                  <a:solidFill>
                    <a:schemeClr val="bg1"/>
                  </a:solidFill>
                </a:rPr>
                <a:t>Quantitative</a:t>
              </a:r>
            </a:p>
            <a:p>
              <a:pPr algn="ctr"/>
              <a:r>
                <a:rPr lang="en-US" sz="1600" b="1" dirty="0">
                  <a:solidFill>
                    <a:schemeClr val="bg1"/>
                  </a:solidFill>
                </a:rPr>
                <a:t>Risk Analysis</a:t>
              </a:r>
            </a:p>
          </p:txBody>
        </p:sp>
        <p:sp>
          <p:nvSpPr>
            <p:cNvPr id="62" name="Rectangle 61"/>
            <p:cNvSpPr>
              <a:spLocks noChangeArrowheads="1"/>
            </p:cNvSpPr>
            <p:nvPr/>
          </p:nvSpPr>
          <p:spPr bwMode="auto">
            <a:xfrm>
              <a:off x="6129724" y="3791749"/>
              <a:ext cx="13335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rPr>
                <a:t>11.5</a:t>
              </a:r>
            </a:p>
            <a:p>
              <a:pPr algn="ctr"/>
              <a:r>
                <a:rPr lang="en-US" sz="1600" b="1" dirty="0">
                  <a:solidFill>
                    <a:schemeClr val="bg1"/>
                  </a:solidFill>
                </a:rPr>
                <a:t>Plan Risk</a:t>
              </a:r>
            </a:p>
            <a:p>
              <a:pPr algn="ctr"/>
              <a:r>
                <a:rPr lang="en-US" sz="1600" b="1" dirty="0">
                  <a:solidFill>
                    <a:schemeClr val="bg1"/>
                  </a:solidFill>
                </a:rPr>
                <a:t>Responses</a:t>
              </a:r>
            </a:p>
          </p:txBody>
        </p:sp>
        <p:sp>
          <p:nvSpPr>
            <p:cNvPr id="63" name="Rectangle 62"/>
            <p:cNvSpPr>
              <a:spLocks noChangeArrowheads="1"/>
            </p:cNvSpPr>
            <p:nvPr/>
          </p:nvSpPr>
          <p:spPr bwMode="auto">
            <a:xfrm>
              <a:off x="7669265" y="377598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11.7</a:t>
              </a:r>
            </a:p>
            <a:p>
              <a:pPr algn="ctr"/>
              <a:r>
                <a:rPr lang="en-US" sz="1600" b="1" dirty="0">
                  <a:solidFill>
                    <a:schemeClr val="bg1"/>
                  </a:solidFill>
                </a:rPr>
                <a:t>Monitor  </a:t>
              </a:r>
            </a:p>
            <a:p>
              <a:pPr algn="ctr"/>
              <a:r>
                <a:rPr lang="en-US" sz="1600" b="1" dirty="0">
                  <a:solidFill>
                    <a:schemeClr val="bg1"/>
                  </a:solidFill>
                </a:rPr>
                <a:t>Risks</a:t>
              </a:r>
            </a:p>
            <a:p>
              <a:endParaRPr lang="en-US" sz="1600" b="1" dirty="0">
                <a:solidFill>
                  <a:schemeClr val="bg1"/>
                </a:solidFill>
              </a:endParaRPr>
            </a:p>
          </p:txBody>
        </p:sp>
        <p:sp>
          <p:nvSpPr>
            <p:cNvPr id="64" name="Line 214"/>
            <p:cNvSpPr>
              <a:spLocks noChangeShapeType="1"/>
            </p:cNvSpPr>
            <p:nvPr/>
          </p:nvSpPr>
          <p:spPr bwMode="auto">
            <a:xfrm>
              <a:off x="4572000" y="2971800"/>
              <a:ext cx="0" cy="45720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5" name="Line 215"/>
            <p:cNvSpPr>
              <a:spLocks noChangeShapeType="1"/>
            </p:cNvSpPr>
            <p:nvPr/>
          </p:nvSpPr>
          <p:spPr bwMode="auto">
            <a:xfrm>
              <a:off x="685800" y="3429000"/>
              <a:ext cx="7543800" cy="0"/>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6" name="Line 216"/>
            <p:cNvSpPr>
              <a:spLocks noChangeShapeType="1"/>
            </p:cNvSpPr>
            <p:nvPr/>
          </p:nvSpPr>
          <p:spPr bwMode="auto">
            <a:xfrm>
              <a:off x="685800" y="3429000"/>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7" name="Line 216"/>
            <p:cNvSpPr>
              <a:spLocks noChangeShapeType="1"/>
            </p:cNvSpPr>
            <p:nvPr/>
          </p:nvSpPr>
          <p:spPr bwMode="auto">
            <a:xfrm>
              <a:off x="2198771"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8" name="Line 216"/>
            <p:cNvSpPr>
              <a:spLocks noChangeShapeType="1"/>
            </p:cNvSpPr>
            <p:nvPr/>
          </p:nvSpPr>
          <p:spPr bwMode="auto">
            <a:xfrm>
              <a:off x="3751145"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69" name="Line 216"/>
            <p:cNvSpPr>
              <a:spLocks noChangeShapeType="1"/>
            </p:cNvSpPr>
            <p:nvPr/>
          </p:nvSpPr>
          <p:spPr bwMode="auto">
            <a:xfrm>
              <a:off x="5286877"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0" name="Line 216"/>
            <p:cNvSpPr>
              <a:spLocks noChangeShapeType="1"/>
            </p:cNvSpPr>
            <p:nvPr/>
          </p:nvSpPr>
          <p:spPr bwMode="auto">
            <a:xfrm>
              <a:off x="6753727" y="3432521"/>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1" name="Line 216"/>
            <p:cNvSpPr>
              <a:spLocks noChangeShapeType="1"/>
            </p:cNvSpPr>
            <p:nvPr/>
          </p:nvSpPr>
          <p:spPr bwMode="auto">
            <a:xfrm>
              <a:off x="8229600" y="3416755"/>
              <a:ext cx="0" cy="359228"/>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2" name="Rectangle 71"/>
            <p:cNvSpPr>
              <a:spLocks noChangeArrowheads="1"/>
            </p:cNvSpPr>
            <p:nvPr/>
          </p:nvSpPr>
          <p:spPr bwMode="auto">
            <a:xfrm>
              <a:off x="6945365" y="5110843"/>
              <a:ext cx="1447800" cy="1143000"/>
            </a:xfrm>
            <a:prstGeom prst="rect">
              <a:avLst/>
            </a:prstGeom>
            <a:solidFill>
              <a:srgbClr val="462B0E"/>
            </a:solidFill>
            <a:ln w="28575">
              <a:solidFill>
                <a:schemeClr val="accent2"/>
              </a:solidFill>
              <a:miter lim="800000"/>
              <a:headEnd type="none" w="sm" len="sm"/>
              <a:tailEnd type="none" w="sm" len="sm"/>
            </a:ln>
            <a:effectLst>
              <a:outerShdw blurRad="76200" dist="12700" dir="2700000" sy="-23000" kx="-800400" algn="bl" rotWithShape="0">
                <a:prstClr val="black">
                  <a:alpha val="20000"/>
                </a:prst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bg1"/>
                </a:solidFill>
              </a:endParaRPr>
            </a:p>
            <a:p>
              <a:pPr algn="ctr"/>
              <a:r>
                <a:rPr lang="en-US" sz="1600" b="1" dirty="0">
                  <a:solidFill>
                    <a:schemeClr val="bg1"/>
                  </a:solidFill>
                </a:rPr>
                <a:t>11.6</a:t>
              </a:r>
            </a:p>
            <a:p>
              <a:pPr algn="ctr"/>
              <a:r>
                <a:rPr lang="en-US" sz="1600" b="1" dirty="0">
                  <a:solidFill>
                    <a:schemeClr val="bg1"/>
                  </a:solidFill>
                </a:rPr>
                <a:t>Implement</a:t>
              </a:r>
            </a:p>
            <a:p>
              <a:pPr algn="ctr"/>
              <a:r>
                <a:rPr lang="en-US" sz="1600" b="1" dirty="0">
                  <a:solidFill>
                    <a:schemeClr val="bg1"/>
                  </a:solidFill>
                </a:rPr>
                <a:t>Risk </a:t>
              </a:r>
            </a:p>
            <a:p>
              <a:pPr algn="ctr"/>
              <a:r>
                <a:rPr lang="en-US" sz="1600" b="1" dirty="0">
                  <a:solidFill>
                    <a:schemeClr val="bg1"/>
                  </a:solidFill>
                </a:rPr>
                <a:t>Responses</a:t>
              </a:r>
            </a:p>
            <a:p>
              <a:endParaRPr lang="en-US" sz="1600" b="1" dirty="0">
                <a:solidFill>
                  <a:schemeClr val="bg1"/>
                </a:solidFill>
              </a:endParaRPr>
            </a:p>
          </p:txBody>
        </p:sp>
        <p:sp>
          <p:nvSpPr>
            <p:cNvPr id="73" name="Line 216"/>
            <p:cNvSpPr>
              <a:spLocks noChangeShapeType="1"/>
            </p:cNvSpPr>
            <p:nvPr/>
          </p:nvSpPr>
          <p:spPr bwMode="auto">
            <a:xfrm>
              <a:off x="7551487" y="3429000"/>
              <a:ext cx="32386" cy="1681843"/>
            </a:xfrm>
            <a:prstGeom prst="line">
              <a:avLst/>
            </a:prstGeom>
            <a:noFill/>
            <a:ln w="28575">
              <a:solidFill>
                <a:schemeClr val="accent2"/>
              </a:solidFill>
              <a:round/>
              <a:headEnd type="none" w="sm" len="sm"/>
              <a:tailEnd type="none" w="sm" len="sm"/>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a:t>
              </a:r>
            </a:p>
          </p:txBody>
        </p:sp>
      </p:grpSp>
      <p:sp>
        <p:nvSpPr>
          <p:cNvPr id="2" name="Slide Number Placeholder 1"/>
          <p:cNvSpPr>
            <a:spLocks noGrp="1"/>
          </p:cNvSpPr>
          <p:nvPr>
            <p:ph type="sldNum" sz="quarter" idx="11"/>
          </p:nvPr>
        </p:nvSpPr>
        <p:spPr/>
        <p:txBody>
          <a:bodyPr/>
          <a:lstStyle/>
          <a:p>
            <a:r>
              <a:rPr lang="en-CA"/>
              <a:t>(#)</a:t>
            </a:r>
            <a:endParaRPr lang="en-CA" dirty="0"/>
          </a:p>
        </p:txBody>
      </p:sp>
    </p:spTree>
    <p:extLst>
      <p:ext uri="{BB962C8B-B14F-4D97-AF65-F5344CB8AC3E}">
        <p14:creationId xmlns:p14="http://schemas.microsoft.com/office/powerpoint/2010/main" val="3299445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780295"/>
                                        </p:tgtEl>
                                        <p:attrNameLst>
                                          <p:attrName>style.visibility</p:attrName>
                                        </p:attrNameLst>
                                      </p:cBhvr>
                                      <p:to>
                                        <p:strVal val="visible"/>
                                      </p:to>
                                    </p:set>
                                    <p:anim calcmode="lin" valueType="num">
                                      <p:cBhvr>
                                        <p:cTn id="7" dur="500" fill="hold"/>
                                        <p:tgtEl>
                                          <p:spTgt spid="780295"/>
                                        </p:tgtEl>
                                        <p:attrNameLst>
                                          <p:attrName>ppt_w</p:attrName>
                                        </p:attrNameLst>
                                      </p:cBhvr>
                                      <p:tavLst>
                                        <p:tav tm="0">
                                          <p:val>
                                            <p:strVal val="4/3*#ppt_w"/>
                                          </p:val>
                                        </p:tav>
                                        <p:tav tm="100000">
                                          <p:val>
                                            <p:strVal val="#ppt_w"/>
                                          </p:val>
                                        </p:tav>
                                      </p:tavLst>
                                    </p:anim>
                                    <p:anim calcmode="lin" valueType="num">
                                      <p:cBhvr>
                                        <p:cTn id="8" dur="500" fill="hold"/>
                                        <p:tgtEl>
                                          <p:spTgt spid="78029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12815</TotalTime>
  <Words>11236</Words>
  <Application>Microsoft Office PowerPoint</Application>
  <PresentationFormat>On-screen Show (4:3)</PresentationFormat>
  <Paragraphs>1994</Paragraphs>
  <Slides>130</Slides>
  <Notes>107</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130</vt:i4>
      </vt:variant>
    </vt:vector>
  </HeadingPairs>
  <TitlesOfParts>
    <vt:vector size="143" baseType="lpstr">
      <vt:lpstr>Aharoni</vt:lpstr>
      <vt:lpstr>Arial</vt:lpstr>
      <vt:lpstr>Calibri</vt:lpstr>
      <vt:lpstr>Century Gothic</vt:lpstr>
      <vt:lpstr>Century Schoolbook</vt:lpstr>
      <vt:lpstr>Courier New</vt:lpstr>
      <vt:lpstr>Times New Roman</vt:lpstr>
      <vt:lpstr>Wingdings</vt:lpstr>
      <vt:lpstr>Wingdings 2</vt:lpstr>
      <vt:lpstr>Oriel</vt:lpstr>
      <vt:lpstr>Visio</vt:lpstr>
      <vt:lpstr>Document</vt:lpstr>
      <vt:lpstr>Chart</vt:lpstr>
      <vt:lpstr>   PMP® Exam Preparation PMP250</vt:lpstr>
      <vt:lpstr>PowerPoint Presentation</vt:lpstr>
      <vt:lpstr>Learning Objectives</vt:lpstr>
      <vt:lpstr>PROJECT RISK MANAGEMENT</vt:lpstr>
      <vt:lpstr>RISK MANAGEMENT PROCESS INTERACTION</vt:lpstr>
      <vt:lpstr>KEY CONCEPTS FOR PROJECT RISK MANAGEMENT</vt:lpstr>
      <vt:lpstr>TRENDS &amp; EMERGING PRACTICES </vt:lpstr>
      <vt:lpstr>TAILORING CONSIDERATIONS</vt:lpstr>
      <vt:lpstr>PROJECT RISK MANAGEMENT “MUST KNOWS”</vt:lpstr>
      <vt:lpstr>11.1 PLAN Risk Management</vt:lpstr>
      <vt:lpstr>11.1 - Plan Risk Management</vt:lpstr>
      <vt:lpstr>11.1 PLAN RISK MANAGEMENT         DATA FLOW DIAGRAM</vt:lpstr>
      <vt:lpstr>11.1 – Plan Risk Management </vt:lpstr>
      <vt:lpstr>11.1 PLAN RISK MANAGEMENT: INPUTS</vt:lpstr>
      <vt:lpstr>11.1 PLAN RISK MANAGEMENT: INPUTS</vt:lpstr>
      <vt:lpstr>11.1.2 PLAN RISK MANAGEMENT: TOOLS &amp; TECHNIQUES</vt:lpstr>
      <vt:lpstr>11.1.3 PLAN RISK MANAGEMENT: OUTPUTS</vt:lpstr>
      <vt:lpstr>11.1.3 PLAN RISK MANAGEMENT: OUTPUTS</vt:lpstr>
      <vt:lpstr>11.1.3 PLAN RISK MANAGEMENT: OUTPUTS</vt:lpstr>
      <vt:lpstr>PowerPoint Presentation</vt:lpstr>
      <vt:lpstr>11.1.3 PLAN Risk Management: outputs</vt:lpstr>
      <vt:lpstr>PROBABILITY-IMPACT DEFINITION EXAMPLE</vt:lpstr>
      <vt:lpstr>11.1.3 Plan Risk Management: outputs</vt:lpstr>
      <vt:lpstr>Probability/Impact Matrix</vt:lpstr>
      <vt:lpstr>11.1.3 Plan Risk Management: outputs</vt:lpstr>
      <vt:lpstr>11.2  - IDENTIFY RISKS </vt:lpstr>
      <vt:lpstr>11.2 – IDENTIFY RISKS</vt:lpstr>
      <vt:lpstr>11.2 - IDENTIFY RISKS DATA FLOW DIAGRAM</vt:lpstr>
      <vt:lpstr>11.2 – Identify RISKS</vt:lpstr>
      <vt:lpstr>11.2.1 IDENTIFY RISKS: INPUTS</vt:lpstr>
      <vt:lpstr>11.2.1  IDENTIFY RISKS: INPUTS</vt:lpstr>
      <vt:lpstr>11.2.1  IDENTIFY RISKS: INPUTS</vt:lpstr>
      <vt:lpstr>11.2.2  - IDENTIFY RISKS: TOOLS AND TECHNIQUES</vt:lpstr>
      <vt:lpstr>11.2.2  - IDENTIFY RISKS: TOOLS AND TECHNIQUES</vt:lpstr>
      <vt:lpstr>11.2.2  - IDENTIFY RISKS: TOOLS AND TECHNIQUES</vt:lpstr>
      <vt:lpstr>11.2.2  - IDENTIFY RISKS: TOOLS AND TECHNIQUES</vt:lpstr>
      <vt:lpstr>11.2.2  IDENTIFY RISKS  Tools and Techniques</vt:lpstr>
      <vt:lpstr>Risk Techniques applicable to Project Phases</vt:lpstr>
      <vt:lpstr>Risk Techniques applicable to Project Phases </vt:lpstr>
      <vt:lpstr>11.2.2  - IDENTIFY RISKS: Tools and Techniques</vt:lpstr>
      <vt:lpstr>11.2.2  - IDENTIFY RISKS: Tools and Techniques</vt:lpstr>
      <vt:lpstr>11.2.2  - IDENTIFY RISKS: Tools and Techniques</vt:lpstr>
      <vt:lpstr>11.2.3  - IDENTIFY RISKS: OUTPUTS</vt:lpstr>
      <vt:lpstr>11.2.3  - IDENTIFY RISKS: OUTPUTS</vt:lpstr>
      <vt:lpstr>11.3  - PERFORM Qualitative Risk Analysis</vt:lpstr>
      <vt:lpstr>11.3 – PERFORM QUALITATIVE RISK ANALYSIS</vt:lpstr>
      <vt:lpstr>11.3 PERFOEM QAULITATIVE RISK    ANALYSIS DATA FLOW DIAGRAM </vt:lpstr>
      <vt:lpstr>11.3 – PERFORM QUALITATIVE RISK ANALYSIS</vt:lpstr>
      <vt:lpstr>11.3.1 – PERFORM QUALITATIVE RISK ANALYSIS INPUTS</vt:lpstr>
      <vt:lpstr>11.3.2 – PERFORM QUALITATIVE ANALYSIS: TOOLS &amp; TECHNIQUES</vt:lpstr>
      <vt:lpstr>11.3.2 – PERFORM QUALITATIVE ANALYSIS: TOOLS &amp; TECHNIQUES</vt:lpstr>
      <vt:lpstr>11.3.2 – PERFORM QUALITATIVE ANALYSIS: TOOLS &amp; TECHNIQUES</vt:lpstr>
      <vt:lpstr>11.3.2 – PERFORM QUALITATIVE RISK ANALYSIS TOOLS &amp; TECHNIQUES</vt:lpstr>
      <vt:lpstr>Probability/Impact Matrix</vt:lpstr>
      <vt:lpstr>Probability/Impact Matrix</vt:lpstr>
      <vt:lpstr>11.3.2 – PERFORM QUALITATIVE RISK ANALYSIS     TOOLS &amp; TECHNIQUES</vt:lpstr>
      <vt:lpstr>11.3.3 PERFORM QUALITATIVE RISK ANALYSIS: OUTPUTS</vt:lpstr>
      <vt:lpstr>11.4  - PERFORM Quantitative Risk Analysis</vt:lpstr>
      <vt:lpstr>11.4 – PERFORM QUANTITATIVE RISK ANALYSIS</vt:lpstr>
      <vt:lpstr>11.4 PERFORM QUANTITATIVE RISK ANALYSIS  DATA FLOW DIAGRAM</vt:lpstr>
      <vt:lpstr>11.4 – PERFORM QUANTITATIVE RISK ANALYSIS</vt:lpstr>
      <vt:lpstr>11.4.1 – PERFORM QUANTITATIVE RISK ANALYSIS: INPUTS</vt:lpstr>
      <vt:lpstr>11.4.1 – PERFORM QUANTITATIVE RISK ANALYSIS: INPUTS</vt:lpstr>
      <vt:lpstr>11.4.2 - PERFORM QUANTITATIVE RISK ANALYSIS: TOOLS &amp; TECHNIQUES </vt:lpstr>
      <vt:lpstr>11.4.2 - PERFORM QUANTITATIVE RISK ANALYSIS: TOOLS &amp; TECHNIQUES </vt:lpstr>
      <vt:lpstr>11.4.2 - PERFORM QUANTITATIVE RISK ANALYSIS: TOOLS &amp; TECHNIQUES </vt:lpstr>
      <vt:lpstr>11.4.2 - PERFORM QUANTITATIVE RISK ANALYSIS: TOOLS &amp; TECHNIQUES </vt:lpstr>
      <vt:lpstr>11.4.2 - Perform Quantitative Risk Analysis:    Tools &amp; Techniques </vt:lpstr>
      <vt:lpstr>11.4.2 - Perform Quantitative Risk Analysis: Tools &amp; Techniques </vt:lpstr>
      <vt:lpstr>Decision Tree Analysis</vt:lpstr>
      <vt:lpstr>11.4.2 - PERFORM QUANTITATIVE RISK ANALYSIS: TOOLS &amp; TECHNIQUES </vt:lpstr>
      <vt:lpstr>11.4.3 PERFORM QUANTITATIVE ANALYSIS OUTPUTS</vt:lpstr>
      <vt:lpstr>11.5  - Plan Risk Responses </vt:lpstr>
      <vt:lpstr>11.5  - Plan Risk Responses </vt:lpstr>
      <vt:lpstr>11.5  - Plan Risk Responses </vt:lpstr>
      <vt:lpstr>11.5 PLAN RISK RESPONSES   DATA FLOW DIAGRAM  </vt:lpstr>
      <vt:lpstr>11.5  - Plan Risk Responses </vt:lpstr>
      <vt:lpstr>11.5.1 - PLAN RISK RESPONSES: INPUTS </vt:lpstr>
      <vt:lpstr>11.5.1 - PLAN RISK RESPONSES: INPUTS </vt:lpstr>
      <vt:lpstr>11.5.1 - PLAN RISK RESPONSES: INPUTS </vt:lpstr>
      <vt:lpstr>11.5.2 -PLAN RISK RESPONSES: TOOLS &amp; TECHNIQUES </vt:lpstr>
      <vt:lpstr>PowerPoint Presentation</vt:lpstr>
      <vt:lpstr>11.5.2 -PLAN RISK RESPONSES: TOOLS &amp; TECHNIQUES </vt:lpstr>
      <vt:lpstr>Insurable Risks</vt:lpstr>
      <vt:lpstr>11.5.2 -PLAN RISK RESPONSES: TOOLS &amp; TECHNIQUES </vt:lpstr>
      <vt:lpstr>11.5.2 -PLAN RISK RESPONSES: TOOLS &amp; TECHNIQUES </vt:lpstr>
      <vt:lpstr>11.5.2 -PLAN RISK RESPONSES:                     TOOLS &amp; TECHNIQUES </vt:lpstr>
      <vt:lpstr>11.5.2 -PLAN RISK RESPONSES: TOOLS &amp; TECHNIQUES </vt:lpstr>
      <vt:lpstr>11.5.2 -PLAN RISK RESPONSES: TOOLS &amp; TECHNIQUES </vt:lpstr>
      <vt:lpstr>11.5.3 - PLAN RISK RESPONSES: OUTPUTS</vt:lpstr>
      <vt:lpstr>11.5.3 - PLAN RISK RESPONSES: OUTPUTS</vt:lpstr>
      <vt:lpstr>11.6  - IMPLEMENT RISK RESPONSES</vt:lpstr>
      <vt:lpstr>11.6  - IMPLEMENT RISK RESPONSES</vt:lpstr>
      <vt:lpstr>11.6  - IMPLEMENT RISK RESPONSES</vt:lpstr>
      <vt:lpstr>11.6  - IMPLEMENT RISK RESPONSES</vt:lpstr>
      <vt:lpstr>11.6.1  - IMPLEMENT RISK RESPONSES INPUTS</vt:lpstr>
      <vt:lpstr>11.6.2  - IMPLEMENT RISK RESPONSES TOOLS &amp; TECHNIQUES</vt:lpstr>
      <vt:lpstr>11.6.3  - IMPLEMENT RISK RESPONSES OUTPUTS</vt:lpstr>
      <vt:lpstr>11.7  - MONITOR RISKS</vt:lpstr>
      <vt:lpstr>11.7 – MONITOR RISKS</vt:lpstr>
      <vt:lpstr>11.7 – MONITOR RISKS DATA FLOW DIAGRAM </vt:lpstr>
      <vt:lpstr>11.7 – MONITOR RISKS</vt:lpstr>
      <vt:lpstr>11.7.1 – MONITOR RISKS: INPUTS</vt:lpstr>
      <vt:lpstr>11.7.1 – MONITOR RISKS: INPUTS</vt:lpstr>
      <vt:lpstr>11.7.2– MONITOR RISKS:                                TOOLS &amp; TECHNIQUES</vt:lpstr>
      <vt:lpstr>11.7.2– MONITOR RISKS:                                 TOOLS &amp; TECHNIQUES</vt:lpstr>
      <vt:lpstr>11.7.3– MONITOR AND CONTROL RISKS: OUTPUTS</vt:lpstr>
      <vt:lpstr>11.7.3– MONITOR AND CONTROL RISKS: OUTPUTS</vt:lpstr>
      <vt:lpstr>PowerPoint Presentation</vt:lpstr>
      <vt:lpstr>Introduction to Project Risk</vt:lpstr>
      <vt:lpstr>Introduction to Project Risk</vt:lpstr>
      <vt:lpstr>Introduction to Project Risk</vt:lpstr>
      <vt:lpstr>Introduction to Project Risk</vt:lpstr>
      <vt:lpstr>Introduction to Project Risk</vt:lpstr>
      <vt:lpstr>11.4.2 - Perform Quantitative Risk Analysis: Tools &amp; Techniques </vt:lpstr>
      <vt:lpstr>Statistical Terms</vt:lpstr>
      <vt:lpstr>Statistical Terms (Continued)</vt:lpstr>
      <vt:lpstr>Beta Curve Using PERT Estimates</vt:lpstr>
      <vt:lpstr>Beta Distribution Using PERT Estimates</vt:lpstr>
      <vt:lpstr>Triangular Distribution</vt:lpstr>
      <vt:lpstr>Triangular Distribution</vt:lpstr>
      <vt:lpstr>Normal DISTRIBUTION</vt:lpstr>
      <vt:lpstr>Normal Distribution</vt:lpstr>
      <vt:lpstr>Lognormal Curve</vt:lpstr>
      <vt:lpstr>Lognormal Distribution</vt:lpstr>
      <vt:lpstr>Uniform DISTRIBUTION</vt:lpstr>
      <vt:lpstr>Uniform Probability Distribution</vt:lpstr>
      <vt:lpstr>11.3.2 – PERFORM QUALITATIVE RISK ANALYSIS TOOLS &amp; TECHNIQUES</vt:lpstr>
      <vt:lpstr>EXAMPLE PROBABILITY DISTRIBUTION RESULTS OF MONTE CARLO SIMULATION</vt:lpstr>
      <vt:lpstr>11.4.2 - PERFORM QUANTITATIVE RISK ANALYSIS: TOOLS &amp; TECHNIQUES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Isaac</dc:creator>
  <cp:lastModifiedBy>ITS Seneca</cp:lastModifiedBy>
  <cp:revision>808</cp:revision>
  <cp:lastPrinted>2018-02-23T04:02:00Z</cp:lastPrinted>
  <dcterms:created xsi:type="dcterms:W3CDTF">2009-09-07T12:57:22Z</dcterms:created>
  <dcterms:modified xsi:type="dcterms:W3CDTF">2020-02-22T21:32:54Z</dcterms:modified>
</cp:coreProperties>
</file>