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10"/>
  </p:notesMasterIdLst>
  <p:sldIdLst>
    <p:sldId id="257" r:id="rId2"/>
    <p:sldId id="441" r:id="rId3"/>
    <p:sldId id="445" r:id="rId4"/>
    <p:sldId id="282" r:id="rId5"/>
    <p:sldId id="446" r:id="rId6"/>
    <p:sldId id="447" r:id="rId7"/>
    <p:sldId id="287" r:id="rId8"/>
    <p:sldId id="288" r:id="rId9"/>
    <p:sldId id="289" r:id="rId10"/>
    <p:sldId id="290" r:id="rId11"/>
    <p:sldId id="292" r:id="rId12"/>
    <p:sldId id="452" r:id="rId13"/>
    <p:sldId id="295" r:id="rId14"/>
    <p:sldId id="297" r:id="rId15"/>
    <p:sldId id="306" r:id="rId16"/>
    <p:sldId id="453" r:id="rId17"/>
    <p:sldId id="454" r:id="rId18"/>
    <p:sldId id="455" r:id="rId19"/>
    <p:sldId id="456" r:id="rId20"/>
    <p:sldId id="457" r:id="rId21"/>
    <p:sldId id="458" r:id="rId22"/>
    <p:sldId id="459" r:id="rId23"/>
    <p:sldId id="460" r:id="rId24"/>
    <p:sldId id="319" r:id="rId25"/>
    <p:sldId id="320" r:id="rId26"/>
    <p:sldId id="321" r:id="rId27"/>
    <p:sldId id="322" r:id="rId28"/>
    <p:sldId id="462" r:id="rId29"/>
    <p:sldId id="463" r:id="rId30"/>
    <p:sldId id="464" r:id="rId31"/>
    <p:sldId id="465" r:id="rId32"/>
    <p:sldId id="329" r:id="rId33"/>
    <p:sldId id="330" r:id="rId34"/>
    <p:sldId id="331" r:id="rId35"/>
    <p:sldId id="332" r:id="rId36"/>
    <p:sldId id="468" r:id="rId37"/>
    <p:sldId id="469" r:id="rId38"/>
    <p:sldId id="470" r:id="rId39"/>
    <p:sldId id="348" r:id="rId40"/>
    <p:sldId id="471" r:id="rId41"/>
    <p:sldId id="472" r:id="rId42"/>
    <p:sldId id="440" r:id="rId43"/>
    <p:sldId id="402" r:id="rId44"/>
    <p:sldId id="403" r:id="rId45"/>
    <p:sldId id="404" r:id="rId46"/>
    <p:sldId id="444" r:id="rId47"/>
    <p:sldId id="406" r:id="rId48"/>
    <p:sldId id="475" r:id="rId49"/>
    <p:sldId id="419" r:id="rId50"/>
    <p:sldId id="478" r:id="rId51"/>
    <p:sldId id="480" r:id="rId52"/>
    <p:sldId id="481" r:id="rId53"/>
    <p:sldId id="482" r:id="rId54"/>
    <p:sldId id="483" r:id="rId55"/>
    <p:sldId id="484" r:id="rId56"/>
    <p:sldId id="485" r:id="rId57"/>
    <p:sldId id="486" r:id="rId58"/>
    <p:sldId id="477" r:id="rId59"/>
    <p:sldId id="408" r:id="rId60"/>
    <p:sldId id="409" r:id="rId61"/>
    <p:sldId id="410" r:id="rId62"/>
    <p:sldId id="411" r:id="rId63"/>
    <p:sldId id="412" r:id="rId64"/>
    <p:sldId id="416" r:id="rId65"/>
    <p:sldId id="417" r:id="rId66"/>
    <p:sldId id="356" r:id="rId67"/>
    <p:sldId id="357"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 id="387" r:id="rId95"/>
    <p:sldId id="389" r:id="rId96"/>
    <p:sldId id="391" r:id="rId97"/>
    <p:sldId id="392" r:id="rId98"/>
    <p:sldId id="393" r:id="rId99"/>
    <p:sldId id="394" r:id="rId100"/>
    <p:sldId id="395" r:id="rId101"/>
    <p:sldId id="396" r:id="rId102"/>
    <p:sldId id="397" r:id="rId103"/>
    <p:sldId id="398" r:id="rId104"/>
    <p:sldId id="352" r:id="rId105"/>
    <p:sldId id="487" r:id="rId106"/>
    <p:sldId id="488" r:id="rId107"/>
    <p:sldId id="489" r:id="rId108"/>
    <p:sldId id="490" r:id="rId10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C2A"/>
    <a:srgbClr val="25FF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14" autoAdjust="0"/>
  </p:normalViewPr>
  <p:slideViewPr>
    <p:cSldViewPr>
      <p:cViewPr varScale="1">
        <p:scale>
          <a:sx n="68" d="100"/>
          <a:sy n="68" d="100"/>
        </p:scale>
        <p:origin x="144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066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6D97B2A3-956F-48F8-B0B6-A77ADF973E7B}" type="datetimeFigureOut">
              <a:rPr lang="en-US" smtClean="0"/>
              <a:pPr/>
              <a:t>2/27/2020</a:t>
            </a:fld>
            <a:endParaRPr lang="en-CA"/>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F289B39E-C26A-477B-959E-24124E49C1FC}" type="slidenum">
              <a:rPr lang="en-CA" smtClean="0"/>
              <a:pPr/>
              <a:t>‹#›</a:t>
            </a:fld>
            <a:endParaRPr lang="en-CA"/>
          </a:p>
        </p:txBody>
      </p:sp>
    </p:spTree>
    <p:extLst>
      <p:ext uri="{BB962C8B-B14F-4D97-AF65-F5344CB8AC3E}">
        <p14:creationId xmlns:p14="http://schemas.microsoft.com/office/powerpoint/2010/main" val="326820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2F301AFC-CE2F-4B94-8AE1-9440FEAEE1D6}" type="slidenum">
              <a:rPr lang="en-US"/>
              <a:pPr/>
              <a:t>1</a:t>
            </a:fld>
            <a:endParaRPr lang="en-US" dirty="0"/>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A02A6CB7-A2C9-4D60-ABE4-DD2A28788937}" type="slidenum">
              <a:rPr lang="en-US"/>
              <a:pPr/>
              <a:t>15</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A02A6CB7-A2C9-4D60-ABE4-DD2A28788937}" type="slidenum">
              <a:rPr lang="en-US"/>
              <a:pPr/>
              <a:t>16</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1173460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1FAA5283-9A23-41C6-BAD1-1782B27EBBEA}" type="slidenum">
              <a:rPr lang="en-US"/>
              <a:pPr/>
              <a:t>24</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4E10233D-936E-49AD-9DE5-354EAF0451E1}" type="slidenum">
              <a:rPr lang="en-US"/>
              <a:pPr/>
              <a:t>25</a:t>
            </a:fld>
            <a:endParaRPr lang="en-US"/>
          </a:p>
        </p:txBody>
      </p:sp>
      <p:sp>
        <p:nvSpPr>
          <p:cNvPr id="145410" name="Rectangle 2"/>
          <p:cNvSpPr>
            <a:spLocks noGrp="1" noRot="1" noChangeAspect="1" noChangeArrowheads="1" noTextEdit="1"/>
          </p:cNvSpPr>
          <p:nvPr>
            <p:ph type="sldImg"/>
          </p:nvPr>
        </p:nvSpPr>
        <p:spPr>
          <a:xfrm>
            <a:off x="1190625" y="704850"/>
            <a:ext cx="4629150" cy="3471863"/>
          </a:xfrm>
          <a:ln cap="flat"/>
        </p:spPr>
      </p:sp>
      <p:sp>
        <p:nvSpPr>
          <p:cNvPr id="145411" name="Rectangle 3"/>
          <p:cNvSpPr>
            <a:spLocks noGrp="1" noChangeArrowheads="1"/>
          </p:cNvSpPr>
          <p:nvPr>
            <p:ph type="body" idx="1"/>
          </p:nvPr>
        </p:nvSpPr>
        <p:spPr>
          <a:noFill/>
          <a:ln/>
        </p:spPr>
        <p:txBody>
          <a:bodyPr/>
          <a:lstStyle/>
          <a:p>
            <a:pPr>
              <a:buFontTx/>
              <a:buChar char="•"/>
            </a:pPr>
            <a:r>
              <a:rPr lang="en-US" sz="1400" dirty="0"/>
              <a:t>Reality is frequently don’t get a choice!</a:t>
            </a:r>
          </a:p>
          <a:p>
            <a:pPr>
              <a:buFontTx/>
              <a:buChar char="•"/>
            </a:pPr>
            <a:r>
              <a:rPr lang="en-US" sz="1400" dirty="0"/>
              <a:t>Work with what you have!</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8D9823B4-E6A2-4F07-BA1C-687ECEFA6885}" type="slidenum">
              <a:rPr lang="en-US"/>
              <a:pPr/>
              <a:t>26</a:t>
            </a:fld>
            <a:endParaRPr lang="en-U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B5E770D4-FD85-4690-8EA0-0FE12349E3EA}" type="slidenum">
              <a:rPr lang="en-US"/>
              <a:pPr/>
              <a:t>27</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B5E770D4-FD85-4690-8EA0-0FE12349E3EA}" type="slidenum">
              <a:rPr lang="en-US"/>
              <a:pPr/>
              <a:t>28</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722078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B5E770D4-FD85-4690-8EA0-0FE12349E3EA}" type="slidenum">
              <a:rPr lang="en-US"/>
              <a:pPr/>
              <a:t>29</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21551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5CCE22C5-2E19-411C-BC38-20B1D1291BF5}" type="slidenum">
              <a:rPr lang="en-US"/>
              <a:pPr/>
              <a:t>32</a:t>
            </a:fld>
            <a:endParaRPr lang="en-U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D854C202-E338-461E-81A2-2F20F1DC753A}" type="slidenum">
              <a:rPr lang="en-US"/>
              <a:pPr/>
              <a:t>33</a:t>
            </a:fld>
            <a:endParaRPr lang="en-US"/>
          </a:p>
        </p:txBody>
      </p:sp>
      <p:sp>
        <p:nvSpPr>
          <p:cNvPr id="169986" name="Rectangle 2"/>
          <p:cNvSpPr>
            <a:spLocks noGrp="1" noRot="1" noChangeAspect="1" noChangeArrowheads="1" noTextEdit="1"/>
          </p:cNvSpPr>
          <p:nvPr>
            <p:ph type="sldImg"/>
          </p:nvPr>
        </p:nvSpPr>
        <p:spPr>
          <a:xfrm>
            <a:off x="1190625" y="704850"/>
            <a:ext cx="4629150" cy="3471863"/>
          </a:xfrm>
          <a:ln cap="flat"/>
        </p:spPr>
      </p:sp>
      <p:sp>
        <p:nvSpPr>
          <p:cNvPr id="169987" name="Rectangle 3"/>
          <p:cNvSpPr>
            <a:spLocks noGrp="1" noChangeArrowheads="1"/>
          </p:cNvSpPr>
          <p:nvPr>
            <p:ph type="body" idx="1"/>
          </p:nvPr>
        </p:nvSpPr>
        <p:spPr>
          <a:noFill/>
          <a:ln/>
        </p:spPr>
        <p:txBody>
          <a:bodyPr/>
          <a:lstStyle/>
          <a:p>
            <a:r>
              <a:rPr lang="en-US"/>
              <a:t>Team development on a project is often complicated when individual team members are accountable to both a functional manager and the project manager.  This is referred to as dual reporting relationship.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FF8635F2-0ED8-4082-9B0D-F8548E1F7FA9}" type="slidenum">
              <a:rPr lang="en-US"/>
              <a:pPr/>
              <a:t>4</a:t>
            </a:fld>
            <a:endParaRPr lang="en-US" dirty="0"/>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6CC0A96E-E5A0-4D1D-A505-F423E06F48CE}" type="slidenum">
              <a:rPr lang="en-US"/>
              <a:pPr/>
              <a:t>34</a:t>
            </a:fld>
            <a:endParaRPr lang="en-U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EF585DE0-6349-4D8E-BCFE-271C9ED91B39}" type="slidenum">
              <a:rPr lang="en-US"/>
              <a:pPr/>
              <a:t>35</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9E733960-935F-4DF9-B7C7-849D770244FA}" type="slidenum">
              <a:rPr lang="en-US"/>
              <a:pPr/>
              <a:t>39</a:t>
            </a:fld>
            <a:endParaRPr lang="en-US" dirty="0"/>
          </a:p>
        </p:txBody>
      </p:sp>
      <p:sp>
        <p:nvSpPr>
          <p:cNvPr id="223234" name="Rectangle 2"/>
          <p:cNvSpPr>
            <a:spLocks noGrp="1" noRot="1" noChangeAspect="1" noChangeArrowheads="1" noTextEdit="1"/>
          </p:cNvSpPr>
          <p:nvPr>
            <p:ph type="sldImg"/>
          </p:nvPr>
        </p:nvSpPr>
        <p:spPr>
          <a:xfrm>
            <a:off x="1190625" y="704850"/>
            <a:ext cx="4629150" cy="3471863"/>
          </a:xfrm>
          <a:ln cap="flat"/>
        </p:spPr>
      </p:sp>
      <p:sp>
        <p:nvSpPr>
          <p:cNvPr id="223235" name="Rectangle 3"/>
          <p:cNvSpPr>
            <a:spLocks noGrp="1" noChangeArrowheads="1"/>
          </p:cNvSpPr>
          <p:nvPr>
            <p:ph type="body" idx="1"/>
          </p:nvPr>
        </p:nvSpPr>
        <p:spPr>
          <a:ln/>
        </p:spPr>
        <p:txBody>
          <a:bodyPr/>
          <a:lstStyle/>
          <a:p>
            <a:endParaRPr lang="en-CA"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F289B39E-C26A-477B-959E-24124E49C1FC}" type="slidenum">
              <a:rPr lang="en-CA" smtClean="0"/>
              <a:pPr/>
              <a:t>42</a:t>
            </a:fld>
            <a:endParaRPr lang="en-CA"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A229A924-7EB7-4981-B8B6-380A46FB3780}" type="slidenum">
              <a:rPr lang="en-US"/>
              <a:pPr/>
              <a:t>43</a:t>
            </a:fld>
            <a:endParaRPr lang="en-US" dirty="0"/>
          </a:p>
        </p:txBody>
      </p:sp>
      <p:sp>
        <p:nvSpPr>
          <p:cNvPr id="337922" name="Rectangle 2"/>
          <p:cNvSpPr>
            <a:spLocks noGrp="1" noRot="1" noChangeAspect="1" noChangeArrowheads="1" noTextEdit="1"/>
          </p:cNvSpPr>
          <p:nvPr>
            <p:ph type="sldImg"/>
          </p:nvPr>
        </p:nvSpPr>
        <p:spPr>
          <a:ln cap="flat"/>
        </p:spPr>
      </p:sp>
      <p:sp>
        <p:nvSpPr>
          <p:cNvPr id="337923" name="Rectangle 3"/>
          <p:cNvSpPr>
            <a:spLocks noGrp="1" noChangeArrowheads="1"/>
          </p:cNvSpPr>
          <p:nvPr>
            <p:ph type="body" idx="1"/>
          </p:nvPr>
        </p:nvSpPr>
        <p:spPr>
          <a:ln/>
        </p:spPr>
        <p:txBody>
          <a:bodyPr/>
          <a:lstStyle/>
          <a:p>
            <a:endParaRPr lang="en-CA"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AB585CA9-656E-4E51-8658-DDF0A87BC551}" type="slidenum">
              <a:rPr lang="en-US"/>
              <a:pPr/>
              <a:t>44</a:t>
            </a:fld>
            <a:endParaRPr lang="en-US"/>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E6516644-D6D1-45C6-83F9-668A0928348A}" type="slidenum">
              <a:rPr lang="en-US"/>
              <a:pPr/>
              <a:t>45</a:t>
            </a:fld>
            <a:endParaRPr lang="en-US"/>
          </a:p>
        </p:txBody>
      </p:sp>
      <p:sp>
        <p:nvSpPr>
          <p:cNvPr id="664578" name="Rectangle 2"/>
          <p:cNvSpPr>
            <a:spLocks noGrp="1" noRot="1" noChangeAspect="1" noChangeArrowheads="1" noTextEdit="1"/>
          </p:cNvSpPr>
          <p:nvPr>
            <p:ph type="sldImg"/>
          </p:nvPr>
        </p:nvSpPr>
        <p:spPr>
          <a:ln/>
        </p:spPr>
      </p:sp>
      <p:sp>
        <p:nvSpPr>
          <p:cNvPr id="66457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47FCE046-335B-43C2-ADF7-4D3682E2CC8D}" type="slidenum">
              <a:rPr lang="en-US"/>
              <a:pPr/>
              <a:t>47</a:t>
            </a:fld>
            <a:endParaRPr lang="en-US"/>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75501171-CA48-4BA0-BC59-F387F6190083}" type="slidenum">
              <a:rPr lang="en-US"/>
              <a:pPr/>
              <a:t>49</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D88349E4-00BA-4EE1-8429-5225FC4C8435}" type="slidenum">
              <a:rPr lang="en-US"/>
              <a:pPr/>
              <a:t>59</a:t>
            </a:fld>
            <a:endParaRPr lang="en-US"/>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699C82F9-1675-4A35-9D6F-42ADBF467E8B}" type="slidenum">
              <a:rPr lang="en-US"/>
              <a:pPr/>
              <a:t>7</a:t>
            </a:fld>
            <a:endParaRPr lang="en-US" dirty="0"/>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74B05614-4F26-4263-84A3-A9EC7916BCDB}" type="slidenum">
              <a:rPr lang="en-US"/>
              <a:pPr/>
              <a:t>60</a:t>
            </a:fld>
            <a:endParaRPr lang="en-US"/>
          </a:p>
        </p:txBody>
      </p:sp>
      <p:sp>
        <p:nvSpPr>
          <p:cNvPr id="674818" name="Rectangle 2"/>
          <p:cNvSpPr>
            <a:spLocks noGrp="1" noRot="1" noChangeAspect="1" noChangeArrowheads="1" noTextEdit="1"/>
          </p:cNvSpPr>
          <p:nvPr>
            <p:ph type="sldImg"/>
          </p:nvPr>
        </p:nvSpPr>
        <p:spPr>
          <a:xfrm>
            <a:off x="1190625" y="704850"/>
            <a:ext cx="4627563" cy="3471863"/>
          </a:xfrm>
          <a:ln cap="flat"/>
        </p:spPr>
      </p:sp>
      <p:sp>
        <p:nvSpPr>
          <p:cNvPr id="674819" name="Rectangle 3"/>
          <p:cNvSpPr>
            <a:spLocks noGrp="1" noChangeArrowheads="1"/>
          </p:cNvSpPr>
          <p:nvPr>
            <p:ph type="body" idx="1"/>
          </p:nvPr>
        </p:nvSpPr>
        <p:spPr>
          <a:xfrm>
            <a:off x="233680" y="4414912"/>
            <a:ext cx="6776720" cy="4184818"/>
          </a:xfrm>
          <a:noFill/>
          <a:ln/>
        </p:spPr>
        <p:txBody>
          <a:bodyPr lIns="93818" rIns="93818"/>
          <a:lstStyle/>
          <a:p>
            <a:pPr eaLnBrk="0" hangingPunct="0"/>
            <a:r>
              <a:rPr lang="en-US" sz="1400" dirty="0"/>
              <a:t>1. </a:t>
            </a:r>
            <a:r>
              <a:rPr lang="en-US" sz="1400" b="1" dirty="0"/>
              <a:t>ambiguous jurisdictions</a:t>
            </a:r>
            <a:r>
              <a:rPr lang="en-US" sz="1400" dirty="0"/>
              <a:t> - 2+ parties have related responsibilities and work boundaries and role definitions are unclear</a:t>
            </a:r>
          </a:p>
          <a:p>
            <a:pPr eaLnBrk="0" hangingPunct="0"/>
            <a:r>
              <a:rPr lang="en-US" sz="1400" dirty="0"/>
              <a:t>2. </a:t>
            </a:r>
            <a:r>
              <a:rPr lang="en-US" sz="1400" b="1" dirty="0"/>
              <a:t>conflict of interest</a:t>
            </a:r>
            <a:r>
              <a:rPr lang="en-US" sz="1400" dirty="0"/>
              <a:t> - 2+ parties want to achieve different or inconsistent goals relative to each other</a:t>
            </a:r>
          </a:p>
          <a:p>
            <a:pPr eaLnBrk="0" hangingPunct="0"/>
            <a:r>
              <a:rPr lang="en-US" sz="1400" dirty="0"/>
              <a:t>3. </a:t>
            </a:r>
            <a:r>
              <a:rPr lang="en-US" sz="1400" b="1" dirty="0"/>
              <a:t>communication barriers</a:t>
            </a:r>
            <a:r>
              <a:rPr lang="en-US" sz="1400" dirty="0"/>
              <a:t> - lack of communication which leads to blocking efforts to explain the needs, viewpoints and action of those involved in the organization</a:t>
            </a:r>
          </a:p>
          <a:p>
            <a:pPr eaLnBrk="0" hangingPunct="0"/>
            <a:r>
              <a:rPr lang="en-US" sz="1400" dirty="0"/>
              <a:t>4. </a:t>
            </a:r>
            <a:r>
              <a:rPr lang="en-US" sz="1400" b="1" dirty="0"/>
              <a:t>dependence on one party</a:t>
            </a:r>
            <a:r>
              <a:rPr lang="en-US" sz="1400" dirty="0"/>
              <a:t> - one person’s dependent on another to provide resources/knowledge</a:t>
            </a:r>
          </a:p>
          <a:p>
            <a:pPr eaLnBrk="0" hangingPunct="0"/>
            <a:r>
              <a:rPr lang="en-US" sz="1400" dirty="0"/>
              <a:t>5. </a:t>
            </a:r>
            <a:r>
              <a:rPr lang="en-US" sz="1400" b="1" dirty="0"/>
              <a:t>differentiation in organization</a:t>
            </a:r>
            <a:r>
              <a:rPr lang="en-US" sz="1400" dirty="0"/>
              <a:t> - different sub-units in the organization are responsible for different tasks</a:t>
            </a:r>
          </a:p>
          <a:p>
            <a:pPr eaLnBrk="0" hangingPunct="0"/>
            <a:r>
              <a:rPr lang="en-US" sz="1400" dirty="0"/>
              <a:t>6. association of the parties - occurs when people </a:t>
            </a:r>
            <a:r>
              <a:rPr lang="en-US" sz="1400" b="1" dirty="0"/>
              <a:t>must</a:t>
            </a:r>
            <a:r>
              <a:rPr lang="en-US" sz="1400" dirty="0"/>
              <a:t> work together and make joint decisions who don’t normally</a:t>
            </a:r>
          </a:p>
          <a:p>
            <a:pPr eaLnBrk="0" hangingPunct="0"/>
            <a:r>
              <a:rPr lang="en-US" sz="1400" dirty="0"/>
              <a:t>7. </a:t>
            </a:r>
            <a:r>
              <a:rPr lang="en-US" sz="1400" b="1" dirty="0"/>
              <a:t>need for consensus</a:t>
            </a:r>
            <a:r>
              <a:rPr lang="en-US" sz="1400" dirty="0"/>
              <a:t> - people must </a:t>
            </a:r>
            <a:r>
              <a:rPr lang="en-US" sz="1400" b="1" dirty="0"/>
              <a:t>willingly</a:t>
            </a:r>
            <a:r>
              <a:rPr lang="en-US" sz="1400" dirty="0"/>
              <a:t> agree among themselves, no decision maker is available</a:t>
            </a:r>
          </a:p>
          <a:p>
            <a:pPr eaLnBrk="0" hangingPunct="0"/>
            <a:r>
              <a:rPr lang="en-US" sz="1400" dirty="0"/>
              <a:t>8. </a:t>
            </a:r>
            <a:r>
              <a:rPr lang="en-US" sz="1400" b="1" dirty="0" err="1"/>
              <a:t>behaviour</a:t>
            </a:r>
            <a:r>
              <a:rPr lang="en-US" sz="1400" b="1" dirty="0"/>
              <a:t> regulations</a:t>
            </a:r>
            <a:r>
              <a:rPr lang="en-US" sz="1400" dirty="0"/>
              <a:t> - the individual’s </a:t>
            </a:r>
            <a:r>
              <a:rPr lang="en-US" sz="1400" dirty="0" err="1"/>
              <a:t>behaviour</a:t>
            </a:r>
            <a:r>
              <a:rPr lang="en-US" sz="1400" dirty="0"/>
              <a:t> must be regulated closely, as in situations involving high levels of safety and security</a:t>
            </a:r>
          </a:p>
          <a:p>
            <a:pPr eaLnBrk="0" hangingPunct="0"/>
            <a:r>
              <a:rPr lang="en-US" sz="1400" dirty="0"/>
              <a:t>9. </a:t>
            </a:r>
            <a:r>
              <a:rPr lang="en-US" sz="1400" b="1" dirty="0"/>
              <a:t>unresolved prior conflicts</a:t>
            </a:r>
            <a:r>
              <a:rPr lang="en-US" sz="1400" dirty="0"/>
              <a:t> - build up and create an atmosphere of tension which can lead to more conflict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D31BA3FE-BB11-4AF7-9B55-497D6A70A23E}" type="slidenum">
              <a:rPr lang="en-US"/>
              <a:pPr/>
              <a:t>61</a:t>
            </a:fld>
            <a:endParaRPr 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A8CBFF0D-27D6-47A0-ADE0-70BA029D121F}" type="slidenum">
              <a:rPr lang="en-US"/>
              <a:pPr/>
              <a:t>62</a:t>
            </a:fld>
            <a:endParaRPr lang="en-US"/>
          </a:p>
        </p:txBody>
      </p:sp>
      <p:sp>
        <p:nvSpPr>
          <p:cNvPr id="678914" name="Rectangle 2"/>
          <p:cNvSpPr>
            <a:spLocks noGrp="1" noRot="1" noChangeAspect="1" noChangeArrowheads="1" noTextEdit="1"/>
          </p:cNvSpPr>
          <p:nvPr>
            <p:ph type="sldImg"/>
          </p:nvPr>
        </p:nvSpPr>
        <p:spPr>
          <a:ln cap="flat"/>
        </p:spPr>
      </p:sp>
      <p:sp>
        <p:nvSpPr>
          <p:cNvPr id="678915"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742FFC59-9A89-4DFE-B326-9A22106CC886}" type="slidenum">
              <a:rPr lang="en-US"/>
              <a:pPr/>
              <a:t>63</a:t>
            </a:fld>
            <a:endParaRPr lang="en-US"/>
          </a:p>
        </p:txBody>
      </p:sp>
      <p:sp>
        <p:nvSpPr>
          <p:cNvPr id="680962" name="Rectangle 2"/>
          <p:cNvSpPr>
            <a:spLocks noGrp="1" noRot="1" noChangeAspect="1" noChangeArrowheads="1" noTextEdit="1"/>
          </p:cNvSpPr>
          <p:nvPr>
            <p:ph type="sldImg"/>
          </p:nvPr>
        </p:nvSpPr>
        <p:spPr>
          <a:xfrm>
            <a:off x="1190625" y="704850"/>
            <a:ext cx="4629150" cy="3471863"/>
          </a:xfrm>
          <a:ln cap="flat"/>
        </p:spPr>
      </p:sp>
      <p:sp>
        <p:nvSpPr>
          <p:cNvPr id="680963"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86A46478-3835-4CCA-8121-62856D9DA4AF}" type="slidenum">
              <a:rPr lang="en-US"/>
              <a:pPr/>
              <a:t>64</a:t>
            </a:fld>
            <a:endParaRPr 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AE2F1475-2BCD-4A26-A171-6BD84FDB3C7E}" type="slidenum">
              <a:rPr lang="en-US"/>
              <a:pPr/>
              <a:t>65</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3EFFB8F5-C7A5-4F3E-9C19-646DC3B8F2EB}" type="slidenum">
              <a:rPr lang="en-US"/>
              <a:pPr/>
              <a:t>66</a:t>
            </a:fld>
            <a:endParaRPr lang="en-US"/>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A55FCA74-1A09-477F-A86E-DBCD5CE85698}" type="slidenum">
              <a:rPr lang="en-US"/>
              <a:pPr/>
              <a:t>67</a:t>
            </a:fld>
            <a:endParaRPr lang="en-US"/>
          </a:p>
        </p:txBody>
      </p:sp>
      <p:sp>
        <p:nvSpPr>
          <p:cNvPr id="227330" name="Rectangle 2"/>
          <p:cNvSpPr>
            <a:spLocks noGrp="1" noRot="1" noChangeAspect="1" noChangeArrowheads="1" noTextEdit="1"/>
          </p:cNvSpPr>
          <p:nvPr>
            <p:ph type="sldImg"/>
          </p:nvPr>
        </p:nvSpPr>
        <p:spPr>
          <a:xfrm>
            <a:off x="1190625" y="704850"/>
            <a:ext cx="4629150" cy="3471863"/>
          </a:xfrm>
          <a:ln cap="flat"/>
        </p:spPr>
      </p:sp>
      <p:sp>
        <p:nvSpPr>
          <p:cNvPr id="227331" name="Rectangle 3"/>
          <p:cNvSpPr>
            <a:spLocks noGrp="1" noChangeArrowheads="1"/>
          </p:cNvSpPr>
          <p:nvPr>
            <p:ph type="body" idx="1"/>
          </p:nvPr>
        </p:nvSpPr>
        <p:spPr>
          <a:noFill/>
          <a:ln/>
        </p:spPr>
        <p:txBody>
          <a:bodyPr/>
          <a:lstStyle/>
          <a:p>
            <a:r>
              <a:rPr lang="en-US" sz="1400" dirty="0"/>
              <a:t>Many different types of power</a:t>
            </a:r>
          </a:p>
          <a:p>
            <a:r>
              <a:rPr lang="en-US" sz="1400" dirty="0"/>
              <a:t>Use in different situations</a:t>
            </a:r>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7B520D49-D0F8-4CAF-93C5-A7F86FC8AA25}" type="slidenum">
              <a:rPr lang="en-US"/>
              <a:pPr/>
              <a:t>68</a:t>
            </a:fld>
            <a:endParaRPr lang="en-US"/>
          </a:p>
        </p:txBody>
      </p:sp>
      <p:sp>
        <p:nvSpPr>
          <p:cNvPr id="235522" name="Rectangle 2"/>
          <p:cNvSpPr>
            <a:spLocks noGrp="1" noRot="1" noChangeAspect="1" noChangeArrowheads="1" noTextEdit="1"/>
          </p:cNvSpPr>
          <p:nvPr>
            <p:ph type="sldImg"/>
          </p:nvPr>
        </p:nvSpPr>
        <p:spPr>
          <a:ln cap="flat"/>
        </p:spPr>
      </p:sp>
      <p:sp>
        <p:nvSpPr>
          <p:cNvPr id="235523" name="Rectangle 3"/>
          <p:cNvSpPr>
            <a:spLocks noGrp="1" noChangeArrowheads="1"/>
          </p:cNvSpPr>
          <p:nvPr>
            <p:ph type="body" idx="1"/>
          </p:nvPr>
        </p:nvSpPr>
        <p:spPr>
          <a:noFill/>
          <a:ln/>
        </p:spPr>
        <p:txBody>
          <a:bodyPr/>
          <a:lstStyle/>
          <a:p>
            <a:r>
              <a:rPr lang="en-US" sz="1400" dirty="0"/>
              <a:t>A leader provides for those what they cannot provide for themselves.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7F1C6EC0-77BD-4D39-B772-16E09DDFF7D1}" type="slidenum">
              <a:rPr lang="en-US"/>
              <a:pPr/>
              <a:t>69</a:t>
            </a:fld>
            <a:endParaRPr 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dirty="0"/>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838B6824-D8AA-4293-8314-86624BFC266A}" type="slidenum">
              <a:rPr lang="en-US"/>
              <a:pPr/>
              <a:t>8</a:t>
            </a:fld>
            <a:endParaRPr lang="en-US" dirty="0"/>
          </a:p>
        </p:txBody>
      </p:sp>
      <p:sp>
        <p:nvSpPr>
          <p:cNvPr id="73730" name="Rectangle 1026"/>
          <p:cNvSpPr>
            <a:spLocks noGrp="1" noRot="1" noChangeAspect="1" noChangeArrowheads="1" noTextEdit="1"/>
          </p:cNvSpPr>
          <p:nvPr>
            <p:ph type="sldImg"/>
          </p:nvPr>
        </p:nvSpPr>
        <p:spPr>
          <a:xfrm>
            <a:off x="1190625" y="704850"/>
            <a:ext cx="4629150" cy="3471863"/>
          </a:xfrm>
          <a:ln cap="flat"/>
        </p:spPr>
      </p:sp>
      <p:sp>
        <p:nvSpPr>
          <p:cNvPr id="73731" name="Rectangle 1027"/>
          <p:cNvSpPr>
            <a:spLocks noGrp="1" noChangeArrowheads="1"/>
          </p:cNvSpPr>
          <p:nvPr>
            <p:ph type="body" idx="1"/>
          </p:nvPr>
        </p:nvSpPr>
        <p:spPr>
          <a:ln/>
        </p:spPr>
        <p:txBody>
          <a:bodyPr/>
          <a:lstStyle/>
          <a:p>
            <a:endParaRPr lang="en-CA"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30A27B54-9183-469F-A633-54F16AAEA541}" type="slidenum">
              <a:rPr lang="en-US"/>
              <a:pPr/>
              <a:t>70</a:t>
            </a:fld>
            <a:endParaRPr lang="en-U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25CDC805-D187-4BB0-AE85-CE99B507A5A8}" type="slidenum">
              <a:rPr lang="en-US"/>
              <a:pPr/>
              <a:t>71</a:t>
            </a:fld>
            <a:endParaRPr lang="en-US"/>
          </a:p>
        </p:txBody>
      </p:sp>
      <p:sp>
        <p:nvSpPr>
          <p:cNvPr id="241666" name="Rectangle 2"/>
          <p:cNvSpPr>
            <a:spLocks noGrp="1" noRot="1" noChangeAspect="1" noChangeArrowheads="1" noTextEdit="1"/>
          </p:cNvSpPr>
          <p:nvPr>
            <p:ph type="sldImg"/>
          </p:nvPr>
        </p:nvSpPr>
        <p:spPr>
          <a:xfrm>
            <a:off x="1190625" y="704850"/>
            <a:ext cx="4629150" cy="3471863"/>
          </a:xfrm>
          <a:ln cap="flat"/>
        </p:spPr>
      </p:sp>
      <p:sp>
        <p:nvSpPr>
          <p:cNvPr id="241667"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8B3AEBB1-4C54-4C3C-8201-E8DEC78239FF}" type="slidenum">
              <a:rPr lang="en-US"/>
              <a:pPr/>
              <a:t>72</a:t>
            </a:fld>
            <a:endParaRPr lang="en-US"/>
          </a:p>
        </p:txBody>
      </p:sp>
      <p:sp>
        <p:nvSpPr>
          <p:cNvPr id="243714" name="Rectangle 2"/>
          <p:cNvSpPr>
            <a:spLocks noGrp="1" noRot="1" noChangeAspect="1" noChangeArrowheads="1" noTextEdit="1"/>
          </p:cNvSpPr>
          <p:nvPr>
            <p:ph type="sldImg"/>
          </p:nvPr>
        </p:nvSpPr>
        <p:spPr>
          <a:xfrm>
            <a:off x="1190625" y="704850"/>
            <a:ext cx="4629150" cy="3471863"/>
          </a:xfrm>
          <a:ln cap="flat"/>
        </p:spPr>
      </p:sp>
      <p:sp>
        <p:nvSpPr>
          <p:cNvPr id="243715"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134B2602-3A0F-4026-A55B-B6C2123BA33F}" type="slidenum">
              <a:rPr lang="en-US"/>
              <a:pPr/>
              <a:t>73</a:t>
            </a:fld>
            <a:endParaRPr lang="en-US"/>
          </a:p>
        </p:txBody>
      </p:sp>
      <p:sp>
        <p:nvSpPr>
          <p:cNvPr id="539650" name="Rectangle 2"/>
          <p:cNvSpPr>
            <a:spLocks noGrp="1" noRot="1" noChangeAspect="1" noChangeArrowheads="1" noTextEdit="1"/>
          </p:cNvSpPr>
          <p:nvPr>
            <p:ph type="sldImg"/>
          </p:nvPr>
        </p:nvSpPr>
        <p:spPr>
          <a:xfrm>
            <a:off x="1190625" y="704850"/>
            <a:ext cx="4629150" cy="3471863"/>
          </a:xfrm>
          <a:ln cap="flat"/>
        </p:spPr>
      </p:sp>
      <p:sp>
        <p:nvSpPr>
          <p:cNvPr id="539651"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A43A8789-4F47-4024-8727-BD155C6ED218}" type="slidenum">
              <a:rPr lang="en-US"/>
              <a:pPr/>
              <a:t>74</a:t>
            </a:fld>
            <a:endParaRPr lang="en-US"/>
          </a:p>
        </p:txBody>
      </p:sp>
      <p:sp>
        <p:nvSpPr>
          <p:cNvPr id="515074" name="Rectangle 2"/>
          <p:cNvSpPr>
            <a:spLocks noGrp="1" noRot="1" noChangeAspect="1" noChangeArrowheads="1" noTextEdit="1"/>
          </p:cNvSpPr>
          <p:nvPr>
            <p:ph type="sldImg"/>
          </p:nvPr>
        </p:nvSpPr>
        <p:spPr>
          <a:xfrm>
            <a:off x="1190625" y="704850"/>
            <a:ext cx="4629150" cy="3471863"/>
          </a:xfrm>
          <a:ln cap="flat"/>
        </p:spPr>
      </p:sp>
      <p:sp>
        <p:nvSpPr>
          <p:cNvPr id="515075"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7C56656D-96E5-41E0-850E-A6FD909FBF26}" type="slidenum">
              <a:rPr lang="en-US"/>
              <a:pPr/>
              <a:t>75</a:t>
            </a:fld>
            <a:endParaRPr lang="en-US"/>
          </a:p>
        </p:txBody>
      </p:sp>
      <p:sp>
        <p:nvSpPr>
          <p:cNvPr id="517122" name="Rectangle 2"/>
          <p:cNvSpPr>
            <a:spLocks noGrp="1" noRot="1" noChangeAspect="1" noChangeArrowheads="1" noTextEdit="1"/>
          </p:cNvSpPr>
          <p:nvPr>
            <p:ph type="sldImg"/>
          </p:nvPr>
        </p:nvSpPr>
        <p:spPr>
          <a:xfrm>
            <a:off x="1190625" y="704850"/>
            <a:ext cx="4627563" cy="3471863"/>
          </a:xfrm>
          <a:ln cap="flat"/>
        </p:spPr>
      </p:sp>
      <p:sp>
        <p:nvSpPr>
          <p:cNvPr id="517123" name="Rectangle 3"/>
          <p:cNvSpPr>
            <a:spLocks noGrp="1" noChangeArrowheads="1"/>
          </p:cNvSpPr>
          <p:nvPr>
            <p:ph type="body" idx="1"/>
          </p:nvPr>
        </p:nvSpPr>
        <p:spPr>
          <a:xfrm>
            <a:off x="934722" y="4414912"/>
            <a:ext cx="5139338" cy="4184818"/>
          </a:xfrm>
          <a:noFill/>
          <a:ln/>
        </p:spPr>
        <p:txBody>
          <a:bodyPr lIns="93818" rIns="93818"/>
          <a:lstStyle/>
          <a:p>
            <a:pPr eaLnBrk="0" hangingPunct="0"/>
            <a:r>
              <a:rPr lang="en-US" sz="1400" dirty="0"/>
              <a:t>Emphasizes the importance of understanding the nature of the situation and then matching the correct leadership style to that situation</a:t>
            </a:r>
          </a:p>
          <a:p>
            <a:pPr eaLnBrk="0" hangingPunct="0"/>
            <a:endParaRPr lang="en-US" sz="1400" dirty="0"/>
          </a:p>
          <a:p>
            <a:pPr eaLnBrk="0" hangingPunct="0"/>
            <a:r>
              <a:rPr lang="en-US" sz="1400" dirty="0"/>
              <a:t>1. group atmosphere - leader’s acceptance by the team</a:t>
            </a:r>
          </a:p>
          <a:p>
            <a:pPr eaLnBrk="0" hangingPunct="0"/>
            <a:endParaRPr lang="en-US" sz="1400" dirty="0"/>
          </a:p>
          <a:p>
            <a:pPr eaLnBrk="0" hangingPunct="0"/>
            <a:r>
              <a:rPr lang="en-US" sz="1400" dirty="0"/>
              <a:t>2. task structure - extent to which a task performed by the team is routine or non-routine (e.g.. R&amp;D vs. standard development)</a:t>
            </a:r>
          </a:p>
          <a:p>
            <a:pPr eaLnBrk="0" hangingPunct="0"/>
            <a:endParaRPr lang="en-US" sz="1400" dirty="0"/>
          </a:p>
          <a:p>
            <a:pPr eaLnBrk="0" hangingPunct="0"/>
            <a:r>
              <a:rPr lang="en-US" sz="1400" dirty="0"/>
              <a:t>3. leader’s position power - the extent to which the leader has reward, coercive and legitimate power</a:t>
            </a:r>
          </a:p>
          <a:p>
            <a:pPr eaLnBrk="0" hangingPunct="0"/>
            <a:endParaRPr lang="en-US" sz="14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4A5FF5C7-7DB9-4226-9A91-646CA018A6AB}" type="slidenum">
              <a:rPr lang="en-US"/>
              <a:pPr/>
              <a:t>76</a:t>
            </a:fld>
            <a:endParaRPr lang="en-US"/>
          </a:p>
        </p:txBody>
      </p:sp>
      <p:sp>
        <p:nvSpPr>
          <p:cNvPr id="519170" name="Rectangle 2"/>
          <p:cNvSpPr>
            <a:spLocks noGrp="1" noRot="1" noChangeAspect="1" noChangeArrowheads="1" noTextEdit="1"/>
          </p:cNvSpPr>
          <p:nvPr>
            <p:ph type="sldImg"/>
          </p:nvPr>
        </p:nvSpPr>
        <p:spPr>
          <a:xfrm>
            <a:off x="1190625" y="704850"/>
            <a:ext cx="4629150" cy="3471863"/>
          </a:xfrm>
          <a:ln cap="flat"/>
        </p:spPr>
      </p:sp>
      <p:sp>
        <p:nvSpPr>
          <p:cNvPr id="519171" name="Rectangle 3"/>
          <p:cNvSpPr>
            <a:spLocks noGrp="1" noChangeArrowheads="1"/>
          </p:cNvSpPr>
          <p:nvPr>
            <p:ph type="body" idx="1"/>
          </p:nvPr>
        </p:nvSpPr>
        <p:spPr>
          <a:noFill/>
          <a:ln/>
        </p:spPr>
        <p:txBody>
          <a:bodyPr/>
          <a:lstStyle/>
          <a:p>
            <a:pPr>
              <a:buFontTx/>
              <a:buChar char="•"/>
            </a:pPr>
            <a:r>
              <a:rPr lang="en-US" sz="1400" dirty="0"/>
              <a:t>e.g. task-oriented leaders will do better with a group of low achievers</a:t>
            </a:r>
          </a:p>
          <a:p>
            <a:pPr>
              <a:buFontTx/>
              <a:buChar char="•"/>
            </a:pPr>
            <a:r>
              <a:rPr lang="en-US" sz="1400" dirty="0"/>
              <a:t> relationship orientation will be more effective with high achievers</a:t>
            </a:r>
          </a:p>
          <a:p>
            <a:pPr>
              <a:buFontTx/>
              <a:buChar char="•"/>
            </a:pPr>
            <a:r>
              <a:rPr lang="en-US" sz="1400" dirty="0"/>
              <a:t>organizations can affect the leader’s performance by changing the leader’s reward system</a:t>
            </a:r>
          </a:p>
          <a:p>
            <a:endParaRPr lang="en-US" sz="14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955902A0-ED8E-4CF6-B38C-BADCD67B5F75}" type="slidenum">
              <a:rPr lang="en-US"/>
              <a:pPr/>
              <a:t>77</a:t>
            </a:fld>
            <a:endParaRPr lang="en-US"/>
          </a:p>
        </p:txBody>
      </p:sp>
      <p:sp>
        <p:nvSpPr>
          <p:cNvPr id="521218" name="Rectangle 2"/>
          <p:cNvSpPr>
            <a:spLocks noGrp="1" noRot="1" noChangeAspect="1" noChangeArrowheads="1" noTextEdit="1"/>
          </p:cNvSpPr>
          <p:nvPr>
            <p:ph type="sldImg"/>
          </p:nvPr>
        </p:nvSpPr>
        <p:spPr>
          <a:xfrm>
            <a:off x="1190625" y="704850"/>
            <a:ext cx="4629150" cy="3471863"/>
          </a:xfrm>
          <a:ln cap="flat"/>
        </p:spPr>
      </p:sp>
      <p:sp>
        <p:nvSpPr>
          <p:cNvPr id="521219" name="Rectangle 3"/>
          <p:cNvSpPr>
            <a:spLocks noGrp="1" noChangeArrowheads="1"/>
          </p:cNvSpPr>
          <p:nvPr>
            <p:ph type="body" idx="1"/>
          </p:nvPr>
        </p:nvSpPr>
        <p:spPr>
          <a:noFill/>
          <a:ln/>
        </p:spPr>
        <p:txBody>
          <a:bodyPr/>
          <a:lstStyle/>
          <a:p>
            <a:pPr>
              <a:buFontTx/>
              <a:buChar char="•"/>
            </a:pPr>
            <a:r>
              <a:rPr lang="en-US" sz="1400" dirty="0"/>
              <a:t>relationship </a:t>
            </a:r>
            <a:r>
              <a:rPr lang="en-US" sz="1400" dirty="0" err="1"/>
              <a:t>behaviour</a:t>
            </a:r>
            <a:r>
              <a:rPr lang="en-US" sz="1400" dirty="0"/>
              <a:t> is supportive</a:t>
            </a:r>
          </a:p>
          <a:p>
            <a:pPr>
              <a:buFontTx/>
              <a:buChar char="•"/>
            </a:pPr>
            <a:r>
              <a:rPr lang="en-US" sz="1400" dirty="0"/>
              <a:t>task </a:t>
            </a:r>
            <a:r>
              <a:rPr lang="en-US" sz="1400" dirty="0" err="1"/>
              <a:t>behaviour</a:t>
            </a:r>
            <a:r>
              <a:rPr lang="en-US" sz="1400" dirty="0"/>
              <a:t> is directive</a:t>
            </a:r>
          </a:p>
          <a:p>
            <a:endParaRPr lang="en-US" sz="14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7" name="Rectangle 8"/>
          <p:cNvSpPr>
            <a:spLocks noGrp="1" noChangeArrowheads="1"/>
          </p:cNvSpPr>
          <p:nvPr>
            <p:ph type="sldNum" sz="quarter" idx="5"/>
          </p:nvPr>
        </p:nvSpPr>
        <p:spPr>
          <a:ln/>
        </p:spPr>
        <p:txBody>
          <a:bodyPr/>
          <a:lstStyle/>
          <a:p>
            <a:fld id="{15D7D52E-C213-43AA-9A94-EC6550AA59D7}" type="slidenum">
              <a:rPr lang="en-US"/>
              <a:pPr/>
              <a:t>78</a:t>
            </a:fld>
            <a:endParaRPr lang="en-US"/>
          </a:p>
        </p:txBody>
      </p:sp>
      <p:sp>
        <p:nvSpPr>
          <p:cNvPr id="523266" name="Rectangle 2"/>
          <p:cNvSpPr>
            <a:spLocks noGrp="1" noRot="1" noChangeAspect="1" noChangeArrowheads="1" noTextEdit="1"/>
          </p:cNvSpPr>
          <p:nvPr>
            <p:ph type="sldImg"/>
          </p:nvPr>
        </p:nvSpPr>
        <p:spPr>
          <a:xfrm>
            <a:off x="1190625" y="704850"/>
            <a:ext cx="4629150" cy="3471863"/>
          </a:xfrm>
          <a:ln cap="flat"/>
        </p:spPr>
      </p:sp>
      <p:sp>
        <p:nvSpPr>
          <p:cNvPr id="523267" name="Rectangle 3"/>
          <p:cNvSpPr>
            <a:spLocks noGrp="1" noChangeArrowheads="1"/>
          </p:cNvSpPr>
          <p:nvPr>
            <p:ph type="body" idx="1"/>
          </p:nvPr>
        </p:nvSpPr>
        <p:spPr>
          <a:noFill/>
          <a:ln/>
        </p:spPr>
        <p:txBody>
          <a:bodyPr/>
          <a:lstStyle/>
          <a:p>
            <a:endParaRPr lang="en-US"/>
          </a:p>
          <a:p>
            <a:endParaRPr lang="en-US"/>
          </a:p>
        </p:txBody>
      </p:sp>
      <p:sp>
        <p:nvSpPr>
          <p:cNvPr id="523268" name="Text Box 4"/>
          <p:cNvSpPr txBox="1">
            <a:spLocks noChangeArrowheads="1"/>
          </p:cNvSpPr>
          <p:nvPr/>
        </p:nvSpPr>
        <p:spPr bwMode="auto">
          <a:xfrm>
            <a:off x="1168400" y="4680159"/>
            <a:ext cx="4673600" cy="1256731"/>
          </a:xfrm>
          <a:prstGeom prst="rect">
            <a:avLst/>
          </a:prstGeom>
          <a:noFill/>
          <a:ln w="12700">
            <a:noFill/>
            <a:miter lim="800000"/>
            <a:headEnd type="none" w="sm" len="sm"/>
            <a:tailEnd type="none" w="sm" len="sm"/>
          </a:ln>
          <a:effectLst/>
        </p:spPr>
        <p:txBody>
          <a:bodyPr lIns="93172" tIns="46586" rIns="93172" bIns="46586">
            <a:spAutoFit/>
          </a:bodyPr>
          <a:lstStyle/>
          <a:p>
            <a:pPr algn="l" eaLnBrk="0" hangingPunct="0"/>
            <a:r>
              <a:rPr lang="en-US" sz="1400" dirty="0">
                <a:latin typeface="Times New Roman" pitchFamily="18" charset="0"/>
              </a:rPr>
              <a:t>3 key words for Directive </a:t>
            </a:r>
            <a:r>
              <a:rPr lang="en-US" sz="1400" dirty="0" err="1">
                <a:latin typeface="Times New Roman" pitchFamily="18" charset="0"/>
              </a:rPr>
              <a:t>behaviour</a:t>
            </a:r>
            <a:endParaRPr lang="en-US" sz="1400" dirty="0">
              <a:latin typeface="Times New Roman" pitchFamily="18" charset="0"/>
            </a:endParaRPr>
          </a:p>
          <a:p>
            <a:pPr lvl="1" algn="l" eaLnBrk="0" hangingPunct="0">
              <a:buFontTx/>
              <a:buChar char="•"/>
            </a:pPr>
            <a:r>
              <a:rPr lang="en-US" sz="1400" dirty="0">
                <a:latin typeface="Times New Roman" pitchFamily="18" charset="0"/>
              </a:rPr>
              <a:t>structure</a:t>
            </a:r>
          </a:p>
          <a:p>
            <a:pPr lvl="1" algn="l" eaLnBrk="0" hangingPunct="0">
              <a:buFontTx/>
              <a:buChar char="•"/>
            </a:pPr>
            <a:r>
              <a:rPr lang="en-US" sz="1400" dirty="0">
                <a:latin typeface="Times New Roman" pitchFamily="18" charset="0"/>
              </a:rPr>
              <a:t>control </a:t>
            </a:r>
          </a:p>
          <a:p>
            <a:pPr lvl="1" algn="l" eaLnBrk="0" hangingPunct="0">
              <a:buFontTx/>
              <a:buChar char="•"/>
            </a:pPr>
            <a:r>
              <a:rPr lang="en-US" sz="1400" dirty="0">
                <a:latin typeface="Times New Roman" pitchFamily="18" charset="0"/>
              </a:rPr>
              <a:t>supervision</a:t>
            </a:r>
          </a:p>
          <a:p>
            <a:pPr algn="l"/>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193B5BE5-B617-4440-9AFE-211100909D8A}" type="slidenum">
              <a:rPr lang="en-US"/>
              <a:pPr/>
              <a:t>79</a:t>
            </a:fld>
            <a:endParaRPr lang="en-US"/>
          </a:p>
        </p:txBody>
      </p:sp>
      <p:sp>
        <p:nvSpPr>
          <p:cNvPr id="525314" name="Rectangle 2"/>
          <p:cNvSpPr>
            <a:spLocks noGrp="1" noRot="1" noChangeAspect="1" noChangeArrowheads="1" noTextEdit="1"/>
          </p:cNvSpPr>
          <p:nvPr>
            <p:ph type="sldImg"/>
          </p:nvPr>
        </p:nvSpPr>
        <p:spPr>
          <a:xfrm>
            <a:off x="1190625" y="704850"/>
            <a:ext cx="4629150" cy="3471863"/>
          </a:xfrm>
          <a:ln cap="flat"/>
        </p:spPr>
      </p:sp>
      <p:sp>
        <p:nvSpPr>
          <p:cNvPr id="525315" name="Rectangle 3"/>
          <p:cNvSpPr>
            <a:spLocks noGrp="1" noChangeArrowheads="1"/>
          </p:cNvSpPr>
          <p:nvPr>
            <p:ph type="body" idx="1"/>
          </p:nvPr>
        </p:nvSpPr>
        <p:spPr>
          <a:noFill/>
          <a:ln/>
        </p:spPr>
        <p:txBody>
          <a:bodyPr/>
          <a:lstStyle/>
          <a:p>
            <a:pPr>
              <a:buFontTx/>
              <a:buChar char="•"/>
            </a:pPr>
            <a:r>
              <a:rPr lang="en-US" sz="1400" dirty="0"/>
              <a:t>the appropriate style of leadership must match the readiness level of team members</a:t>
            </a:r>
          </a:p>
          <a:p>
            <a:endParaRPr lang="en-US" sz="1400" dirty="0"/>
          </a:p>
          <a:p>
            <a:pPr>
              <a:buFontTx/>
              <a:buChar char="•"/>
            </a:pPr>
            <a:r>
              <a:rPr lang="en-US" sz="1400" dirty="0"/>
              <a:t>team members not ready to perform their tasks and have low competence but high commitment - use directive</a:t>
            </a:r>
          </a:p>
          <a:p>
            <a:endParaRPr lang="en-US" sz="1400" dirty="0"/>
          </a:p>
          <a:p>
            <a:pPr>
              <a:buFontTx/>
              <a:buChar char="•"/>
            </a:pPr>
            <a:r>
              <a:rPr lang="en-US" sz="1400" dirty="0"/>
              <a:t>as readiness level of team members increases, leader’s style should change to be more participative</a:t>
            </a:r>
          </a:p>
          <a:p>
            <a:endParaRPr lang="en-US" sz="1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7E8328D1-CBF0-4024-AA53-9250DAB8E7B0}" type="slidenum">
              <a:rPr lang="en-US"/>
              <a:pPr/>
              <a:t>9</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1C0B43D8-0772-4C93-B058-475E8856F7DB}" type="slidenum">
              <a:rPr lang="en-US"/>
              <a:pPr/>
              <a:t>80</a:t>
            </a:fld>
            <a:endParaRPr lang="en-US"/>
          </a:p>
        </p:txBody>
      </p:sp>
      <p:sp>
        <p:nvSpPr>
          <p:cNvPr id="527362" name="Rectangle 2"/>
          <p:cNvSpPr>
            <a:spLocks noGrp="1" noRot="1" noChangeAspect="1" noChangeArrowheads="1" noTextEdit="1"/>
          </p:cNvSpPr>
          <p:nvPr>
            <p:ph type="sldImg"/>
          </p:nvPr>
        </p:nvSpPr>
        <p:spPr>
          <a:xfrm>
            <a:off x="1190625" y="704850"/>
            <a:ext cx="4629150" cy="3471863"/>
          </a:xfrm>
          <a:ln cap="flat"/>
        </p:spPr>
      </p:sp>
      <p:sp>
        <p:nvSpPr>
          <p:cNvPr id="527363" name="Rectangle 3"/>
          <p:cNvSpPr>
            <a:spLocks noGrp="1" noChangeArrowheads="1"/>
          </p:cNvSpPr>
          <p:nvPr>
            <p:ph type="body" idx="1"/>
          </p:nvPr>
        </p:nvSpPr>
        <p:spPr>
          <a:noFill/>
          <a:ln/>
        </p:spPr>
        <p:txBody>
          <a:bodyPr/>
          <a:lstStyle/>
          <a:p>
            <a:r>
              <a:rPr lang="en-US" sz="1400" dirty="0"/>
              <a:t>e.g.</a:t>
            </a:r>
          </a:p>
          <a:p>
            <a:pPr>
              <a:buFontTx/>
              <a:buChar char="•"/>
            </a:pPr>
            <a:r>
              <a:rPr lang="en-US" sz="1400" dirty="0"/>
              <a:t>for a clear, routine task, a participative style that is more considerate of employees will likely contribute to satisfaction and performance for highly independent team embers</a:t>
            </a:r>
          </a:p>
          <a:p>
            <a:pPr>
              <a:buFontTx/>
              <a:buChar char="•"/>
            </a:pPr>
            <a:r>
              <a:rPr lang="en-US" sz="1400" dirty="0"/>
              <a:t>for ambiguous, ego-involving tasks (e.g. making presentations to clients and top management), participative leadership will have positive effects on performance and job satisfaction regardless of an employee’s need for self-esteem or achievement</a:t>
            </a:r>
          </a:p>
          <a:p>
            <a:endParaRPr lang="en-US" sz="14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E37FFEE0-A3FF-45C2-B7FB-F337C89FB99C}" type="slidenum">
              <a:rPr lang="en-US"/>
              <a:pPr/>
              <a:t>81</a:t>
            </a:fld>
            <a:endParaRPr lang="en-US"/>
          </a:p>
        </p:txBody>
      </p:sp>
      <p:sp>
        <p:nvSpPr>
          <p:cNvPr id="529410" name="Rectangle 2"/>
          <p:cNvSpPr>
            <a:spLocks noGrp="1" noRot="1" noChangeAspect="1" noChangeArrowheads="1" noTextEdit="1"/>
          </p:cNvSpPr>
          <p:nvPr>
            <p:ph type="sldImg"/>
          </p:nvPr>
        </p:nvSpPr>
        <p:spPr>
          <a:xfrm>
            <a:off x="1190625" y="704850"/>
            <a:ext cx="4629150" cy="3471863"/>
          </a:xfrm>
          <a:ln cap="flat"/>
        </p:spPr>
      </p:sp>
      <p:sp>
        <p:nvSpPr>
          <p:cNvPr id="529411"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00D05C7E-FC99-456B-801A-CC96F7D658AF}" type="slidenum">
              <a:rPr lang="en-US"/>
              <a:pPr/>
              <a:t>82</a:t>
            </a:fld>
            <a:endParaRPr lang="en-US"/>
          </a:p>
        </p:txBody>
      </p:sp>
      <p:sp>
        <p:nvSpPr>
          <p:cNvPr id="531458" name="Rectangle 2"/>
          <p:cNvSpPr>
            <a:spLocks noGrp="1" noRot="1" noChangeAspect="1" noChangeArrowheads="1" noTextEdit="1"/>
          </p:cNvSpPr>
          <p:nvPr>
            <p:ph type="sldImg"/>
          </p:nvPr>
        </p:nvSpPr>
        <p:spPr>
          <a:xfrm>
            <a:off x="1127125" y="690563"/>
            <a:ext cx="4627563" cy="3471862"/>
          </a:xfrm>
          <a:ln cap="flat"/>
        </p:spPr>
      </p:sp>
      <p:sp>
        <p:nvSpPr>
          <p:cNvPr id="531459" name="Rectangle 3"/>
          <p:cNvSpPr>
            <a:spLocks noGrp="1" noChangeArrowheads="1"/>
          </p:cNvSpPr>
          <p:nvPr>
            <p:ph type="body" idx="1"/>
          </p:nvPr>
        </p:nvSpPr>
        <p:spPr>
          <a:noFill/>
          <a:ln/>
        </p:spPr>
        <p:txBody>
          <a:bodyPr/>
          <a:lstStyle/>
          <a:p>
            <a:r>
              <a:rPr lang="en-US" sz="1400" b="1" dirty="0"/>
              <a:t>Autocratic</a:t>
            </a:r>
            <a:r>
              <a:rPr lang="en-US" sz="1400" dirty="0"/>
              <a:t> - leader makes decisions without gathering information from team members</a:t>
            </a:r>
          </a:p>
          <a:p>
            <a:r>
              <a:rPr lang="en-US" sz="1400" dirty="0"/>
              <a:t>Autocratic with some information - leader requests certain information from others</a:t>
            </a:r>
          </a:p>
          <a:p>
            <a:r>
              <a:rPr lang="en-US" sz="1400" b="1" dirty="0"/>
              <a:t>One-to-one Consultation style</a:t>
            </a:r>
            <a:r>
              <a:rPr lang="en-US" sz="1400" dirty="0"/>
              <a:t> - makes decisions after consultation with relevant parties or team members</a:t>
            </a:r>
          </a:p>
          <a:p>
            <a:r>
              <a:rPr lang="en-US" sz="1400" b="1" dirty="0"/>
              <a:t>Consultation in a group</a:t>
            </a:r>
            <a:r>
              <a:rPr lang="en-US" sz="1400" dirty="0"/>
              <a:t> - project manager invites ideas and suggestions from team members in a meeting. Team leader makes the final decision which may or may not reflect the influence of the group. May lead to loss of trust if leader does not incorporate team’s ideas</a:t>
            </a:r>
          </a:p>
          <a:p>
            <a:r>
              <a:rPr lang="en-US" sz="1400" b="1" dirty="0"/>
              <a:t>Consensus </a:t>
            </a:r>
            <a:r>
              <a:rPr lang="en-US" sz="1400" dirty="0"/>
              <a:t>- sharing problems with team members as a group. Team leader acts as facilitator and </a:t>
            </a:r>
            <a:r>
              <a:rPr lang="en-US" sz="1400" dirty="0" err="1"/>
              <a:t>and</a:t>
            </a:r>
            <a:r>
              <a:rPr lang="en-US" sz="1400" dirty="0"/>
              <a:t> does not influence team or impose own ideas.</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CF6B4A73-F93F-4615-A90F-F6670B529E40}" type="slidenum">
              <a:rPr lang="en-US"/>
              <a:pPr/>
              <a:t>83</a:t>
            </a:fld>
            <a:endParaRPr lang="en-US"/>
          </a:p>
        </p:txBody>
      </p:sp>
      <p:sp>
        <p:nvSpPr>
          <p:cNvPr id="533506" name="Rectangle 2"/>
          <p:cNvSpPr>
            <a:spLocks noGrp="1" noRot="1" noChangeAspect="1" noChangeArrowheads="1" noTextEdit="1"/>
          </p:cNvSpPr>
          <p:nvPr>
            <p:ph type="sldImg"/>
          </p:nvPr>
        </p:nvSpPr>
        <p:spPr>
          <a:xfrm>
            <a:off x="1190625" y="704850"/>
            <a:ext cx="4629150" cy="3471863"/>
          </a:xfrm>
          <a:ln cap="flat"/>
        </p:spPr>
      </p:sp>
      <p:sp>
        <p:nvSpPr>
          <p:cNvPr id="533507"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4FBC7EAC-5D09-40BA-8147-C26350082042}" type="slidenum">
              <a:rPr lang="en-US"/>
              <a:pPr/>
              <a:t>84</a:t>
            </a:fld>
            <a:endParaRPr lang="en-US"/>
          </a:p>
        </p:txBody>
      </p:sp>
      <p:sp>
        <p:nvSpPr>
          <p:cNvPr id="535554" name="Rectangle 2"/>
          <p:cNvSpPr>
            <a:spLocks noGrp="1" noRot="1" noChangeAspect="1" noChangeArrowheads="1" noTextEdit="1"/>
          </p:cNvSpPr>
          <p:nvPr>
            <p:ph type="sldImg"/>
          </p:nvPr>
        </p:nvSpPr>
        <p:spPr>
          <a:xfrm>
            <a:off x="1190625" y="704850"/>
            <a:ext cx="4629150" cy="3471863"/>
          </a:xfrm>
          <a:ln cap="flat"/>
        </p:spPr>
      </p:sp>
      <p:sp>
        <p:nvSpPr>
          <p:cNvPr id="535555" name="Rectangle 3"/>
          <p:cNvSpPr>
            <a:spLocks noGrp="1" noChangeArrowheads="1"/>
          </p:cNvSpPr>
          <p:nvPr>
            <p:ph type="body" idx="1"/>
          </p:nvPr>
        </p:nvSpPr>
        <p:spPr>
          <a:noFill/>
          <a:ln/>
        </p:spPr>
        <p:txBody>
          <a:bodyPr/>
          <a:lstStyle/>
          <a:p>
            <a:r>
              <a:rPr lang="en-US" sz="1400" dirty="0"/>
              <a:t>Transformational leaders rely on their referent power - power they earned based on their personal qualities - to inspire team and heighten their motivation to achieve project goals.</a:t>
            </a:r>
          </a:p>
          <a:p>
            <a:r>
              <a:rPr lang="en-US" sz="1400" dirty="0"/>
              <a:t>Typically use the following </a:t>
            </a:r>
            <a:r>
              <a:rPr lang="en-US" sz="1400" dirty="0" err="1"/>
              <a:t>behaviours</a:t>
            </a:r>
            <a:r>
              <a:rPr lang="en-US" sz="1400" dirty="0"/>
              <a:t>:</a:t>
            </a:r>
          </a:p>
          <a:p>
            <a:pPr lvl="1">
              <a:buFontTx/>
              <a:buChar char="•"/>
            </a:pPr>
            <a:r>
              <a:rPr lang="en-US" sz="1400" dirty="0"/>
              <a:t>help team members recognize the need for revitalizing the organization by developing their need for change</a:t>
            </a:r>
          </a:p>
          <a:p>
            <a:pPr lvl="1">
              <a:buFontTx/>
              <a:buChar char="•"/>
            </a:pPr>
            <a:r>
              <a:rPr lang="en-US" sz="1400" dirty="0"/>
              <a:t>create a new vision and motivate team embers to gain their commitment to the objectives of the project</a:t>
            </a:r>
          </a:p>
          <a:p>
            <a:pPr lvl="1">
              <a:buFontTx/>
              <a:buChar char="•"/>
            </a:pPr>
            <a:r>
              <a:rPr lang="en-US" sz="1400" dirty="0"/>
              <a:t>institutionalize change by replacing old technical and political networks with new ones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10765710-1B9D-4E9D-9C78-505A5797B86E}" type="slidenum">
              <a:rPr lang="en-US"/>
              <a:pPr/>
              <a:t>85</a:t>
            </a:fld>
            <a:endParaRPr lang="en-US"/>
          </a:p>
        </p:txBody>
      </p:sp>
      <p:sp>
        <p:nvSpPr>
          <p:cNvPr id="537602" name="Rectangle 2"/>
          <p:cNvSpPr>
            <a:spLocks noGrp="1" noRot="1" noChangeAspect="1" noChangeArrowheads="1" noTextEdit="1"/>
          </p:cNvSpPr>
          <p:nvPr>
            <p:ph type="sldImg"/>
          </p:nvPr>
        </p:nvSpPr>
        <p:spPr>
          <a:xfrm>
            <a:off x="1190625" y="704850"/>
            <a:ext cx="4629150" cy="3471863"/>
          </a:xfrm>
          <a:ln cap="flat"/>
        </p:spPr>
      </p:sp>
      <p:sp>
        <p:nvSpPr>
          <p:cNvPr id="537603"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529DE07B-FAE1-495F-A338-610B167581D2}" type="slidenum">
              <a:rPr lang="en-US"/>
              <a:pPr/>
              <a:t>86</a:t>
            </a:fld>
            <a:endParaRPr lang="en-US"/>
          </a:p>
        </p:txBody>
      </p:sp>
      <p:sp>
        <p:nvSpPr>
          <p:cNvPr id="268290" name="Rectangle 2"/>
          <p:cNvSpPr>
            <a:spLocks noGrp="1" noRot="1" noChangeAspect="1" noChangeArrowheads="1" noTextEdit="1"/>
          </p:cNvSpPr>
          <p:nvPr>
            <p:ph type="sldImg"/>
          </p:nvPr>
        </p:nvSpPr>
        <p:spPr>
          <a:xfrm>
            <a:off x="1190625" y="704850"/>
            <a:ext cx="4629150" cy="3471863"/>
          </a:xfrm>
          <a:ln cap="flat"/>
        </p:spPr>
      </p:sp>
      <p:sp>
        <p:nvSpPr>
          <p:cNvPr id="268291" name="Rectangle 3"/>
          <p:cNvSpPr>
            <a:spLocks noGrp="1" noChangeArrowheads="1"/>
          </p:cNvSpPr>
          <p:nvPr>
            <p:ph type="body" idx="1"/>
          </p:nvPr>
        </p:nvSpPr>
        <p:spPr>
          <a:noFill/>
          <a:ln/>
        </p:spPr>
        <p:txBody>
          <a:bodyPr/>
          <a:lstStyle/>
          <a:p>
            <a:r>
              <a:rPr lang="en-US" sz="1400" dirty="0"/>
              <a:t>Complications:</a:t>
            </a:r>
          </a:p>
          <a:p>
            <a:pPr>
              <a:buFontTx/>
              <a:buChar char="•"/>
            </a:pPr>
            <a:r>
              <a:rPr lang="en-US" sz="1400" dirty="0"/>
              <a:t>motives can only be inferred and cannot be seen</a:t>
            </a:r>
          </a:p>
          <a:p>
            <a:pPr>
              <a:buFontTx/>
              <a:buChar char="•"/>
            </a:pPr>
            <a:r>
              <a:rPr lang="en-US" sz="1400" dirty="0"/>
              <a:t>needs are dynamic in nature</a:t>
            </a:r>
          </a:p>
          <a:p>
            <a:pPr>
              <a:buFontTx/>
              <a:buChar char="•"/>
            </a:pPr>
            <a:r>
              <a:rPr lang="en-US" sz="1400" dirty="0"/>
              <a:t>people rank and select their motives differently</a:t>
            </a:r>
          </a:p>
          <a:p>
            <a:pPr>
              <a:buFontTx/>
              <a:buChar char="•"/>
            </a:pPr>
            <a:r>
              <a:rPr lang="en-US" sz="1400" dirty="0"/>
              <a:t>people apply different energy levels in pursuing their motives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8C40CC4D-057A-46D5-A141-1EC3BB20F9A0}" type="slidenum">
              <a:rPr lang="en-US"/>
              <a:pPr/>
              <a:t>87</a:t>
            </a:fld>
            <a:endParaRPr lang="en-US"/>
          </a:p>
        </p:txBody>
      </p:sp>
      <p:sp>
        <p:nvSpPr>
          <p:cNvPr id="270338" name="Rectangle 2"/>
          <p:cNvSpPr>
            <a:spLocks noGrp="1" noRot="1" noChangeAspect="1" noChangeArrowheads="1" noTextEdit="1"/>
          </p:cNvSpPr>
          <p:nvPr>
            <p:ph type="sldImg"/>
          </p:nvPr>
        </p:nvSpPr>
        <p:spPr>
          <a:xfrm>
            <a:off x="1190625" y="704850"/>
            <a:ext cx="4629150" cy="3471863"/>
          </a:xfrm>
          <a:ln cap="flat"/>
        </p:spPr>
      </p:sp>
      <p:sp>
        <p:nvSpPr>
          <p:cNvPr id="270339" name="Rectangle 3"/>
          <p:cNvSpPr>
            <a:spLocks noGrp="1" noChangeArrowheads="1"/>
          </p:cNvSpPr>
          <p:nvPr>
            <p:ph type="body" idx="1"/>
          </p:nvPr>
        </p:nvSpPr>
        <p:spPr>
          <a:xfrm>
            <a:off x="545256" y="4414912"/>
            <a:ext cx="5528804" cy="4184818"/>
          </a:xfrm>
          <a:noFill/>
          <a:ln/>
        </p:spPr>
        <p:txBody>
          <a:bodyPr/>
          <a:lstStyle/>
          <a:p>
            <a:r>
              <a:rPr lang="en-US" sz="1400" b="1" dirty="0"/>
              <a:t>ID person’s needs</a:t>
            </a:r>
            <a:r>
              <a:rPr lang="en-US" sz="1400" dirty="0"/>
              <a:t> - needs are deficiencies that act as energizers. May be expressed as psychological, physiological or social affiliation needs</a:t>
            </a:r>
          </a:p>
          <a:p>
            <a:r>
              <a:rPr lang="en-US" sz="1400" b="1" dirty="0"/>
              <a:t>Drives created</a:t>
            </a:r>
            <a:r>
              <a:rPr lang="en-US" sz="1400" dirty="0"/>
              <a:t> - needs give rise to wants or desires that create drives</a:t>
            </a:r>
          </a:p>
          <a:p>
            <a:r>
              <a:rPr lang="en-US" sz="1400" b="1" dirty="0"/>
              <a:t>Select goal-oriented </a:t>
            </a:r>
            <a:r>
              <a:rPr lang="en-US" sz="1400" b="1" dirty="0" err="1"/>
              <a:t>behaviour</a:t>
            </a:r>
            <a:r>
              <a:rPr lang="en-US" sz="1400" dirty="0"/>
              <a:t> - a person selects a course of action that will achieve a goal. Goal acts as a force to make the person work harder and achieve high performance</a:t>
            </a:r>
          </a:p>
          <a:p>
            <a:r>
              <a:rPr lang="en-US" sz="1400" b="1" dirty="0"/>
              <a:t>Perform the task</a:t>
            </a:r>
            <a:r>
              <a:rPr lang="en-US" sz="1400" dirty="0"/>
              <a:t> - successful accomplishment of desirable goals leads to a reduction in need deficiencies and the tensions or dissatisfactions created by them</a:t>
            </a:r>
          </a:p>
          <a:p>
            <a:r>
              <a:rPr lang="en-US" sz="1400" b="1" dirty="0"/>
              <a:t>Receive feedback</a:t>
            </a:r>
            <a:r>
              <a:rPr lang="en-US" sz="1400" dirty="0"/>
              <a:t> - people are personally satisfied when they receive positive feedback and when project goals are achieved successfully</a:t>
            </a:r>
          </a:p>
          <a:p>
            <a:r>
              <a:rPr lang="en-US" sz="1400" b="1" dirty="0"/>
              <a:t>Reassess needs and goals</a:t>
            </a:r>
            <a:r>
              <a:rPr lang="en-US" sz="1400" dirty="0"/>
              <a:t> - Once receive feedback, people reassess their need and goals and make appropriate adjustments in their strategies, actions and </a:t>
            </a:r>
            <a:r>
              <a:rPr lang="en-US" sz="1400" dirty="0" err="1"/>
              <a:t>behaviours</a:t>
            </a:r>
            <a:endParaRPr lang="en-US" sz="14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25B115EF-F61A-42DA-8319-752B10B76E9F}" type="slidenum">
              <a:rPr lang="en-US"/>
              <a:pPr/>
              <a:t>88</a:t>
            </a:fld>
            <a:endParaRPr lang="en-US"/>
          </a:p>
        </p:txBody>
      </p:sp>
      <p:sp>
        <p:nvSpPr>
          <p:cNvPr id="272386" name="Rectangle 2"/>
          <p:cNvSpPr>
            <a:spLocks noGrp="1" noRot="1" noChangeAspect="1" noChangeArrowheads="1" noTextEdit="1"/>
          </p:cNvSpPr>
          <p:nvPr>
            <p:ph type="sldImg"/>
          </p:nvPr>
        </p:nvSpPr>
        <p:spPr>
          <a:xfrm>
            <a:off x="1190625" y="704850"/>
            <a:ext cx="4629150" cy="3471863"/>
          </a:xfrm>
          <a:ln cap="flat"/>
        </p:spPr>
      </p:sp>
      <p:sp>
        <p:nvSpPr>
          <p:cNvPr id="272387"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E21770F0-08DA-482D-9F0C-13F1DCEC1A0D}" type="slidenum">
              <a:rPr lang="en-US"/>
              <a:pPr/>
              <a:t>89</a:t>
            </a:fld>
            <a:endParaRPr lang="en-US"/>
          </a:p>
        </p:txBody>
      </p:sp>
      <p:sp>
        <p:nvSpPr>
          <p:cNvPr id="274434" name="Rectangle 1026"/>
          <p:cNvSpPr>
            <a:spLocks noGrp="1" noRot="1" noChangeAspect="1" noChangeArrowheads="1" noTextEdit="1"/>
          </p:cNvSpPr>
          <p:nvPr>
            <p:ph type="sldImg"/>
          </p:nvPr>
        </p:nvSpPr>
        <p:spPr>
          <a:xfrm>
            <a:off x="1190625" y="704850"/>
            <a:ext cx="4629150" cy="3471863"/>
          </a:xfrm>
          <a:ln cap="flat"/>
        </p:spPr>
      </p:sp>
      <p:sp>
        <p:nvSpPr>
          <p:cNvPr id="274435" name="Rectangle 1027"/>
          <p:cNvSpPr>
            <a:spLocks noGrp="1" noChangeArrowheads="1"/>
          </p:cNvSpPr>
          <p:nvPr>
            <p:ph type="body" idx="1"/>
          </p:nvPr>
        </p:nvSpPr>
        <p:spPr>
          <a:ln/>
        </p:spPr>
        <p:txBody>
          <a:bodyP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C5CBC990-50B6-4AA0-B9FB-3A34B9F59AD9}" type="slidenum">
              <a:rPr lang="en-US"/>
              <a:pPr/>
              <a:t>10</a:t>
            </a:fld>
            <a:endParaRPr 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CA"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FE56736F-2C07-4837-8B30-7DD1F70FCF37}" type="slidenum">
              <a:rPr lang="en-US"/>
              <a:pPr/>
              <a:t>90</a:t>
            </a:fld>
            <a:endParaRPr 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B4EB946F-C840-4D13-8C6B-159027C956B2}" type="slidenum">
              <a:rPr lang="en-US"/>
              <a:pPr/>
              <a:t>91</a:t>
            </a:fld>
            <a:endParaRPr lang="en-US"/>
          </a:p>
        </p:txBody>
      </p:sp>
      <p:sp>
        <p:nvSpPr>
          <p:cNvPr id="278530" name="Rectangle 2"/>
          <p:cNvSpPr>
            <a:spLocks noGrp="1" noRot="1" noChangeAspect="1" noChangeArrowheads="1" noTextEdit="1"/>
          </p:cNvSpPr>
          <p:nvPr>
            <p:ph type="sldImg"/>
          </p:nvPr>
        </p:nvSpPr>
        <p:spPr>
          <a:xfrm>
            <a:off x="1190625" y="704850"/>
            <a:ext cx="4629150" cy="3471863"/>
          </a:xfrm>
          <a:ln cap="flat"/>
        </p:spPr>
      </p:sp>
      <p:sp>
        <p:nvSpPr>
          <p:cNvPr id="278531"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0711D823-9FA7-4ED1-B889-7AEC4EBA73D7}" type="slidenum">
              <a:rPr lang="en-US"/>
              <a:pPr/>
              <a:t>92</a:t>
            </a:fld>
            <a:endParaRPr lang="en-US"/>
          </a:p>
        </p:txBody>
      </p:sp>
      <p:sp>
        <p:nvSpPr>
          <p:cNvPr id="280578" name="Rectangle 2"/>
          <p:cNvSpPr>
            <a:spLocks noGrp="1" noRot="1" noChangeAspect="1" noChangeArrowheads="1" noTextEdit="1"/>
          </p:cNvSpPr>
          <p:nvPr>
            <p:ph type="sldImg"/>
          </p:nvPr>
        </p:nvSpPr>
        <p:spPr>
          <a:xfrm>
            <a:off x="1190625" y="704850"/>
            <a:ext cx="4629150" cy="3471863"/>
          </a:xfrm>
          <a:ln cap="flat"/>
        </p:spPr>
      </p:sp>
      <p:sp>
        <p:nvSpPr>
          <p:cNvPr id="280579" name="Rectangle 3"/>
          <p:cNvSpPr>
            <a:spLocks noGrp="1" noChangeArrowheads="1"/>
          </p:cNvSpPr>
          <p:nvPr>
            <p:ph type="body" idx="1"/>
          </p:nvPr>
        </p:nvSpPr>
        <p:spPr>
          <a:noFill/>
          <a:ln/>
        </p:spPr>
        <p:txBody>
          <a:bodyPr/>
          <a:lstStyle/>
          <a:p>
            <a:r>
              <a:rPr lang="en-US" sz="1400" dirty="0"/>
              <a:t>In addition to fulfillment progression process, frustration-regression process.</a:t>
            </a:r>
          </a:p>
          <a:p>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C94D3792-0456-4F8C-910A-032429AA4DBB}" type="slidenum">
              <a:rPr lang="en-US"/>
              <a:pPr/>
              <a:t>93</a:t>
            </a:fld>
            <a:endParaRPr lang="en-US"/>
          </a:p>
        </p:txBody>
      </p:sp>
      <p:sp>
        <p:nvSpPr>
          <p:cNvPr id="282626" name="Rectangle 2"/>
          <p:cNvSpPr>
            <a:spLocks noGrp="1" noRot="1" noChangeAspect="1" noChangeArrowheads="1" noTextEdit="1"/>
          </p:cNvSpPr>
          <p:nvPr>
            <p:ph type="sldImg"/>
          </p:nvPr>
        </p:nvSpPr>
        <p:spPr>
          <a:xfrm>
            <a:off x="1190625" y="704850"/>
            <a:ext cx="4629150" cy="3471863"/>
          </a:xfrm>
          <a:ln cap="flat"/>
        </p:spPr>
      </p:sp>
      <p:sp>
        <p:nvSpPr>
          <p:cNvPr id="282627" name="Rectangle 3"/>
          <p:cNvSpPr>
            <a:spLocks noGrp="1" noChangeArrowheads="1"/>
          </p:cNvSpPr>
          <p:nvPr>
            <p:ph type="body" idx="1"/>
          </p:nvPr>
        </p:nvSpPr>
        <p:spPr>
          <a:noFill/>
          <a:ln/>
        </p:spPr>
        <p:txBody>
          <a:bodyPr/>
          <a:lstStyle/>
          <a:p>
            <a:r>
              <a:rPr lang="en-US" sz="1400" dirty="0"/>
              <a:t>One of the most controversial theories of motivation - </a:t>
            </a:r>
          </a:p>
          <a:p>
            <a:pPr lvl="1">
              <a:buFontTx/>
              <a:buChar char="•"/>
            </a:pPr>
            <a:r>
              <a:rPr lang="en-US" sz="1400" dirty="0"/>
              <a:t>some job factors lead to satisfaction</a:t>
            </a:r>
          </a:p>
          <a:p>
            <a:pPr lvl="1">
              <a:buFontTx/>
              <a:buChar char="•"/>
            </a:pPr>
            <a:r>
              <a:rPr lang="en-US" sz="1400" dirty="0"/>
              <a:t>others can only prevent dissatisfaction and are not sources of satisfaction</a:t>
            </a:r>
          </a:p>
          <a:p>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F3FCD998-B1F4-40E0-8AE5-1D4EAA6D7D3C}" type="slidenum">
              <a:rPr lang="en-US"/>
              <a:pPr/>
              <a:t>94</a:t>
            </a:fld>
            <a:endParaRPr lang="en-US"/>
          </a:p>
        </p:txBody>
      </p:sp>
      <p:sp>
        <p:nvSpPr>
          <p:cNvPr id="284674" name="Rectangle 2"/>
          <p:cNvSpPr>
            <a:spLocks noGrp="1" noRot="1" noChangeAspect="1" noChangeArrowheads="1" noTextEdit="1"/>
          </p:cNvSpPr>
          <p:nvPr>
            <p:ph type="sldImg"/>
          </p:nvPr>
        </p:nvSpPr>
        <p:spPr>
          <a:xfrm>
            <a:off x="1190625" y="704850"/>
            <a:ext cx="4629150" cy="3471863"/>
          </a:xfrm>
          <a:ln cap="flat"/>
        </p:spPr>
      </p:sp>
      <p:sp>
        <p:nvSpPr>
          <p:cNvPr id="284675" name="Rectangle 3"/>
          <p:cNvSpPr>
            <a:spLocks noGrp="1" noChangeArrowheads="1"/>
          </p:cNvSpPr>
          <p:nvPr>
            <p:ph type="body" idx="1"/>
          </p:nvPr>
        </p:nvSpPr>
        <p:spPr>
          <a:noFill/>
          <a:ln/>
        </p:spPr>
        <p:txBody>
          <a:bodyPr/>
          <a:lstStyle/>
          <a:p>
            <a:r>
              <a:rPr lang="en-US" sz="1400" dirty="0"/>
              <a:t>Can also create dissatisfaction if not provided</a:t>
            </a:r>
          </a:p>
          <a:p>
            <a:r>
              <a:rPr lang="en-US" sz="1400" dirty="0"/>
              <a:t>The absence or inappropriate administration of these factors leads to unhappiness, however, their presence does not guarantee contentment.</a:t>
            </a:r>
          </a:p>
          <a:p>
            <a:r>
              <a:rPr lang="en-US" sz="1400" dirty="0"/>
              <a:t>Frequently helpful in motivating on a temporary basis</a:t>
            </a:r>
          </a:p>
          <a:p>
            <a:endParaRPr lang="en-US" sz="1400"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73616F93-B418-49E6-8B94-93F205A6E11F}" type="slidenum">
              <a:rPr lang="en-US"/>
              <a:pPr/>
              <a:t>95</a:t>
            </a:fld>
            <a:endParaRPr lang="en-US"/>
          </a:p>
        </p:txBody>
      </p:sp>
      <p:sp>
        <p:nvSpPr>
          <p:cNvPr id="288770" name="Rectangle 2050"/>
          <p:cNvSpPr>
            <a:spLocks noGrp="1" noRot="1" noChangeAspect="1" noChangeArrowheads="1" noTextEdit="1"/>
          </p:cNvSpPr>
          <p:nvPr>
            <p:ph type="sldImg"/>
          </p:nvPr>
        </p:nvSpPr>
        <p:spPr>
          <a:xfrm>
            <a:off x="1190625" y="704850"/>
            <a:ext cx="4629150" cy="3471863"/>
          </a:xfrm>
          <a:ln cap="flat"/>
        </p:spPr>
      </p:sp>
      <p:sp>
        <p:nvSpPr>
          <p:cNvPr id="288771" name="Rectangle 2051"/>
          <p:cNvSpPr>
            <a:spLocks noGrp="1" noChangeArrowheads="1"/>
          </p:cNvSpPr>
          <p:nvPr>
            <p:ph type="body" idx="1"/>
          </p:nvPr>
        </p:nvSpPr>
        <p:spPr>
          <a:ln/>
        </p:spPr>
        <p:txBody>
          <a:bodyPr/>
          <a:lstStyle/>
          <a:p>
            <a:endParaRPr lang="en-CA"/>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1A79B914-7336-42A9-BFB4-58FF4EC781A5}" type="slidenum">
              <a:rPr lang="en-US"/>
              <a:pPr/>
              <a:t>96</a:t>
            </a:fld>
            <a:endParaRPr lang="en-US"/>
          </a:p>
        </p:txBody>
      </p:sp>
      <p:sp>
        <p:nvSpPr>
          <p:cNvPr id="292866" name="Rectangle 2"/>
          <p:cNvSpPr>
            <a:spLocks noGrp="1" noRot="1" noChangeAspect="1" noChangeArrowheads="1" noTextEdit="1"/>
          </p:cNvSpPr>
          <p:nvPr>
            <p:ph type="sldImg"/>
          </p:nvPr>
        </p:nvSpPr>
        <p:spPr>
          <a:xfrm>
            <a:off x="1190625" y="704850"/>
            <a:ext cx="4629150" cy="3471863"/>
          </a:xfrm>
          <a:ln cap="flat"/>
        </p:spPr>
      </p:sp>
      <p:sp>
        <p:nvSpPr>
          <p:cNvPr id="292867" name="Rectangle 3"/>
          <p:cNvSpPr>
            <a:spLocks noGrp="1" noChangeArrowheads="1"/>
          </p:cNvSpPr>
          <p:nvPr>
            <p:ph type="body" idx="1"/>
          </p:nvPr>
        </p:nvSpPr>
        <p:spPr>
          <a:ln/>
        </p:spPr>
        <p:txBody>
          <a:bodyPr/>
          <a:lstStyle/>
          <a:p>
            <a:endParaRPr lang="en-CA"/>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B9B5139E-92F1-45B4-9925-C98CB92F8ABC}" type="slidenum">
              <a:rPr lang="en-US"/>
              <a:pPr/>
              <a:t>97</a:t>
            </a:fld>
            <a:endParaRPr lang="en-US"/>
          </a:p>
        </p:txBody>
      </p:sp>
      <p:sp>
        <p:nvSpPr>
          <p:cNvPr id="294914" name="Rectangle 2"/>
          <p:cNvSpPr>
            <a:spLocks noGrp="1" noRot="1" noChangeAspect="1" noChangeArrowheads="1" noTextEdit="1"/>
          </p:cNvSpPr>
          <p:nvPr>
            <p:ph type="sldImg"/>
          </p:nvPr>
        </p:nvSpPr>
        <p:spPr>
          <a:xfrm>
            <a:off x="1190625" y="704850"/>
            <a:ext cx="4629150" cy="3471863"/>
          </a:xfrm>
          <a:ln cap="flat"/>
        </p:spPr>
      </p:sp>
      <p:sp>
        <p:nvSpPr>
          <p:cNvPr id="294915" name="Rectangle 3"/>
          <p:cNvSpPr>
            <a:spLocks noGrp="1" noChangeArrowheads="1"/>
          </p:cNvSpPr>
          <p:nvPr>
            <p:ph type="body" idx="1"/>
          </p:nvPr>
        </p:nvSpPr>
        <p:spPr>
          <a:noFill/>
          <a:ln/>
        </p:spPr>
        <p:txBody>
          <a:bodyPr/>
          <a:lstStyle/>
          <a:p>
            <a:r>
              <a:rPr lang="en-US" sz="1400" b="1" dirty="0"/>
              <a:t>Theory X</a:t>
            </a:r>
            <a:r>
              <a:rPr lang="en-US" sz="1400" dirty="0"/>
              <a:t> assumes people follow the path of least resistance and are largely motivated by money, position and punishment.</a:t>
            </a:r>
          </a:p>
          <a:p>
            <a:pPr lvl="1">
              <a:buFontTx/>
              <a:buChar char="•"/>
            </a:pPr>
            <a:r>
              <a:rPr lang="en-US" sz="1400" dirty="0"/>
              <a:t>PMs who believe in this tend to be authoritarian and suspicious</a:t>
            </a:r>
          </a:p>
          <a:p>
            <a:pPr lvl="1"/>
            <a:endParaRPr lang="en-US" sz="1400" dirty="0"/>
          </a:p>
          <a:p>
            <a:r>
              <a:rPr lang="en-US" sz="1400" b="1" dirty="0"/>
              <a:t>Theory Y</a:t>
            </a:r>
            <a:r>
              <a:rPr lang="en-US" sz="1400" dirty="0"/>
              <a:t> implies a humanistic and supportive approach to managing people.</a:t>
            </a:r>
          </a:p>
          <a:p>
            <a:pPr lvl="1">
              <a:buFontTx/>
              <a:buChar char="•"/>
            </a:pPr>
            <a:r>
              <a:rPr lang="en-US" sz="1400" dirty="0"/>
              <a:t>PMs provide more freedom and the opportunity to participate in planning and decision making</a:t>
            </a:r>
          </a:p>
          <a:p>
            <a:pPr lvl="1"/>
            <a:endParaRPr lang="en-US" dirty="0"/>
          </a:p>
          <a:p>
            <a:endParaRPr lang="en-US" dirty="0"/>
          </a:p>
          <a:p>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F5D19BF9-634C-4486-87CB-3DDFC6119FD3}" type="slidenum">
              <a:rPr lang="en-US"/>
              <a:pPr/>
              <a:t>98</a:t>
            </a:fld>
            <a:endParaRPr lang="en-US"/>
          </a:p>
        </p:txBody>
      </p:sp>
      <p:sp>
        <p:nvSpPr>
          <p:cNvPr id="296962" name="Rectangle 2"/>
          <p:cNvSpPr>
            <a:spLocks noGrp="1" noRot="1" noChangeAspect="1" noChangeArrowheads="1" noTextEdit="1"/>
          </p:cNvSpPr>
          <p:nvPr>
            <p:ph type="sldImg"/>
          </p:nvPr>
        </p:nvSpPr>
        <p:spPr>
          <a:xfrm>
            <a:off x="1190625" y="704850"/>
            <a:ext cx="4629150" cy="3471863"/>
          </a:xfrm>
          <a:ln cap="flat"/>
        </p:spPr>
      </p:sp>
      <p:sp>
        <p:nvSpPr>
          <p:cNvPr id="296963" name="Rectangle 3"/>
          <p:cNvSpPr>
            <a:spLocks noGrp="1" noChangeArrowheads="1"/>
          </p:cNvSpPr>
          <p:nvPr>
            <p:ph type="body" idx="1"/>
          </p:nvPr>
        </p:nvSpPr>
        <p:spPr>
          <a:noFill/>
          <a:ln/>
        </p:spPr>
        <p:txBody>
          <a:bodyPr/>
          <a:lstStyle/>
          <a:p>
            <a:r>
              <a:rPr lang="en-US" sz="1400" dirty="0"/>
              <a:t>Postulated that to the extent that the egalitarian assumptions of Japanese organizations could be incorporated into American organizations, the productivity of Americans could be improved.</a:t>
            </a:r>
          </a:p>
          <a:p>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7E522FD9-85AD-4D6A-BD31-20B5F0EE21B9}" type="slidenum">
              <a:rPr lang="en-US"/>
              <a:pPr/>
              <a:t>99</a:t>
            </a:fld>
            <a:endParaRPr lang="en-US"/>
          </a:p>
        </p:txBody>
      </p:sp>
      <p:sp>
        <p:nvSpPr>
          <p:cNvPr id="299010" name="Rectangle 1026"/>
          <p:cNvSpPr>
            <a:spLocks noGrp="1" noRot="1" noChangeAspect="1" noChangeArrowheads="1" noTextEdit="1"/>
          </p:cNvSpPr>
          <p:nvPr>
            <p:ph type="sldImg"/>
          </p:nvPr>
        </p:nvSpPr>
        <p:spPr>
          <a:xfrm>
            <a:off x="1190625" y="704850"/>
            <a:ext cx="4629150" cy="3471863"/>
          </a:xfrm>
          <a:ln cap="flat"/>
        </p:spPr>
      </p:sp>
      <p:sp>
        <p:nvSpPr>
          <p:cNvPr id="299011" name="Rectangle 1027"/>
          <p:cNvSpPr>
            <a:spLocks noGrp="1" noChangeArrowheads="1"/>
          </p:cNvSpPr>
          <p:nvPr>
            <p:ph type="body" idx="1"/>
          </p:nvPr>
        </p:nvSpPr>
        <p:spPr>
          <a:noFill/>
          <a:ln/>
        </p:spPr>
        <p:txBody>
          <a:bodyPr/>
          <a:lstStyle/>
          <a:p>
            <a:pPr>
              <a:buFontTx/>
              <a:buChar char="•"/>
            </a:pPr>
            <a:r>
              <a:rPr lang="en-US" sz="1400" dirty="0"/>
              <a:t>Built upon McGregor’s Theory Y and Herzberg’s theory of hygiene and motivating factors</a:t>
            </a:r>
          </a:p>
          <a:p>
            <a:pPr>
              <a:buFontTx/>
              <a:buChar char="•"/>
            </a:pPr>
            <a:r>
              <a:rPr lang="en-US" sz="1400" dirty="0"/>
              <a:t>PMs should ensure that tasks assigned to members match their skill sets and that the organizational climate(degree of control, organizational structure) is conducive to help them meet their needs and achieve a sense of competence.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A9237DA5-E2D1-446D-9F57-0E45BC814C54}" type="slidenum">
              <a:rPr lang="en-US"/>
              <a:pPr/>
              <a:t>11</a:t>
            </a:fld>
            <a:endParaRPr lang="en-US"/>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352094DB-5B66-4550-AD76-AFAD343A1483}" type="slidenum">
              <a:rPr lang="en-US"/>
              <a:pPr/>
              <a:t>100</a:t>
            </a:fld>
            <a:endParaRPr lang="en-US"/>
          </a:p>
        </p:txBody>
      </p:sp>
      <p:sp>
        <p:nvSpPr>
          <p:cNvPr id="301058" name="Rectangle 1026"/>
          <p:cNvSpPr>
            <a:spLocks noGrp="1" noRot="1" noChangeAspect="1" noChangeArrowheads="1" noTextEdit="1"/>
          </p:cNvSpPr>
          <p:nvPr>
            <p:ph type="sldImg"/>
          </p:nvPr>
        </p:nvSpPr>
        <p:spPr>
          <a:xfrm>
            <a:off x="1190625" y="704850"/>
            <a:ext cx="4629150" cy="3471863"/>
          </a:xfrm>
          <a:ln cap="flat"/>
        </p:spPr>
      </p:sp>
      <p:sp>
        <p:nvSpPr>
          <p:cNvPr id="301059" name="Rectangle 1027"/>
          <p:cNvSpPr>
            <a:spLocks noGrp="1" noChangeArrowheads="1"/>
          </p:cNvSpPr>
          <p:nvPr>
            <p:ph type="body" idx="1"/>
          </p:nvPr>
        </p:nvSpPr>
        <p:spPr>
          <a:noFill/>
          <a:ln/>
        </p:spPr>
        <p:txBody>
          <a:bodyPr/>
          <a:lstStyle/>
          <a:p>
            <a:r>
              <a:rPr lang="en-US" sz="1400" dirty="0"/>
              <a:t>Project participants must be invited to participate in setting goals and formulating plans and implementation strategies in order to gain their acceptance of and a commitment to meet those goals.</a:t>
            </a:r>
          </a:p>
          <a:p>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5EEDD21E-E73B-4359-85D9-05BCDE438362}" type="slidenum">
              <a:rPr lang="en-US"/>
              <a:pPr/>
              <a:t>101</a:t>
            </a:fld>
            <a:endParaRPr lang="en-US"/>
          </a:p>
        </p:txBody>
      </p:sp>
      <p:sp>
        <p:nvSpPr>
          <p:cNvPr id="303106" name="Rectangle 2"/>
          <p:cNvSpPr>
            <a:spLocks noGrp="1" noRot="1" noChangeAspect="1" noChangeArrowheads="1" noTextEdit="1"/>
          </p:cNvSpPr>
          <p:nvPr>
            <p:ph type="sldImg"/>
          </p:nvPr>
        </p:nvSpPr>
        <p:spPr>
          <a:xfrm>
            <a:off x="1190625" y="704850"/>
            <a:ext cx="4629150" cy="3471863"/>
          </a:xfrm>
          <a:ln cap="flat"/>
        </p:spPr>
      </p:sp>
      <p:sp>
        <p:nvSpPr>
          <p:cNvPr id="303107" name="Rectangle 3"/>
          <p:cNvSpPr>
            <a:spLocks noGrp="1" noChangeArrowheads="1"/>
          </p:cNvSpPr>
          <p:nvPr>
            <p:ph type="body" idx="1"/>
          </p:nvPr>
        </p:nvSpPr>
        <p:spPr>
          <a:noFill/>
          <a:ln/>
        </p:spPr>
        <p:txBody>
          <a:bodyPr/>
          <a:lstStyle/>
          <a:p>
            <a:r>
              <a:rPr lang="en-US" sz="1400" dirty="0"/>
              <a:t>The linkage, also called expectancy, is the belief of an individual that his or her actual effort will result in a given outcome.</a:t>
            </a:r>
            <a:r>
              <a:rPr lang="en-US" dirty="0"/>
              <a:t> </a:t>
            </a:r>
          </a:p>
          <a:p>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DAC3FDEE-069B-489B-8645-139DD0E55A90}" type="slidenum">
              <a:rPr lang="en-US"/>
              <a:pPr/>
              <a:t>102</a:t>
            </a:fld>
            <a:endParaRPr lang="en-US"/>
          </a:p>
        </p:txBody>
      </p:sp>
      <p:sp>
        <p:nvSpPr>
          <p:cNvPr id="305154" name="Rectangle 2"/>
          <p:cNvSpPr>
            <a:spLocks noGrp="1" noRot="1" noChangeAspect="1" noChangeArrowheads="1" noTextEdit="1"/>
          </p:cNvSpPr>
          <p:nvPr>
            <p:ph type="sldImg"/>
          </p:nvPr>
        </p:nvSpPr>
        <p:spPr>
          <a:xfrm>
            <a:off x="1190625" y="704850"/>
            <a:ext cx="4629150" cy="3471863"/>
          </a:xfrm>
          <a:ln cap="flat"/>
        </p:spPr>
      </p:sp>
      <p:sp>
        <p:nvSpPr>
          <p:cNvPr id="305155" name="Rectangle 3"/>
          <p:cNvSpPr>
            <a:spLocks noGrp="1" noChangeArrowheads="1"/>
          </p:cNvSpPr>
          <p:nvPr>
            <p:ph type="body" idx="1"/>
          </p:nvPr>
        </p:nvSpPr>
        <p:spPr>
          <a:noFill/>
          <a:ln/>
        </p:spPr>
        <p:txBody>
          <a:bodyPr/>
          <a:lstStyle/>
          <a:p>
            <a:r>
              <a:rPr lang="en-US" sz="1400" dirty="0"/>
              <a:t>Key element of this theory is </a:t>
            </a:r>
            <a:r>
              <a:rPr lang="en-US" sz="1400" b="1" dirty="0"/>
              <a:t>reinforcement.</a:t>
            </a:r>
          </a:p>
          <a:p>
            <a:endParaRPr lang="en-US" sz="1400" b="1" dirty="0"/>
          </a:p>
          <a:p>
            <a:r>
              <a:rPr lang="en-US" sz="1400" dirty="0"/>
              <a:t>Managers must stay in constant contact with their teams and encourage open and informal communication with them.</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78794094-3B1A-44EE-8311-BE01B5C26615}" type="slidenum">
              <a:rPr lang="en-US"/>
              <a:pPr/>
              <a:t>103</a:t>
            </a:fld>
            <a:endParaRPr lang="en-US"/>
          </a:p>
        </p:txBody>
      </p:sp>
      <p:sp>
        <p:nvSpPr>
          <p:cNvPr id="307202" name="Rectangle 2"/>
          <p:cNvSpPr>
            <a:spLocks noGrp="1" noRot="1" noChangeAspect="1" noChangeArrowheads="1" noTextEdit="1"/>
          </p:cNvSpPr>
          <p:nvPr>
            <p:ph type="sldImg"/>
          </p:nvPr>
        </p:nvSpPr>
        <p:spPr>
          <a:ln cap="flat"/>
        </p:spPr>
      </p:sp>
      <p:sp>
        <p:nvSpPr>
          <p:cNvPr id="307203" name="Rectangle 3"/>
          <p:cNvSpPr>
            <a:spLocks noGrp="1" noChangeArrowheads="1"/>
          </p:cNvSpPr>
          <p:nvPr>
            <p:ph type="body" idx="1"/>
          </p:nvPr>
        </p:nvSpPr>
        <p:spPr>
          <a:noFill/>
          <a:ln/>
        </p:spPr>
        <p:txBody>
          <a:bodyPr/>
          <a:lstStyle/>
          <a:p>
            <a:r>
              <a:rPr lang="en-US" sz="1400" dirty="0"/>
              <a:t>PMs must ensure all members are compensated fairly for their contribution to project success because any signs of inequity will in turn </a:t>
            </a:r>
            <a:r>
              <a:rPr lang="en-US" sz="1400" dirty="0" err="1"/>
              <a:t>demotivate</a:t>
            </a:r>
            <a:r>
              <a:rPr lang="en-US" sz="1400" dirty="0"/>
              <a:t> people.</a:t>
            </a:r>
          </a:p>
          <a:p>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9EFA3543-3A11-4EAC-83D8-FB861E3D53EA}" type="slidenum">
              <a:rPr lang="en-US"/>
              <a:pPr/>
              <a:t>104</a:t>
            </a:fld>
            <a:endParaRPr 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n-CA"/>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357A4B7C-D992-4DE7-833D-A9894FC72839}" type="slidenum">
              <a:rPr lang="en-US"/>
              <a:pPr/>
              <a:t>105</a:t>
            </a:fld>
            <a:endParaRPr lang="en-U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n-CA"/>
          </a:p>
        </p:txBody>
      </p:sp>
    </p:spTree>
    <p:extLst>
      <p:ext uri="{BB962C8B-B14F-4D97-AF65-F5344CB8AC3E}">
        <p14:creationId xmlns:p14="http://schemas.microsoft.com/office/powerpoint/2010/main" val="14455719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4AA8481E-42A5-4011-A0BD-B3B186A977DE}" type="slidenum">
              <a:rPr lang="en-US"/>
              <a:pPr/>
              <a:t>106</a:t>
            </a:fld>
            <a:endParaRPr lang="en-US"/>
          </a:p>
        </p:txBody>
      </p:sp>
      <p:sp>
        <p:nvSpPr>
          <p:cNvPr id="508930" name="Rectangle 2"/>
          <p:cNvSpPr>
            <a:spLocks noGrp="1" noRot="1" noChangeAspect="1" noChangeArrowheads="1" noTextEdit="1"/>
          </p:cNvSpPr>
          <p:nvPr>
            <p:ph type="sldImg"/>
          </p:nvPr>
        </p:nvSpPr>
        <p:spPr>
          <a:xfrm>
            <a:off x="1190625" y="704850"/>
            <a:ext cx="4629150" cy="3471863"/>
          </a:xfrm>
          <a:ln cap="flat"/>
        </p:spPr>
      </p:sp>
      <p:sp>
        <p:nvSpPr>
          <p:cNvPr id="508931" name="Rectangle 3"/>
          <p:cNvSpPr>
            <a:spLocks noGrp="1" noChangeArrowheads="1"/>
          </p:cNvSpPr>
          <p:nvPr>
            <p:ph type="body" idx="1"/>
          </p:nvPr>
        </p:nvSpPr>
        <p:spPr>
          <a:ln/>
        </p:spPr>
        <p:txBody>
          <a:bodyPr/>
          <a:lstStyle/>
          <a:p>
            <a:endParaRPr lang="en-CA"/>
          </a:p>
        </p:txBody>
      </p:sp>
    </p:spTree>
    <p:extLst>
      <p:ext uri="{BB962C8B-B14F-4D97-AF65-F5344CB8AC3E}">
        <p14:creationId xmlns:p14="http://schemas.microsoft.com/office/powerpoint/2010/main" val="191799237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02C04B25-FF13-49BD-ACF6-63F5F2A41C51}" type="slidenum">
              <a:rPr lang="en-US"/>
              <a:pPr/>
              <a:t>107</a:t>
            </a:fld>
            <a:endParaRPr lang="en-US"/>
          </a:p>
        </p:txBody>
      </p:sp>
      <p:sp>
        <p:nvSpPr>
          <p:cNvPr id="98306" name="Rectangle 2"/>
          <p:cNvSpPr>
            <a:spLocks noGrp="1" noRot="1" noChangeAspect="1" noChangeArrowheads="1" noTextEdit="1"/>
          </p:cNvSpPr>
          <p:nvPr>
            <p:ph type="sldImg"/>
          </p:nvPr>
        </p:nvSpPr>
        <p:spPr>
          <a:ln cap="flat"/>
        </p:spPr>
      </p:sp>
      <p:sp>
        <p:nvSpPr>
          <p:cNvPr id="98307" name="Rectangle 3"/>
          <p:cNvSpPr>
            <a:spLocks noGrp="1" noChangeArrowheads="1"/>
          </p:cNvSpPr>
          <p:nvPr>
            <p:ph type="body" idx="1"/>
          </p:nvPr>
        </p:nvSpPr>
        <p:spPr>
          <a:noFill/>
          <a:ln/>
        </p:spPr>
        <p:txBody>
          <a:bodyPr/>
          <a:lstStyle/>
          <a:p>
            <a:r>
              <a:rPr lang="en-US" sz="1400" dirty="0"/>
              <a:t>e.g. Y2K projects need to be very formal</a:t>
            </a:r>
          </a:p>
        </p:txBody>
      </p:sp>
    </p:spTree>
    <p:extLst>
      <p:ext uri="{BB962C8B-B14F-4D97-AF65-F5344CB8AC3E}">
        <p14:creationId xmlns:p14="http://schemas.microsoft.com/office/powerpoint/2010/main" val="213865134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87796789-2C29-4DAA-B42F-E46DBDA975E8}" type="slidenum">
              <a:rPr lang="en-US"/>
              <a:pPr/>
              <a:t>108</a:t>
            </a:fld>
            <a:endParaRPr lang="en-US"/>
          </a:p>
        </p:txBody>
      </p:sp>
      <p:sp>
        <p:nvSpPr>
          <p:cNvPr id="102402" name="Rectangle 1026"/>
          <p:cNvSpPr>
            <a:spLocks noGrp="1" noRot="1" noChangeAspect="1" noChangeArrowheads="1" noTextEdit="1"/>
          </p:cNvSpPr>
          <p:nvPr>
            <p:ph type="sldImg"/>
          </p:nvPr>
        </p:nvSpPr>
        <p:spPr>
          <a:ln cap="flat"/>
        </p:spPr>
      </p:sp>
      <p:sp>
        <p:nvSpPr>
          <p:cNvPr id="102403" name="Rectangle 1027"/>
          <p:cNvSpPr>
            <a:spLocks noGrp="1" noChangeArrowheads="1"/>
          </p:cNvSpPr>
          <p:nvPr>
            <p:ph type="body" idx="1"/>
          </p:nvPr>
        </p:nvSpPr>
        <p:spPr>
          <a:noFill/>
          <a:ln/>
        </p:spPr>
        <p:txBody>
          <a:bodyPr/>
          <a:lstStyle/>
          <a:p>
            <a:pPr>
              <a:buFontTx/>
              <a:buChar char="•"/>
            </a:pPr>
            <a:r>
              <a:rPr lang="en-US" sz="1400" dirty="0"/>
              <a:t>the more complex, the more admin time required, as well</a:t>
            </a:r>
          </a:p>
          <a:p>
            <a:pPr>
              <a:buFontTx/>
              <a:buChar char="•"/>
            </a:pPr>
            <a:r>
              <a:rPr lang="en-US" sz="1400" dirty="0"/>
              <a:t>PMs must have strong HR skills to manage tasks across several functional boundaries</a:t>
            </a:r>
          </a:p>
          <a:p>
            <a:pPr>
              <a:buFontTx/>
              <a:buChar char="•"/>
            </a:pPr>
            <a:r>
              <a:rPr lang="en-US" sz="1400" dirty="0"/>
              <a:t>must formulate and practice an effective communication strategy</a:t>
            </a:r>
          </a:p>
        </p:txBody>
      </p:sp>
    </p:spTree>
    <p:extLst>
      <p:ext uri="{BB962C8B-B14F-4D97-AF65-F5344CB8AC3E}">
        <p14:creationId xmlns:p14="http://schemas.microsoft.com/office/powerpoint/2010/main" val="1642792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F9EA3FC3-6518-4D5A-8F13-DA9225FB27A6}" type="slidenum">
              <a:rPr lang="en-US"/>
              <a:pPr/>
              <a:t>13</a:t>
            </a:fld>
            <a:endParaRPr lang="en-US"/>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r>
              <a:rPr lang="en-US"/>
              <a:t>PMP Exam Preparation Workshop - Project Human Resources Management</a:t>
            </a:r>
          </a:p>
        </p:txBody>
      </p:sp>
      <p:sp>
        <p:nvSpPr>
          <p:cNvPr id="6" name="Rectangle 8"/>
          <p:cNvSpPr>
            <a:spLocks noGrp="1" noChangeArrowheads="1"/>
          </p:cNvSpPr>
          <p:nvPr>
            <p:ph type="sldNum" sz="quarter" idx="5"/>
          </p:nvPr>
        </p:nvSpPr>
        <p:spPr>
          <a:ln/>
        </p:spPr>
        <p:txBody>
          <a:bodyPr/>
          <a:lstStyle/>
          <a:p>
            <a:fld id="{8BB3A0F0-327D-4A94-9AEB-83C37DC9B8C1}" type="slidenum">
              <a:rPr lang="en-US"/>
              <a:pPr/>
              <a:t>14</a:t>
            </a:fld>
            <a:endParaRPr lang="en-US"/>
          </a:p>
        </p:txBody>
      </p:sp>
      <p:sp>
        <p:nvSpPr>
          <p:cNvPr id="655362" name="Rectangle 2"/>
          <p:cNvSpPr>
            <a:spLocks noGrp="1" noRot="1" noChangeAspect="1" noChangeArrowheads="1" noTextEdit="1"/>
          </p:cNvSpPr>
          <p:nvPr>
            <p:ph type="sldImg"/>
          </p:nvPr>
        </p:nvSpPr>
        <p:spPr>
          <a:ln/>
        </p:spPr>
      </p:sp>
      <p:sp>
        <p:nvSpPr>
          <p:cNvPr id="655363" name="Rectangle 3"/>
          <p:cNvSpPr>
            <a:spLocks noGrp="1" noChangeArrowheads="1"/>
          </p:cNvSpPr>
          <p:nvPr>
            <p:ph type="body" idx="1"/>
          </p:nvPr>
        </p:nvSpPr>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B1ED7B4A-D177-48C9-8F6B-6E7E721892E8}" type="datetime1">
              <a:rPr lang="en-US" smtClean="0"/>
              <a:t>2/27/2020</a:t>
            </a:fld>
            <a:endParaRPr lang="en-US"/>
          </a:p>
        </p:txBody>
      </p:sp>
      <p:sp>
        <p:nvSpPr>
          <p:cNvPr id="20" name="Footer Placeholder 19"/>
          <p:cNvSpPr>
            <a:spLocks noGrp="1"/>
          </p:cNvSpPr>
          <p:nvPr>
            <p:ph type="ftr" sz="quarter" idx="11"/>
          </p:nvPr>
        </p:nvSpPr>
        <p:spPr/>
        <p:txBody>
          <a:bodyPr/>
          <a:lstStyle/>
          <a:p>
            <a:r>
              <a:rPr lang="en-US"/>
              <a:t>PMBOK 6th Edition</a:t>
            </a:r>
            <a:endParaRPr lang="en-CA" dirty="0"/>
          </a:p>
        </p:txBody>
      </p:sp>
      <p:sp>
        <p:nvSpPr>
          <p:cNvPr id="10" name="Slide Number Placeholder 9"/>
          <p:cNvSpPr>
            <a:spLocks noGrp="1"/>
          </p:cNvSpPr>
          <p:nvPr>
            <p:ph type="sldNum" sz="quarter" idx="12"/>
          </p:nvPr>
        </p:nvSpPr>
        <p:spPr/>
        <p:txBody>
          <a:bodyPr/>
          <a:lstStyle/>
          <a:p>
            <a:fld id="{ACE150BE-B96B-491E-A5DF-0F8C3B9BBF8C}" type="slidenum">
              <a:rPr lang="en-CA" smtClean="0"/>
              <a:pPr/>
              <a:t>‹#›</a:t>
            </a:fld>
            <a:endParaRPr lang="en-CA"/>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DBFB3C2-761C-4234-83D2-BDEDAEF96C93}" type="datetime1">
              <a:rPr lang="en-US" smtClean="0"/>
              <a:t>2/27/2020</a:t>
            </a:fld>
            <a:endParaRPr lang="en-CA"/>
          </a:p>
        </p:txBody>
      </p:sp>
      <p:sp>
        <p:nvSpPr>
          <p:cNvPr id="5" name="Footer Placeholder 4"/>
          <p:cNvSpPr>
            <a:spLocks noGrp="1"/>
          </p:cNvSpPr>
          <p:nvPr>
            <p:ph type="ftr" sz="quarter" idx="11"/>
          </p:nvPr>
        </p:nvSpPr>
        <p:spPr/>
        <p:txBody>
          <a:bodyPr/>
          <a:lstStyle/>
          <a:p>
            <a:r>
              <a:rPr lang="en-CA"/>
              <a:t>PMBOK 6th Edition</a:t>
            </a:r>
          </a:p>
        </p:txBody>
      </p:sp>
      <p:sp>
        <p:nvSpPr>
          <p:cNvPr id="6" name="Slide Number Placeholder 5"/>
          <p:cNvSpPr>
            <a:spLocks noGrp="1"/>
          </p:cNvSpPr>
          <p:nvPr>
            <p:ph type="sldNum" sz="quarter" idx="12"/>
          </p:nvPr>
        </p:nvSpPr>
        <p:spPr/>
        <p:txBody>
          <a:bodyPr/>
          <a:lstStyle/>
          <a:p>
            <a:fld id="{ACE150BE-B96B-491E-A5DF-0F8C3B9BBF8C}"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931DEA-D74F-459B-834B-2D8686B3BF4B}" type="datetime1">
              <a:rPr lang="en-US" smtClean="0"/>
              <a:t>2/27/2020</a:t>
            </a:fld>
            <a:endParaRPr lang="en-CA"/>
          </a:p>
        </p:txBody>
      </p:sp>
      <p:sp>
        <p:nvSpPr>
          <p:cNvPr id="5" name="Footer Placeholder 4"/>
          <p:cNvSpPr>
            <a:spLocks noGrp="1"/>
          </p:cNvSpPr>
          <p:nvPr>
            <p:ph type="ftr" sz="quarter" idx="11"/>
          </p:nvPr>
        </p:nvSpPr>
        <p:spPr/>
        <p:txBody>
          <a:bodyPr/>
          <a:lstStyle/>
          <a:p>
            <a:r>
              <a:rPr lang="en-CA"/>
              <a:t>PMBOK 6th Edition</a:t>
            </a:r>
          </a:p>
        </p:txBody>
      </p:sp>
      <p:sp>
        <p:nvSpPr>
          <p:cNvPr id="6" name="Slide Number Placeholder 5"/>
          <p:cNvSpPr>
            <a:spLocks noGrp="1"/>
          </p:cNvSpPr>
          <p:nvPr>
            <p:ph type="sldNum" sz="quarter" idx="12"/>
          </p:nvPr>
        </p:nvSpPr>
        <p:spPr/>
        <p:txBody>
          <a:bodyPr/>
          <a:lstStyle/>
          <a:p>
            <a:fld id="{ACE150BE-B96B-491E-A5DF-0F8C3B9BBF8C}" type="slidenum">
              <a:rPr lang="en-CA" smtClean="0"/>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6858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219200"/>
            <a:ext cx="7772400" cy="4876800"/>
          </a:xfrm>
        </p:spPr>
        <p:txBody>
          <a:bodyPr/>
          <a:lstStyle/>
          <a:p>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E16CF66-BE50-4514-96C2-40F4204810AB}" type="datetime1">
              <a:rPr lang="en-US" smtClean="0"/>
              <a:t>2/27/2020</a:t>
            </a:fld>
            <a:endParaRPr lang="en-CA"/>
          </a:p>
        </p:txBody>
      </p:sp>
      <p:sp>
        <p:nvSpPr>
          <p:cNvPr id="5" name="Footer Placeholder 4"/>
          <p:cNvSpPr>
            <a:spLocks noGrp="1"/>
          </p:cNvSpPr>
          <p:nvPr>
            <p:ph type="ftr" sz="quarter" idx="11"/>
          </p:nvPr>
        </p:nvSpPr>
        <p:spPr/>
        <p:txBody>
          <a:bodyPr/>
          <a:lstStyle/>
          <a:p>
            <a:r>
              <a:rPr lang="en-CA"/>
              <a:t>PMBOK 6th Edition</a:t>
            </a:r>
            <a:endParaRPr lang="en-CA" dirty="0"/>
          </a:p>
        </p:txBody>
      </p:sp>
      <p:sp>
        <p:nvSpPr>
          <p:cNvPr id="6" name="Slide Number Placeholder 5"/>
          <p:cNvSpPr>
            <a:spLocks noGrp="1"/>
          </p:cNvSpPr>
          <p:nvPr>
            <p:ph type="sldNum" sz="quarter" idx="12"/>
          </p:nvPr>
        </p:nvSpPr>
        <p:spPr/>
        <p:txBody>
          <a:bodyPr/>
          <a:lstStyle/>
          <a:p>
            <a:fld id="{ACE150BE-B96B-491E-A5DF-0F8C3B9BBF8C}"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5048C5-1FE1-4696-8CD7-F2D5B53ABF6A}" type="datetime1">
              <a:rPr lang="en-US" smtClean="0"/>
              <a:t>2/27/2020</a:t>
            </a:fld>
            <a:endParaRPr lang="en-CA"/>
          </a:p>
        </p:txBody>
      </p:sp>
      <p:sp>
        <p:nvSpPr>
          <p:cNvPr id="5" name="Footer Placeholder 4"/>
          <p:cNvSpPr>
            <a:spLocks noGrp="1"/>
          </p:cNvSpPr>
          <p:nvPr>
            <p:ph type="ftr" sz="quarter" idx="11"/>
          </p:nvPr>
        </p:nvSpPr>
        <p:spPr/>
        <p:txBody>
          <a:bodyPr/>
          <a:lstStyle/>
          <a:p>
            <a:r>
              <a:rPr lang="en-CA"/>
              <a:t>PMBOK 6th Edition</a:t>
            </a:r>
          </a:p>
        </p:txBody>
      </p:sp>
      <p:sp>
        <p:nvSpPr>
          <p:cNvPr id="6" name="Slide Number Placeholder 5"/>
          <p:cNvSpPr>
            <a:spLocks noGrp="1"/>
          </p:cNvSpPr>
          <p:nvPr>
            <p:ph type="sldNum" sz="quarter" idx="12"/>
          </p:nvPr>
        </p:nvSpPr>
        <p:spPr/>
        <p:txBody>
          <a:bodyPr/>
          <a:lstStyle/>
          <a:p>
            <a:fld id="{ACE150BE-B96B-491E-A5DF-0F8C3B9BBF8C}" type="slidenum">
              <a:rPr lang="en-CA" smtClean="0"/>
              <a:pPr/>
              <a:t>‹#›</a:t>
            </a:fld>
            <a:endParaRPr lang="en-CA"/>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5E45B6-011A-4988-BF1E-F94A6CFCCF69}" type="datetime1">
              <a:rPr lang="en-US" smtClean="0"/>
              <a:t>2/27/2020</a:t>
            </a:fld>
            <a:endParaRPr lang="en-CA"/>
          </a:p>
        </p:txBody>
      </p:sp>
      <p:sp>
        <p:nvSpPr>
          <p:cNvPr id="6" name="Footer Placeholder 5"/>
          <p:cNvSpPr>
            <a:spLocks noGrp="1"/>
          </p:cNvSpPr>
          <p:nvPr>
            <p:ph type="ftr" sz="quarter" idx="11"/>
          </p:nvPr>
        </p:nvSpPr>
        <p:spPr/>
        <p:txBody>
          <a:bodyPr/>
          <a:lstStyle/>
          <a:p>
            <a:r>
              <a:rPr lang="en-CA"/>
              <a:t>PMBOK 6th Edition</a:t>
            </a:r>
          </a:p>
        </p:txBody>
      </p:sp>
      <p:sp>
        <p:nvSpPr>
          <p:cNvPr id="7" name="Slide Number Placeholder 6"/>
          <p:cNvSpPr>
            <a:spLocks noGrp="1"/>
          </p:cNvSpPr>
          <p:nvPr>
            <p:ph type="sldNum" sz="quarter" idx="12"/>
          </p:nvPr>
        </p:nvSpPr>
        <p:spPr/>
        <p:txBody>
          <a:bodyPr/>
          <a:lstStyle/>
          <a:p>
            <a:fld id="{ACE150BE-B96B-491E-A5DF-0F8C3B9BBF8C}"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A915F45-E981-4594-A4EE-2820D2836F7F}" type="datetime1">
              <a:rPr lang="en-US" smtClean="0"/>
              <a:t>2/27/2020</a:t>
            </a:fld>
            <a:endParaRPr lang="en-CA"/>
          </a:p>
        </p:txBody>
      </p:sp>
      <p:sp>
        <p:nvSpPr>
          <p:cNvPr id="8" name="Footer Placeholder 7"/>
          <p:cNvSpPr>
            <a:spLocks noGrp="1"/>
          </p:cNvSpPr>
          <p:nvPr>
            <p:ph type="ftr" sz="quarter" idx="11"/>
          </p:nvPr>
        </p:nvSpPr>
        <p:spPr/>
        <p:txBody>
          <a:bodyPr/>
          <a:lstStyle/>
          <a:p>
            <a:r>
              <a:rPr lang="en-CA"/>
              <a:t>PMBOK 6th Edition</a:t>
            </a:r>
          </a:p>
        </p:txBody>
      </p:sp>
      <p:sp>
        <p:nvSpPr>
          <p:cNvPr id="9" name="Slide Number Placeholder 8"/>
          <p:cNvSpPr>
            <a:spLocks noGrp="1"/>
          </p:cNvSpPr>
          <p:nvPr>
            <p:ph type="sldNum" sz="quarter" idx="12"/>
          </p:nvPr>
        </p:nvSpPr>
        <p:spPr/>
        <p:txBody>
          <a:bodyPr/>
          <a:lstStyle/>
          <a:p>
            <a:fld id="{ACE150BE-B96B-491E-A5DF-0F8C3B9BBF8C}"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79F4E5F-DB20-40AA-B135-5883BA18A0DC}" type="datetime1">
              <a:rPr lang="en-US" smtClean="0"/>
              <a:t>2/27/2020</a:t>
            </a:fld>
            <a:endParaRPr lang="en-CA"/>
          </a:p>
        </p:txBody>
      </p:sp>
      <p:sp>
        <p:nvSpPr>
          <p:cNvPr id="4" name="Footer Placeholder 3"/>
          <p:cNvSpPr>
            <a:spLocks noGrp="1"/>
          </p:cNvSpPr>
          <p:nvPr>
            <p:ph type="ftr" sz="quarter" idx="11"/>
          </p:nvPr>
        </p:nvSpPr>
        <p:spPr/>
        <p:txBody>
          <a:bodyPr/>
          <a:lstStyle/>
          <a:p>
            <a:r>
              <a:rPr lang="en-CA"/>
              <a:t>PMBOK 6th Edition</a:t>
            </a:r>
          </a:p>
        </p:txBody>
      </p:sp>
      <p:sp>
        <p:nvSpPr>
          <p:cNvPr id="5" name="Slide Number Placeholder 4"/>
          <p:cNvSpPr>
            <a:spLocks noGrp="1"/>
          </p:cNvSpPr>
          <p:nvPr>
            <p:ph type="sldNum" sz="quarter" idx="12"/>
          </p:nvPr>
        </p:nvSpPr>
        <p:spPr/>
        <p:txBody>
          <a:bodyPr/>
          <a:lstStyle/>
          <a:p>
            <a:fld id="{ACE150BE-B96B-491E-A5DF-0F8C3B9BBF8C}"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6C4ACC3D-BB3D-48CD-85D3-1A3B83CCCBAA}" type="datetime1">
              <a:rPr lang="en-US" smtClean="0"/>
              <a:t>2/27/2020</a:t>
            </a:fld>
            <a:endParaRPr lang="en-CA"/>
          </a:p>
        </p:txBody>
      </p:sp>
      <p:sp>
        <p:nvSpPr>
          <p:cNvPr id="3" name="Footer Placeholder 2"/>
          <p:cNvSpPr>
            <a:spLocks noGrp="1"/>
          </p:cNvSpPr>
          <p:nvPr>
            <p:ph type="ftr" sz="quarter" idx="11"/>
          </p:nvPr>
        </p:nvSpPr>
        <p:spPr/>
        <p:txBody>
          <a:bodyPr/>
          <a:lstStyle/>
          <a:p>
            <a:r>
              <a:rPr lang="en-CA"/>
              <a:t>PMBOK 6th Edition</a:t>
            </a:r>
          </a:p>
        </p:txBody>
      </p:sp>
      <p:sp>
        <p:nvSpPr>
          <p:cNvPr id="4" name="Slide Number Placeholder 3"/>
          <p:cNvSpPr>
            <a:spLocks noGrp="1"/>
          </p:cNvSpPr>
          <p:nvPr>
            <p:ph type="sldNum" sz="quarter" idx="12"/>
          </p:nvPr>
        </p:nvSpPr>
        <p:spPr/>
        <p:txBody>
          <a:bodyPr/>
          <a:lstStyle/>
          <a:p>
            <a:fld id="{ACE150BE-B96B-491E-A5DF-0F8C3B9BBF8C}" type="slidenum">
              <a:rPr lang="en-CA" smtClean="0"/>
              <a:pPr/>
              <a:t>‹#›</a:t>
            </a:fld>
            <a:endParaRPr lang="en-CA"/>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5BB1B69-6226-4060-B0F1-43A7468E8EDA}" type="datetime1">
              <a:rPr lang="en-US" smtClean="0"/>
              <a:t>2/27/2020</a:t>
            </a:fld>
            <a:endParaRPr lang="en-CA"/>
          </a:p>
        </p:txBody>
      </p:sp>
      <p:sp>
        <p:nvSpPr>
          <p:cNvPr id="6" name="Footer Placeholder 5"/>
          <p:cNvSpPr>
            <a:spLocks noGrp="1"/>
          </p:cNvSpPr>
          <p:nvPr>
            <p:ph type="ftr" sz="quarter" idx="11"/>
          </p:nvPr>
        </p:nvSpPr>
        <p:spPr/>
        <p:txBody>
          <a:bodyPr/>
          <a:lstStyle/>
          <a:p>
            <a:r>
              <a:rPr lang="en-CA"/>
              <a:t>PMBOK 6th Edition</a:t>
            </a:r>
          </a:p>
        </p:txBody>
      </p:sp>
      <p:sp>
        <p:nvSpPr>
          <p:cNvPr id="7" name="Slide Number Placeholder 6"/>
          <p:cNvSpPr>
            <a:spLocks noGrp="1"/>
          </p:cNvSpPr>
          <p:nvPr>
            <p:ph type="sldNum" sz="quarter" idx="12"/>
          </p:nvPr>
        </p:nvSpPr>
        <p:spPr/>
        <p:txBody>
          <a:bodyPr/>
          <a:lstStyle/>
          <a:p>
            <a:fld id="{ACE150BE-B96B-491E-A5DF-0F8C3B9BBF8C}"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D54B6E7-7EA8-4629-A3DF-F04227264919}" type="datetime1">
              <a:rPr lang="en-US" smtClean="0"/>
              <a:t>2/27/2020</a:t>
            </a:fld>
            <a:endParaRPr lang="en-CA"/>
          </a:p>
        </p:txBody>
      </p:sp>
      <p:sp>
        <p:nvSpPr>
          <p:cNvPr id="6" name="Footer Placeholder 5"/>
          <p:cNvSpPr>
            <a:spLocks noGrp="1"/>
          </p:cNvSpPr>
          <p:nvPr>
            <p:ph type="ftr" sz="quarter" idx="11"/>
          </p:nvPr>
        </p:nvSpPr>
        <p:spPr/>
        <p:txBody>
          <a:bodyPr/>
          <a:lstStyle/>
          <a:p>
            <a:r>
              <a:rPr lang="en-CA"/>
              <a:t>PMBOK 6th Edition</a:t>
            </a:r>
          </a:p>
        </p:txBody>
      </p:sp>
      <p:sp>
        <p:nvSpPr>
          <p:cNvPr id="7" name="Slide Number Placeholder 6"/>
          <p:cNvSpPr>
            <a:spLocks noGrp="1"/>
          </p:cNvSpPr>
          <p:nvPr>
            <p:ph type="sldNum" sz="quarter" idx="12"/>
          </p:nvPr>
        </p:nvSpPr>
        <p:spPr/>
        <p:txBody>
          <a:bodyPr/>
          <a:lstStyle/>
          <a:p>
            <a:fld id="{ACE150BE-B96B-491E-A5DF-0F8C3B9BBF8C}" type="slidenum">
              <a:rPr lang="en-CA" smtClean="0"/>
              <a:pPr/>
              <a:t>‹#›</a:t>
            </a:fld>
            <a:endParaRPr lang="en-CA"/>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2400286-F24C-4338-A7FD-8B8A6EB4F954}" type="datetime1">
              <a:rPr lang="en-US" smtClean="0"/>
              <a:t>2/27/2020</a:t>
            </a:fld>
            <a:endParaRPr lang="en-CA"/>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CA"/>
              <a:t>PMBOK 6th Edition</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CE150BE-B96B-491E-A5DF-0F8C3B9BBF8C}" type="slidenum">
              <a:rPr lang="en-CA" smtClean="0"/>
              <a:pPr/>
              <a:t>‹#›</a:t>
            </a:fld>
            <a:endParaRPr lang="en-CA"/>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9" r:id="rId12"/>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8"/>
          <p:cNvSpPr>
            <a:spLocks noGrp="1" noChangeArrowheads="1"/>
          </p:cNvSpPr>
          <p:nvPr>
            <p:ph type="ctrTitle"/>
          </p:nvPr>
        </p:nvSpPr>
        <p:spPr>
          <a:xfrm>
            <a:off x="506533" y="943270"/>
            <a:ext cx="8723313" cy="1143000"/>
          </a:xfrm>
          <a:noFill/>
          <a:ln/>
        </p:spPr>
        <p:txBody>
          <a:bodyPr>
            <a:normAutofit fontScale="90000"/>
          </a:bodyPr>
          <a:lstStyle/>
          <a:p>
            <a:pPr algn="ctr" eaLnBrk="0" hangingPunct="0">
              <a:lnSpc>
                <a:spcPct val="160000"/>
              </a:lnSpc>
            </a:pPr>
            <a:r>
              <a:rPr lang="en-US" sz="4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PMP® Exam Preparation</a:t>
            </a:r>
            <a:br>
              <a:rPr lang="en-US" sz="4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br>
            <a:r>
              <a:rPr lang="en-US" sz="4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Workshop  PMP250</a:t>
            </a:r>
          </a:p>
        </p:txBody>
      </p:sp>
      <p:sp>
        <p:nvSpPr>
          <p:cNvPr id="4" name="TextBox 1"/>
          <p:cNvSpPr txBox="1"/>
          <p:nvPr/>
        </p:nvSpPr>
        <p:spPr>
          <a:xfrm>
            <a:off x="133983" y="6248400"/>
            <a:ext cx="8856984" cy="307777"/>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Project Management Professional, (PMP),  is a registered mark of the Project Management Institute , Inc. </a:t>
            </a:r>
          </a:p>
        </p:txBody>
      </p:sp>
      <p:sp>
        <p:nvSpPr>
          <p:cNvPr id="5122" name="Rectangle 2"/>
          <p:cNvSpPr>
            <a:spLocks noChangeArrowheads="1"/>
          </p:cNvSpPr>
          <p:nvPr/>
        </p:nvSpPr>
        <p:spPr bwMode="auto">
          <a:xfrm>
            <a:off x="506533" y="2590800"/>
            <a:ext cx="8610600" cy="1505540"/>
          </a:xfrm>
          <a:prstGeom prst="rect">
            <a:avLst/>
          </a:prstGeom>
          <a:noFill/>
          <a:ln w="9525">
            <a:noFill/>
            <a:miter lim="800000"/>
            <a:headEnd/>
            <a:tailEnd/>
          </a:ln>
          <a:effectLst/>
        </p:spPr>
        <p:txBody>
          <a:bodyPr lIns="90488" tIns="44450" rIns="90488" bIns="44450">
            <a:spAutoFit/>
          </a:bodyPr>
          <a:lstStyle/>
          <a:p>
            <a:pPr algn="ctr" eaLnBrk="0" hangingPunct="0">
              <a:lnSpc>
                <a:spcPct val="140000"/>
              </a:lnSpc>
            </a:pPr>
            <a:r>
              <a:rPr lang="en-US" sz="4000" b="1" dirty="0">
                <a:ln w="1905"/>
                <a:solidFill>
                  <a:srgbClr val="005C2A"/>
                </a:solidFill>
                <a:effectLst>
                  <a:outerShdw blurRad="38100" dist="38100" dir="2700000" algn="tl">
                    <a:srgbClr val="000000">
                      <a:alpha val="43137"/>
                    </a:srgbClr>
                  </a:outerShdw>
                  <a:reflection blurRad="6350" stA="55000" endA="300" endPos="45500" dir="5400000" sy="-100000" algn="bl" rotWithShape="0"/>
                </a:effectLst>
              </a:rPr>
              <a:t>Session # 7</a:t>
            </a:r>
            <a:endParaRPr lang="en-US" sz="4000" b="1" i="1" dirty="0">
              <a:ln w="1905"/>
              <a:solidFill>
                <a:srgbClr val="005C2A"/>
              </a:solidFill>
              <a:effectLst>
                <a:outerShdw blurRad="38100" dist="38100" dir="2700000" algn="tl">
                  <a:srgbClr val="000000">
                    <a:alpha val="43137"/>
                  </a:srgbClr>
                </a:outerShdw>
                <a:reflection blurRad="6350" stA="55000" endA="300" endPos="45500" dir="5400000" sy="-100000" algn="bl" rotWithShape="0"/>
              </a:effectLst>
            </a:endParaRPr>
          </a:p>
          <a:p>
            <a:pPr algn="ctr" eaLnBrk="0" hangingPunct="0"/>
            <a:r>
              <a:rPr lang="en-US" sz="3600" b="1" dirty="0">
                <a:ln w="1905"/>
                <a:solidFill>
                  <a:srgbClr val="005C2A"/>
                </a:solidFill>
                <a:effectLst>
                  <a:outerShdw blurRad="38100" dist="38100" dir="2700000" algn="tl">
                    <a:srgbClr val="000000">
                      <a:alpha val="43137"/>
                    </a:srgbClr>
                  </a:outerShdw>
                  <a:reflection blurRad="6350" stA="55000" endA="300" endPos="45500" dir="5400000" sy="-100000" algn="bl" rotWithShape="0"/>
                </a:effectLst>
              </a:rPr>
              <a:t>Project Resources Management</a:t>
            </a:r>
          </a:p>
        </p:txBody>
      </p:sp>
      <p:sp>
        <p:nvSpPr>
          <p:cNvPr id="2" name="Footer Placeholder 1"/>
          <p:cNvSpPr>
            <a:spLocks noGrp="1"/>
          </p:cNvSpPr>
          <p:nvPr>
            <p:ph type="ftr" sz="quarter" idx="11"/>
          </p:nvPr>
        </p:nvSpPr>
        <p:spPr/>
        <p:txBody>
          <a:bodyPr/>
          <a:lstStyle/>
          <a:p>
            <a:r>
              <a:rPr lang="en-US" dirty="0"/>
              <a:t>PMBOK 6th Edition</a:t>
            </a:r>
            <a:endParaRPr lang="en-CA"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7885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78852"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78853"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78854" name="Rectangle 6"/>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0" name="Rectangle 2050"/>
          <p:cNvSpPr>
            <a:spLocks noGrp="1" noChangeArrowheads="1"/>
          </p:cNvSpPr>
          <p:nvPr>
            <p:ph type="title"/>
          </p:nvPr>
        </p:nvSpPr>
        <p:spPr>
          <a:xfrm>
            <a:off x="172656" y="-16397"/>
            <a:ext cx="9067800" cy="838200"/>
          </a:xfrm>
          <a:noFill/>
          <a:ln/>
        </p:spPr>
        <p:txBody>
          <a:bodyPr>
            <a:noAutofit/>
          </a:bodyPr>
          <a:lstStyle/>
          <a:p>
            <a:pPr algn="ctr"/>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9.1.1 PLAN RESOURCES MANAGEMENT: INPUTS</a:t>
            </a:r>
          </a:p>
        </p:txBody>
      </p:sp>
      <p:sp>
        <p:nvSpPr>
          <p:cNvPr id="78856" name="Rectangle 8"/>
          <p:cNvSpPr>
            <a:spLocks noGrp="1" noChangeArrowheads="1"/>
          </p:cNvSpPr>
          <p:nvPr>
            <p:ph idx="1"/>
          </p:nvPr>
        </p:nvSpPr>
        <p:spPr>
          <a:xfrm>
            <a:off x="152400" y="914400"/>
            <a:ext cx="8839200" cy="5867400"/>
          </a:xfrm>
          <a:noFill/>
          <a:ln/>
        </p:spPr>
        <p:txBody>
          <a:bodyPr lIns="92075" tIns="46038" rIns="92075" bIns="46038">
            <a:normAutofit fontScale="32500" lnSpcReduction="20000"/>
          </a:bodyPr>
          <a:lstStyle/>
          <a:p>
            <a:pPr marL="625475" indent="-174625" eaLnBrk="0" hangingPunct="0">
              <a:spcBef>
                <a:spcPts val="800"/>
              </a:spcBef>
              <a:spcAft>
                <a:spcPts val="800"/>
              </a:spcAft>
              <a:buFont typeface="Wingdings" pitchFamily="2" charset="2"/>
              <a:buNone/>
            </a:pPr>
            <a:r>
              <a:rPr lang="en-US" sz="8800" b="1" dirty="0"/>
              <a:t>.1	</a:t>
            </a:r>
            <a:r>
              <a:rPr lang="en-US" sz="11200" b="1" dirty="0"/>
              <a:t>Project Charter</a:t>
            </a:r>
          </a:p>
          <a:p>
            <a:pPr marL="984250" indent="-266700" eaLnBrk="0" hangingPunct="0">
              <a:spcBef>
                <a:spcPts val="800"/>
              </a:spcBef>
              <a:spcAft>
                <a:spcPts val="800"/>
              </a:spcAft>
              <a:buFont typeface="Wingdings" pitchFamily="2" charset="2"/>
              <a:buNone/>
            </a:pPr>
            <a:r>
              <a:rPr lang="en-US" sz="8800" b="1" dirty="0"/>
              <a:t>   </a:t>
            </a:r>
            <a:r>
              <a:rPr lang="en-US" sz="8800" dirty="0"/>
              <a:t>Provides high-level information about the project, stakeholders, requirements, also preapproved financial allocation that may impact resource management of the project</a:t>
            </a:r>
            <a:endParaRPr lang="en-US" sz="8800" b="1" dirty="0"/>
          </a:p>
          <a:p>
            <a:pPr marL="531813" indent="-80963" eaLnBrk="0" hangingPunct="0">
              <a:spcBef>
                <a:spcPts val="800"/>
              </a:spcBef>
              <a:spcAft>
                <a:spcPts val="800"/>
              </a:spcAft>
              <a:buFont typeface="Wingdings" pitchFamily="2" charset="2"/>
              <a:buNone/>
            </a:pPr>
            <a:r>
              <a:rPr lang="en-US" sz="8800" b="1" dirty="0"/>
              <a:t>.</a:t>
            </a:r>
            <a:r>
              <a:rPr lang="en-US" sz="11200" b="1" dirty="0"/>
              <a:t>2  Project Management Plan  </a:t>
            </a:r>
            <a:endParaRPr lang="en-US" sz="8800" b="1" dirty="0"/>
          </a:p>
          <a:p>
            <a:pPr marL="365125" indent="-307975" eaLnBrk="0" hangingPunct="0">
              <a:spcBef>
                <a:spcPts val="800"/>
              </a:spcBef>
              <a:spcAft>
                <a:spcPts val="800"/>
              </a:spcAft>
              <a:buFont typeface="Wingdings" pitchFamily="2" charset="2"/>
              <a:buNone/>
              <a:tabLst>
                <a:tab pos="628650" algn="l"/>
              </a:tabLst>
            </a:pPr>
            <a:r>
              <a:rPr lang="en-US" sz="8800" b="1" dirty="0"/>
              <a:t>			</a:t>
            </a:r>
            <a:r>
              <a:rPr lang="en-US" sz="8800" dirty="0"/>
              <a:t>Provides the following relevant information:</a:t>
            </a:r>
          </a:p>
          <a:p>
            <a:pPr marL="1076325" indent="-185738" eaLnBrk="0" hangingPunct="0">
              <a:spcBef>
                <a:spcPts val="800"/>
              </a:spcBef>
              <a:spcAft>
                <a:spcPts val="800"/>
              </a:spcAft>
            </a:pPr>
            <a:r>
              <a:rPr lang="en-US" sz="8800" b="1" i="1" dirty="0"/>
              <a:t>Scope Baseline</a:t>
            </a:r>
            <a:endParaRPr lang="en-US" sz="8800" dirty="0"/>
          </a:p>
          <a:p>
            <a:pPr marL="1076325" indent="-185738" eaLnBrk="0" hangingPunct="0">
              <a:spcBef>
                <a:spcPts val="800"/>
              </a:spcBef>
              <a:spcAft>
                <a:spcPts val="800"/>
              </a:spcAft>
            </a:pPr>
            <a:r>
              <a:rPr lang="en-US" sz="8800" b="1" i="1" dirty="0"/>
              <a:t>Quality Management Plan </a:t>
            </a:r>
            <a:r>
              <a:rPr lang="en-US" sz="8800" dirty="0"/>
              <a:t>to determine quality related resources</a:t>
            </a:r>
          </a:p>
          <a:p>
            <a:pPr marL="625475" indent="0" eaLnBrk="0" hangingPunct="0">
              <a:buNone/>
            </a:pPr>
            <a:endParaRPr lang="en-US" sz="6800"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304800" y="228600"/>
            <a:ext cx="8686800" cy="838200"/>
          </a:xfrm>
          <a:noFill/>
          <a:ln/>
        </p:spPr>
        <p:txBody>
          <a:bodyPr lIns="92075" tIns="46038" rIns="92075" bIns="46038" anchor="ct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Goal-Setting Theory</a:t>
            </a:r>
          </a:p>
        </p:txBody>
      </p:sp>
      <p:sp>
        <p:nvSpPr>
          <p:cNvPr id="300035" name="Rectangle 3"/>
          <p:cNvSpPr>
            <a:spLocks noGrp="1" noChangeArrowheads="1"/>
          </p:cNvSpPr>
          <p:nvPr>
            <p:ph idx="1"/>
          </p:nvPr>
        </p:nvSpPr>
        <p:spPr>
          <a:noFill/>
          <a:ln/>
        </p:spPr>
        <p:txBody>
          <a:bodyPr lIns="92075" tIns="46038" rIns="92075" bIns="46038"/>
          <a:lstStyle/>
          <a:p>
            <a:pPr eaLnBrk="0" hangingPunct="0">
              <a:buFont typeface="Wingdings" pitchFamily="2" charset="2"/>
              <a:buNone/>
            </a:pPr>
            <a:endParaRPr lang="en-US"/>
          </a:p>
          <a:p>
            <a:pPr lvl="1"/>
            <a:r>
              <a:rPr lang="en-US"/>
              <a:t>Developed by G.P. Latham and E.A. Locke</a:t>
            </a:r>
          </a:p>
          <a:p>
            <a:pPr lvl="1"/>
            <a:r>
              <a:rPr lang="en-US"/>
              <a:t>Motivation comes from a person’s internal drive and desire to achieve goals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230188" y="152400"/>
            <a:ext cx="84582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Expectancy Theory</a:t>
            </a:r>
          </a:p>
        </p:txBody>
      </p:sp>
      <p:sp>
        <p:nvSpPr>
          <p:cNvPr id="302083" name="Rectangle 3"/>
          <p:cNvSpPr>
            <a:spLocks noGrp="1" noChangeArrowheads="1"/>
          </p:cNvSpPr>
          <p:nvPr>
            <p:ph idx="1"/>
          </p:nvPr>
        </p:nvSpPr>
        <p:spPr>
          <a:noFill/>
          <a:ln/>
        </p:spPr>
        <p:txBody>
          <a:bodyPr lIns="92075" tIns="46038" rIns="92075" bIns="46038"/>
          <a:lstStyle/>
          <a:p>
            <a:pPr eaLnBrk="0" hangingPunct="0">
              <a:buFont typeface="Wingdings" pitchFamily="2" charset="2"/>
              <a:buNone/>
            </a:pPr>
            <a:endParaRPr lang="en-US"/>
          </a:p>
          <a:p>
            <a:pPr lvl="1"/>
            <a:r>
              <a:rPr lang="en-US"/>
              <a:t>Developed by Victor Vroom</a:t>
            </a:r>
          </a:p>
          <a:p>
            <a:pPr lvl="1"/>
            <a:r>
              <a:rPr lang="en-US"/>
              <a:t>People think seriously about how much effort they should put into a task</a:t>
            </a:r>
          </a:p>
          <a:p>
            <a:pPr lvl="1"/>
            <a:r>
              <a:rPr lang="en-US"/>
              <a:t>Motivation occurs if there is an expectation of a favourable outcome</a:t>
            </a:r>
          </a:p>
          <a:p>
            <a:pPr lvl="1"/>
            <a:r>
              <a:rPr lang="en-US"/>
              <a:t>People choose behaviours they believe will lead to desired rewards or outcomes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306388" y="0"/>
            <a:ext cx="84582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Reinforcement Theory</a:t>
            </a:r>
          </a:p>
        </p:txBody>
      </p:sp>
      <p:sp>
        <p:nvSpPr>
          <p:cNvPr id="304131" name="Rectangle 3"/>
          <p:cNvSpPr>
            <a:spLocks noGrp="1" noChangeArrowheads="1"/>
          </p:cNvSpPr>
          <p:nvPr>
            <p:ph idx="1"/>
          </p:nvPr>
        </p:nvSpPr>
        <p:spPr>
          <a:xfrm>
            <a:off x="609600" y="1143000"/>
            <a:ext cx="8382000" cy="4114800"/>
          </a:xfrm>
          <a:noFill/>
          <a:ln/>
        </p:spPr>
        <p:txBody>
          <a:bodyPr lIns="92075" tIns="46038" rIns="92075" bIns="46038"/>
          <a:lstStyle/>
          <a:p>
            <a:pPr eaLnBrk="0" hangingPunct="0">
              <a:buFont typeface="Wingdings" pitchFamily="2" charset="2"/>
              <a:buNone/>
            </a:pPr>
            <a:endParaRPr lang="en-US" dirty="0"/>
          </a:p>
          <a:p>
            <a:pPr lvl="1"/>
            <a:r>
              <a:rPr lang="en-US" dirty="0"/>
              <a:t>Based on B.F. Skinner’s behavior modification theories</a:t>
            </a:r>
          </a:p>
          <a:p>
            <a:pPr lvl="1"/>
            <a:r>
              <a:rPr lang="en-US" dirty="0"/>
              <a:t>Human behavior is shaped by the previous positive or negative outcomes experienced</a:t>
            </a:r>
          </a:p>
          <a:p>
            <a:pPr lvl="1"/>
            <a:r>
              <a:rPr lang="en-US" dirty="0"/>
              <a:t>Desirable behavior will be repeated if rewarded</a:t>
            </a:r>
          </a:p>
          <a:p>
            <a:pPr lvl="1"/>
            <a:r>
              <a:rPr lang="en-US" dirty="0"/>
              <a:t>Undesirable behavior will be discouraged if punished</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382588" y="76200"/>
            <a:ext cx="84582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Equity Theory</a:t>
            </a:r>
          </a:p>
        </p:txBody>
      </p:sp>
      <p:sp>
        <p:nvSpPr>
          <p:cNvPr id="306179" name="Rectangle 3"/>
          <p:cNvSpPr>
            <a:spLocks noGrp="1" noChangeArrowheads="1"/>
          </p:cNvSpPr>
          <p:nvPr>
            <p:ph idx="1"/>
          </p:nvPr>
        </p:nvSpPr>
        <p:spPr>
          <a:noFill/>
          <a:ln/>
        </p:spPr>
        <p:txBody>
          <a:bodyPr lIns="92075" tIns="46038" rIns="92075" bIns="46038"/>
          <a:lstStyle/>
          <a:p>
            <a:pPr eaLnBrk="0" hangingPunct="0">
              <a:buFont typeface="Wingdings" pitchFamily="2" charset="2"/>
              <a:buNone/>
            </a:pPr>
            <a:endParaRPr lang="en-US"/>
          </a:p>
          <a:p>
            <a:pPr lvl="1"/>
            <a:r>
              <a:rPr lang="en-US"/>
              <a:t>Developed by J. Stacy Adams</a:t>
            </a:r>
          </a:p>
          <a:p>
            <a:pPr lvl="1"/>
            <a:r>
              <a:rPr lang="en-US"/>
              <a:t>People want to be treated equitably</a:t>
            </a:r>
          </a:p>
          <a:p>
            <a:pPr lvl="1"/>
            <a:r>
              <a:rPr lang="en-US"/>
              <a:t>Team members compare job inputs and outputs with other team members</a:t>
            </a:r>
          </a:p>
          <a:p>
            <a:pPr lvl="1"/>
            <a:r>
              <a:rPr lang="en-US"/>
              <a:t>Inequities can influence the degree of effort exerted</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534988" y="152400"/>
            <a:ext cx="84582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TEAM BUILDING</a:t>
            </a:r>
          </a:p>
        </p:txBody>
      </p:sp>
      <p:grpSp>
        <p:nvGrpSpPr>
          <p:cNvPr id="2" name="Group 1"/>
          <p:cNvGrpSpPr/>
          <p:nvPr/>
        </p:nvGrpSpPr>
        <p:grpSpPr>
          <a:xfrm>
            <a:off x="669925" y="1758950"/>
            <a:ext cx="8010525" cy="3797300"/>
            <a:chOff x="669925" y="1758950"/>
            <a:chExt cx="8010525" cy="3797300"/>
          </a:xfrm>
        </p:grpSpPr>
        <p:sp>
          <p:nvSpPr>
            <p:cNvPr id="214019" name="Rectangle 3"/>
            <p:cNvSpPr>
              <a:spLocks noChangeArrowheads="1"/>
            </p:cNvSpPr>
            <p:nvPr/>
          </p:nvSpPr>
          <p:spPr bwMode="auto">
            <a:xfrm>
              <a:off x="692150" y="2978150"/>
              <a:ext cx="7912100" cy="1358900"/>
            </a:xfrm>
            <a:prstGeom prst="rect">
              <a:avLst/>
            </a:prstGeom>
            <a:solidFill>
              <a:schemeClr val="accent2"/>
            </a:solidFill>
            <a:ln w="12700">
              <a:solidFill>
                <a:schemeClr val="tx1"/>
              </a:solidFill>
              <a:miter lim="800000"/>
              <a:headEnd/>
              <a:tailEnd/>
            </a:ln>
            <a:effectLst>
              <a:glow rad="63500">
                <a:schemeClr val="accent6">
                  <a:satMod val="175000"/>
                  <a:alpha val="40000"/>
                </a:schemeClr>
              </a:glow>
              <a:outerShdw blurRad="76200" dir="18900000" sy="23000" kx="-1200000" algn="bl" rotWithShape="0">
                <a:prstClr val="black">
                  <a:alpha val="20000"/>
                </a:prstClr>
              </a:outerShdw>
            </a:effectLst>
          </p:spPr>
          <p:txBody>
            <a:bodyPr wrap="none" anchor="ctr"/>
            <a:lstStyle/>
            <a:p>
              <a:endParaRPr lang="en-CA"/>
            </a:p>
          </p:txBody>
        </p:sp>
        <p:sp>
          <p:nvSpPr>
            <p:cNvPr id="214020" name="Rectangle 4"/>
            <p:cNvSpPr>
              <a:spLocks noChangeArrowheads="1"/>
            </p:cNvSpPr>
            <p:nvPr/>
          </p:nvSpPr>
          <p:spPr bwMode="auto">
            <a:xfrm>
              <a:off x="844550" y="1758950"/>
              <a:ext cx="2273300" cy="673100"/>
            </a:xfrm>
            <a:prstGeom prst="rect">
              <a:avLst/>
            </a:prstGeom>
            <a:solidFill>
              <a:schemeClr val="accent6">
                <a:lumMod val="50000"/>
              </a:schemeClr>
            </a:solidFill>
            <a:ln w="12700">
              <a:solidFill>
                <a:schemeClr val="tx1"/>
              </a:solidFill>
              <a:miter lim="800000"/>
              <a:headEnd/>
              <a:tailEnd/>
            </a:ln>
            <a:effectLst>
              <a:outerShdw blurRad="76200" dir="18900000" sy="23000" kx="-1200000" algn="bl" rotWithShape="0">
                <a:prstClr val="black">
                  <a:alpha val="20000"/>
                </a:prstClr>
              </a:outerShdw>
            </a:effectLst>
          </p:spPr>
          <p:txBody>
            <a:bodyPr wrap="none" anchor="ctr"/>
            <a:lstStyle/>
            <a:p>
              <a:endParaRPr lang="en-CA" b="1"/>
            </a:p>
          </p:txBody>
        </p:sp>
        <p:sp>
          <p:nvSpPr>
            <p:cNvPr id="214021" name="Rectangle 5"/>
            <p:cNvSpPr>
              <a:spLocks noChangeArrowheads="1"/>
            </p:cNvSpPr>
            <p:nvPr/>
          </p:nvSpPr>
          <p:spPr bwMode="auto">
            <a:xfrm>
              <a:off x="3587750" y="1758950"/>
              <a:ext cx="2349500" cy="673100"/>
            </a:xfrm>
            <a:prstGeom prst="rect">
              <a:avLst/>
            </a:prstGeom>
            <a:solidFill>
              <a:schemeClr val="accent6">
                <a:lumMod val="50000"/>
              </a:schemeClr>
            </a:solidFill>
            <a:ln w="12700">
              <a:solidFill>
                <a:schemeClr val="tx1"/>
              </a:solidFill>
              <a:miter lim="800000"/>
              <a:headEnd/>
              <a:tailEnd/>
            </a:ln>
            <a:effectLst>
              <a:outerShdw blurRad="76200" dir="18900000" sy="23000" kx="-1200000" algn="bl" rotWithShape="0">
                <a:prstClr val="black">
                  <a:alpha val="20000"/>
                </a:prstClr>
              </a:outerShdw>
            </a:effectLst>
          </p:spPr>
          <p:txBody>
            <a:bodyPr wrap="none" anchor="ctr"/>
            <a:lstStyle/>
            <a:p>
              <a:endParaRPr lang="en-CA" b="1"/>
            </a:p>
          </p:txBody>
        </p:sp>
        <p:sp>
          <p:nvSpPr>
            <p:cNvPr id="214022" name="Rectangle 6"/>
            <p:cNvSpPr>
              <a:spLocks noChangeArrowheads="1"/>
            </p:cNvSpPr>
            <p:nvPr/>
          </p:nvSpPr>
          <p:spPr bwMode="auto">
            <a:xfrm>
              <a:off x="6559550" y="1758950"/>
              <a:ext cx="2044700" cy="673100"/>
            </a:xfrm>
            <a:prstGeom prst="rect">
              <a:avLst/>
            </a:prstGeom>
            <a:solidFill>
              <a:schemeClr val="accent6">
                <a:lumMod val="50000"/>
              </a:schemeClr>
            </a:solidFill>
            <a:ln w="12700">
              <a:solidFill>
                <a:schemeClr val="tx1"/>
              </a:solidFill>
              <a:miter lim="800000"/>
              <a:headEnd/>
              <a:tailEnd/>
            </a:ln>
            <a:effectLst>
              <a:outerShdw blurRad="76200" dir="18900000" sy="23000" kx="-1200000" algn="bl" rotWithShape="0">
                <a:prstClr val="black">
                  <a:alpha val="20000"/>
                </a:prstClr>
              </a:outerShdw>
            </a:effectLst>
          </p:spPr>
          <p:txBody>
            <a:bodyPr wrap="none" anchor="ctr"/>
            <a:lstStyle/>
            <a:p>
              <a:endParaRPr lang="en-CA" b="1"/>
            </a:p>
          </p:txBody>
        </p:sp>
        <p:sp>
          <p:nvSpPr>
            <p:cNvPr id="214023" name="Rectangle 7"/>
            <p:cNvSpPr>
              <a:spLocks noChangeArrowheads="1"/>
            </p:cNvSpPr>
            <p:nvPr/>
          </p:nvSpPr>
          <p:spPr bwMode="auto">
            <a:xfrm>
              <a:off x="692150" y="4806950"/>
              <a:ext cx="1816100" cy="749300"/>
            </a:xfrm>
            <a:prstGeom prst="rect">
              <a:avLst/>
            </a:prstGeom>
            <a:solidFill>
              <a:schemeClr val="accent6">
                <a:lumMod val="50000"/>
              </a:schemeClr>
            </a:solidFill>
            <a:ln w="12700">
              <a:solidFill>
                <a:schemeClr val="tx1"/>
              </a:solidFill>
              <a:miter lim="800000"/>
              <a:headEnd/>
              <a:tailEnd/>
            </a:ln>
            <a:effectLst>
              <a:outerShdw blurRad="76200" dir="18900000" sy="23000" kx="-1200000" algn="bl" rotWithShape="0">
                <a:prstClr val="black">
                  <a:alpha val="20000"/>
                </a:prstClr>
              </a:outerShdw>
            </a:effectLst>
          </p:spPr>
          <p:txBody>
            <a:bodyPr wrap="none" anchor="ctr"/>
            <a:lstStyle/>
            <a:p>
              <a:endParaRPr lang="en-CA" b="1"/>
            </a:p>
          </p:txBody>
        </p:sp>
        <p:sp>
          <p:nvSpPr>
            <p:cNvPr id="214024" name="Rectangle 8"/>
            <p:cNvSpPr>
              <a:spLocks noChangeArrowheads="1"/>
            </p:cNvSpPr>
            <p:nvPr/>
          </p:nvSpPr>
          <p:spPr bwMode="auto">
            <a:xfrm>
              <a:off x="2749550" y="4806950"/>
              <a:ext cx="1816100" cy="749300"/>
            </a:xfrm>
            <a:prstGeom prst="rect">
              <a:avLst/>
            </a:prstGeom>
            <a:solidFill>
              <a:schemeClr val="accent6">
                <a:lumMod val="50000"/>
              </a:schemeClr>
            </a:solidFill>
            <a:ln w="12700">
              <a:solidFill>
                <a:schemeClr val="tx1"/>
              </a:solidFill>
              <a:miter lim="800000"/>
              <a:headEnd/>
              <a:tailEnd/>
            </a:ln>
            <a:effectLst>
              <a:outerShdw blurRad="76200" dir="18900000" sy="23000" kx="-1200000" algn="bl" rotWithShape="0">
                <a:prstClr val="black">
                  <a:alpha val="20000"/>
                </a:prstClr>
              </a:outerShdw>
            </a:effectLst>
          </p:spPr>
          <p:txBody>
            <a:bodyPr wrap="none" anchor="ctr"/>
            <a:lstStyle/>
            <a:p>
              <a:endParaRPr lang="en-CA" b="1">
                <a:solidFill>
                  <a:schemeClr val="accent1">
                    <a:lumMod val="20000"/>
                    <a:lumOff val="80000"/>
                  </a:schemeClr>
                </a:solidFill>
              </a:endParaRPr>
            </a:p>
          </p:txBody>
        </p:sp>
        <p:sp>
          <p:nvSpPr>
            <p:cNvPr id="214025" name="Rectangle 9"/>
            <p:cNvSpPr>
              <a:spLocks noChangeArrowheads="1"/>
            </p:cNvSpPr>
            <p:nvPr/>
          </p:nvSpPr>
          <p:spPr bwMode="auto">
            <a:xfrm>
              <a:off x="4883150" y="4806950"/>
              <a:ext cx="1892300" cy="749300"/>
            </a:xfrm>
            <a:prstGeom prst="rect">
              <a:avLst/>
            </a:prstGeom>
            <a:solidFill>
              <a:schemeClr val="accent6">
                <a:lumMod val="50000"/>
              </a:schemeClr>
            </a:solidFill>
            <a:ln w="12700">
              <a:solidFill>
                <a:schemeClr val="tx1"/>
              </a:solidFill>
              <a:miter lim="800000"/>
              <a:headEnd/>
              <a:tailEnd/>
            </a:ln>
            <a:effectLst>
              <a:outerShdw blurRad="76200" dir="18900000" sy="23000" kx="-1200000" algn="bl" rotWithShape="0">
                <a:prstClr val="black">
                  <a:alpha val="20000"/>
                </a:prstClr>
              </a:outerShdw>
            </a:effectLst>
          </p:spPr>
          <p:txBody>
            <a:bodyPr wrap="none" anchor="ctr"/>
            <a:lstStyle/>
            <a:p>
              <a:endParaRPr lang="en-CA" b="1"/>
            </a:p>
          </p:txBody>
        </p:sp>
        <p:sp>
          <p:nvSpPr>
            <p:cNvPr id="214026" name="Rectangle 10"/>
            <p:cNvSpPr>
              <a:spLocks noChangeArrowheads="1"/>
            </p:cNvSpPr>
            <p:nvPr/>
          </p:nvSpPr>
          <p:spPr bwMode="auto">
            <a:xfrm>
              <a:off x="7092950" y="4806950"/>
              <a:ext cx="1587500" cy="749300"/>
            </a:xfrm>
            <a:prstGeom prst="rect">
              <a:avLst/>
            </a:prstGeom>
            <a:solidFill>
              <a:schemeClr val="accent6">
                <a:lumMod val="50000"/>
              </a:schemeClr>
            </a:solidFill>
            <a:ln w="12700">
              <a:solidFill>
                <a:schemeClr val="tx1"/>
              </a:solidFill>
              <a:miter lim="800000"/>
              <a:headEnd/>
              <a:tailEnd/>
            </a:ln>
            <a:effectLst>
              <a:outerShdw blurRad="76200" dir="18900000" sy="23000" kx="-1200000" algn="bl" rotWithShape="0">
                <a:prstClr val="black">
                  <a:alpha val="20000"/>
                </a:prstClr>
              </a:outerShdw>
            </a:effectLst>
          </p:spPr>
          <p:txBody>
            <a:bodyPr wrap="none" anchor="ctr"/>
            <a:lstStyle/>
            <a:p>
              <a:endParaRPr lang="en-CA" b="1"/>
            </a:p>
          </p:txBody>
        </p:sp>
        <p:sp>
          <p:nvSpPr>
            <p:cNvPr id="214027" name="Rectangle 11"/>
            <p:cNvSpPr>
              <a:spLocks noChangeArrowheads="1"/>
            </p:cNvSpPr>
            <p:nvPr/>
          </p:nvSpPr>
          <p:spPr bwMode="auto">
            <a:xfrm>
              <a:off x="848543" y="1858963"/>
              <a:ext cx="1949252" cy="369974"/>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r>
                <a:rPr lang="en-US" b="1" dirty="0">
                  <a:solidFill>
                    <a:schemeClr val="accent1">
                      <a:lumMod val="20000"/>
                      <a:lumOff val="80000"/>
                    </a:schemeClr>
                  </a:solidFill>
                  <a:latin typeface="Times New Roman" pitchFamily="18" charset="0"/>
                </a:rPr>
                <a:t>Role Clarification</a:t>
              </a:r>
            </a:p>
          </p:txBody>
        </p:sp>
        <p:sp>
          <p:nvSpPr>
            <p:cNvPr id="214028" name="Rectangle 12"/>
            <p:cNvSpPr>
              <a:spLocks noChangeArrowheads="1"/>
            </p:cNvSpPr>
            <p:nvPr/>
          </p:nvSpPr>
          <p:spPr bwMode="auto">
            <a:xfrm>
              <a:off x="3972743" y="1782763"/>
              <a:ext cx="1481175" cy="646973"/>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r>
                <a:rPr lang="en-US" b="1" dirty="0">
                  <a:solidFill>
                    <a:schemeClr val="accent1">
                      <a:lumMod val="20000"/>
                      <a:lumOff val="80000"/>
                    </a:schemeClr>
                  </a:solidFill>
                  <a:latin typeface="Times New Roman" pitchFamily="18" charset="0"/>
                </a:rPr>
                <a:t>Procedures </a:t>
              </a:r>
            </a:p>
            <a:p>
              <a:pPr algn="l" eaLnBrk="0" hangingPunct="0"/>
              <a:r>
                <a:rPr lang="en-US" b="1" dirty="0">
                  <a:solidFill>
                    <a:schemeClr val="accent1">
                      <a:lumMod val="20000"/>
                      <a:lumOff val="80000"/>
                    </a:schemeClr>
                  </a:solidFill>
                  <a:latin typeface="Times New Roman" pitchFamily="18" charset="0"/>
                </a:rPr>
                <a:t>Development</a:t>
              </a:r>
            </a:p>
          </p:txBody>
        </p:sp>
        <p:sp>
          <p:nvSpPr>
            <p:cNvPr id="214029" name="Rectangle 13"/>
            <p:cNvSpPr>
              <a:spLocks noChangeArrowheads="1"/>
            </p:cNvSpPr>
            <p:nvPr/>
          </p:nvSpPr>
          <p:spPr bwMode="auto">
            <a:xfrm>
              <a:off x="6868343" y="1782763"/>
              <a:ext cx="1532471" cy="646973"/>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r>
                <a:rPr lang="en-US" b="1" dirty="0">
                  <a:solidFill>
                    <a:schemeClr val="accent1">
                      <a:lumMod val="20000"/>
                      <a:lumOff val="80000"/>
                    </a:schemeClr>
                  </a:solidFill>
                  <a:latin typeface="Times New Roman" pitchFamily="18" charset="0"/>
                </a:rPr>
                <a:t>Interpersonal</a:t>
              </a:r>
            </a:p>
            <a:p>
              <a:pPr algn="l" eaLnBrk="0" hangingPunct="0"/>
              <a:r>
                <a:rPr lang="en-US" b="1" dirty="0">
                  <a:solidFill>
                    <a:schemeClr val="accent1">
                      <a:lumMod val="20000"/>
                      <a:lumOff val="80000"/>
                    </a:schemeClr>
                  </a:solidFill>
                  <a:latin typeface="Times New Roman" pitchFamily="18" charset="0"/>
                </a:rPr>
                <a:t>Concerns</a:t>
              </a:r>
            </a:p>
          </p:txBody>
        </p:sp>
        <p:sp>
          <p:nvSpPr>
            <p:cNvPr id="214030" name="Rectangle 14"/>
            <p:cNvSpPr>
              <a:spLocks noChangeArrowheads="1"/>
            </p:cNvSpPr>
            <p:nvPr/>
          </p:nvSpPr>
          <p:spPr bwMode="auto">
            <a:xfrm>
              <a:off x="2803525" y="3032125"/>
              <a:ext cx="3417888" cy="457200"/>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r>
                <a:rPr lang="en-US" sz="2400" b="1" u="sng">
                  <a:latin typeface="Times New Roman" pitchFamily="18" charset="0"/>
                </a:rPr>
                <a:t>Team Process Behaviour</a:t>
              </a:r>
            </a:p>
          </p:txBody>
        </p:sp>
        <p:sp>
          <p:nvSpPr>
            <p:cNvPr id="214031" name="Rectangle 15"/>
            <p:cNvSpPr>
              <a:spLocks noChangeArrowheads="1"/>
            </p:cNvSpPr>
            <p:nvPr/>
          </p:nvSpPr>
          <p:spPr bwMode="auto">
            <a:xfrm>
              <a:off x="669925" y="3513138"/>
              <a:ext cx="2103140" cy="770084"/>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buFontTx/>
                <a:buChar char="•"/>
              </a:pPr>
              <a:r>
                <a:rPr lang="en-US" sz="2200" dirty="0">
                  <a:latin typeface="Times New Roman" pitchFamily="18" charset="0"/>
                </a:rPr>
                <a:t>Communicating</a:t>
              </a:r>
            </a:p>
            <a:p>
              <a:pPr algn="l" eaLnBrk="0" hangingPunct="0">
                <a:buFontTx/>
                <a:buChar char="•"/>
              </a:pPr>
              <a:r>
                <a:rPr lang="en-US" sz="2200" dirty="0">
                  <a:latin typeface="Times New Roman" pitchFamily="18" charset="0"/>
                </a:rPr>
                <a:t>Leadership</a:t>
              </a:r>
            </a:p>
          </p:txBody>
        </p:sp>
        <p:sp>
          <p:nvSpPr>
            <p:cNvPr id="214032" name="Rectangle 16"/>
            <p:cNvSpPr>
              <a:spLocks noChangeArrowheads="1"/>
            </p:cNvSpPr>
            <p:nvPr/>
          </p:nvSpPr>
          <p:spPr bwMode="auto">
            <a:xfrm>
              <a:off x="2879725" y="3513138"/>
              <a:ext cx="2423740" cy="770084"/>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buFontTx/>
                <a:buChar char="•"/>
              </a:pPr>
              <a:r>
                <a:rPr lang="en-US" sz="2200" dirty="0">
                  <a:latin typeface="Times New Roman" pitchFamily="18" charset="0"/>
                </a:rPr>
                <a:t>Managing Conflict</a:t>
              </a:r>
            </a:p>
            <a:p>
              <a:pPr algn="l" eaLnBrk="0" hangingPunct="0">
                <a:buFontTx/>
                <a:buChar char="•"/>
              </a:pPr>
              <a:r>
                <a:rPr lang="en-US" sz="2200" dirty="0">
                  <a:latin typeface="Times New Roman" pitchFamily="18" charset="0"/>
                </a:rPr>
                <a:t>Providing Support</a:t>
              </a:r>
            </a:p>
          </p:txBody>
        </p:sp>
        <p:sp>
          <p:nvSpPr>
            <p:cNvPr id="214033" name="Rectangle 17"/>
            <p:cNvSpPr>
              <a:spLocks noChangeArrowheads="1"/>
            </p:cNvSpPr>
            <p:nvPr/>
          </p:nvSpPr>
          <p:spPr bwMode="auto">
            <a:xfrm>
              <a:off x="5699125" y="3513138"/>
              <a:ext cx="2753959" cy="770084"/>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buFontTx/>
                <a:buChar char="•"/>
              </a:pPr>
              <a:r>
                <a:rPr lang="en-US" sz="2200" dirty="0">
                  <a:latin typeface="Times New Roman" pitchFamily="18" charset="0"/>
                </a:rPr>
                <a:t>Gaining Commitment</a:t>
              </a:r>
            </a:p>
            <a:p>
              <a:pPr algn="l" eaLnBrk="0" hangingPunct="0">
                <a:buFontTx/>
                <a:buChar char="•"/>
              </a:pPr>
              <a:r>
                <a:rPr lang="en-US" sz="2200" dirty="0">
                  <a:latin typeface="Times New Roman" pitchFamily="18" charset="0"/>
                </a:rPr>
                <a:t>Making Decisions</a:t>
              </a:r>
            </a:p>
          </p:txBody>
        </p:sp>
        <p:sp>
          <p:nvSpPr>
            <p:cNvPr id="214034" name="Rectangle 18"/>
            <p:cNvSpPr>
              <a:spLocks noChangeArrowheads="1"/>
            </p:cNvSpPr>
            <p:nvPr/>
          </p:nvSpPr>
          <p:spPr bwMode="auto">
            <a:xfrm>
              <a:off x="1127125" y="4830763"/>
              <a:ext cx="968214" cy="646973"/>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r>
                <a:rPr lang="en-US" b="1" dirty="0">
                  <a:solidFill>
                    <a:schemeClr val="accent1">
                      <a:lumMod val="20000"/>
                      <a:lumOff val="80000"/>
                    </a:schemeClr>
                  </a:solidFill>
                  <a:latin typeface="Times New Roman" pitchFamily="18" charset="0"/>
                </a:rPr>
                <a:t>Climate</a:t>
              </a:r>
            </a:p>
            <a:p>
              <a:pPr algn="l" eaLnBrk="0" hangingPunct="0"/>
              <a:r>
                <a:rPr lang="en-US" b="1" dirty="0">
                  <a:solidFill>
                    <a:schemeClr val="accent1">
                      <a:lumMod val="20000"/>
                      <a:lumOff val="80000"/>
                    </a:schemeClr>
                  </a:solidFill>
                  <a:latin typeface="Times New Roman" pitchFamily="18" charset="0"/>
                </a:rPr>
                <a:t>Setting</a:t>
              </a:r>
            </a:p>
          </p:txBody>
        </p:sp>
        <p:sp>
          <p:nvSpPr>
            <p:cNvPr id="214035" name="Rectangle 19"/>
            <p:cNvSpPr>
              <a:spLocks noChangeArrowheads="1"/>
            </p:cNvSpPr>
            <p:nvPr/>
          </p:nvSpPr>
          <p:spPr bwMode="auto">
            <a:xfrm>
              <a:off x="3260725" y="4830763"/>
              <a:ext cx="878446" cy="646973"/>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r>
                <a:rPr lang="en-US" b="1" dirty="0">
                  <a:solidFill>
                    <a:schemeClr val="accent1">
                      <a:lumMod val="20000"/>
                      <a:lumOff val="80000"/>
                    </a:schemeClr>
                  </a:solidFill>
                  <a:latin typeface="Times New Roman" pitchFamily="18" charset="0"/>
                </a:rPr>
                <a:t>Goal</a:t>
              </a:r>
            </a:p>
            <a:p>
              <a:pPr algn="l" eaLnBrk="0" hangingPunct="0"/>
              <a:r>
                <a:rPr lang="en-US" b="1" dirty="0">
                  <a:solidFill>
                    <a:schemeClr val="accent1">
                      <a:lumMod val="20000"/>
                      <a:lumOff val="80000"/>
                    </a:schemeClr>
                  </a:solidFill>
                  <a:latin typeface="Times New Roman" pitchFamily="18" charset="0"/>
                </a:rPr>
                <a:t>Setting</a:t>
              </a:r>
            </a:p>
          </p:txBody>
        </p:sp>
        <p:sp>
          <p:nvSpPr>
            <p:cNvPr id="214036" name="Rectangle 20"/>
            <p:cNvSpPr>
              <a:spLocks noChangeArrowheads="1"/>
            </p:cNvSpPr>
            <p:nvPr/>
          </p:nvSpPr>
          <p:spPr bwMode="auto">
            <a:xfrm>
              <a:off x="5318125" y="4983163"/>
              <a:ext cx="951222" cy="369974"/>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r>
                <a:rPr lang="en-US" b="1" dirty="0">
                  <a:solidFill>
                    <a:schemeClr val="accent1">
                      <a:lumMod val="20000"/>
                      <a:lumOff val="80000"/>
                    </a:schemeClr>
                  </a:solidFill>
                  <a:latin typeface="Times New Roman" pitchFamily="18" charset="0"/>
                </a:rPr>
                <a:t>Control</a:t>
              </a:r>
            </a:p>
          </p:txBody>
        </p:sp>
        <p:sp>
          <p:nvSpPr>
            <p:cNvPr id="214037" name="Rectangle 21"/>
            <p:cNvSpPr>
              <a:spLocks noChangeArrowheads="1"/>
            </p:cNvSpPr>
            <p:nvPr/>
          </p:nvSpPr>
          <p:spPr bwMode="auto">
            <a:xfrm>
              <a:off x="7375525" y="4830763"/>
              <a:ext cx="1019510" cy="646973"/>
            </a:xfrm>
            <a:prstGeom prst="rect">
              <a:avLst/>
            </a:prstGeom>
            <a:noFill/>
            <a:ln w="9525">
              <a:noFill/>
              <a:miter lim="800000"/>
              <a:headEnd/>
              <a:tailEnd/>
            </a:ln>
            <a:effectLst>
              <a:outerShdw blurRad="76200" dir="18900000" sy="23000" kx="-1200000" algn="bl" rotWithShape="0">
                <a:prstClr val="black">
                  <a:alpha val="20000"/>
                </a:prstClr>
              </a:outerShdw>
            </a:effectLst>
          </p:spPr>
          <p:txBody>
            <a:bodyPr wrap="none" lIns="92075" tIns="46038" rIns="92075" bIns="46038">
              <a:spAutoFit/>
            </a:bodyPr>
            <a:lstStyle/>
            <a:p>
              <a:pPr algn="l" eaLnBrk="0" hangingPunct="0"/>
              <a:r>
                <a:rPr lang="en-US" b="1" dirty="0">
                  <a:solidFill>
                    <a:schemeClr val="accent1">
                      <a:lumMod val="20000"/>
                      <a:lumOff val="80000"/>
                    </a:schemeClr>
                  </a:solidFill>
                  <a:latin typeface="Times New Roman" pitchFamily="18" charset="0"/>
                </a:rPr>
                <a:t>Decision</a:t>
              </a:r>
            </a:p>
            <a:p>
              <a:pPr algn="l" eaLnBrk="0" hangingPunct="0"/>
              <a:r>
                <a:rPr lang="en-US" b="1" dirty="0">
                  <a:solidFill>
                    <a:schemeClr val="accent1">
                      <a:lumMod val="20000"/>
                      <a:lumOff val="80000"/>
                    </a:schemeClr>
                  </a:solidFill>
                  <a:latin typeface="Times New Roman" pitchFamily="18" charset="0"/>
                </a:rPr>
                <a:t>Making</a:t>
              </a:r>
            </a:p>
          </p:txBody>
        </p:sp>
        <p:sp>
          <p:nvSpPr>
            <p:cNvPr id="214038" name="Line 22"/>
            <p:cNvSpPr>
              <a:spLocks noChangeShapeType="1"/>
            </p:cNvSpPr>
            <p:nvPr/>
          </p:nvSpPr>
          <p:spPr bwMode="auto">
            <a:xfrm>
              <a:off x="1828800" y="2443163"/>
              <a:ext cx="0" cy="528637"/>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214039" name="Line 23"/>
            <p:cNvSpPr>
              <a:spLocks noChangeShapeType="1"/>
            </p:cNvSpPr>
            <p:nvPr/>
          </p:nvSpPr>
          <p:spPr bwMode="auto">
            <a:xfrm>
              <a:off x="4724400" y="2443163"/>
              <a:ext cx="0" cy="528637"/>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214040" name="Line 24"/>
            <p:cNvSpPr>
              <a:spLocks noChangeShapeType="1"/>
            </p:cNvSpPr>
            <p:nvPr/>
          </p:nvSpPr>
          <p:spPr bwMode="auto">
            <a:xfrm>
              <a:off x="7543800" y="2443163"/>
              <a:ext cx="0" cy="528637"/>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214041" name="Line 25"/>
            <p:cNvSpPr>
              <a:spLocks noChangeShapeType="1"/>
            </p:cNvSpPr>
            <p:nvPr/>
          </p:nvSpPr>
          <p:spPr bwMode="auto">
            <a:xfrm flipV="1">
              <a:off x="1600200" y="4346575"/>
              <a:ext cx="0" cy="452438"/>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214042" name="Line 26"/>
            <p:cNvSpPr>
              <a:spLocks noChangeShapeType="1"/>
            </p:cNvSpPr>
            <p:nvPr/>
          </p:nvSpPr>
          <p:spPr bwMode="auto">
            <a:xfrm flipV="1">
              <a:off x="3581400" y="4346575"/>
              <a:ext cx="0" cy="452438"/>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214043" name="Line 27"/>
            <p:cNvSpPr>
              <a:spLocks noChangeShapeType="1"/>
            </p:cNvSpPr>
            <p:nvPr/>
          </p:nvSpPr>
          <p:spPr bwMode="auto">
            <a:xfrm flipV="1">
              <a:off x="5867400" y="4346575"/>
              <a:ext cx="0" cy="452438"/>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sp>
          <p:nvSpPr>
            <p:cNvPr id="214044" name="Line 28"/>
            <p:cNvSpPr>
              <a:spLocks noChangeShapeType="1"/>
            </p:cNvSpPr>
            <p:nvPr/>
          </p:nvSpPr>
          <p:spPr bwMode="auto">
            <a:xfrm flipV="1">
              <a:off x="7848600" y="4346575"/>
              <a:ext cx="0" cy="452438"/>
            </a:xfrm>
            <a:prstGeom prst="line">
              <a:avLst/>
            </a:prstGeom>
            <a:noFill/>
            <a:ln w="12700">
              <a:solidFill>
                <a:schemeClr val="tx1"/>
              </a:solidFill>
              <a:round/>
              <a:headEnd type="none" w="sm" len="sm"/>
              <a:tailEnd type="stealth" w="med" len="lg"/>
            </a:ln>
            <a:effectLst>
              <a:outerShdw blurRad="76200" dir="18900000" sy="23000" kx="-1200000" algn="bl" rotWithShape="0">
                <a:prstClr val="black">
                  <a:alpha val="20000"/>
                </a:prstClr>
              </a:outerShdw>
            </a:effectLst>
          </p:spPr>
          <p:txBody>
            <a:bodyPr wrap="none" anchor="ctr"/>
            <a:lstStyle/>
            <a:p>
              <a:endParaRPr lang="en-CA"/>
            </a:p>
          </p:txBody>
        </p:sp>
      </p:grpSp>
      <p:sp>
        <p:nvSpPr>
          <p:cNvPr id="29" name="TextBox 1"/>
          <p:cNvSpPr txBox="1"/>
          <p:nvPr/>
        </p:nvSpPr>
        <p:spPr>
          <a:xfrm>
            <a:off x="-28932" y="655171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Footer Placeholder 2"/>
          <p:cNvSpPr>
            <a:spLocks noGrp="1"/>
          </p:cNvSpPr>
          <p:nvPr>
            <p:ph type="ftr" sz="quarter" idx="11"/>
          </p:nvPr>
        </p:nvSpPr>
        <p:spPr/>
        <p:txBody>
          <a:bodyPr/>
          <a:lstStyle/>
          <a:p>
            <a:r>
              <a:rPr lang="en-CA"/>
              <a:t>PMBOK 6th Edition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76200" y="0"/>
            <a:ext cx="9677400" cy="914400"/>
          </a:xfrm>
          <a:noFill/>
          <a:ln/>
        </p:spPr>
        <p:txBody>
          <a:bodyPr lIns="92075" tIns="46038" rIns="92075" bIns="46038" anchor="ctr">
            <a:noAutofit/>
          </a:bodyPr>
          <a:lstStyle/>
          <a:p>
            <a:pPr algn="ctr" eaLnBrk="0" hangingPunct="0"/>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9.3.2  -  ACQUIRE RESOURCES                                TOOLS &amp; TECHNIQUES</a:t>
            </a:r>
          </a:p>
        </p:txBody>
      </p:sp>
      <p:sp>
        <p:nvSpPr>
          <p:cNvPr id="154633" name="Rectangle 9"/>
          <p:cNvSpPr>
            <a:spLocks noGrp="1" noChangeArrowheads="1"/>
          </p:cNvSpPr>
          <p:nvPr>
            <p:ph idx="1"/>
          </p:nvPr>
        </p:nvSpPr>
        <p:spPr>
          <a:xfrm>
            <a:off x="228600" y="1206366"/>
            <a:ext cx="8686800" cy="5486400"/>
          </a:xfrm>
          <a:noFill/>
          <a:ln/>
        </p:spPr>
        <p:txBody>
          <a:bodyPr lIns="92075" tIns="46038" rIns="92075" bIns="46038">
            <a:normAutofit/>
          </a:bodyPr>
          <a:lstStyle/>
          <a:p>
            <a:pPr eaLnBrk="0" hangingPunct="0">
              <a:lnSpc>
                <a:spcPct val="80000"/>
              </a:lnSpc>
              <a:spcAft>
                <a:spcPct val="40000"/>
              </a:spcAft>
              <a:buFont typeface="Wingdings" pitchFamily="2" charset="2"/>
              <a:buNone/>
            </a:pPr>
            <a:r>
              <a:rPr lang="en-US" sz="3600" b="1" i="1" dirty="0"/>
              <a:t>Types of Negotiation</a:t>
            </a:r>
          </a:p>
          <a:p>
            <a:pPr marL="912813" indent="-282575" eaLnBrk="0" hangingPunct="0">
              <a:lnSpc>
                <a:spcPct val="80000"/>
              </a:lnSpc>
              <a:buSzPct val="78000"/>
            </a:pPr>
            <a:r>
              <a:rPr lang="en-US" sz="3600" dirty="0"/>
              <a:t>Distributive (win-lose)</a:t>
            </a:r>
          </a:p>
          <a:p>
            <a:pPr marL="1159701" lvl="2" indent="-282575" eaLnBrk="0" hangingPunct="0">
              <a:lnSpc>
                <a:spcPct val="80000"/>
              </a:lnSpc>
              <a:buSzPct val="77000"/>
            </a:pPr>
            <a:r>
              <a:rPr lang="en-US" dirty="0"/>
              <a:t>One party’s gain is the other’s loss</a:t>
            </a:r>
          </a:p>
          <a:p>
            <a:pPr marL="1159701" lvl="2" indent="-282575" eaLnBrk="0" hangingPunct="0">
              <a:lnSpc>
                <a:spcPct val="80000"/>
              </a:lnSpc>
              <a:buSzPct val="77000"/>
            </a:pPr>
            <a:r>
              <a:rPr lang="en-US" dirty="0"/>
              <a:t>Occurs during intense conflicts over economic issues</a:t>
            </a:r>
          </a:p>
          <a:p>
            <a:pPr marL="912813" indent="-282575" eaLnBrk="0" hangingPunct="0">
              <a:lnSpc>
                <a:spcPct val="80000"/>
              </a:lnSpc>
              <a:buSzPct val="79000"/>
            </a:pPr>
            <a:r>
              <a:rPr lang="en-US" sz="3600" dirty="0"/>
              <a:t>Integrative (win-win)</a:t>
            </a:r>
          </a:p>
          <a:p>
            <a:pPr marL="1159701" lvl="2" indent="-282575" eaLnBrk="0" hangingPunct="0">
              <a:lnSpc>
                <a:spcPct val="80000"/>
              </a:lnSpc>
              <a:buSzPct val="77000"/>
            </a:pPr>
            <a:r>
              <a:rPr lang="en-US" dirty="0"/>
              <a:t>Seek solutions where both parties win</a:t>
            </a:r>
          </a:p>
          <a:p>
            <a:pPr marL="1159701" lvl="2" indent="-282575" eaLnBrk="0" hangingPunct="0">
              <a:lnSpc>
                <a:spcPct val="80000"/>
              </a:lnSpc>
              <a:buSzPct val="77000"/>
            </a:pPr>
            <a:r>
              <a:rPr lang="en-US" dirty="0"/>
              <a:t>Both parties show flexibility, trust and are motivated to solve problems</a:t>
            </a:r>
            <a:endParaRPr lang="en-US" sz="2800" dirty="0"/>
          </a:p>
          <a:p>
            <a:pPr marL="912813" indent="-282575" eaLnBrk="0" hangingPunct="0">
              <a:lnSpc>
                <a:spcPct val="80000"/>
              </a:lnSpc>
              <a:buSzPct val="79000"/>
            </a:pPr>
            <a:r>
              <a:rPr lang="en-US" sz="3600" dirty="0"/>
              <a:t>Lose-Lose</a:t>
            </a:r>
          </a:p>
          <a:p>
            <a:pPr marL="1159701" lvl="2" indent="-282575" eaLnBrk="0" hangingPunct="0">
              <a:lnSpc>
                <a:spcPct val="80000"/>
              </a:lnSpc>
              <a:buSzPct val="77000"/>
            </a:pPr>
            <a:r>
              <a:rPr lang="en-US" dirty="0"/>
              <a:t>Both parties take an extreme position</a:t>
            </a:r>
          </a:p>
          <a:p>
            <a:pPr eaLnBrk="0" hangingPunct="0">
              <a:lnSpc>
                <a:spcPct val="80000"/>
              </a:lnSpc>
              <a:spcAft>
                <a:spcPct val="40000"/>
              </a:spcAft>
              <a:buFont typeface="Wingdings" pitchFamily="2" charset="2"/>
              <a:buNone/>
            </a:pPr>
            <a:endParaRPr lang="en-US" sz="2800" dirty="0"/>
          </a:p>
        </p:txBody>
      </p:sp>
      <p:sp>
        <p:nvSpPr>
          <p:cNvPr id="154627"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54628"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54629"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54630" name="Rectangle 6"/>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54631" name="Rectangle 7"/>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54632" name="Rectangle 8"/>
          <p:cNvSpPr>
            <a:spLocks noChangeArrowheads="1"/>
          </p:cNvSpPr>
          <p:nvPr/>
        </p:nvSpPr>
        <p:spPr bwMode="auto">
          <a:xfrm>
            <a:off x="3352800" y="1219200"/>
            <a:ext cx="2133600" cy="838200"/>
          </a:xfrm>
          <a:prstGeom prst="rect">
            <a:avLst/>
          </a:prstGeom>
          <a:noFill/>
          <a:ln w="9525">
            <a:noFill/>
            <a:miter lim="800000"/>
            <a:headEnd/>
            <a:tailEnd/>
          </a:ln>
          <a:effectLst/>
        </p:spPr>
        <p:txBody>
          <a:bodyPr wrap="none" anchor="ctr"/>
          <a:lstStyle/>
          <a:p>
            <a:endParaRPr lang="en-CA"/>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078355867"/>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50"/>
          <p:cNvSpPr>
            <a:spLocks noGrp="1" noChangeArrowheads="1"/>
          </p:cNvSpPr>
          <p:nvPr>
            <p:ph type="title"/>
          </p:nvPr>
        </p:nvSpPr>
        <p:spPr>
          <a:xfrm>
            <a:off x="152400" y="6752"/>
            <a:ext cx="8991600" cy="838200"/>
          </a:xfrm>
          <a:noFill/>
          <a:ln/>
        </p:spPr>
        <p:txBody>
          <a:bodyPr>
            <a:normAutofit/>
          </a:bodyPr>
          <a:lstStyle/>
          <a:p>
            <a:pPr algn="ctr"/>
            <a: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9.1.2  PLAN RESOURCES MANAGEMENT: </a:t>
            </a:r>
            <a:b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br>
            <a: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TOOLS &amp; TECHNIQUES</a:t>
            </a:r>
          </a:p>
        </p:txBody>
      </p:sp>
      <p:sp>
        <p:nvSpPr>
          <p:cNvPr id="507907" name="Rectangle 4099"/>
          <p:cNvSpPr>
            <a:spLocks noGrp="1" noChangeArrowheads="1"/>
          </p:cNvSpPr>
          <p:nvPr>
            <p:ph idx="1"/>
          </p:nvPr>
        </p:nvSpPr>
        <p:spPr>
          <a:xfrm>
            <a:off x="304800" y="1066800"/>
            <a:ext cx="8686800" cy="5715000"/>
          </a:xfrm>
          <a:noFill/>
          <a:ln/>
        </p:spPr>
        <p:txBody>
          <a:bodyPr>
            <a:normAutofit fontScale="85000" lnSpcReduction="20000"/>
          </a:bodyPr>
          <a:lstStyle/>
          <a:p>
            <a:pPr marL="717550" indent="-282575" eaLnBrk="0" hangingPunct="0">
              <a:buFont typeface="Wingdings" pitchFamily="2" charset="2"/>
              <a:buNone/>
            </a:pPr>
            <a:r>
              <a:rPr lang="en-US" sz="2800" b="1" dirty="0"/>
              <a:t>	</a:t>
            </a:r>
            <a:r>
              <a:rPr lang="en-US" sz="2600" i="1" u="sng" dirty="0"/>
              <a:t>Organizational principles</a:t>
            </a:r>
          </a:p>
          <a:p>
            <a:pPr marL="1255713" lvl="1" indent="-236538" eaLnBrk="0" hangingPunct="0">
              <a:buSzPct val="79000"/>
            </a:pPr>
            <a:r>
              <a:rPr lang="en-US" sz="2600" dirty="0"/>
              <a:t>Unity of command</a:t>
            </a:r>
          </a:p>
          <a:p>
            <a:pPr marL="1255713" lvl="1" indent="-236538" eaLnBrk="0" hangingPunct="0">
              <a:buSzPct val="79000"/>
            </a:pPr>
            <a:r>
              <a:rPr lang="en-US" sz="2600" dirty="0"/>
              <a:t>Parity in authority and responsibility</a:t>
            </a:r>
          </a:p>
          <a:p>
            <a:pPr marL="1255713" lvl="1" indent="-236538" eaLnBrk="0" hangingPunct="0">
              <a:buSzPct val="79000"/>
            </a:pPr>
            <a:r>
              <a:rPr lang="en-US" sz="2600" dirty="0"/>
              <a:t>Scalar principle (chain of command)</a:t>
            </a:r>
          </a:p>
          <a:p>
            <a:pPr marL="1255713" lvl="1" indent="-236538" eaLnBrk="0" hangingPunct="0">
              <a:buSzPct val="79000"/>
            </a:pPr>
            <a:r>
              <a:rPr lang="en-US" sz="2600" dirty="0"/>
              <a:t>Span of management</a:t>
            </a:r>
          </a:p>
          <a:p>
            <a:pPr marL="1255713" lvl="1" indent="-236538" eaLnBrk="0" hangingPunct="0">
              <a:buSzPct val="79000"/>
            </a:pPr>
            <a:r>
              <a:rPr lang="en-US" sz="2600" dirty="0"/>
              <a:t>Flexibility</a:t>
            </a:r>
          </a:p>
          <a:p>
            <a:pPr marL="1255713" lvl="1" indent="-236538" eaLnBrk="0" hangingPunct="0">
              <a:buSzPct val="79000"/>
            </a:pPr>
            <a:r>
              <a:rPr lang="en-US" sz="2600" dirty="0"/>
              <a:t>Division of labor</a:t>
            </a:r>
          </a:p>
          <a:p>
            <a:pPr marL="1255713" lvl="1" indent="-236538" eaLnBrk="0" hangingPunct="0">
              <a:buSzPct val="79000"/>
            </a:pPr>
            <a:r>
              <a:rPr lang="en-US" sz="2600" dirty="0"/>
              <a:t>Departmentation</a:t>
            </a:r>
          </a:p>
          <a:p>
            <a:pPr>
              <a:buFont typeface="Wingdings" pitchFamily="2" charset="2"/>
              <a:buNone/>
            </a:pPr>
            <a:endParaRPr lang="en-US" sz="2800" b="1" i="1" u="sng" dirty="0"/>
          </a:p>
          <a:p>
            <a:pPr marL="984250" indent="-282575">
              <a:buFont typeface="Wingdings" pitchFamily="2" charset="2"/>
              <a:buNone/>
              <a:tabLst>
                <a:tab pos="717550" algn="l"/>
              </a:tabLst>
            </a:pPr>
            <a:r>
              <a:rPr lang="en-US" sz="2800" i="1" u="sng" dirty="0"/>
              <a:t>Dimensions of Organizational Structure</a:t>
            </a:r>
          </a:p>
          <a:p>
            <a:pPr marL="1263650" lvl="1" indent="-236538"/>
            <a:r>
              <a:rPr lang="en-US" sz="2400" dirty="0"/>
              <a:t>The organizational structure of a project can be analyzed along several dimensions:</a:t>
            </a:r>
          </a:p>
          <a:p>
            <a:pPr marL="1608138" lvl="2" indent="-236538"/>
            <a:r>
              <a:rPr lang="en-US" dirty="0"/>
              <a:t>Formalization</a:t>
            </a:r>
          </a:p>
          <a:p>
            <a:pPr marL="1608138" lvl="2" indent="-236538"/>
            <a:r>
              <a:rPr lang="en-US" dirty="0"/>
              <a:t>Centralization</a:t>
            </a:r>
          </a:p>
          <a:p>
            <a:pPr marL="1608138" lvl="2" indent="-236538"/>
            <a:r>
              <a:rPr lang="en-US" dirty="0"/>
              <a:t>Complexity</a:t>
            </a:r>
          </a:p>
          <a:p>
            <a:pPr marL="1608138" lvl="2" indent="-236538"/>
            <a:r>
              <a:rPr lang="en-US" dirty="0"/>
              <a:t>Specialization</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39419872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50"/>
          <p:cNvSpPr>
            <a:spLocks noGrp="1" noChangeArrowheads="1"/>
          </p:cNvSpPr>
          <p:nvPr>
            <p:ph type="title"/>
          </p:nvPr>
        </p:nvSpPr>
        <p:spPr>
          <a:xfrm>
            <a:off x="152400" y="152400"/>
            <a:ext cx="8991600" cy="838200"/>
          </a:xfrm>
          <a:noFill/>
          <a:ln/>
        </p:spPr>
        <p:txBody>
          <a:bodyPr>
            <a:normAutofit/>
          </a:bodyPr>
          <a:lstStyle/>
          <a:p>
            <a:pPr algn="ctr"/>
            <a: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9.1.2 PLAN RESOURCE MANAGEMENT                              TOOLS &amp; TECHNIQUES</a:t>
            </a:r>
          </a:p>
        </p:txBody>
      </p:sp>
      <p:sp>
        <p:nvSpPr>
          <p:cNvPr id="97283" name="Rectangle 3"/>
          <p:cNvSpPr>
            <a:spLocks noGrp="1" noChangeArrowheads="1"/>
          </p:cNvSpPr>
          <p:nvPr>
            <p:ph idx="1"/>
          </p:nvPr>
        </p:nvSpPr>
        <p:spPr>
          <a:xfrm>
            <a:off x="304800" y="1371600"/>
            <a:ext cx="8686800" cy="5181600"/>
          </a:xfrm>
          <a:noFill/>
          <a:ln/>
        </p:spPr>
        <p:txBody>
          <a:bodyPr lIns="92075" tIns="46038" rIns="92075" bIns="46038">
            <a:normAutofit lnSpcReduction="10000"/>
          </a:bodyPr>
          <a:lstStyle/>
          <a:p>
            <a:pPr eaLnBrk="0" hangingPunct="0">
              <a:buFont typeface="Wingdings" pitchFamily="2" charset="2"/>
              <a:buNone/>
            </a:pPr>
            <a:r>
              <a:rPr lang="en-US" b="1" i="1" dirty="0"/>
              <a:t>	Formalization</a:t>
            </a:r>
          </a:p>
          <a:p>
            <a:pPr lvl="1" eaLnBrk="0" hangingPunct="0">
              <a:buSzPct val="77000"/>
            </a:pPr>
            <a:r>
              <a:rPr lang="en-US" sz="2400" dirty="0"/>
              <a:t>The degree to which written policies, procedures, rules and job descriptions are defined</a:t>
            </a:r>
          </a:p>
          <a:p>
            <a:pPr lvl="1" eaLnBrk="0" hangingPunct="0">
              <a:buSzPct val="77000"/>
            </a:pPr>
            <a:r>
              <a:rPr lang="en-US" sz="2400" dirty="0"/>
              <a:t>Excessive formalization may create ‘red tape’ so be aware of the size of your project - the larger it is, the more formal it will need to be</a:t>
            </a:r>
          </a:p>
          <a:p>
            <a:pPr eaLnBrk="0" hangingPunct="0">
              <a:buFont typeface="Wingdings" pitchFamily="2" charset="2"/>
              <a:buNone/>
            </a:pPr>
            <a:r>
              <a:rPr lang="en-US" b="1" i="1" dirty="0"/>
              <a:t>	Centralization</a:t>
            </a:r>
          </a:p>
          <a:p>
            <a:pPr lvl="1"/>
            <a:r>
              <a:rPr lang="en-US" sz="2600" dirty="0"/>
              <a:t>The authority to make decisions is highly centralized and project teams have limited decision making authority</a:t>
            </a:r>
          </a:p>
          <a:p>
            <a:pPr lvl="1"/>
            <a:r>
              <a:rPr lang="en-US" sz="2600" dirty="0"/>
              <a:t>Decentralized projects tend to have more authority residing within the project team </a:t>
            </a:r>
          </a:p>
          <a:p>
            <a:pPr lvl="1"/>
            <a:r>
              <a:rPr lang="en-US" sz="2600" dirty="0"/>
              <a:t>Centralization may vary according to the project life cycle</a:t>
            </a:r>
          </a:p>
          <a:p>
            <a:pPr eaLnBrk="0" hangingPunct="0">
              <a:buSzPct val="77000"/>
              <a:buNone/>
            </a:pPr>
            <a:endParaRPr lang="en-US"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621278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50"/>
          <p:cNvSpPr>
            <a:spLocks noGrp="1" noChangeArrowheads="1"/>
          </p:cNvSpPr>
          <p:nvPr>
            <p:ph type="title"/>
          </p:nvPr>
        </p:nvSpPr>
        <p:spPr>
          <a:xfrm>
            <a:off x="152400" y="152400"/>
            <a:ext cx="8991600" cy="838200"/>
          </a:xfrm>
          <a:noFill/>
          <a:ln/>
        </p:spPr>
        <p:txBody>
          <a:bodyPr>
            <a:normAutofit/>
          </a:bodyPr>
          <a:lstStyle/>
          <a:p>
            <a:pPr algn="ctr"/>
            <a: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9.1.2  PLAN RESOURCES MANAGEMENT</a:t>
            </a:r>
            <a:b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br>
            <a: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TOOLS &amp; TECHNIQUES</a:t>
            </a:r>
          </a:p>
        </p:txBody>
      </p:sp>
      <p:sp>
        <p:nvSpPr>
          <p:cNvPr id="101379" name="Rectangle 3"/>
          <p:cNvSpPr>
            <a:spLocks noGrp="1" noChangeArrowheads="1"/>
          </p:cNvSpPr>
          <p:nvPr>
            <p:ph idx="1"/>
          </p:nvPr>
        </p:nvSpPr>
        <p:spPr>
          <a:xfrm>
            <a:off x="609600" y="1143000"/>
            <a:ext cx="7772400" cy="5181600"/>
          </a:xfrm>
          <a:noFill/>
          <a:ln/>
        </p:spPr>
        <p:txBody>
          <a:bodyPr lIns="92075" tIns="46038" rIns="92075" bIns="46038">
            <a:normAutofit/>
          </a:bodyPr>
          <a:lstStyle/>
          <a:p>
            <a:pPr eaLnBrk="0" hangingPunct="0">
              <a:buFont typeface="Wingdings" pitchFamily="2" charset="2"/>
              <a:buNone/>
            </a:pPr>
            <a:r>
              <a:rPr lang="en-US" sz="2800" b="1" i="1" dirty="0"/>
              <a:t>Complexity</a:t>
            </a:r>
          </a:p>
          <a:p>
            <a:pPr lvl="1"/>
            <a:r>
              <a:rPr lang="en-US" sz="2400" dirty="0"/>
              <a:t>Covers the number of different job titles and departments involved in the project</a:t>
            </a:r>
          </a:p>
          <a:p>
            <a:pPr lvl="1"/>
            <a:r>
              <a:rPr lang="en-US" sz="2400" dirty="0"/>
              <a:t>The more complex, the more interface management and communication required</a:t>
            </a:r>
          </a:p>
          <a:p>
            <a:pPr eaLnBrk="0" hangingPunct="0">
              <a:buFont typeface="Wingdings" pitchFamily="2" charset="2"/>
              <a:buNone/>
            </a:pPr>
            <a:r>
              <a:rPr lang="en-US" sz="2800" b="1" i="1" dirty="0"/>
              <a:t>Specialization</a:t>
            </a:r>
          </a:p>
          <a:p>
            <a:pPr lvl="1"/>
            <a:r>
              <a:rPr lang="en-US" sz="2400" dirty="0"/>
              <a:t>Breaking a complex task into simple functional parts</a:t>
            </a:r>
          </a:p>
          <a:p>
            <a:pPr lvl="1"/>
            <a:r>
              <a:rPr lang="en-US" sz="2400" dirty="0"/>
              <a:t>Increases efficiency</a:t>
            </a:r>
          </a:p>
          <a:p>
            <a:pPr lvl="1"/>
            <a:r>
              <a:rPr lang="en-US" sz="2400" dirty="0"/>
              <a:t>Often leads to boredom, unhappiness and lack of motivation</a:t>
            </a:r>
          </a:p>
          <a:p>
            <a:pPr>
              <a:buNone/>
            </a:pPr>
            <a:endParaRPr lang="en-US"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558261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50"/>
          <p:cNvSpPr>
            <a:spLocks noGrp="1" noChangeArrowheads="1"/>
          </p:cNvSpPr>
          <p:nvPr>
            <p:ph type="title"/>
          </p:nvPr>
        </p:nvSpPr>
        <p:spPr>
          <a:xfrm>
            <a:off x="0" y="-152400"/>
            <a:ext cx="9144000" cy="838200"/>
          </a:xfrm>
          <a:noFill/>
          <a:ln/>
        </p:spPr>
        <p:txBody>
          <a:bodyPr>
            <a:noAutofit/>
          </a:bodyPr>
          <a:lstStyle/>
          <a:p>
            <a:pPr algn="ctr"/>
            <a:r>
              <a:rPr lang="en-US" sz="2800" b="1" dirty="0">
                <a:solidFill>
                  <a:schemeClr val="tx2">
                    <a:lumMod val="50000"/>
                  </a:schemeClr>
                </a:solidFill>
              </a:rPr>
              <a:t>9.1.1  PLAN RESOURCES MANAGEMENT: INPUTS</a:t>
            </a:r>
          </a:p>
        </p:txBody>
      </p:sp>
      <p:sp>
        <p:nvSpPr>
          <p:cNvPr id="650242" name="Rectangle 2"/>
          <p:cNvSpPr>
            <a:spLocks noGrp="1" noChangeArrowheads="1"/>
          </p:cNvSpPr>
          <p:nvPr>
            <p:ph idx="1"/>
          </p:nvPr>
        </p:nvSpPr>
        <p:spPr>
          <a:xfrm>
            <a:off x="363638" y="706056"/>
            <a:ext cx="8763000" cy="6151944"/>
          </a:xfrm>
        </p:spPr>
        <p:txBody>
          <a:bodyPr>
            <a:normAutofit fontScale="70000" lnSpcReduction="20000"/>
          </a:bodyPr>
          <a:lstStyle/>
          <a:p>
            <a:pPr marL="266700" indent="0">
              <a:lnSpc>
                <a:spcPct val="90000"/>
              </a:lnSpc>
              <a:buFont typeface="Wingdings" pitchFamily="2" charset="2"/>
              <a:buNone/>
            </a:pPr>
            <a:r>
              <a:rPr lang="en-US" sz="7000" b="1" dirty="0"/>
              <a:t>.</a:t>
            </a:r>
            <a:r>
              <a:rPr lang="en-US" sz="4500" b="1" dirty="0"/>
              <a:t>3  Project Documents </a:t>
            </a:r>
            <a:endParaRPr lang="en-US" sz="7000" b="1" dirty="0"/>
          </a:p>
          <a:p>
            <a:pPr marL="984250" indent="-174625">
              <a:lnSpc>
                <a:spcPct val="90000"/>
              </a:lnSpc>
            </a:pPr>
            <a:r>
              <a:rPr lang="en-US" sz="2900" dirty="0"/>
              <a:t>Project Schedule</a:t>
            </a:r>
          </a:p>
          <a:p>
            <a:pPr marL="984250" indent="-174625">
              <a:lnSpc>
                <a:spcPct val="90000"/>
              </a:lnSpc>
            </a:pPr>
            <a:r>
              <a:rPr lang="en-US" sz="2900" dirty="0"/>
              <a:t>Requirements Documentation </a:t>
            </a:r>
          </a:p>
          <a:p>
            <a:pPr marL="984250" indent="-174625">
              <a:lnSpc>
                <a:spcPct val="90000"/>
              </a:lnSpc>
            </a:pPr>
            <a:r>
              <a:rPr lang="en-US" sz="2900" dirty="0"/>
              <a:t>Risk Register</a:t>
            </a:r>
          </a:p>
          <a:p>
            <a:pPr marL="984250" indent="-174625">
              <a:lnSpc>
                <a:spcPct val="90000"/>
              </a:lnSpc>
            </a:pPr>
            <a:r>
              <a:rPr lang="en-US" sz="2900" dirty="0"/>
              <a:t>Stakeholder Register</a:t>
            </a:r>
            <a:endParaRPr lang="en-US" sz="2900" b="1" dirty="0"/>
          </a:p>
          <a:p>
            <a:pPr marL="0" indent="0">
              <a:lnSpc>
                <a:spcPct val="90000"/>
              </a:lnSpc>
              <a:buFont typeface="Wingdings" pitchFamily="2" charset="2"/>
              <a:buNone/>
            </a:pPr>
            <a:r>
              <a:rPr lang="en-US" sz="7000" b="1" dirty="0"/>
              <a:t> .</a:t>
            </a:r>
            <a:r>
              <a:rPr lang="en-US" sz="4500" b="1" dirty="0"/>
              <a:t>4   Enterprise Environmental Factors</a:t>
            </a:r>
            <a:r>
              <a:rPr lang="en-US" sz="4500" dirty="0"/>
              <a:t> </a:t>
            </a:r>
          </a:p>
          <a:p>
            <a:pPr marL="461963" indent="0">
              <a:lnSpc>
                <a:spcPct val="90000"/>
              </a:lnSpc>
              <a:buFont typeface="Wingdings" pitchFamily="2" charset="2"/>
              <a:buNone/>
            </a:pPr>
            <a:r>
              <a:rPr lang="en-US" sz="5000" dirty="0"/>
              <a:t>   </a:t>
            </a:r>
            <a:r>
              <a:rPr lang="en-US" sz="2900" dirty="0"/>
              <a:t>The factors that can influence Resource Management: </a:t>
            </a:r>
          </a:p>
          <a:p>
            <a:pPr marL="1025525" indent="-215900">
              <a:lnSpc>
                <a:spcPct val="90000"/>
              </a:lnSpc>
            </a:pPr>
            <a:r>
              <a:rPr lang="en-US" sz="2900" dirty="0"/>
              <a:t>Organizational Culture and Structure</a:t>
            </a:r>
          </a:p>
          <a:p>
            <a:pPr marL="1025525" indent="-215900">
              <a:lnSpc>
                <a:spcPct val="90000"/>
              </a:lnSpc>
            </a:pPr>
            <a:r>
              <a:rPr lang="en-US" sz="2900" dirty="0"/>
              <a:t>Existing Resources competencies and availability</a:t>
            </a:r>
          </a:p>
          <a:p>
            <a:pPr marL="1025525" indent="-215900">
              <a:lnSpc>
                <a:spcPct val="90000"/>
              </a:lnSpc>
            </a:pPr>
            <a:r>
              <a:rPr lang="en-US" sz="2900" dirty="0"/>
              <a:t>Geographical Locations of facilities and resources</a:t>
            </a:r>
          </a:p>
          <a:p>
            <a:pPr marL="1025525" indent="-215900">
              <a:lnSpc>
                <a:spcPct val="90000"/>
              </a:lnSpc>
            </a:pPr>
            <a:r>
              <a:rPr lang="en-US" sz="2900" dirty="0"/>
              <a:t>Market Conditions</a:t>
            </a:r>
          </a:p>
          <a:p>
            <a:pPr marL="0" indent="0">
              <a:lnSpc>
                <a:spcPct val="90000"/>
              </a:lnSpc>
              <a:buFont typeface="Wingdings" pitchFamily="2" charset="2"/>
              <a:buNone/>
            </a:pPr>
            <a:endParaRPr lang="en-US" b="1" dirty="0"/>
          </a:p>
          <a:p>
            <a:pPr marL="0" indent="0">
              <a:lnSpc>
                <a:spcPct val="90000"/>
              </a:lnSpc>
              <a:buFont typeface="Wingdings" pitchFamily="2" charset="2"/>
              <a:buNone/>
            </a:pPr>
            <a:r>
              <a:rPr lang="en-US" sz="4000" b="1" dirty="0"/>
              <a:t>   .5 Organizational Process Assets</a:t>
            </a:r>
          </a:p>
          <a:p>
            <a:pPr marL="984250" indent="-174625">
              <a:lnSpc>
                <a:spcPct val="90000"/>
              </a:lnSpc>
            </a:pPr>
            <a:r>
              <a:rPr lang="en-US" sz="2900" dirty="0"/>
              <a:t>HR and physical Resources Policies and procedures</a:t>
            </a:r>
          </a:p>
          <a:p>
            <a:pPr marL="984250" indent="-174625">
              <a:lnSpc>
                <a:spcPct val="90000"/>
              </a:lnSpc>
            </a:pPr>
            <a:r>
              <a:rPr lang="en-US" sz="2900" dirty="0"/>
              <a:t>Safety and security policies </a:t>
            </a:r>
          </a:p>
          <a:p>
            <a:pPr marL="984250" indent="-174625">
              <a:lnSpc>
                <a:spcPct val="90000"/>
              </a:lnSpc>
            </a:pPr>
            <a:r>
              <a:rPr lang="en-US" sz="2900" dirty="0"/>
              <a:t>Templates for resource management</a:t>
            </a:r>
          </a:p>
          <a:p>
            <a:pPr marL="984250" indent="-174625">
              <a:lnSpc>
                <a:spcPct val="90000"/>
              </a:lnSpc>
            </a:pPr>
            <a:r>
              <a:rPr lang="en-US" sz="2900" dirty="0"/>
              <a:t>Historical information from similar projects  </a:t>
            </a:r>
            <a:endParaRPr lang="en-US" sz="4000"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4468"/>
            <a:ext cx="8077200" cy="1143000"/>
          </a:xfrm>
        </p:spPr>
        <p:txBody>
          <a:bodyPr>
            <a:normAutofit/>
          </a:bodyPr>
          <a:lstStyle/>
          <a:p>
            <a:pPr algn="ctr"/>
            <a:r>
              <a:rPr lang="en-CA" sz="2800" b="1" dirty="0">
                <a:solidFill>
                  <a:schemeClr val="tx2">
                    <a:lumMod val="50000"/>
                  </a:schemeClr>
                </a:solidFill>
              </a:rPr>
              <a:t>9.1.2 PLAN RESOUCE MANAGEMENT: TOOLS AND TECHNIQUES</a:t>
            </a:r>
          </a:p>
        </p:txBody>
      </p:sp>
      <p:sp>
        <p:nvSpPr>
          <p:cNvPr id="3" name="Content Placeholder 2"/>
          <p:cNvSpPr>
            <a:spLocks noGrp="1"/>
          </p:cNvSpPr>
          <p:nvPr>
            <p:ph idx="1"/>
          </p:nvPr>
        </p:nvSpPr>
        <p:spPr>
          <a:xfrm>
            <a:off x="762000" y="1128532"/>
            <a:ext cx="8171688" cy="5577068"/>
          </a:xfrm>
        </p:spPr>
        <p:txBody>
          <a:bodyPr>
            <a:normAutofit/>
          </a:bodyPr>
          <a:lstStyle/>
          <a:p>
            <a:pPr marL="82296" indent="0">
              <a:buNone/>
            </a:pPr>
            <a:r>
              <a:rPr lang="en-CA" sz="2800" b="1" dirty="0"/>
              <a:t>1. Expert Judgement</a:t>
            </a:r>
          </a:p>
          <a:p>
            <a:pPr marL="82296" indent="0">
              <a:buNone/>
            </a:pPr>
            <a:r>
              <a:rPr lang="en-CA" sz="2800" b="1" dirty="0"/>
              <a:t>    </a:t>
            </a:r>
            <a:r>
              <a:rPr lang="en-CA" sz="2000" dirty="0"/>
              <a:t>Expertise in the following areas should be considered: </a:t>
            </a:r>
          </a:p>
          <a:p>
            <a:pPr marL="82296" indent="0">
              <a:spcBef>
                <a:spcPts val="0"/>
              </a:spcBef>
              <a:buNone/>
            </a:pPr>
            <a:r>
              <a:rPr lang="en-CA" sz="2000" i="1" dirty="0"/>
              <a:t>	- Negotiation for resources		- Mgmt. &amp; personnel development</a:t>
            </a:r>
            <a:r>
              <a:rPr lang="en-CA" sz="2000" b="1" dirty="0"/>
              <a:t>	</a:t>
            </a:r>
            <a:r>
              <a:rPr lang="en-CA" sz="2000" dirty="0"/>
              <a:t>-</a:t>
            </a:r>
            <a:r>
              <a:rPr lang="en-CA" sz="2000" b="1" dirty="0"/>
              <a:t> </a:t>
            </a:r>
            <a:r>
              <a:rPr lang="en-CA" sz="2000" i="1" dirty="0"/>
              <a:t>Determining needed effort		- Determining reporting needs</a:t>
            </a:r>
          </a:p>
          <a:p>
            <a:pPr marL="82296" indent="0">
              <a:spcBef>
                <a:spcPts val="0"/>
              </a:spcBef>
              <a:buNone/>
            </a:pPr>
            <a:r>
              <a:rPr lang="en-CA" sz="2000" b="1" i="1" dirty="0"/>
              <a:t>	</a:t>
            </a:r>
            <a:r>
              <a:rPr lang="en-CA" sz="2000" i="1" dirty="0"/>
              <a:t>-</a:t>
            </a:r>
            <a:r>
              <a:rPr lang="en-CA" sz="2000" b="1" i="1" dirty="0"/>
              <a:t> </a:t>
            </a:r>
            <a:r>
              <a:rPr lang="en-CA" sz="2000" i="1" dirty="0"/>
              <a:t>Procurement &amp; market conditions	- Human resources management</a:t>
            </a:r>
          </a:p>
          <a:p>
            <a:pPr marL="82296" indent="0">
              <a:spcBef>
                <a:spcPts val="0"/>
              </a:spcBef>
              <a:buNone/>
            </a:pPr>
            <a:r>
              <a:rPr lang="en-CA" sz="2800" b="1" dirty="0"/>
              <a:t>2. Data Representation</a:t>
            </a:r>
          </a:p>
          <a:p>
            <a:pPr marL="531813" indent="-450850">
              <a:spcBef>
                <a:spcPts val="0"/>
              </a:spcBef>
              <a:buNone/>
            </a:pPr>
            <a:r>
              <a:rPr lang="en-CA" sz="2800" b="1" dirty="0"/>
              <a:t>    </a:t>
            </a:r>
            <a:r>
              <a:rPr lang="en-CA" sz="2000" dirty="0"/>
              <a:t>Various formats can be used to ensure that each work package has an     unambiguous owner, and the team members’ role and responsibilities are well understood. These displays include:</a:t>
            </a:r>
          </a:p>
          <a:p>
            <a:pPr marL="531813" indent="0">
              <a:spcBef>
                <a:spcPts val="0"/>
              </a:spcBef>
              <a:buFont typeface="Wingdings" panose="05000000000000000000" pitchFamily="2" charset="2"/>
              <a:buChar char="§"/>
            </a:pPr>
            <a:r>
              <a:rPr lang="en-CA" sz="2000" dirty="0"/>
              <a:t> </a:t>
            </a:r>
            <a:r>
              <a:rPr lang="en-CA" sz="2000" b="1" i="1" dirty="0"/>
              <a:t>Hierarchical Charts</a:t>
            </a:r>
          </a:p>
          <a:p>
            <a:pPr marL="1076325" indent="-185738">
              <a:spcBef>
                <a:spcPts val="0"/>
              </a:spcBef>
              <a:buFont typeface="Courier New" panose="02070309020205020404" pitchFamily="49" charset="0"/>
              <a:buChar char="o"/>
            </a:pPr>
            <a:r>
              <a:rPr lang="en-CA" sz="2000" i="1" dirty="0"/>
              <a:t>Work Breakdown Structure</a:t>
            </a:r>
          </a:p>
          <a:p>
            <a:pPr marL="1076325" indent="-185738">
              <a:spcBef>
                <a:spcPts val="0"/>
              </a:spcBef>
              <a:buFont typeface="Courier New" panose="02070309020205020404" pitchFamily="49" charset="0"/>
              <a:buChar char="o"/>
            </a:pPr>
            <a:r>
              <a:rPr lang="en-CA" sz="2000" i="1" dirty="0"/>
              <a:t>Organizational Breakdown Structure</a:t>
            </a:r>
          </a:p>
          <a:p>
            <a:pPr marL="1076325" indent="-185738">
              <a:spcBef>
                <a:spcPts val="0"/>
              </a:spcBef>
              <a:buFont typeface="Courier New" panose="02070309020205020404" pitchFamily="49" charset="0"/>
              <a:buChar char="o"/>
            </a:pPr>
            <a:r>
              <a:rPr lang="en-CA" sz="2000" i="1" dirty="0"/>
              <a:t> Resource Breakdown Structure </a:t>
            </a:r>
          </a:p>
          <a:p>
            <a:pPr marL="717550" indent="-187325">
              <a:spcBef>
                <a:spcPts val="0"/>
              </a:spcBef>
              <a:buFont typeface="Wingdings" panose="05000000000000000000" pitchFamily="2" charset="2"/>
              <a:buChar char="§"/>
            </a:pPr>
            <a:r>
              <a:rPr lang="en-CA" sz="2000" b="1" i="1" dirty="0"/>
              <a:t>Assignment Matrix – (RAM or RACI Chart)</a:t>
            </a:r>
          </a:p>
          <a:p>
            <a:pPr marL="717550" indent="-187325">
              <a:spcBef>
                <a:spcPts val="0"/>
              </a:spcBef>
              <a:buFont typeface="Wingdings" panose="05000000000000000000" pitchFamily="2" charset="2"/>
              <a:buChar char="§"/>
            </a:pPr>
            <a:r>
              <a:rPr lang="en-CA" sz="2000" b="1" i="1" dirty="0"/>
              <a:t>Textual formats </a:t>
            </a:r>
            <a:endParaRPr lang="en-CA" sz="3600" i="1" dirty="0"/>
          </a:p>
        </p:txBody>
      </p:sp>
      <p:sp>
        <p:nvSpPr>
          <p:cNvPr id="4" name="Footer Placeholder 3"/>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374585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890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89092"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89093"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89094" name="Rectangle 6"/>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3" name="Rectangle 2050"/>
          <p:cNvSpPr>
            <a:spLocks noGrp="1" noChangeArrowheads="1"/>
          </p:cNvSpPr>
          <p:nvPr>
            <p:ph type="title"/>
          </p:nvPr>
        </p:nvSpPr>
        <p:spPr>
          <a:xfrm>
            <a:off x="0" y="-152400"/>
            <a:ext cx="9144000" cy="1143000"/>
          </a:xfrm>
          <a:noFill/>
          <a:ln/>
        </p:spPr>
        <p:txBody>
          <a:bodyPr>
            <a:normAutofit/>
          </a:bodyPr>
          <a:lstStyle/>
          <a:p>
            <a:pPr algn="ctr"/>
            <a: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9.1.2  PLAN RESOURCES MANAGEMENT:                      TOOLS &amp; TECHNIQUES</a:t>
            </a:r>
          </a:p>
        </p:txBody>
      </p:sp>
      <p:sp>
        <p:nvSpPr>
          <p:cNvPr id="89097" name="Rectangle 9"/>
          <p:cNvSpPr>
            <a:spLocks noGrp="1" noChangeArrowheads="1"/>
          </p:cNvSpPr>
          <p:nvPr>
            <p:ph idx="1"/>
          </p:nvPr>
        </p:nvSpPr>
        <p:spPr>
          <a:xfrm>
            <a:off x="304800" y="1219201"/>
            <a:ext cx="8686800" cy="1142999"/>
          </a:xfrm>
          <a:noFill/>
          <a:ln/>
        </p:spPr>
        <p:txBody>
          <a:bodyPr lIns="92075" tIns="46038" rIns="92075" bIns="46038">
            <a:normAutofit/>
          </a:bodyPr>
          <a:lstStyle/>
          <a:p>
            <a:pPr eaLnBrk="0" hangingPunct="0">
              <a:buFont typeface="Wingdings" pitchFamily="2" charset="2"/>
              <a:buNone/>
            </a:pPr>
            <a:r>
              <a:rPr lang="en-US" sz="2800" b="1" dirty="0"/>
              <a:t>Organizational Charts and Position  Descriptions</a:t>
            </a:r>
            <a:endParaRPr lang="en-US" sz="3000" b="1" dirty="0"/>
          </a:p>
          <a:p>
            <a:pPr lvl="1" eaLnBrk="0" hangingPunct="0">
              <a:buSzPct val="79000"/>
              <a:buFont typeface="Wingdings" pitchFamily="2" charset="2"/>
              <a:buNone/>
            </a:pPr>
            <a:r>
              <a:rPr lang="en-US" dirty="0"/>
              <a:t>	</a:t>
            </a:r>
            <a:r>
              <a:rPr lang="en-US" sz="2400" dirty="0"/>
              <a:t>- Three formats for roles &amp; responsibilities</a:t>
            </a:r>
            <a:endParaRPr lang="en-US" dirty="0"/>
          </a:p>
        </p:txBody>
      </p:sp>
      <p:sp>
        <p:nvSpPr>
          <p:cNvPr id="89096" name="Rectangle 8"/>
          <p:cNvSpPr>
            <a:spLocks noChangeArrowheads="1"/>
          </p:cNvSpPr>
          <p:nvPr/>
        </p:nvSpPr>
        <p:spPr bwMode="auto">
          <a:xfrm>
            <a:off x="7375525" y="1189038"/>
            <a:ext cx="184150" cy="579437"/>
          </a:xfrm>
          <a:prstGeom prst="rect">
            <a:avLst/>
          </a:prstGeom>
          <a:noFill/>
          <a:ln w="9525">
            <a:noFill/>
            <a:miter lim="800000"/>
            <a:headEnd/>
            <a:tailEnd/>
          </a:ln>
          <a:effectLst/>
        </p:spPr>
        <p:txBody>
          <a:bodyPr wrap="none" anchor="ctr"/>
          <a:lstStyle/>
          <a:p>
            <a:endParaRPr lang="en-CA"/>
          </a:p>
        </p:txBody>
      </p:sp>
      <p:grpSp>
        <p:nvGrpSpPr>
          <p:cNvPr id="2" name="Group 13"/>
          <p:cNvGrpSpPr>
            <a:grpSpLocks/>
          </p:cNvGrpSpPr>
          <p:nvPr/>
        </p:nvGrpSpPr>
        <p:grpSpPr bwMode="auto">
          <a:xfrm>
            <a:off x="381000" y="2514600"/>
            <a:ext cx="8458200" cy="3865563"/>
            <a:chOff x="612" y="1933"/>
            <a:chExt cx="4717" cy="2086"/>
          </a:xfrm>
        </p:grpSpPr>
        <p:pic>
          <p:nvPicPr>
            <p:cNvPr id="89099" name="Picture 11"/>
            <p:cNvPicPr>
              <a:picLocks noChangeAspect="1" noChangeArrowheads="1"/>
            </p:cNvPicPr>
            <p:nvPr/>
          </p:nvPicPr>
          <p:blipFill>
            <a:blip r:embed="rId3" cstate="print"/>
            <a:srcRect/>
            <a:stretch>
              <a:fillRect/>
            </a:stretch>
          </p:blipFill>
          <p:spPr bwMode="auto">
            <a:xfrm>
              <a:off x="612" y="1933"/>
              <a:ext cx="4717" cy="2086"/>
            </a:xfrm>
            <a:prstGeom prst="rect">
              <a:avLst/>
            </a:prstGeom>
            <a:noFill/>
          </p:spPr>
        </p:pic>
        <p:sp>
          <p:nvSpPr>
            <p:cNvPr id="89100" name="Line 12"/>
            <p:cNvSpPr>
              <a:spLocks noChangeShapeType="1"/>
            </p:cNvSpPr>
            <p:nvPr/>
          </p:nvSpPr>
          <p:spPr bwMode="auto">
            <a:xfrm>
              <a:off x="2290" y="2605"/>
              <a:ext cx="590" cy="0"/>
            </a:xfrm>
            <a:prstGeom prst="line">
              <a:avLst/>
            </a:prstGeom>
            <a:noFill/>
            <a:ln w="28575">
              <a:solidFill>
                <a:schemeClr val="bg1"/>
              </a:solidFill>
              <a:round/>
              <a:headEnd type="none" w="sm" len="sm"/>
              <a:tailEnd type="none" w="sm" len="sm"/>
            </a:ln>
            <a:effectLst/>
          </p:spPr>
          <p:txBody>
            <a:bodyPr/>
            <a:lstStyle/>
            <a:p>
              <a:endParaRPr lang="en-CA"/>
            </a:p>
          </p:txBody>
        </p:sp>
      </p:grpSp>
      <p:sp>
        <p:nvSpPr>
          <p:cNvPr id="14" name="TextBox 1"/>
          <p:cNvSpPr txBox="1"/>
          <p:nvPr/>
        </p:nvSpPr>
        <p:spPr>
          <a:xfrm>
            <a:off x="5847158" y="6397823"/>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3" name="Footer Placeholder 2"/>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50"/>
          <p:cNvSpPr>
            <a:spLocks noGrp="1" noChangeArrowheads="1"/>
          </p:cNvSpPr>
          <p:nvPr>
            <p:ph type="title"/>
          </p:nvPr>
        </p:nvSpPr>
        <p:spPr>
          <a:xfrm>
            <a:off x="152400" y="76200"/>
            <a:ext cx="8991600" cy="838200"/>
          </a:xfrm>
          <a:noFill/>
          <a:ln/>
        </p:spPr>
        <p:txBody>
          <a:bodyPr>
            <a:normAutofit/>
          </a:bodyPr>
          <a:lstStyle/>
          <a:p>
            <a:pPr algn="ctr"/>
            <a: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9.1.2  PLAN RESOURCES MANAGEMENT: </a:t>
            </a:r>
            <a:b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br>
            <a: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TOOLS &amp; TECHNIQUES</a:t>
            </a:r>
          </a:p>
        </p:txBody>
      </p:sp>
      <p:sp>
        <p:nvSpPr>
          <p:cNvPr id="654339" name="Rectangle 3"/>
          <p:cNvSpPr>
            <a:spLocks noGrp="1" noChangeArrowheads="1"/>
          </p:cNvSpPr>
          <p:nvPr>
            <p:ph idx="1"/>
          </p:nvPr>
        </p:nvSpPr>
        <p:spPr>
          <a:xfrm>
            <a:off x="539750" y="981075"/>
            <a:ext cx="7772400" cy="5400675"/>
          </a:xfrm>
        </p:spPr>
        <p:txBody>
          <a:bodyPr/>
          <a:lstStyle/>
          <a:p>
            <a:pPr lvl="1" algn="ctr"/>
            <a:r>
              <a:rPr lang="en-CA" b="1" dirty="0"/>
              <a:t> </a:t>
            </a:r>
            <a:r>
              <a:rPr lang="en-CA" b="1" u="sng" dirty="0"/>
              <a:t>Matrix – Based Charts </a:t>
            </a:r>
          </a:p>
          <a:p>
            <a:pPr lvl="2"/>
            <a:r>
              <a:rPr lang="en-CA" dirty="0"/>
              <a:t> Responsibility Assignment Matrix (RAM), shows connection between work and people</a:t>
            </a:r>
          </a:p>
          <a:p>
            <a:pPr lvl="2"/>
            <a:r>
              <a:rPr lang="en-CA" dirty="0"/>
              <a:t> RACI designation.</a:t>
            </a:r>
          </a:p>
          <a:p>
            <a:pPr lvl="3"/>
            <a:r>
              <a:rPr lang="en-CA" sz="2400" dirty="0">
                <a:solidFill>
                  <a:schemeClr val="tx2"/>
                </a:solidFill>
              </a:rPr>
              <a:t> </a:t>
            </a:r>
            <a:r>
              <a:rPr lang="en-CA" sz="2400" b="1" dirty="0">
                <a:solidFill>
                  <a:schemeClr val="tx2">
                    <a:lumMod val="50000"/>
                  </a:schemeClr>
                </a:solidFill>
              </a:rPr>
              <a:t>R</a:t>
            </a:r>
            <a:r>
              <a:rPr lang="en-CA" sz="2400" dirty="0"/>
              <a:t>esponsible                -  </a:t>
            </a:r>
            <a:r>
              <a:rPr lang="en-CA" sz="2400" b="1" dirty="0">
                <a:solidFill>
                  <a:schemeClr val="tx2">
                    <a:lumMod val="50000"/>
                  </a:schemeClr>
                </a:solidFill>
              </a:rPr>
              <a:t>C</a:t>
            </a:r>
            <a:r>
              <a:rPr lang="en-CA" sz="2400" dirty="0"/>
              <a:t>onsult</a:t>
            </a:r>
          </a:p>
          <a:p>
            <a:pPr lvl="3"/>
            <a:r>
              <a:rPr lang="en-CA" sz="2400" dirty="0">
                <a:solidFill>
                  <a:schemeClr val="tx2"/>
                </a:solidFill>
              </a:rPr>
              <a:t> </a:t>
            </a:r>
            <a:r>
              <a:rPr lang="en-CA" sz="2400" b="1" dirty="0">
                <a:solidFill>
                  <a:schemeClr val="tx2">
                    <a:lumMod val="50000"/>
                  </a:schemeClr>
                </a:solidFill>
              </a:rPr>
              <a:t>A</a:t>
            </a:r>
            <a:r>
              <a:rPr lang="en-CA" sz="2400" dirty="0"/>
              <a:t>ccountable                -  </a:t>
            </a:r>
            <a:r>
              <a:rPr lang="en-CA" sz="2400" b="1" dirty="0">
                <a:solidFill>
                  <a:schemeClr val="tx2">
                    <a:lumMod val="50000"/>
                  </a:schemeClr>
                </a:solidFill>
              </a:rPr>
              <a:t>I</a:t>
            </a:r>
            <a:r>
              <a:rPr lang="en-CA" sz="2400" dirty="0"/>
              <a:t>nform </a:t>
            </a:r>
          </a:p>
          <a:p>
            <a:pPr lvl="3"/>
            <a:endParaRPr lang="en-CA" sz="2400" dirty="0"/>
          </a:p>
          <a:p>
            <a:pPr lvl="3"/>
            <a:endParaRPr lang="en-CA" sz="2400" dirty="0"/>
          </a:p>
        </p:txBody>
      </p:sp>
      <p:pic>
        <p:nvPicPr>
          <p:cNvPr id="654341" name="Picture 5"/>
          <p:cNvPicPr>
            <a:picLocks noChangeAspect="1" noChangeArrowheads="1"/>
          </p:cNvPicPr>
          <p:nvPr/>
        </p:nvPicPr>
        <p:blipFill>
          <a:blip r:embed="rId3" cstate="print"/>
          <a:srcRect/>
          <a:stretch>
            <a:fillRect/>
          </a:stretch>
        </p:blipFill>
        <p:spPr bwMode="auto">
          <a:xfrm>
            <a:off x="1187450" y="3644900"/>
            <a:ext cx="7272338" cy="2879725"/>
          </a:xfrm>
          <a:prstGeom prst="rect">
            <a:avLst/>
          </a:prstGeom>
          <a:noFill/>
        </p:spPr>
      </p:pic>
      <p:sp>
        <p:nvSpPr>
          <p:cNvPr id="5" name="TextBox 1"/>
          <p:cNvSpPr txBox="1"/>
          <p:nvPr/>
        </p:nvSpPr>
        <p:spPr>
          <a:xfrm>
            <a:off x="5791200" y="6524625"/>
            <a:ext cx="3191386"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50"/>
          <p:cNvSpPr>
            <a:spLocks noGrp="1" noChangeArrowheads="1"/>
          </p:cNvSpPr>
          <p:nvPr>
            <p:ph type="title"/>
          </p:nvPr>
        </p:nvSpPr>
        <p:spPr>
          <a:xfrm>
            <a:off x="76200" y="152400"/>
            <a:ext cx="9296400" cy="838200"/>
          </a:xfrm>
          <a:noFill/>
          <a:ln/>
        </p:spPr>
        <p:txBody>
          <a:bodyPr>
            <a:noAutofit/>
          </a:bodyPr>
          <a:lstStyle/>
          <a:p>
            <a:pPr algn="ctr"/>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9.1.3  PLAN RESOURCES MANAGEMENT: OUTPUTS</a:t>
            </a:r>
          </a:p>
        </p:txBody>
      </p:sp>
      <p:sp>
        <p:nvSpPr>
          <p:cNvPr id="109571" name="Rectangle 3"/>
          <p:cNvSpPr>
            <a:spLocks noGrp="1" noChangeArrowheads="1"/>
          </p:cNvSpPr>
          <p:nvPr>
            <p:ph idx="1"/>
          </p:nvPr>
        </p:nvSpPr>
        <p:spPr>
          <a:xfrm>
            <a:off x="0" y="990600"/>
            <a:ext cx="9144000" cy="5867400"/>
          </a:xfrm>
          <a:noFill/>
          <a:ln/>
        </p:spPr>
        <p:txBody>
          <a:bodyPr lIns="92075" tIns="46038" rIns="92075" bIns="46038">
            <a:normAutofit fontScale="85000" lnSpcReduction="20000"/>
          </a:bodyPr>
          <a:lstStyle/>
          <a:p>
            <a:pPr marL="717550" indent="0" eaLnBrk="0" hangingPunct="0">
              <a:lnSpc>
                <a:spcPct val="160000"/>
              </a:lnSpc>
              <a:spcBef>
                <a:spcPts val="0"/>
              </a:spcBef>
              <a:buNone/>
            </a:pPr>
            <a:r>
              <a:rPr lang="en-US" sz="3600" b="1" dirty="0"/>
              <a:t>.1  Resource Management Plan</a:t>
            </a:r>
          </a:p>
          <a:p>
            <a:pPr marL="1168400" indent="-3175" eaLnBrk="0" hangingPunct="0">
              <a:lnSpc>
                <a:spcPct val="120000"/>
              </a:lnSpc>
              <a:spcBef>
                <a:spcPts val="0"/>
              </a:spcBef>
              <a:buNone/>
            </a:pPr>
            <a:r>
              <a:rPr lang="en-US" sz="2600" dirty="0"/>
              <a:t>	</a:t>
            </a:r>
            <a:r>
              <a:rPr lang="en-US" sz="2800" dirty="0"/>
              <a:t>Provides guidance on how project resources shall be categorized, allocated managed and eventually released.  The plan includes but is not limited to</a:t>
            </a:r>
            <a:r>
              <a:rPr lang="en-US" sz="3100" dirty="0"/>
              <a:t>: </a:t>
            </a:r>
            <a:endParaRPr lang="en-US" sz="2600" dirty="0"/>
          </a:p>
          <a:p>
            <a:pPr marL="1435100" indent="-282575" eaLnBrk="0" hangingPunct="0">
              <a:lnSpc>
                <a:spcPct val="120000"/>
              </a:lnSpc>
              <a:spcBef>
                <a:spcPts val="0"/>
              </a:spcBef>
            </a:pPr>
            <a:r>
              <a:rPr lang="en-US" sz="2800" b="1" i="1" dirty="0"/>
              <a:t>Identification of resources</a:t>
            </a:r>
            <a:r>
              <a:rPr lang="en-US" sz="2800" i="1" dirty="0"/>
              <a:t>; </a:t>
            </a:r>
            <a:r>
              <a:rPr lang="en-US" sz="2800" dirty="0"/>
              <a:t>Team and physical </a:t>
            </a:r>
          </a:p>
          <a:p>
            <a:pPr marL="1435100" indent="-282575" eaLnBrk="0" hangingPunct="0">
              <a:lnSpc>
                <a:spcPct val="120000"/>
              </a:lnSpc>
              <a:spcBef>
                <a:spcPts val="0"/>
              </a:spcBef>
            </a:pPr>
            <a:r>
              <a:rPr lang="en-US" sz="2800" b="1" i="1" dirty="0"/>
              <a:t>Acquiring resources</a:t>
            </a:r>
            <a:r>
              <a:rPr lang="en-US" sz="2800" i="1" dirty="0"/>
              <a:t>; </a:t>
            </a:r>
            <a:r>
              <a:rPr lang="en-US" sz="2800" dirty="0"/>
              <a:t>Guidance how to acquire resources</a:t>
            </a:r>
            <a:endParaRPr lang="en-US" sz="2800" i="1" dirty="0"/>
          </a:p>
          <a:p>
            <a:pPr marL="1435100" indent="-282575" eaLnBrk="0" hangingPunct="0">
              <a:lnSpc>
                <a:spcPct val="120000"/>
              </a:lnSpc>
              <a:spcBef>
                <a:spcPts val="0"/>
              </a:spcBef>
            </a:pPr>
            <a:r>
              <a:rPr lang="en-US" sz="2800" b="1" i="1" dirty="0"/>
              <a:t>Role and responsibilities</a:t>
            </a:r>
            <a:r>
              <a:rPr lang="en-US" sz="2800" i="1" dirty="0"/>
              <a:t>:</a:t>
            </a:r>
          </a:p>
          <a:p>
            <a:pPr marL="1801812" lvl="4" indent="-457200" eaLnBrk="0" hangingPunct="0">
              <a:buSzPct val="79000"/>
              <a:buFont typeface="Courier New" panose="02070309020205020404" pitchFamily="49" charset="0"/>
              <a:buChar char="o"/>
            </a:pPr>
            <a:r>
              <a:rPr lang="en-US" sz="2600" i="1" dirty="0">
                <a:solidFill>
                  <a:schemeClr val="accent6"/>
                </a:solidFill>
              </a:rPr>
              <a:t>Role</a:t>
            </a:r>
            <a:r>
              <a:rPr lang="en-US" sz="2600" b="1" i="1" dirty="0">
                <a:solidFill>
                  <a:schemeClr val="accent6"/>
                </a:solidFill>
              </a:rPr>
              <a:t> </a:t>
            </a:r>
            <a:r>
              <a:rPr lang="en-US" sz="2600" dirty="0"/>
              <a:t>(who does what) and responsibilities (who decides what) must be assigned. </a:t>
            </a:r>
          </a:p>
          <a:p>
            <a:pPr marL="1801812" lvl="2" indent="-457200" eaLnBrk="0" hangingPunct="0">
              <a:buSzPct val="79000"/>
              <a:buFont typeface="Courier New" panose="02070309020205020404" pitchFamily="49" charset="0"/>
              <a:buChar char="o"/>
            </a:pPr>
            <a:r>
              <a:rPr lang="en-US" sz="2600" i="1" dirty="0">
                <a:solidFill>
                  <a:schemeClr val="accent6"/>
                </a:solidFill>
              </a:rPr>
              <a:t>Authority:</a:t>
            </a:r>
            <a:r>
              <a:rPr lang="en-US" sz="2600" dirty="0">
                <a:solidFill>
                  <a:schemeClr val="accent6"/>
                </a:solidFill>
              </a:rPr>
              <a:t> </a:t>
            </a:r>
            <a:r>
              <a:rPr lang="en-US" sz="2600" dirty="0"/>
              <a:t>The right to apply project resources, make decisions and sign approvals.  </a:t>
            </a:r>
          </a:p>
          <a:p>
            <a:pPr marL="1801812" lvl="4" indent="-457200" eaLnBrk="0" hangingPunct="0">
              <a:buSzPct val="79000"/>
              <a:buFont typeface="Courier New" panose="02070309020205020404" pitchFamily="49" charset="0"/>
              <a:buChar char="o"/>
            </a:pPr>
            <a:r>
              <a:rPr lang="en-US" sz="2600" i="1" dirty="0">
                <a:solidFill>
                  <a:schemeClr val="accent6"/>
                </a:solidFill>
              </a:rPr>
              <a:t>Responsibility:</a:t>
            </a:r>
            <a:r>
              <a:rPr lang="en-US" sz="2600" dirty="0">
                <a:solidFill>
                  <a:schemeClr val="accent6"/>
                </a:solidFill>
              </a:rPr>
              <a:t> </a:t>
            </a:r>
            <a:r>
              <a:rPr lang="en-US" sz="2600" dirty="0"/>
              <a:t>the assigned work that a project team member is expected to perform to complete the project. </a:t>
            </a:r>
          </a:p>
          <a:p>
            <a:pPr marL="1801812" lvl="1" indent="-457200" eaLnBrk="0" hangingPunct="0">
              <a:buSzPct val="79000"/>
              <a:buFont typeface="Courier New" panose="02070309020205020404" pitchFamily="49" charset="0"/>
              <a:buChar char="o"/>
            </a:pPr>
            <a:r>
              <a:rPr lang="en-US" sz="2600" i="1" dirty="0">
                <a:solidFill>
                  <a:schemeClr val="accent6"/>
                </a:solidFill>
              </a:rPr>
              <a:t>Competence</a:t>
            </a:r>
            <a:r>
              <a:rPr lang="en-US" sz="2600" dirty="0">
                <a:solidFill>
                  <a:schemeClr val="tx2"/>
                </a:solidFill>
              </a:rPr>
              <a:t> </a:t>
            </a:r>
            <a:r>
              <a:rPr lang="en-US" sz="2600" dirty="0"/>
              <a:t>Skill and capacity required to complete project activities</a:t>
            </a:r>
            <a:endParaRPr lang="en-US" sz="2600" dirty="0">
              <a:solidFill>
                <a:schemeClr val="tx2"/>
              </a:solidFill>
            </a:endParaRPr>
          </a:p>
          <a:p>
            <a:pPr eaLnBrk="0" hangingPunct="0">
              <a:buFont typeface="Wingdings" pitchFamily="2" charset="2"/>
              <a:buNone/>
            </a:pPr>
            <a:endParaRPr lang="en-US"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50"/>
          <p:cNvSpPr>
            <a:spLocks noGrp="1" noChangeArrowheads="1"/>
          </p:cNvSpPr>
          <p:nvPr>
            <p:ph type="title"/>
          </p:nvPr>
        </p:nvSpPr>
        <p:spPr>
          <a:xfrm>
            <a:off x="152400" y="-152400"/>
            <a:ext cx="9296400" cy="838200"/>
          </a:xfrm>
          <a:noFill/>
          <a:ln/>
        </p:spPr>
        <p:txBody>
          <a:bodyPr>
            <a:noAutofit/>
          </a:bodyPr>
          <a:lstStyle/>
          <a:p>
            <a:pPr algn="ctr"/>
            <a:r>
              <a:rPr lang="en-US" sz="24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9.1.3  PLAN RESOURCES MANAGEMENT: OUTPUTS</a:t>
            </a:r>
          </a:p>
        </p:txBody>
      </p:sp>
      <p:sp>
        <p:nvSpPr>
          <p:cNvPr id="109571" name="Rectangle 3"/>
          <p:cNvSpPr>
            <a:spLocks noGrp="1" noChangeArrowheads="1"/>
          </p:cNvSpPr>
          <p:nvPr>
            <p:ph idx="1"/>
          </p:nvPr>
        </p:nvSpPr>
        <p:spPr>
          <a:xfrm>
            <a:off x="0" y="685800"/>
            <a:ext cx="9144000" cy="6400800"/>
          </a:xfrm>
          <a:noFill/>
          <a:ln/>
        </p:spPr>
        <p:txBody>
          <a:bodyPr lIns="92075" tIns="46038" rIns="92075" bIns="46038">
            <a:normAutofit lnSpcReduction="10000"/>
          </a:bodyPr>
          <a:lstStyle/>
          <a:p>
            <a:pPr marL="717550" indent="0" eaLnBrk="0" hangingPunct="0">
              <a:spcBef>
                <a:spcPts val="0"/>
              </a:spcBef>
              <a:buNone/>
            </a:pPr>
            <a:r>
              <a:rPr lang="en-US" sz="2800" b="1" dirty="0"/>
              <a:t>.1  Resource Management Plan(cont’d)</a:t>
            </a:r>
          </a:p>
          <a:p>
            <a:pPr marL="1435100" indent="-266700" eaLnBrk="0" hangingPunct="0">
              <a:spcBef>
                <a:spcPts val="0"/>
              </a:spcBef>
            </a:pPr>
            <a:r>
              <a:rPr lang="en-US" sz="2000" b="1" i="1" dirty="0"/>
              <a:t>Project Organization Chart </a:t>
            </a:r>
            <a:r>
              <a:rPr lang="en-US" sz="2000" dirty="0"/>
              <a:t>A graphic display of project team members and their reporting relationships. </a:t>
            </a:r>
          </a:p>
          <a:p>
            <a:pPr marL="1435100" indent="-266700" eaLnBrk="0" hangingPunct="0">
              <a:spcBef>
                <a:spcPts val="0"/>
              </a:spcBef>
            </a:pPr>
            <a:r>
              <a:rPr lang="en-US" sz="2000" b="1" i="1" dirty="0"/>
              <a:t>Project Team Resource Management </a:t>
            </a:r>
            <a:r>
              <a:rPr lang="en-US" sz="2000" dirty="0"/>
              <a:t>guidance on how HR should be defined, staffed, managed, and released. </a:t>
            </a:r>
          </a:p>
          <a:p>
            <a:pPr marL="1435100" indent="-266700" eaLnBrk="0" hangingPunct="0">
              <a:spcBef>
                <a:spcPts val="0"/>
              </a:spcBef>
            </a:pPr>
            <a:r>
              <a:rPr lang="en-US" sz="2000" b="1" i="1" dirty="0"/>
              <a:t>Training </a:t>
            </a:r>
            <a:r>
              <a:rPr lang="en-US" sz="2000" dirty="0"/>
              <a:t>strategies for team members</a:t>
            </a:r>
          </a:p>
          <a:p>
            <a:pPr marL="1435100" indent="-266700" eaLnBrk="0" hangingPunct="0">
              <a:spcBef>
                <a:spcPts val="0"/>
              </a:spcBef>
            </a:pPr>
            <a:r>
              <a:rPr lang="en-US" sz="2000" b="1" i="1" dirty="0"/>
              <a:t>Team development </a:t>
            </a:r>
            <a:r>
              <a:rPr lang="en-US" sz="2000" dirty="0"/>
              <a:t>methods for developing project team</a:t>
            </a:r>
          </a:p>
          <a:p>
            <a:pPr marL="1435100" indent="-266700" eaLnBrk="0" hangingPunct="0">
              <a:spcBef>
                <a:spcPts val="0"/>
              </a:spcBef>
            </a:pPr>
            <a:r>
              <a:rPr lang="en-US" sz="2000" b="1" i="1" dirty="0"/>
              <a:t>Resource Control. </a:t>
            </a:r>
            <a:r>
              <a:rPr lang="en-US" sz="2000" dirty="0"/>
              <a:t>Methods for optimizing and ensuring adequate physical resources are available as needed. Includes managing inventory, equipment and supplies throughout the project. </a:t>
            </a:r>
          </a:p>
          <a:p>
            <a:pPr marL="1435100" indent="-266700" eaLnBrk="0" hangingPunct="0">
              <a:spcBef>
                <a:spcPts val="0"/>
              </a:spcBef>
            </a:pPr>
            <a:r>
              <a:rPr lang="en-US" sz="2000" b="1" i="1" dirty="0"/>
              <a:t>Recognition plan </a:t>
            </a:r>
            <a:r>
              <a:rPr lang="en-US" sz="2000" dirty="0"/>
              <a:t>how team members would be rewarded. </a:t>
            </a:r>
          </a:p>
          <a:p>
            <a:pPr marL="717550" indent="0" eaLnBrk="0" hangingPunct="0">
              <a:spcBef>
                <a:spcPts val="0"/>
              </a:spcBef>
              <a:buNone/>
            </a:pPr>
            <a:r>
              <a:rPr lang="en-US" sz="2800" b="1" dirty="0"/>
              <a:t>.2  Team Charter </a:t>
            </a:r>
            <a:r>
              <a:rPr lang="en-US" sz="2800" b="1" i="1" dirty="0"/>
              <a:t>  </a:t>
            </a:r>
          </a:p>
          <a:p>
            <a:pPr marL="1168400" indent="-107950" eaLnBrk="0" hangingPunct="0">
              <a:spcBef>
                <a:spcPts val="0"/>
              </a:spcBef>
              <a:buNone/>
            </a:pPr>
            <a:r>
              <a:rPr lang="en-US" sz="2000" dirty="0"/>
              <a:t>  A document that establishes clear expectations regarding acceptable  behavior by project team members, in accordance with team values, communication guidelines, decision making process, conflict resolution, meeting guidelines, team agreement. The charter works best when the team develops it.   </a:t>
            </a:r>
          </a:p>
          <a:p>
            <a:pPr marL="717550" indent="0" eaLnBrk="0" hangingPunct="0">
              <a:lnSpc>
                <a:spcPct val="120000"/>
              </a:lnSpc>
              <a:spcBef>
                <a:spcPts val="0"/>
              </a:spcBef>
              <a:buNone/>
            </a:pPr>
            <a:r>
              <a:rPr lang="en-US" sz="2600" b="1" dirty="0"/>
              <a:t> .3 Project Documents Updates</a:t>
            </a:r>
          </a:p>
          <a:p>
            <a:pPr marL="1174750" indent="-6350" eaLnBrk="0" hangingPunct="0">
              <a:lnSpc>
                <a:spcPct val="120000"/>
              </a:lnSpc>
              <a:spcBef>
                <a:spcPts val="0"/>
              </a:spcBef>
            </a:pPr>
            <a:r>
              <a:rPr lang="en-US" sz="2000" b="1" dirty="0"/>
              <a:t> </a:t>
            </a:r>
            <a:r>
              <a:rPr lang="en-US" sz="2000" b="1" i="1" dirty="0"/>
              <a:t>Assumption Log </a:t>
            </a:r>
            <a:r>
              <a:rPr lang="en-US" sz="2000" dirty="0"/>
              <a:t>updated regarding resource availability, logistics, location</a:t>
            </a:r>
            <a:endParaRPr lang="en-US" sz="2000" b="1" i="1" dirty="0"/>
          </a:p>
          <a:p>
            <a:pPr marL="1174750" indent="-6350" eaLnBrk="0" hangingPunct="0">
              <a:lnSpc>
                <a:spcPct val="120000"/>
              </a:lnSpc>
              <a:spcBef>
                <a:spcPts val="0"/>
              </a:spcBef>
            </a:pPr>
            <a:r>
              <a:rPr lang="en-US" sz="2000" b="1" i="1" dirty="0"/>
              <a:t> Risk Register </a:t>
            </a:r>
            <a:r>
              <a:rPr lang="en-US" sz="2000" dirty="0"/>
              <a:t>updated for identified resource-related risks</a:t>
            </a:r>
            <a:r>
              <a:rPr lang="en-US" sz="2000" b="1" i="1" dirty="0"/>
              <a:t> </a:t>
            </a:r>
            <a:r>
              <a:rPr lang="en-US" sz="2000" b="1" dirty="0"/>
              <a:t> </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27293116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798" y="228600"/>
            <a:ext cx="7498080" cy="685800"/>
          </a:xfrm>
        </p:spPr>
        <p:txBody>
          <a:bodyPr>
            <a:noAutofit/>
          </a:bodyPr>
          <a:lstStyle/>
          <a:p>
            <a:r>
              <a:rPr lang="en-CA" sz="3000" b="1" dirty="0">
                <a:solidFill>
                  <a:schemeClr val="tx2">
                    <a:lumMod val="50000"/>
                  </a:schemeClr>
                </a:solidFill>
                <a:effectLst>
                  <a:outerShdw blurRad="38100" dist="38100" dir="2700000" algn="tl">
                    <a:srgbClr val="000000">
                      <a:alpha val="43137"/>
                    </a:srgbClr>
                  </a:outerShdw>
                </a:effectLst>
              </a:rPr>
              <a:t>9.2 ESTIMATE ACTIVITY RESOURCES</a:t>
            </a:r>
          </a:p>
        </p:txBody>
      </p:sp>
      <p:pic>
        <p:nvPicPr>
          <p:cNvPr id="4" name="Picture 4"/>
          <p:cNvPicPr>
            <a:picLocks noChangeArrowheads="1"/>
          </p:cNvPicPr>
          <p:nvPr/>
        </p:nvPicPr>
        <p:blipFill>
          <a:blip r:embed="rId3" cstate="print"/>
          <a:srcRect/>
          <a:stretch>
            <a:fillRect/>
          </a:stretch>
        </p:blipFill>
        <p:spPr bwMode="auto">
          <a:xfrm>
            <a:off x="2057400" y="2895600"/>
            <a:ext cx="2191604" cy="2038350"/>
          </a:xfrm>
          <a:prstGeom prst="rect">
            <a:avLst/>
          </a:prstGeom>
          <a:noFill/>
          <a:ln w="9525">
            <a:noFill/>
            <a:miter lim="800000"/>
            <a:headEnd/>
            <a:tailEnd/>
          </a:ln>
          <a:effectLst/>
        </p:spPr>
      </p:pic>
      <p:graphicFrame>
        <p:nvGraphicFramePr>
          <p:cNvPr id="5" name="Object 4"/>
          <p:cNvGraphicFramePr>
            <a:graphicFrameLocks noChangeAspect="1"/>
          </p:cNvGraphicFramePr>
          <p:nvPr>
            <p:extLst>
              <p:ext uri="{D42A27DB-BD31-4B8C-83A1-F6EECF244321}">
                <p14:modId xmlns:p14="http://schemas.microsoft.com/office/powerpoint/2010/main" val="313264721"/>
              </p:ext>
            </p:extLst>
          </p:nvPr>
        </p:nvGraphicFramePr>
        <p:xfrm>
          <a:off x="1143000" y="1447800"/>
          <a:ext cx="7865676" cy="3352800"/>
        </p:xfrm>
        <a:graphic>
          <a:graphicData uri="http://schemas.openxmlformats.org/presentationml/2006/ole">
            <mc:AlternateContent xmlns:mc="http://schemas.openxmlformats.org/markup-compatibility/2006">
              <mc:Choice xmlns:v="urn:schemas-microsoft-com:vml" Requires="v">
                <p:oleObj spid="_x0000_s213143" name="Visio" r:id="rId4" imgW="10356445" imgH="3986482" progId="Visio.Drawing.15">
                  <p:embed/>
                </p:oleObj>
              </mc:Choice>
              <mc:Fallback>
                <p:oleObj name="Visio" r:id="rId4" imgW="10356445" imgH="3986482" progId="Visio.Drawing.15">
                  <p:embed/>
                  <p:pic>
                    <p:nvPicPr>
                      <p:cNvPr id="73" name="Object 72"/>
                      <p:cNvPicPr/>
                      <p:nvPr/>
                    </p:nvPicPr>
                    <p:blipFill>
                      <a:blip r:embed="rId5"/>
                      <a:stretch>
                        <a:fillRect/>
                      </a:stretch>
                    </p:blipFill>
                    <p:spPr>
                      <a:xfrm>
                        <a:off x="1143000" y="1447800"/>
                        <a:ext cx="7865676" cy="3352800"/>
                      </a:xfrm>
                      <a:prstGeom prst="rect">
                        <a:avLst/>
                      </a:prstGeom>
                    </p:spPr>
                  </p:pic>
                </p:oleObj>
              </mc:Fallback>
            </mc:AlternateContent>
          </a:graphicData>
        </a:graphic>
      </p:graphicFrame>
      <p:sp>
        <p:nvSpPr>
          <p:cNvPr id="3" name="Footer Placeholder 2"/>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428373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944562"/>
            <a:ext cx="7754999" cy="5303838"/>
          </a:xfrm>
        </p:spPr>
        <p:txBody>
          <a:bodyPr>
            <a:normAutofit/>
          </a:bodyPr>
          <a:lstStyle/>
          <a:p>
            <a:pPr>
              <a:spcAft>
                <a:spcPts val="600"/>
              </a:spcAft>
            </a:pPr>
            <a:r>
              <a:rPr lang="en-CA" sz="2400" dirty="0"/>
              <a:t>The process, performed periodically throughout the project as needed,  identifies the type, quantity, and characteristics of resources required to complete the project. </a:t>
            </a:r>
          </a:p>
          <a:p>
            <a:pPr>
              <a:spcAft>
                <a:spcPts val="600"/>
              </a:spcAft>
            </a:pPr>
            <a:r>
              <a:rPr lang="en-CA" sz="2400" dirty="0"/>
              <a:t>Estimating for activity resources must be closely coordinated with other estimating processes, such as cost estimating, and information relevant to the activity being estimated. Examples:</a:t>
            </a:r>
          </a:p>
          <a:p>
            <a:pPr lvl="1">
              <a:spcBef>
                <a:spcPts val="600"/>
              </a:spcBef>
              <a:spcAft>
                <a:spcPts val="600"/>
              </a:spcAft>
              <a:buFont typeface="Courier New" panose="02070309020205020404" pitchFamily="49" charset="0"/>
              <a:buChar char="o"/>
            </a:pPr>
            <a:r>
              <a:rPr lang="en-CA" sz="2400" i="1" dirty="0"/>
              <a:t>Estimating the cost of a construction activity needs familiarity with local building codes. </a:t>
            </a:r>
          </a:p>
          <a:p>
            <a:pPr lvl="1">
              <a:spcBef>
                <a:spcPts val="600"/>
              </a:spcBef>
              <a:spcAft>
                <a:spcPts val="600"/>
              </a:spcAft>
              <a:buFont typeface="Courier New" panose="02070309020205020404" pitchFamily="49" charset="0"/>
              <a:buChar char="o"/>
            </a:pPr>
            <a:r>
              <a:rPr lang="en-CA" sz="2400" i="1" dirty="0"/>
              <a:t>Estimating the activity of automotive design needs familiarity with automated assembly techniques. </a:t>
            </a:r>
          </a:p>
        </p:txBody>
      </p:sp>
      <p:sp>
        <p:nvSpPr>
          <p:cNvPr id="4" name="Title 1"/>
          <p:cNvSpPr>
            <a:spLocks noGrp="1"/>
          </p:cNvSpPr>
          <p:nvPr>
            <p:ph type="title"/>
          </p:nvPr>
        </p:nvSpPr>
        <p:spPr>
          <a:xfrm>
            <a:off x="1435608" y="152400"/>
            <a:ext cx="7498080" cy="792162"/>
          </a:xfrm>
        </p:spPr>
        <p:txBody>
          <a:bodyPr>
            <a:noAutofit/>
          </a:bodyPr>
          <a:lstStyle/>
          <a:p>
            <a:r>
              <a:rPr lang="en-CA" sz="3000" b="1" dirty="0">
                <a:solidFill>
                  <a:schemeClr val="tx2">
                    <a:lumMod val="50000"/>
                  </a:schemeClr>
                </a:solidFill>
                <a:effectLst>
                  <a:outerShdw blurRad="38100" dist="38100" dir="2700000" algn="tl">
                    <a:srgbClr val="000000">
                      <a:alpha val="43137"/>
                    </a:srgbClr>
                  </a:outerShdw>
                </a:effectLst>
              </a:rPr>
              <a:t>9.2 ESTIMATE  ACTIVITY  RESOURCES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087134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371600" y="152400"/>
            <a:ext cx="7498080" cy="1143000"/>
          </a:xfrm>
        </p:spPr>
        <p:txBody>
          <a:bodyPr>
            <a:noAutofit/>
          </a:bodyPr>
          <a:lstStyle/>
          <a:p>
            <a:pPr algn="ctr"/>
            <a:r>
              <a:rPr lang="en-CA" sz="3000" b="1" dirty="0">
                <a:solidFill>
                  <a:schemeClr val="tx2">
                    <a:lumMod val="50000"/>
                  </a:schemeClr>
                </a:solidFill>
                <a:effectLst>
                  <a:outerShdw blurRad="38100" dist="38100" dir="2700000" algn="tl">
                    <a:srgbClr val="000000">
                      <a:alpha val="43137"/>
                    </a:srgbClr>
                  </a:outerShdw>
                </a:effectLst>
              </a:rPr>
              <a:t>9.2 ESTIMATE  ACTIVITY  RESOURCES DATA FLOW DIAGRAM</a:t>
            </a:r>
          </a:p>
        </p:txBody>
      </p:sp>
      <p:graphicFrame>
        <p:nvGraphicFramePr>
          <p:cNvPr id="4" name="Object 3"/>
          <p:cNvGraphicFramePr>
            <a:graphicFrameLocks noChangeAspect="1"/>
          </p:cNvGraphicFramePr>
          <p:nvPr>
            <p:extLst>
              <p:ext uri="{D42A27DB-BD31-4B8C-83A1-F6EECF244321}">
                <p14:modId xmlns:p14="http://schemas.microsoft.com/office/powerpoint/2010/main" val="4182027082"/>
              </p:ext>
            </p:extLst>
          </p:nvPr>
        </p:nvGraphicFramePr>
        <p:xfrm>
          <a:off x="1524000" y="1600200"/>
          <a:ext cx="7048500" cy="4495800"/>
        </p:xfrm>
        <a:graphic>
          <a:graphicData uri="http://schemas.openxmlformats.org/presentationml/2006/ole">
            <mc:AlternateContent xmlns:mc="http://schemas.openxmlformats.org/markup-compatibility/2006">
              <mc:Choice xmlns:v="urn:schemas-microsoft-com:vml" Requires="v">
                <p:oleObj spid="_x0000_s214164" name="Visio" r:id="rId3" imgW="9590391" imgH="6392713" progId="Visio.Drawing.15">
                  <p:embed/>
                </p:oleObj>
              </mc:Choice>
              <mc:Fallback>
                <p:oleObj name="Visio" r:id="rId3" imgW="9590391" imgH="6392713" progId="Visio.Drawing.15">
                  <p:embed/>
                  <p:pic>
                    <p:nvPicPr>
                      <p:cNvPr id="0" name=""/>
                      <p:cNvPicPr/>
                      <p:nvPr/>
                    </p:nvPicPr>
                    <p:blipFill>
                      <a:blip r:embed="rId4"/>
                      <a:stretch>
                        <a:fillRect/>
                      </a:stretch>
                    </p:blipFill>
                    <p:spPr>
                      <a:xfrm>
                        <a:off x="1524000" y="1600200"/>
                        <a:ext cx="7048500" cy="4495800"/>
                      </a:xfrm>
                      <a:prstGeom prst="rect">
                        <a:avLst/>
                      </a:prstGeom>
                    </p:spPr>
                  </p:pic>
                </p:oleObj>
              </mc:Fallback>
            </mc:AlternateContent>
          </a:graphicData>
        </a:graphic>
      </p:graphicFrame>
      <p:sp>
        <p:nvSpPr>
          <p:cNvPr id="5" name="TextBox 4"/>
          <p:cNvSpPr txBox="1"/>
          <p:nvPr/>
        </p:nvSpPr>
        <p:spPr>
          <a:xfrm>
            <a:off x="4648200" y="6348510"/>
            <a:ext cx="4876800" cy="307777"/>
          </a:xfrm>
          <a:prstGeom prst="rect">
            <a:avLst/>
          </a:prstGeom>
          <a:noFill/>
        </p:spPr>
        <p:txBody>
          <a:bodyPr wrap="square" rtlCol="0">
            <a:spAutoFit/>
          </a:bodyPr>
          <a:lstStyle/>
          <a:p>
            <a:r>
              <a:rPr lang="en-CA" sz="1400" b="1" i="1" dirty="0"/>
              <a:t>Adapted from PMBOK® 6</a:t>
            </a:r>
            <a:r>
              <a:rPr lang="en-CA" sz="1400" b="1" i="1" baseline="30000" dirty="0"/>
              <a:t>th</a:t>
            </a:r>
            <a:r>
              <a:rPr lang="en-CA" sz="1400" b="1" i="1" dirty="0"/>
              <a:t> Edition, Fig 9.6 Page 321</a:t>
            </a:r>
          </a:p>
        </p:txBody>
      </p:sp>
      <p:sp>
        <p:nvSpPr>
          <p:cNvPr id="2" name="Footer Placeholder 1"/>
          <p:cNvSpPr>
            <a:spLocks noGrp="1"/>
          </p:cNvSpPr>
          <p:nvPr>
            <p:ph type="ftr" sz="quarter" idx="11"/>
          </p:nvPr>
        </p:nvSpPr>
        <p:spPr/>
        <p:txBody>
          <a:bodyPr/>
          <a:lstStyle/>
          <a:p>
            <a:r>
              <a:rPr lang="en-CA"/>
              <a:t>PMBOK 6th Edition</a:t>
            </a:r>
          </a:p>
        </p:txBody>
      </p:sp>
    </p:spTree>
    <p:extLst>
      <p:ext uri="{BB962C8B-B14F-4D97-AF65-F5344CB8AC3E}">
        <p14:creationId xmlns:p14="http://schemas.microsoft.com/office/powerpoint/2010/main" val="144008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9136" y="304800"/>
            <a:ext cx="7292863" cy="506497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lnSpc>
                <a:spcPct val="115000"/>
              </a:lnSpc>
              <a:spcBef>
                <a:spcPts val="0"/>
              </a:spcBef>
              <a:spcAft>
                <a:spcPts val="1000"/>
              </a:spcAft>
            </a:pPr>
            <a:r>
              <a:rPr lang="en-US" sz="3600" dirty="0">
                <a:solidFill>
                  <a:schemeClr val="tx1"/>
                </a:solidFill>
                <a:latin typeface="Calibri"/>
                <a:ea typeface="Calibri"/>
                <a:cs typeface="Times New Roman"/>
              </a:rPr>
              <a:t>The contents of this lesson are based on:</a:t>
            </a:r>
            <a:endParaRPr lang="en-US" sz="16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600" b="1" i="1" dirty="0">
                <a:solidFill>
                  <a:schemeClr val="tx1"/>
                </a:solidFill>
                <a:latin typeface="Calibri"/>
                <a:ea typeface="Calibri"/>
                <a:cs typeface="Times New Roman"/>
              </a:rPr>
              <a:t>A Guide to Project Management Body of Knowledge (PMBOK® Guide)     </a:t>
            </a:r>
          </a:p>
          <a:p>
            <a:pPr marL="0" marR="0" algn="ctr">
              <a:lnSpc>
                <a:spcPct val="115000"/>
              </a:lnSpc>
              <a:spcBef>
                <a:spcPts val="0"/>
              </a:spcBef>
              <a:spcAft>
                <a:spcPts val="1000"/>
              </a:spcAft>
            </a:pPr>
            <a:r>
              <a:rPr lang="en-US" sz="3600" b="1" i="1" dirty="0">
                <a:latin typeface="Calibri"/>
                <a:ea typeface="Calibri"/>
                <a:cs typeface="Times New Roman"/>
              </a:rPr>
              <a:t>Sixth</a:t>
            </a:r>
            <a:r>
              <a:rPr lang="en-US" sz="3600" b="1" i="1" dirty="0">
                <a:solidFill>
                  <a:schemeClr val="tx1"/>
                </a:solidFill>
                <a:latin typeface="Calibri"/>
                <a:ea typeface="Calibri"/>
                <a:cs typeface="Times New Roman"/>
              </a:rPr>
              <a:t> Edition</a:t>
            </a:r>
            <a:endParaRPr lang="en-US" sz="16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600" dirty="0">
                <a:solidFill>
                  <a:schemeClr val="tx1"/>
                </a:solidFill>
                <a:latin typeface="Calibri"/>
                <a:ea typeface="Calibri"/>
                <a:cs typeface="Times New Roman"/>
              </a:rPr>
              <a:t>Published and Owned by</a:t>
            </a:r>
            <a:endParaRPr lang="en-US" sz="16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600" dirty="0">
                <a:solidFill>
                  <a:schemeClr val="tx1"/>
                </a:solidFill>
                <a:latin typeface="Calibri"/>
                <a:ea typeface="Calibri"/>
                <a:cs typeface="Times New Roman"/>
              </a:rPr>
              <a:t>Project Management Institute, PMI</a:t>
            </a:r>
            <a:r>
              <a:rPr lang="en-US" sz="3600" dirty="0">
                <a:solidFill>
                  <a:schemeClr val="tx1"/>
                </a:solidFill>
                <a:latin typeface="Calibri"/>
                <a:ea typeface="Calibri"/>
                <a:cs typeface="Calibri"/>
              </a:rPr>
              <a:t>®</a:t>
            </a:r>
            <a:endParaRPr lang="en-US" sz="1600" dirty="0">
              <a:solidFill>
                <a:schemeClr val="tx1"/>
              </a:solidFill>
              <a:effectLst/>
              <a:latin typeface="Calibri"/>
              <a:ea typeface="Calibri"/>
              <a:cs typeface="Times New Roman"/>
            </a:endParaRPr>
          </a:p>
        </p:txBody>
      </p:sp>
      <p:sp>
        <p:nvSpPr>
          <p:cNvPr id="3" name="TextBox 2"/>
          <p:cNvSpPr txBox="1"/>
          <p:nvPr/>
        </p:nvSpPr>
        <p:spPr>
          <a:xfrm>
            <a:off x="1113250" y="6019800"/>
            <a:ext cx="8384090"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t>PMBOK, PMP, CAPM and PMI are registered trade marks of Project Management Institute, Inc. </a:t>
            </a:r>
          </a:p>
        </p:txBody>
      </p:sp>
      <p:sp>
        <p:nvSpPr>
          <p:cNvPr id="4" name="Footer Placeholder 3"/>
          <p:cNvSpPr>
            <a:spLocks noGrp="1"/>
          </p:cNvSpPr>
          <p:nvPr>
            <p:ph type="ftr" sz="quarter" idx="11"/>
          </p:nvPr>
        </p:nvSpPr>
        <p:spPr/>
        <p:txBody>
          <a:bodyPr/>
          <a:lstStyle/>
          <a:p>
            <a:r>
              <a:rPr lang="en-CA" dirty="0"/>
              <a:t>PMBOK 6th Edition</a:t>
            </a:r>
          </a:p>
        </p:txBody>
      </p:sp>
    </p:spTree>
    <p:extLst>
      <p:ext uri="{BB962C8B-B14F-4D97-AF65-F5344CB8AC3E}">
        <p14:creationId xmlns:p14="http://schemas.microsoft.com/office/powerpoint/2010/main" val="2899563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8438"/>
            <a:ext cx="8610600" cy="6400800"/>
          </a:xfrm>
        </p:spPr>
        <p:txBody>
          <a:bodyPr>
            <a:normAutofit fontScale="92500" lnSpcReduction="10000"/>
          </a:bodyPr>
          <a:lstStyle/>
          <a:p>
            <a:pPr marL="82296" indent="0">
              <a:buNone/>
            </a:pPr>
            <a:r>
              <a:rPr lang="en-CA" sz="2800" b="1" dirty="0"/>
              <a:t>.1  Project Management Plan</a:t>
            </a:r>
          </a:p>
          <a:p>
            <a:pPr marL="890588" indent="-265113">
              <a:spcBef>
                <a:spcPts val="0"/>
              </a:spcBef>
            </a:pPr>
            <a:r>
              <a:rPr lang="en-CA" sz="2200" b="1" i="1" dirty="0"/>
              <a:t>Resource Management Plan </a:t>
            </a:r>
            <a:r>
              <a:rPr lang="en-CA" sz="2200" dirty="0"/>
              <a:t>identifies resource sources and quantities</a:t>
            </a:r>
          </a:p>
          <a:p>
            <a:pPr marL="890588" indent="-265113">
              <a:spcBef>
                <a:spcPts val="0"/>
              </a:spcBef>
            </a:pPr>
            <a:r>
              <a:rPr lang="en-CA" sz="2200" b="1" i="1" dirty="0"/>
              <a:t>Scope Baseline </a:t>
            </a:r>
            <a:r>
              <a:rPr lang="en-CA" sz="2200" dirty="0"/>
              <a:t>drives the needs for team and physical resources</a:t>
            </a:r>
          </a:p>
          <a:p>
            <a:pPr marL="92075" indent="0">
              <a:buNone/>
            </a:pPr>
            <a:r>
              <a:rPr lang="en-CA" sz="2800" b="1" i="1" dirty="0"/>
              <a:t>.</a:t>
            </a:r>
            <a:r>
              <a:rPr lang="en-CA" sz="2800" b="1" dirty="0"/>
              <a:t>2</a:t>
            </a:r>
            <a:r>
              <a:rPr lang="en-CA" sz="2800" b="1" i="1" dirty="0"/>
              <a:t> </a:t>
            </a:r>
            <a:r>
              <a:rPr lang="en-CA" sz="2800" b="1" dirty="0"/>
              <a:t>  Project Documents</a:t>
            </a:r>
          </a:p>
          <a:p>
            <a:pPr marL="890588" indent="-265113"/>
            <a:r>
              <a:rPr lang="en-CA" sz="2200" b="1" i="1" dirty="0"/>
              <a:t>Activity Attributes </a:t>
            </a:r>
            <a:r>
              <a:rPr lang="en-CA" sz="2200" dirty="0"/>
              <a:t>provides primary data needed for estimating and scheduling resources </a:t>
            </a:r>
          </a:p>
          <a:p>
            <a:pPr marL="890588" indent="-265113"/>
            <a:r>
              <a:rPr lang="en-CA" sz="2200" b="1" i="1" dirty="0"/>
              <a:t>Activity List </a:t>
            </a:r>
            <a:r>
              <a:rPr lang="en-CA" sz="2200" dirty="0"/>
              <a:t>identifies activities that need resources</a:t>
            </a:r>
          </a:p>
          <a:p>
            <a:pPr marL="890588" indent="-265113"/>
            <a:r>
              <a:rPr lang="en-CA" sz="2200" b="1" i="1" dirty="0"/>
              <a:t>Assumption Log </a:t>
            </a:r>
            <a:r>
              <a:rPr lang="en-CA" sz="2200" dirty="0"/>
              <a:t>provides productivity, availability, cost, and work approach information. </a:t>
            </a:r>
          </a:p>
          <a:p>
            <a:pPr marL="890588" indent="-265113"/>
            <a:r>
              <a:rPr lang="en-CA" sz="2200" b="1" i="1" dirty="0"/>
              <a:t>Cost Estimates </a:t>
            </a:r>
            <a:r>
              <a:rPr lang="en-CA" sz="2200" dirty="0"/>
              <a:t>may impact resource selection </a:t>
            </a:r>
          </a:p>
          <a:p>
            <a:pPr marL="890588" indent="-265113"/>
            <a:r>
              <a:rPr lang="en-CA" sz="2200" b="1" i="1" dirty="0"/>
              <a:t>Resource Calendar </a:t>
            </a:r>
            <a:r>
              <a:rPr lang="en-CA" sz="2200" dirty="0"/>
              <a:t>Specifies when and for how long resources will be available during the project. </a:t>
            </a:r>
          </a:p>
          <a:p>
            <a:pPr marL="890588" indent="-265113"/>
            <a:r>
              <a:rPr lang="en-CA" sz="2200" b="1" i="1" dirty="0"/>
              <a:t>Risk Register </a:t>
            </a:r>
            <a:r>
              <a:rPr lang="en-CA" sz="2200" dirty="0"/>
              <a:t>provides information that may impact resource selection</a:t>
            </a:r>
          </a:p>
          <a:p>
            <a:pPr marL="92075" indent="0">
              <a:buNone/>
            </a:pPr>
            <a:r>
              <a:rPr lang="en-CA" sz="3000" b="1" i="1" dirty="0"/>
              <a:t> .</a:t>
            </a:r>
            <a:r>
              <a:rPr lang="en-CA" sz="3000" b="1" dirty="0"/>
              <a:t>3 Enterprise Environmental Factors</a:t>
            </a:r>
          </a:p>
          <a:p>
            <a:pPr marL="625475" indent="0">
              <a:buNone/>
            </a:pPr>
            <a:r>
              <a:rPr lang="en-CA" sz="2000" dirty="0"/>
              <a:t>Information regarding resource location, availability, team skills, organizational culture, published estimation data, market conditions. </a:t>
            </a:r>
          </a:p>
          <a:p>
            <a:pPr marL="173038" indent="0">
              <a:buNone/>
            </a:pPr>
            <a:r>
              <a:rPr lang="en-CA" sz="3000" b="1" dirty="0"/>
              <a:t>.4 Organizational Process Assets</a:t>
            </a:r>
          </a:p>
          <a:p>
            <a:pPr marL="625475" indent="0">
              <a:buNone/>
            </a:pPr>
            <a:r>
              <a:rPr lang="en-CA" sz="2000" dirty="0"/>
              <a:t>Staffing policies, supplier procedures, historical information</a:t>
            </a:r>
            <a:r>
              <a:rPr lang="en-CA" sz="2000" b="1" dirty="0"/>
              <a:t> </a:t>
            </a:r>
            <a:endParaRPr lang="en-CA" sz="2200" b="1" dirty="0"/>
          </a:p>
          <a:p>
            <a:pPr marL="173038" indent="0">
              <a:buNone/>
            </a:pPr>
            <a:endParaRPr lang="en-CA" sz="3300" b="1" dirty="0"/>
          </a:p>
          <a:p>
            <a:pPr marL="173038" indent="0">
              <a:buNone/>
              <a:tabLst>
                <a:tab pos="717550" algn="l"/>
              </a:tabLst>
            </a:pPr>
            <a:endParaRPr lang="en-CA" sz="3800" b="1" dirty="0"/>
          </a:p>
        </p:txBody>
      </p:sp>
      <p:sp>
        <p:nvSpPr>
          <p:cNvPr id="4" name="Title 1"/>
          <p:cNvSpPr>
            <a:spLocks noGrp="1"/>
          </p:cNvSpPr>
          <p:nvPr>
            <p:ph type="title"/>
          </p:nvPr>
        </p:nvSpPr>
        <p:spPr>
          <a:xfrm>
            <a:off x="-33759" y="-136003"/>
            <a:ext cx="9338764" cy="838200"/>
          </a:xfrm>
        </p:spPr>
        <p:txBody>
          <a:bodyPr>
            <a:noAutofit/>
          </a:bodyPr>
          <a:lstStyle/>
          <a:p>
            <a:pPr algn="ctr"/>
            <a:r>
              <a:rPr lang="en-CA" sz="2800" b="1" dirty="0">
                <a:solidFill>
                  <a:schemeClr val="tx2">
                    <a:lumMod val="50000"/>
                  </a:schemeClr>
                </a:solidFill>
                <a:effectLst>
                  <a:outerShdw blurRad="38100" dist="38100" dir="2700000" algn="tl">
                    <a:srgbClr val="000000">
                      <a:alpha val="43137"/>
                    </a:srgbClr>
                  </a:outerShdw>
                </a:effectLst>
              </a:rPr>
              <a:t>9.2.1 ESTIMATE  ACTIVITY  RESOURCES - INPUTS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7041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055" y="1323372"/>
            <a:ext cx="8458200" cy="5534628"/>
          </a:xfrm>
        </p:spPr>
        <p:txBody>
          <a:bodyPr>
            <a:normAutofit fontScale="77500" lnSpcReduction="20000"/>
          </a:bodyPr>
          <a:lstStyle/>
          <a:p>
            <a:pPr marL="82296" indent="0">
              <a:buNone/>
            </a:pPr>
            <a:r>
              <a:rPr lang="en-CA" sz="3600" b="1" dirty="0"/>
              <a:t>.1 Expert Judgement </a:t>
            </a:r>
          </a:p>
          <a:p>
            <a:pPr marL="450850" indent="0">
              <a:buNone/>
            </a:pPr>
            <a:r>
              <a:rPr lang="en-CA" sz="2000" b="1" dirty="0"/>
              <a:t> </a:t>
            </a:r>
            <a:r>
              <a:rPr lang="en-CA" sz="2000" dirty="0"/>
              <a:t>Expertise in team and physical resource planning and estimating</a:t>
            </a:r>
          </a:p>
          <a:p>
            <a:pPr marL="92075" indent="0">
              <a:buNone/>
            </a:pPr>
            <a:r>
              <a:rPr lang="en-CA" sz="3600" b="1" dirty="0"/>
              <a:t>.2 Bottom-Up Estimating</a:t>
            </a:r>
          </a:p>
          <a:p>
            <a:pPr marL="625475" indent="-358775">
              <a:spcBef>
                <a:spcPts val="0"/>
              </a:spcBef>
              <a:buNone/>
            </a:pPr>
            <a:r>
              <a:rPr lang="en-CA" sz="2800" b="1" dirty="0"/>
              <a:t>     </a:t>
            </a:r>
            <a:r>
              <a:rPr lang="en-CA" sz="2000" dirty="0"/>
              <a:t>physical resources estimated at activity level, and aggregated at work package, control account and project levels. </a:t>
            </a:r>
            <a:r>
              <a:rPr lang="en-CA" sz="2800" b="1" dirty="0"/>
              <a:t> </a:t>
            </a:r>
            <a:endParaRPr lang="en-CA" b="1" dirty="0"/>
          </a:p>
          <a:p>
            <a:pPr marL="92075" indent="0">
              <a:spcBef>
                <a:spcPts val="0"/>
              </a:spcBef>
              <a:buNone/>
            </a:pPr>
            <a:r>
              <a:rPr lang="en-CA" sz="3600" b="1" dirty="0"/>
              <a:t>.3  Analogous Estimating</a:t>
            </a:r>
          </a:p>
          <a:p>
            <a:pPr marL="92075" indent="0">
              <a:spcBef>
                <a:spcPts val="0"/>
              </a:spcBef>
              <a:buNone/>
            </a:pPr>
            <a:r>
              <a:rPr lang="en-CA" sz="2800" b="1" dirty="0"/>
              <a:t>      </a:t>
            </a:r>
            <a:r>
              <a:rPr lang="en-CA" sz="2000" dirty="0"/>
              <a:t>Estimation based on similar previous projects</a:t>
            </a:r>
          </a:p>
          <a:p>
            <a:pPr marL="92075" indent="0">
              <a:spcBef>
                <a:spcPts val="0"/>
              </a:spcBef>
              <a:buNone/>
            </a:pPr>
            <a:r>
              <a:rPr lang="en-CA" sz="3600" b="1" dirty="0"/>
              <a:t>.4 Parametric Estimating</a:t>
            </a:r>
          </a:p>
          <a:p>
            <a:pPr marL="531813" indent="0">
              <a:spcBef>
                <a:spcPts val="0"/>
              </a:spcBef>
              <a:buNone/>
            </a:pPr>
            <a:r>
              <a:rPr lang="en-CA" sz="2000" dirty="0"/>
              <a:t>Based on algorithm or statistical relationship between historical data and project parameters. </a:t>
            </a:r>
          </a:p>
          <a:p>
            <a:pPr marL="92075" indent="0">
              <a:spcBef>
                <a:spcPts val="0"/>
              </a:spcBef>
              <a:buNone/>
            </a:pPr>
            <a:r>
              <a:rPr lang="en-CA" sz="3600" b="1" dirty="0"/>
              <a:t>.5 Data Analysis </a:t>
            </a:r>
          </a:p>
          <a:p>
            <a:pPr marL="531813" indent="0">
              <a:spcBef>
                <a:spcPts val="0"/>
              </a:spcBef>
              <a:buNone/>
            </a:pPr>
            <a:r>
              <a:rPr lang="en-CA" sz="2000" dirty="0"/>
              <a:t>Alternative analysis is used to evaluate different alternatives and select the best solution to perform the project activities, within the defined constraints. </a:t>
            </a:r>
          </a:p>
          <a:p>
            <a:pPr marL="92075" indent="0">
              <a:lnSpc>
                <a:spcPct val="120000"/>
              </a:lnSpc>
              <a:spcBef>
                <a:spcPts val="0"/>
              </a:spcBef>
              <a:buNone/>
            </a:pPr>
            <a:r>
              <a:rPr lang="en-CA" sz="3600" dirty="0"/>
              <a:t>.</a:t>
            </a:r>
            <a:r>
              <a:rPr lang="en-CA" sz="3600" b="1" dirty="0"/>
              <a:t>6  PMIS</a:t>
            </a:r>
          </a:p>
          <a:p>
            <a:pPr marL="92075" indent="0">
              <a:lnSpc>
                <a:spcPct val="120000"/>
              </a:lnSpc>
              <a:spcBef>
                <a:spcPts val="0"/>
              </a:spcBef>
              <a:buNone/>
            </a:pPr>
            <a:r>
              <a:rPr lang="en-CA" sz="3600" b="1" dirty="0"/>
              <a:t>     </a:t>
            </a:r>
            <a:r>
              <a:rPr lang="en-CA" sz="2000" dirty="0"/>
              <a:t>Resource management software</a:t>
            </a:r>
            <a:endParaRPr lang="en-CA" sz="3600" b="1" dirty="0"/>
          </a:p>
          <a:p>
            <a:pPr marL="92075" indent="0">
              <a:spcBef>
                <a:spcPts val="0"/>
              </a:spcBef>
              <a:buNone/>
            </a:pPr>
            <a:r>
              <a:rPr lang="en-CA" sz="3600" b="1" dirty="0"/>
              <a:t>.7  Meetings</a:t>
            </a:r>
          </a:p>
          <a:p>
            <a:pPr marL="625475" indent="0">
              <a:spcBef>
                <a:spcPts val="0"/>
              </a:spcBef>
              <a:buNone/>
            </a:pPr>
            <a:r>
              <a:rPr lang="en-CA" sz="2000" dirty="0"/>
              <a:t>Held with Functional managers to Estimate resources per activity. Level of Effort, skill level,     and quantity of physical resources.  </a:t>
            </a:r>
            <a:endParaRPr lang="en-CA" sz="3600" dirty="0"/>
          </a:p>
        </p:txBody>
      </p:sp>
      <p:sp>
        <p:nvSpPr>
          <p:cNvPr id="4" name="Title 1"/>
          <p:cNvSpPr>
            <a:spLocks noGrp="1"/>
          </p:cNvSpPr>
          <p:nvPr>
            <p:ph type="title"/>
          </p:nvPr>
        </p:nvSpPr>
        <p:spPr>
          <a:xfrm>
            <a:off x="1397990" y="152400"/>
            <a:ext cx="7498080" cy="1143000"/>
          </a:xfrm>
        </p:spPr>
        <p:txBody>
          <a:bodyPr>
            <a:noAutofit/>
          </a:bodyPr>
          <a:lstStyle/>
          <a:p>
            <a:pPr algn="ctr"/>
            <a:r>
              <a:rPr lang="en-CA" sz="2800" b="1" dirty="0">
                <a:solidFill>
                  <a:schemeClr val="tx2">
                    <a:lumMod val="50000"/>
                  </a:schemeClr>
                </a:solidFill>
                <a:effectLst>
                  <a:outerShdw blurRad="38100" dist="38100" dir="2700000" algn="tl">
                    <a:srgbClr val="000000">
                      <a:alpha val="43137"/>
                    </a:srgbClr>
                  </a:outerShdw>
                </a:effectLst>
              </a:rPr>
              <a:t>9.2.2 ESTIMATE  ACTIVITY  RESOURCES TOOLS &amp; TECHNIQUES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267208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763000" cy="5867400"/>
          </a:xfrm>
        </p:spPr>
        <p:txBody>
          <a:bodyPr>
            <a:normAutofit lnSpcReduction="10000"/>
          </a:bodyPr>
          <a:lstStyle/>
          <a:p>
            <a:pPr marL="82296" indent="0">
              <a:buNone/>
            </a:pPr>
            <a:r>
              <a:rPr lang="en-CA" sz="2800" b="1" dirty="0"/>
              <a:t>.1 Resource Requirements</a:t>
            </a:r>
          </a:p>
          <a:p>
            <a:pPr marL="531813" indent="0">
              <a:buNone/>
            </a:pPr>
            <a:r>
              <a:rPr lang="en-CA" sz="2000" dirty="0"/>
              <a:t>A document</a:t>
            </a:r>
            <a:r>
              <a:rPr lang="en-CA" sz="2000" b="1" dirty="0"/>
              <a:t> </a:t>
            </a:r>
            <a:r>
              <a:rPr lang="en-CA" sz="2000" dirty="0"/>
              <a:t>that identifies resource types and quantities needed for each activity in the work packages,  in each WBS branch which then is aggregated to determine the resources for the entire project.  The document can also include assumptions made. </a:t>
            </a:r>
          </a:p>
          <a:p>
            <a:pPr marL="92075" indent="0">
              <a:buNone/>
            </a:pPr>
            <a:r>
              <a:rPr lang="en-CA" sz="2800" b="1" dirty="0"/>
              <a:t>.2 Basis of Estimates</a:t>
            </a:r>
          </a:p>
          <a:p>
            <a:pPr marL="531813" indent="0">
              <a:spcBef>
                <a:spcPts val="0"/>
              </a:spcBef>
              <a:buNone/>
            </a:pPr>
            <a:r>
              <a:rPr lang="en-CA" sz="2000" dirty="0"/>
              <a:t>Explains how the estimates were derived, in terms of: methods used, tools used, assumptions made, constraints, ranges, confidence levels, and risks associated with the estimates. </a:t>
            </a:r>
          </a:p>
          <a:p>
            <a:pPr marL="92075" indent="0">
              <a:spcBef>
                <a:spcPts val="0"/>
              </a:spcBef>
              <a:buNone/>
            </a:pPr>
            <a:r>
              <a:rPr lang="en-CA" sz="2800" b="1" dirty="0"/>
              <a:t>.3 Resource Breakdown Structure</a:t>
            </a:r>
          </a:p>
          <a:p>
            <a:pPr marL="531813" indent="0">
              <a:lnSpc>
                <a:spcPct val="110000"/>
              </a:lnSpc>
              <a:spcBef>
                <a:spcPts val="0"/>
              </a:spcBef>
              <a:buNone/>
            </a:pPr>
            <a:r>
              <a:rPr lang="en-CA" sz="2000" dirty="0"/>
              <a:t>A hierarchical display of all team and physical resources required for projects categorized by type and category. </a:t>
            </a:r>
            <a:r>
              <a:rPr lang="en-CA" sz="3600" b="1" dirty="0"/>
              <a:t> </a:t>
            </a:r>
          </a:p>
          <a:p>
            <a:pPr marL="173038" indent="0">
              <a:spcBef>
                <a:spcPts val="0"/>
              </a:spcBef>
              <a:buNone/>
            </a:pPr>
            <a:r>
              <a:rPr lang="en-CA" sz="2800" b="1" dirty="0"/>
              <a:t>.4 Project Documents Updates</a:t>
            </a:r>
          </a:p>
          <a:p>
            <a:pPr marL="717550" indent="-185738">
              <a:spcBef>
                <a:spcPts val="0"/>
              </a:spcBef>
            </a:pPr>
            <a:r>
              <a:rPr lang="en-CA" sz="2000" b="1" i="1" dirty="0"/>
              <a:t>Activity Attributes </a:t>
            </a:r>
            <a:r>
              <a:rPr lang="en-CA" sz="2000" dirty="0"/>
              <a:t>updated with resource requirements</a:t>
            </a:r>
          </a:p>
          <a:p>
            <a:pPr marL="717550" indent="-185738">
              <a:spcBef>
                <a:spcPts val="0"/>
              </a:spcBef>
            </a:pPr>
            <a:r>
              <a:rPr lang="en-CA" sz="2000" b="1" i="1" dirty="0"/>
              <a:t>Assumption Log </a:t>
            </a:r>
            <a:r>
              <a:rPr lang="en-CA" sz="2000" dirty="0"/>
              <a:t>updated with estimation assumptions</a:t>
            </a:r>
          </a:p>
          <a:p>
            <a:pPr marL="717550" indent="-185738">
              <a:spcBef>
                <a:spcPts val="0"/>
              </a:spcBef>
            </a:pPr>
            <a:r>
              <a:rPr lang="en-CA" sz="2000" b="1" i="1" dirty="0"/>
              <a:t>Lessons Learned  </a:t>
            </a:r>
            <a:r>
              <a:rPr lang="en-CA" sz="2000" dirty="0"/>
              <a:t>updated with effectives estimating techniques used. </a:t>
            </a:r>
            <a:endParaRPr lang="en-CA" sz="2000" b="1" i="1" dirty="0"/>
          </a:p>
          <a:p>
            <a:pPr marL="531813" indent="0">
              <a:spcBef>
                <a:spcPts val="0"/>
              </a:spcBef>
              <a:buNone/>
            </a:pPr>
            <a:endParaRPr lang="en-CA" sz="2000" b="1" dirty="0"/>
          </a:p>
          <a:p>
            <a:pPr marL="531813" indent="0">
              <a:spcBef>
                <a:spcPts val="0"/>
              </a:spcBef>
              <a:buNone/>
            </a:pPr>
            <a:endParaRPr lang="en-CA" sz="2000" b="1" dirty="0"/>
          </a:p>
          <a:p>
            <a:pPr marL="531813" indent="0">
              <a:spcBef>
                <a:spcPts val="0"/>
              </a:spcBef>
              <a:buNone/>
            </a:pPr>
            <a:endParaRPr lang="en-CA" sz="2000" b="1" dirty="0"/>
          </a:p>
          <a:p>
            <a:pPr marL="531813" indent="0">
              <a:spcBef>
                <a:spcPts val="0"/>
              </a:spcBef>
              <a:buNone/>
            </a:pPr>
            <a:endParaRPr lang="en-CA" sz="3600" b="1" dirty="0"/>
          </a:p>
          <a:p>
            <a:pPr marL="531813" indent="0">
              <a:spcBef>
                <a:spcPts val="0"/>
              </a:spcBef>
              <a:buNone/>
            </a:pPr>
            <a:endParaRPr lang="en-CA" sz="3600" b="1" dirty="0"/>
          </a:p>
        </p:txBody>
      </p:sp>
      <p:sp>
        <p:nvSpPr>
          <p:cNvPr id="4" name="Title 1"/>
          <p:cNvSpPr>
            <a:spLocks noGrp="1"/>
          </p:cNvSpPr>
          <p:nvPr>
            <p:ph type="title"/>
          </p:nvPr>
        </p:nvSpPr>
        <p:spPr>
          <a:xfrm>
            <a:off x="0" y="-76200"/>
            <a:ext cx="9525000" cy="1143000"/>
          </a:xfrm>
        </p:spPr>
        <p:txBody>
          <a:bodyPr>
            <a:noAutofit/>
          </a:bodyPr>
          <a:lstStyle/>
          <a:p>
            <a:pPr algn="ctr"/>
            <a:r>
              <a:rPr lang="en-CA" sz="2800" b="1" dirty="0">
                <a:solidFill>
                  <a:schemeClr val="tx2">
                    <a:lumMod val="50000"/>
                  </a:schemeClr>
                </a:solidFill>
                <a:effectLst>
                  <a:outerShdw blurRad="38100" dist="38100" dir="2700000" algn="tl">
                    <a:srgbClr val="000000">
                      <a:alpha val="43137"/>
                    </a:srgbClr>
                  </a:outerShdw>
                </a:effectLst>
              </a:rPr>
              <a:t>9.2.1 ESTIMATE  ACTIVITY  RESOURCES    OUTPUTS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1622061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763000" cy="1143000"/>
          </a:xfrm>
        </p:spPr>
        <p:txBody>
          <a:bodyPr>
            <a:normAutofit/>
          </a:bodyPr>
          <a:lstStyle/>
          <a:p>
            <a:r>
              <a:rPr lang="en-CA" sz="3600" b="1" dirty="0">
                <a:solidFill>
                  <a:schemeClr val="tx2">
                    <a:lumMod val="50000"/>
                  </a:schemeClr>
                </a:solidFill>
              </a:rPr>
              <a:t>Sample Resource Breakdown Structure</a:t>
            </a:r>
          </a:p>
        </p:txBody>
      </p:sp>
      <p:pic>
        <p:nvPicPr>
          <p:cNvPr id="4" name="Picture 3"/>
          <p:cNvPicPr>
            <a:picLocks noChangeAspect="1"/>
          </p:cNvPicPr>
          <p:nvPr/>
        </p:nvPicPr>
        <p:blipFill>
          <a:blip r:embed="rId2"/>
          <a:stretch>
            <a:fillRect/>
          </a:stretch>
        </p:blipFill>
        <p:spPr>
          <a:xfrm>
            <a:off x="1219200" y="1190263"/>
            <a:ext cx="7696200" cy="5105400"/>
          </a:xfrm>
          <a:prstGeom prst="rect">
            <a:avLst/>
          </a:prstGeom>
        </p:spPr>
      </p:pic>
      <p:sp>
        <p:nvSpPr>
          <p:cNvPr id="5" name="TextBox 4"/>
          <p:cNvSpPr txBox="1"/>
          <p:nvPr/>
        </p:nvSpPr>
        <p:spPr>
          <a:xfrm>
            <a:off x="4648200" y="6348510"/>
            <a:ext cx="4876800" cy="307777"/>
          </a:xfrm>
          <a:prstGeom prst="rect">
            <a:avLst/>
          </a:prstGeom>
          <a:noFill/>
        </p:spPr>
        <p:txBody>
          <a:bodyPr wrap="square" rtlCol="0">
            <a:spAutoFit/>
          </a:bodyPr>
          <a:lstStyle/>
          <a:p>
            <a:r>
              <a:rPr lang="en-CA" sz="1400" b="1" i="1" dirty="0"/>
              <a:t>Adapted from PMBOK® 6</a:t>
            </a:r>
            <a:r>
              <a:rPr lang="en-CA" sz="1400" b="1" i="1" baseline="30000" dirty="0"/>
              <a:t>th</a:t>
            </a:r>
            <a:r>
              <a:rPr lang="en-CA" sz="1400" b="1" i="1" dirty="0"/>
              <a:t> Edition, Fig 9.7 Page 327</a:t>
            </a:r>
          </a:p>
        </p:txBody>
      </p:sp>
      <p:sp>
        <p:nvSpPr>
          <p:cNvPr id="3" name="Footer Placeholder 2"/>
          <p:cNvSpPr>
            <a:spLocks noGrp="1"/>
          </p:cNvSpPr>
          <p:nvPr>
            <p:ph type="ftr" sz="quarter" idx="11"/>
          </p:nvPr>
        </p:nvSpPr>
        <p:spPr/>
        <p:txBody>
          <a:bodyPr/>
          <a:lstStyle/>
          <a:p>
            <a:r>
              <a:rPr lang="en-CA"/>
              <a:t>PMBOK 6th Edition</a:t>
            </a:r>
          </a:p>
        </p:txBody>
      </p:sp>
    </p:spTree>
    <p:extLst>
      <p:ext uri="{BB962C8B-B14F-4D97-AF65-F5344CB8AC3E}">
        <p14:creationId xmlns:p14="http://schemas.microsoft.com/office/powerpoint/2010/main" val="2083834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noFill/>
          <a:ln/>
        </p:spPr>
        <p:txBody>
          <a:bodyPr lIns="92075" tIns="46038" rIns="92075" bIns="46038"/>
          <a:lstStyle/>
          <a:p>
            <a:pPr eaLnBrk="0" hangingPunct="0"/>
            <a:r>
              <a:rPr lang="en-US"/>
              <a:t>       </a:t>
            </a:r>
          </a:p>
        </p:txBody>
      </p:sp>
      <p:sp>
        <p:nvSpPr>
          <p:cNvPr id="142339" name="Rectangle 3"/>
          <p:cNvSpPr>
            <a:spLocks noGrp="1" noChangeArrowheads="1"/>
          </p:cNvSpPr>
          <p:nvPr>
            <p:ph idx="1"/>
          </p:nvPr>
        </p:nvSpPr>
        <p:spPr>
          <a:noFill/>
          <a:ln/>
        </p:spPr>
        <p:txBody>
          <a:bodyPr lIns="92075" tIns="46038" rIns="92075" bIns="46038"/>
          <a:lstStyle/>
          <a:p>
            <a:pPr eaLnBrk="0" hangingPunct="0">
              <a:buFont typeface="Wingdings" pitchFamily="2" charset="2"/>
              <a:buNone/>
            </a:pPr>
            <a:r>
              <a:rPr lang="en-US" dirty="0"/>
              <a:t>        </a:t>
            </a:r>
          </a:p>
        </p:txBody>
      </p:sp>
      <p:pic>
        <p:nvPicPr>
          <p:cNvPr id="142340" name="Picture 4"/>
          <p:cNvPicPr>
            <a:picLocks noChangeArrowheads="1"/>
          </p:cNvPicPr>
          <p:nvPr/>
        </p:nvPicPr>
        <p:blipFill>
          <a:blip r:embed="rId3" cstate="print"/>
          <a:srcRect/>
          <a:stretch>
            <a:fillRect/>
          </a:stretch>
        </p:blipFill>
        <p:spPr bwMode="auto">
          <a:xfrm>
            <a:off x="2755596" y="3276600"/>
            <a:ext cx="2578404" cy="2667000"/>
          </a:xfrm>
          <a:prstGeom prst="rect">
            <a:avLst/>
          </a:prstGeom>
          <a:noFill/>
          <a:ln w="9525">
            <a:noFill/>
            <a:miter lim="800000"/>
            <a:headEnd/>
            <a:tailEnd/>
          </a:ln>
          <a:effectLst/>
        </p:spPr>
      </p:pic>
      <p:sp>
        <p:nvSpPr>
          <p:cNvPr id="142341"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42342" name="Rectangle 6"/>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2343" name="Rectangle 7"/>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42344" name="Rectangle 8"/>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2345" name="Rectangle 9"/>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42346" name="Rectangle 10"/>
          <p:cNvSpPr>
            <a:spLocks noChangeArrowheads="1"/>
          </p:cNvSpPr>
          <p:nvPr/>
        </p:nvSpPr>
        <p:spPr bwMode="auto">
          <a:xfrm>
            <a:off x="858104" y="98683"/>
            <a:ext cx="8001000" cy="533400"/>
          </a:xfrm>
          <a:prstGeom prst="rect">
            <a:avLst/>
          </a:prstGeom>
          <a:noFill/>
          <a:ln w="9525">
            <a:noFill/>
            <a:miter lim="800000"/>
            <a:headEnd/>
            <a:tailEnd/>
          </a:ln>
          <a:effectLst/>
        </p:spPr>
        <p:txBody>
          <a:bodyPr lIns="90488" tIns="44450" rIns="90488" bIns="44450" anchor="ctr"/>
          <a:lstStyle/>
          <a:p>
            <a:pPr algn="ctr" eaLnBrk="0" hangingPunct="0"/>
            <a:r>
              <a:rPr lang="en-US" sz="3200" b="1" spc="300" dirty="0">
                <a:solidFill>
                  <a:schemeClr val="tx2">
                    <a:lumMod val="50000"/>
                  </a:schemeClr>
                </a:solidFill>
                <a:effectLst>
                  <a:reflection blurRad="6350" stA="55000" endA="300" endPos="45500" dir="5400000" sy="-100000" algn="bl" rotWithShape="0"/>
                </a:effectLst>
              </a:rPr>
              <a:t>9.3  ACQUIRE RESOURCES</a:t>
            </a:r>
          </a:p>
        </p:txBody>
      </p:sp>
      <p:sp>
        <p:nvSpPr>
          <p:cNvPr id="43" name="TextBox 1"/>
          <p:cNvSpPr txBox="1"/>
          <p:nvPr/>
        </p:nvSpPr>
        <p:spPr>
          <a:xfrm>
            <a:off x="5892794" y="6506495"/>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pic>
        <p:nvPicPr>
          <p:cNvPr id="5" name="Picture 4"/>
          <p:cNvPicPr>
            <a:picLocks noChangeAspect="1"/>
          </p:cNvPicPr>
          <p:nvPr/>
        </p:nvPicPr>
        <p:blipFill>
          <a:blip r:embed="rId4"/>
          <a:stretch>
            <a:fillRect/>
          </a:stretch>
        </p:blipFill>
        <p:spPr>
          <a:xfrm>
            <a:off x="396784" y="1981200"/>
            <a:ext cx="8686800" cy="3697762"/>
          </a:xfrm>
          <a:prstGeom prst="rect">
            <a:avLst/>
          </a:prstGeom>
        </p:spPr>
      </p:pic>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1000"/>
                                  </p:stCondLst>
                                  <p:childTnLst>
                                    <p:set>
                                      <p:cBhvr>
                                        <p:cTn id="6" dur="1" fill="hold">
                                          <p:stCondLst>
                                            <p:cond delay="0"/>
                                          </p:stCondLst>
                                        </p:cTn>
                                        <p:tgtEl>
                                          <p:spTgt spid="142340"/>
                                        </p:tgtEl>
                                        <p:attrNameLst>
                                          <p:attrName>style.visibility</p:attrName>
                                        </p:attrNameLst>
                                      </p:cBhvr>
                                      <p:to>
                                        <p:strVal val="visible"/>
                                      </p:to>
                                    </p:set>
                                    <p:anim calcmode="lin" valueType="num">
                                      <p:cBhvr>
                                        <p:cTn id="7" dur="500" fill="hold"/>
                                        <p:tgtEl>
                                          <p:spTgt spid="142340"/>
                                        </p:tgtEl>
                                        <p:attrNameLst>
                                          <p:attrName>ppt_w</p:attrName>
                                        </p:attrNameLst>
                                      </p:cBhvr>
                                      <p:tavLst>
                                        <p:tav tm="0">
                                          <p:val>
                                            <p:fltVal val="0"/>
                                          </p:val>
                                        </p:tav>
                                        <p:tav tm="100000">
                                          <p:val>
                                            <p:strVal val="#ppt_w"/>
                                          </p:val>
                                        </p:tav>
                                      </p:tavLst>
                                    </p:anim>
                                    <p:anim calcmode="lin" valueType="num">
                                      <p:cBhvr>
                                        <p:cTn id="8" dur="500" fill="hold"/>
                                        <p:tgtEl>
                                          <p:spTgt spid="1423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84544" y="-1"/>
            <a:ext cx="8686800" cy="838200"/>
          </a:xfrm>
          <a:noFill/>
          <a:ln/>
        </p:spPr>
        <p:txBody>
          <a:bodyPr>
            <a:normAutofit/>
          </a:bodyPr>
          <a:lstStyle/>
          <a:p>
            <a:pPr algn="ctr"/>
            <a:r>
              <a:rPr lang="en-US" sz="3200" b="1" dirty="0">
                <a:solidFill>
                  <a:schemeClr val="tx2">
                    <a:lumMod val="50000"/>
                  </a:schemeClr>
                </a:solidFill>
              </a:rPr>
              <a:t>9.3 ACQUIRE RESOURCES </a:t>
            </a:r>
          </a:p>
        </p:txBody>
      </p:sp>
      <p:sp>
        <p:nvSpPr>
          <p:cNvPr id="144387" name="Rectangle 3"/>
          <p:cNvSpPr>
            <a:spLocks noGrp="1" noChangeArrowheads="1"/>
          </p:cNvSpPr>
          <p:nvPr>
            <p:ph idx="1"/>
          </p:nvPr>
        </p:nvSpPr>
        <p:spPr>
          <a:xfrm>
            <a:off x="5787" y="822722"/>
            <a:ext cx="8991600" cy="5635823"/>
          </a:xfrm>
          <a:noFill/>
          <a:ln/>
        </p:spPr>
        <p:txBody>
          <a:bodyPr>
            <a:noAutofit/>
          </a:bodyPr>
          <a:lstStyle/>
          <a:p>
            <a:pPr>
              <a:buFont typeface="Wingdings" pitchFamily="2" charset="2"/>
              <a:buNone/>
            </a:pPr>
            <a:r>
              <a:rPr lang="en-US" sz="2100" b="1" dirty="0"/>
              <a:t>Includes the process for:</a:t>
            </a:r>
          </a:p>
          <a:p>
            <a:pPr marL="984250" lvl="1" indent="-457200">
              <a:buFont typeface="Arial" pitchFamily="34" charset="0"/>
              <a:buChar char="•"/>
            </a:pPr>
            <a:r>
              <a:rPr lang="en-US" sz="2100" dirty="0"/>
              <a:t>Getting the human resources, facilities, equipment materials, supplies, needed to complete the project work. </a:t>
            </a:r>
          </a:p>
          <a:p>
            <a:pPr marL="984250" lvl="1" indent="-457200">
              <a:buFont typeface="Arial" pitchFamily="34" charset="0"/>
              <a:buChar char="•"/>
            </a:pPr>
            <a:r>
              <a:rPr lang="en-US" sz="2100" dirty="0"/>
              <a:t>Required resources could be acquired internally or procured externally. </a:t>
            </a:r>
          </a:p>
          <a:p>
            <a:pPr marL="984250" lvl="1" indent="-457200">
              <a:buFont typeface="Arial" pitchFamily="34" charset="0"/>
              <a:buChar char="•"/>
            </a:pPr>
            <a:r>
              <a:rPr lang="en-US" sz="2100" dirty="0"/>
              <a:t>The factors to consider during acquiring project resources include:</a:t>
            </a:r>
          </a:p>
          <a:p>
            <a:pPr marL="1076325" lvl="2" indent="-303213">
              <a:buFont typeface="Courier New" panose="02070309020205020404" pitchFamily="49" charset="0"/>
              <a:buChar char="o"/>
            </a:pPr>
            <a:r>
              <a:rPr lang="en-US" sz="2100" i="1" dirty="0"/>
              <a:t>The PM should effectively negotiate and influence those who are in position to provide the required resources.  </a:t>
            </a:r>
          </a:p>
          <a:p>
            <a:pPr marL="1076325" lvl="2" indent="-303213">
              <a:buFont typeface="Courier New" panose="02070309020205020404" pitchFamily="49" charset="0"/>
              <a:buChar char="o"/>
            </a:pPr>
            <a:r>
              <a:rPr lang="en-US" sz="2100" i="1" dirty="0"/>
              <a:t>Being careful to ensure that the available resources will meet project requirements, as the best are not always available. </a:t>
            </a:r>
          </a:p>
          <a:p>
            <a:pPr marL="1076325" lvl="2" indent="-303213">
              <a:buFont typeface="Courier New" panose="02070309020205020404" pitchFamily="49" charset="0"/>
              <a:buChar char="o"/>
            </a:pPr>
            <a:r>
              <a:rPr lang="en-US" sz="2100" i="1" dirty="0"/>
              <a:t>If the team resources are not available due to constraints or assignments to other projects, the PM should assign alternative resources, perhaps with different competencies and costs   </a:t>
            </a:r>
          </a:p>
          <a:p>
            <a:pPr marL="1076325" lvl="2" indent="-303213">
              <a:buFont typeface="Courier New" panose="02070309020205020404" pitchFamily="49" charset="0"/>
              <a:buChar char="o"/>
            </a:pPr>
            <a:r>
              <a:rPr lang="en-US" sz="2100" i="1" dirty="0"/>
              <a:t>Failure to acquire the necessary resources may impact or project performance or even result in project cancellation</a:t>
            </a:r>
          </a:p>
          <a:p>
            <a:pPr marL="817563" lvl="2" indent="-285750">
              <a:buFont typeface="Arial" panose="020B0604020202020204" pitchFamily="34" charset="0"/>
              <a:buChar char="•"/>
            </a:pPr>
            <a:r>
              <a:rPr lang="en-US" sz="2100" dirty="0"/>
              <a:t>The impact of unavailability of required resources should be documented. </a:t>
            </a:r>
          </a:p>
          <a:p>
            <a:pPr marL="1076325" lvl="2" indent="-303213">
              <a:buFont typeface="Courier New" panose="02070309020205020404" pitchFamily="49" charset="0"/>
              <a:buChar char="o"/>
            </a:pPr>
            <a:endParaRPr lang="en-US" sz="2100" i="1" dirty="0"/>
          </a:p>
          <a:p>
            <a:pPr marL="1076325" lvl="2" indent="-303213">
              <a:buFont typeface="Courier New" panose="02070309020205020404" pitchFamily="49" charset="0"/>
              <a:buChar char="o"/>
            </a:pPr>
            <a:endParaRPr lang="en-US" sz="2100" i="1" dirty="0"/>
          </a:p>
          <a:p>
            <a:pPr marL="1190625" lvl="1" indent="-457200">
              <a:buFont typeface="Arial" pitchFamily="34" charset="0"/>
              <a:buChar char="•"/>
            </a:pPr>
            <a:endParaRPr lang="en-US" sz="2100" dirty="0"/>
          </a:p>
          <a:p>
            <a:pPr marL="1190625" lvl="1" indent="-457200">
              <a:buFont typeface="Arial" pitchFamily="34" charset="0"/>
              <a:buChar char="•"/>
            </a:pPr>
            <a:endParaRPr lang="en-US" sz="2100" dirty="0"/>
          </a:p>
        </p:txBody>
      </p:sp>
      <p:sp>
        <p:nvSpPr>
          <p:cNvPr id="5" name="TextBox 1"/>
          <p:cNvSpPr txBox="1"/>
          <p:nvPr/>
        </p:nvSpPr>
        <p:spPr>
          <a:xfrm>
            <a:off x="5816243" y="654917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Freeform 3"/>
          <p:cNvSpPr>
            <a:spLocks/>
          </p:cNvSpPr>
          <p:nvPr/>
        </p:nvSpPr>
        <p:spPr bwMode="auto">
          <a:xfrm>
            <a:off x="304801" y="2032854"/>
            <a:ext cx="8836306" cy="3198812"/>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75000"/>
            </a:schemeClr>
          </a:solidFill>
          <a:ln w="12700" cap="rnd" cmpd="sng">
            <a:solidFill>
              <a:schemeClr val="tx1"/>
            </a:solidFill>
            <a:prstDash val="solid"/>
            <a:round/>
            <a:headEnd type="none" w="sm" len="sm"/>
            <a:tailEnd type="none" w="sm" len="sm"/>
          </a:ln>
          <a:effectLst/>
        </p:spPr>
        <p:txBody>
          <a:bodyPr/>
          <a:lstStyle/>
          <a:p>
            <a:endParaRPr lang="en-CA"/>
          </a:p>
        </p:txBody>
      </p:sp>
      <p:sp>
        <p:nvSpPr>
          <p:cNvPr id="146436" name="Rectangle 4"/>
          <p:cNvSpPr>
            <a:spLocks noChangeArrowheads="1"/>
          </p:cNvSpPr>
          <p:nvPr/>
        </p:nvSpPr>
        <p:spPr bwMode="auto">
          <a:xfrm>
            <a:off x="5537756" y="870466"/>
            <a:ext cx="2615643" cy="5256796"/>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eaLnBrk="0" hangingPunct="0"/>
            <a:endParaRPr lang="en-US" sz="2400" b="1" dirty="0">
              <a:solidFill>
                <a:schemeClr val="bg1"/>
              </a:solidFill>
            </a:endParaRPr>
          </a:p>
          <a:p>
            <a:pPr algn="l" eaLnBrk="0" hangingPunct="0"/>
            <a:endParaRPr lang="en-US" dirty="0">
              <a:solidFill>
                <a:schemeClr val="bg1"/>
              </a:solidFill>
            </a:endParaRPr>
          </a:p>
          <a:p>
            <a:pPr algn="l" eaLnBrk="0" hangingPunct="0">
              <a:buFontTx/>
              <a:buChar char="•"/>
            </a:pPr>
            <a:r>
              <a:rPr lang="en-US" sz="1600" dirty="0">
                <a:solidFill>
                  <a:schemeClr val="bg1"/>
                </a:solidFill>
              </a:rPr>
              <a:t>1 Physical Resource </a:t>
            </a:r>
          </a:p>
          <a:p>
            <a:pPr algn="l" eaLnBrk="0" hangingPunct="0"/>
            <a:r>
              <a:rPr lang="en-US" sz="1600" dirty="0">
                <a:solidFill>
                  <a:schemeClr val="bg1"/>
                </a:solidFill>
              </a:rPr>
              <a:t>    Assignments</a:t>
            </a:r>
          </a:p>
          <a:p>
            <a:pPr algn="l" eaLnBrk="0" hangingPunct="0"/>
            <a:r>
              <a:rPr lang="en-US" sz="1600" dirty="0">
                <a:solidFill>
                  <a:schemeClr val="bg1"/>
                </a:solidFill>
              </a:rPr>
              <a:t>.2 Project Team Assignments</a:t>
            </a:r>
          </a:p>
          <a:p>
            <a:pPr algn="l" eaLnBrk="0" hangingPunct="0">
              <a:buFont typeface="Arial" pitchFamily="34" charset="0"/>
              <a:buChar char="•"/>
            </a:pPr>
            <a:r>
              <a:rPr lang="en-US" sz="1600" dirty="0">
                <a:solidFill>
                  <a:schemeClr val="bg1"/>
                </a:solidFill>
              </a:rPr>
              <a:t>3 Resource Calendars</a:t>
            </a:r>
          </a:p>
          <a:p>
            <a:pPr algn="l" eaLnBrk="0" hangingPunct="0">
              <a:buFont typeface="Arial" pitchFamily="34" charset="0"/>
              <a:buChar char="•"/>
            </a:pPr>
            <a:r>
              <a:rPr lang="en-US" sz="1600" dirty="0">
                <a:solidFill>
                  <a:schemeClr val="bg1"/>
                </a:solidFill>
              </a:rPr>
              <a:t>4 Change Requests</a:t>
            </a:r>
          </a:p>
          <a:p>
            <a:pPr algn="l" eaLnBrk="0" hangingPunct="0">
              <a:buFont typeface="Arial" pitchFamily="34" charset="0"/>
              <a:buChar char="•"/>
            </a:pPr>
            <a:r>
              <a:rPr lang="en-US" sz="1600" dirty="0">
                <a:solidFill>
                  <a:schemeClr val="bg1"/>
                </a:solidFill>
              </a:rPr>
              <a:t>5 Project Mgmt. Plan Updates</a:t>
            </a:r>
          </a:p>
          <a:p>
            <a:pPr marL="173038" lvl="1" eaLnBrk="0" hangingPunct="0">
              <a:buFont typeface="Arial" panose="020B0604020202020204" pitchFamily="34" charset="0"/>
              <a:buChar char="•"/>
            </a:pPr>
            <a:r>
              <a:rPr lang="en-US" sz="1600" dirty="0">
                <a:solidFill>
                  <a:schemeClr val="bg1"/>
                </a:solidFill>
              </a:rPr>
              <a:t> Resource Mgmt. Plan</a:t>
            </a:r>
          </a:p>
          <a:p>
            <a:pPr marL="173038" lvl="1" eaLnBrk="0" hangingPunct="0">
              <a:buFont typeface="Arial" panose="020B0604020202020204" pitchFamily="34" charset="0"/>
              <a:buChar char="•"/>
            </a:pPr>
            <a:r>
              <a:rPr lang="en-US" sz="1600" dirty="0">
                <a:solidFill>
                  <a:schemeClr val="bg1"/>
                </a:solidFill>
              </a:rPr>
              <a:t> Cost Baseline</a:t>
            </a:r>
          </a:p>
          <a:p>
            <a:pPr marL="0" lvl="1" eaLnBrk="0" hangingPunct="0">
              <a:buFont typeface="Arial" panose="020B0604020202020204" pitchFamily="34" charset="0"/>
              <a:buChar char="•"/>
            </a:pPr>
            <a:r>
              <a:rPr lang="en-US" sz="1600" dirty="0">
                <a:solidFill>
                  <a:schemeClr val="bg1"/>
                </a:solidFill>
              </a:rPr>
              <a:t>6 Project Document Updates</a:t>
            </a:r>
          </a:p>
          <a:p>
            <a:pPr marL="173038" lvl="1" eaLnBrk="0" hangingPunct="0">
              <a:buFont typeface="Arial" panose="020B0604020202020204" pitchFamily="34" charset="0"/>
              <a:buChar char="•"/>
            </a:pPr>
            <a:r>
              <a:rPr lang="en-US" sz="1600" dirty="0">
                <a:solidFill>
                  <a:schemeClr val="bg1"/>
                </a:solidFill>
              </a:rPr>
              <a:t> Lessons learned Register</a:t>
            </a:r>
          </a:p>
          <a:p>
            <a:pPr marL="173038" lvl="1" eaLnBrk="0" hangingPunct="0">
              <a:buFont typeface="Arial" panose="020B0604020202020204" pitchFamily="34" charset="0"/>
              <a:buChar char="•"/>
            </a:pPr>
            <a:r>
              <a:rPr lang="en-US" sz="1600" dirty="0">
                <a:solidFill>
                  <a:schemeClr val="bg1"/>
                </a:solidFill>
              </a:rPr>
              <a:t> Project Schedule</a:t>
            </a:r>
          </a:p>
          <a:p>
            <a:pPr marL="173038" lvl="1" eaLnBrk="0" hangingPunct="0">
              <a:buFont typeface="Arial" panose="020B0604020202020204" pitchFamily="34" charset="0"/>
              <a:buChar char="•"/>
            </a:pPr>
            <a:r>
              <a:rPr lang="en-US" sz="1600" dirty="0">
                <a:solidFill>
                  <a:schemeClr val="bg1"/>
                </a:solidFill>
              </a:rPr>
              <a:t> RBS</a:t>
            </a:r>
          </a:p>
          <a:p>
            <a:pPr marL="173038" lvl="1" eaLnBrk="0" hangingPunct="0">
              <a:buFont typeface="Arial" panose="020B0604020202020204" pitchFamily="34" charset="0"/>
              <a:buChar char="•"/>
            </a:pPr>
            <a:r>
              <a:rPr lang="en-US" sz="1600" dirty="0">
                <a:solidFill>
                  <a:schemeClr val="bg1"/>
                </a:solidFill>
              </a:rPr>
              <a:t> Resource Requirements</a:t>
            </a:r>
          </a:p>
          <a:p>
            <a:pPr marL="173038" lvl="1" eaLnBrk="0" hangingPunct="0">
              <a:buFont typeface="Arial" panose="020B0604020202020204" pitchFamily="34" charset="0"/>
              <a:buChar char="•"/>
            </a:pPr>
            <a:r>
              <a:rPr lang="en-US" sz="1600" dirty="0">
                <a:solidFill>
                  <a:schemeClr val="bg1"/>
                </a:solidFill>
              </a:rPr>
              <a:t> Risk Register</a:t>
            </a:r>
          </a:p>
          <a:p>
            <a:pPr marL="173038" lvl="1" eaLnBrk="0" hangingPunct="0">
              <a:buFont typeface="Arial" panose="020B0604020202020204" pitchFamily="34" charset="0"/>
              <a:buChar char="•"/>
            </a:pPr>
            <a:r>
              <a:rPr lang="en-US" sz="1600" dirty="0">
                <a:solidFill>
                  <a:schemeClr val="bg1"/>
                </a:solidFill>
              </a:rPr>
              <a:t> Stakeholder Register</a:t>
            </a:r>
          </a:p>
          <a:p>
            <a:pPr marL="0" lvl="1" eaLnBrk="0" hangingPunct="0">
              <a:buFont typeface="Arial" panose="020B0604020202020204" pitchFamily="34" charset="0"/>
              <a:buChar char="•"/>
            </a:pPr>
            <a:r>
              <a:rPr lang="en-US" sz="1600" dirty="0">
                <a:solidFill>
                  <a:schemeClr val="bg1"/>
                </a:solidFill>
              </a:rPr>
              <a:t>7 Ent. </a:t>
            </a:r>
            <a:r>
              <a:rPr lang="en-US" sz="1600" dirty="0" err="1">
                <a:solidFill>
                  <a:schemeClr val="bg1"/>
                </a:solidFill>
              </a:rPr>
              <a:t>Env</a:t>
            </a:r>
            <a:r>
              <a:rPr lang="en-US" sz="1600" dirty="0">
                <a:solidFill>
                  <a:schemeClr val="bg1"/>
                </a:solidFill>
              </a:rPr>
              <a:t>.  Factors updates</a:t>
            </a:r>
          </a:p>
          <a:p>
            <a:pPr marL="0" lvl="1" eaLnBrk="0" hangingPunct="0">
              <a:buFont typeface="Arial" panose="020B0604020202020204" pitchFamily="34" charset="0"/>
              <a:buChar char="•"/>
            </a:pPr>
            <a:r>
              <a:rPr lang="en-US" sz="1600" dirty="0">
                <a:solidFill>
                  <a:schemeClr val="bg1"/>
                </a:solidFill>
              </a:rPr>
              <a:t>8 Org. Process Assets updates</a:t>
            </a:r>
          </a:p>
          <a:p>
            <a:pPr algn="l" eaLnBrk="0" hangingPunct="0"/>
            <a:endParaRPr lang="en-US" dirty="0">
              <a:solidFill>
                <a:schemeClr val="bg1"/>
              </a:solidFill>
            </a:endParaRPr>
          </a:p>
        </p:txBody>
      </p:sp>
      <p:sp>
        <p:nvSpPr>
          <p:cNvPr id="146437" name="Rectangle 5"/>
          <p:cNvSpPr>
            <a:spLocks noChangeArrowheads="1"/>
          </p:cNvSpPr>
          <p:nvPr/>
        </p:nvSpPr>
        <p:spPr bwMode="auto">
          <a:xfrm>
            <a:off x="3140024" y="1538923"/>
            <a:ext cx="2219000" cy="3687615"/>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r>
              <a:rPr lang="en-US" sz="2400" b="1" dirty="0">
                <a:solidFill>
                  <a:schemeClr val="bg1"/>
                </a:solidFill>
              </a:rPr>
              <a:t>     </a:t>
            </a:r>
          </a:p>
          <a:p>
            <a:pPr algn="l" eaLnBrk="0" hangingPunct="0"/>
            <a:endParaRPr lang="en-US" sz="2400" dirty="0">
              <a:solidFill>
                <a:schemeClr val="bg1"/>
              </a:solidFill>
            </a:endParaRPr>
          </a:p>
          <a:p>
            <a:pPr algn="l" eaLnBrk="0" hangingPunct="0"/>
            <a:endParaRPr lang="en-US" sz="2400" dirty="0">
              <a:solidFill>
                <a:schemeClr val="bg1"/>
              </a:solidFill>
            </a:endParaRPr>
          </a:p>
          <a:p>
            <a:pPr algn="l" eaLnBrk="0" hangingPunct="0"/>
            <a:endParaRPr lang="en-US" sz="2400" dirty="0">
              <a:solidFill>
                <a:schemeClr val="bg1"/>
              </a:solidFill>
            </a:endParaRPr>
          </a:p>
          <a:p>
            <a:pPr algn="l" eaLnBrk="0" hangingPunct="0">
              <a:buFontTx/>
              <a:buChar char="•"/>
            </a:pPr>
            <a:r>
              <a:rPr lang="en-US" sz="1600" dirty="0">
                <a:solidFill>
                  <a:schemeClr val="bg1"/>
                </a:solidFill>
              </a:rPr>
              <a:t>1 Decision Making </a:t>
            </a:r>
          </a:p>
          <a:p>
            <a:pPr marL="92075" algn="l" eaLnBrk="0" hangingPunct="0">
              <a:buFontTx/>
              <a:buChar char="•"/>
            </a:pPr>
            <a:r>
              <a:rPr lang="en-US" sz="1600" dirty="0">
                <a:solidFill>
                  <a:schemeClr val="bg1"/>
                </a:solidFill>
              </a:rPr>
              <a:t> Multicriteria Decision </a:t>
            </a:r>
          </a:p>
          <a:p>
            <a:pPr marL="92075" algn="l" eaLnBrk="0" hangingPunct="0"/>
            <a:r>
              <a:rPr lang="en-US" sz="1600" dirty="0">
                <a:solidFill>
                  <a:schemeClr val="bg1"/>
                </a:solidFill>
              </a:rPr>
              <a:t>  Analysis</a:t>
            </a:r>
          </a:p>
          <a:p>
            <a:pPr algn="l" eaLnBrk="0" hangingPunct="0">
              <a:buFont typeface="Arial" panose="020B0604020202020204" pitchFamily="34" charset="0"/>
              <a:buChar char="•"/>
            </a:pPr>
            <a:r>
              <a:rPr lang="en-US" sz="1600" dirty="0">
                <a:solidFill>
                  <a:schemeClr val="bg1"/>
                </a:solidFill>
              </a:rPr>
              <a:t>2 Interpersonal &amp; Team </a:t>
            </a:r>
          </a:p>
          <a:p>
            <a:pPr algn="l" eaLnBrk="0" hangingPunct="0"/>
            <a:r>
              <a:rPr lang="en-US" sz="1600" dirty="0">
                <a:solidFill>
                  <a:schemeClr val="bg1"/>
                </a:solidFill>
              </a:rPr>
              <a:t>    skills</a:t>
            </a:r>
          </a:p>
          <a:p>
            <a:pPr marL="92075" algn="l" eaLnBrk="0" hangingPunct="0">
              <a:buFont typeface="Arial" panose="020B0604020202020204" pitchFamily="34" charset="0"/>
              <a:buChar char="•"/>
            </a:pPr>
            <a:r>
              <a:rPr lang="en-US" sz="1600" dirty="0">
                <a:solidFill>
                  <a:schemeClr val="bg1"/>
                </a:solidFill>
              </a:rPr>
              <a:t> Negotiation</a:t>
            </a:r>
          </a:p>
          <a:p>
            <a:pPr algn="l" eaLnBrk="0" hangingPunct="0">
              <a:buFont typeface="Arial" panose="020B0604020202020204" pitchFamily="34" charset="0"/>
              <a:buChar char="•"/>
            </a:pPr>
            <a:r>
              <a:rPr lang="en-US" sz="1600" dirty="0">
                <a:solidFill>
                  <a:schemeClr val="bg1"/>
                </a:solidFill>
              </a:rPr>
              <a:t>3 Pre-Assignment</a:t>
            </a:r>
          </a:p>
          <a:p>
            <a:pPr algn="l" eaLnBrk="0" hangingPunct="0">
              <a:buFont typeface="Arial" panose="020B0604020202020204" pitchFamily="34" charset="0"/>
              <a:buChar char="•"/>
            </a:pPr>
            <a:r>
              <a:rPr lang="en-US" sz="1600" dirty="0">
                <a:solidFill>
                  <a:schemeClr val="bg1"/>
                </a:solidFill>
              </a:rPr>
              <a:t>4 Virtual Teams</a:t>
            </a:r>
          </a:p>
          <a:p>
            <a:pPr algn="l" eaLnBrk="0" hangingPunct="0"/>
            <a:endParaRPr lang="en-US" dirty="0">
              <a:solidFill>
                <a:schemeClr val="bg1"/>
              </a:solidFill>
            </a:endParaRPr>
          </a:p>
          <a:p>
            <a:pPr algn="l" eaLnBrk="0" hangingPunct="0"/>
            <a:endParaRPr lang="en-US" dirty="0">
              <a:solidFill>
                <a:schemeClr val="bg1"/>
              </a:solidFill>
            </a:endParaRPr>
          </a:p>
        </p:txBody>
      </p:sp>
      <p:sp>
        <p:nvSpPr>
          <p:cNvPr id="146438" name="Rectangle 6"/>
          <p:cNvSpPr>
            <a:spLocks noChangeArrowheads="1"/>
          </p:cNvSpPr>
          <p:nvPr/>
        </p:nvSpPr>
        <p:spPr bwMode="auto">
          <a:xfrm>
            <a:off x="455893" y="1447800"/>
            <a:ext cx="2501685" cy="3810000"/>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r>
              <a:rPr lang="en-US" sz="2400" b="1" dirty="0">
                <a:solidFill>
                  <a:schemeClr val="bg1"/>
                </a:solidFill>
              </a:rPr>
              <a:t>  </a:t>
            </a:r>
          </a:p>
          <a:p>
            <a:pPr algn="l" eaLnBrk="0" hangingPunct="0"/>
            <a:r>
              <a:rPr lang="en-US" dirty="0">
                <a:solidFill>
                  <a:schemeClr val="bg1"/>
                </a:solidFill>
              </a:rPr>
              <a:t>.</a:t>
            </a:r>
            <a:r>
              <a:rPr lang="en-US" sz="1600" dirty="0">
                <a:solidFill>
                  <a:schemeClr val="bg1"/>
                </a:solidFill>
              </a:rPr>
              <a:t>1Project Mgmt. Plan</a:t>
            </a:r>
          </a:p>
          <a:p>
            <a:pPr marL="173038" indent="-93663" algn="l" eaLnBrk="0" hangingPunct="0">
              <a:buFont typeface="Arial" panose="020B0604020202020204" pitchFamily="34" charset="0"/>
              <a:buChar char="•"/>
            </a:pPr>
            <a:r>
              <a:rPr lang="en-US" sz="1600" dirty="0">
                <a:solidFill>
                  <a:schemeClr val="bg1"/>
                </a:solidFill>
              </a:rPr>
              <a:t> Resource Mgmt. Plan</a:t>
            </a:r>
          </a:p>
          <a:p>
            <a:pPr marL="173038" indent="-93663" algn="l" eaLnBrk="0" hangingPunct="0">
              <a:buFont typeface="Arial" panose="020B0604020202020204" pitchFamily="34" charset="0"/>
              <a:buChar char="•"/>
            </a:pPr>
            <a:r>
              <a:rPr lang="en-US" sz="1600" dirty="0">
                <a:solidFill>
                  <a:schemeClr val="bg1"/>
                </a:solidFill>
              </a:rPr>
              <a:t> Procurement Mgmt. Plan</a:t>
            </a:r>
          </a:p>
          <a:p>
            <a:pPr marL="173038" indent="-93663" algn="l" eaLnBrk="0" hangingPunct="0">
              <a:buFont typeface="Arial" panose="020B0604020202020204" pitchFamily="34" charset="0"/>
              <a:buChar char="•"/>
            </a:pPr>
            <a:r>
              <a:rPr lang="en-US" sz="1600" dirty="0">
                <a:solidFill>
                  <a:schemeClr val="bg1"/>
                </a:solidFill>
              </a:rPr>
              <a:t> Cost Baseline</a:t>
            </a:r>
          </a:p>
          <a:p>
            <a:pPr marL="12700" indent="-12700" algn="l" eaLnBrk="0" hangingPunct="0">
              <a:buFont typeface="Arial" panose="020B0604020202020204" pitchFamily="34" charset="0"/>
              <a:buChar char="•"/>
            </a:pPr>
            <a:r>
              <a:rPr lang="en-US" sz="1600" dirty="0">
                <a:solidFill>
                  <a:schemeClr val="bg1"/>
                </a:solidFill>
              </a:rPr>
              <a:t>2 Project Documents</a:t>
            </a:r>
          </a:p>
          <a:p>
            <a:pPr marL="92075" indent="-12700" algn="l" eaLnBrk="0" hangingPunct="0">
              <a:buFont typeface="Arial" panose="020B0604020202020204" pitchFamily="34" charset="0"/>
              <a:buChar char="•"/>
            </a:pPr>
            <a:r>
              <a:rPr lang="en-US" sz="1600" dirty="0">
                <a:solidFill>
                  <a:schemeClr val="bg1"/>
                </a:solidFill>
              </a:rPr>
              <a:t> Project Schedule</a:t>
            </a:r>
          </a:p>
          <a:p>
            <a:pPr marL="92075" indent="-12700" algn="l" eaLnBrk="0" hangingPunct="0">
              <a:buFont typeface="Arial" panose="020B0604020202020204" pitchFamily="34" charset="0"/>
              <a:buChar char="•"/>
            </a:pPr>
            <a:r>
              <a:rPr lang="en-US" sz="1600" dirty="0">
                <a:solidFill>
                  <a:schemeClr val="bg1"/>
                </a:solidFill>
              </a:rPr>
              <a:t> Resource Calendars</a:t>
            </a:r>
          </a:p>
          <a:p>
            <a:pPr marL="92075" indent="-12700" algn="l" eaLnBrk="0" hangingPunct="0">
              <a:buFont typeface="Arial" panose="020B0604020202020204" pitchFamily="34" charset="0"/>
              <a:buChar char="•"/>
            </a:pPr>
            <a:r>
              <a:rPr lang="en-US" sz="1600" dirty="0">
                <a:solidFill>
                  <a:schemeClr val="bg1"/>
                </a:solidFill>
              </a:rPr>
              <a:t> Resource Requirements</a:t>
            </a:r>
          </a:p>
          <a:p>
            <a:pPr marL="92075" indent="-12700" algn="l" eaLnBrk="0" hangingPunct="0">
              <a:buFont typeface="Arial" panose="020B0604020202020204" pitchFamily="34" charset="0"/>
              <a:buChar char="•"/>
            </a:pPr>
            <a:r>
              <a:rPr lang="en-US" sz="1600" dirty="0">
                <a:solidFill>
                  <a:schemeClr val="bg1"/>
                </a:solidFill>
              </a:rPr>
              <a:t> Stakeholder Register</a:t>
            </a:r>
          </a:p>
          <a:p>
            <a:pPr indent="79375" algn="l" eaLnBrk="0" hangingPunct="0">
              <a:buFont typeface="Arial" panose="020B0604020202020204" pitchFamily="34" charset="0"/>
              <a:buChar char="•"/>
            </a:pPr>
            <a:r>
              <a:rPr lang="en-US" sz="1600" dirty="0">
                <a:solidFill>
                  <a:schemeClr val="bg1"/>
                </a:solidFill>
              </a:rPr>
              <a:t>3 Enterprise </a:t>
            </a:r>
            <a:r>
              <a:rPr lang="en-US" sz="1600" dirty="0" err="1">
                <a:solidFill>
                  <a:schemeClr val="bg1"/>
                </a:solidFill>
              </a:rPr>
              <a:t>Env</a:t>
            </a:r>
            <a:r>
              <a:rPr lang="en-US" sz="1600" dirty="0">
                <a:solidFill>
                  <a:schemeClr val="bg1"/>
                </a:solidFill>
              </a:rPr>
              <a:t>. Factors</a:t>
            </a:r>
          </a:p>
          <a:p>
            <a:pPr indent="79375" algn="l" eaLnBrk="0" hangingPunct="0">
              <a:buFont typeface="Arial" panose="020B0604020202020204" pitchFamily="34" charset="0"/>
              <a:buChar char="•"/>
            </a:pPr>
            <a:r>
              <a:rPr lang="en-US" sz="1600" dirty="0">
                <a:solidFill>
                  <a:schemeClr val="bg1"/>
                </a:solidFill>
              </a:rPr>
              <a:t>4 Org. Process Assets </a:t>
            </a:r>
          </a:p>
        </p:txBody>
      </p:sp>
      <p:sp>
        <p:nvSpPr>
          <p:cNvPr id="146439" name="Rectangle 7"/>
          <p:cNvSpPr>
            <a:spLocks noChangeArrowheads="1"/>
          </p:cNvSpPr>
          <p:nvPr/>
        </p:nvSpPr>
        <p:spPr bwMode="auto">
          <a:xfrm>
            <a:off x="304800" y="0"/>
            <a:ext cx="8458200" cy="685800"/>
          </a:xfrm>
          <a:prstGeom prst="rect">
            <a:avLst/>
          </a:prstGeom>
          <a:noFill/>
          <a:ln w="9525">
            <a:noFill/>
            <a:miter lim="800000"/>
            <a:headEnd/>
            <a:tailEnd/>
          </a:ln>
          <a:effectLst/>
        </p:spPr>
        <p:txBody>
          <a:bodyPr lIns="90488" tIns="44450" rIns="90488" bIns="44450" anchor="b"/>
          <a:lstStyle/>
          <a:p>
            <a:pPr algn="ctr"/>
            <a:r>
              <a:rPr lang="en-US" sz="3200" b="1" spc="300" dirty="0">
                <a:solidFill>
                  <a:schemeClr val="tx2">
                    <a:lumMod val="50000"/>
                  </a:schemeClr>
                </a:solidFill>
                <a:effectLst>
                  <a:reflection blurRad="6350" stA="55000" endA="300" endPos="45500" dir="5400000" sy="-100000" algn="bl" rotWithShape="0"/>
                </a:effectLst>
              </a:rPr>
              <a:t>9.3 ACQUIRE RESOURCES </a:t>
            </a:r>
          </a:p>
        </p:txBody>
      </p:sp>
      <p:sp>
        <p:nvSpPr>
          <p:cNvPr id="7" name="TextBox 1"/>
          <p:cNvSpPr txBox="1"/>
          <p:nvPr/>
        </p:nvSpPr>
        <p:spPr>
          <a:xfrm>
            <a:off x="-80526" y="655171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TextBox 2"/>
          <p:cNvSpPr txBox="1"/>
          <p:nvPr/>
        </p:nvSpPr>
        <p:spPr>
          <a:xfrm>
            <a:off x="793641" y="1417785"/>
            <a:ext cx="1143000" cy="461665"/>
          </a:xfrm>
          <a:prstGeom prst="rect">
            <a:avLst/>
          </a:prstGeom>
          <a:noFill/>
        </p:spPr>
        <p:txBody>
          <a:bodyPr wrap="square" rtlCol="0">
            <a:spAutoFit/>
          </a:bodyPr>
          <a:lstStyle/>
          <a:p>
            <a:pPr eaLnBrk="0" hangingPunct="0"/>
            <a:r>
              <a:rPr lang="en-US" sz="2400" b="1" dirty="0">
                <a:solidFill>
                  <a:schemeClr val="bg1"/>
                </a:solidFill>
              </a:rPr>
              <a:t>Inputs</a:t>
            </a:r>
          </a:p>
        </p:txBody>
      </p:sp>
      <p:sp>
        <p:nvSpPr>
          <p:cNvPr id="4" name="TextBox 3"/>
          <p:cNvSpPr txBox="1"/>
          <p:nvPr/>
        </p:nvSpPr>
        <p:spPr>
          <a:xfrm>
            <a:off x="3219696" y="1616351"/>
            <a:ext cx="2055942" cy="830997"/>
          </a:xfrm>
          <a:prstGeom prst="rect">
            <a:avLst/>
          </a:prstGeom>
          <a:noFill/>
        </p:spPr>
        <p:txBody>
          <a:bodyPr wrap="square" rtlCol="0">
            <a:spAutoFit/>
          </a:bodyPr>
          <a:lstStyle/>
          <a:p>
            <a:pPr algn="ctr" eaLnBrk="0" hangingPunct="0"/>
            <a:r>
              <a:rPr lang="en-US" sz="2400" b="1" dirty="0">
                <a:solidFill>
                  <a:schemeClr val="bg1"/>
                </a:solidFill>
              </a:rPr>
              <a:t>Tools &amp;</a:t>
            </a:r>
          </a:p>
          <a:p>
            <a:pPr algn="ctr" eaLnBrk="0" hangingPunct="0"/>
            <a:r>
              <a:rPr lang="en-US" sz="2400" b="1" dirty="0">
                <a:solidFill>
                  <a:schemeClr val="bg1"/>
                </a:solidFill>
              </a:rPr>
              <a:t>  Techniques</a:t>
            </a:r>
          </a:p>
        </p:txBody>
      </p:sp>
      <p:sp>
        <p:nvSpPr>
          <p:cNvPr id="6" name="TextBox 5"/>
          <p:cNvSpPr txBox="1"/>
          <p:nvPr/>
        </p:nvSpPr>
        <p:spPr>
          <a:xfrm>
            <a:off x="5924701" y="870466"/>
            <a:ext cx="2073275" cy="461665"/>
          </a:xfrm>
          <a:prstGeom prst="rect">
            <a:avLst/>
          </a:prstGeom>
          <a:noFill/>
        </p:spPr>
        <p:txBody>
          <a:bodyPr wrap="square" rtlCol="0">
            <a:spAutoFit/>
          </a:bodyPr>
          <a:lstStyle/>
          <a:p>
            <a:r>
              <a:rPr lang="en-US" sz="2400" dirty="0">
                <a:solidFill>
                  <a:schemeClr val="bg1"/>
                </a:solidFill>
              </a:rPr>
              <a:t> </a:t>
            </a:r>
            <a:r>
              <a:rPr lang="en-US" sz="2400" b="1" dirty="0">
                <a:solidFill>
                  <a:schemeClr val="bg1"/>
                </a:solidFill>
              </a:rPr>
              <a:t>Outputs</a:t>
            </a:r>
            <a:endParaRPr lang="en-CA" sz="2400"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48484"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8485"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8486" name="Rectangle 6"/>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48487" name="Rectangle 7"/>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8488" name="Rectangle 8"/>
          <p:cNvSpPr>
            <a:spLocks noChangeArrowheads="1"/>
          </p:cNvSpPr>
          <p:nvPr/>
        </p:nvSpPr>
        <p:spPr bwMode="auto">
          <a:xfrm>
            <a:off x="838200" y="6400800"/>
            <a:ext cx="1905000" cy="457200"/>
          </a:xfrm>
          <a:prstGeom prst="rect">
            <a:avLst/>
          </a:prstGeom>
          <a:noFill/>
          <a:ln w="9525">
            <a:noFill/>
            <a:miter lim="800000"/>
            <a:headEnd/>
            <a:tailEnd/>
          </a:ln>
          <a:effectLst/>
        </p:spPr>
        <p:txBody>
          <a:bodyPr wrap="none" anchor="ctr"/>
          <a:lstStyle/>
          <a:p>
            <a:endParaRPr lang="en-CA"/>
          </a:p>
        </p:txBody>
      </p:sp>
      <p:sp>
        <p:nvSpPr>
          <p:cNvPr id="148489" name="Rectangle 9"/>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148490" name="Rectangle 10"/>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148491" name="Rectangle 11"/>
          <p:cNvSpPr>
            <a:spLocks noChangeArrowheads="1"/>
          </p:cNvSpPr>
          <p:nvPr/>
        </p:nvSpPr>
        <p:spPr bwMode="auto">
          <a:xfrm>
            <a:off x="838200" y="6400800"/>
            <a:ext cx="1905000" cy="457200"/>
          </a:xfrm>
          <a:prstGeom prst="rect">
            <a:avLst/>
          </a:prstGeom>
          <a:noFill/>
          <a:ln w="9525">
            <a:noFill/>
            <a:miter lim="800000"/>
            <a:headEnd/>
            <a:tailEnd/>
          </a:ln>
          <a:effectLst/>
        </p:spPr>
        <p:txBody>
          <a:bodyPr wrap="none" anchor="ctr"/>
          <a:lstStyle/>
          <a:p>
            <a:endParaRPr lang="en-CA"/>
          </a:p>
        </p:txBody>
      </p:sp>
      <p:sp>
        <p:nvSpPr>
          <p:cNvPr id="148492" name="Rectangle 12"/>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148493" name="Rectangle 13"/>
          <p:cNvSpPr>
            <a:spLocks noChangeArrowheads="1"/>
          </p:cNvSpPr>
          <p:nvPr/>
        </p:nvSpPr>
        <p:spPr bwMode="auto">
          <a:xfrm>
            <a:off x="1447800" y="247650"/>
            <a:ext cx="7467600" cy="1276350"/>
          </a:xfrm>
          <a:prstGeom prst="rect">
            <a:avLst/>
          </a:prstGeom>
          <a:noFill/>
          <a:ln w="9525">
            <a:noFill/>
            <a:miter lim="800000"/>
            <a:headEnd/>
            <a:tailEnd/>
          </a:ln>
          <a:effectLst/>
        </p:spPr>
        <p:txBody>
          <a:bodyPr wrap="none" anchor="ctr"/>
          <a:lstStyle/>
          <a:p>
            <a:endParaRPr lang="en-CA"/>
          </a:p>
        </p:txBody>
      </p:sp>
      <p:sp>
        <p:nvSpPr>
          <p:cNvPr id="148494" name="Rectangle 14"/>
          <p:cNvSpPr>
            <a:spLocks noChangeArrowheads="1"/>
          </p:cNvSpPr>
          <p:nvPr/>
        </p:nvSpPr>
        <p:spPr bwMode="auto">
          <a:xfrm>
            <a:off x="966788" y="1189038"/>
            <a:ext cx="477837" cy="579437"/>
          </a:xfrm>
          <a:prstGeom prst="rect">
            <a:avLst/>
          </a:prstGeom>
          <a:noFill/>
          <a:ln w="9525">
            <a:noFill/>
            <a:miter lim="800000"/>
            <a:headEnd/>
            <a:tailEnd/>
          </a:ln>
          <a:effectLst/>
        </p:spPr>
        <p:txBody>
          <a:bodyPr wrap="none" anchor="ctr"/>
          <a:lstStyle/>
          <a:p>
            <a:endParaRPr lang="en-CA"/>
          </a:p>
        </p:txBody>
      </p:sp>
      <p:sp>
        <p:nvSpPr>
          <p:cNvPr id="148498" name="Rectangle 18"/>
          <p:cNvSpPr>
            <a:spLocks noGrp="1" noChangeArrowheads="1"/>
          </p:cNvSpPr>
          <p:nvPr>
            <p:ph type="title"/>
          </p:nvPr>
        </p:nvSpPr>
        <p:spPr>
          <a:xfrm>
            <a:off x="304800" y="76200"/>
            <a:ext cx="8686800" cy="838200"/>
          </a:xfrm>
          <a:noFill/>
          <a:ln/>
        </p:spPr>
        <p:txBody>
          <a:bodyPr>
            <a:noAutofit/>
          </a:bodyPr>
          <a:lstStyle/>
          <a:p>
            <a:r>
              <a:rPr lang="en-US" sz="32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9.3.1  ACQUIRE RESOURCES - INPUTS </a:t>
            </a:r>
          </a:p>
        </p:txBody>
      </p:sp>
      <p:sp>
        <p:nvSpPr>
          <p:cNvPr id="148495" name="Rectangle 15"/>
          <p:cNvSpPr>
            <a:spLocks noGrp="1" noChangeArrowheads="1"/>
          </p:cNvSpPr>
          <p:nvPr>
            <p:ph idx="1"/>
          </p:nvPr>
        </p:nvSpPr>
        <p:spPr>
          <a:xfrm>
            <a:off x="323850" y="1066800"/>
            <a:ext cx="8820150" cy="5943600"/>
          </a:xfrm>
          <a:noFill/>
          <a:ln/>
        </p:spPr>
        <p:txBody>
          <a:bodyPr lIns="92075" tIns="46038" rIns="92075" bIns="46038">
            <a:normAutofit lnSpcReduction="10000"/>
          </a:bodyPr>
          <a:lstStyle/>
          <a:p>
            <a:pPr eaLnBrk="0" hangingPunct="0">
              <a:lnSpc>
                <a:spcPct val="90000"/>
              </a:lnSpc>
              <a:buFont typeface="Wingdings" pitchFamily="2" charset="2"/>
              <a:buNone/>
            </a:pPr>
            <a:r>
              <a:rPr lang="en-US" sz="2800" b="1" dirty="0"/>
              <a:t>  .1 Project Management Plan</a:t>
            </a:r>
          </a:p>
          <a:p>
            <a:pPr marL="809625" indent="-98425" eaLnBrk="0" hangingPunct="0">
              <a:lnSpc>
                <a:spcPct val="90000"/>
              </a:lnSpc>
            </a:pPr>
            <a:r>
              <a:rPr lang="en-US" sz="2000" b="1" i="1" dirty="0"/>
              <a:t> Resource Management Plan </a:t>
            </a:r>
            <a:r>
              <a:rPr lang="en-US" sz="2000" dirty="0"/>
              <a:t>describes how to acquire project resources</a:t>
            </a:r>
          </a:p>
          <a:p>
            <a:pPr marL="890588" indent="-179388" eaLnBrk="0" hangingPunct="0">
              <a:lnSpc>
                <a:spcPct val="90000"/>
              </a:lnSpc>
            </a:pPr>
            <a:r>
              <a:rPr lang="en-US" sz="2000" b="1" i="1" dirty="0"/>
              <a:t>Procurement Management Plan </a:t>
            </a:r>
            <a:r>
              <a:rPr lang="en-US" sz="2000" dirty="0"/>
              <a:t>provides information how resources will be acquired from outside.  </a:t>
            </a:r>
            <a:r>
              <a:rPr lang="en-US" sz="2000" b="1" dirty="0"/>
              <a:t>   </a:t>
            </a:r>
          </a:p>
          <a:p>
            <a:pPr marL="890588" indent="-179388" eaLnBrk="0" hangingPunct="0">
              <a:lnSpc>
                <a:spcPct val="90000"/>
              </a:lnSpc>
            </a:pPr>
            <a:r>
              <a:rPr lang="en-US" sz="2000" b="1" i="1" dirty="0"/>
              <a:t>Cost Baseline </a:t>
            </a:r>
            <a:r>
              <a:rPr lang="en-US" sz="2000" dirty="0"/>
              <a:t>provides the budget for project activities</a:t>
            </a:r>
          </a:p>
          <a:p>
            <a:pPr marL="358775" indent="0" eaLnBrk="0" hangingPunct="0">
              <a:lnSpc>
                <a:spcPct val="90000"/>
              </a:lnSpc>
              <a:buNone/>
            </a:pPr>
            <a:r>
              <a:rPr lang="en-US" sz="2800" b="1" dirty="0"/>
              <a:t>.2 Project Documents</a:t>
            </a:r>
          </a:p>
          <a:p>
            <a:pPr marL="890588" indent="-173038" eaLnBrk="0" hangingPunct="0">
              <a:lnSpc>
                <a:spcPct val="90000"/>
              </a:lnSpc>
            </a:pPr>
            <a:r>
              <a:rPr lang="en-US" sz="2000" b="1" i="1" dirty="0"/>
              <a:t>Project Schedule</a:t>
            </a:r>
            <a:r>
              <a:rPr lang="en-US" sz="2000" b="1" dirty="0"/>
              <a:t> </a:t>
            </a:r>
            <a:r>
              <a:rPr lang="en-US" sz="2000" dirty="0"/>
              <a:t>provides information when resources will be required</a:t>
            </a:r>
          </a:p>
          <a:p>
            <a:pPr marL="890588" indent="-173038" eaLnBrk="0" hangingPunct="0">
              <a:lnSpc>
                <a:spcPct val="90000"/>
              </a:lnSpc>
            </a:pPr>
            <a:r>
              <a:rPr lang="en-US" sz="2000" b="1" i="1" dirty="0"/>
              <a:t>Resource Calendars. </a:t>
            </a:r>
            <a:r>
              <a:rPr lang="en-US" sz="2000" dirty="0"/>
              <a:t>Provides information about when resources are available. Resource calendars are progressively elaborated. </a:t>
            </a:r>
          </a:p>
          <a:p>
            <a:pPr marL="890588" indent="-173038" eaLnBrk="0" hangingPunct="0">
              <a:lnSpc>
                <a:spcPct val="90000"/>
              </a:lnSpc>
            </a:pPr>
            <a:r>
              <a:rPr lang="en-US" sz="2000" b="1" i="1" dirty="0"/>
              <a:t>Resource Requirements </a:t>
            </a:r>
            <a:r>
              <a:rPr lang="en-US" sz="2000" dirty="0"/>
              <a:t>identifies which resources need to be acquired</a:t>
            </a:r>
          </a:p>
          <a:p>
            <a:pPr marL="890588" indent="-173038" eaLnBrk="0" hangingPunct="0">
              <a:lnSpc>
                <a:spcPct val="90000"/>
              </a:lnSpc>
            </a:pPr>
            <a:r>
              <a:rPr lang="en-US" sz="2000" b="1" i="1" dirty="0"/>
              <a:t>Stakeholder register. </a:t>
            </a:r>
            <a:r>
              <a:rPr lang="en-US" sz="2000" dirty="0"/>
              <a:t>Reveals stakeholder needs for specific resources </a:t>
            </a:r>
          </a:p>
          <a:p>
            <a:pPr marL="358775" indent="0" eaLnBrk="0" hangingPunct="0">
              <a:lnSpc>
                <a:spcPct val="90000"/>
              </a:lnSpc>
              <a:buNone/>
            </a:pPr>
            <a:r>
              <a:rPr lang="en-US" sz="2800" b="1" dirty="0"/>
              <a:t>.3 Enterprise Environmental Factors</a:t>
            </a:r>
          </a:p>
          <a:p>
            <a:pPr marL="717550" indent="0" eaLnBrk="0" hangingPunct="0">
              <a:lnSpc>
                <a:spcPct val="90000"/>
              </a:lnSpc>
              <a:buNone/>
            </a:pPr>
            <a:r>
              <a:rPr lang="en-US" sz="2000" dirty="0"/>
              <a:t>Resource availability, competence, prior experience, cost, market conditions, organizational structure, geographic locations</a:t>
            </a:r>
          </a:p>
          <a:p>
            <a:pPr marL="266700" indent="0" eaLnBrk="0" hangingPunct="0">
              <a:lnSpc>
                <a:spcPct val="90000"/>
              </a:lnSpc>
              <a:buNone/>
            </a:pPr>
            <a:r>
              <a:rPr lang="en-US" sz="2000" dirty="0"/>
              <a:t> </a:t>
            </a:r>
            <a:r>
              <a:rPr lang="en-US" sz="2800" dirty="0"/>
              <a:t>.</a:t>
            </a:r>
            <a:r>
              <a:rPr lang="en-US" sz="2800" b="1" dirty="0"/>
              <a:t>4 Organizational Process Assets</a:t>
            </a:r>
          </a:p>
          <a:p>
            <a:pPr marL="717550" indent="0" eaLnBrk="0" hangingPunct="0">
              <a:lnSpc>
                <a:spcPct val="90000"/>
              </a:lnSpc>
              <a:buNone/>
            </a:pPr>
            <a:r>
              <a:rPr lang="en-US" sz="2000" dirty="0"/>
              <a:t>Policies and procedures for acquiring, allocating and managing resources, historical information and lessons learned.</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48484"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8485"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8486" name="Rectangle 6"/>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48487" name="Rectangle 7"/>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8488" name="Rectangle 8"/>
          <p:cNvSpPr>
            <a:spLocks noChangeArrowheads="1"/>
          </p:cNvSpPr>
          <p:nvPr/>
        </p:nvSpPr>
        <p:spPr bwMode="auto">
          <a:xfrm>
            <a:off x="838200" y="6400800"/>
            <a:ext cx="1905000" cy="457200"/>
          </a:xfrm>
          <a:prstGeom prst="rect">
            <a:avLst/>
          </a:prstGeom>
          <a:noFill/>
          <a:ln w="9525">
            <a:noFill/>
            <a:miter lim="800000"/>
            <a:headEnd/>
            <a:tailEnd/>
          </a:ln>
          <a:effectLst/>
        </p:spPr>
        <p:txBody>
          <a:bodyPr wrap="none" anchor="ctr"/>
          <a:lstStyle/>
          <a:p>
            <a:endParaRPr lang="en-CA"/>
          </a:p>
        </p:txBody>
      </p:sp>
      <p:sp>
        <p:nvSpPr>
          <p:cNvPr id="148489" name="Rectangle 9"/>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148490" name="Rectangle 10"/>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148491" name="Rectangle 11"/>
          <p:cNvSpPr>
            <a:spLocks noChangeArrowheads="1"/>
          </p:cNvSpPr>
          <p:nvPr/>
        </p:nvSpPr>
        <p:spPr bwMode="auto">
          <a:xfrm>
            <a:off x="838200" y="6400800"/>
            <a:ext cx="1905000" cy="457200"/>
          </a:xfrm>
          <a:prstGeom prst="rect">
            <a:avLst/>
          </a:prstGeom>
          <a:noFill/>
          <a:ln w="9525">
            <a:noFill/>
            <a:miter lim="800000"/>
            <a:headEnd/>
            <a:tailEnd/>
          </a:ln>
          <a:effectLst/>
        </p:spPr>
        <p:txBody>
          <a:bodyPr wrap="none" anchor="ctr"/>
          <a:lstStyle/>
          <a:p>
            <a:endParaRPr lang="en-CA"/>
          </a:p>
        </p:txBody>
      </p:sp>
      <p:sp>
        <p:nvSpPr>
          <p:cNvPr id="148492" name="Rectangle 12"/>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148493" name="Rectangle 13"/>
          <p:cNvSpPr>
            <a:spLocks noChangeArrowheads="1"/>
          </p:cNvSpPr>
          <p:nvPr/>
        </p:nvSpPr>
        <p:spPr bwMode="auto">
          <a:xfrm>
            <a:off x="1447800" y="247650"/>
            <a:ext cx="7467600" cy="1276350"/>
          </a:xfrm>
          <a:prstGeom prst="rect">
            <a:avLst/>
          </a:prstGeom>
          <a:noFill/>
          <a:ln w="9525">
            <a:noFill/>
            <a:miter lim="800000"/>
            <a:headEnd/>
            <a:tailEnd/>
          </a:ln>
          <a:effectLst/>
        </p:spPr>
        <p:txBody>
          <a:bodyPr wrap="none" anchor="ctr"/>
          <a:lstStyle/>
          <a:p>
            <a:endParaRPr lang="en-CA"/>
          </a:p>
        </p:txBody>
      </p:sp>
      <p:sp>
        <p:nvSpPr>
          <p:cNvPr id="148494" name="Rectangle 14"/>
          <p:cNvSpPr>
            <a:spLocks noChangeArrowheads="1"/>
          </p:cNvSpPr>
          <p:nvPr/>
        </p:nvSpPr>
        <p:spPr bwMode="auto">
          <a:xfrm>
            <a:off x="966788" y="1189038"/>
            <a:ext cx="477837" cy="579437"/>
          </a:xfrm>
          <a:prstGeom prst="rect">
            <a:avLst/>
          </a:prstGeom>
          <a:noFill/>
          <a:ln w="9525">
            <a:noFill/>
            <a:miter lim="800000"/>
            <a:headEnd/>
            <a:tailEnd/>
          </a:ln>
          <a:effectLst/>
        </p:spPr>
        <p:txBody>
          <a:bodyPr wrap="none" anchor="ctr"/>
          <a:lstStyle/>
          <a:p>
            <a:endParaRPr lang="en-CA"/>
          </a:p>
        </p:txBody>
      </p:sp>
      <p:sp>
        <p:nvSpPr>
          <p:cNvPr id="148498" name="Rectangle 18"/>
          <p:cNvSpPr>
            <a:spLocks noGrp="1" noChangeArrowheads="1"/>
          </p:cNvSpPr>
          <p:nvPr>
            <p:ph type="title"/>
          </p:nvPr>
        </p:nvSpPr>
        <p:spPr>
          <a:xfrm>
            <a:off x="304800" y="76200"/>
            <a:ext cx="8686800" cy="838200"/>
          </a:xfrm>
          <a:noFill/>
          <a:ln/>
        </p:spPr>
        <p:txBody>
          <a:bodyPr>
            <a:noAutofit/>
          </a:bodyPr>
          <a:lstStyle/>
          <a:p>
            <a:pPr algn="ctr"/>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9.3.2  ACQUIRE RESOURCES                </a:t>
            </a:r>
            <a:b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br>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TOOLS &amp; TECHNIQUES </a:t>
            </a:r>
          </a:p>
        </p:txBody>
      </p:sp>
      <p:sp>
        <p:nvSpPr>
          <p:cNvPr id="148495" name="Rectangle 15"/>
          <p:cNvSpPr>
            <a:spLocks noGrp="1" noChangeArrowheads="1"/>
          </p:cNvSpPr>
          <p:nvPr>
            <p:ph idx="1"/>
          </p:nvPr>
        </p:nvSpPr>
        <p:spPr>
          <a:xfrm>
            <a:off x="323850" y="1066800"/>
            <a:ext cx="8820150" cy="5943600"/>
          </a:xfrm>
          <a:noFill/>
          <a:ln/>
        </p:spPr>
        <p:txBody>
          <a:bodyPr lIns="92075" tIns="46038" rIns="92075" bIns="46038">
            <a:normAutofit/>
          </a:bodyPr>
          <a:lstStyle/>
          <a:p>
            <a:pPr eaLnBrk="0" hangingPunct="0">
              <a:lnSpc>
                <a:spcPct val="90000"/>
              </a:lnSpc>
              <a:buFont typeface="Wingdings" pitchFamily="2" charset="2"/>
              <a:buNone/>
            </a:pPr>
            <a:r>
              <a:rPr lang="en-US" sz="2800" b="1" dirty="0"/>
              <a:t>  .1 Decision Making </a:t>
            </a:r>
          </a:p>
          <a:p>
            <a:pPr marL="717550" indent="0" eaLnBrk="0" hangingPunct="0">
              <a:lnSpc>
                <a:spcPct val="90000"/>
              </a:lnSpc>
              <a:buFont typeface="Wingdings" pitchFamily="2" charset="2"/>
              <a:buNone/>
            </a:pPr>
            <a:r>
              <a:rPr lang="en-US" sz="2000" dirty="0"/>
              <a:t>Multi-criteria decision analysis, often used to select project resources.  The selection weighted criteria include:</a:t>
            </a:r>
          </a:p>
          <a:p>
            <a:pPr marL="809625" indent="-98425" eaLnBrk="0" hangingPunct="0">
              <a:lnSpc>
                <a:spcPct val="90000"/>
              </a:lnSpc>
            </a:pPr>
            <a:r>
              <a:rPr lang="en-US" sz="2000" b="1" i="1" dirty="0"/>
              <a:t> Availability, Cost, Ability</a:t>
            </a:r>
          </a:p>
          <a:p>
            <a:pPr marL="809625" indent="-98425" eaLnBrk="0" hangingPunct="0">
              <a:lnSpc>
                <a:spcPct val="90000"/>
              </a:lnSpc>
            </a:pPr>
            <a:r>
              <a:rPr lang="en-US" sz="2000" b="1" i="1" dirty="0"/>
              <a:t> Unique selection criteria for team resources:</a:t>
            </a:r>
          </a:p>
          <a:p>
            <a:pPr marL="1083945" lvl="1" indent="-98425" eaLnBrk="0" hangingPunct="0">
              <a:lnSpc>
                <a:spcPct val="90000"/>
              </a:lnSpc>
            </a:pPr>
            <a:r>
              <a:rPr lang="en-US" sz="1600" b="1" i="1" dirty="0"/>
              <a:t> </a:t>
            </a:r>
            <a:r>
              <a:rPr lang="en-US" sz="2000" dirty="0"/>
              <a:t>Experience, Knowledge, Skills, Attitude, International factors</a:t>
            </a:r>
            <a:endParaRPr lang="en-US" sz="2000" b="1" dirty="0"/>
          </a:p>
          <a:p>
            <a:pPr marL="260350" lvl="1" indent="0" eaLnBrk="0" hangingPunct="0">
              <a:lnSpc>
                <a:spcPct val="90000"/>
              </a:lnSpc>
              <a:buNone/>
            </a:pPr>
            <a:r>
              <a:rPr lang="en-US" b="1" dirty="0"/>
              <a:t>.2  Interpersonal &amp; Team Skills</a:t>
            </a:r>
          </a:p>
          <a:p>
            <a:pPr marL="260350" lvl="1" indent="0" eaLnBrk="0" hangingPunct="0">
              <a:lnSpc>
                <a:spcPct val="90000"/>
              </a:lnSpc>
              <a:buNone/>
            </a:pPr>
            <a:r>
              <a:rPr lang="en-US" b="1" dirty="0"/>
              <a:t>     </a:t>
            </a:r>
            <a:r>
              <a:rPr lang="en-US" sz="2000" dirty="0"/>
              <a:t>Negotiation skills are needed to negotiate with:</a:t>
            </a:r>
          </a:p>
          <a:p>
            <a:pPr marL="890588" lvl="1" indent="-173038" eaLnBrk="0" hangingPunct="0">
              <a:spcBef>
                <a:spcPts val="0"/>
              </a:spcBef>
              <a:buFont typeface="Arial" panose="020B0604020202020204" pitchFamily="34" charset="0"/>
              <a:buChar char="•"/>
            </a:pPr>
            <a:r>
              <a:rPr lang="en-US" sz="2000" b="1" dirty="0"/>
              <a:t> </a:t>
            </a:r>
            <a:r>
              <a:rPr lang="en-US" sz="2000" i="1" dirty="0"/>
              <a:t>Functional Managers</a:t>
            </a:r>
          </a:p>
          <a:p>
            <a:pPr marL="890588" lvl="1" indent="-173038" eaLnBrk="0" hangingPunct="0">
              <a:spcBef>
                <a:spcPts val="0"/>
              </a:spcBef>
              <a:buFont typeface="Arial" panose="020B0604020202020204" pitchFamily="34" charset="0"/>
              <a:buChar char="•"/>
            </a:pPr>
            <a:r>
              <a:rPr lang="en-US" sz="2000" i="1" dirty="0"/>
              <a:t> Other project management teams within the organization</a:t>
            </a:r>
          </a:p>
          <a:p>
            <a:pPr marL="890588" lvl="1" indent="-173038" eaLnBrk="0" hangingPunct="0">
              <a:spcBef>
                <a:spcPts val="0"/>
              </a:spcBef>
              <a:buFont typeface="Arial" panose="020B0604020202020204" pitchFamily="34" charset="0"/>
              <a:buChar char="•"/>
            </a:pPr>
            <a:r>
              <a:rPr lang="en-US" sz="2000" i="1" dirty="0"/>
              <a:t> External organizations and suppliers</a:t>
            </a:r>
            <a:endParaRPr lang="en-US" sz="2000" b="1" dirty="0"/>
          </a:p>
          <a:p>
            <a:pPr marL="266700" lvl="1" indent="0" eaLnBrk="0" hangingPunct="0">
              <a:spcBef>
                <a:spcPts val="0"/>
              </a:spcBef>
              <a:buNone/>
            </a:pPr>
            <a:r>
              <a:rPr lang="en-US" b="1" dirty="0"/>
              <a:t>.3  Pre-Assignment</a:t>
            </a:r>
          </a:p>
          <a:p>
            <a:pPr marL="266700" lvl="1" indent="0" eaLnBrk="0" hangingPunct="0">
              <a:spcBef>
                <a:spcPts val="0"/>
              </a:spcBef>
              <a:buNone/>
            </a:pPr>
            <a:r>
              <a:rPr lang="en-US" b="1" dirty="0"/>
              <a:t>     </a:t>
            </a:r>
            <a:r>
              <a:rPr lang="en-US" sz="2000" dirty="0"/>
              <a:t> 	Resources that are determined in advance, by being part of a competitive 	proposal,  or project dependency on particular resources. </a:t>
            </a:r>
            <a:endParaRPr lang="en-US"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41220031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48484"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8485" name="Rectangle 5"/>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8486" name="Rectangle 6"/>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48487" name="Rectangle 7"/>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48488" name="Rectangle 8"/>
          <p:cNvSpPr>
            <a:spLocks noChangeArrowheads="1"/>
          </p:cNvSpPr>
          <p:nvPr/>
        </p:nvSpPr>
        <p:spPr bwMode="auto">
          <a:xfrm>
            <a:off x="838200" y="6400800"/>
            <a:ext cx="1905000" cy="457200"/>
          </a:xfrm>
          <a:prstGeom prst="rect">
            <a:avLst/>
          </a:prstGeom>
          <a:noFill/>
          <a:ln w="9525">
            <a:noFill/>
            <a:miter lim="800000"/>
            <a:headEnd/>
            <a:tailEnd/>
          </a:ln>
          <a:effectLst/>
        </p:spPr>
        <p:txBody>
          <a:bodyPr wrap="none" anchor="ctr"/>
          <a:lstStyle/>
          <a:p>
            <a:endParaRPr lang="en-CA"/>
          </a:p>
        </p:txBody>
      </p:sp>
      <p:sp>
        <p:nvSpPr>
          <p:cNvPr id="148489" name="Rectangle 9"/>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148490" name="Rectangle 10"/>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148491" name="Rectangle 11"/>
          <p:cNvSpPr>
            <a:spLocks noChangeArrowheads="1"/>
          </p:cNvSpPr>
          <p:nvPr/>
        </p:nvSpPr>
        <p:spPr bwMode="auto">
          <a:xfrm>
            <a:off x="838200" y="6400800"/>
            <a:ext cx="1905000" cy="457200"/>
          </a:xfrm>
          <a:prstGeom prst="rect">
            <a:avLst/>
          </a:prstGeom>
          <a:noFill/>
          <a:ln w="9525">
            <a:noFill/>
            <a:miter lim="800000"/>
            <a:headEnd/>
            <a:tailEnd/>
          </a:ln>
          <a:effectLst/>
        </p:spPr>
        <p:txBody>
          <a:bodyPr wrap="none" anchor="ctr"/>
          <a:lstStyle/>
          <a:p>
            <a:endParaRPr lang="en-CA"/>
          </a:p>
        </p:txBody>
      </p:sp>
      <p:sp>
        <p:nvSpPr>
          <p:cNvPr id="148492" name="Rectangle 12"/>
          <p:cNvSpPr>
            <a:spLocks noChangeArrowheads="1"/>
          </p:cNvSpPr>
          <p:nvPr/>
        </p:nvSpPr>
        <p:spPr bwMode="auto">
          <a:xfrm>
            <a:off x="3276600" y="6400800"/>
            <a:ext cx="2895600" cy="457200"/>
          </a:xfrm>
          <a:prstGeom prst="rect">
            <a:avLst/>
          </a:prstGeom>
          <a:noFill/>
          <a:ln w="9525">
            <a:noFill/>
            <a:miter lim="800000"/>
            <a:headEnd/>
            <a:tailEnd/>
          </a:ln>
          <a:effectLst/>
        </p:spPr>
        <p:txBody>
          <a:bodyPr wrap="none" anchor="ctr"/>
          <a:lstStyle/>
          <a:p>
            <a:endParaRPr lang="en-CA"/>
          </a:p>
        </p:txBody>
      </p:sp>
      <p:sp>
        <p:nvSpPr>
          <p:cNvPr id="148493" name="Rectangle 13"/>
          <p:cNvSpPr>
            <a:spLocks noChangeArrowheads="1"/>
          </p:cNvSpPr>
          <p:nvPr/>
        </p:nvSpPr>
        <p:spPr bwMode="auto">
          <a:xfrm>
            <a:off x="1447800" y="247650"/>
            <a:ext cx="7467600" cy="1276350"/>
          </a:xfrm>
          <a:prstGeom prst="rect">
            <a:avLst/>
          </a:prstGeom>
          <a:noFill/>
          <a:ln w="9525">
            <a:noFill/>
            <a:miter lim="800000"/>
            <a:headEnd/>
            <a:tailEnd/>
          </a:ln>
          <a:effectLst/>
        </p:spPr>
        <p:txBody>
          <a:bodyPr wrap="none" anchor="ctr"/>
          <a:lstStyle/>
          <a:p>
            <a:endParaRPr lang="en-CA"/>
          </a:p>
        </p:txBody>
      </p:sp>
      <p:sp>
        <p:nvSpPr>
          <p:cNvPr id="148494" name="Rectangle 14"/>
          <p:cNvSpPr>
            <a:spLocks noChangeArrowheads="1"/>
          </p:cNvSpPr>
          <p:nvPr/>
        </p:nvSpPr>
        <p:spPr bwMode="auto">
          <a:xfrm>
            <a:off x="966788" y="1189038"/>
            <a:ext cx="477837" cy="579437"/>
          </a:xfrm>
          <a:prstGeom prst="rect">
            <a:avLst/>
          </a:prstGeom>
          <a:noFill/>
          <a:ln w="9525">
            <a:noFill/>
            <a:miter lim="800000"/>
            <a:headEnd/>
            <a:tailEnd/>
          </a:ln>
          <a:effectLst/>
        </p:spPr>
        <p:txBody>
          <a:bodyPr wrap="none" anchor="ctr"/>
          <a:lstStyle/>
          <a:p>
            <a:endParaRPr lang="en-CA"/>
          </a:p>
        </p:txBody>
      </p:sp>
      <p:sp>
        <p:nvSpPr>
          <p:cNvPr id="148498" name="Rectangle 18"/>
          <p:cNvSpPr>
            <a:spLocks noGrp="1" noChangeArrowheads="1"/>
          </p:cNvSpPr>
          <p:nvPr>
            <p:ph type="title"/>
          </p:nvPr>
        </p:nvSpPr>
        <p:spPr>
          <a:xfrm>
            <a:off x="304800" y="76200"/>
            <a:ext cx="8686800" cy="838200"/>
          </a:xfrm>
          <a:noFill/>
          <a:ln/>
        </p:spPr>
        <p:txBody>
          <a:bodyPr>
            <a:noAutofit/>
          </a:bodyPr>
          <a:lstStyle/>
          <a:p>
            <a:pPr algn="ctr"/>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9.3.2  ACQUIRE RESOURCES                </a:t>
            </a:r>
            <a:b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br>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TOOLS &amp; TECHNIQUES </a:t>
            </a:r>
          </a:p>
        </p:txBody>
      </p:sp>
      <p:sp>
        <p:nvSpPr>
          <p:cNvPr id="148495" name="Rectangle 15"/>
          <p:cNvSpPr>
            <a:spLocks noGrp="1" noChangeArrowheads="1"/>
          </p:cNvSpPr>
          <p:nvPr>
            <p:ph idx="1"/>
          </p:nvPr>
        </p:nvSpPr>
        <p:spPr>
          <a:xfrm>
            <a:off x="299977" y="1189038"/>
            <a:ext cx="8820150" cy="6126162"/>
          </a:xfrm>
          <a:noFill/>
          <a:ln/>
        </p:spPr>
        <p:txBody>
          <a:bodyPr lIns="92075" tIns="46038" rIns="92075" bIns="46038">
            <a:normAutofit/>
          </a:bodyPr>
          <a:lstStyle/>
          <a:p>
            <a:pPr eaLnBrk="0" hangingPunct="0">
              <a:lnSpc>
                <a:spcPct val="90000"/>
              </a:lnSpc>
              <a:buFont typeface="Wingdings" pitchFamily="2" charset="2"/>
              <a:buNone/>
            </a:pPr>
            <a:r>
              <a:rPr lang="en-US" sz="2800" b="1" dirty="0"/>
              <a:t>  .4  Virtual Teams </a:t>
            </a:r>
          </a:p>
          <a:p>
            <a:pPr marL="717550" indent="0" eaLnBrk="0" hangingPunct="0">
              <a:lnSpc>
                <a:spcPct val="90000"/>
              </a:lnSpc>
              <a:buFont typeface="Wingdings" pitchFamily="2" charset="2"/>
              <a:buNone/>
            </a:pPr>
            <a:r>
              <a:rPr lang="en-US" sz="2000" dirty="0"/>
              <a:t>Geographical spread team members with shared goals, who fulfill their roles with little or no face-to-face time spent with other members.  Teams members utilize telecommunication technology to collaborate and communicate.  Virtual teaming facilitates:</a:t>
            </a:r>
          </a:p>
          <a:p>
            <a:pPr marL="1249363" indent="-173038" defTabSz="179388" eaLnBrk="0" hangingPunct="0">
              <a:lnSpc>
                <a:spcPct val="90000"/>
              </a:lnSpc>
            </a:pPr>
            <a:r>
              <a:rPr lang="en-US" sz="2000" dirty="0"/>
              <a:t>	Members of the same organization who live in widespread areas to form teams</a:t>
            </a:r>
          </a:p>
          <a:p>
            <a:pPr marL="1249363" indent="-173038" defTabSz="179388" eaLnBrk="0" hangingPunct="0">
              <a:lnSpc>
                <a:spcPct val="90000"/>
              </a:lnSpc>
            </a:pPr>
            <a:r>
              <a:rPr lang="en-US" sz="2000" dirty="0"/>
              <a:t>Add special expertise to the team from experts from different areas</a:t>
            </a:r>
          </a:p>
          <a:p>
            <a:pPr marL="1249363" indent="-173038" defTabSz="179388" eaLnBrk="0" hangingPunct="0">
              <a:lnSpc>
                <a:spcPct val="90000"/>
              </a:lnSpc>
            </a:pPr>
            <a:r>
              <a:rPr lang="en-US" sz="2000" dirty="0"/>
              <a:t>Work from home </a:t>
            </a:r>
          </a:p>
          <a:p>
            <a:pPr marL="1249363" indent="-173038" defTabSz="179388" eaLnBrk="0" hangingPunct="0">
              <a:lnSpc>
                <a:spcPct val="90000"/>
              </a:lnSpc>
            </a:pPr>
            <a:r>
              <a:rPr lang="en-US" sz="2000" dirty="0"/>
              <a:t>Teams to work different shifts and time zones</a:t>
            </a:r>
          </a:p>
          <a:p>
            <a:pPr marL="1249363" indent="-173038" defTabSz="179388" eaLnBrk="0" hangingPunct="0">
              <a:lnSpc>
                <a:spcPct val="90000"/>
              </a:lnSpc>
            </a:pPr>
            <a:r>
              <a:rPr lang="en-US" sz="2000" dirty="0"/>
              <a:t>Inclusion of mobility challenged people</a:t>
            </a:r>
          </a:p>
          <a:p>
            <a:pPr marL="1249363" indent="-173038" defTabSz="179388" eaLnBrk="0" hangingPunct="0">
              <a:lnSpc>
                <a:spcPct val="90000"/>
              </a:lnSpc>
            </a:pPr>
            <a:r>
              <a:rPr lang="en-US" sz="2000" dirty="0"/>
              <a:t>Reduction of travel expenses</a:t>
            </a:r>
          </a:p>
          <a:p>
            <a:pPr marL="1249363" indent="-173038" defTabSz="179388" eaLnBrk="0" hangingPunct="0">
              <a:lnSpc>
                <a:spcPct val="90000"/>
              </a:lnSpc>
            </a:pPr>
            <a:r>
              <a:rPr lang="en-US" sz="2000" dirty="0"/>
              <a:t>Safe office space   </a:t>
            </a:r>
          </a:p>
          <a:p>
            <a:pPr marL="809625" indent="0" defTabSz="179388" eaLnBrk="0" hangingPunct="0">
              <a:lnSpc>
                <a:spcPct val="90000"/>
              </a:lnSpc>
              <a:buNone/>
            </a:pPr>
            <a:r>
              <a:rPr lang="en-US" sz="2000" dirty="0"/>
              <a:t>For Virtual teams to work well, it is important to have well planned communications, set clear expectations, develop protocols, understand cultural differences and share credit in successes.  </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70209928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790688" cy="1143000"/>
          </a:xfrm>
        </p:spPr>
        <p:txBody>
          <a:bodyPr>
            <a:noAutofit/>
          </a:bodyPr>
          <a:lstStyle/>
          <a:p>
            <a:r>
              <a:rPr lang="en-CA" sz="3200" b="1" dirty="0">
                <a:solidFill>
                  <a:schemeClr val="tx2">
                    <a:lumMod val="50000"/>
                  </a:schemeClr>
                </a:solidFill>
              </a:rPr>
              <a:t>PROJECT RESOURCE MANAGEMENT</a:t>
            </a:r>
          </a:p>
        </p:txBody>
      </p:sp>
      <p:sp>
        <p:nvSpPr>
          <p:cNvPr id="3" name="Content Placeholder 2"/>
          <p:cNvSpPr>
            <a:spLocks noGrp="1"/>
          </p:cNvSpPr>
          <p:nvPr>
            <p:ph idx="1"/>
          </p:nvPr>
        </p:nvSpPr>
        <p:spPr>
          <a:xfrm>
            <a:off x="1435608" y="1295400"/>
            <a:ext cx="7498080" cy="5562600"/>
          </a:xfrm>
        </p:spPr>
        <p:txBody>
          <a:bodyPr>
            <a:normAutofit lnSpcReduction="10000"/>
          </a:bodyPr>
          <a:lstStyle/>
          <a:p>
            <a:pPr marL="266700" indent="-266700">
              <a:spcBef>
                <a:spcPts val="400"/>
              </a:spcBef>
              <a:spcAft>
                <a:spcPts val="400"/>
              </a:spcAft>
            </a:pPr>
            <a:r>
              <a:rPr lang="en-CA" sz="2400" dirty="0"/>
              <a:t>This Knowledge Area includes the processes of Identifying,  Acquiring and Managing, the </a:t>
            </a:r>
            <a:r>
              <a:rPr lang="en-CA" sz="2400" i="1" dirty="0"/>
              <a:t>Human and Physical </a:t>
            </a:r>
            <a:r>
              <a:rPr lang="en-CA" sz="2400" dirty="0"/>
              <a:t>resources needed for the successful implementation of  the project</a:t>
            </a:r>
          </a:p>
          <a:p>
            <a:pPr marL="266700" indent="-266700">
              <a:spcBef>
                <a:spcPts val="400"/>
              </a:spcBef>
              <a:spcAft>
                <a:spcPts val="400"/>
              </a:spcAft>
            </a:pPr>
            <a:r>
              <a:rPr lang="en-CA" sz="2400" dirty="0"/>
              <a:t>Physical Resources include equipment, materials, facilities, and infrastructure. </a:t>
            </a:r>
          </a:p>
          <a:p>
            <a:pPr marL="266700" indent="-266700">
              <a:spcBef>
                <a:spcPts val="400"/>
              </a:spcBef>
              <a:spcAft>
                <a:spcPts val="400"/>
              </a:spcAft>
            </a:pPr>
            <a:r>
              <a:rPr lang="en-CA" sz="2400" dirty="0"/>
              <a:t>Human Resources are personnel of varied skill sets and competencies, that are assigned full or part-time, and may be added or removed from the project team as time progresses. </a:t>
            </a:r>
          </a:p>
          <a:p>
            <a:pPr marL="266700" indent="-266700">
              <a:spcBef>
                <a:spcPts val="400"/>
              </a:spcBef>
              <a:spcAft>
                <a:spcPts val="400"/>
              </a:spcAft>
            </a:pPr>
            <a:r>
              <a:rPr lang="en-CA" sz="2400" dirty="0"/>
              <a:t>The project manager needs to master the distinct competencies needed for managing both type of resources.    </a:t>
            </a:r>
          </a:p>
          <a:p>
            <a:pPr marL="92075" indent="0">
              <a:spcBef>
                <a:spcPts val="400"/>
              </a:spcBef>
              <a:spcAft>
                <a:spcPts val="400"/>
              </a:spcAft>
              <a:buNone/>
            </a:pPr>
            <a:r>
              <a:rPr lang="en-CA" sz="2800" dirty="0"/>
              <a:t> </a:t>
            </a:r>
            <a:r>
              <a:rPr lang="en-CA" dirty="0"/>
              <a:t> </a:t>
            </a:r>
          </a:p>
        </p:txBody>
      </p:sp>
      <p:sp>
        <p:nvSpPr>
          <p:cNvPr id="4" name="Footer Placeholder 3"/>
          <p:cNvSpPr>
            <a:spLocks noGrp="1"/>
          </p:cNvSpPr>
          <p:nvPr>
            <p:ph type="ftr" sz="quarter" idx="11"/>
          </p:nvPr>
        </p:nvSpPr>
        <p:spPr/>
        <p:txBody>
          <a:bodyPr/>
          <a:lstStyle/>
          <a:p>
            <a:r>
              <a:rPr lang="en-CA" dirty="0"/>
              <a:t>PMBOK 6th Edition</a:t>
            </a:r>
          </a:p>
        </p:txBody>
      </p:sp>
    </p:spTree>
    <p:extLst>
      <p:ext uri="{BB962C8B-B14F-4D97-AF65-F5344CB8AC3E}">
        <p14:creationId xmlns:p14="http://schemas.microsoft.com/office/powerpoint/2010/main" val="633559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143000"/>
          </a:xfrm>
        </p:spPr>
        <p:txBody>
          <a:bodyPr>
            <a:noAutofit/>
          </a:bodyPr>
          <a:lstStyle/>
          <a:p>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9.3.3  ACQUIRE RESOURCES - OUTPUT </a:t>
            </a:r>
            <a:endParaRPr lang="en-CA" sz="2800" dirty="0"/>
          </a:p>
        </p:txBody>
      </p:sp>
      <p:sp>
        <p:nvSpPr>
          <p:cNvPr id="3" name="Content Placeholder 2"/>
          <p:cNvSpPr>
            <a:spLocks noGrp="1"/>
          </p:cNvSpPr>
          <p:nvPr>
            <p:ph idx="1"/>
          </p:nvPr>
        </p:nvSpPr>
        <p:spPr>
          <a:xfrm>
            <a:off x="533400" y="838200"/>
            <a:ext cx="8400288" cy="5638800"/>
          </a:xfrm>
        </p:spPr>
        <p:txBody>
          <a:bodyPr>
            <a:normAutofit/>
          </a:bodyPr>
          <a:lstStyle/>
          <a:p>
            <a:pPr marL="82296" indent="0">
              <a:buNone/>
            </a:pPr>
            <a:r>
              <a:rPr lang="en-CA" sz="2800" b="1" dirty="0"/>
              <a:t>.1 Physical Resource Assignments</a:t>
            </a:r>
          </a:p>
          <a:p>
            <a:pPr marL="531813" indent="0">
              <a:buNone/>
            </a:pPr>
            <a:r>
              <a:rPr lang="en-CA" sz="2000" dirty="0"/>
              <a:t>Documentation to record material, equipment, supplies, locations, and other physical resources needed to complete the project work.  </a:t>
            </a:r>
          </a:p>
          <a:p>
            <a:pPr marL="92075" indent="0">
              <a:buNone/>
            </a:pPr>
            <a:r>
              <a:rPr lang="en-CA" sz="2800" b="1" dirty="0"/>
              <a:t>.2 Project Team Assignments</a:t>
            </a:r>
          </a:p>
          <a:p>
            <a:pPr marL="531813" indent="0">
              <a:buNone/>
            </a:pPr>
            <a:r>
              <a:rPr lang="en-CA" sz="2000" dirty="0"/>
              <a:t>Documentation to record team members, their roles and responsibilities, team directories, organization charts. </a:t>
            </a:r>
          </a:p>
          <a:p>
            <a:pPr marL="92075" indent="0">
              <a:buNone/>
            </a:pPr>
            <a:r>
              <a:rPr lang="en-CA" sz="2800" dirty="0"/>
              <a:t>.</a:t>
            </a:r>
            <a:r>
              <a:rPr lang="en-CA" sz="2800" b="1" dirty="0"/>
              <a:t>3 Resource Calendars</a:t>
            </a:r>
          </a:p>
          <a:p>
            <a:pPr marL="531813" indent="0">
              <a:buNone/>
            </a:pPr>
            <a:r>
              <a:rPr lang="en-CA" sz="2000" dirty="0"/>
              <a:t>Identify working days and hours, shifts, weekends, holidays, when specific resources are available and for how ling during the project. </a:t>
            </a:r>
          </a:p>
          <a:p>
            <a:pPr marL="92075" indent="0">
              <a:buNone/>
            </a:pPr>
            <a:r>
              <a:rPr lang="en-CA" sz="2000" b="1" dirty="0"/>
              <a:t>.</a:t>
            </a:r>
            <a:r>
              <a:rPr lang="en-CA" sz="2800" b="1" dirty="0"/>
              <a:t>4 Change Requests </a:t>
            </a:r>
          </a:p>
          <a:p>
            <a:pPr marL="531813" indent="0">
              <a:buNone/>
            </a:pPr>
            <a:r>
              <a:rPr lang="en-CA" sz="2000" dirty="0"/>
              <a:t>Raised when changes occur as a result of Acquire Resources process, that impact the schedule, or when recommended corrective or preventive actions impact </a:t>
            </a:r>
          </a:p>
        </p:txBody>
      </p:sp>
      <p:sp>
        <p:nvSpPr>
          <p:cNvPr id="4" name="Footer Placeholder 3"/>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51191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1143000"/>
          </a:xfrm>
        </p:spPr>
        <p:txBody>
          <a:bodyPr>
            <a:noAutofit/>
          </a:bodyPr>
          <a:lstStyle/>
          <a:p>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9.3.3  ACQUIRE RESOURCES - OUTPUT </a:t>
            </a:r>
            <a:endParaRPr lang="en-CA" sz="2800" dirty="0"/>
          </a:p>
        </p:txBody>
      </p:sp>
      <p:sp>
        <p:nvSpPr>
          <p:cNvPr id="3" name="Content Placeholder 2"/>
          <p:cNvSpPr>
            <a:spLocks noGrp="1"/>
          </p:cNvSpPr>
          <p:nvPr>
            <p:ph idx="1"/>
          </p:nvPr>
        </p:nvSpPr>
        <p:spPr>
          <a:xfrm>
            <a:off x="533400" y="838200"/>
            <a:ext cx="8400288" cy="5943600"/>
          </a:xfrm>
        </p:spPr>
        <p:txBody>
          <a:bodyPr>
            <a:normAutofit fontScale="92500" lnSpcReduction="10000"/>
          </a:bodyPr>
          <a:lstStyle/>
          <a:p>
            <a:pPr marL="82296" indent="0">
              <a:spcBef>
                <a:spcPts val="200"/>
              </a:spcBef>
              <a:spcAft>
                <a:spcPts val="200"/>
              </a:spcAft>
              <a:buNone/>
            </a:pPr>
            <a:r>
              <a:rPr lang="en-CA" sz="2800" b="1" dirty="0"/>
              <a:t>.5 Project Management Plan Updates</a:t>
            </a:r>
          </a:p>
          <a:p>
            <a:pPr marL="717550" indent="-185738">
              <a:spcBef>
                <a:spcPts val="200"/>
              </a:spcBef>
              <a:spcAft>
                <a:spcPts val="200"/>
              </a:spcAft>
            </a:pPr>
            <a:r>
              <a:rPr lang="en-CA" sz="2000" b="1" i="1" dirty="0"/>
              <a:t>Resource Management Plan </a:t>
            </a:r>
            <a:r>
              <a:rPr lang="en-CA" sz="2000" dirty="0"/>
              <a:t>updated to reflect actual experience in acquiring resources, including lessons learned. </a:t>
            </a:r>
          </a:p>
          <a:p>
            <a:pPr marL="717550" indent="-185738">
              <a:spcBef>
                <a:spcPts val="200"/>
              </a:spcBef>
              <a:spcAft>
                <a:spcPts val="200"/>
              </a:spcAft>
            </a:pPr>
            <a:r>
              <a:rPr lang="en-CA" sz="2000" b="1" i="1" dirty="0"/>
              <a:t>Cost Baseline </a:t>
            </a:r>
            <a:r>
              <a:rPr lang="en-CA" sz="2000" dirty="0"/>
              <a:t>may require updating as a result of actual acquisitions</a:t>
            </a:r>
          </a:p>
          <a:p>
            <a:pPr marL="79375" indent="0">
              <a:spcBef>
                <a:spcPts val="200"/>
              </a:spcBef>
              <a:spcAft>
                <a:spcPts val="200"/>
              </a:spcAft>
              <a:buNone/>
            </a:pPr>
            <a:r>
              <a:rPr lang="en-CA" sz="2800" b="1" i="1" dirty="0"/>
              <a:t>.</a:t>
            </a:r>
            <a:r>
              <a:rPr lang="en-CA" sz="2800" b="1" dirty="0"/>
              <a:t>6  Project Documents Updates</a:t>
            </a:r>
          </a:p>
          <a:p>
            <a:pPr marL="717550" indent="-185738">
              <a:spcBef>
                <a:spcPts val="200"/>
              </a:spcBef>
              <a:spcAft>
                <a:spcPts val="200"/>
              </a:spcAft>
            </a:pPr>
            <a:r>
              <a:rPr lang="en-CA" sz="2000" b="1" i="1" dirty="0"/>
              <a:t>Lessons Learned Register </a:t>
            </a:r>
            <a:r>
              <a:rPr lang="en-CA" sz="2000" dirty="0"/>
              <a:t>updated with information on challenges encountered, and how they could be avoided in the future. </a:t>
            </a:r>
          </a:p>
          <a:p>
            <a:pPr marL="717550" indent="-185738">
              <a:spcBef>
                <a:spcPts val="200"/>
              </a:spcBef>
              <a:spcAft>
                <a:spcPts val="200"/>
              </a:spcAft>
            </a:pPr>
            <a:r>
              <a:rPr lang="en-CA" sz="2000" b="1" i="1" dirty="0"/>
              <a:t>Project Schedule </a:t>
            </a:r>
            <a:r>
              <a:rPr lang="en-CA" sz="2000" dirty="0"/>
              <a:t>updated to reflect changes resulting from availability of resources. </a:t>
            </a:r>
          </a:p>
          <a:p>
            <a:pPr marL="717550" indent="-185738">
              <a:spcBef>
                <a:spcPts val="200"/>
              </a:spcBef>
              <a:spcAft>
                <a:spcPts val="200"/>
              </a:spcAft>
            </a:pPr>
            <a:r>
              <a:rPr lang="en-CA" sz="2000" b="1" i="1" dirty="0"/>
              <a:t>Resource Breakdown Structure </a:t>
            </a:r>
            <a:r>
              <a:rPr lang="en-CA" sz="2000" dirty="0"/>
              <a:t>updated to reflect actual acquisitions</a:t>
            </a:r>
          </a:p>
          <a:p>
            <a:pPr marL="717550" indent="-185738">
              <a:spcBef>
                <a:spcPts val="200"/>
              </a:spcBef>
              <a:spcAft>
                <a:spcPts val="200"/>
              </a:spcAft>
            </a:pPr>
            <a:r>
              <a:rPr lang="en-CA" sz="2000" b="1" i="1" dirty="0"/>
              <a:t>Resource Requirements </a:t>
            </a:r>
            <a:r>
              <a:rPr lang="en-CA" sz="2000" dirty="0"/>
              <a:t>updated to reflect actual acquisitions</a:t>
            </a:r>
          </a:p>
          <a:p>
            <a:pPr marL="717550" indent="-185738">
              <a:spcBef>
                <a:spcPts val="200"/>
              </a:spcBef>
              <a:spcAft>
                <a:spcPts val="200"/>
              </a:spcAft>
            </a:pPr>
            <a:r>
              <a:rPr lang="en-CA" sz="2000" b="1" i="1" dirty="0"/>
              <a:t>Risk Register </a:t>
            </a:r>
            <a:r>
              <a:rPr lang="en-CA" sz="2000" dirty="0"/>
              <a:t>updated to record new risks identified during the process</a:t>
            </a:r>
          </a:p>
          <a:p>
            <a:pPr marL="717550" indent="-185738">
              <a:spcBef>
                <a:spcPts val="200"/>
              </a:spcBef>
              <a:spcAft>
                <a:spcPts val="200"/>
              </a:spcAft>
            </a:pPr>
            <a:r>
              <a:rPr lang="en-CA" sz="2000" b="1" i="1" dirty="0"/>
              <a:t>Stakeholder Register </a:t>
            </a:r>
            <a:r>
              <a:rPr lang="en-CA" sz="2000" dirty="0"/>
              <a:t>updated to reflect information about new stakeholders, or new information about existing ones. </a:t>
            </a:r>
          </a:p>
          <a:p>
            <a:pPr marL="92075" indent="0">
              <a:spcBef>
                <a:spcPts val="200"/>
              </a:spcBef>
              <a:spcAft>
                <a:spcPts val="200"/>
              </a:spcAft>
              <a:buNone/>
            </a:pPr>
            <a:r>
              <a:rPr lang="en-CA" sz="2800" b="1" dirty="0"/>
              <a:t>.7  Enterprise Environmental Factors Updates</a:t>
            </a:r>
          </a:p>
          <a:p>
            <a:pPr marL="531813" indent="0">
              <a:spcBef>
                <a:spcPts val="200"/>
              </a:spcBef>
              <a:spcAft>
                <a:spcPts val="200"/>
              </a:spcAft>
              <a:buNone/>
            </a:pPr>
            <a:r>
              <a:rPr lang="en-CA" sz="2000" b="1" dirty="0"/>
              <a:t> </a:t>
            </a:r>
            <a:r>
              <a:rPr lang="en-CA" sz="2000" dirty="0"/>
              <a:t>Updates</a:t>
            </a:r>
            <a:r>
              <a:rPr lang="en-CA" sz="2000" b="1" dirty="0"/>
              <a:t> </a:t>
            </a:r>
            <a:r>
              <a:rPr lang="en-CA" sz="2000" dirty="0"/>
              <a:t>to</a:t>
            </a:r>
            <a:r>
              <a:rPr lang="en-CA" sz="2000" b="1" dirty="0"/>
              <a:t> </a:t>
            </a:r>
            <a:r>
              <a:rPr lang="en-CA" sz="2000" dirty="0"/>
              <a:t>Available team and physical resources used</a:t>
            </a:r>
          </a:p>
          <a:p>
            <a:pPr marL="92075" indent="0">
              <a:spcBef>
                <a:spcPts val="200"/>
              </a:spcBef>
              <a:spcAft>
                <a:spcPts val="200"/>
              </a:spcAft>
              <a:buNone/>
            </a:pPr>
            <a:r>
              <a:rPr lang="en-CA" sz="2800" dirty="0"/>
              <a:t>.</a:t>
            </a:r>
            <a:r>
              <a:rPr lang="en-CA" sz="2800" b="1" dirty="0"/>
              <a:t>8  Organizational Process Assets Updates</a:t>
            </a:r>
          </a:p>
          <a:p>
            <a:pPr marL="625475" indent="0">
              <a:spcBef>
                <a:spcPts val="200"/>
              </a:spcBef>
              <a:spcAft>
                <a:spcPts val="200"/>
              </a:spcAft>
              <a:buNone/>
            </a:pPr>
            <a:r>
              <a:rPr lang="en-CA" sz="2000" dirty="0"/>
              <a:t>Updates to documentation related to the process, as needed.  </a:t>
            </a:r>
            <a:endParaRPr lang="en-CA" sz="2000" b="1" dirty="0"/>
          </a:p>
        </p:txBody>
      </p:sp>
      <p:sp>
        <p:nvSpPr>
          <p:cNvPr id="4" name="Footer Placeholder 3"/>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502548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p:cNvSpPr>
            <a:spLocks noGrp="1"/>
          </p:cNvSpPr>
          <p:nvPr>
            <p:ph type="title"/>
          </p:nvPr>
        </p:nvSpPr>
        <p:spPr>
          <a:xfrm>
            <a:off x="304800" y="304800"/>
            <a:ext cx="8686800" cy="838200"/>
          </a:xfrm>
        </p:spPr>
        <p:txBody>
          <a:bodyPr>
            <a:normAutofit/>
          </a:bodyPr>
          <a:lstStyle/>
          <a:p>
            <a:pPr algn="ctr"/>
            <a:r>
              <a:rPr lang="en-US" sz="36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9.4 DEVELOP  TEAM</a:t>
            </a:r>
            <a:endParaRPr lang="en-CA" sz="36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endParaRPr>
          </a:p>
        </p:txBody>
      </p:sp>
      <p:pic>
        <p:nvPicPr>
          <p:cNvPr id="166916" name="Picture 4"/>
          <p:cNvPicPr>
            <a:picLocks noChangeArrowheads="1"/>
          </p:cNvPicPr>
          <p:nvPr/>
        </p:nvPicPr>
        <p:blipFill>
          <a:blip r:embed="rId3" cstate="print"/>
          <a:srcRect/>
          <a:stretch>
            <a:fillRect/>
          </a:stretch>
        </p:blipFill>
        <p:spPr bwMode="auto">
          <a:xfrm>
            <a:off x="4419600" y="3657600"/>
            <a:ext cx="2362200" cy="2286000"/>
          </a:xfrm>
          <a:prstGeom prst="rect">
            <a:avLst/>
          </a:prstGeom>
          <a:noFill/>
          <a:ln w="9525">
            <a:noFill/>
            <a:miter lim="800000"/>
            <a:headEnd/>
            <a:tailEnd/>
          </a:ln>
          <a:effectLst/>
        </p:spPr>
      </p:pic>
      <p:sp>
        <p:nvSpPr>
          <p:cNvPr id="166917"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66918" name="Rectangle 6"/>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66919" name="Rectangle 7"/>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166920" name="Rectangle 8"/>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a:p>
        </p:txBody>
      </p:sp>
      <p:sp>
        <p:nvSpPr>
          <p:cNvPr id="166921" name="Rectangle 9"/>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a:p>
        </p:txBody>
      </p:sp>
      <p:sp>
        <p:nvSpPr>
          <p:cNvPr id="42" name="TextBox 1"/>
          <p:cNvSpPr txBox="1"/>
          <p:nvPr/>
        </p:nvSpPr>
        <p:spPr>
          <a:xfrm>
            <a:off x="-27863" y="655171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pic>
        <p:nvPicPr>
          <p:cNvPr id="76" name="Picture 75"/>
          <p:cNvPicPr>
            <a:picLocks noChangeAspect="1"/>
          </p:cNvPicPr>
          <p:nvPr/>
        </p:nvPicPr>
        <p:blipFill>
          <a:blip r:embed="rId4"/>
          <a:stretch>
            <a:fillRect/>
          </a:stretch>
        </p:blipFill>
        <p:spPr>
          <a:xfrm>
            <a:off x="411866" y="1961119"/>
            <a:ext cx="8686800" cy="3697762"/>
          </a:xfrm>
          <a:prstGeom prst="rect">
            <a:avLst/>
          </a:prstGeom>
        </p:spPr>
      </p:pic>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1000"/>
                                  </p:stCondLst>
                                  <p:childTnLst>
                                    <p:set>
                                      <p:cBhvr>
                                        <p:cTn id="6" dur="1" fill="hold">
                                          <p:stCondLst>
                                            <p:cond delay="0"/>
                                          </p:stCondLst>
                                        </p:cTn>
                                        <p:tgtEl>
                                          <p:spTgt spid="166916"/>
                                        </p:tgtEl>
                                        <p:attrNameLst>
                                          <p:attrName>style.visibility</p:attrName>
                                        </p:attrNameLst>
                                      </p:cBhvr>
                                      <p:to>
                                        <p:strVal val="visible"/>
                                      </p:to>
                                    </p:set>
                                    <p:anim calcmode="lin" valueType="num">
                                      <p:cBhvr>
                                        <p:cTn id="7" dur="500" fill="hold"/>
                                        <p:tgtEl>
                                          <p:spTgt spid="166916"/>
                                        </p:tgtEl>
                                        <p:attrNameLst>
                                          <p:attrName>ppt_w</p:attrName>
                                        </p:attrNameLst>
                                      </p:cBhvr>
                                      <p:tavLst>
                                        <p:tav tm="0">
                                          <p:val>
                                            <p:fltVal val="0"/>
                                          </p:val>
                                        </p:tav>
                                        <p:tav tm="100000">
                                          <p:val>
                                            <p:strVal val="#ppt_w"/>
                                          </p:val>
                                        </p:tav>
                                      </p:tavLst>
                                    </p:anim>
                                    <p:anim calcmode="lin" valueType="num">
                                      <p:cBhvr>
                                        <p:cTn id="8" dur="500" fill="hold"/>
                                        <p:tgtEl>
                                          <p:spTgt spid="1669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2"/>
          <p:cNvSpPr>
            <a:spLocks noGrp="1"/>
          </p:cNvSpPr>
          <p:nvPr>
            <p:ph type="title"/>
          </p:nvPr>
        </p:nvSpPr>
        <p:spPr>
          <a:xfrm>
            <a:off x="381000" y="-18068"/>
            <a:ext cx="8686800" cy="838200"/>
          </a:xfrm>
        </p:spPr>
        <p:txBody>
          <a:bodyPr>
            <a:normAutofit/>
          </a:bodyPr>
          <a:lstStyle/>
          <a:p>
            <a:pPr algn="ctr"/>
            <a:r>
              <a:rPr lang="en-US" sz="3600" b="1" spc="300"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9.4 DEVELOP TEAM</a:t>
            </a:r>
            <a:endParaRPr lang="en-CA" sz="3600" b="1" spc="300"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168963" name="Rectangle 3"/>
          <p:cNvSpPr>
            <a:spLocks noGrp="1" noChangeArrowheads="1"/>
          </p:cNvSpPr>
          <p:nvPr>
            <p:ph idx="1"/>
          </p:nvPr>
        </p:nvSpPr>
        <p:spPr>
          <a:xfrm>
            <a:off x="838200" y="990600"/>
            <a:ext cx="8153400" cy="5334000"/>
          </a:xfrm>
          <a:noFill/>
          <a:ln/>
        </p:spPr>
        <p:txBody>
          <a:bodyPr>
            <a:normAutofit fontScale="92500" lnSpcReduction="20000"/>
          </a:bodyPr>
          <a:lstStyle/>
          <a:p>
            <a:pPr>
              <a:buSzPct val="78000"/>
            </a:pPr>
            <a:r>
              <a:rPr lang="en-US" sz="2600" dirty="0"/>
              <a:t>The process of improving the competence of the team members to enhance project performance. The benefits are:</a:t>
            </a:r>
          </a:p>
          <a:p>
            <a:pPr lvl="1"/>
            <a:r>
              <a:rPr lang="en-US" sz="2600" dirty="0"/>
              <a:t>Improved teamwork, enhanced people skills and competencies, motivated employees, reduced turnover rates.  </a:t>
            </a:r>
          </a:p>
          <a:p>
            <a:pPr lvl="1"/>
            <a:r>
              <a:rPr lang="en-US" sz="2600" dirty="0"/>
              <a:t>Project Team to function as a team</a:t>
            </a:r>
          </a:p>
          <a:p>
            <a:pPr>
              <a:buSzPct val="77000"/>
            </a:pPr>
            <a:r>
              <a:rPr lang="en-US" sz="2600" dirty="0"/>
              <a:t>Project Managers has the primary responsibility for, and requires the skills to identify, build, motivate, lead, inspire and create an environment that facilitates project teams to achieve high teamwork and meet project objectives. </a:t>
            </a:r>
          </a:p>
          <a:p>
            <a:pPr>
              <a:buSzPct val="77000"/>
            </a:pPr>
            <a:r>
              <a:rPr lang="en-US" sz="2600" dirty="0"/>
              <a:t>Behaviors that may achieve high-performance teams:</a:t>
            </a:r>
          </a:p>
          <a:p>
            <a:pPr lvl="1">
              <a:buSzPct val="77000"/>
            </a:pPr>
            <a:r>
              <a:rPr lang="en-US" sz="2200" dirty="0"/>
              <a:t>Open and effective communications</a:t>
            </a:r>
          </a:p>
          <a:p>
            <a:pPr lvl="1">
              <a:buSzPct val="77000"/>
            </a:pPr>
            <a:r>
              <a:rPr lang="en-US" sz="2200" dirty="0"/>
              <a:t>Team building opportunities</a:t>
            </a:r>
          </a:p>
          <a:p>
            <a:pPr lvl="1">
              <a:buSzPct val="77000"/>
            </a:pPr>
            <a:r>
              <a:rPr lang="en-US" sz="2200" dirty="0"/>
              <a:t>Developing trust among members</a:t>
            </a:r>
          </a:p>
          <a:p>
            <a:pPr lvl="1">
              <a:buSzPct val="77000"/>
            </a:pPr>
            <a:r>
              <a:rPr lang="en-US" sz="2200" dirty="0"/>
              <a:t>Constructively managing conflicts </a:t>
            </a:r>
          </a:p>
          <a:p>
            <a:pPr lvl="1">
              <a:buSzPct val="77000"/>
            </a:pPr>
            <a:r>
              <a:rPr lang="en-US" sz="2200" dirty="0"/>
              <a:t>Encouraging collaborative problem solving and decision making   </a:t>
            </a:r>
          </a:p>
          <a:p>
            <a:pPr>
              <a:buSzPct val="77000"/>
            </a:pPr>
            <a:endParaRPr lang="en-US" sz="2600" dirty="0"/>
          </a:p>
          <a:p>
            <a:pPr>
              <a:buSzPct val="77000"/>
            </a:pPr>
            <a:endParaRPr lang="en-US" sz="2600" dirty="0"/>
          </a:p>
        </p:txBody>
      </p:sp>
      <p:sp>
        <p:nvSpPr>
          <p:cNvPr id="6" name="TextBox 1"/>
          <p:cNvSpPr txBox="1"/>
          <p:nvPr/>
        </p:nvSpPr>
        <p:spPr>
          <a:xfrm>
            <a:off x="0" y="656123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Freeform 3"/>
          <p:cNvSpPr>
            <a:spLocks/>
          </p:cNvSpPr>
          <p:nvPr/>
        </p:nvSpPr>
        <p:spPr bwMode="auto">
          <a:xfrm>
            <a:off x="152400" y="2057400"/>
            <a:ext cx="8991600" cy="2795587"/>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75000"/>
            </a:schemeClr>
          </a:solidFill>
          <a:ln w="12700" cap="rnd" cmpd="sng">
            <a:solidFill>
              <a:schemeClr val="tx1"/>
            </a:solidFill>
            <a:prstDash val="solid"/>
            <a:round/>
            <a:headEnd type="none" w="sm" len="sm"/>
            <a:tailEnd type="none" w="sm" len="sm"/>
          </a:ln>
          <a:effectLst/>
        </p:spPr>
        <p:txBody>
          <a:bodyPr/>
          <a:lstStyle/>
          <a:p>
            <a:endParaRPr lang="en-CA"/>
          </a:p>
        </p:txBody>
      </p:sp>
      <p:sp>
        <p:nvSpPr>
          <p:cNvPr id="171012" name="Rectangle 4"/>
          <p:cNvSpPr>
            <a:spLocks noChangeArrowheads="1"/>
          </p:cNvSpPr>
          <p:nvPr/>
        </p:nvSpPr>
        <p:spPr bwMode="auto">
          <a:xfrm>
            <a:off x="5374148" y="1371600"/>
            <a:ext cx="2703052" cy="4952999"/>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r>
              <a:rPr lang="en-US" sz="2400" dirty="0">
                <a:solidFill>
                  <a:schemeClr val="bg1"/>
                </a:solidFill>
              </a:rPr>
              <a:t>   </a:t>
            </a:r>
            <a:r>
              <a:rPr lang="en-US" sz="2400" b="1" dirty="0">
                <a:solidFill>
                  <a:schemeClr val="bg1"/>
                </a:solidFill>
              </a:rPr>
              <a:t> </a:t>
            </a:r>
          </a:p>
          <a:p>
            <a:pPr algn="l" eaLnBrk="0" hangingPunct="0"/>
            <a:endParaRPr lang="en-US" sz="2400" b="1" dirty="0">
              <a:solidFill>
                <a:schemeClr val="bg1"/>
              </a:solidFill>
            </a:endParaRPr>
          </a:p>
          <a:p>
            <a:pPr algn="l" eaLnBrk="0" hangingPunct="0"/>
            <a:r>
              <a:rPr lang="en-US" sz="2400" b="1" dirty="0">
                <a:solidFill>
                  <a:schemeClr val="bg1"/>
                </a:solidFill>
              </a:rPr>
              <a:t>   </a:t>
            </a:r>
          </a:p>
          <a:p>
            <a:pPr algn="l" eaLnBrk="0" hangingPunct="0"/>
            <a:endParaRPr lang="en-US" dirty="0">
              <a:solidFill>
                <a:schemeClr val="bg1"/>
              </a:solidFill>
            </a:endParaRPr>
          </a:p>
          <a:p>
            <a:pPr algn="l" eaLnBrk="0" hangingPunct="0">
              <a:buFontTx/>
              <a:buChar char="•"/>
            </a:pPr>
            <a:r>
              <a:rPr lang="en-US" dirty="0">
                <a:solidFill>
                  <a:schemeClr val="bg1"/>
                </a:solidFill>
              </a:rPr>
              <a:t>1 Team Performance</a:t>
            </a:r>
          </a:p>
          <a:p>
            <a:pPr algn="l" eaLnBrk="0" hangingPunct="0"/>
            <a:r>
              <a:rPr lang="en-US" dirty="0">
                <a:solidFill>
                  <a:schemeClr val="bg1"/>
                </a:solidFill>
              </a:rPr>
              <a:t>    Assessment</a:t>
            </a:r>
          </a:p>
          <a:p>
            <a:pPr algn="l" eaLnBrk="0" hangingPunct="0">
              <a:buFont typeface="Arial" pitchFamily="34" charset="0"/>
              <a:buChar char="•"/>
            </a:pPr>
            <a:r>
              <a:rPr lang="en-US" dirty="0">
                <a:solidFill>
                  <a:schemeClr val="bg1"/>
                </a:solidFill>
              </a:rPr>
              <a:t>2 Change Requests</a:t>
            </a:r>
          </a:p>
          <a:p>
            <a:pPr algn="l" eaLnBrk="0" hangingPunct="0">
              <a:buFont typeface="Arial" pitchFamily="34" charset="0"/>
              <a:buChar char="•"/>
            </a:pPr>
            <a:r>
              <a:rPr lang="en-US" dirty="0">
                <a:solidFill>
                  <a:schemeClr val="bg1"/>
                </a:solidFill>
              </a:rPr>
              <a:t>3 Project Mgmt. Plan</a:t>
            </a:r>
          </a:p>
          <a:p>
            <a:pPr algn="l" eaLnBrk="0" hangingPunct="0"/>
            <a:r>
              <a:rPr lang="en-US" dirty="0">
                <a:solidFill>
                  <a:schemeClr val="bg1"/>
                </a:solidFill>
              </a:rPr>
              <a:t>    Updates</a:t>
            </a:r>
          </a:p>
          <a:p>
            <a:pPr marL="92075" algn="l" eaLnBrk="0" hangingPunct="0">
              <a:buFont typeface="Arial" panose="020B0604020202020204" pitchFamily="34" charset="0"/>
              <a:buChar char="•"/>
            </a:pPr>
            <a:r>
              <a:rPr lang="en-US" dirty="0">
                <a:solidFill>
                  <a:schemeClr val="bg1"/>
                </a:solidFill>
              </a:rPr>
              <a:t> Resource Mgmt. Plan</a:t>
            </a:r>
          </a:p>
          <a:p>
            <a:pPr algn="l" eaLnBrk="0" hangingPunct="0">
              <a:buFont typeface="Arial" pitchFamily="34" charset="0"/>
              <a:buChar char="•"/>
            </a:pPr>
            <a:r>
              <a:rPr lang="en-US" dirty="0">
                <a:solidFill>
                  <a:schemeClr val="bg1"/>
                </a:solidFill>
              </a:rPr>
              <a:t>4 Project Doc. Updates</a:t>
            </a:r>
          </a:p>
          <a:p>
            <a:pPr marL="92075" algn="l" eaLnBrk="0" hangingPunct="0">
              <a:buFont typeface="Arial" pitchFamily="34" charset="0"/>
              <a:buChar char="•"/>
            </a:pPr>
            <a:r>
              <a:rPr lang="en-US" dirty="0">
                <a:solidFill>
                  <a:schemeClr val="bg1"/>
                </a:solidFill>
              </a:rPr>
              <a:t> Lessons Learned Reg.</a:t>
            </a:r>
          </a:p>
          <a:p>
            <a:pPr marL="92075" algn="l" eaLnBrk="0" hangingPunct="0">
              <a:buFont typeface="Arial" pitchFamily="34" charset="0"/>
              <a:buChar char="•"/>
            </a:pPr>
            <a:r>
              <a:rPr lang="en-US" dirty="0">
                <a:solidFill>
                  <a:schemeClr val="bg1"/>
                </a:solidFill>
              </a:rPr>
              <a:t> Project Schedule</a:t>
            </a:r>
          </a:p>
          <a:p>
            <a:pPr marL="92075" algn="l" eaLnBrk="0" hangingPunct="0">
              <a:buFont typeface="Arial" pitchFamily="34" charset="0"/>
              <a:buChar char="•"/>
            </a:pPr>
            <a:r>
              <a:rPr lang="en-US" dirty="0">
                <a:solidFill>
                  <a:schemeClr val="bg1"/>
                </a:solidFill>
              </a:rPr>
              <a:t> Project Team Assign’s</a:t>
            </a:r>
          </a:p>
          <a:p>
            <a:pPr marL="92075" algn="l" eaLnBrk="0" hangingPunct="0">
              <a:buFont typeface="Arial" pitchFamily="34" charset="0"/>
              <a:buChar char="•"/>
            </a:pPr>
            <a:r>
              <a:rPr lang="en-US" dirty="0">
                <a:solidFill>
                  <a:schemeClr val="bg1"/>
                </a:solidFill>
              </a:rPr>
              <a:t> Resource Calendars</a:t>
            </a:r>
          </a:p>
          <a:p>
            <a:pPr marL="92075" algn="l" eaLnBrk="0" hangingPunct="0">
              <a:buFont typeface="Arial" pitchFamily="34" charset="0"/>
              <a:buChar char="•"/>
            </a:pPr>
            <a:r>
              <a:rPr lang="en-US" dirty="0">
                <a:solidFill>
                  <a:schemeClr val="bg1"/>
                </a:solidFill>
              </a:rPr>
              <a:t> Team Charter </a:t>
            </a:r>
          </a:p>
          <a:p>
            <a:pPr algn="l" eaLnBrk="0" hangingPunct="0">
              <a:buFont typeface="Arial" pitchFamily="34" charset="0"/>
              <a:buChar char="•"/>
            </a:pPr>
            <a:r>
              <a:rPr lang="en-US" dirty="0">
                <a:solidFill>
                  <a:schemeClr val="bg1"/>
                </a:solidFill>
              </a:rPr>
              <a:t>5 Ent. </a:t>
            </a:r>
            <a:r>
              <a:rPr lang="en-US" dirty="0" err="1">
                <a:solidFill>
                  <a:schemeClr val="bg1"/>
                </a:solidFill>
              </a:rPr>
              <a:t>Env</a:t>
            </a:r>
            <a:r>
              <a:rPr lang="en-US" dirty="0">
                <a:solidFill>
                  <a:schemeClr val="bg1"/>
                </a:solidFill>
              </a:rPr>
              <a:t>. Factors Updates</a:t>
            </a:r>
          </a:p>
          <a:p>
            <a:pPr algn="l" eaLnBrk="0" hangingPunct="0">
              <a:buFont typeface="Arial" pitchFamily="34" charset="0"/>
              <a:buChar char="•"/>
            </a:pPr>
            <a:r>
              <a:rPr lang="en-US" dirty="0">
                <a:solidFill>
                  <a:schemeClr val="bg1"/>
                </a:solidFill>
              </a:rPr>
              <a:t>6 Org. Process Assets </a:t>
            </a:r>
          </a:p>
          <a:p>
            <a:pPr algn="l" eaLnBrk="0" hangingPunct="0"/>
            <a:r>
              <a:rPr lang="en-US" dirty="0">
                <a:solidFill>
                  <a:schemeClr val="bg1"/>
                </a:solidFill>
              </a:rPr>
              <a:t>     Updates </a:t>
            </a:r>
          </a:p>
          <a:p>
            <a:pPr algn="l" eaLnBrk="0" hangingPunct="0"/>
            <a:endParaRPr lang="en-US" dirty="0">
              <a:solidFill>
                <a:schemeClr val="bg1"/>
              </a:solidFill>
            </a:endParaRPr>
          </a:p>
          <a:p>
            <a:pPr algn="l" eaLnBrk="0" hangingPunct="0"/>
            <a:endParaRPr lang="en-US" dirty="0">
              <a:solidFill>
                <a:schemeClr val="bg1"/>
              </a:solidFill>
            </a:endParaRPr>
          </a:p>
          <a:p>
            <a:pPr algn="l" eaLnBrk="0" hangingPunct="0"/>
            <a:endParaRPr lang="en-US" dirty="0">
              <a:solidFill>
                <a:schemeClr val="bg1"/>
              </a:solidFill>
            </a:endParaRPr>
          </a:p>
        </p:txBody>
      </p:sp>
      <p:sp>
        <p:nvSpPr>
          <p:cNvPr id="171013" name="Rectangle 5"/>
          <p:cNvSpPr>
            <a:spLocks noChangeArrowheads="1"/>
          </p:cNvSpPr>
          <p:nvPr/>
        </p:nvSpPr>
        <p:spPr bwMode="auto">
          <a:xfrm>
            <a:off x="2626629" y="1371600"/>
            <a:ext cx="2565222" cy="4724399"/>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r>
              <a:rPr lang="en-US" sz="2400" b="1" dirty="0">
                <a:solidFill>
                  <a:schemeClr val="bg1"/>
                </a:solidFill>
              </a:rPr>
              <a:t>    </a:t>
            </a:r>
            <a:endParaRPr lang="en-US" dirty="0">
              <a:solidFill>
                <a:schemeClr val="bg1"/>
              </a:solidFill>
            </a:endParaRPr>
          </a:p>
          <a:p>
            <a:pPr algn="l" eaLnBrk="0" hangingPunct="0">
              <a:buFontTx/>
              <a:buChar char="•"/>
            </a:pPr>
            <a:endParaRPr lang="en-US" sz="1600" dirty="0">
              <a:solidFill>
                <a:schemeClr val="bg1"/>
              </a:solidFill>
            </a:endParaRPr>
          </a:p>
          <a:p>
            <a:pPr algn="l" eaLnBrk="0" hangingPunct="0">
              <a:buFontTx/>
              <a:buChar char="•"/>
            </a:pPr>
            <a:r>
              <a:rPr lang="en-US" sz="1600" dirty="0">
                <a:solidFill>
                  <a:schemeClr val="bg1"/>
                </a:solidFill>
              </a:rPr>
              <a:t>1 Colocation</a:t>
            </a:r>
          </a:p>
          <a:p>
            <a:pPr algn="l" eaLnBrk="0" hangingPunct="0">
              <a:buFontTx/>
              <a:buChar char="•"/>
            </a:pPr>
            <a:r>
              <a:rPr lang="en-US" sz="1600" dirty="0">
                <a:solidFill>
                  <a:schemeClr val="bg1"/>
                </a:solidFill>
              </a:rPr>
              <a:t>2 Virtual Teams</a:t>
            </a:r>
          </a:p>
          <a:p>
            <a:pPr algn="l" eaLnBrk="0" hangingPunct="0">
              <a:buFontTx/>
              <a:buChar char="•"/>
            </a:pPr>
            <a:r>
              <a:rPr lang="en-US" sz="1600" dirty="0">
                <a:solidFill>
                  <a:schemeClr val="bg1"/>
                </a:solidFill>
              </a:rPr>
              <a:t>3 Comm. Technology</a:t>
            </a:r>
          </a:p>
          <a:p>
            <a:pPr algn="l" eaLnBrk="0" hangingPunct="0">
              <a:buFontTx/>
              <a:buChar char="•"/>
            </a:pPr>
            <a:r>
              <a:rPr lang="en-US" sz="1600" dirty="0">
                <a:solidFill>
                  <a:schemeClr val="bg1"/>
                </a:solidFill>
              </a:rPr>
              <a:t>4 Interpersonal &amp; Team </a:t>
            </a:r>
          </a:p>
          <a:p>
            <a:pPr algn="l" eaLnBrk="0" hangingPunct="0"/>
            <a:r>
              <a:rPr lang="en-US" sz="1600" dirty="0">
                <a:solidFill>
                  <a:schemeClr val="bg1"/>
                </a:solidFill>
              </a:rPr>
              <a:t>    Skills</a:t>
            </a:r>
          </a:p>
          <a:p>
            <a:pPr marL="173038" algn="l" eaLnBrk="0" hangingPunct="0">
              <a:buFont typeface="Arial" panose="020B0604020202020204" pitchFamily="34" charset="0"/>
              <a:buChar char="•"/>
            </a:pPr>
            <a:r>
              <a:rPr lang="en-US" sz="1600" dirty="0">
                <a:solidFill>
                  <a:schemeClr val="bg1"/>
                </a:solidFill>
              </a:rPr>
              <a:t> Conflict Management</a:t>
            </a:r>
          </a:p>
          <a:p>
            <a:pPr marL="173038" algn="l" eaLnBrk="0" hangingPunct="0">
              <a:buFont typeface="Arial" panose="020B0604020202020204" pitchFamily="34" charset="0"/>
              <a:buChar char="•"/>
            </a:pPr>
            <a:r>
              <a:rPr lang="en-US" sz="1600" dirty="0">
                <a:solidFill>
                  <a:schemeClr val="bg1"/>
                </a:solidFill>
              </a:rPr>
              <a:t> Influencing</a:t>
            </a:r>
          </a:p>
          <a:p>
            <a:pPr marL="173038" algn="l" eaLnBrk="0" hangingPunct="0">
              <a:buFont typeface="Arial" panose="020B0604020202020204" pitchFamily="34" charset="0"/>
              <a:buChar char="•"/>
            </a:pPr>
            <a:r>
              <a:rPr lang="en-US" sz="1600" dirty="0">
                <a:solidFill>
                  <a:schemeClr val="bg1"/>
                </a:solidFill>
              </a:rPr>
              <a:t> Motivation</a:t>
            </a:r>
          </a:p>
          <a:p>
            <a:pPr marL="173038" algn="l" eaLnBrk="0" hangingPunct="0">
              <a:buFont typeface="Arial" panose="020B0604020202020204" pitchFamily="34" charset="0"/>
              <a:buChar char="•"/>
            </a:pPr>
            <a:r>
              <a:rPr lang="en-US" sz="1600" dirty="0">
                <a:solidFill>
                  <a:schemeClr val="bg1"/>
                </a:solidFill>
              </a:rPr>
              <a:t> Negotiation</a:t>
            </a:r>
          </a:p>
          <a:p>
            <a:pPr marL="173038" algn="l" eaLnBrk="0" hangingPunct="0">
              <a:buFont typeface="Arial" panose="020B0604020202020204" pitchFamily="34" charset="0"/>
              <a:buChar char="•"/>
            </a:pPr>
            <a:r>
              <a:rPr lang="en-US" sz="1600" dirty="0">
                <a:solidFill>
                  <a:schemeClr val="bg1"/>
                </a:solidFill>
              </a:rPr>
              <a:t> Team Building</a:t>
            </a:r>
          </a:p>
          <a:p>
            <a:pPr algn="l" eaLnBrk="0" hangingPunct="0">
              <a:buFont typeface="Arial" panose="020B0604020202020204" pitchFamily="34" charset="0"/>
              <a:buChar char="•"/>
            </a:pPr>
            <a:r>
              <a:rPr lang="en-US" sz="1600" dirty="0">
                <a:solidFill>
                  <a:schemeClr val="bg1"/>
                </a:solidFill>
              </a:rPr>
              <a:t>5 Recognition &amp; Rewards</a:t>
            </a:r>
          </a:p>
          <a:p>
            <a:pPr algn="l" eaLnBrk="0" hangingPunct="0">
              <a:buFont typeface="Arial" panose="020B0604020202020204" pitchFamily="34" charset="0"/>
              <a:buChar char="•"/>
            </a:pPr>
            <a:r>
              <a:rPr lang="en-US" sz="1600" dirty="0">
                <a:solidFill>
                  <a:schemeClr val="bg1"/>
                </a:solidFill>
              </a:rPr>
              <a:t>6 Training</a:t>
            </a:r>
          </a:p>
          <a:p>
            <a:pPr algn="l" eaLnBrk="0" hangingPunct="0">
              <a:buFont typeface="Arial" panose="020B0604020202020204" pitchFamily="34" charset="0"/>
              <a:buChar char="•"/>
            </a:pPr>
            <a:r>
              <a:rPr lang="en-US" sz="1600" dirty="0">
                <a:solidFill>
                  <a:schemeClr val="bg1"/>
                </a:solidFill>
              </a:rPr>
              <a:t>7 Individual &amp; Team </a:t>
            </a:r>
          </a:p>
          <a:p>
            <a:pPr algn="l" eaLnBrk="0" hangingPunct="0"/>
            <a:r>
              <a:rPr lang="en-US" sz="1600" dirty="0">
                <a:solidFill>
                  <a:schemeClr val="bg1"/>
                </a:solidFill>
              </a:rPr>
              <a:t>    Assessment</a:t>
            </a:r>
          </a:p>
          <a:p>
            <a:pPr algn="l" eaLnBrk="0" hangingPunct="0"/>
            <a:r>
              <a:rPr lang="en-US" sz="1600" dirty="0">
                <a:solidFill>
                  <a:schemeClr val="bg1"/>
                </a:solidFill>
              </a:rPr>
              <a:t>.8 Meetings</a:t>
            </a:r>
          </a:p>
        </p:txBody>
      </p:sp>
      <p:sp>
        <p:nvSpPr>
          <p:cNvPr id="171014" name="Rectangle 6"/>
          <p:cNvSpPr>
            <a:spLocks noChangeArrowheads="1"/>
          </p:cNvSpPr>
          <p:nvPr/>
        </p:nvSpPr>
        <p:spPr bwMode="auto">
          <a:xfrm>
            <a:off x="252714" y="1694248"/>
            <a:ext cx="2261886" cy="3651250"/>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r>
              <a:rPr lang="en-US" sz="2400" b="1" dirty="0">
                <a:solidFill>
                  <a:schemeClr val="bg1"/>
                </a:solidFill>
              </a:rPr>
              <a:t>    </a:t>
            </a:r>
          </a:p>
          <a:p>
            <a:pPr algn="l" eaLnBrk="0" hangingPunct="0">
              <a:lnSpc>
                <a:spcPct val="50000"/>
              </a:lnSpc>
            </a:pPr>
            <a:endParaRPr lang="en-US" dirty="0">
              <a:solidFill>
                <a:schemeClr val="bg1"/>
              </a:solidFill>
            </a:endParaRPr>
          </a:p>
          <a:p>
            <a:pPr algn="l" eaLnBrk="0" hangingPunct="0">
              <a:buFontTx/>
              <a:buChar char="•"/>
            </a:pPr>
            <a:r>
              <a:rPr lang="en-US" sz="1600" dirty="0">
                <a:solidFill>
                  <a:schemeClr val="bg1"/>
                </a:solidFill>
              </a:rPr>
              <a:t>1 Project Mgmt. Plan </a:t>
            </a:r>
          </a:p>
          <a:p>
            <a:pPr marL="173038" algn="l" eaLnBrk="0" hangingPunct="0">
              <a:buFontTx/>
              <a:buChar char="•"/>
            </a:pPr>
            <a:r>
              <a:rPr lang="en-US" sz="1600" dirty="0">
                <a:solidFill>
                  <a:schemeClr val="bg1"/>
                </a:solidFill>
              </a:rPr>
              <a:t> Resource Mgmt. Plan</a:t>
            </a:r>
          </a:p>
          <a:p>
            <a:pPr eaLnBrk="0" hangingPunct="0">
              <a:buFontTx/>
              <a:buChar char="•"/>
            </a:pPr>
            <a:r>
              <a:rPr lang="en-US" sz="1600" dirty="0">
                <a:solidFill>
                  <a:schemeClr val="bg1"/>
                </a:solidFill>
              </a:rPr>
              <a:t>2 Project Documents</a:t>
            </a:r>
          </a:p>
          <a:p>
            <a:pPr marL="173038" eaLnBrk="0" hangingPunct="0">
              <a:buFontTx/>
              <a:buChar char="•"/>
            </a:pPr>
            <a:r>
              <a:rPr lang="en-US" sz="1600" dirty="0">
                <a:solidFill>
                  <a:schemeClr val="bg1"/>
                </a:solidFill>
              </a:rPr>
              <a:t> Lessons Learned Reg.</a:t>
            </a:r>
          </a:p>
          <a:p>
            <a:pPr marL="173038" eaLnBrk="0" hangingPunct="0">
              <a:buFontTx/>
              <a:buChar char="•"/>
            </a:pPr>
            <a:r>
              <a:rPr lang="en-US" sz="1600" dirty="0">
                <a:solidFill>
                  <a:schemeClr val="bg1"/>
                </a:solidFill>
              </a:rPr>
              <a:t> Project Schedule</a:t>
            </a:r>
          </a:p>
          <a:p>
            <a:pPr marL="173038" eaLnBrk="0" hangingPunct="0">
              <a:buFontTx/>
              <a:buChar char="•"/>
            </a:pPr>
            <a:r>
              <a:rPr lang="en-US" sz="1600" dirty="0">
                <a:solidFill>
                  <a:schemeClr val="bg1"/>
                </a:solidFill>
              </a:rPr>
              <a:t> Project Team Assign's</a:t>
            </a:r>
          </a:p>
          <a:p>
            <a:pPr marL="173038" eaLnBrk="0" hangingPunct="0">
              <a:buFontTx/>
              <a:buChar char="•"/>
            </a:pPr>
            <a:r>
              <a:rPr lang="en-US" sz="1600" dirty="0">
                <a:solidFill>
                  <a:schemeClr val="bg1"/>
                </a:solidFill>
              </a:rPr>
              <a:t> Resource Calendars</a:t>
            </a:r>
          </a:p>
          <a:p>
            <a:pPr marL="173038" eaLnBrk="0" hangingPunct="0">
              <a:buFontTx/>
              <a:buChar char="•"/>
            </a:pPr>
            <a:r>
              <a:rPr lang="en-US" sz="1600" dirty="0">
                <a:solidFill>
                  <a:schemeClr val="bg1"/>
                </a:solidFill>
              </a:rPr>
              <a:t> Team Charter</a:t>
            </a:r>
          </a:p>
          <a:p>
            <a:pPr eaLnBrk="0" hangingPunct="0">
              <a:buFontTx/>
              <a:buChar char="•"/>
            </a:pPr>
            <a:r>
              <a:rPr lang="en-US" sz="1600" dirty="0">
                <a:solidFill>
                  <a:schemeClr val="bg1"/>
                </a:solidFill>
              </a:rPr>
              <a:t>3 Ent. </a:t>
            </a:r>
            <a:r>
              <a:rPr lang="en-US" sz="1600" dirty="0" err="1">
                <a:solidFill>
                  <a:schemeClr val="bg1"/>
                </a:solidFill>
              </a:rPr>
              <a:t>Env</a:t>
            </a:r>
            <a:r>
              <a:rPr lang="en-US" sz="1600" dirty="0">
                <a:solidFill>
                  <a:schemeClr val="bg1"/>
                </a:solidFill>
              </a:rPr>
              <a:t>. Factors</a:t>
            </a:r>
          </a:p>
          <a:p>
            <a:pPr eaLnBrk="0" hangingPunct="0">
              <a:buFontTx/>
              <a:buChar char="•"/>
            </a:pPr>
            <a:r>
              <a:rPr lang="en-US" sz="1600" dirty="0">
                <a:solidFill>
                  <a:schemeClr val="bg1"/>
                </a:solidFill>
              </a:rPr>
              <a:t>4 Org. Process Assets </a:t>
            </a:r>
            <a:endParaRPr lang="en-US" dirty="0">
              <a:solidFill>
                <a:schemeClr val="bg1"/>
              </a:solidFill>
            </a:endParaRPr>
          </a:p>
        </p:txBody>
      </p:sp>
      <p:sp>
        <p:nvSpPr>
          <p:cNvPr id="8" name="Title 42"/>
          <p:cNvSpPr>
            <a:spLocks noGrp="1"/>
          </p:cNvSpPr>
          <p:nvPr>
            <p:ph type="title"/>
          </p:nvPr>
        </p:nvSpPr>
        <p:spPr>
          <a:xfrm>
            <a:off x="304800" y="152400"/>
            <a:ext cx="8686800" cy="838200"/>
          </a:xfrm>
        </p:spPr>
        <p:txBody>
          <a:bodyPr>
            <a:normAutofit/>
          </a:bodyPr>
          <a:lstStyle/>
          <a:p>
            <a:pPr algn="ctr"/>
            <a:r>
              <a:rPr lang="en-US" b="1" spc="300"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9.4 DEVELOP  TEAM </a:t>
            </a:r>
            <a:endParaRPr lang="en-CA" b="1" spc="300"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7" name="TextBox 1"/>
          <p:cNvSpPr txBox="1"/>
          <p:nvPr/>
        </p:nvSpPr>
        <p:spPr>
          <a:xfrm>
            <a:off x="-101779"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TextBox 2"/>
          <p:cNvSpPr txBox="1"/>
          <p:nvPr/>
        </p:nvSpPr>
        <p:spPr>
          <a:xfrm>
            <a:off x="629444" y="1828800"/>
            <a:ext cx="1143000" cy="400110"/>
          </a:xfrm>
          <a:prstGeom prst="rect">
            <a:avLst/>
          </a:prstGeom>
          <a:noFill/>
        </p:spPr>
        <p:txBody>
          <a:bodyPr wrap="square" rtlCol="0">
            <a:spAutoFit/>
          </a:bodyPr>
          <a:lstStyle/>
          <a:p>
            <a:pPr eaLnBrk="0" hangingPunct="0"/>
            <a:r>
              <a:rPr lang="en-US" sz="2000" b="1" dirty="0">
                <a:solidFill>
                  <a:schemeClr val="bg1"/>
                </a:solidFill>
              </a:rPr>
              <a:t>Inputs</a:t>
            </a:r>
            <a:endParaRPr lang="en-US" b="1" dirty="0">
              <a:solidFill>
                <a:schemeClr val="bg1"/>
              </a:solidFill>
            </a:endParaRPr>
          </a:p>
        </p:txBody>
      </p:sp>
      <p:sp>
        <p:nvSpPr>
          <p:cNvPr id="5" name="TextBox 4"/>
          <p:cNvSpPr txBox="1"/>
          <p:nvPr/>
        </p:nvSpPr>
        <p:spPr>
          <a:xfrm>
            <a:off x="3346193" y="1459469"/>
            <a:ext cx="1917700" cy="769441"/>
          </a:xfrm>
          <a:prstGeom prst="rect">
            <a:avLst/>
          </a:prstGeom>
          <a:noFill/>
        </p:spPr>
        <p:txBody>
          <a:bodyPr wrap="square" rtlCol="0">
            <a:spAutoFit/>
          </a:bodyPr>
          <a:lstStyle/>
          <a:p>
            <a:pPr eaLnBrk="0" hangingPunct="0"/>
            <a:r>
              <a:rPr lang="en-US" sz="2400" b="1" dirty="0">
                <a:solidFill>
                  <a:schemeClr val="bg1"/>
                </a:solidFill>
              </a:rPr>
              <a:t>Tools</a:t>
            </a:r>
            <a:r>
              <a:rPr lang="en-US" sz="2000" b="1" dirty="0">
                <a:solidFill>
                  <a:schemeClr val="bg1"/>
                </a:solidFill>
              </a:rPr>
              <a:t> &amp;</a:t>
            </a:r>
          </a:p>
          <a:p>
            <a:pPr eaLnBrk="0" hangingPunct="0"/>
            <a:r>
              <a:rPr lang="en-US" sz="2000" b="1" dirty="0">
                <a:solidFill>
                  <a:schemeClr val="bg1"/>
                </a:solidFill>
              </a:rPr>
              <a:t> Techniques</a:t>
            </a:r>
          </a:p>
        </p:txBody>
      </p:sp>
      <p:sp>
        <p:nvSpPr>
          <p:cNvPr id="6" name="TextBox 5"/>
          <p:cNvSpPr txBox="1"/>
          <p:nvPr/>
        </p:nvSpPr>
        <p:spPr>
          <a:xfrm>
            <a:off x="5846934" y="1439108"/>
            <a:ext cx="1295400" cy="400110"/>
          </a:xfrm>
          <a:prstGeom prst="rect">
            <a:avLst/>
          </a:prstGeom>
          <a:noFill/>
        </p:spPr>
        <p:txBody>
          <a:bodyPr wrap="square" rtlCol="0">
            <a:spAutoFit/>
          </a:bodyPr>
          <a:lstStyle/>
          <a:p>
            <a:pPr eaLnBrk="0" hangingPunct="0"/>
            <a:r>
              <a:rPr lang="en-US" sz="2000" b="1" dirty="0">
                <a:solidFill>
                  <a:schemeClr val="bg1"/>
                </a:solidFill>
              </a:rPr>
              <a:t>Outputs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2"/>
          <p:cNvSpPr>
            <a:spLocks noGrp="1"/>
          </p:cNvSpPr>
          <p:nvPr>
            <p:ph type="title"/>
          </p:nvPr>
        </p:nvSpPr>
        <p:spPr>
          <a:xfrm>
            <a:off x="304800" y="76200"/>
            <a:ext cx="8686800" cy="838200"/>
          </a:xfrm>
        </p:spPr>
        <p:txBody>
          <a:bodyPr>
            <a:noAutofit/>
          </a:bodyPr>
          <a:lstStyle/>
          <a:p>
            <a:pPr algn="ctr"/>
            <a:r>
              <a:rPr lang="en-US" sz="32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9.4.1 DEVELOP TEAM: INPUTS</a:t>
            </a:r>
            <a:endParaRPr lang="en-CA" sz="32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173059" name="Rectangle 3"/>
          <p:cNvSpPr>
            <a:spLocks noGrp="1" noChangeArrowheads="1"/>
          </p:cNvSpPr>
          <p:nvPr>
            <p:ph idx="1"/>
          </p:nvPr>
        </p:nvSpPr>
        <p:spPr>
          <a:xfrm>
            <a:off x="609600" y="990600"/>
            <a:ext cx="8534400" cy="5638800"/>
          </a:xfrm>
          <a:noFill/>
          <a:ln/>
        </p:spPr>
        <p:txBody>
          <a:bodyPr lIns="92075" tIns="46038" rIns="92075" bIns="46038">
            <a:normAutofit/>
          </a:bodyPr>
          <a:lstStyle/>
          <a:p>
            <a:pPr marL="395288" indent="-395288" eaLnBrk="0" hangingPunct="0">
              <a:spcBef>
                <a:spcPts val="0"/>
              </a:spcBef>
              <a:spcAft>
                <a:spcPct val="40000"/>
              </a:spcAft>
              <a:buFont typeface="Wingdings" pitchFamily="2" charset="2"/>
              <a:buNone/>
            </a:pPr>
            <a:r>
              <a:rPr lang="en-US" sz="2800" b="1" dirty="0"/>
              <a:t>.1	Project Management plan</a:t>
            </a:r>
          </a:p>
          <a:p>
            <a:pPr lvl="1">
              <a:spcBef>
                <a:spcPts val="0"/>
              </a:spcBef>
            </a:pPr>
            <a:r>
              <a:rPr lang="en-US" sz="2000" dirty="0"/>
              <a:t>The Resource Management component of the plan  Provides guidance how the project  should be defined, staffed, managed, controlled and released. Identifies training strategies and team development plans, also addresses such items as rewards, feedback, disciplinary actions, performance assessment etc. </a:t>
            </a:r>
          </a:p>
          <a:p>
            <a:pPr marL="365125" indent="-365125" eaLnBrk="0" hangingPunct="0">
              <a:spcBef>
                <a:spcPts val="0"/>
              </a:spcBef>
              <a:buFont typeface="Wingdings" pitchFamily="2" charset="2"/>
              <a:buNone/>
            </a:pPr>
            <a:r>
              <a:rPr lang="en-US" sz="2800" dirty="0"/>
              <a:t> </a:t>
            </a:r>
            <a:r>
              <a:rPr lang="en-US" sz="2800" b="1" dirty="0"/>
              <a:t>.2 Project Documents</a:t>
            </a:r>
          </a:p>
          <a:p>
            <a:pPr marL="625475" indent="-174625" eaLnBrk="0" hangingPunct="0">
              <a:spcBef>
                <a:spcPts val="0"/>
              </a:spcBef>
            </a:pPr>
            <a:r>
              <a:rPr lang="en-US" sz="2000" b="1" i="1" dirty="0"/>
              <a:t>Lessons Learned Register </a:t>
            </a:r>
            <a:r>
              <a:rPr lang="en-US" sz="2000" dirty="0"/>
              <a:t>provides team development guidance for the later stages</a:t>
            </a:r>
          </a:p>
          <a:p>
            <a:pPr marL="625475" indent="-174625" eaLnBrk="0" hangingPunct="0">
              <a:spcBef>
                <a:spcPts val="0"/>
              </a:spcBef>
            </a:pPr>
            <a:r>
              <a:rPr lang="en-US" sz="2000" b="1" i="1" dirty="0"/>
              <a:t>Project Schedule </a:t>
            </a:r>
            <a:r>
              <a:rPr lang="en-US" sz="2000" dirty="0"/>
              <a:t>Identifies the need for variations in the team development strategies</a:t>
            </a:r>
          </a:p>
          <a:p>
            <a:pPr marL="625475" indent="-174625" eaLnBrk="0" hangingPunct="0">
              <a:spcBef>
                <a:spcPts val="0"/>
              </a:spcBef>
            </a:pPr>
            <a:r>
              <a:rPr lang="en-US" sz="2000" b="1" i="1" dirty="0"/>
              <a:t>Project Team Assignments </a:t>
            </a:r>
            <a:r>
              <a:rPr lang="en-US" sz="2000" dirty="0"/>
              <a:t>Identifies members’ roles and responsibilities</a:t>
            </a:r>
          </a:p>
          <a:p>
            <a:pPr marL="625475" indent="-174625" eaLnBrk="0" hangingPunct="0">
              <a:spcBef>
                <a:spcPts val="0"/>
              </a:spcBef>
            </a:pPr>
            <a:r>
              <a:rPr lang="en-US" sz="2000" b="1" i="1" dirty="0"/>
              <a:t>Resource Calendars </a:t>
            </a:r>
            <a:r>
              <a:rPr lang="en-US" sz="2000" dirty="0"/>
              <a:t>identifies members’ availability for development activities. </a:t>
            </a:r>
          </a:p>
          <a:p>
            <a:pPr marL="625475" indent="-174625" eaLnBrk="0" hangingPunct="0">
              <a:spcBef>
                <a:spcPts val="0"/>
              </a:spcBef>
            </a:pPr>
            <a:r>
              <a:rPr lang="en-US" sz="2000" b="1" i="1" dirty="0"/>
              <a:t>Team Charter </a:t>
            </a:r>
            <a:r>
              <a:rPr lang="en-US" sz="2000" dirty="0"/>
              <a:t>describes the team operating guidelines and the structure of collaboration   </a:t>
            </a:r>
          </a:p>
          <a:p>
            <a:pPr>
              <a:buNone/>
            </a:pPr>
            <a:endParaRPr lang="en-US"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400288" cy="5334000"/>
          </a:xfrm>
        </p:spPr>
        <p:txBody>
          <a:bodyPr/>
          <a:lstStyle/>
          <a:p>
            <a:pPr marL="0" indent="0">
              <a:spcBef>
                <a:spcPts val="0"/>
              </a:spcBef>
              <a:buNone/>
            </a:pPr>
            <a:r>
              <a:rPr lang="en-CA" sz="2800" b="1" dirty="0"/>
              <a:t>.3 Enterprise Environmental Factors</a:t>
            </a:r>
          </a:p>
          <a:p>
            <a:pPr marL="793750" indent="-342900">
              <a:spcBef>
                <a:spcPts val="0"/>
              </a:spcBef>
            </a:pPr>
            <a:r>
              <a:rPr lang="en-CA" sz="2400" dirty="0"/>
              <a:t>HR Management policies regarding hiring, termination, performance reviews, development and training records, rewards. </a:t>
            </a:r>
          </a:p>
          <a:p>
            <a:pPr marL="793750" indent="-342900">
              <a:spcBef>
                <a:spcPts val="0"/>
              </a:spcBef>
            </a:pPr>
            <a:r>
              <a:rPr lang="en-CA" sz="2400" dirty="0"/>
              <a:t>Member skills, competencies, specialization</a:t>
            </a:r>
          </a:p>
          <a:p>
            <a:pPr marL="793750" indent="-342900">
              <a:spcBef>
                <a:spcPts val="0"/>
              </a:spcBef>
            </a:pPr>
            <a:r>
              <a:rPr lang="en-CA" sz="2400" dirty="0"/>
              <a:t>Geographic distribution of team members</a:t>
            </a:r>
          </a:p>
          <a:p>
            <a:pPr marL="450850" indent="0">
              <a:spcBef>
                <a:spcPts val="0"/>
              </a:spcBef>
              <a:buNone/>
            </a:pPr>
            <a:endParaRPr lang="en-CA" sz="2400" dirty="0"/>
          </a:p>
          <a:p>
            <a:pPr marL="0" indent="0">
              <a:spcBef>
                <a:spcPts val="0"/>
              </a:spcBef>
              <a:buNone/>
            </a:pPr>
            <a:r>
              <a:rPr lang="en-CA" sz="2800" b="1" dirty="0"/>
              <a:t>.4 Organizational Process Assets</a:t>
            </a:r>
          </a:p>
          <a:p>
            <a:pPr marL="0" indent="0">
              <a:spcBef>
                <a:spcPts val="0"/>
              </a:spcBef>
              <a:buNone/>
            </a:pPr>
            <a:r>
              <a:rPr lang="en-CA" sz="2800" b="1" dirty="0"/>
              <a:t>     </a:t>
            </a:r>
            <a:r>
              <a:rPr lang="en-CA" sz="2400" dirty="0"/>
              <a:t>Lessons Learned repository. </a:t>
            </a:r>
            <a:r>
              <a:rPr lang="en-CA" b="1" dirty="0"/>
              <a:t> </a:t>
            </a:r>
            <a:endParaRPr lang="en-CA" sz="2800" b="1" dirty="0"/>
          </a:p>
          <a:p>
            <a:pPr marL="0" indent="0">
              <a:spcBef>
                <a:spcPts val="0"/>
              </a:spcBef>
              <a:buNone/>
            </a:pPr>
            <a:r>
              <a:rPr lang="en-CA" sz="2000" dirty="0"/>
              <a:t> </a:t>
            </a:r>
          </a:p>
        </p:txBody>
      </p:sp>
      <p:sp>
        <p:nvSpPr>
          <p:cNvPr id="4" name="Title 42"/>
          <p:cNvSpPr>
            <a:spLocks noGrp="1"/>
          </p:cNvSpPr>
          <p:nvPr>
            <p:ph type="title"/>
          </p:nvPr>
        </p:nvSpPr>
        <p:spPr>
          <a:xfrm>
            <a:off x="1435608" y="76200"/>
            <a:ext cx="7498080" cy="639762"/>
          </a:xfrm>
        </p:spPr>
        <p:txBody>
          <a:bodyPr>
            <a:noAutofit/>
          </a:bodyPr>
          <a:lstStyle/>
          <a:p>
            <a:pPr algn="ctr"/>
            <a:r>
              <a:rPr lang="en-US" sz="32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9.4.1 DEVELOP TEAM: INPUTS</a:t>
            </a:r>
            <a:endParaRPr lang="en-CA" sz="32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2" name="Footer Placeholder 1"/>
          <p:cNvSpPr>
            <a:spLocks noGrp="1"/>
          </p:cNvSpPr>
          <p:nvPr>
            <p:ph type="ftr" sz="quarter" idx="11"/>
          </p:nvPr>
        </p:nvSpPr>
        <p:spPr/>
        <p:txBody>
          <a:bodyPr/>
          <a:lstStyle/>
          <a:p>
            <a:r>
              <a:rPr lang="en-CA" dirty="0"/>
              <a:t>PMBOK 6th Edition</a:t>
            </a:r>
          </a:p>
        </p:txBody>
      </p:sp>
    </p:spTree>
    <p:extLst>
      <p:ext uri="{BB962C8B-B14F-4D97-AF65-F5344CB8AC3E}">
        <p14:creationId xmlns:p14="http://schemas.microsoft.com/office/powerpoint/2010/main" val="1210447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8019288" cy="5715000"/>
          </a:xfrm>
        </p:spPr>
        <p:txBody>
          <a:bodyPr>
            <a:normAutofit/>
          </a:bodyPr>
          <a:lstStyle/>
          <a:p>
            <a:pPr marL="82296" indent="0">
              <a:buNone/>
            </a:pPr>
            <a:r>
              <a:rPr lang="en-CA" sz="2800" b="1" dirty="0"/>
              <a:t>.1 Collocation</a:t>
            </a:r>
          </a:p>
          <a:p>
            <a:pPr marL="450850" indent="0">
              <a:buNone/>
            </a:pPr>
            <a:r>
              <a:rPr lang="en-CA" sz="2000" dirty="0"/>
              <a:t>Collocation of the team, even temporarily, enhances communication and a sense of community among the members. </a:t>
            </a:r>
          </a:p>
          <a:p>
            <a:pPr marL="92075" indent="0">
              <a:buNone/>
            </a:pPr>
            <a:r>
              <a:rPr lang="en-CA" sz="2800" b="1" dirty="0"/>
              <a:t>.2  Virtual Teams</a:t>
            </a:r>
            <a:r>
              <a:rPr lang="en-CA" sz="2000" dirty="0"/>
              <a:t> </a:t>
            </a:r>
          </a:p>
          <a:p>
            <a:pPr marL="450850" indent="0">
              <a:buNone/>
            </a:pPr>
            <a:r>
              <a:rPr lang="en-CA" sz="2000" dirty="0"/>
              <a:t>The benefits of using virtual teams include: can bring more skilled people, reduce costs, less travel expenses, proximity to customers or suppliers.  Contemporary telecommunications technology facilities virtual working.</a:t>
            </a:r>
          </a:p>
          <a:p>
            <a:pPr marL="92075" indent="0">
              <a:buNone/>
            </a:pPr>
            <a:r>
              <a:rPr lang="en-CA" sz="2800" b="1" dirty="0"/>
              <a:t>.3 Communication Technology </a:t>
            </a:r>
          </a:p>
          <a:p>
            <a:pPr marL="450850" indent="0">
              <a:buNone/>
            </a:pPr>
            <a:r>
              <a:rPr lang="en-CA" sz="2000" dirty="0"/>
              <a:t>Helps better understanding among members of both collocated and virtual teams.  Examples of technology include:</a:t>
            </a:r>
          </a:p>
          <a:p>
            <a:pPr marL="890588" indent="-80963"/>
            <a:r>
              <a:rPr lang="en-CA" sz="2000" b="1" i="1" dirty="0"/>
              <a:t> Shared portal </a:t>
            </a:r>
            <a:r>
              <a:rPr lang="en-CA" sz="2000" dirty="0"/>
              <a:t>websites, internet provide information sharing</a:t>
            </a:r>
          </a:p>
          <a:p>
            <a:pPr marL="890588" indent="-80963"/>
            <a:r>
              <a:rPr lang="en-CA" sz="2000" b="1" i="1" dirty="0"/>
              <a:t> Video Conferencing</a:t>
            </a:r>
          </a:p>
          <a:p>
            <a:pPr marL="890588" indent="-80963"/>
            <a:r>
              <a:rPr lang="en-CA" sz="2000" b="1" i="1" dirty="0"/>
              <a:t> Audio Conferencing</a:t>
            </a:r>
          </a:p>
          <a:p>
            <a:pPr marL="890588" indent="-80963"/>
            <a:r>
              <a:rPr lang="en-CA" sz="2000" b="1" i="1" dirty="0"/>
              <a:t> Email / Chat </a:t>
            </a:r>
          </a:p>
        </p:txBody>
      </p:sp>
      <p:sp>
        <p:nvSpPr>
          <p:cNvPr id="4" name="Title 42"/>
          <p:cNvSpPr>
            <a:spLocks noGrp="1"/>
          </p:cNvSpPr>
          <p:nvPr>
            <p:ph type="title"/>
          </p:nvPr>
        </p:nvSpPr>
        <p:spPr>
          <a:xfrm>
            <a:off x="1435608" y="152400"/>
            <a:ext cx="7498080" cy="639762"/>
          </a:xfrm>
        </p:spPr>
        <p:txBody>
          <a:bodyPr>
            <a:noAutofit/>
          </a:bodyPr>
          <a:lstStyle/>
          <a:p>
            <a:pPr algn="ctr"/>
            <a:r>
              <a:rPr lang="en-US" sz="32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9.4.2 DEVELOP TEAM</a:t>
            </a:r>
            <a:br>
              <a:rPr lang="en-US" sz="32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br>
            <a:r>
              <a:rPr lang="en-US" sz="32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TOOLS &amp; TECHNIQUES</a:t>
            </a:r>
            <a:endParaRPr lang="en-CA" sz="32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2" name="Footer Placeholder 1"/>
          <p:cNvSpPr>
            <a:spLocks noGrp="1"/>
          </p:cNvSpPr>
          <p:nvPr>
            <p:ph type="ftr" sz="quarter" idx="11"/>
          </p:nvPr>
        </p:nvSpPr>
        <p:spPr/>
        <p:txBody>
          <a:bodyPr/>
          <a:lstStyle/>
          <a:p>
            <a:r>
              <a:rPr lang="en-CA" dirty="0"/>
              <a:t>PMBOK 6th Edition</a:t>
            </a:r>
          </a:p>
        </p:txBody>
      </p:sp>
    </p:spTree>
    <p:extLst>
      <p:ext uri="{BB962C8B-B14F-4D97-AF65-F5344CB8AC3E}">
        <p14:creationId xmlns:p14="http://schemas.microsoft.com/office/powerpoint/2010/main" val="1289123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324088" cy="5562600"/>
          </a:xfrm>
        </p:spPr>
        <p:txBody>
          <a:bodyPr>
            <a:normAutofit fontScale="92500"/>
          </a:bodyPr>
          <a:lstStyle/>
          <a:p>
            <a:pPr marL="0" indent="0">
              <a:buNone/>
            </a:pPr>
            <a:r>
              <a:rPr lang="en-CA" sz="2800" b="1" dirty="0"/>
              <a:t>.4 Interpersonal &amp; Team Skills</a:t>
            </a:r>
          </a:p>
          <a:p>
            <a:pPr marL="358775" indent="0">
              <a:buNone/>
            </a:pPr>
            <a:r>
              <a:rPr lang="en-CA" sz="2000" dirty="0"/>
              <a:t>Project Managers use several interpersonal skills to build high-performing  teams: </a:t>
            </a:r>
          </a:p>
          <a:p>
            <a:pPr marL="531813" indent="-80963"/>
            <a:r>
              <a:rPr lang="en-CA" sz="2000" b="1" i="1" dirty="0"/>
              <a:t>Conflict Management. </a:t>
            </a:r>
            <a:r>
              <a:rPr lang="en-CA" sz="2000" dirty="0"/>
              <a:t>Conflicts must be resolved in a timely and constructive manner</a:t>
            </a:r>
            <a:endParaRPr lang="en-CA" sz="2000" b="1" i="1" dirty="0"/>
          </a:p>
          <a:p>
            <a:pPr marL="531813" indent="-80963"/>
            <a:r>
              <a:rPr lang="en-CA" sz="2000" b="1" i="1" dirty="0"/>
              <a:t>Influencing. </a:t>
            </a:r>
            <a:r>
              <a:rPr lang="en-CA" sz="2000" dirty="0"/>
              <a:t>Gathering critical information to address important issues</a:t>
            </a:r>
          </a:p>
          <a:p>
            <a:pPr marL="531813" indent="-80963"/>
            <a:r>
              <a:rPr lang="en-CA" sz="2000" b="1" i="1" dirty="0"/>
              <a:t>Motivation. </a:t>
            </a:r>
            <a:r>
              <a:rPr lang="en-CA" sz="2000" dirty="0"/>
              <a:t>Empowering the team to act independently and participate in decision making</a:t>
            </a:r>
          </a:p>
          <a:p>
            <a:pPr marL="531813" indent="-80963"/>
            <a:r>
              <a:rPr lang="en-CA" sz="2000" b="1" i="1" dirty="0"/>
              <a:t>Negotiation. </a:t>
            </a:r>
            <a:r>
              <a:rPr lang="en-CA" sz="2000" dirty="0"/>
              <a:t>Used to reach consensus and build trust. </a:t>
            </a:r>
          </a:p>
          <a:p>
            <a:pPr marL="531813" indent="-80963"/>
            <a:r>
              <a:rPr lang="en-CA" sz="2000" b="1" i="1" dirty="0"/>
              <a:t>Team Building. </a:t>
            </a:r>
            <a:r>
              <a:rPr lang="en-CA" sz="2000" dirty="0"/>
              <a:t>Activities that enhance team’s social relations and build cooperative working environment. Particularly essential for virtual teams.  </a:t>
            </a:r>
          </a:p>
          <a:p>
            <a:pPr marL="0" indent="0">
              <a:buNone/>
            </a:pPr>
            <a:r>
              <a:rPr lang="en-CA" sz="2800" b="1" dirty="0"/>
              <a:t>.5 Recognition and Rewards</a:t>
            </a:r>
            <a:r>
              <a:rPr lang="en-CA" sz="2000" dirty="0"/>
              <a:t>   </a:t>
            </a:r>
          </a:p>
          <a:p>
            <a:pPr marL="450850" indent="0">
              <a:buNone/>
            </a:pPr>
            <a:r>
              <a:rPr lang="en-CA" sz="2000" dirty="0"/>
              <a:t>Developed during Plan Resources Management; Effective only when the value is appreciated by a recipient. Most project team members are motivated more by intangible rewards such as: opportunity to grow, recognition, being appreciated, and challenged to apply their professional skills to complex issues.   </a:t>
            </a:r>
          </a:p>
        </p:txBody>
      </p:sp>
      <p:sp>
        <p:nvSpPr>
          <p:cNvPr id="4" name="Title 42"/>
          <p:cNvSpPr>
            <a:spLocks noGrp="1"/>
          </p:cNvSpPr>
          <p:nvPr>
            <p:ph type="title"/>
          </p:nvPr>
        </p:nvSpPr>
        <p:spPr>
          <a:xfrm>
            <a:off x="1435608" y="76200"/>
            <a:ext cx="7498080" cy="990600"/>
          </a:xfrm>
        </p:spPr>
        <p:txBody>
          <a:bodyPr>
            <a:noAutofit/>
          </a:bodyPr>
          <a:lstStyle/>
          <a:p>
            <a:pPr algn="ctr"/>
            <a:r>
              <a:rPr lang="en-US" sz="28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9.4.2 DEVELOP TEAM</a:t>
            </a:r>
            <a:br>
              <a:rPr lang="en-US" sz="28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br>
            <a:r>
              <a:rPr lang="en-US" sz="28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TOOLS &amp; TECHNIQUES</a:t>
            </a:r>
            <a:endParaRPr lang="en-CA" sz="28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2" name="Footer Placeholder 1"/>
          <p:cNvSpPr>
            <a:spLocks noGrp="1"/>
          </p:cNvSpPr>
          <p:nvPr>
            <p:ph type="ftr" sz="quarter" idx="11"/>
          </p:nvPr>
        </p:nvSpPr>
        <p:spPr/>
        <p:txBody>
          <a:bodyPr/>
          <a:lstStyle/>
          <a:p>
            <a:r>
              <a:rPr lang="en-CA" dirty="0"/>
              <a:t>PMBOK 6th Edition</a:t>
            </a:r>
          </a:p>
        </p:txBody>
      </p:sp>
    </p:spTree>
    <p:extLst>
      <p:ext uri="{BB962C8B-B14F-4D97-AF65-F5344CB8AC3E}">
        <p14:creationId xmlns:p14="http://schemas.microsoft.com/office/powerpoint/2010/main" val="585183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2"/>
          <p:cNvSpPr>
            <a:spLocks noGrp="1"/>
          </p:cNvSpPr>
          <p:nvPr>
            <p:ph type="title"/>
          </p:nvPr>
        </p:nvSpPr>
        <p:spPr>
          <a:xfrm>
            <a:off x="304800" y="0"/>
            <a:ext cx="8686800" cy="838200"/>
          </a:xfrm>
        </p:spPr>
        <p:txBody>
          <a:bodyPr>
            <a:noAutofit/>
          </a:bodyPr>
          <a:lstStyle/>
          <a:p>
            <a:pPr algn="ctr"/>
            <a:r>
              <a:rPr lang="en-US" sz="28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9.4.2 DEVELOP  TEAM: TOOLS &amp; TECHNIQUES</a:t>
            </a:r>
            <a:endParaRPr lang="en-CA" sz="28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222211" name="Rectangle 3"/>
          <p:cNvSpPr>
            <a:spLocks noGrp="1" noChangeArrowheads="1"/>
          </p:cNvSpPr>
          <p:nvPr>
            <p:ph idx="1"/>
          </p:nvPr>
        </p:nvSpPr>
        <p:spPr>
          <a:xfrm>
            <a:off x="304800" y="914400"/>
            <a:ext cx="8686800" cy="5638800"/>
          </a:xfrm>
          <a:noFill/>
          <a:ln/>
        </p:spPr>
        <p:txBody>
          <a:bodyPr lIns="92075" tIns="46038" rIns="92075" bIns="46038">
            <a:normAutofit/>
          </a:bodyPr>
          <a:lstStyle/>
          <a:p>
            <a:pPr eaLnBrk="0" hangingPunct="0">
              <a:spcAft>
                <a:spcPct val="40000"/>
              </a:spcAft>
              <a:buFont typeface="Wingdings" pitchFamily="2" charset="2"/>
              <a:buNone/>
            </a:pPr>
            <a:r>
              <a:rPr lang="en-US" sz="3000" b="1" dirty="0"/>
              <a:t>.6  Training</a:t>
            </a:r>
            <a:endParaRPr lang="en-US" sz="2600" b="1" dirty="0"/>
          </a:p>
          <a:p>
            <a:pPr marL="717550" lvl="1" indent="-92075"/>
            <a:r>
              <a:rPr lang="en-US" sz="2000" dirty="0"/>
              <a:t>All activities designed to enhance the competencies</a:t>
            </a:r>
            <a:r>
              <a:rPr lang="en-US" sz="2000" b="1" dirty="0">
                <a:solidFill>
                  <a:schemeClr val="accent2"/>
                </a:solidFill>
              </a:rPr>
              <a:t> </a:t>
            </a:r>
            <a:r>
              <a:rPr lang="en-US" sz="2000" dirty="0"/>
              <a:t>of the project team</a:t>
            </a:r>
          </a:p>
          <a:p>
            <a:pPr marL="717550" lvl="1" indent="-92075"/>
            <a:r>
              <a:rPr lang="en-US" sz="2000" dirty="0"/>
              <a:t>May be formal or informal</a:t>
            </a:r>
          </a:p>
          <a:p>
            <a:pPr marL="717550" lvl="1" indent="-92075"/>
            <a:r>
              <a:rPr lang="en-US" sz="2000" dirty="0"/>
              <a:t>Certain skills such as management or technical must be developed as part of the project, if lacking the project must be re-staffed.  </a:t>
            </a:r>
          </a:p>
          <a:p>
            <a:pPr marL="173038" lvl="1" indent="0">
              <a:buNone/>
            </a:pPr>
            <a:r>
              <a:rPr lang="en-US" b="1" dirty="0"/>
              <a:t>.7  Individual and Team Assessment</a:t>
            </a:r>
          </a:p>
          <a:p>
            <a:pPr marL="717550" lvl="1" indent="-92075">
              <a:buNone/>
            </a:pPr>
            <a:r>
              <a:rPr lang="en-US" b="1" dirty="0"/>
              <a:t> </a:t>
            </a:r>
            <a:r>
              <a:rPr lang="en-US" sz="2000" dirty="0"/>
              <a:t>Using various tools available, the project manager can assess the team’s and members’ preferences, strengths and weaknesses, to improve understanding, trust and communication among team members and facilitate higher productivity.   </a:t>
            </a:r>
            <a:endParaRPr lang="en-US" b="1" dirty="0"/>
          </a:p>
          <a:p>
            <a:pPr marL="92075" indent="-9525" eaLnBrk="0" hangingPunct="0">
              <a:spcBef>
                <a:spcPts val="0"/>
              </a:spcBef>
              <a:buNone/>
            </a:pPr>
            <a:r>
              <a:rPr lang="en-US" sz="2400" dirty="0"/>
              <a:t>  </a:t>
            </a:r>
            <a:r>
              <a:rPr lang="en-US" sz="2800" b="1" dirty="0"/>
              <a:t>.8 Meetings</a:t>
            </a:r>
            <a:endParaRPr lang="en-US" sz="2400" dirty="0"/>
          </a:p>
          <a:p>
            <a:pPr marL="717550" indent="0" eaLnBrk="0" hangingPunct="0">
              <a:spcBef>
                <a:spcPts val="0"/>
              </a:spcBef>
              <a:buNone/>
            </a:pPr>
            <a:r>
              <a:rPr lang="en-US" sz="2000" dirty="0"/>
              <a:t>Held to address pertinent team development topics; types of meetings may include: project orientation, team development and team building meetings</a:t>
            </a:r>
          </a:p>
        </p:txBody>
      </p:sp>
      <p:sp>
        <p:nvSpPr>
          <p:cNvPr id="2" name="Footer Placeholder 1"/>
          <p:cNvSpPr>
            <a:spLocks noGrp="1"/>
          </p:cNvSpPr>
          <p:nvPr>
            <p:ph type="ftr" sz="quarter" idx="11"/>
          </p:nvPr>
        </p:nvSpPr>
        <p:spPr/>
        <p:txBody>
          <a:bodyPr/>
          <a:lstStyle/>
          <a:p>
            <a:r>
              <a:rPr lang="en-CA" dirty="0"/>
              <a:t>PMBOK 6th Edition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dirty="0"/>
          </a:p>
        </p:txBody>
      </p:sp>
      <p:sp>
        <p:nvSpPr>
          <p:cNvPr id="5837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dirty="0"/>
          </a:p>
        </p:txBody>
      </p:sp>
      <p:sp>
        <p:nvSpPr>
          <p:cNvPr id="58372" name="Rectangle 4"/>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dirty="0"/>
          </a:p>
        </p:txBody>
      </p:sp>
      <p:sp>
        <p:nvSpPr>
          <p:cNvPr id="58373"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dirty="0"/>
          </a:p>
        </p:txBody>
      </p:sp>
      <p:sp>
        <p:nvSpPr>
          <p:cNvPr id="58375" name="Rectangle 7"/>
          <p:cNvSpPr>
            <a:spLocks noChangeArrowheads="1"/>
          </p:cNvSpPr>
          <p:nvPr/>
        </p:nvSpPr>
        <p:spPr bwMode="auto">
          <a:xfrm>
            <a:off x="0" y="171450"/>
            <a:ext cx="9144000" cy="666750"/>
          </a:xfrm>
          <a:prstGeom prst="rect">
            <a:avLst/>
          </a:prstGeom>
          <a:noFill/>
          <a:ln w="9525">
            <a:noFill/>
            <a:miter lim="800000"/>
            <a:headEnd/>
            <a:tailEnd/>
          </a:ln>
          <a:effectLst/>
        </p:spPr>
        <p:txBody>
          <a:bodyPr lIns="92075" tIns="46038" rIns="92075" bIns="46038" anchor="ctr"/>
          <a:lstStyle/>
          <a:p>
            <a:pPr algn="ctr" eaLnBrk="0" hangingPunct="0">
              <a:lnSpc>
                <a:spcPct val="90000"/>
              </a:lnSpc>
            </a:pPr>
            <a:r>
              <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9.0 PROJECT RESOURCE MANAGEMENT</a:t>
            </a:r>
          </a:p>
        </p:txBody>
      </p:sp>
      <p:sp>
        <p:nvSpPr>
          <p:cNvPr id="39" name="TextBox 1"/>
          <p:cNvSpPr txBox="1"/>
          <p:nvPr/>
        </p:nvSpPr>
        <p:spPr>
          <a:xfrm>
            <a:off x="5966714" y="648375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3" name="Object 2"/>
          <p:cNvGraphicFramePr>
            <a:graphicFrameLocks noChangeAspect="1"/>
          </p:cNvGraphicFramePr>
          <p:nvPr>
            <p:extLst>
              <p:ext uri="{D42A27DB-BD31-4B8C-83A1-F6EECF244321}">
                <p14:modId xmlns:p14="http://schemas.microsoft.com/office/powerpoint/2010/main" val="1566566861"/>
              </p:ext>
            </p:extLst>
          </p:nvPr>
        </p:nvGraphicFramePr>
        <p:xfrm>
          <a:off x="1066800" y="2286000"/>
          <a:ext cx="7865676" cy="3352800"/>
        </p:xfrm>
        <a:graphic>
          <a:graphicData uri="http://schemas.openxmlformats.org/presentationml/2006/ole">
            <mc:AlternateContent xmlns:mc="http://schemas.openxmlformats.org/markup-compatibility/2006">
              <mc:Choice xmlns:v="urn:schemas-microsoft-com:vml" Requires="v">
                <p:oleObj spid="_x0000_s210118" name="Visio" r:id="rId4" imgW="10356445" imgH="3986482" progId="Visio.Drawing.15">
                  <p:embed/>
                </p:oleObj>
              </mc:Choice>
              <mc:Fallback>
                <p:oleObj name="Visio" r:id="rId4" imgW="10356445" imgH="3986482" progId="Visio.Drawing.15">
                  <p:embed/>
                  <p:pic>
                    <p:nvPicPr>
                      <p:cNvPr id="0" name=""/>
                      <p:cNvPicPr/>
                      <p:nvPr/>
                    </p:nvPicPr>
                    <p:blipFill>
                      <a:blip r:embed="rId5"/>
                      <a:stretch>
                        <a:fillRect/>
                      </a:stretch>
                    </p:blipFill>
                    <p:spPr>
                      <a:xfrm>
                        <a:off x="1066800" y="2286000"/>
                        <a:ext cx="7865676" cy="33528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r>
              <a:rPr lang="en-CA" dirty="0"/>
              <a:t>PMBOK 6th Edition</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558" y="715962"/>
            <a:ext cx="8324088" cy="6142038"/>
          </a:xfrm>
        </p:spPr>
        <p:txBody>
          <a:bodyPr>
            <a:normAutofit/>
          </a:bodyPr>
          <a:lstStyle/>
          <a:p>
            <a:pPr marL="82296" indent="0">
              <a:buNone/>
            </a:pPr>
            <a:r>
              <a:rPr lang="en-CA" sz="2800" b="1" dirty="0"/>
              <a:t>.1 Team Performance Assessments</a:t>
            </a:r>
          </a:p>
          <a:p>
            <a:pPr marL="531813" lvl="1" indent="-80963" eaLnBrk="0" hangingPunct="0">
              <a:lnSpc>
                <a:spcPct val="90000"/>
              </a:lnSpc>
              <a:buSzPct val="79000"/>
              <a:buNone/>
            </a:pPr>
            <a:r>
              <a:rPr lang="en-US" sz="2000" dirty="0"/>
              <a:t>The project management team assesses the project team’s performance effectiveness, in terms of technical success, performance on schedule, and on budget.  High performance teams are characterized by the following task/result-oriented outcomes:</a:t>
            </a:r>
          </a:p>
          <a:p>
            <a:pPr marL="717550" lvl="1" indent="-92075" eaLnBrk="0" hangingPunct="0">
              <a:lnSpc>
                <a:spcPct val="90000"/>
              </a:lnSpc>
              <a:buSzPct val="79000"/>
              <a:buFont typeface="Arial" pitchFamily="34" charset="0"/>
              <a:buChar char="•"/>
            </a:pPr>
            <a:r>
              <a:rPr lang="en-US" sz="2000" dirty="0"/>
              <a:t>Improvement in skills</a:t>
            </a:r>
          </a:p>
          <a:p>
            <a:pPr marL="717550" lvl="1" indent="-92075" eaLnBrk="0" hangingPunct="0">
              <a:lnSpc>
                <a:spcPct val="90000"/>
              </a:lnSpc>
              <a:buSzPct val="79000"/>
              <a:buFont typeface="Arial" pitchFamily="34" charset="0"/>
              <a:buChar char="•"/>
            </a:pPr>
            <a:r>
              <a:rPr lang="en-US" sz="2000" dirty="0"/>
              <a:t>Improvement in competencies</a:t>
            </a:r>
          </a:p>
          <a:p>
            <a:pPr marL="717550" lvl="1" indent="-92075" eaLnBrk="0" hangingPunct="0">
              <a:lnSpc>
                <a:spcPct val="90000"/>
              </a:lnSpc>
              <a:buSzPct val="79000"/>
              <a:buFont typeface="Arial" pitchFamily="34" charset="0"/>
              <a:buChar char="•"/>
            </a:pPr>
            <a:r>
              <a:rPr lang="en-US" sz="2000" dirty="0"/>
              <a:t>Reduced staff turnover rate </a:t>
            </a:r>
          </a:p>
          <a:p>
            <a:pPr marL="450850" lvl="1" indent="0" eaLnBrk="0" hangingPunct="0">
              <a:lnSpc>
                <a:spcPct val="90000"/>
              </a:lnSpc>
              <a:buSzPct val="79000"/>
              <a:buNone/>
            </a:pPr>
            <a:r>
              <a:rPr lang="en-US" sz="2000" dirty="0"/>
              <a:t>Increased team cohesiveness: members sharing information and experiences to help each other and improve project performance.</a:t>
            </a:r>
          </a:p>
          <a:p>
            <a:pPr marL="450850" lvl="1" indent="0" eaLnBrk="0" hangingPunct="0">
              <a:lnSpc>
                <a:spcPct val="90000"/>
              </a:lnSpc>
              <a:buSzPct val="79000"/>
              <a:buNone/>
            </a:pPr>
            <a:r>
              <a:rPr lang="en-US" sz="2000" dirty="0"/>
              <a:t>Based on these assessments, the management team can identify specific training , mentoring, coaching assistance or changes required to improve the team’s performance.  </a:t>
            </a:r>
          </a:p>
          <a:p>
            <a:pPr marL="0" lvl="1" indent="0" eaLnBrk="0" hangingPunct="0">
              <a:lnSpc>
                <a:spcPct val="90000"/>
              </a:lnSpc>
              <a:buSzPct val="79000"/>
              <a:buNone/>
            </a:pPr>
            <a:r>
              <a:rPr lang="en-US" b="1" dirty="0"/>
              <a:t>.2 Change Requests</a:t>
            </a:r>
          </a:p>
          <a:p>
            <a:pPr marL="450850" indent="0">
              <a:buNone/>
            </a:pPr>
            <a:r>
              <a:rPr lang="en-CA" sz="2000" dirty="0"/>
              <a:t>Changes may required as a result of team development activities; if recommended corrective or preventive impact any component of the project management plan or project documents. Such requests are processed through integrated change control. </a:t>
            </a:r>
          </a:p>
        </p:txBody>
      </p:sp>
      <p:sp>
        <p:nvSpPr>
          <p:cNvPr id="4" name="Title 42"/>
          <p:cNvSpPr>
            <a:spLocks noGrp="1"/>
          </p:cNvSpPr>
          <p:nvPr>
            <p:ph type="title"/>
          </p:nvPr>
        </p:nvSpPr>
        <p:spPr>
          <a:xfrm>
            <a:off x="1403778" y="0"/>
            <a:ext cx="7498080" cy="533400"/>
          </a:xfrm>
        </p:spPr>
        <p:txBody>
          <a:bodyPr>
            <a:noAutofit/>
          </a:bodyPr>
          <a:lstStyle/>
          <a:p>
            <a:pPr algn="ctr"/>
            <a:r>
              <a:rPr lang="en-US" sz="28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9.4.3 DEVELOP  TEAM: OUTPUTS</a:t>
            </a:r>
            <a:endParaRPr lang="en-CA" sz="28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2" name="Footer Placeholder 1"/>
          <p:cNvSpPr>
            <a:spLocks noGrp="1"/>
          </p:cNvSpPr>
          <p:nvPr>
            <p:ph type="ftr" sz="quarter" idx="11"/>
          </p:nvPr>
        </p:nvSpPr>
        <p:spPr/>
        <p:txBody>
          <a:bodyPr/>
          <a:lstStyle/>
          <a:p>
            <a:r>
              <a:rPr lang="en-CA" dirty="0"/>
              <a:t>PMBOK 6th Edition</a:t>
            </a:r>
          </a:p>
        </p:txBody>
      </p:sp>
    </p:spTree>
    <p:extLst>
      <p:ext uri="{BB962C8B-B14F-4D97-AF65-F5344CB8AC3E}">
        <p14:creationId xmlns:p14="http://schemas.microsoft.com/office/powerpoint/2010/main" val="830315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558" y="715962"/>
            <a:ext cx="8324088" cy="6142038"/>
          </a:xfrm>
        </p:spPr>
        <p:txBody>
          <a:bodyPr>
            <a:normAutofit lnSpcReduction="10000"/>
          </a:bodyPr>
          <a:lstStyle/>
          <a:p>
            <a:pPr marL="82296" indent="0">
              <a:buNone/>
            </a:pPr>
            <a:r>
              <a:rPr lang="en-CA" sz="2800" b="1" dirty="0"/>
              <a:t>.3 Project Management Plan Updates</a:t>
            </a:r>
          </a:p>
          <a:p>
            <a:pPr marL="531813" lvl="1" indent="-80963" eaLnBrk="0" hangingPunct="0">
              <a:buSzPct val="79000"/>
              <a:buNone/>
            </a:pPr>
            <a:r>
              <a:rPr lang="en-US" sz="2000" dirty="0"/>
              <a:t>The component of the project management plan often updated as a result of this process is Resource Management Plan</a:t>
            </a:r>
          </a:p>
          <a:p>
            <a:pPr marL="0" lvl="1" indent="0" eaLnBrk="0" hangingPunct="0">
              <a:buSzPct val="79000"/>
              <a:buNone/>
            </a:pPr>
            <a:r>
              <a:rPr lang="en-US" b="1" dirty="0"/>
              <a:t> .4 Project Documents Updates </a:t>
            </a:r>
          </a:p>
          <a:p>
            <a:pPr marL="450850" indent="0">
              <a:spcBef>
                <a:spcPts val="0"/>
              </a:spcBef>
              <a:buNone/>
            </a:pPr>
            <a:r>
              <a:rPr lang="en-CA" sz="2000" dirty="0"/>
              <a:t>Updates may required to:</a:t>
            </a:r>
          </a:p>
          <a:p>
            <a:pPr marL="625475" indent="-174625">
              <a:spcBef>
                <a:spcPts val="0"/>
              </a:spcBef>
            </a:pPr>
            <a:r>
              <a:rPr lang="en-CA" sz="2000" b="1" i="1" dirty="0"/>
              <a:t>Lessons Learned Register. </a:t>
            </a:r>
            <a:r>
              <a:rPr lang="en-CA" sz="2000" dirty="0"/>
              <a:t>Updated with information on challenges encountered and how they could be avoided in future projects or phases. </a:t>
            </a:r>
          </a:p>
          <a:p>
            <a:pPr marL="625475" indent="-174625">
              <a:spcBef>
                <a:spcPts val="0"/>
              </a:spcBef>
            </a:pPr>
            <a:r>
              <a:rPr lang="en-CA" sz="2000" b="1" i="1" dirty="0"/>
              <a:t>Project Schedule. </a:t>
            </a:r>
            <a:r>
              <a:rPr lang="en-CA" sz="2000" dirty="0"/>
              <a:t>Develop Team activities may require changes to the project schedule. </a:t>
            </a:r>
          </a:p>
          <a:p>
            <a:pPr marL="625475" indent="-174625">
              <a:spcBef>
                <a:spcPts val="0"/>
              </a:spcBef>
            </a:pPr>
            <a:r>
              <a:rPr lang="en-CA" sz="2000" b="1" i="1" dirty="0"/>
              <a:t>Project Team Assignments. </a:t>
            </a:r>
            <a:r>
              <a:rPr lang="en-CA" sz="2000" dirty="0"/>
              <a:t>Updated to record changes in team assignments as a result of Develop Team process. </a:t>
            </a:r>
          </a:p>
          <a:p>
            <a:pPr marL="625475" indent="-174625">
              <a:spcBef>
                <a:spcPts val="0"/>
              </a:spcBef>
            </a:pPr>
            <a:r>
              <a:rPr lang="en-CA" sz="2000" b="1" i="1" dirty="0"/>
              <a:t>Resource Calendars. </a:t>
            </a:r>
            <a:r>
              <a:rPr lang="en-CA" sz="2000" dirty="0"/>
              <a:t>Updated to reflect changes in resource availability</a:t>
            </a:r>
          </a:p>
          <a:p>
            <a:pPr marL="625475" indent="-174625">
              <a:spcBef>
                <a:spcPts val="0"/>
              </a:spcBef>
            </a:pPr>
            <a:r>
              <a:rPr lang="en-CA" sz="2000" b="1" i="1" dirty="0"/>
              <a:t>Team Charter. </a:t>
            </a:r>
            <a:r>
              <a:rPr lang="en-CA" sz="2000" dirty="0"/>
              <a:t>Updated to reflect changes in operating guidelines. </a:t>
            </a:r>
            <a:r>
              <a:rPr lang="en-CA" sz="2000" b="1" i="1" dirty="0"/>
              <a:t> </a:t>
            </a:r>
          </a:p>
          <a:p>
            <a:pPr marL="92075" indent="0">
              <a:spcBef>
                <a:spcPts val="0"/>
              </a:spcBef>
              <a:buNone/>
            </a:pPr>
            <a:r>
              <a:rPr lang="en-CA" sz="2000" b="1" i="1" dirty="0"/>
              <a:t> </a:t>
            </a:r>
            <a:r>
              <a:rPr lang="en-CA" sz="2800" b="1" dirty="0"/>
              <a:t>.5 Enterprise Environmental Factors Updates</a:t>
            </a:r>
            <a:r>
              <a:rPr lang="en-CA" sz="2000" dirty="0"/>
              <a:t> </a:t>
            </a:r>
          </a:p>
          <a:p>
            <a:pPr marL="450850" indent="0">
              <a:spcBef>
                <a:spcPts val="0"/>
              </a:spcBef>
              <a:buNone/>
            </a:pPr>
            <a:r>
              <a:rPr lang="en-CA" sz="2000" dirty="0"/>
              <a:t>Updates may be needed to employee development plan records and skills assessments</a:t>
            </a:r>
          </a:p>
          <a:p>
            <a:pPr marL="173038" indent="0">
              <a:spcBef>
                <a:spcPts val="0"/>
              </a:spcBef>
              <a:buNone/>
            </a:pPr>
            <a:r>
              <a:rPr lang="en-CA" sz="2800" b="1" dirty="0"/>
              <a:t>.6 Organizational Process Assets Updates</a:t>
            </a:r>
          </a:p>
          <a:p>
            <a:pPr marL="450850" indent="0">
              <a:spcBef>
                <a:spcPts val="0"/>
              </a:spcBef>
              <a:buNone/>
            </a:pPr>
            <a:r>
              <a:rPr lang="en-CA" sz="2000" dirty="0"/>
              <a:t>Updates may be needed to training requirements and skills assessments. </a:t>
            </a:r>
          </a:p>
          <a:p>
            <a:pPr marL="173038" indent="0">
              <a:spcBef>
                <a:spcPts val="0"/>
              </a:spcBef>
              <a:buNone/>
            </a:pPr>
            <a:endParaRPr lang="en-CA" sz="2000" dirty="0"/>
          </a:p>
        </p:txBody>
      </p:sp>
      <p:sp>
        <p:nvSpPr>
          <p:cNvPr id="4" name="Title 42"/>
          <p:cNvSpPr>
            <a:spLocks noGrp="1"/>
          </p:cNvSpPr>
          <p:nvPr>
            <p:ph type="title"/>
          </p:nvPr>
        </p:nvSpPr>
        <p:spPr>
          <a:xfrm>
            <a:off x="1403778" y="0"/>
            <a:ext cx="7498080" cy="533400"/>
          </a:xfrm>
        </p:spPr>
        <p:txBody>
          <a:bodyPr>
            <a:noAutofit/>
          </a:bodyPr>
          <a:lstStyle/>
          <a:p>
            <a:pPr algn="ctr"/>
            <a:r>
              <a:rPr lang="en-US" sz="28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9.4.3 DEVELOP  TEAM: OUTPUTS</a:t>
            </a:r>
            <a:endParaRPr lang="en-CA" sz="28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2" name="Footer Placeholder 1"/>
          <p:cNvSpPr>
            <a:spLocks noGrp="1"/>
          </p:cNvSpPr>
          <p:nvPr>
            <p:ph type="ftr" sz="quarter" idx="11"/>
          </p:nvPr>
        </p:nvSpPr>
        <p:spPr/>
        <p:txBody>
          <a:bodyPr/>
          <a:lstStyle/>
          <a:p>
            <a:r>
              <a:rPr lang="en-CA" dirty="0"/>
              <a:t>PMBOK 6th Edition</a:t>
            </a:r>
          </a:p>
        </p:txBody>
      </p:sp>
    </p:spTree>
    <p:extLst>
      <p:ext uri="{BB962C8B-B14F-4D97-AF65-F5344CB8AC3E}">
        <p14:creationId xmlns:p14="http://schemas.microsoft.com/office/powerpoint/2010/main" val="1667689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normAutofit/>
          </a:bodyPr>
          <a:lstStyle/>
          <a:p>
            <a:pPr algn="ctr"/>
            <a:r>
              <a:rPr lang="en-US" b="1" spc="300"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9.5 MANAGE TEAM</a:t>
            </a:r>
            <a:endParaRPr lang="en-CA" b="1" spc="300"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4" name="Rectangle 3"/>
          <p:cNvSpPr>
            <a:spLocks noGrp="1" noChangeArrowheads="1"/>
          </p:cNvSpPr>
          <p:nvPr/>
        </p:nvSpPr>
        <p:spPr>
          <a:xfrm>
            <a:off x="-14748" y="3040061"/>
            <a:ext cx="8686800" cy="4525963"/>
          </a:xfrm>
          <a:prstGeom prst="rect">
            <a:avLst/>
          </a:prstGeom>
          <a:noFill/>
          <a:ln/>
        </p:spPr>
        <p:txBody>
          <a:bodyPr vert="horz" lIns="92075" tIns="46038" rIns="92075" bIns="46038">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eaLnBrk="0" hangingPunct="0">
              <a:buFont typeface="Wingdings" pitchFamily="2" charset="2"/>
              <a:buNone/>
            </a:pPr>
            <a:r>
              <a:rPr lang="en-US" dirty="0"/>
              <a:t>        </a:t>
            </a:r>
          </a:p>
        </p:txBody>
      </p:sp>
      <p:pic>
        <p:nvPicPr>
          <p:cNvPr id="5" name="Picture 4"/>
          <p:cNvPicPr>
            <a:picLocks noChangeArrowheads="1"/>
          </p:cNvPicPr>
          <p:nvPr/>
        </p:nvPicPr>
        <p:blipFill>
          <a:blip r:embed="rId3" cstate="print"/>
          <a:srcRect/>
          <a:stretch>
            <a:fillRect/>
          </a:stretch>
        </p:blipFill>
        <p:spPr bwMode="auto">
          <a:xfrm rot="2074000">
            <a:off x="5943600" y="3657600"/>
            <a:ext cx="2133600" cy="2209799"/>
          </a:xfrm>
          <a:prstGeom prst="rect">
            <a:avLst/>
          </a:prstGeom>
          <a:noFill/>
          <a:ln w="9525">
            <a:noFill/>
            <a:miter lim="800000"/>
            <a:headEnd/>
            <a:tailEnd/>
          </a:ln>
          <a:effectLst/>
        </p:spPr>
      </p:pic>
      <p:sp>
        <p:nvSpPr>
          <p:cNvPr id="38" name="TextBox 1"/>
          <p:cNvSpPr txBox="1"/>
          <p:nvPr/>
        </p:nvSpPr>
        <p:spPr>
          <a:xfrm>
            <a:off x="-33798"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pic>
        <p:nvPicPr>
          <p:cNvPr id="39" name="Picture 38"/>
          <p:cNvPicPr>
            <a:picLocks noChangeAspect="1"/>
          </p:cNvPicPr>
          <p:nvPr/>
        </p:nvPicPr>
        <p:blipFill>
          <a:blip r:embed="rId4"/>
          <a:stretch>
            <a:fillRect/>
          </a:stretch>
        </p:blipFill>
        <p:spPr>
          <a:xfrm>
            <a:off x="411866" y="1961119"/>
            <a:ext cx="8686800" cy="3697762"/>
          </a:xfrm>
          <a:prstGeom prst="rect">
            <a:avLst/>
          </a:prstGeom>
        </p:spPr>
      </p:pic>
      <p:sp>
        <p:nvSpPr>
          <p:cNvPr id="3" name="Footer Placeholder 2"/>
          <p:cNvSpPr>
            <a:spLocks noGrp="1"/>
          </p:cNvSpPr>
          <p:nvPr>
            <p:ph type="ftr" sz="quarter" idx="11"/>
          </p:nvPr>
        </p:nvSpPr>
        <p:spPr/>
        <p:txBody>
          <a:bodyPr/>
          <a:lstStyle/>
          <a:p>
            <a:r>
              <a:rPr lang="en-CA" dirty="0"/>
              <a:t>PMBOK 6th Edition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361950" y="0"/>
            <a:ext cx="84582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9.5  -  MANAGE  TEAM</a:t>
            </a:r>
          </a:p>
        </p:txBody>
      </p:sp>
      <p:sp>
        <p:nvSpPr>
          <p:cNvPr id="336899" name="Rectangle 3"/>
          <p:cNvSpPr>
            <a:spLocks noGrp="1" noChangeArrowheads="1"/>
          </p:cNvSpPr>
          <p:nvPr>
            <p:ph idx="1"/>
          </p:nvPr>
        </p:nvSpPr>
        <p:spPr>
          <a:xfrm>
            <a:off x="395288" y="762000"/>
            <a:ext cx="8424862" cy="5562600"/>
          </a:xfrm>
          <a:noFill/>
          <a:ln/>
        </p:spPr>
        <p:txBody>
          <a:bodyPr lIns="92075" tIns="46038" rIns="92075" bIns="46038">
            <a:normAutofit fontScale="92500" lnSpcReduction="20000"/>
          </a:bodyPr>
          <a:lstStyle/>
          <a:p>
            <a:pPr eaLnBrk="0" hangingPunct="0">
              <a:spcAft>
                <a:spcPct val="40000"/>
              </a:spcAft>
            </a:pPr>
            <a:r>
              <a:rPr lang="en-US" sz="2800" dirty="0"/>
              <a:t>Involves tracking team members’ performance, providing feedback, resolving issues, and coordinating changes to enhance project performance. </a:t>
            </a:r>
          </a:p>
          <a:p>
            <a:pPr eaLnBrk="0" hangingPunct="0">
              <a:spcAft>
                <a:spcPct val="40000"/>
              </a:spcAft>
            </a:pPr>
            <a:r>
              <a:rPr lang="en-US" sz="2800" dirty="0"/>
              <a:t>These activities are performed by the project management team, and requires a variety of management and leadership skills for fostering teamwork, integrating members’ efforts to create high-performing teams. </a:t>
            </a:r>
          </a:p>
          <a:p>
            <a:pPr eaLnBrk="0" hangingPunct="0">
              <a:spcAft>
                <a:spcPct val="40000"/>
              </a:spcAft>
            </a:pPr>
            <a:r>
              <a:rPr lang="en-US" sz="2800" dirty="0"/>
              <a:t>Team management involves communication, conflict management, negotiations, and leadership. </a:t>
            </a:r>
          </a:p>
          <a:p>
            <a:pPr eaLnBrk="0" hangingPunct="0">
              <a:spcAft>
                <a:spcPct val="40000"/>
              </a:spcAft>
            </a:pPr>
            <a:r>
              <a:rPr lang="en-US" sz="2800" dirty="0"/>
              <a:t>Project managers should provide challenging assignments to team members and provide meaningful feedback for high performance, while being sensitive to both willingness and ability of team members, and providing more oversight to low-skill members.      </a:t>
            </a:r>
          </a:p>
        </p:txBody>
      </p:sp>
      <p:sp>
        <p:nvSpPr>
          <p:cNvPr id="5"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Footer Placeholder 1"/>
          <p:cNvSpPr>
            <a:spLocks noGrp="1"/>
          </p:cNvSpPr>
          <p:nvPr>
            <p:ph type="ftr" sz="quarter" idx="11"/>
          </p:nvPr>
        </p:nvSpPr>
        <p:spPr/>
        <p:txBody>
          <a:bodyPr/>
          <a:lstStyle/>
          <a:p>
            <a:r>
              <a:rPr lang="en-CA" dirty="0"/>
              <a:t>PMBOK 6th Edition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6" name="Rectangle 4"/>
          <p:cNvSpPr>
            <a:spLocks noGrp="1" noChangeArrowheads="1"/>
          </p:cNvSpPr>
          <p:nvPr>
            <p:ph type="title"/>
          </p:nvPr>
        </p:nvSpPr>
        <p:spPr>
          <a:xfrm>
            <a:off x="301752" y="152400"/>
            <a:ext cx="8686800" cy="841248"/>
          </a:xfrm>
        </p:spPr>
        <p:txBody>
          <a:bodyPr>
            <a:normAutofit/>
          </a:bodyPr>
          <a:lstStyle/>
          <a:p>
            <a:pPr algn="ctr"/>
            <a:r>
              <a:rPr lang="en-CA" b="1" spc="300"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9.5 MANAGE  TEAM</a:t>
            </a:r>
          </a:p>
        </p:txBody>
      </p:sp>
      <p:sp>
        <p:nvSpPr>
          <p:cNvPr id="668678" name="Freeform 6"/>
          <p:cNvSpPr>
            <a:spLocks/>
          </p:cNvSpPr>
          <p:nvPr/>
        </p:nvSpPr>
        <p:spPr bwMode="auto">
          <a:xfrm>
            <a:off x="174625" y="2767013"/>
            <a:ext cx="8740775" cy="2795587"/>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75000"/>
            </a:schemeClr>
          </a:solidFill>
          <a:ln w="12700" cap="rnd" cmpd="sng">
            <a:solidFill>
              <a:schemeClr val="tx1"/>
            </a:solidFill>
            <a:prstDash val="solid"/>
            <a:round/>
            <a:headEnd type="none" w="sm" len="sm"/>
            <a:tailEnd type="none" w="sm" len="sm"/>
          </a:ln>
          <a:effectLst/>
        </p:spPr>
        <p:txBody>
          <a:bodyPr/>
          <a:lstStyle/>
          <a:p>
            <a:endParaRPr lang="en-CA" dirty="0"/>
          </a:p>
        </p:txBody>
      </p:sp>
      <p:sp>
        <p:nvSpPr>
          <p:cNvPr id="668679" name="Rectangle 7"/>
          <p:cNvSpPr>
            <a:spLocks noChangeArrowheads="1"/>
          </p:cNvSpPr>
          <p:nvPr/>
        </p:nvSpPr>
        <p:spPr bwMode="auto">
          <a:xfrm>
            <a:off x="5580063" y="2209801"/>
            <a:ext cx="2305050" cy="3581400"/>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endParaRPr lang="en-US" sz="1600" dirty="0">
              <a:solidFill>
                <a:schemeClr val="bg1"/>
              </a:solidFill>
            </a:endParaRPr>
          </a:p>
          <a:p>
            <a:pPr algn="l" eaLnBrk="0" hangingPunct="0"/>
            <a:r>
              <a:rPr lang="en-US" sz="1600" dirty="0">
                <a:solidFill>
                  <a:schemeClr val="bg1"/>
                </a:solidFill>
              </a:rPr>
              <a:t>.1 Change Requests</a:t>
            </a:r>
          </a:p>
          <a:p>
            <a:pPr algn="l" eaLnBrk="0" hangingPunct="0"/>
            <a:r>
              <a:rPr lang="en-US" sz="1600" dirty="0">
                <a:solidFill>
                  <a:schemeClr val="bg1"/>
                </a:solidFill>
              </a:rPr>
              <a:t>.2 Project Mgmt. Plan </a:t>
            </a:r>
          </a:p>
          <a:p>
            <a:pPr algn="l" eaLnBrk="0" hangingPunct="0"/>
            <a:r>
              <a:rPr lang="en-US" sz="1600" dirty="0">
                <a:solidFill>
                  <a:schemeClr val="bg1"/>
                </a:solidFill>
              </a:rPr>
              <a:t>    Updates</a:t>
            </a:r>
          </a:p>
          <a:p>
            <a:pPr marL="173038" algn="l" eaLnBrk="0" hangingPunct="0">
              <a:buFont typeface="Arial" panose="020B0604020202020204" pitchFamily="34" charset="0"/>
              <a:buChar char="•"/>
            </a:pPr>
            <a:r>
              <a:rPr lang="en-US" sz="1600" dirty="0">
                <a:solidFill>
                  <a:schemeClr val="bg1"/>
                </a:solidFill>
              </a:rPr>
              <a:t> Resource Mgmt. Plan</a:t>
            </a:r>
          </a:p>
          <a:p>
            <a:pPr marL="173038" algn="l" eaLnBrk="0" hangingPunct="0">
              <a:buFont typeface="Arial" panose="020B0604020202020204" pitchFamily="34" charset="0"/>
              <a:buChar char="•"/>
            </a:pPr>
            <a:r>
              <a:rPr lang="en-US" sz="1600" dirty="0">
                <a:solidFill>
                  <a:schemeClr val="bg1"/>
                </a:solidFill>
              </a:rPr>
              <a:t> Schedule Baseline</a:t>
            </a:r>
          </a:p>
          <a:p>
            <a:pPr marL="173038" algn="l" eaLnBrk="0" hangingPunct="0">
              <a:buFont typeface="Arial" panose="020B0604020202020204" pitchFamily="34" charset="0"/>
              <a:buChar char="•"/>
            </a:pPr>
            <a:r>
              <a:rPr lang="en-US" sz="1600" dirty="0">
                <a:solidFill>
                  <a:schemeClr val="bg1"/>
                </a:solidFill>
              </a:rPr>
              <a:t> Cost Baseline</a:t>
            </a:r>
          </a:p>
          <a:p>
            <a:pPr algn="l" eaLnBrk="0" hangingPunct="0"/>
            <a:r>
              <a:rPr lang="en-US" sz="1600" dirty="0">
                <a:solidFill>
                  <a:schemeClr val="bg1"/>
                </a:solidFill>
              </a:rPr>
              <a:t>.3 Project Doc. Updates</a:t>
            </a:r>
          </a:p>
          <a:p>
            <a:pPr marL="266700" indent="-80963" algn="l" eaLnBrk="0" hangingPunct="0">
              <a:buFont typeface="Arial" panose="020B0604020202020204" pitchFamily="34" charset="0"/>
              <a:buChar char="•"/>
            </a:pPr>
            <a:r>
              <a:rPr lang="en-US" sz="1600" dirty="0">
                <a:solidFill>
                  <a:schemeClr val="bg1"/>
                </a:solidFill>
              </a:rPr>
              <a:t> Issue Log</a:t>
            </a:r>
          </a:p>
          <a:p>
            <a:pPr marL="266700" indent="-80963" algn="l" eaLnBrk="0" hangingPunct="0">
              <a:buFont typeface="Arial" panose="020B0604020202020204" pitchFamily="34" charset="0"/>
              <a:buChar char="•"/>
            </a:pPr>
            <a:r>
              <a:rPr lang="en-US" sz="1600" dirty="0">
                <a:solidFill>
                  <a:schemeClr val="bg1"/>
                </a:solidFill>
              </a:rPr>
              <a:t> Lessons Learned Reg</a:t>
            </a:r>
          </a:p>
          <a:p>
            <a:pPr marL="266700" indent="-80963" algn="l" eaLnBrk="0" hangingPunct="0">
              <a:buFont typeface="Arial" panose="020B0604020202020204" pitchFamily="34" charset="0"/>
              <a:buChar char="•"/>
            </a:pPr>
            <a:r>
              <a:rPr lang="en-US" sz="1600" dirty="0">
                <a:solidFill>
                  <a:schemeClr val="bg1"/>
                </a:solidFill>
              </a:rPr>
              <a:t> Project Team </a:t>
            </a:r>
            <a:r>
              <a:rPr lang="en-US" sz="1600" dirty="0" err="1">
                <a:solidFill>
                  <a:schemeClr val="bg1"/>
                </a:solidFill>
              </a:rPr>
              <a:t>Assign’t</a:t>
            </a:r>
            <a:endParaRPr lang="en-US" sz="1600" dirty="0">
              <a:solidFill>
                <a:schemeClr val="bg1"/>
              </a:solidFill>
            </a:endParaRPr>
          </a:p>
          <a:p>
            <a:pPr algn="l" eaLnBrk="0" hangingPunct="0"/>
            <a:r>
              <a:rPr lang="en-US" sz="1600" dirty="0">
                <a:solidFill>
                  <a:schemeClr val="bg1"/>
                </a:solidFill>
              </a:rPr>
              <a:t>.4 Ent. </a:t>
            </a:r>
            <a:r>
              <a:rPr lang="en-US" sz="1600" dirty="0" err="1">
                <a:solidFill>
                  <a:schemeClr val="bg1"/>
                </a:solidFill>
              </a:rPr>
              <a:t>Env</a:t>
            </a:r>
            <a:r>
              <a:rPr lang="en-US" sz="1600" dirty="0">
                <a:solidFill>
                  <a:schemeClr val="bg1"/>
                </a:solidFill>
              </a:rPr>
              <a:t>. Factors Update</a:t>
            </a:r>
          </a:p>
        </p:txBody>
      </p:sp>
      <p:sp>
        <p:nvSpPr>
          <p:cNvPr id="668680" name="Rectangle 8"/>
          <p:cNvSpPr>
            <a:spLocks noChangeArrowheads="1"/>
          </p:cNvSpPr>
          <p:nvPr/>
        </p:nvSpPr>
        <p:spPr bwMode="auto">
          <a:xfrm>
            <a:off x="3016250" y="2209800"/>
            <a:ext cx="2376488" cy="3505200"/>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endParaRPr lang="en-US" dirty="0">
              <a:solidFill>
                <a:schemeClr val="bg1"/>
              </a:solidFill>
            </a:endParaRPr>
          </a:p>
          <a:p>
            <a:pPr algn="l" eaLnBrk="0" hangingPunct="0"/>
            <a:r>
              <a:rPr lang="en-US" sz="1600" dirty="0">
                <a:solidFill>
                  <a:schemeClr val="bg1"/>
                </a:solidFill>
              </a:rPr>
              <a:t>.1 Interpersonal &amp; Team </a:t>
            </a:r>
          </a:p>
          <a:p>
            <a:pPr algn="l" eaLnBrk="0" hangingPunct="0"/>
            <a:r>
              <a:rPr lang="en-US" sz="1600" dirty="0">
                <a:solidFill>
                  <a:schemeClr val="bg1"/>
                </a:solidFill>
              </a:rPr>
              <a:t>    skills</a:t>
            </a:r>
          </a:p>
          <a:p>
            <a:pPr marL="173038" algn="l" eaLnBrk="0" hangingPunct="0">
              <a:buFont typeface="Arial" panose="020B0604020202020204" pitchFamily="34" charset="0"/>
              <a:buChar char="•"/>
            </a:pPr>
            <a:r>
              <a:rPr lang="en-US" sz="1600" dirty="0">
                <a:solidFill>
                  <a:schemeClr val="bg1"/>
                </a:solidFill>
              </a:rPr>
              <a:t> Conflict Management</a:t>
            </a:r>
          </a:p>
          <a:p>
            <a:pPr marL="173038" algn="l" eaLnBrk="0" hangingPunct="0">
              <a:buFont typeface="Arial" panose="020B0604020202020204" pitchFamily="34" charset="0"/>
              <a:buChar char="•"/>
            </a:pPr>
            <a:r>
              <a:rPr lang="en-US" sz="1600" dirty="0">
                <a:solidFill>
                  <a:schemeClr val="bg1"/>
                </a:solidFill>
              </a:rPr>
              <a:t> Decision making</a:t>
            </a:r>
          </a:p>
          <a:p>
            <a:pPr marL="173038" algn="l" eaLnBrk="0" hangingPunct="0">
              <a:buFont typeface="Arial" panose="020B0604020202020204" pitchFamily="34" charset="0"/>
              <a:buChar char="•"/>
            </a:pPr>
            <a:r>
              <a:rPr lang="en-US" sz="1600" dirty="0">
                <a:solidFill>
                  <a:schemeClr val="bg1"/>
                </a:solidFill>
              </a:rPr>
              <a:t> Emotional Intelligence</a:t>
            </a:r>
          </a:p>
          <a:p>
            <a:pPr marL="173038" algn="l" eaLnBrk="0" hangingPunct="0">
              <a:buFont typeface="Arial" panose="020B0604020202020204" pitchFamily="34" charset="0"/>
              <a:buChar char="•"/>
            </a:pPr>
            <a:r>
              <a:rPr lang="en-US" sz="1600" dirty="0">
                <a:solidFill>
                  <a:schemeClr val="bg1"/>
                </a:solidFill>
              </a:rPr>
              <a:t> Influencing</a:t>
            </a:r>
          </a:p>
          <a:p>
            <a:pPr marL="173038" algn="l" eaLnBrk="0" hangingPunct="0">
              <a:buFont typeface="Arial" panose="020B0604020202020204" pitchFamily="34" charset="0"/>
              <a:buChar char="•"/>
            </a:pPr>
            <a:r>
              <a:rPr lang="en-US" sz="1600" dirty="0">
                <a:solidFill>
                  <a:schemeClr val="bg1"/>
                </a:solidFill>
              </a:rPr>
              <a:t> Leadership</a:t>
            </a:r>
          </a:p>
          <a:p>
            <a:pPr algn="l" eaLnBrk="0" hangingPunct="0">
              <a:buFont typeface="Arial" panose="020B0604020202020204" pitchFamily="34" charset="0"/>
              <a:buChar char="•"/>
            </a:pPr>
            <a:r>
              <a:rPr lang="en-US" sz="1600" dirty="0">
                <a:solidFill>
                  <a:schemeClr val="bg1"/>
                </a:solidFill>
              </a:rPr>
              <a:t>2 PMIS</a:t>
            </a:r>
          </a:p>
        </p:txBody>
      </p:sp>
      <p:sp>
        <p:nvSpPr>
          <p:cNvPr id="668681" name="Rectangle 9"/>
          <p:cNvSpPr>
            <a:spLocks noChangeArrowheads="1"/>
          </p:cNvSpPr>
          <p:nvPr/>
        </p:nvSpPr>
        <p:spPr bwMode="auto">
          <a:xfrm>
            <a:off x="356472" y="2209799"/>
            <a:ext cx="2477931" cy="3505200"/>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r>
              <a:rPr lang="en-US" sz="2400" b="1" dirty="0">
                <a:solidFill>
                  <a:schemeClr val="bg1"/>
                </a:solidFill>
              </a:rPr>
              <a:t>    </a:t>
            </a:r>
          </a:p>
          <a:p>
            <a:pPr algn="l" eaLnBrk="0" hangingPunct="0">
              <a:lnSpc>
                <a:spcPct val="50000"/>
              </a:lnSpc>
            </a:pPr>
            <a:endParaRPr lang="en-US" b="1" dirty="0">
              <a:solidFill>
                <a:schemeClr val="bg1"/>
              </a:solidFill>
            </a:endParaRPr>
          </a:p>
          <a:p>
            <a:pPr eaLnBrk="0" hangingPunct="0">
              <a:buFontTx/>
              <a:buChar char="•"/>
            </a:pPr>
            <a:r>
              <a:rPr lang="en-US" sz="1600" dirty="0">
                <a:solidFill>
                  <a:schemeClr val="bg1"/>
                </a:solidFill>
              </a:rPr>
              <a:t>1 Project Mgmt. Plan</a:t>
            </a:r>
          </a:p>
          <a:p>
            <a:pPr marL="173038" eaLnBrk="0" hangingPunct="0">
              <a:buFontTx/>
              <a:buChar char="•"/>
            </a:pPr>
            <a:r>
              <a:rPr lang="en-US" sz="1600" dirty="0">
                <a:solidFill>
                  <a:schemeClr val="bg1"/>
                </a:solidFill>
              </a:rPr>
              <a:t> Resources Mgmt. Plan</a:t>
            </a:r>
          </a:p>
          <a:p>
            <a:pPr eaLnBrk="0" hangingPunct="0">
              <a:buFontTx/>
              <a:buChar char="•"/>
            </a:pPr>
            <a:r>
              <a:rPr lang="en-US" sz="1600" dirty="0">
                <a:solidFill>
                  <a:schemeClr val="bg1"/>
                </a:solidFill>
              </a:rPr>
              <a:t>2 Project Documents</a:t>
            </a:r>
          </a:p>
          <a:p>
            <a:pPr marL="173038" lvl="1" eaLnBrk="0" hangingPunct="0">
              <a:buFont typeface="Arial" panose="020B0604020202020204" pitchFamily="34" charset="0"/>
              <a:buChar char="•"/>
            </a:pPr>
            <a:r>
              <a:rPr lang="en-US" sz="1600" dirty="0">
                <a:solidFill>
                  <a:schemeClr val="bg1"/>
                </a:solidFill>
              </a:rPr>
              <a:t> Issue log</a:t>
            </a:r>
          </a:p>
          <a:p>
            <a:pPr marL="173038" lvl="1" eaLnBrk="0" hangingPunct="0">
              <a:buFont typeface="Arial" panose="020B0604020202020204" pitchFamily="34" charset="0"/>
              <a:buChar char="•"/>
            </a:pPr>
            <a:r>
              <a:rPr lang="en-US" sz="1600" dirty="0">
                <a:solidFill>
                  <a:schemeClr val="bg1"/>
                </a:solidFill>
              </a:rPr>
              <a:t> Lessons learned Reg.</a:t>
            </a:r>
          </a:p>
          <a:p>
            <a:pPr marL="173038" lvl="1" eaLnBrk="0" hangingPunct="0">
              <a:buFont typeface="Arial" panose="020B0604020202020204" pitchFamily="34" charset="0"/>
              <a:buChar char="•"/>
            </a:pPr>
            <a:r>
              <a:rPr lang="en-US" sz="1600" dirty="0">
                <a:solidFill>
                  <a:schemeClr val="bg1"/>
                </a:solidFill>
              </a:rPr>
              <a:t> Project Team </a:t>
            </a:r>
            <a:r>
              <a:rPr lang="en-US" sz="1600" dirty="0" err="1">
                <a:solidFill>
                  <a:schemeClr val="bg1"/>
                </a:solidFill>
              </a:rPr>
              <a:t>Assgm’t</a:t>
            </a:r>
            <a:r>
              <a:rPr lang="en-US" sz="1600" dirty="0">
                <a:solidFill>
                  <a:schemeClr val="bg1"/>
                </a:solidFill>
              </a:rPr>
              <a:t>.</a:t>
            </a:r>
          </a:p>
          <a:p>
            <a:pPr marL="173038" lvl="1" eaLnBrk="0" hangingPunct="0">
              <a:buFont typeface="Arial" panose="020B0604020202020204" pitchFamily="34" charset="0"/>
              <a:buChar char="•"/>
            </a:pPr>
            <a:r>
              <a:rPr lang="en-US" sz="1600" dirty="0">
                <a:solidFill>
                  <a:schemeClr val="bg1"/>
                </a:solidFill>
              </a:rPr>
              <a:t> Team Charter</a:t>
            </a:r>
          </a:p>
          <a:p>
            <a:pPr marL="0" lvl="1" eaLnBrk="0" hangingPunct="0">
              <a:buFont typeface="Arial" panose="020B0604020202020204" pitchFamily="34" charset="0"/>
              <a:buChar char="•"/>
            </a:pPr>
            <a:r>
              <a:rPr lang="en-US" sz="1600" dirty="0">
                <a:solidFill>
                  <a:schemeClr val="bg1"/>
                </a:solidFill>
              </a:rPr>
              <a:t>3 Work Performance Rep. </a:t>
            </a:r>
          </a:p>
          <a:p>
            <a:pPr marL="0" lvl="1" eaLnBrk="0" hangingPunct="0">
              <a:buFont typeface="Arial" panose="020B0604020202020204" pitchFamily="34" charset="0"/>
              <a:buChar char="•"/>
            </a:pPr>
            <a:r>
              <a:rPr lang="en-US" sz="1600" dirty="0">
                <a:solidFill>
                  <a:schemeClr val="bg1"/>
                </a:solidFill>
              </a:rPr>
              <a:t>4 Team Perf. Assessment</a:t>
            </a:r>
          </a:p>
          <a:p>
            <a:pPr marL="0" lvl="1" eaLnBrk="0" hangingPunct="0">
              <a:buFont typeface="Arial" panose="020B0604020202020204" pitchFamily="34" charset="0"/>
              <a:buChar char="•"/>
            </a:pPr>
            <a:r>
              <a:rPr lang="en-US" sz="1600" dirty="0">
                <a:solidFill>
                  <a:schemeClr val="bg1"/>
                </a:solidFill>
              </a:rPr>
              <a:t>5 Ent. </a:t>
            </a:r>
            <a:r>
              <a:rPr lang="en-US" sz="1600" dirty="0" err="1">
                <a:solidFill>
                  <a:schemeClr val="bg1"/>
                </a:solidFill>
              </a:rPr>
              <a:t>Env</a:t>
            </a:r>
            <a:r>
              <a:rPr lang="en-US" sz="1600" dirty="0">
                <a:solidFill>
                  <a:schemeClr val="bg1"/>
                </a:solidFill>
              </a:rPr>
              <a:t>. Factors</a:t>
            </a:r>
          </a:p>
          <a:p>
            <a:pPr marL="0" lvl="1" eaLnBrk="0" hangingPunct="0">
              <a:buFont typeface="Arial" panose="020B0604020202020204" pitchFamily="34" charset="0"/>
              <a:buChar char="•"/>
            </a:pPr>
            <a:r>
              <a:rPr lang="en-US" sz="1600" dirty="0">
                <a:solidFill>
                  <a:schemeClr val="bg1"/>
                </a:solidFill>
              </a:rPr>
              <a:t>6 Org. Process Assets</a:t>
            </a:r>
          </a:p>
        </p:txBody>
      </p:sp>
      <p:sp>
        <p:nvSpPr>
          <p:cNvPr id="7"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TextBox 2"/>
          <p:cNvSpPr txBox="1"/>
          <p:nvPr/>
        </p:nvSpPr>
        <p:spPr>
          <a:xfrm>
            <a:off x="417670" y="2269981"/>
            <a:ext cx="1143000" cy="369332"/>
          </a:xfrm>
          <a:prstGeom prst="rect">
            <a:avLst/>
          </a:prstGeom>
          <a:noFill/>
        </p:spPr>
        <p:txBody>
          <a:bodyPr wrap="square" rtlCol="0">
            <a:spAutoFit/>
          </a:bodyPr>
          <a:lstStyle/>
          <a:p>
            <a:pPr eaLnBrk="0" hangingPunct="0"/>
            <a:r>
              <a:rPr lang="en-US" b="1">
                <a:solidFill>
                  <a:schemeClr val="bg1"/>
                </a:solidFill>
              </a:rPr>
              <a:t>Inputs</a:t>
            </a:r>
            <a:endParaRPr lang="en-US" b="1" dirty="0">
              <a:solidFill>
                <a:schemeClr val="bg1"/>
              </a:solidFill>
            </a:endParaRPr>
          </a:p>
        </p:txBody>
      </p:sp>
      <p:sp>
        <p:nvSpPr>
          <p:cNvPr id="4" name="TextBox 3"/>
          <p:cNvSpPr txBox="1"/>
          <p:nvPr/>
        </p:nvSpPr>
        <p:spPr>
          <a:xfrm>
            <a:off x="3034506" y="2269981"/>
            <a:ext cx="1510506" cy="646331"/>
          </a:xfrm>
          <a:prstGeom prst="rect">
            <a:avLst/>
          </a:prstGeom>
          <a:noFill/>
        </p:spPr>
        <p:txBody>
          <a:bodyPr wrap="square" rtlCol="0">
            <a:spAutoFit/>
          </a:bodyPr>
          <a:lstStyle/>
          <a:p>
            <a:pPr algn="ctr" eaLnBrk="0" hangingPunct="0"/>
            <a:r>
              <a:rPr lang="en-US" b="1">
                <a:solidFill>
                  <a:schemeClr val="bg1"/>
                </a:solidFill>
              </a:rPr>
              <a:t>Tools &amp;</a:t>
            </a:r>
          </a:p>
          <a:p>
            <a:pPr algn="ctr" eaLnBrk="0" hangingPunct="0"/>
            <a:r>
              <a:rPr lang="en-US" b="1">
                <a:solidFill>
                  <a:schemeClr val="bg1"/>
                </a:solidFill>
              </a:rPr>
              <a:t> Techniques</a:t>
            </a:r>
            <a:endParaRPr lang="en-US" b="1" dirty="0">
              <a:solidFill>
                <a:schemeClr val="bg1"/>
              </a:solidFill>
            </a:endParaRPr>
          </a:p>
        </p:txBody>
      </p:sp>
      <p:sp>
        <p:nvSpPr>
          <p:cNvPr id="5" name="TextBox 4"/>
          <p:cNvSpPr txBox="1"/>
          <p:nvPr/>
        </p:nvSpPr>
        <p:spPr>
          <a:xfrm>
            <a:off x="5791200" y="2303740"/>
            <a:ext cx="1371600" cy="369332"/>
          </a:xfrm>
          <a:prstGeom prst="rect">
            <a:avLst/>
          </a:prstGeom>
          <a:noFill/>
        </p:spPr>
        <p:txBody>
          <a:bodyPr wrap="square" rtlCol="0">
            <a:spAutoFit/>
          </a:bodyPr>
          <a:lstStyle/>
          <a:p>
            <a:pPr eaLnBrk="0" hangingPunct="0"/>
            <a:r>
              <a:rPr lang="en-US" b="1" dirty="0">
                <a:solidFill>
                  <a:schemeClr val="bg1"/>
                </a:solidFill>
              </a:rPr>
              <a:t>Outputs</a:t>
            </a:r>
          </a:p>
        </p:txBody>
      </p:sp>
      <p:sp>
        <p:nvSpPr>
          <p:cNvPr id="2" name="Footer Placeholder 1"/>
          <p:cNvSpPr>
            <a:spLocks noGrp="1"/>
          </p:cNvSpPr>
          <p:nvPr>
            <p:ph type="ftr" sz="quarter" idx="11"/>
          </p:nvPr>
        </p:nvSpPr>
        <p:spPr/>
        <p:txBody>
          <a:bodyPr/>
          <a:lstStyle/>
          <a:p>
            <a:r>
              <a:rPr lang="en-CA"/>
              <a:t>PMBOK 6th Edition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0" y="0"/>
            <a:ext cx="9220200" cy="685800"/>
          </a:xfrm>
        </p:spPr>
        <p:txBody>
          <a:bodyPr>
            <a:normAutofit/>
          </a:bodyPr>
          <a:lstStyle/>
          <a:p>
            <a:pPr algn="ctr"/>
            <a:r>
              <a:rPr lang="en-CA" sz="36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9.5.1 MANAGE TEAM: INPUTS</a:t>
            </a:r>
          </a:p>
        </p:txBody>
      </p:sp>
      <p:sp>
        <p:nvSpPr>
          <p:cNvPr id="661507" name="Rectangle 3"/>
          <p:cNvSpPr>
            <a:spLocks noGrp="1" noChangeArrowheads="1"/>
          </p:cNvSpPr>
          <p:nvPr>
            <p:ph idx="1"/>
          </p:nvPr>
        </p:nvSpPr>
        <p:spPr>
          <a:xfrm>
            <a:off x="266700" y="702196"/>
            <a:ext cx="8686800" cy="6155803"/>
          </a:xfrm>
        </p:spPr>
        <p:txBody>
          <a:bodyPr>
            <a:normAutofit lnSpcReduction="10000"/>
          </a:bodyPr>
          <a:lstStyle/>
          <a:p>
            <a:pPr marL="341313" indent="-341313">
              <a:buNone/>
            </a:pPr>
            <a:r>
              <a:rPr lang="en-CA" sz="2800" b="1" dirty="0"/>
              <a:t>.1 Project Management Plan </a:t>
            </a:r>
          </a:p>
          <a:p>
            <a:pPr marL="450850" indent="0">
              <a:buNone/>
            </a:pPr>
            <a:r>
              <a:rPr lang="en-US" sz="2000" dirty="0"/>
              <a:t>Resource Management Plan. Contains information about roles &amp; responsibilities, project organization, staffing management</a:t>
            </a:r>
          </a:p>
          <a:p>
            <a:pPr marL="0" indent="0">
              <a:buNone/>
            </a:pPr>
            <a:r>
              <a:rPr lang="en-US" sz="2800" b="1" dirty="0"/>
              <a:t>.2 Project Documents</a:t>
            </a:r>
          </a:p>
          <a:p>
            <a:pPr marL="717550" indent="-266700">
              <a:spcBef>
                <a:spcPts val="0"/>
              </a:spcBef>
            </a:pPr>
            <a:r>
              <a:rPr lang="en-US" sz="2000" b="1" i="1" dirty="0"/>
              <a:t>Issue Log. </a:t>
            </a:r>
            <a:r>
              <a:rPr lang="en-US" sz="2000" dirty="0"/>
              <a:t>Used to document who is to resolve an issue and when </a:t>
            </a:r>
          </a:p>
          <a:p>
            <a:pPr marL="717550" indent="-266700">
              <a:spcBef>
                <a:spcPts val="0"/>
              </a:spcBef>
            </a:pPr>
            <a:r>
              <a:rPr lang="en-US" sz="2000" b="1" i="1" dirty="0"/>
              <a:t>Lessons Learned Register.  </a:t>
            </a:r>
            <a:r>
              <a:rPr lang="en-US" sz="2000" dirty="0"/>
              <a:t>Used to provide information to be applied to   managing project team at a later stage. </a:t>
            </a:r>
          </a:p>
          <a:p>
            <a:pPr marL="531813" indent="-80963">
              <a:spcBef>
                <a:spcPts val="0"/>
              </a:spcBef>
            </a:pPr>
            <a:r>
              <a:rPr lang="en-US" sz="2000" b="1" i="1" dirty="0"/>
              <a:t>  Project Team Assignments. </a:t>
            </a:r>
            <a:r>
              <a:rPr lang="en-US" sz="2000" dirty="0"/>
              <a:t>Identifies team roles and responsibilities</a:t>
            </a:r>
          </a:p>
          <a:p>
            <a:pPr marL="717550" indent="-266700">
              <a:spcBef>
                <a:spcPts val="0"/>
              </a:spcBef>
            </a:pPr>
            <a:r>
              <a:rPr lang="en-US" sz="2000" b="1" i="1" dirty="0"/>
              <a:t>Team Charter. </a:t>
            </a:r>
            <a:r>
              <a:rPr lang="en-US" sz="2000" dirty="0"/>
              <a:t>Provides guidance on decision making, meetings and conflict resolution. </a:t>
            </a:r>
          </a:p>
          <a:p>
            <a:pPr marL="0" indent="0">
              <a:spcBef>
                <a:spcPts val="0"/>
              </a:spcBef>
              <a:buNone/>
            </a:pPr>
            <a:r>
              <a:rPr lang="en-US" sz="2800" b="1" dirty="0"/>
              <a:t>.3 Performance Reports</a:t>
            </a:r>
          </a:p>
          <a:p>
            <a:pPr marL="450850" indent="0">
              <a:spcBef>
                <a:spcPts val="0"/>
              </a:spcBef>
              <a:buNone/>
            </a:pPr>
            <a:r>
              <a:rPr lang="en-US" sz="2000" dirty="0"/>
              <a:t>Includes control results from schedule, cost, quality, and scope validation to help generate decisions and take actions. The forecast information included in the report, assist in determining future resource requirements, negotiations, and updates the resource management flan.   </a:t>
            </a:r>
          </a:p>
          <a:p>
            <a:pPr marL="0" indent="0">
              <a:spcBef>
                <a:spcPts val="0"/>
              </a:spcBef>
              <a:buNone/>
            </a:pPr>
            <a:r>
              <a:rPr lang="en-US" sz="2800" b="1" dirty="0"/>
              <a:t>.4 Team Performance Assessment</a:t>
            </a:r>
          </a:p>
          <a:p>
            <a:pPr marL="450850" indent="0">
              <a:spcBef>
                <a:spcPts val="0"/>
              </a:spcBef>
              <a:buNone/>
            </a:pPr>
            <a:r>
              <a:rPr lang="en-US" sz="2000" dirty="0"/>
              <a:t>Performed continually, provides information about actions to be taken to resolve issues, modify communications, address conflicts and improve team interaction. </a:t>
            </a:r>
          </a:p>
          <a:p>
            <a:pPr marL="341313" indent="-341313">
              <a:buNone/>
            </a:pPr>
            <a:endParaRPr lang="en-US" sz="2400"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400288" cy="5410200"/>
          </a:xfrm>
        </p:spPr>
        <p:txBody>
          <a:bodyPr>
            <a:normAutofit/>
          </a:bodyPr>
          <a:lstStyle/>
          <a:p>
            <a:pPr marL="533400" indent="-533400">
              <a:buFont typeface="Wingdings" pitchFamily="2" charset="2"/>
              <a:buNone/>
            </a:pPr>
            <a:r>
              <a:rPr lang="en-CA" sz="3000" b="1" dirty="0"/>
              <a:t>.5  Enterprise Environmental Factors</a:t>
            </a:r>
          </a:p>
          <a:p>
            <a:pPr marL="533400" indent="-82550">
              <a:buFont typeface="Wingdings" pitchFamily="2" charset="2"/>
              <a:buNone/>
            </a:pPr>
            <a:r>
              <a:rPr lang="en-CA" sz="2600" dirty="0"/>
              <a:t>  </a:t>
            </a:r>
            <a:r>
              <a:rPr lang="en-CA" sz="2200" dirty="0"/>
              <a:t>Human Resources Management Policies. </a:t>
            </a:r>
          </a:p>
          <a:p>
            <a:pPr marL="266700" indent="-266700">
              <a:buFont typeface="Wingdings" pitchFamily="2" charset="2"/>
              <a:buNone/>
            </a:pPr>
            <a:r>
              <a:rPr lang="en-CA" sz="2800" dirty="0"/>
              <a:t>.</a:t>
            </a:r>
            <a:r>
              <a:rPr lang="en-CA" sz="2800" b="1" dirty="0"/>
              <a:t>6  Organizational Process Assets</a:t>
            </a:r>
          </a:p>
          <a:p>
            <a:pPr marL="509587" lvl="1" indent="0">
              <a:buNone/>
            </a:pPr>
            <a:r>
              <a:rPr lang="en-CA" sz="2200" dirty="0"/>
              <a:t>The project management team should utilize organization’s policies and procedures for rewarding employees during the project activities. These may include using:</a:t>
            </a:r>
          </a:p>
          <a:p>
            <a:pPr marL="852487" lvl="1" indent="-342900">
              <a:buFont typeface="Courier New" panose="02070309020205020404" pitchFamily="49" charset="0"/>
              <a:buChar char="o"/>
            </a:pPr>
            <a:r>
              <a:rPr lang="en-CA" sz="2200" dirty="0"/>
              <a:t>Certificates of appreciation</a:t>
            </a:r>
          </a:p>
          <a:p>
            <a:pPr marL="852487" lvl="1" indent="-342900">
              <a:buFont typeface="Courier New" panose="02070309020205020404" pitchFamily="49" charset="0"/>
              <a:buChar char="o"/>
            </a:pPr>
            <a:r>
              <a:rPr lang="en-CA" sz="2200" dirty="0"/>
              <a:t>Corporate apparel</a:t>
            </a:r>
          </a:p>
          <a:p>
            <a:pPr marL="852487" lvl="1" indent="-342900">
              <a:buFont typeface="Courier New" panose="02070309020205020404" pitchFamily="49" charset="0"/>
              <a:buChar char="o"/>
            </a:pPr>
            <a:r>
              <a:rPr lang="en-CA" sz="2200" dirty="0"/>
              <a:t>Other organizational perquisites.</a:t>
            </a:r>
          </a:p>
          <a:p>
            <a:pPr marL="809625" lvl="1" indent="0">
              <a:buNone/>
            </a:pPr>
            <a:endParaRPr lang="en-CA" sz="4200" dirty="0"/>
          </a:p>
          <a:p>
            <a:pPr marL="533400" indent="-533400">
              <a:buFont typeface="Wingdings" pitchFamily="2" charset="2"/>
              <a:buNone/>
            </a:pPr>
            <a:r>
              <a:rPr lang="en-CA" dirty="0"/>
              <a:t>		</a:t>
            </a:r>
          </a:p>
          <a:p>
            <a:pPr marL="82296" indent="0">
              <a:buNone/>
            </a:pPr>
            <a:endParaRPr lang="en-US" dirty="0"/>
          </a:p>
        </p:txBody>
      </p:sp>
      <p:sp>
        <p:nvSpPr>
          <p:cNvPr id="4" name="Rectangle 2"/>
          <p:cNvSpPr>
            <a:spLocks noGrp="1" noChangeArrowheads="1"/>
          </p:cNvSpPr>
          <p:nvPr>
            <p:ph type="title"/>
          </p:nvPr>
        </p:nvSpPr>
        <p:spPr>
          <a:xfrm>
            <a:off x="380214" y="76200"/>
            <a:ext cx="8763000" cy="1143000"/>
          </a:xfrm>
        </p:spPr>
        <p:txBody>
          <a:bodyPr>
            <a:normAutofit/>
          </a:bodyPr>
          <a:lstStyle/>
          <a:p>
            <a:pPr algn="ctr"/>
            <a:r>
              <a:rPr lang="en-CA" sz="36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9.5.1 MANAGE TEAM: INPUTS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61608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6" name="Rectangle 4"/>
          <p:cNvSpPr>
            <a:spLocks noGrp="1" noChangeArrowheads="1"/>
          </p:cNvSpPr>
          <p:nvPr>
            <p:ph type="title"/>
          </p:nvPr>
        </p:nvSpPr>
        <p:spPr>
          <a:xfrm>
            <a:off x="76200" y="0"/>
            <a:ext cx="8991600" cy="838200"/>
          </a:xfrm>
          <a:noFill/>
          <a:ln/>
        </p:spPr>
        <p:txBody>
          <a:bodyPr>
            <a:noAutofit/>
          </a:bodyPr>
          <a:lstStyle/>
          <a:p>
            <a:pPr algn="ctr"/>
            <a:r>
              <a:rPr lang="en-CA" sz="3200"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9.5.2 MANAGE TEAM: TOOLS &amp; TECHNIQUES</a:t>
            </a:r>
          </a:p>
        </p:txBody>
      </p:sp>
      <p:sp>
        <p:nvSpPr>
          <p:cNvPr id="663555" name="Rectangle 3"/>
          <p:cNvSpPr>
            <a:spLocks noGrp="1" noChangeArrowheads="1"/>
          </p:cNvSpPr>
          <p:nvPr>
            <p:ph idx="1"/>
          </p:nvPr>
        </p:nvSpPr>
        <p:spPr>
          <a:xfrm>
            <a:off x="250825" y="1066800"/>
            <a:ext cx="8713788" cy="5791200"/>
          </a:xfrm>
        </p:spPr>
        <p:txBody>
          <a:bodyPr>
            <a:normAutofit/>
          </a:bodyPr>
          <a:lstStyle/>
          <a:p>
            <a:pPr>
              <a:lnSpc>
                <a:spcPct val="90000"/>
              </a:lnSpc>
              <a:buFont typeface="Wingdings" pitchFamily="2" charset="2"/>
              <a:buNone/>
            </a:pPr>
            <a:r>
              <a:rPr lang="en-CA" b="1" dirty="0"/>
              <a:t>.1 </a:t>
            </a:r>
            <a:r>
              <a:rPr lang="en-CA" sz="2800" b="1" dirty="0"/>
              <a:t>Interpersonal &amp; Team Skills </a:t>
            </a:r>
          </a:p>
          <a:p>
            <a:pPr marL="852488" indent="-342900" eaLnBrk="0" hangingPunct="0"/>
            <a:r>
              <a:rPr lang="en-CA" sz="2000" b="1" i="1" dirty="0"/>
              <a:t>Conflict Management. </a:t>
            </a:r>
            <a:r>
              <a:rPr lang="en-US" sz="2000" dirty="0"/>
              <a:t>Conflicts are inevitable in a project environment. Successful conflict management results in greater productivity, and positive working relationships.  When managed properly, substantive differences in opinion (i.e., functional conflicts) can lead to increased creativity and better decision making. When personal differences become a negative factor (i.e., dysfunctional conflicts), team members are responsible for resolution. If disruptive conflicts continue, formal procedures, including disciplinary action, may be necessary.  Factors that influence conflict resolution methods include:</a:t>
            </a:r>
          </a:p>
          <a:p>
            <a:pPr marL="1435100" lvl="1" indent="-342900" eaLnBrk="0" hangingPunct="0"/>
            <a:r>
              <a:rPr lang="en-US" sz="2000" dirty="0"/>
              <a:t>Intensity and importance of the conflict</a:t>
            </a:r>
          </a:p>
          <a:p>
            <a:pPr marL="1435100" lvl="1" indent="-342900" eaLnBrk="0" hangingPunct="0"/>
            <a:r>
              <a:rPr lang="en-US" sz="2000" dirty="0"/>
              <a:t>Urgency for a resolution</a:t>
            </a:r>
          </a:p>
          <a:p>
            <a:pPr marL="1435100" lvl="1" indent="-342900" eaLnBrk="0" hangingPunct="0"/>
            <a:r>
              <a:rPr lang="en-US" sz="2000" dirty="0"/>
              <a:t>Relative power of people involved in the conflict</a:t>
            </a:r>
          </a:p>
          <a:p>
            <a:pPr marL="1435100" lvl="1" indent="-342900" eaLnBrk="0" hangingPunct="0"/>
            <a:r>
              <a:rPr lang="en-US" sz="2000" dirty="0"/>
              <a:t>Importance of maintaining good relationships </a:t>
            </a:r>
          </a:p>
          <a:p>
            <a:pPr marL="1435100" lvl="1" indent="-342900" eaLnBrk="0" hangingPunct="0"/>
            <a:r>
              <a:rPr lang="en-US" sz="2000" dirty="0"/>
              <a:t>Motivation to find a long-term or short term solution</a:t>
            </a:r>
          </a:p>
          <a:p>
            <a:pPr marL="509588" indent="0" eaLnBrk="0" hangingPunct="0">
              <a:buNone/>
            </a:pPr>
            <a:r>
              <a:rPr lang="en-US" sz="2400" dirty="0"/>
              <a:t>	</a:t>
            </a:r>
            <a:endParaRPr lang="en-CA" sz="2000" b="1" i="1" dirty="0"/>
          </a:p>
          <a:p>
            <a:pPr>
              <a:lnSpc>
                <a:spcPct val="90000"/>
              </a:lnSpc>
              <a:buFont typeface="Wingdings" pitchFamily="2" charset="2"/>
              <a:buNone/>
            </a:pPr>
            <a:endParaRPr lang="en-CA" b="1"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28600"/>
            <a:ext cx="8019288" cy="6629400"/>
          </a:xfrm>
        </p:spPr>
        <p:txBody>
          <a:bodyPr>
            <a:normAutofit/>
          </a:bodyPr>
          <a:lstStyle/>
          <a:p>
            <a:pPr marL="173038" indent="0">
              <a:buNone/>
            </a:pPr>
            <a:r>
              <a:rPr lang="en-CA" sz="2000" dirty="0"/>
              <a:t>There are five general techniques for resolving conflicts. Each is appropriate for a particular situation. </a:t>
            </a:r>
          </a:p>
          <a:p>
            <a:pPr marL="701675" indent="-342900">
              <a:buFont typeface="Courier New" panose="02070309020205020404" pitchFamily="49" charset="0"/>
              <a:buChar char="o"/>
            </a:pPr>
            <a:r>
              <a:rPr lang="en-CA" sz="2000" i="1" dirty="0"/>
              <a:t>Withdraw / Avoid. </a:t>
            </a:r>
            <a:r>
              <a:rPr lang="en-CA" sz="2000" dirty="0"/>
              <a:t>Retreating from the situation; postponing the issue</a:t>
            </a:r>
          </a:p>
          <a:p>
            <a:pPr marL="701675" indent="-342900">
              <a:buFont typeface="Courier New" panose="02070309020205020404" pitchFamily="49" charset="0"/>
              <a:buChar char="o"/>
            </a:pPr>
            <a:r>
              <a:rPr lang="en-CA" sz="2000" i="1" dirty="0"/>
              <a:t>Smooth / Accommodate</a:t>
            </a:r>
            <a:r>
              <a:rPr lang="en-CA" sz="2000" b="1" i="1" dirty="0"/>
              <a:t>. </a:t>
            </a:r>
            <a:r>
              <a:rPr lang="en-CA" sz="2000" dirty="0"/>
              <a:t>Emphasising areas of agreement, conceding one’s position to the needs of others to maintain good relationship</a:t>
            </a:r>
          </a:p>
          <a:p>
            <a:pPr marL="701675" indent="-342900">
              <a:buFont typeface="Courier New" panose="02070309020205020404" pitchFamily="49" charset="0"/>
              <a:buChar char="o"/>
            </a:pPr>
            <a:r>
              <a:rPr lang="en-CA" sz="2000" i="1" dirty="0"/>
              <a:t>Compromise / Reconcile</a:t>
            </a:r>
            <a:r>
              <a:rPr lang="en-CA" sz="2000" b="1" i="1" dirty="0"/>
              <a:t>. </a:t>
            </a:r>
            <a:r>
              <a:rPr lang="en-CA" sz="2000" dirty="0"/>
              <a:t>Finding satisfactory solutions to all others, to temporarily or partially resolve the conflict. </a:t>
            </a:r>
          </a:p>
          <a:p>
            <a:pPr marL="701675" indent="-342900">
              <a:buFont typeface="Courier New" panose="02070309020205020404" pitchFamily="49" charset="0"/>
              <a:buChar char="o"/>
            </a:pPr>
            <a:r>
              <a:rPr lang="en-CA" sz="2000" i="1" dirty="0"/>
              <a:t>Force / Direct</a:t>
            </a:r>
            <a:r>
              <a:rPr lang="en-CA" sz="2000" b="1" i="1" dirty="0"/>
              <a:t>.  </a:t>
            </a:r>
            <a:r>
              <a:rPr lang="en-CA" sz="2000" dirty="0"/>
              <a:t>Pushing one’s opinion at the expense of others’. Usually enforced through power positions to resolve emergencies. </a:t>
            </a:r>
          </a:p>
          <a:p>
            <a:pPr marL="701675" indent="-342900">
              <a:buFont typeface="Courier New" panose="02070309020205020404" pitchFamily="49" charset="0"/>
              <a:buChar char="o"/>
            </a:pPr>
            <a:r>
              <a:rPr lang="en-CA" sz="2000" i="1" dirty="0"/>
              <a:t>Collaborate / Problem Solve. </a:t>
            </a:r>
            <a:r>
              <a:rPr lang="en-CA" sz="2000" dirty="0"/>
              <a:t>Cooperatively incorporate multiple viewpoints and insights from differing perspectives. Typically leads to consensus and commitment. </a:t>
            </a:r>
            <a:r>
              <a:rPr lang="en-CA" sz="2000" b="1" i="1" dirty="0"/>
              <a:t> </a:t>
            </a:r>
          </a:p>
          <a:p>
            <a:pPr marL="173038" indent="-173038">
              <a:buFont typeface="Arial" panose="020B0604020202020204" pitchFamily="34" charset="0"/>
              <a:buChar char="•"/>
            </a:pPr>
            <a:r>
              <a:rPr lang="en-CA" sz="2000" b="1" i="1" dirty="0"/>
              <a:t>Decision Making. </a:t>
            </a:r>
            <a:r>
              <a:rPr lang="en-CA" sz="2000" dirty="0"/>
              <a:t>involves ability to negotiate and influence the organization or the project management team. Guidelines: </a:t>
            </a:r>
          </a:p>
          <a:p>
            <a:pPr marL="450850" indent="0">
              <a:spcBef>
                <a:spcPts val="0"/>
              </a:spcBef>
              <a:buNone/>
              <a:tabLst>
                <a:tab pos="3681413" algn="l"/>
              </a:tabLst>
            </a:pPr>
            <a:r>
              <a:rPr lang="en-CA" sz="2000" dirty="0"/>
              <a:t>- Focus on goals		- Analyze available information      - Follow process                                   - Stimulate creativity</a:t>
            </a:r>
          </a:p>
          <a:p>
            <a:pPr marL="450850" indent="0">
              <a:spcBef>
                <a:spcPts val="0"/>
              </a:spcBef>
              <a:buNone/>
            </a:pPr>
            <a:r>
              <a:rPr lang="en-CA" sz="2000" dirty="0"/>
              <a:t>- Study environmental factors		-  Account for risk 		</a:t>
            </a:r>
          </a:p>
          <a:p>
            <a:pPr marL="173038" indent="-173038">
              <a:buFont typeface="Arial" panose="020B0604020202020204" pitchFamily="34" charset="0"/>
              <a:buChar char="•"/>
            </a:pPr>
            <a:endParaRPr lang="en-CA" sz="2000" b="1" i="1"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4549601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304800" y="152400"/>
            <a:ext cx="8686800" cy="609600"/>
          </a:xfrm>
        </p:spPr>
        <p:txBody>
          <a:bodyPr>
            <a:normAutofit fontScale="90000"/>
          </a:bodyPr>
          <a:lstStyle/>
          <a:p>
            <a:pPr algn="ctr"/>
            <a:r>
              <a:rPr lang="en-CA"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9.5.3 MANAGE TEAM: OUTPUTS</a:t>
            </a:r>
          </a:p>
        </p:txBody>
      </p:sp>
      <p:sp>
        <p:nvSpPr>
          <p:cNvPr id="693251" name="Rectangle 3"/>
          <p:cNvSpPr>
            <a:spLocks noGrp="1" noChangeArrowheads="1"/>
          </p:cNvSpPr>
          <p:nvPr>
            <p:ph idx="1"/>
          </p:nvPr>
        </p:nvSpPr>
        <p:spPr>
          <a:xfrm>
            <a:off x="395288" y="990600"/>
            <a:ext cx="8748712" cy="6019800"/>
          </a:xfrm>
        </p:spPr>
        <p:txBody>
          <a:bodyPr>
            <a:normAutofit fontScale="47500" lnSpcReduction="20000"/>
          </a:bodyPr>
          <a:lstStyle/>
          <a:p>
            <a:pPr>
              <a:lnSpc>
                <a:spcPct val="120000"/>
              </a:lnSpc>
              <a:spcBef>
                <a:spcPts val="0"/>
              </a:spcBef>
              <a:buFont typeface="Wingdings" pitchFamily="2" charset="2"/>
              <a:buNone/>
            </a:pPr>
            <a:r>
              <a:rPr lang="en-CA" sz="5100" dirty="0"/>
              <a:t>.</a:t>
            </a:r>
            <a:r>
              <a:rPr lang="en-CA" sz="4500" b="1" dirty="0"/>
              <a:t>1  Change Requests</a:t>
            </a:r>
            <a:endParaRPr lang="en-CA" sz="5100" b="1" dirty="0"/>
          </a:p>
          <a:p>
            <a:pPr marL="890588" lvl="1" indent="-236538">
              <a:lnSpc>
                <a:spcPct val="120000"/>
              </a:lnSpc>
              <a:spcBef>
                <a:spcPts val="0"/>
              </a:spcBef>
            </a:pPr>
            <a:r>
              <a:rPr lang="en-CA" sz="4200" dirty="0"/>
              <a:t>Staffing changes can effect the rest of the project plan. </a:t>
            </a:r>
          </a:p>
          <a:p>
            <a:pPr marL="890588" lvl="1" indent="-236538">
              <a:lnSpc>
                <a:spcPct val="120000"/>
              </a:lnSpc>
              <a:spcBef>
                <a:spcPts val="0"/>
              </a:spcBef>
            </a:pPr>
            <a:r>
              <a:rPr lang="en-CA" sz="4200" dirty="0"/>
              <a:t>A change request must be processed through the integrated change management process</a:t>
            </a:r>
          </a:p>
          <a:p>
            <a:pPr>
              <a:lnSpc>
                <a:spcPct val="120000"/>
              </a:lnSpc>
              <a:spcBef>
                <a:spcPts val="0"/>
              </a:spcBef>
              <a:buFont typeface="Wingdings" pitchFamily="2" charset="2"/>
              <a:buNone/>
            </a:pPr>
            <a:r>
              <a:rPr lang="en-CA" sz="4500" dirty="0"/>
              <a:t>.</a:t>
            </a:r>
            <a:r>
              <a:rPr lang="en-CA" sz="5100" b="1" dirty="0"/>
              <a:t>2</a:t>
            </a:r>
            <a:r>
              <a:rPr lang="en-CA" sz="5100" dirty="0"/>
              <a:t>  </a:t>
            </a:r>
            <a:r>
              <a:rPr lang="en-CA" sz="4500" b="1" dirty="0"/>
              <a:t>Project Management Plan Updates</a:t>
            </a:r>
          </a:p>
          <a:p>
            <a:pPr marL="625475" lvl="1" indent="0">
              <a:lnSpc>
                <a:spcPct val="120000"/>
              </a:lnSpc>
              <a:spcBef>
                <a:spcPts val="0"/>
              </a:spcBef>
              <a:buNone/>
            </a:pPr>
            <a:r>
              <a:rPr lang="en-CA" sz="3600" dirty="0"/>
              <a:t>Updates may be required, as a result of manage team process:</a:t>
            </a:r>
          </a:p>
          <a:p>
            <a:pPr marL="890588" lvl="1" indent="-173038">
              <a:lnSpc>
                <a:spcPct val="120000"/>
              </a:lnSpc>
              <a:spcBef>
                <a:spcPts val="0"/>
              </a:spcBef>
            </a:pPr>
            <a:r>
              <a:rPr lang="en-CA" sz="3600" b="1" i="1" dirty="0"/>
              <a:t>Resource Management Plan. </a:t>
            </a:r>
            <a:r>
              <a:rPr lang="en-CA" sz="3600" dirty="0"/>
              <a:t>Updated to reflect actual experience in managing the team. </a:t>
            </a:r>
          </a:p>
          <a:p>
            <a:pPr marL="890588" lvl="1" indent="-173038">
              <a:lnSpc>
                <a:spcPct val="120000"/>
              </a:lnSpc>
              <a:spcBef>
                <a:spcPts val="0"/>
              </a:spcBef>
            </a:pPr>
            <a:r>
              <a:rPr lang="en-CA" sz="3600" b="1" i="1" dirty="0"/>
              <a:t>Schedule Baseline. </a:t>
            </a:r>
            <a:r>
              <a:rPr lang="en-CA" sz="3600" dirty="0"/>
              <a:t>Actual team performance may necessitate updates.</a:t>
            </a:r>
          </a:p>
          <a:p>
            <a:pPr marL="890588" lvl="1" indent="-173038">
              <a:lnSpc>
                <a:spcPct val="120000"/>
              </a:lnSpc>
              <a:spcBef>
                <a:spcPts val="0"/>
              </a:spcBef>
            </a:pPr>
            <a:r>
              <a:rPr lang="en-CA" sz="3600" b="1" i="1" dirty="0"/>
              <a:t>Cost Baseline. </a:t>
            </a:r>
            <a:r>
              <a:rPr lang="en-CA" sz="3600" dirty="0"/>
              <a:t>Actual team performance may necessitate updates.</a:t>
            </a:r>
          </a:p>
          <a:p>
            <a:pPr marL="0" indent="0">
              <a:lnSpc>
                <a:spcPct val="120000"/>
              </a:lnSpc>
              <a:spcBef>
                <a:spcPts val="0"/>
              </a:spcBef>
              <a:buNone/>
            </a:pPr>
            <a:r>
              <a:rPr lang="en-CA" sz="3600" b="1" dirty="0"/>
              <a:t> .</a:t>
            </a:r>
            <a:r>
              <a:rPr lang="en-CA" sz="4500" b="1" dirty="0"/>
              <a:t>3   Project Documents Updates</a:t>
            </a:r>
          </a:p>
          <a:p>
            <a:pPr marL="984250" indent="-266700">
              <a:lnSpc>
                <a:spcPct val="120000"/>
              </a:lnSpc>
              <a:spcBef>
                <a:spcPts val="0"/>
              </a:spcBef>
            </a:pPr>
            <a:r>
              <a:rPr lang="en-CA" sz="4200" b="1" i="1" dirty="0"/>
              <a:t>Issue Log. </a:t>
            </a:r>
            <a:r>
              <a:rPr lang="en-CA" sz="4200" dirty="0"/>
              <a:t>Updated to record new issues</a:t>
            </a:r>
          </a:p>
          <a:p>
            <a:pPr marL="984250" indent="-266700">
              <a:lnSpc>
                <a:spcPct val="110000"/>
              </a:lnSpc>
              <a:spcBef>
                <a:spcPts val="0"/>
              </a:spcBef>
            </a:pPr>
            <a:r>
              <a:rPr lang="en-CA" sz="4200" b="1" i="1" dirty="0"/>
              <a:t>Lessons Learned Register. </a:t>
            </a:r>
            <a:r>
              <a:rPr lang="en-CA" sz="4200" dirty="0"/>
              <a:t>Updated with information on challenges encountered and the best solutions. </a:t>
            </a:r>
          </a:p>
          <a:p>
            <a:pPr marL="984250" indent="-266700">
              <a:lnSpc>
                <a:spcPct val="110000"/>
              </a:lnSpc>
              <a:spcBef>
                <a:spcPts val="0"/>
              </a:spcBef>
            </a:pPr>
            <a:r>
              <a:rPr lang="en-CA" sz="4200" b="1" i="1" dirty="0"/>
              <a:t>Project Team Assignments. </a:t>
            </a:r>
            <a:r>
              <a:rPr lang="en-CA" sz="4200" dirty="0"/>
              <a:t>Updated to reflect changes.  </a:t>
            </a:r>
          </a:p>
          <a:p>
            <a:pPr marL="717550" indent="0">
              <a:lnSpc>
                <a:spcPct val="110000"/>
              </a:lnSpc>
              <a:spcBef>
                <a:spcPts val="0"/>
              </a:spcBef>
              <a:buNone/>
            </a:pPr>
            <a:endParaRPr lang="en-CA" sz="2900" dirty="0"/>
          </a:p>
          <a:p>
            <a:pPr marL="0" indent="0">
              <a:lnSpc>
                <a:spcPct val="110000"/>
              </a:lnSpc>
              <a:spcBef>
                <a:spcPts val="0"/>
              </a:spcBef>
              <a:buNone/>
            </a:pPr>
            <a:r>
              <a:rPr lang="en-CA" sz="4500" b="1" dirty="0"/>
              <a:t>  .4  Enterprise Environmental Factors Updates</a:t>
            </a:r>
          </a:p>
          <a:p>
            <a:pPr marL="717550" indent="0">
              <a:lnSpc>
                <a:spcPct val="110000"/>
              </a:lnSpc>
              <a:spcBef>
                <a:spcPts val="0"/>
              </a:spcBef>
              <a:buNone/>
            </a:pPr>
            <a:r>
              <a:rPr lang="en-CA" sz="4200" dirty="0"/>
              <a:t>Updates may be necessary to performance appraisals, and personnel skills  data</a:t>
            </a:r>
            <a:r>
              <a:rPr lang="en-CA" sz="6700" dirty="0"/>
              <a:t> </a:t>
            </a:r>
            <a:r>
              <a:rPr lang="en-CA" sz="4500" dirty="0"/>
              <a:t>	</a:t>
            </a:r>
            <a:r>
              <a:rPr lang="en-CA" dirty="0"/>
              <a:t>	</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46"/>
            <a:ext cx="9314688" cy="736922"/>
          </a:xfrm>
        </p:spPr>
        <p:txBody>
          <a:bodyPr>
            <a:noAutofit/>
          </a:bodyPr>
          <a:lstStyle/>
          <a:p>
            <a:pPr algn="ctr"/>
            <a:r>
              <a:rPr lang="en-CA" sz="2300" b="1" dirty="0">
                <a:solidFill>
                  <a:schemeClr val="tx2">
                    <a:lumMod val="50000"/>
                  </a:schemeClr>
                </a:solidFill>
              </a:rPr>
              <a:t>KEY CONCEPTS FOR PROJECT RESOURCE MANAGEMENT </a:t>
            </a:r>
          </a:p>
        </p:txBody>
      </p:sp>
      <p:sp>
        <p:nvSpPr>
          <p:cNvPr id="3" name="Content Placeholder 2"/>
          <p:cNvSpPr>
            <a:spLocks noGrp="1"/>
          </p:cNvSpPr>
          <p:nvPr>
            <p:ph idx="1"/>
          </p:nvPr>
        </p:nvSpPr>
        <p:spPr>
          <a:xfrm>
            <a:off x="914400" y="766824"/>
            <a:ext cx="8077200" cy="5938776"/>
          </a:xfrm>
        </p:spPr>
        <p:txBody>
          <a:bodyPr>
            <a:noAutofit/>
          </a:bodyPr>
          <a:lstStyle/>
          <a:p>
            <a:pPr marL="82296" indent="0">
              <a:spcAft>
                <a:spcPts val="600"/>
              </a:spcAft>
              <a:buNone/>
            </a:pPr>
            <a:r>
              <a:rPr lang="en-CA" sz="2300" b="1" i="1" dirty="0"/>
              <a:t>Human Resources are</a:t>
            </a:r>
            <a:r>
              <a:rPr lang="en-CA" sz="2300" i="1" dirty="0"/>
              <a:t> the individuals of the project team with assigned roles and responsibilities who work collectively to achieve the project goal. </a:t>
            </a:r>
          </a:p>
          <a:p>
            <a:pPr>
              <a:spcAft>
                <a:spcPts val="600"/>
              </a:spcAft>
            </a:pPr>
            <a:r>
              <a:rPr lang="en-CA" sz="2300" i="1" dirty="0"/>
              <a:t>The project manager is responsible for </a:t>
            </a:r>
            <a:r>
              <a:rPr lang="en-CA" sz="2300" i="1" u="sng" dirty="0"/>
              <a:t>acquiring</a:t>
            </a:r>
            <a:r>
              <a:rPr lang="en-CA" sz="2300" i="1" dirty="0"/>
              <a:t>, </a:t>
            </a:r>
            <a:r>
              <a:rPr lang="en-CA" sz="2300" i="1" u="sng" dirty="0"/>
              <a:t>managing</a:t>
            </a:r>
            <a:r>
              <a:rPr lang="en-CA" sz="2300" i="1" dirty="0"/>
              <a:t>, </a:t>
            </a:r>
            <a:r>
              <a:rPr lang="en-CA" sz="2300" i="1" u="sng" dirty="0"/>
              <a:t>empowering</a:t>
            </a:r>
            <a:r>
              <a:rPr lang="en-CA" sz="2300" i="1" dirty="0"/>
              <a:t> and </a:t>
            </a:r>
            <a:r>
              <a:rPr lang="en-CA" sz="2300" i="1" u="sng" dirty="0"/>
              <a:t>motivating</a:t>
            </a:r>
            <a:r>
              <a:rPr lang="en-CA" sz="2300" i="1" dirty="0"/>
              <a:t> the project team</a:t>
            </a:r>
          </a:p>
          <a:p>
            <a:pPr>
              <a:spcAft>
                <a:spcPts val="600"/>
              </a:spcAft>
            </a:pPr>
            <a:r>
              <a:rPr lang="en-CA" sz="2300" i="1" dirty="0"/>
              <a:t>Ideally, all team members should be involved, by adding their expertise in planning and decision making</a:t>
            </a:r>
          </a:p>
          <a:p>
            <a:pPr>
              <a:spcAft>
                <a:spcPts val="600"/>
              </a:spcAft>
            </a:pPr>
            <a:r>
              <a:rPr lang="en-CA" sz="2300" i="1" dirty="0"/>
              <a:t>The project manager should be aware the different aspects that influence the team, such as: team environment, geographical location, communications, change management, politics, cultural issues, etc. </a:t>
            </a:r>
          </a:p>
          <a:p>
            <a:pPr>
              <a:spcAft>
                <a:spcPts val="600"/>
              </a:spcAft>
            </a:pPr>
            <a:r>
              <a:rPr lang="en-CA" sz="2300" i="1" dirty="0"/>
              <a:t>The project manager, as a leader, is also responsible for developing team skills, retaining, motivating and improving team satisfaction. </a:t>
            </a:r>
          </a:p>
          <a:p>
            <a:pPr>
              <a:spcAft>
                <a:spcPts val="600"/>
              </a:spcAft>
            </a:pPr>
            <a:r>
              <a:rPr lang="en-CA" sz="2300" i="1" dirty="0"/>
              <a:t>The project manager should be aware of and subscribe to professional and ethical behaviour, and be a role model for the team.             </a:t>
            </a:r>
            <a:r>
              <a:rPr lang="en-CA" sz="2300" dirty="0"/>
              <a:t> </a:t>
            </a:r>
            <a:endParaRPr lang="en-CA" sz="2300" i="1" dirty="0"/>
          </a:p>
        </p:txBody>
      </p:sp>
      <p:sp>
        <p:nvSpPr>
          <p:cNvPr id="4" name="Footer Placeholder 3"/>
          <p:cNvSpPr>
            <a:spLocks noGrp="1"/>
          </p:cNvSpPr>
          <p:nvPr>
            <p:ph type="ftr" sz="quarter" idx="11"/>
          </p:nvPr>
        </p:nvSpPr>
        <p:spPr/>
        <p:txBody>
          <a:bodyPr/>
          <a:lstStyle/>
          <a:p>
            <a:r>
              <a:rPr lang="en-CA" dirty="0"/>
              <a:t>PMBOK 6th Edition</a:t>
            </a:r>
          </a:p>
        </p:txBody>
      </p:sp>
    </p:spTree>
    <p:extLst>
      <p:ext uri="{BB962C8B-B14F-4D97-AF65-F5344CB8AC3E}">
        <p14:creationId xmlns:p14="http://schemas.microsoft.com/office/powerpoint/2010/main" val="23771653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rrowheads="1"/>
          </p:cNvPicPr>
          <p:nvPr/>
        </p:nvPicPr>
        <p:blipFill>
          <a:blip r:embed="rId2" cstate="print"/>
          <a:srcRect/>
          <a:stretch>
            <a:fillRect/>
          </a:stretch>
        </p:blipFill>
        <p:spPr bwMode="auto">
          <a:xfrm rot="1037532">
            <a:off x="7215140" y="3188356"/>
            <a:ext cx="2066787" cy="2462488"/>
          </a:xfrm>
          <a:prstGeom prst="rect">
            <a:avLst/>
          </a:prstGeom>
          <a:noFill/>
          <a:ln w="9525">
            <a:noFill/>
            <a:miter lim="800000"/>
            <a:headEnd/>
            <a:tailEnd/>
          </a:ln>
          <a:effectLst/>
        </p:spPr>
      </p:pic>
      <p:sp>
        <p:nvSpPr>
          <p:cNvPr id="2" name="Title 1"/>
          <p:cNvSpPr>
            <a:spLocks noGrp="1"/>
          </p:cNvSpPr>
          <p:nvPr>
            <p:ph type="title"/>
          </p:nvPr>
        </p:nvSpPr>
        <p:spPr>
          <a:xfrm>
            <a:off x="1435608" y="76200"/>
            <a:ext cx="7498080" cy="639762"/>
          </a:xfrm>
        </p:spPr>
        <p:txBody>
          <a:bodyPr>
            <a:normAutofit fontScale="90000"/>
          </a:bodyPr>
          <a:lstStyle/>
          <a:p>
            <a:r>
              <a:rPr lang="en-CA" b="1" dirty="0">
                <a:solidFill>
                  <a:schemeClr val="tx2">
                    <a:lumMod val="50000"/>
                  </a:schemeClr>
                </a:solidFill>
              </a:rPr>
              <a:t>9.6 CONTROL RESOURCES</a:t>
            </a:r>
          </a:p>
        </p:txBody>
      </p:sp>
      <p:pic>
        <p:nvPicPr>
          <p:cNvPr id="4" name="Picture 3"/>
          <p:cNvPicPr>
            <a:picLocks noChangeAspect="1"/>
          </p:cNvPicPr>
          <p:nvPr/>
        </p:nvPicPr>
        <p:blipFill>
          <a:blip r:embed="rId3"/>
          <a:stretch>
            <a:fillRect/>
          </a:stretch>
        </p:blipFill>
        <p:spPr>
          <a:xfrm>
            <a:off x="228223" y="1581752"/>
            <a:ext cx="8687553" cy="3694496"/>
          </a:xfrm>
          <a:prstGeom prst="rect">
            <a:avLst/>
          </a:prstGeom>
        </p:spPr>
      </p:pic>
      <p:sp>
        <p:nvSpPr>
          <p:cNvPr id="3" name="Footer Placeholder 2"/>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20103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487362"/>
          </a:xfrm>
        </p:spPr>
        <p:txBody>
          <a:bodyPr>
            <a:normAutofit fontScale="90000"/>
          </a:bodyPr>
          <a:lstStyle/>
          <a:p>
            <a:pPr algn="ctr"/>
            <a:r>
              <a:rPr lang="en-CA" b="1" dirty="0">
                <a:solidFill>
                  <a:schemeClr val="tx2">
                    <a:lumMod val="50000"/>
                  </a:schemeClr>
                </a:solidFill>
              </a:rPr>
              <a:t>9.6 CONTROL RESOURCES</a:t>
            </a:r>
          </a:p>
        </p:txBody>
      </p:sp>
      <p:sp>
        <p:nvSpPr>
          <p:cNvPr id="3" name="Content Placeholder 2"/>
          <p:cNvSpPr>
            <a:spLocks noGrp="1"/>
          </p:cNvSpPr>
          <p:nvPr>
            <p:ph idx="1"/>
          </p:nvPr>
        </p:nvSpPr>
        <p:spPr>
          <a:xfrm>
            <a:off x="990600" y="838200"/>
            <a:ext cx="7943088" cy="6096000"/>
          </a:xfrm>
        </p:spPr>
        <p:txBody>
          <a:bodyPr>
            <a:normAutofit/>
          </a:bodyPr>
          <a:lstStyle/>
          <a:p>
            <a:r>
              <a:rPr lang="en-CA" sz="2200" dirty="0"/>
              <a:t>The process is to ensure that project resources are available and assigned to the project activities as planned, as well as monitoring and comparing their actual utilization with the plan, and taking corrective action as necessary.   </a:t>
            </a:r>
          </a:p>
          <a:p>
            <a:r>
              <a:rPr lang="en-CA" sz="2200" dirty="0"/>
              <a:t>The process is continuously performed throughout the project life-cycle, to ensure that needed resource are assigned and released at the right time, right place and right quantity. This requires data about quantities used to date and quantities still required.  </a:t>
            </a:r>
          </a:p>
          <a:p>
            <a:r>
              <a:rPr lang="en-CA" sz="2200" dirty="0"/>
              <a:t>Control resources is mainly concerned with:</a:t>
            </a:r>
          </a:p>
          <a:p>
            <a:pPr lvl="1"/>
            <a:r>
              <a:rPr lang="en-CA" sz="1800" dirty="0"/>
              <a:t>Monitoring resource expenditure</a:t>
            </a:r>
          </a:p>
          <a:p>
            <a:pPr lvl="1"/>
            <a:r>
              <a:rPr lang="en-CA" sz="1800" dirty="0"/>
              <a:t>Dealing with shortage/surplus in a timely manner</a:t>
            </a:r>
          </a:p>
          <a:p>
            <a:pPr lvl="1"/>
            <a:r>
              <a:rPr lang="en-CA" sz="1800" dirty="0"/>
              <a:t>Informing relevant stakeholders if any issues arise</a:t>
            </a:r>
          </a:p>
          <a:p>
            <a:pPr lvl="1"/>
            <a:r>
              <a:rPr lang="en-CA" sz="1800" dirty="0"/>
              <a:t>Influencing the factors that can change resource utilization </a:t>
            </a:r>
          </a:p>
          <a:p>
            <a:pPr lvl="1"/>
            <a:r>
              <a:rPr lang="en-CA" sz="1800" dirty="0"/>
              <a:t>Managing actual changes as they occur.   </a:t>
            </a:r>
          </a:p>
        </p:txBody>
      </p:sp>
      <p:sp>
        <p:nvSpPr>
          <p:cNvPr id="4" name="Footer Placeholder 3"/>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202490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868680"/>
          </a:xfrm>
        </p:spPr>
        <p:txBody>
          <a:bodyPr>
            <a:normAutofit fontScale="90000"/>
          </a:bodyPr>
          <a:lstStyle/>
          <a:p>
            <a:r>
              <a:rPr lang="en-CA" b="1" dirty="0">
                <a:solidFill>
                  <a:schemeClr val="tx2">
                    <a:lumMod val="50000"/>
                  </a:schemeClr>
                </a:solidFill>
              </a:rPr>
              <a:t>9.6 CONTROL RESOURCES</a:t>
            </a:r>
          </a:p>
        </p:txBody>
      </p:sp>
      <p:sp>
        <p:nvSpPr>
          <p:cNvPr id="3" name="Freeform 6"/>
          <p:cNvSpPr>
            <a:spLocks/>
          </p:cNvSpPr>
          <p:nvPr/>
        </p:nvSpPr>
        <p:spPr bwMode="auto">
          <a:xfrm>
            <a:off x="152401" y="2692933"/>
            <a:ext cx="8991600" cy="2795587"/>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75000"/>
            </a:schemeClr>
          </a:solidFill>
          <a:ln w="12700" cap="rnd" cmpd="sng">
            <a:solidFill>
              <a:schemeClr val="tx1"/>
            </a:solidFill>
            <a:prstDash val="solid"/>
            <a:round/>
            <a:headEnd type="none" w="sm" len="sm"/>
            <a:tailEnd type="none" w="sm" len="sm"/>
          </a:ln>
          <a:effectLst/>
        </p:spPr>
        <p:txBody>
          <a:bodyPr/>
          <a:lstStyle/>
          <a:p>
            <a:endParaRPr lang="en-CA"/>
          </a:p>
        </p:txBody>
      </p:sp>
      <p:sp>
        <p:nvSpPr>
          <p:cNvPr id="4" name="Rectangle 7"/>
          <p:cNvSpPr>
            <a:spLocks noChangeArrowheads="1"/>
          </p:cNvSpPr>
          <p:nvPr/>
        </p:nvSpPr>
        <p:spPr bwMode="auto">
          <a:xfrm>
            <a:off x="5434670" y="1828800"/>
            <a:ext cx="2573337" cy="4343400"/>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endParaRPr lang="en-US" sz="1600" dirty="0">
              <a:solidFill>
                <a:schemeClr val="bg1"/>
              </a:solidFill>
            </a:endParaRPr>
          </a:p>
          <a:p>
            <a:pPr algn="l" eaLnBrk="0" hangingPunct="0"/>
            <a:r>
              <a:rPr lang="en-US" sz="1600" dirty="0">
                <a:solidFill>
                  <a:schemeClr val="bg1"/>
                </a:solidFill>
              </a:rPr>
              <a:t>.1 Work performance info</a:t>
            </a:r>
          </a:p>
          <a:p>
            <a:pPr algn="l" eaLnBrk="0" hangingPunct="0"/>
            <a:r>
              <a:rPr lang="en-US" sz="1600" dirty="0">
                <a:solidFill>
                  <a:schemeClr val="bg1"/>
                </a:solidFill>
              </a:rPr>
              <a:t>.2 Change Requests</a:t>
            </a:r>
          </a:p>
          <a:p>
            <a:pPr algn="l" eaLnBrk="0" hangingPunct="0"/>
            <a:r>
              <a:rPr lang="en-US" sz="1600" dirty="0">
                <a:solidFill>
                  <a:schemeClr val="bg1"/>
                </a:solidFill>
              </a:rPr>
              <a:t>.3 Project Mgmt. Plan Updates</a:t>
            </a:r>
          </a:p>
          <a:p>
            <a:pPr marL="173038" algn="l" eaLnBrk="0" hangingPunct="0">
              <a:buFont typeface="Arial" panose="020B0604020202020204" pitchFamily="34" charset="0"/>
              <a:buChar char="•"/>
            </a:pPr>
            <a:r>
              <a:rPr lang="en-US" sz="1600" dirty="0">
                <a:solidFill>
                  <a:schemeClr val="bg1"/>
                </a:solidFill>
              </a:rPr>
              <a:t> Resource Mgmt. Plan</a:t>
            </a:r>
          </a:p>
          <a:p>
            <a:pPr marL="173038" algn="l" eaLnBrk="0" hangingPunct="0">
              <a:buFont typeface="Arial" panose="020B0604020202020204" pitchFamily="34" charset="0"/>
              <a:buChar char="•"/>
            </a:pPr>
            <a:r>
              <a:rPr lang="en-US" sz="1600" dirty="0">
                <a:solidFill>
                  <a:schemeClr val="bg1"/>
                </a:solidFill>
              </a:rPr>
              <a:t> Schedule Baseline</a:t>
            </a:r>
          </a:p>
          <a:p>
            <a:pPr marL="173038" algn="l" eaLnBrk="0" hangingPunct="0">
              <a:buFont typeface="Arial" panose="020B0604020202020204" pitchFamily="34" charset="0"/>
              <a:buChar char="•"/>
            </a:pPr>
            <a:r>
              <a:rPr lang="en-US" sz="1600" dirty="0">
                <a:solidFill>
                  <a:schemeClr val="bg1"/>
                </a:solidFill>
              </a:rPr>
              <a:t> Cost Baseline</a:t>
            </a:r>
          </a:p>
          <a:p>
            <a:pPr algn="l" eaLnBrk="0" hangingPunct="0"/>
            <a:r>
              <a:rPr lang="en-US" sz="1600" dirty="0">
                <a:solidFill>
                  <a:schemeClr val="bg1"/>
                </a:solidFill>
              </a:rPr>
              <a:t>.4 Project Doc. Updates</a:t>
            </a:r>
          </a:p>
          <a:p>
            <a:pPr marL="266700" indent="-80963" algn="l" eaLnBrk="0" hangingPunct="0">
              <a:buFont typeface="Arial" panose="020B0604020202020204" pitchFamily="34" charset="0"/>
              <a:buChar char="•"/>
            </a:pPr>
            <a:r>
              <a:rPr lang="en-US" sz="1600" dirty="0">
                <a:solidFill>
                  <a:schemeClr val="bg1"/>
                </a:solidFill>
              </a:rPr>
              <a:t> Assumption Log</a:t>
            </a:r>
          </a:p>
          <a:p>
            <a:pPr marL="266700" indent="-80963" algn="l" eaLnBrk="0" hangingPunct="0">
              <a:buFont typeface="Arial" panose="020B0604020202020204" pitchFamily="34" charset="0"/>
              <a:buChar char="•"/>
            </a:pPr>
            <a:r>
              <a:rPr lang="en-US" sz="1600" dirty="0">
                <a:solidFill>
                  <a:schemeClr val="bg1"/>
                </a:solidFill>
              </a:rPr>
              <a:t> Issue log</a:t>
            </a:r>
          </a:p>
          <a:p>
            <a:pPr marL="266700" indent="-80963" algn="l" eaLnBrk="0" hangingPunct="0">
              <a:buFont typeface="Arial" panose="020B0604020202020204" pitchFamily="34" charset="0"/>
              <a:buChar char="•"/>
            </a:pPr>
            <a:r>
              <a:rPr lang="en-US" sz="1600" dirty="0">
                <a:solidFill>
                  <a:schemeClr val="bg1"/>
                </a:solidFill>
              </a:rPr>
              <a:t> Lessons Learned Register</a:t>
            </a:r>
          </a:p>
          <a:p>
            <a:pPr marL="266700" indent="-80963" algn="l" eaLnBrk="0" hangingPunct="0">
              <a:buFont typeface="Arial" panose="020B0604020202020204" pitchFamily="34" charset="0"/>
              <a:buChar char="•"/>
            </a:pPr>
            <a:r>
              <a:rPr lang="en-US" sz="1600" dirty="0">
                <a:solidFill>
                  <a:schemeClr val="bg1"/>
                </a:solidFill>
              </a:rPr>
              <a:t> Physical Resource </a:t>
            </a:r>
            <a:r>
              <a:rPr lang="en-US" sz="1600" dirty="0" err="1">
                <a:solidFill>
                  <a:schemeClr val="bg1"/>
                </a:solidFill>
              </a:rPr>
              <a:t>Assgn’t</a:t>
            </a:r>
            <a:endParaRPr lang="en-US" sz="1600" dirty="0">
              <a:solidFill>
                <a:schemeClr val="bg1"/>
              </a:solidFill>
            </a:endParaRPr>
          </a:p>
          <a:p>
            <a:pPr marL="266700" indent="-80963" algn="l" eaLnBrk="0" hangingPunct="0">
              <a:buFont typeface="Arial" panose="020B0604020202020204" pitchFamily="34" charset="0"/>
              <a:buChar char="•"/>
            </a:pPr>
            <a:r>
              <a:rPr lang="en-US" sz="1600" dirty="0">
                <a:solidFill>
                  <a:schemeClr val="bg1"/>
                </a:solidFill>
              </a:rPr>
              <a:t> RBS</a:t>
            </a:r>
          </a:p>
          <a:p>
            <a:pPr marL="266700" indent="-80963" algn="l" eaLnBrk="0" hangingPunct="0">
              <a:buFont typeface="Arial" panose="020B0604020202020204" pitchFamily="34" charset="0"/>
              <a:buChar char="•"/>
            </a:pPr>
            <a:r>
              <a:rPr lang="en-US" sz="1600" dirty="0">
                <a:solidFill>
                  <a:schemeClr val="bg1"/>
                </a:solidFill>
              </a:rPr>
              <a:t> Risk Register</a:t>
            </a:r>
          </a:p>
        </p:txBody>
      </p:sp>
      <p:sp>
        <p:nvSpPr>
          <p:cNvPr id="5" name="Rectangle 8"/>
          <p:cNvSpPr>
            <a:spLocks noChangeArrowheads="1"/>
          </p:cNvSpPr>
          <p:nvPr/>
        </p:nvSpPr>
        <p:spPr bwMode="auto">
          <a:xfrm>
            <a:off x="3002592" y="1828800"/>
            <a:ext cx="2255208" cy="4343400"/>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endParaRPr lang="en-US" dirty="0">
              <a:solidFill>
                <a:schemeClr val="bg1"/>
              </a:solidFill>
            </a:endParaRPr>
          </a:p>
          <a:p>
            <a:pPr algn="l" eaLnBrk="0" hangingPunct="0"/>
            <a:r>
              <a:rPr lang="en-US" sz="1600" dirty="0">
                <a:solidFill>
                  <a:schemeClr val="bg1"/>
                </a:solidFill>
              </a:rPr>
              <a:t>.1 Data Analysis</a:t>
            </a:r>
          </a:p>
          <a:p>
            <a:pPr marL="173038" algn="l" eaLnBrk="0" hangingPunct="0">
              <a:buFont typeface="Arial" panose="020B0604020202020204" pitchFamily="34" charset="0"/>
              <a:buChar char="•"/>
            </a:pPr>
            <a:r>
              <a:rPr lang="en-US" sz="1600" dirty="0">
                <a:solidFill>
                  <a:schemeClr val="bg1"/>
                </a:solidFill>
              </a:rPr>
              <a:t> Alternative Analysis</a:t>
            </a:r>
          </a:p>
          <a:p>
            <a:pPr marL="173038" algn="l" eaLnBrk="0" hangingPunct="0">
              <a:buFont typeface="Arial" panose="020B0604020202020204" pitchFamily="34" charset="0"/>
              <a:buChar char="•"/>
            </a:pPr>
            <a:r>
              <a:rPr lang="en-US" sz="1600" dirty="0">
                <a:solidFill>
                  <a:schemeClr val="bg1"/>
                </a:solidFill>
              </a:rPr>
              <a:t> Cost-Benefit Analysis</a:t>
            </a:r>
          </a:p>
          <a:p>
            <a:pPr marL="173038" algn="l" eaLnBrk="0" hangingPunct="0">
              <a:buFont typeface="Arial" panose="020B0604020202020204" pitchFamily="34" charset="0"/>
              <a:buChar char="•"/>
            </a:pPr>
            <a:r>
              <a:rPr lang="en-US" sz="1600" dirty="0">
                <a:solidFill>
                  <a:schemeClr val="bg1"/>
                </a:solidFill>
              </a:rPr>
              <a:t> Performance Reviews</a:t>
            </a:r>
          </a:p>
          <a:p>
            <a:pPr marL="173038" algn="l" eaLnBrk="0" hangingPunct="0">
              <a:buFont typeface="Arial" panose="020B0604020202020204" pitchFamily="34" charset="0"/>
              <a:buChar char="•"/>
            </a:pPr>
            <a:r>
              <a:rPr lang="en-US" sz="1600" dirty="0">
                <a:solidFill>
                  <a:schemeClr val="bg1"/>
                </a:solidFill>
              </a:rPr>
              <a:t> Trend Analysis</a:t>
            </a:r>
          </a:p>
          <a:p>
            <a:pPr algn="l" eaLnBrk="0" hangingPunct="0">
              <a:buFont typeface="Arial" panose="020B0604020202020204" pitchFamily="34" charset="0"/>
              <a:buChar char="•"/>
            </a:pPr>
            <a:r>
              <a:rPr lang="en-US" sz="1600" dirty="0">
                <a:solidFill>
                  <a:schemeClr val="bg1"/>
                </a:solidFill>
              </a:rPr>
              <a:t>2 Problem solving</a:t>
            </a:r>
          </a:p>
          <a:p>
            <a:pPr algn="l" eaLnBrk="0" hangingPunct="0">
              <a:buFont typeface="Arial" panose="020B0604020202020204" pitchFamily="34" charset="0"/>
              <a:buChar char="•"/>
            </a:pPr>
            <a:r>
              <a:rPr lang="en-US" sz="1600" dirty="0">
                <a:solidFill>
                  <a:schemeClr val="bg1"/>
                </a:solidFill>
              </a:rPr>
              <a:t>3 Interpersonal &amp; Team </a:t>
            </a:r>
          </a:p>
          <a:p>
            <a:pPr algn="l" eaLnBrk="0" hangingPunct="0"/>
            <a:r>
              <a:rPr lang="en-US" sz="1600" dirty="0">
                <a:solidFill>
                  <a:schemeClr val="bg1"/>
                </a:solidFill>
              </a:rPr>
              <a:t>    skills </a:t>
            </a:r>
          </a:p>
          <a:p>
            <a:pPr marL="266700" indent="-93663" algn="l" eaLnBrk="0" hangingPunct="0">
              <a:buFont typeface="Arial" panose="020B0604020202020204" pitchFamily="34" charset="0"/>
              <a:buChar char="•"/>
            </a:pPr>
            <a:r>
              <a:rPr lang="en-US" sz="1600" dirty="0">
                <a:solidFill>
                  <a:schemeClr val="bg1"/>
                </a:solidFill>
              </a:rPr>
              <a:t> Negotiation</a:t>
            </a:r>
          </a:p>
          <a:p>
            <a:pPr marL="266700" indent="-93663" algn="l" eaLnBrk="0" hangingPunct="0">
              <a:buFont typeface="Arial" panose="020B0604020202020204" pitchFamily="34" charset="0"/>
              <a:buChar char="•"/>
            </a:pPr>
            <a:r>
              <a:rPr lang="en-US" sz="1600" dirty="0">
                <a:solidFill>
                  <a:schemeClr val="bg1"/>
                </a:solidFill>
              </a:rPr>
              <a:t> Influencing</a:t>
            </a:r>
          </a:p>
          <a:p>
            <a:pPr algn="l" eaLnBrk="0" hangingPunct="0">
              <a:buFont typeface="Arial" panose="020B0604020202020204" pitchFamily="34" charset="0"/>
              <a:buChar char="•"/>
            </a:pPr>
            <a:r>
              <a:rPr lang="en-US" sz="1600" dirty="0">
                <a:solidFill>
                  <a:schemeClr val="bg1"/>
                </a:solidFill>
              </a:rPr>
              <a:t>4 PMIS</a:t>
            </a:r>
          </a:p>
        </p:txBody>
      </p:sp>
      <p:sp>
        <p:nvSpPr>
          <p:cNvPr id="6" name="Rectangle 9"/>
          <p:cNvSpPr>
            <a:spLocks noChangeArrowheads="1"/>
          </p:cNvSpPr>
          <p:nvPr/>
        </p:nvSpPr>
        <p:spPr bwMode="auto">
          <a:xfrm>
            <a:off x="304800" y="1828800"/>
            <a:ext cx="2529603" cy="4343400"/>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r>
              <a:rPr lang="en-US" sz="2400" b="1" dirty="0">
                <a:solidFill>
                  <a:schemeClr val="bg1"/>
                </a:solidFill>
              </a:rPr>
              <a:t>    </a:t>
            </a:r>
          </a:p>
          <a:p>
            <a:pPr algn="l" eaLnBrk="0" hangingPunct="0">
              <a:lnSpc>
                <a:spcPct val="50000"/>
              </a:lnSpc>
            </a:pPr>
            <a:endParaRPr lang="en-US" b="1" dirty="0">
              <a:solidFill>
                <a:schemeClr val="bg1"/>
              </a:solidFill>
            </a:endParaRPr>
          </a:p>
          <a:p>
            <a:pPr eaLnBrk="0" hangingPunct="0">
              <a:buFontTx/>
              <a:buChar char="•"/>
            </a:pPr>
            <a:r>
              <a:rPr lang="en-US" sz="1600" dirty="0">
                <a:solidFill>
                  <a:schemeClr val="bg1"/>
                </a:solidFill>
              </a:rPr>
              <a:t>1 Project Mgmt. Plan</a:t>
            </a:r>
          </a:p>
          <a:p>
            <a:pPr marL="173038" eaLnBrk="0" hangingPunct="0">
              <a:buFontTx/>
              <a:buChar char="•"/>
            </a:pPr>
            <a:r>
              <a:rPr lang="en-US" sz="1600" dirty="0">
                <a:solidFill>
                  <a:schemeClr val="bg1"/>
                </a:solidFill>
              </a:rPr>
              <a:t> Resources Mgmt. Plan</a:t>
            </a:r>
          </a:p>
          <a:p>
            <a:pPr eaLnBrk="0" hangingPunct="0">
              <a:buFontTx/>
              <a:buChar char="•"/>
            </a:pPr>
            <a:r>
              <a:rPr lang="en-US" sz="1600" dirty="0">
                <a:solidFill>
                  <a:schemeClr val="bg1"/>
                </a:solidFill>
              </a:rPr>
              <a:t>2 Project Documents</a:t>
            </a:r>
          </a:p>
          <a:p>
            <a:pPr marL="173038" lvl="1" eaLnBrk="0" hangingPunct="0">
              <a:buFont typeface="Arial" panose="020B0604020202020204" pitchFamily="34" charset="0"/>
              <a:buChar char="•"/>
            </a:pPr>
            <a:r>
              <a:rPr lang="en-US" sz="1600" dirty="0">
                <a:solidFill>
                  <a:schemeClr val="bg1"/>
                </a:solidFill>
              </a:rPr>
              <a:t> Issue log</a:t>
            </a:r>
          </a:p>
          <a:p>
            <a:pPr marL="173038" lvl="1" eaLnBrk="0" hangingPunct="0">
              <a:buFont typeface="Arial" panose="020B0604020202020204" pitchFamily="34" charset="0"/>
              <a:buChar char="•"/>
            </a:pPr>
            <a:r>
              <a:rPr lang="en-US" sz="1600" dirty="0">
                <a:solidFill>
                  <a:schemeClr val="bg1"/>
                </a:solidFill>
              </a:rPr>
              <a:t> Lessons learned Reg.</a:t>
            </a:r>
          </a:p>
          <a:p>
            <a:pPr marL="173038" lvl="1" eaLnBrk="0" hangingPunct="0">
              <a:buFont typeface="Arial" panose="020B0604020202020204" pitchFamily="34" charset="0"/>
              <a:buChar char="•"/>
            </a:pPr>
            <a:r>
              <a:rPr lang="en-US" sz="1600" dirty="0">
                <a:solidFill>
                  <a:schemeClr val="bg1"/>
                </a:solidFill>
              </a:rPr>
              <a:t> Physical Resource </a:t>
            </a:r>
            <a:r>
              <a:rPr lang="en-US" sz="1600" dirty="0" err="1">
                <a:solidFill>
                  <a:schemeClr val="bg1"/>
                </a:solidFill>
              </a:rPr>
              <a:t>Assgm’t</a:t>
            </a:r>
            <a:r>
              <a:rPr lang="en-US" sz="1600" dirty="0">
                <a:solidFill>
                  <a:schemeClr val="bg1"/>
                </a:solidFill>
              </a:rPr>
              <a:t>.</a:t>
            </a:r>
          </a:p>
          <a:p>
            <a:pPr marL="173038" lvl="1" eaLnBrk="0" hangingPunct="0">
              <a:buFont typeface="Arial" panose="020B0604020202020204" pitchFamily="34" charset="0"/>
              <a:buChar char="•"/>
            </a:pPr>
            <a:r>
              <a:rPr lang="en-US" sz="1600" dirty="0">
                <a:solidFill>
                  <a:schemeClr val="bg1"/>
                </a:solidFill>
              </a:rPr>
              <a:t> Project Schedule</a:t>
            </a:r>
          </a:p>
          <a:p>
            <a:pPr marL="173038" lvl="1" eaLnBrk="0" hangingPunct="0">
              <a:buFont typeface="Arial" panose="020B0604020202020204" pitchFamily="34" charset="0"/>
              <a:buChar char="•"/>
            </a:pPr>
            <a:r>
              <a:rPr lang="en-US" sz="1600" dirty="0">
                <a:solidFill>
                  <a:schemeClr val="bg1"/>
                </a:solidFill>
              </a:rPr>
              <a:t> RBS</a:t>
            </a:r>
          </a:p>
          <a:p>
            <a:pPr marL="173038" lvl="1" eaLnBrk="0" hangingPunct="0">
              <a:buFont typeface="Arial" panose="020B0604020202020204" pitchFamily="34" charset="0"/>
              <a:buChar char="•"/>
            </a:pPr>
            <a:r>
              <a:rPr lang="en-US" sz="1600" dirty="0">
                <a:solidFill>
                  <a:schemeClr val="bg1"/>
                </a:solidFill>
              </a:rPr>
              <a:t> Resource Requirements</a:t>
            </a:r>
          </a:p>
          <a:p>
            <a:pPr marL="173038" lvl="1" eaLnBrk="0" hangingPunct="0">
              <a:buFont typeface="Arial" panose="020B0604020202020204" pitchFamily="34" charset="0"/>
              <a:buChar char="•"/>
            </a:pPr>
            <a:r>
              <a:rPr lang="en-US" sz="1600" dirty="0">
                <a:solidFill>
                  <a:schemeClr val="bg1"/>
                </a:solidFill>
              </a:rPr>
              <a:t> Risk Register</a:t>
            </a:r>
          </a:p>
          <a:p>
            <a:pPr marL="0" lvl="1" eaLnBrk="0" hangingPunct="0">
              <a:buFont typeface="Arial" panose="020B0604020202020204" pitchFamily="34" charset="0"/>
              <a:buChar char="•"/>
            </a:pPr>
            <a:r>
              <a:rPr lang="en-US" sz="1600" dirty="0">
                <a:solidFill>
                  <a:schemeClr val="bg1"/>
                </a:solidFill>
              </a:rPr>
              <a:t>3 Work Performance data</a:t>
            </a:r>
          </a:p>
          <a:p>
            <a:pPr marL="0" lvl="1" eaLnBrk="0" hangingPunct="0">
              <a:buFont typeface="Arial" panose="020B0604020202020204" pitchFamily="34" charset="0"/>
              <a:buChar char="•"/>
            </a:pPr>
            <a:r>
              <a:rPr lang="en-US" sz="1600" dirty="0">
                <a:solidFill>
                  <a:schemeClr val="bg1"/>
                </a:solidFill>
              </a:rPr>
              <a:t>4 Agreements</a:t>
            </a:r>
          </a:p>
          <a:p>
            <a:pPr marL="0" lvl="1" eaLnBrk="0" hangingPunct="0">
              <a:buFont typeface="Arial" panose="020B0604020202020204" pitchFamily="34" charset="0"/>
              <a:buChar char="•"/>
            </a:pPr>
            <a:r>
              <a:rPr lang="en-US" sz="1600" dirty="0">
                <a:solidFill>
                  <a:schemeClr val="bg1"/>
                </a:solidFill>
              </a:rPr>
              <a:t>5 Org. Process Assets</a:t>
            </a:r>
          </a:p>
        </p:txBody>
      </p:sp>
      <p:sp>
        <p:nvSpPr>
          <p:cNvPr id="7" name="TextBox 6"/>
          <p:cNvSpPr txBox="1"/>
          <p:nvPr/>
        </p:nvSpPr>
        <p:spPr>
          <a:xfrm>
            <a:off x="655201" y="1946361"/>
            <a:ext cx="1143000" cy="369332"/>
          </a:xfrm>
          <a:prstGeom prst="rect">
            <a:avLst/>
          </a:prstGeom>
          <a:noFill/>
        </p:spPr>
        <p:txBody>
          <a:bodyPr wrap="square" rtlCol="0">
            <a:spAutoFit/>
          </a:bodyPr>
          <a:lstStyle/>
          <a:p>
            <a:pPr eaLnBrk="0" hangingPunct="0"/>
            <a:r>
              <a:rPr lang="en-US" b="1">
                <a:solidFill>
                  <a:schemeClr val="bg1"/>
                </a:solidFill>
              </a:rPr>
              <a:t>Inputs</a:t>
            </a:r>
            <a:endParaRPr lang="en-US" b="1" dirty="0">
              <a:solidFill>
                <a:schemeClr val="bg1"/>
              </a:solidFill>
            </a:endParaRPr>
          </a:p>
        </p:txBody>
      </p:sp>
      <p:sp>
        <p:nvSpPr>
          <p:cNvPr id="8" name="TextBox 7"/>
          <p:cNvSpPr txBox="1"/>
          <p:nvPr/>
        </p:nvSpPr>
        <p:spPr>
          <a:xfrm>
            <a:off x="3404979" y="1905892"/>
            <a:ext cx="1510506" cy="646331"/>
          </a:xfrm>
          <a:prstGeom prst="rect">
            <a:avLst/>
          </a:prstGeom>
          <a:noFill/>
        </p:spPr>
        <p:txBody>
          <a:bodyPr wrap="square" rtlCol="0">
            <a:spAutoFit/>
          </a:bodyPr>
          <a:lstStyle/>
          <a:p>
            <a:pPr algn="ctr" eaLnBrk="0" hangingPunct="0"/>
            <a:r>
              <a:rPr lang="en-US" b="1" dirty="0">
                <a:solidFill>
                  <a:schemeClr val="bg1"/>
                </a:solidFill>
              </a:rPr>
              <a:t>Tools &amp;</a:t>
            </a:r>
          </a:p>
          <a:p>
            <a:pPr algn="ctr" eaLnBrk="0" hangingPunct="0"/>
            <a:r>
              <a:rPr lang="en-US" b="1" dirty="0">
                <a:solidFill>
                  <a:schemeClr val="bg1"/>
                </a:solidFill>
              </a:rPr>
              <a:t> Techniques</a:t>
            </a:r>
          </a:p>
        </p:txBody>
      </p:sp>
      <p:sp>
        <p:nvSpPr>
          <p:cNvPr id="9" name="TextBox 8"/>
          <p:cNvSpPr txBox="1"/>
          <p:nvPr/>
        </p:nvSpPr>
        <p:spPr>
          <a:xfrm>
            <a:off x="5943600" y="1928575"/>
            <a:ext cx="1371600" cy="369332"/>
          </a:xfrm>
          <a:prstGeom prst="rect">
            <a:avLst/>
          </a:prstGeom>
          <a:noFill/>
        </p:spPr>
        <p:txBody>
          <a:bodyPr wrap="square" rtlCol="0">
            <a:spAutoFit/>
          </a:bodyPr>
          <a:lstStyle/>
          <a:p>
            <a:pPr eaLnBrk="0" hangingPunct="0"/>
            <a:r>
              <a:rPr lang="en-US" b="1" dirty="0">
                <a:solidFill>
                  <a:schemeClr val="bg1"/>
                </a:solidFill>
              </a:rPr>
              <a:t>Outputs</a:t>
            </a:r>
          </a:p>
        </p:txBody>
      </p:sp>
      <p:sp>
        <p:nvSpPr>
          <p:cNvPr id="10" name="Footer Placeholder 9"/>
          <p:cNvSpPr>
            <a:spLocks noGrp="1"/>
          </p:cNvSpPr>
          <p:nvPr>
            <p:ph type="ftr" sz="quarter" idx="11"/>
          </p:nvPr>
        </p:nvSpPr>
        <p:spPr/>
        <p:txBody>
          <a:bodyPr/>
          <a:lstStyle/>
          <a:p>
            <a:r>
              <a:rPr lang="en-CA"/>
              <a:t>PMBOK 6th Edition</a:t>
            </a:r>
          </a:p>
        </p:txBody>
      </p:sp>
    </p:spTree>
    <p:extLst>
      <p:ext uri="{BB962C8B-B14F-4D97-AF65-F5344CB8AC3E}">
        <p14:creationId xmlns:p14="http://schemas.microsoft.com/office/powerpoint/2010/main" val="2987670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99" y="76200"/>
            <a:ext cx="8171688" cy="639762"/>
          </a:xfrm>
        </p:spPr>
        <p:txBody>
          <a:bodyPr>
            <a:normAutofit/>
          </a:bodyPr>
          <a:lstStyle/>
          <a:p>
            <a:r>
              <a:rPr lang="en-CA" sz="3200" b="1" dirty="0">
                <a:solidFill>
                  <a:schemeClr val="tx2">
                    <a:lumMod val="50000"/>
                  </a:schemeClr>
                </a:solidFill>
              </a:rPr>
              <a:t>9.6.1 CONTROL RESOURCES - INPUTS</a:t>
            </a:r>
          </a:p>
        </p:txBody>
      </p:sp>
      <p:sp>
        <p:nvSpPr>
          <p:cNvPr id="3" name="Content Placeholder 2"/>
          <p:cNvSpPr>
            <a:spLocks noGrp="1"/>
          </p:cNvSpPr>
          <p:nvPr>
            <p:ph idx="1"/>
          </p:nvPr>
        </p:nvSpPr>
        <p:spPr>
          <a:xfrm>
            <a:off x="0" y="762000"/>
            <a:ext cx="9144000" cy="6400800"/>
          </a:xfrm>
        </p:spPr>
        <p:txBody>
          <a:bodyPr>
            <a:normAutofit fontScale="92500" lnSpcReduction="20000"/>
          </a:bodyPr>
          <a:lstStyle/>
          <a:p>
            <a:pPr marL="82296" indent="0">
              <a:buNone/>
            </a:pPr>
            <a:r>
              <a:rPr lang="en-CA" sz="2800" b="1" dirty="0"/>
              <a:t>.1 Project Management Plan</a:t>
            </a:r>
          </a:p>
          <a:p>
            <a:pPr marL="531813" indent="0">
              <a:buNone/>
            </a:pPr>
            <a:r>
              <a:rPr lang="en-CA" sz="2000" dirty="0"/>
              <a:t>Resource Management Plan, a component of the project management plan, provides guidance about how physical resources should be controlled &amp; released.  </a:t>
            </a:r>
          </a:p>
          <a:p>
            <a:pPr marL="92075" indent="0">
              <a:buNone/>
            </a:pPr>
            <a:r>
              <a:rPr lang="en-CA" sz="2800" b="1" dirty="0"/>
              <a:t>.2 Project Documents</a:t>
            </a:r>
          </a:p>
          <a:p>
            <a:pPr marL="625475" indent="-174625"/>
            <a:r>
              <a:rPr lang="en-CA" sz="2000" b="1" i="1" dirty="0"/>
              <a:t>Issue Log. </a:t>
            </a:r>
            <a:r>
              <a:rPr lang="en-CA" sz="2000" dirty="0"/>
              <a:t>Identifies physical resource availability and quality issues. </a:t>
            </a:r>
          </a:p>
          <a:p>
            <a:pPr marL="625475" indent="-174625"/>
            <a:r>
              <a:rPr lang="en-CA" sz="2000" b="1" i="1" dirty="0"/>
              <a:t>Lessons Learned Register. </a:t>
            </a:r>
            <a:r>
              <a:rPr lang="en-CA" sz="2000" dirty="0"/>
              <a:t>Provides information on past experience. </a:t>
            </a:r>
          </a:p>
          <a:p>
            <a:pPr marL="625475" indent="-174625"/>
            <a:r>
              <a:rPr lang="en-CA" sz="2000" b="1" i="1" dirty="0"/>
              <a:t>Physical Resource Assignments. </a:t>
            </a:r>
            <a:r>
              <a:rPr lang="en-CA" sz="2000" dirty="0"/>
              <a:t>Describes expected resource utilization, type, quantity, location and source. </a:t>
            </a:r>
          </a:p>
          <a:p>
            <a:pPr marL="625475" indent="-174625"/>
            <a:r>
              <a:rPr lang="en-CA" sz="2000" b="1" i="1" dirty="0"/>
              <a:t>Project Schedule. </a:t>
            </a:r>
            <a:r>
              <a:rPr lang="en-CA" sz="2000" dirty="0"/>
              <a:t>Identifies, what when and where resources are needed</a:t>
            </a:r>
          </a:p>
          <a:p>
            <a:pPr marL="625475" indent="-174625"/>
            <a:r>
              <a:rPr lang="en-CA" sz="2000" b="1" i="1" dirty="0"/>
              <a:t>Resource Breakdown Structure. </a:t>
            </a:r>
            <a:r>
              <a:rPr lang="en-CA" sz="2000" dirty="0"/>
              <a:t>Provides resource replacement references. </a:t>
            </a:r>
          </a:p>
          <a:p>
            <a:pPr marL="625475" indent="-174625"/>
            <a:r>
              <a:rPr lang="en-CA" sz="2000" b="1" i="1" dirty="0"/>
              <a:t>Resource Requirements. </a:t>
            </a:r>
            <a:r>
              <a:rPr lang="en-CA" sz="2000" dirty="0"/>
              <a:t>Identifies needed material, equipment, supplies</a:t>
            </a:r>
          </a:p>
          <a:p>
            <a:pPr marL="625475" indent="-174625"/>
            <a:r>
              <a:rPr lang="en-CA" sz="2000" b="1" i="1" dirty="0"/>
              <a:t>Risk Register. </a:t>
            </a:r>
            <a:r>
              <a:rPr lang="en-CA" sz="2000" dirty="0"/>
              <a:t>Identifies risks that may impact physical resources. </a:t>
            </a:r>
          </a:p>
          <a:p>
            <a:pPr marL="92075" indent="0">
              <a:buNone/>
            </a:pPr>
            <a:r>
              <a:rPr lang="en-CA" sz="2800" b="1" dirty="0"/>
              <a:t>.3 Work Performance Data</a:t>
            </a:r>
          </a:p>
          <a:p>
            <a:pPr marL="92075" indent="0">
              <a:buNone/>
            </a:pPr>
            <a:r>
              <a:rPr lang="en-CA" sz="2800" b="1" dirty="0"/>
              <a:t>     </a:t>
            </a:r>
            <a:r>
              <a:rPr lang="en-CA" sz="2000" dirty="0"/>
              <a:t>Provides data on status of resources used to date by type and quantity</a:t>
            </a:r>
          </a:p>
          <a:p>
            <a:pPr marL="92075" indent="0">
              <a:buNone/>
            </a:pPr>
            <a:r>
              <a:rPr lang="en-CA" sz="2000" dirty="0"/>
              <a:t> </a:t>
            </a:r>
            <a:r>
              <a:rPr lang="en-CA" sz="2800" b="1" dirty="0"/>
              <a:t>.4 Agreements</a:t>
            </a:r>
          </a:p>
          <a:p>
            <a:pPr marL="450850" indent="0">
              <a:buNone/>
            </a:pPr>
            <a:r>
              <a:rPr lang="en-CA" sz="2800" b="1" dirty="0"/>
              <a:t> </a:t>
            </a:r>
            <a:r>
              <a:rPr lang="en-CA" sz="2000" dirty="0"/>
              <a:t>Provide information on external resources, and procurement procedures </a:t>
            </a:r>
          </a:p>
          <a:p>
            <a:pPr marL="173038" indent="0">
              <a:buNone/>
            </a:pPr>
            <a:r>
              <a:rPr lang="en-CA" sz="2800" b="1" dirty="0"/>
              <a:t>.5 Organizational Process Assets</a:t>
            </a:r>
          </a:p>
          <a:p>
            <a:pPr marL="531813" indent="0">
              <a:buNone/>
            </a:pPr>
            <a:r>
              <a:rPr lang="en-CA" sz="2000" dirty="0"/>
              <a:t> Control and allocation policies, issue escalation procedures, lessons learned. </a:t>
            </a:r>
            <a:endParaRPr lang="en-CA" sz="2200" dirty="0"/>
          </a:p>
          <a:p>
            <a:pPr marL="92075" indent="0">
              <a:buNone/>
            </a:pPr>
            <a:r>
              <a:rPr lang="en-CA" sz="2800" b="1" dirty="0"/>
              <a:t>	</a:t>
            </a:r>
            <a:r>
              <a:rPr lang="en-CA" sz="2000" dirty="0"/>
              <a:t> </a:t>
            </a:r>
            <a:endParaRPr lang="en-CA" sz="2800" b="1" dirty="0"/>
          </a:p>
          <a:p>
            <a:pPr marL="92075" indent="0">
              <a:buNone/>
            </a:pPr>
            <a:endParaRPr lang="en-CA" sz="2800" b="1" dirty="0"/>
          </a:p>
        </p:txBody>
      </p:sp>
      <p:sp>
        <p:nvSpPr>
          <p:cNvPr id="4" name="Footer Placeholder 3"/>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32370741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400288" cy="5257800"/>
          </a:xfrm>
        </p:spPr>
        <p:txBody>
          <a:bodyPr>
            <a:normAutofit lnSpcReduction="10000"/>
          </a:bodyPr>
          <a:lstStyle/>
          <a:p>
            <a:pPr marL="82296" indent="0">
              <a:buNone/>
            </a:pPr>
            <a:r>
              <a:rPr lang="en-CA" sz="2800" b="1" dirty="0"/>
              <a:t>.1 Data Analysis</a:t>
            </a:r>
          </a:p>
          <a:p>
            <a:pPr marL="717550" indent="-185738"/>
            <a:r>
              <a:rPr lang="en-CA" sz="2000" b="1" i="1" dirty="0"/>
              <a:t>Alternative Analysis. </a:t>
            </a:r>
            <a:r>
              <a:rPr lang="en-CA" sz="2000" dirty="0"/>
              <a:t>Used to select the best alternative for correcting variances in resource utilization, in situations of trade-off between time and cost. </a:t>
            </a:r>
          </a:p>
          <a:p>
            <a:pPr marL="717550" indent="-185738"/>
            <a:r>
              <a:rPr lang="en-CA" sz="2000" b="1" i="1" dirty="0"/>
              <a:t>Cost-Benefit Analysis.  </a:t>
            </a:r>
            <a:r>
              <a:rPr lang="en-CA" sz="2000" dirty="0"/>
              <a:t>Helps to determine the least cost acceptable corrective action in case of project deviations. </a:t>
            </a:r>
          </a:p>
          <a:p>
            <a:pPr marL="717550" indent="-185738"/>
            <a:r>
              <a:rPr lang="en-CA" sz="2000" b="1" i="1" dirty="0"/>
              <a:t>Performance Reviews. </a:t>
            </a:r>
            <a:r>
              <a:rPr lang="en-CA" sz="2000" dirty="0"/>
              <a:t>Used to measure, compare and analyze actual resource utilization with planned utilization. </a:t>
            </a:r>
          </a:p>
          <a:p>
            <a:pPr marL="717550" indent="-185738"/>
            <a:r>
              <a:rPr lang="en-CA" sz="2000" b="1" i="1" dirty="0"/>
              <a:t>Trend analysis. </a:t>
            </a:r>
            <a:r>
              <a:rPr lang="en-CA" sz="2000" dirty="0"/>
              <a:t>Used to determine whether performance or resource utilization is improving over time.   </a:t>
            </a:r>
          </a:p>
          <a:p>
            <a:pPr marL="79375" indent="0">
              <a:buNone/>
            </a:pPr>
            <a:r>
              <a:rPr lang="en-CA" sz="2800" b="1" dirty="0"/>
              <a:t>.2  Problem Solving</a:t>
            </a:r>
          </a:p>
          <a:p>
            <a:pPr marL="531813" indent="0">
              <a:buNone/>
            </a:pPr>
            <a:r>
              <a:rPr lang="en-CA" sz="2000" dirty="0"/>
              <a:t>Required to solve problems such as unavailability of physical resources, or late delivery by suppliers, etc.  The methodical approach to be taken, where the problem is: identified – defined – investigated – analyzed – solved and checked. </a:t>
            </a:r>
          </a:p>
        </p:txBody>
      </p:sp>
      <p:sp>
        <p:nvSpPr>
          <p:cNvPr id="4" name="Title 1"/>
          <p:cNvSpPr>
            <a:spLocks noGrp="1"/>
          </p:cNvSpPr>
          <p:nvPr>
            <p:ph type="title"/>
          </p:nvPr>
        </p:nvSpPr>
        <p:spPr>
          <a:xfrm>
            <a:off x="1435608" y="274638"/>
            <a:ext cx="7498080" cy="715962"/>
          </a:xfrm>
        </p:spPr>
        <p:txBody>
          <a:bodyPr>
            <a:normAutofit fontScale="90000"/>
          </a:bodyPr>
          <a:lstStyle/>
          <a:p>
            <a:pPr algn="ctr"/>
            <a:r>
              <a:rPr lang="en-CA" sz="3200" b="1" dirty="0">
                <a:solidFill>
                  <a:schemeClr val="tx2">
                    <a:lumMod val="50000"/>
                  </a:schemeClr>
                </a:solidFill>
              </a:rPr>
              <a:t>9.6.2 CONTROL RESOURCES         TOOLS &amp; TECHNIQUES</a:t>
            </a:r>
          </a:p>
        </p:txBody>
      </p:sp>
      <p:sp>
        <p:nvSpPr>
          <p:cNvPr id="5" name="Footer Placeholder 4"/>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383724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400288" cy="5257800"/>
          </a:xfrm>
        </p:spPr>
        <p:txBody>
          <a:bodyPr>
            <a:normAutofit/>
          </a:bodyPr>
          <a:lstStyle/>
          <a:p>
            <a:pPr marL="82296" indent="0">
              <a:buNone/>
            </a:pPr>
            <a:r>
              <a:rPr lang="en-CA" sz="2800" b="1" dirty="0"/>
              <a:t>.3 Interpersonal &amp; Team Skills</a:t>
            </a:r>
          </a:p>
          <a:p>
            <a:pPr marL="717550" indent="-185738"/>
            <a:r>
              <a:rPr lang="en-CA" sz="2000" b="1" i="1" dirty="0"/>
              <a:t>Negotiation. </a:t>
            </a:r>
            <a:r>
              <a:rPr lang="en-CA" sz="2000" dirty="0"/>
              <a:t>Used to select the best alternative for correcting variances in resource utilization, in situations of trade-off between time and cost. </a:t>
            </a:r>
          </a:p>
          <a:p>
            <a:pPr marL="717550" indent="-185738"/>
            <a:r>
              <a:rPr lang="en-CA" sz="2000" b="1" i="1" dirty="0"/>
              <a:t>Influencing. </a:t>
            </a:r>
            <a:r>
              <a:rPr lang="en-CA" sz="2000" dirty="0"/>
              <a:t>Practiced by project managers to solve problems or obtain needed resources in time.  </a:t>
            </a:r>
          </a:p>
          <a:p>
            <a:pPr marL="79375" indent="0">
              <a:buNone/>
            </a:pPr>
            <a:r>
              <a:rPr lang="en-CA" sz="2800" b="1" dirty="0"/>
              <a:t>.4  Project Management Information Systems</a:t>
            </a:r>
          </a:p>
          <a:p>
            <a:pPr marL="531813" indent="0">
              <a:buNone/>
            </a:pPr>
            <a:r>
              <a:rPr lang="en-CA" sz="2000" dirty="0"/>
              <a:t>Software programs for resource management or scheduling to ensure the right resources are deployed in the right place at the right time.  </a:t>
            </a:r>
          </a:p>
          <a:p>
            <a:pPr marL="531813" indent="0">
              <a:buNone/>
            </a:pPr>
            <a:endParaRPr lang="en-CA" sz="2000" dirty="0"/>
          </a:p>
        </p:txBody>
      </p:sp>
      <p:sp>
        <p:nvSpPr>
          <p:cNvPr id="4" name="Title 1"/>
          <p:cNvSpPr>
            <a:spLocks noGrp="1"/>
          </p:cNvSpPr>
          <p:nvPr>
            <p:ph type="title"/>
          </p:nvPr>
        </p:nvSpPr>
        <p:spPr>
          <a:xfrm>
            <a:off x="1435608" y="274638"/>
            <a:ext cx="7498080" cy="715962"/>
          </a:xfrm>
        </p:spPr>
        <p:txBody>
          <a:bodyPr>
            <a:normAutofit fontScale="90000"/>
          </a:bodyPr>
          <a:lstStyle/>
          <a:p>
            <a:pPr algn="ctr"/>
            <a:r>
              <a:rPr lang="en-CA" sz="3200" b="1" dirty="0">
                <a:solidFill>
                  <a:schemeClr val="tx2">
                    <a:lumMod val="50000"/>
                  </a:schemeClr>
                </a:solidFill>
              </a:rPr>
              <a:t>9.6.2 CONTROL RESOURCES         TOOLS &amp; TECHNIQUES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3672511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324088" cy="4800600"/>
          </a:xfrm>
        </p:spPr>
        <p:txBody>
          <a:bodyPr>
            <a:normAutofit/>
          </a:bodyPr>
          <a:lstStyle/>
          <a:p>
            <a:pPr marL="82296" indent="0">
              <a:buNone/>
            </a:pPr>
            <a:r>
              <a:rPr lang="en-CA" sz="2800" b="1" dirty="0"/>
              <a:t>.1 Work Performance Information</a:t>
            </a:r>
          </a:p>
          <a:p>
            <a:pPr marL="450850" indent="0">
              <a:buNone/>
            </a:pPr>
            <a:r>
              <a:rPr lang="en-CA" sz="2000" dirty="0"/>
              <a:t>Helps perform gap analysis by comparing resource requirements and resource allocation across project activities. Identified gaps need to be addresses. </a:t>
            </a:r>
          </a:p>
          <a:p>
            <a:pPr marL="92075" indent="0">
              <a:buNone/>
            </a:pPr>
            <a:r>
              <a:rPr lang="en-CA" sz="2800" b="1" dirty="0"/>
              <a:t>.2 Change Requests</a:t>
            </a:r>
          </a:p>
          <a:p>
            <a:pPr marL="450850" indent="0">
              <a:buNone/>
            </a:pPr>
            <a:r>
              <a:rPr lang="en-CA" sz="2800" b="1" dirty="0"/>
              <a:t> </a:t>
            </a:r>
            <a:r>
              <a:rPr lang="en-CA" sz="2000" dirty="0"/>
              <a:t>The project manager needs to submit a change request as a result of Control Resources process, or corrective/preventive action that may impact any component of the project management plan. Change requests are processed for review and disposition through Perform Integrated Change Control process. </a:t>
            </a:r>
            <a:endParaRPr lang="en-CA" sz="2800" b="1" dirty="0"/>
          </a:p>
        </p:txBody>
      </p:sp>
      <p:sp>
        <p:nvSpPr>
          <p:cNvPr id="4" name="Title 1"/>
          <p:cNvSpPr>
            <a:spLocks noGrp="1"/>
          </p:cNvSpPr>
          <p:nvPr>
            <p:ph type="title"/>
          </p:nvPr>
        </p:nvSpPr>
        <p:spPr/>
        <p:txBody>
          <a:bodyPr>
            <a:normAutofit/>
          </a:bodyPr>
          <a:lstStyle/>
          <a:p>
            <a:pPr algn="ctr"/>
            <a:r>
              <a:rPr lang="en-CA" sz="3200" b="1" dirty="0">
                <a:solidFill>
                  <a:schemeClr val="tx2">
                    <a:lumMod val="50000"/>
                  </a:schemeClr>
                </a:solidFill>
              </a:rPr>
              <a:t>9.6.3 CONTROL RESOURCES - OUTPUTS</a:t>
            </a:r>
          </a:p>
        </p:txBody>
      </p:sp>
      <p:sp>
        <p:nvSpPr>
          <p:cNvPr id="5" name="Footer Placeholder 4"/>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129385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613" y="1143000"/>
            <a:ext cx="8610600" cy="5715000"/>
          </a:xfrm>
        </p:spPr>
        <p:txBody>
          <a:bodyPr>
            <a:normAutofit fontScale="92500" lnSpcReduction="20000"/>
          </a:bodyPr>
          <a:lstStyle/>
          <a:p>
            <a:pPr marL="82296" indent="0">
              <a:buNone/>
            </a:pPr>
            <a:r>
              <a:rPr lang="en-CA" sz="2800" b="1" dirty="0"/>
              <a:t>.3 Project Management Plan Updates</a:t>
            </a:r>
          </a:p>
          <a:p>
            <a:pPr marL="625475" indent="-174625"/>
            <a:r>
              <a:rPr lang="en-CA" sz="2000" b="1" i="1" dirty="0"/>
              <a:t>Resource Management Plan. </a:t>
            </a:r>
            <a:r>
              <a:rPr lang="en-CA" sz="2000" dirty="0"/>
              <a:t>Updated to reflect actual experience in managing project resources. </a:t>
            </a:r>
          </a:p>
          <a:p>
            <a:pPr marL="625475" indent="-174625"/>
            <a:r>
              <a:rPr lang="en-CA" sz="2000" b="1" i="1" dirty="0"/>
              <a:t>Schedule Baseline. </a:t>
            </a:r>
            <a:r>
              <a:rPr lang="en-CA" sz="2000" dirty="0"/>
              <a:t>The way resources are actually being managed may require a schedule update. </a:t>
            </a:r>
          </a:p>
          <a:p>
            <a:pPr marL="625475" indent="-174625"/>
            <a:r>
              <a:rPr lang="en-CA" sz="2000" b="1" i="1" dirty="0"/>
              <a:t>Cost Baseline. </a:t>
            </a:r>
            <a:r>
              <a:rPr lang="en-CA" sz="2000" dirty="0"/>
              <a:t>The way resources are actually being managed may require a schedule update. </a:t>
            </a:r>
            <a:endParaRPr lang="en-CA" sz="2000" b="1" i="1" dirty="0"/>
          </a:p>
          <a:p>
            <a:pPr marL="92075" indent="0">
              <a:buNone/>
            </a:pPr>
            <a:r>
              <a:rPr lang="en-CA" sz="2800" b="1" dirty="0"/>
              <a:t>.4 Project Documents Updates</a:t>
            </a:r>
          </a:p>
          <a:p>
            <a:pPr marL="717550" indent="-266700"/>
            <a:r>
              <a:rPr lang="en-CA" sz="2000" b="1" i="1" dirty="0"/>
              <a:t>Assumption Log. </a:t>
            </a:r>
            <a:r>
              <a:rPr lang="en-CA" sz="2000" dirty="0"/>
              <a:t>Updated to record new assumptions regarding physical resources.</a:t>
            </a:r>
          </a:p>
          <a:p>
            <a:pPr marL="717550" indent="-266700"/>
            <a:r>
              <a:rPr lang="en-CA" sz="2000" b="1" i="1" dirty="0"/>
              <a:t>Issue Log. </a:t>
            </a:r>
            <a:r>
              <a:rPr lang="en-CA" sz="2000" dirty="0"/>
              <a:t>Updated to record new issues encountered during the process</a:t>
            </a:r>
          </a:p>
          <a:p>
            <a:pPr marL="717550" indent="-266700"/>
            <a:r>
              <a:rPr lang="en-CA" sz="2000" b="1" i="1" dirty="0"/>
              <a:t>Lessons Learned register. </a:t>
            </a:r>
            <a:r>
              <a:rPr lang="en-CA" sz="2000" dirty="0"/>
              <a:t>Updated to record new effective control techniques</a:t>
            </a:r>
          </a:p>
          <a:p>
            <a:pPr marL="717550" indent="-266700"/>
            <a:r>
              <a:rPr lang="en-CA" sz="2000" b="1" i="1" dirty="0"/>
              <a:t>Physical Resource Assignment. </a:t>
            </a:r>
            <a:r>
              <a:rPr lang="en-CA" sz="2000" dirty="0"/>
              <a:t>Updated to record inevitable changes in  resource assignments and usage.</a:t>
            </a:r>
          </a:p>
          <a:p>
            <a:pPr marL="717550" indent="-266700"/>
            <a:r>
              <a:rPr lang="en-CA" sz="2000" b="1" i="1" dirty="0"/>
              <a:t>Resource Breakdown Structure. </a:t>
            </a:r>
            <a:r>
              <a:rPr lang="en-CA" sz="2000" dirty="0"/>
              <a:t>Updated to reflect changes in the way resources are being used. </a:t>
            </a:r>
          </a:p>
          <a:p>
            <a:pPr marL="717550" indent="-266700"/>
            <a:r>
              <a:rPr lang="en-CA" sz="2000" b="1" i="1" dirty="0"/>
              <a:t>Risk Register. </a:t>
            </a:r>
            <a:r>
              <a:rPr lang="en-CA" sz="2000" dirty="0"/>
              <a:t>Updated with any new risks associated with resource availability, utilization or other resource risks</a:t>
            </a:r>
            <a:r>
              <a:rPr lang="en-CA" sz="2000" b="1" i="1" dirty="0"/>
              <a:t> </a:t>
            </a:r>
          </a:p>
          <a:p>
            <a:pPr marL="450850" indent="0">
              <a:buNone/>
            </a:pPr>
            <a:endParaRPr lang="en-CA" sz="2000" b="1" i="1" dirty="0"/>
          </a:p>
        </p:txBody>
      </p:sp>
      <p:sp>
        <p:nvSpPr>
          <p:cNvPr id="4" name="Title 1"/>
          <p:cNvSpPr>
            <a:spLocks noGrp="1"/>
          </p:cNvSpPr>
          <p:nvPr>
            <p:ph type="title"/>
          </p:nvPr>
        </p:nvSpPr>
        <p:spPr>
          <a:xfrm>
            <a:off x="1435608" y="274638"/>
            <a:ext cx="7498080" cy="639762"/>
          </a:xfrm>
        </p:spPr>
        <p:txBody>
          <a:bodyPr>
            <a:normAutofit fontScale="90000"/>
          </a:bodyPr>
          <a:lstStyle/>
          <a:p>
            <a:pPr algn="ctr"/>
            <a:r>
              <a:rPr lang="en-CA" sz="3200" b="1" dirty="0">
                <a:solidFill>
                  <a:schemeClr val="tx2">
                    <a:lumMod val="50000"/>
                  </a:schemeClr>
                </a:solidFill>
              </a:rPr>
              <a:t>9.6.3 CONTROL RESOURCES  OUTPUTS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32803537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38400"/>
            <a:ext cx="7955280" cy="1143000"/>
          </a:xfrm>
        </p:spPr>
        <p:txBody>
          <a:bodyPr>
            <a:noAutofit/>
          </a:bodyPr>
          <a:lstStyle/>
          <a:p>
            <a:pPr algn="ctr"/>
            <a:r>
              <a:rPr lang="en-CA" sz="4000" b="1" dirty="0">
                <a:solidFill>
                  <a:schemeClr val="tx2">
                    <a:lumMod val="50000"/>
                  </a:schemeClr>
                </a:solidFill>
              </a:rPr>
              <a:t>PROJECT RESOURCE MANAGEMENT</a:t>
            </a:r>
            <a:br>
              <a:rPr lang="en-CA" sz="4000" b="1" dirty="0">
                <a:solidFill>
                  <a:schemeClr val="tx2">
                    <a:lumMod val="50000"/>
                  </a:schemeClr>
                </a:solidFill>
              </a:rPr>
            </a:br>
            <a:r>
              <a:rPr lang="en-CA" sz="4000" b="1" dirty="0">
                <a:solidFill>
                  <a:schemeClr val="tx2">
                    <a:lumMod val="50000"/>
                  </a:schemeClr>
                </a:solidFill>
              </a:rPr>
              <a:t>SUPPLIMENTARY TOPICS</a:t>
            </a:r>
          </a:p>
        </p:txBody>
      </p:sp>
      <p:sp>
        <p:nvSpPr>
          <p:cNvPr id="3" name="Footer Placeholder 2"/>
          <p:cNvSpPr>
            <a:spLocks noGrp="1"/>
          </p:cNvSpPr>
          <p:nvPr>
            <p:ph type="ftr" sz="quarter" idx="11"/>
          </p:nvPr>
        </p:nvSpPr>
        <p:spPr/>
        <p:txBody>
          <a:bodyPr/>
          <a:lstStyle/>
          <a:p>
            <a:r>
              <a:rPr lang="en-CA"/>
              <a:t>PMBOK 6th Edition</a:t>
            </a:r>
            <a:endParaRPr lang="en-CA" dirty="0"/>
          </a:p>
        </p:txBody>
      </p:sp>
    </p:spTree>
    <p:extLst>
      <p:ext uri="{BB962C8B-B14F-4D97-AF65-F5344CB8AC3E}">
        <p14:creationId xmlns:p14="http://schemas.microsoft.com/office/powerpoint/2010/main" val="2096621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301752" y="152400"/>
            <a:ext cx="8686800" cy="841248"/>
          </a:xfrm>
          <a:noFill/>
          <a:ln/>
        </p:spPr>
        <p:txBody>
          <a:bodyPr lIns="92075" tIns="46038" rIns="92075" bIns="46038"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What Is Conflict?</a:t>
            </a:r>
          </a:p>
        </p:txBody>
      </p:sp>
      <p:sp>
        <p:nvSpPr>
          <p:cNvPr id="671747" name="Rectangle 3"/>
          <p:cNvSpPr>
            <a:spLocks noGrp="1" noChangeArrowheads="1"/>
          </p:cNvSpPr>
          <p:nvPr>
            <p:ph sz="half" idx="1"/>
          </p:nvPr>
        </p:nvSpPr>
        <p:spPr>
          <a:xfrm>
            <a:off x="1066800" y="3138487"/>
            <a:ext cx="3618706" cy="2043113"/>
          </a:xfrm>
          <a:solidFill>
            <a:schemeClr val="bg2">
              <a:lumMod val="75000"/>
            </a:schemeClr>
          </a:solidFill>
          <a:ln w="12700" cap="flat">
            <a:solidFill>
              <a:schemeClr val="tx1"/>
            </a:solidFill>
          </a:ln>
        </p:spPr>
        <p:txBody>
          <a:bodyPr lIns="92075" tIns="46038" rIns="92075" bIns="46038">
            <a:normAutofit fontScale="85000" lnSpcReduction="10000"/>
          </a:bodyPr>
          <a:lstStyle/>
          <a:p>
            <a:pPr eaLnBrk="0" hangingPunct="0">
              <a:buSzPct val="79000"/>
            </a:pPr>
            <a:r>
              <a:rPr lang="en-US" sz="2600" i="1" dirty="0"/>
              <a:t>Caused by trouble-makers</a:t>
            </a:r>
          </a:p>
          <a:p>
            <a:pPr eaLnBrk="0" hangingPunct="0">
              <a:buSzPct val="79000"/>
            </a:pPr>
            <a:r>
              <a:rPr lang="en-US" sz="2600" i="1" dirty="0"/>
              <a:t>Conflicts are Bad</a:t>
            </a:r>
          </a:p>
          <a:p>
            <a:pPr eaLnBrk="0" hangingPunct="0">
              <a:buSzPct val="79000"/>
            </a:pPr>
            <a:r>
              <a:rPr lang="en-US" sz="2600" i="1" dirty="0"/>
              <a:t>Should be avoided</a:t>
            </a:r>
          </a:p>
          <a:p>
            <a:pPr eaLnBrk="0" hangingPunct="0">
              <a:buSzPct val="79000"/>
            </a:pPr>
            <a:r>
              <a:rPr lang="en-US" sz="2600" i="1" dirty="0"/>
              <a:t>Must be suppressed</a:t>
            </a:r>
          </a:p>
        </p:txBody>
      </p:sp>
      <p:sp>
        <p:nvSpPr>
          <p:cNvPr id="671748" name="Rectangle 4"/>
          <p:cNvSpPr>
            <a:spLocks noGrp="1" noChangeArrowheads="1"/>
          </p:cNvSpPr>
          <p:nvPr>
            <p:ph sz="half" idx="2"/>
          </p:nvPr>
        </p:nvSpPr>
        <p:spPr>
          <a:xfrm>
            <a:off x="4806950" y="3138487"/>
            <a:ext cx="3651250" cy="2043113"/>
          </a:xfrm>
          <a:solidFill>
            <a:schemeClr val="bg2">
              <a:lumMod val="75000"/>
            </a:schemeClr>
          </a:solidFill>
          <a:ln w="12700" cap="flat">
            <a:solidFill>
              <a:schemeClr val="tx1"/>
            </a:solidFill>
          </a:ln>
        </p:spPr>
        <p:txBody>
          <a:bodyPr lIns="92075" tIns="46038" rIns="92075" bIns="46038">
            <a:normAutofit fontScale="85000" lnSpcReduction="10000"/>
          </a:bodyPr>
          <a:lstStyle/>
          <a:p>
            <a:pPr eaLnBrk="0" hangingPunct="0">
              <a:buSzPct val="79000"/>
            </a:pPr>
            <a:r>
              <a:rPr lang="en-US" sz="2600" i="1" dirty="0"/>
              <a:t>Inevitable between humans</a:t>
            </a:r>
          </a:p>
          <a:p>
            <a:pPr eaLnBrk="0" hangingPunct="0">
              <a:buSzPct val="79000"/>
            </a:pPr>
            <a:r>
              <a:rPr lang="en-US" sz="2600" i="1" dirty="0"/>
              <a:t>Often beneficial</a:t>
            </a:r>
          </a:p>
          <a:p>
            <a:pPr eaLnBrk="0" hangingPunct="0">
              <a:buSzPct val="79000"/>
            </a:pPr>
            <a:r>
              <a:rPr lang="en-US" sz="2600" i="1" dirty="0"/>
              <a:t>Natural result of change</a:t>
            </a:r>
          </a:p>
          <a:p>
            <a:pPr eaLnBrk="0" hangingPunct="0">
              <a:buSzPct val="79000"/>
            </a:pPr>
            <a:r>
              <a:rPr lang="en-US" sz="2600" i="1" dirty="0"/>
              <a:t>Can and should be managed</a:t>
            </a:r>
          </a:p>
        </p:txBody>
      </p:sp>
      <p:sp>
        <p:nvSpPr>
          <p:cNvPr id="671749" name="Rectangle 5"/>
          <p:cNvSpPr>
            <a:spLocks noChangeArrowheads="1"/>
          </p:cNvSpPr>
          <p:nvPr/>
        </p:nvSpPr>
        <p:spPr bwMode="auto">
          <a:xfrm>
            <a:off x="1471742" y="2438400"/>
            <a:ext cx="2947858" cy="554640"/>
          </a:xfrm>
          <a:prstGeom prst="rect">
            <a:avLst/>
          </a:prstGeom>
          <a:noFill/>
          <a:ln w="9525">
            <a:noFill/>
            <a:miter lim="800000"/>
            <a:headEnd/>
            <a:tailEnd/>
          </a:ln>
          <a:effectLst/>
        </p:spPr>
        <p:txBody>
          <a:bodyPr wrap="none" lIns="92075" tIns="46038" rIns="92075" bIns="46038">
            <a:spAutoFit/>
          </a:bodyPr>
          <a:lstStyle/>
          <a:p>
            <a:pPr algn="l" eaLnBrk="0" hangingPunct="0"/>
            <a:r>
              <a:rPr lang="en-US" sz="3000" b="1" dirty="0">
                <a:solidFill>
                  <a:schemeClr val="bg2">
                    <a:lumMod val="10000"/>
                  </a:schemeClr>
                </a:solidFill>
                <a:latin typeface="Times New Roman" pitchFamily="18" charset="0"/>
              </a:rPr>
              <a:t>Traditional View</a:t>
            </a:r>
          </a:p>
        </p:txBody>
      </p:sp>
      <p:sp>
        <p:nvSpPr>
          <p:cNvPr id="671750" name="Rectangle 6"/>
          <p:cNvSpPr>
            <a:spLocks noChangeArrowheads="1"/>
          </p:cNvSpPr>
          <p:nvPr/>
        </p:nvSpPr>
        <p:spPr bwMode="auto">
          <a:xfrm>
            <a:off x="4937125" y="2514600"/>
            <a:ext cx="3531031" cy="554640"/>
          </a:xfrm>
          <a:prstGeom prst="rect">
            <a:avLst/>
          </a:prstGeom>
          <a:noFill/>
          <a:ln w="9525">
            <a:noFill/>
            <a:miter lim="800000"/>
            <a:headEnd/>
            <a:tailEnd/>
          </a:ln>
          <a:effectLst/>
        </p:spPr>
        <p:txBody>
          <a:bodyPr wrap="none" lIns="92075" tIns="46038" rIns="92075" bIns="46038">
            <a:spAutoFit/>
          </a:bodyPr>
          <a:lstStyle/>
          <a:p>
            <a:pPr algn="l" eaLnBrk="0" hangingPunct="0"/>
            <a:r>
              <a:rPr lang="en-US" sz="3000" b="1" dirty="0">
                <a:solidFill>
                  <a:schemeClr val="bg2">
                    <a:lumMod val="10000"/>
                  </a:schemeClr>
                </a:solidFill>
                <a:latin typeface="Times New Roman" pitchFamily="18" charset="0"/>
              </a:rPr>
              <a:t>Contemporary View</a:t>
            </a:r>
          </a:p>
        </p:txBody>
      </p:sp>
      <p:sp>
        <p:nvSpPr>
          <p:cNvPr id="671751" name="Rectangle 7"/>
          <p:cNvSpPr>
            <a:spLocks noChangeArrowheads="1"/>
          </p:cNvSpPr>
          <p:nvPr/>
        </p:nvSpPr>
        <p:spPr bwMode="auto">
          <a:xfrm>
            <a:off x="228600" y="1135063"/>
            <a:ext cx="8913813" cy="523862"/>
          </a:xfrm>
          <a:prstGeom prst="rect">
            <a:avLst/>
          </a:prstGeom>
          <a:noFill/>
          <a:ln w="9525">
            <a:noFill/>
            <a:miter lim="800000"/>
            <a:headEnd/>
            <a:tailEnd/>
          </a:ln>
          <a:effectLst/>
        </p:spPr>
        <p:txBody>
          <a:bodyPr lIns="92075" tIns="46038" rIns="92075" bIns="46038">
            <a:spAutoFit/>
          </a:bodyPr>
          <a:lstStyle/>
          <a:p>
            <a:pPr algn="l" eaLnBrk="0" hangingPunct="0"/>
            <a:r>
              <a:rPr lang="en-US" sz="2800" i="1" dirty="0">
                <a:solidFill>
                  <a:schemeClr val="accent6">
                    <a:lumMod val="50000"/>
                  </a:schemeClr>
                </a:solidFill>
              </a:rPr>
              <a:t>	A clash between hostile or opposing elements or ideas</a:t>
            </a:r>
          </a:p>
        </p:txBody>
      </p:sp>
      <p:sp>
        <p:nvSpPr>
          <p:cNvPr id="8" name="TextBox 1"/>
          <p:cNvSpPr txBox="1"/>
          <p:nvPr/>
        </p:nvSpPr>
        <p:spPr>
          <a:xfrm>
            <a:off x="-28575" y="654218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Footer Placeholder 1"/>
          <p:cNvSpPr>
            <a:spLocks noGrp="1"/>
          </p:cNvSpPr>
          <p:nvPr>
            <p:ph type="ftr" sz="quarter" idx="11"/>
          </p:nvPr>
        </p:nvSpPr>
        <p:spPr/>
        <p:txBody>
          <a:bodyPr/>
          <a:lstStyle/>
          <a:p>
            <a:r>
              <a:rPr lang="en-CA"/>
              <a:t>PMBOK 6th Edition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46"/>
            <a:ext cx="9314688" cy="736922"/>
          </a:xfrm>
        </p:spPr>
        <p:txBody>
          <a:bodyPr>
            <a:noAutofit/>
          </a:bodyPr>
          <a:lstStyle/>
          <a:p>
            <a:pPr algn="ctr"/>
            <a:r>
              <a:rPr lang="en-CA" sz="2300" b="1" dirty="0">
                <a:solidFill>
                  <a:schemeClr val="tx2">
                    <a:lumMod val="50000"/>
                  </a:schemeClr>
                </a:solidFill>
              </a:rPr>
              <a:t>KEY CONCEPTS FOR PROJECT RESOURCE MANAGEMENT </a:t>
            </a:r>
          </a:p>
        </p:txBody>
      </p:sp>
      <p:sp>
        <p:nvSpPr>
          <p:cNvPr id="3" name="Content Placeholder 2"/>
          <p:cNvSpPr>
            <a:spLocks noGrp="1"/>
          </p:cNvSpPr>
          <p:nvPr>
            <p:ph idx="1"/>
          </p:nvPr>
        </p:nvSpPr>
        <p:spPr>
          <a:xfrm>
            <a:off x="914400" y="766824"/>
            <a:ext cx="8077200" cy="5938776"/>
          </a:xfrm>
        </p:spPr>
        <p:txBody>
          <a:bodyPr>
            <a:noAutofit/>
          </a:bodyPr>
          <a:lstStyle/>
          <a:p>
            <a:pPr marL="82296" indent="0">
              <a:spcAft>
                <a:spcPts val="600"/>
              </a:spcAft>
              <a:buNone/>
            </a:pPr>
            <a:r>
              <a:rPr lang="en-CA" sz="2400" b="1" i="1" dirty="0"/>
              <a:t>Physical Resources </a:t>
            </a:r>
            <a:r>
              <a:rPr lang="en-CA" sz="2400" i="1" dirty="0"/>
              <a:t>include material, equipment, supplies, infrastructure, needed for successful completion of the project.  </a:t>
            </a:r>
          </a:p>
          <a:p>
            <a:pPr>
              <a:spcAft>
                <a:spcPts val="600"/>
              </a:spcAft>
            </a:pPr>
            <a:r>
              <a:rPr lang="en-CA" sz="2400" i="1" dirty="0"/>
              <a:t>Managing physical resources in an effective and efficient manner requires reliable data to determine current and future demand, resource configurations will be required to meet those demands and the supply of resources. </a:t>
            </a:r>
          </a:p>
          <a:p>
            <a:pPr>
              <a:spcAft>
                <a:spcPts val="600"/>
              </a:spcAft>
            </a:pPr>
            <a:r>
              <a:rPr lang="en-CA" sz="2400" i="1" dirty="0"/>
              <a:t>Failing to efficiently manage and control resources, would impact successful project completion due to: </a:t>
            </a:r>
          </a:p>
          <a:p>
            <a:pPr lvl="1">
              <a:spcAft>
                <a:spcPts val="600"/>
              </a:spcAft>
            </a:pPr>
            <a:r>
              <a:rPr lang="en-CA" sz="2400" i="1" dirty="0"/>
              <a:t>Delays in manufacturing the final product by failing to secure critical equipment or infrastructure</a:t>
            </a:r>
          </a:p>
          <a:p>
            <a:pPr lvl="1">
              <a:spcAft>
                <a:spcPts val="600"/>
              </a:spcAft>
            </a:pPr>
            <a:r>
              <a:rPr lang="en-CA" sz="2400" i="1" dirty="0"/>
              <a:t>Impacting the product quality by ordering low-quality material</a:t>
            </a:r>
          </a:p>
          <a:p>
            <a:pPr lvl="1">
              <a:spcAft>
                <a:spcPts val="600"/>
              </a:spcAft>
            </a:pPr>
            <a:r>
              <a:rPr lang="en-CA" sz="2400" i="1" dirty="0"/>
              <a:t>Mismanaging material inventory would impact project cost, profits and customer satisfaction.                    </a:t>
            </a:r>
            <a:r>
              <a:rPr lang="en-CA" sz="2400" dirty="0"/>
              <a:t> </a:t>
            </a:r>
            <a:endParaRPr lang="en-CA" sz="2400" i="1" dirty="0"/>
          </a:p>
        </p:txBody>
      </p:sp>
      <p:sp>
        <p:nvSpPr>
          <p:cNvPr id="4" name="Footer Placeholder 3"/>
          <p:cNvSpPr>
            <a:spLocks noGrp="1"/>
          </p:cNvSpPr>
          <p:nvPr>
            <p:ph type="ftr" sz="quarter" idx="11"/>
          </p:nvPr>
        </p:nvSpPr>
        <p:spPr/>
        <p:txBody>
          <a:bodyPr/>
          <a:lstStyle/>
          <a:p>
            <a:r>
              <a:rPr lang="en-CA" dirty="0"/>
              <a:t>PMBOK 6th Edition</a:t>
            </a:r>
          </a:p>
        </p:txBody>
      </p:sp>
    </p:spTree>
    <p:extLst>
      <p:ext uri="{BB962C8B-B14F-4D97-AF65-F5344CB8AC3E}">
        <p14:creationId xmlns:p14="http://schemas.microsoft.com/office/powerpoint/2010/main" val="30133280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228600" y="152400"/>
            <a:ext cx="8839200" cy="838200"/>
          </a:xfrm>
          <a:noFill/>
          <a:ln/>
        </p:spPr>
        <p:txBody>
          <a:bodyPr lIns="92075" tIns="46038" rIns="92075" bIns="46038" anchor="ctr">
            <a:normAutofit fontScale="90000"/>
          </a:bodyPr>
          <a:lstStyle/>
          <a:p>
            <a:pPr algn="ctr" eaLnBrk="0" hangingPunct="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Antecedent Conditions Leading to Conflict</a:t>
            </a:r>
          </a:p>
        </p:txBody>
      </p:sp>
      <p:sp>
        <p:nvSpPr>
          <p:cNvPr id="673795" name="Rectangle 3"/>
          <p:cNvSpPr>
            <a:spLocks noGrp="1" noChangeArrowheads="1"/>
          </p:cNvSpPr>
          <p:nvPr>
            <p:ph idx="1"/>
          </p:nvPr>
        </p:nvSpPr>
        <p:spPr>
          <a:xfrm>
            <a:off x="1143000" y="1524000"/>
            <a:ext cx="7772400" cy="4114800"/>
          </a:xfrm>
          <a:noFill/>
          <a:ln/>
        </p:spPr>
        <p:txBody>
          <a:bodyPr lIns="92075" tIns="46038" rIns="92075" bIns="46038">
            <a:normAutofit lnSpcReduction="10000"/>
          </a:bodyPr>
          <a:lstStyle/>
          <a:p>
            <a:pPr eaLnBrk="0" hangingPunct="0">
              <a:buFont typeface="Wingdings" pitchFamily="2" charset="2"/>
              <a:buNone/>
            </a:pPr>
            <a:r>
              <a:rPr lang="en-US" sz="2600" dirty="0"/>
              <a:t>1. Ambiguous jurisdictions</a:t>
            </a:r>
          </a:p>
          <a:p>
            <a:pPr eaLnBrk="0" hangingPunct="0">
              <a:buFont typeface="Wingdings" pitchFamily="2" charset="2"/>
              <a:buNone/>
            </a:pPr>
            <a:r>
              <a:rPr lang="en-US" sz="2600" dirty="0"/>
              <a:t>2. Conflict of interest</a:t>
            </a:r>
          </a:p>
          <a:p>
            <a:pPr eaLnBrk="0" hangingPunct="0">
              <a:buFont typeface="Wingdings" pitchFamily="2" charset="2"/>
              <a:buNone/>
            </a:pPr>
            <a:r>
              <a:rPr lang="en-US" sz="2600" dirty="0"/>
              <a:t>3. Communication barriers</a:t>
            </a:r>
          </a:p>
          <a:p>
            <a:pPr eaLnBrk="0" hangingPunct="0">
              <a:buFont typeface="Wingdings" pitchFamily="2" charset="2"/>
              <a:buNone/>
            </a:pPr>
            <a:r>
              <a:rPr lang="en-US" sz="2600" dirty="0"/>
              <a:t>4. Depending on one party</a:t>
            </a:r>
          </a:p>
          <a:p>
            <a:pPr eaLnBrk="0" hangingPunct="0">
              <a:buFont typeface="Wingdings" pitchFamily="2" charset="2"/>
              <a:buNone/>
            </a:pPr>
            <a:r>
              <a:rPr lang="en-US" sz="2600" dirty="0"/>
              <a:t>5. Differentiation in organization</a:t>
            </a:r>
          </a:p>
          <a:p>
            <a:pPr eaLnBrk="0" hangingPunct="0">
              <a:buFont typeface="Wingdings" pitchFamily="2" charset="2"/>
              <a:buNone/>
            </a:pPr>
            <a:r>
              <a:rPr lang="en-US" sz="2600" dirty="0"/>
              <a:t>6. Association of the parties</a:t>
            </a:r>
          </a:p>
          <a:p>
            <a:pPr eaLnBrk="0" hangingPunct="0">
              <a:buFont typeface="Wingdings" pitchFamily="2" charset="2"/>
              <a:buNone/>
            </a:pPr>
            <a:r>
              <a:rPr lang="en-US" sz="2600" dirty="0"/>
              <a:t>7. Need for consensus</a:t>
            </a:r>
          </a:p>
          <a:p>
            <a:pPr eaLnBrk="0" hangingPunct="0">
              <a:buFont typeface="Wingdings" pitchFamily="2" charset="2"/>
              <a:buNone/>
            </a:pPr>
            <a:r>
              <a:rPr lang="en-US" sz="2600" dirty="0"/>
              <a:t>8. Behavior regulations</a:t>
            </a:r>
          </a:p>
          <a:p>
            <a:pPr eaLnBrk="0" hangingPunct="0">
              <a:buFont typeface="Wingdings" pitchFamily="2" charset="2"/>
              <a:buNone/>
            </a:pPr>
            <a:r>
              <a:rPr lang="en-US" sz="2600" dirty="0"/>
              <a:t>9. Unresolved prior conflicts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152400" y="0"/>
            <a:ext cx="8991600" cy="685800"/>
          </a:xfrm>
          <a:noFill/>
          <a:ln/>
        </p:spPr>
        <p:txBody>
          <a:bodyPr lIns="92075" tIns="46038" rIns="92075" bIns="46038" anchor="ctr">
            <a:normAutofit fontScale="90000"/>
          </a:bodyPr>
          <a:lstStyle/>
          <a:p>
            <a:pPr eaLnBrk="0" hangingPunct="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Conflict Management Modes</a:t>
            </a:r>
          </a:p>
        </p:txBody>
      </p:sp>
      <p:sp>
        <p:nvSpPr>
          <p:cNvPr id="675843" name="Rectangle 3"/>
          <p:cNvSpPr>
            <a:spLocks noGrp="1" noChangeArrowheads="1"/>
          </p:cNvSpPr>
          <p:nvPr>
            <p:ph sz="half" idx="1"/>
          </p:nvPr>
        </p:nvSpPr>
        <p:spPr>
          <a:xfrm>
            <a:off x="533400" y="1524000"/>
            <a:ext cx="4419600" cy="4114800"/>
          </a:xfrm>
          <a:noFill/>
          <a:ln/>
        </p:spPr>
        <p:txBody>
          <a:bodyPr lIns="92075" tIns="46038" rIns="92075" bIns="46038">
            <a:normAutofit fontScale="92500"/>
          </a:bodyPr>
          <a:lstStyle/>
          <a:p>
            <a:pPr eaLnBrk="0" hangingPunct="0">
              <a:buFont typeface="Wingdings" pitchFamily="2" charset="2"/>
              <a:buNone/>
            </a:pPr>
            <a:r>
              <a:rPr lang="en-US" sz="2600" dirty="0"/>
              <a:t>1. </a:t>
            </a:r>
            <a:r>
              <a:rPr lang="en-US" sz="2600" b="1" i="1" dirty="0"/>
              <a:t>Withdrawal/Avoid</a:t>
            </a:r>
          </a:p>
          <a:p>
            <a:pPr eaLnBrk="0" hangingPunct="0">
              <a:buFont typeface="Wingdings" pitchFamily="2" charset="2"/>
              <a:buNone/>
            </a:pPr>
            <a:endParaRPr lang="en-US" sz="2600" dirty="0"/>
          </a:p>
          <a:p>
            <a:pPr eaLnBrk="0" hangingPunct="0">
              <a:buFont typeface="Wingdings" pitchFamily="2" charset="2"/>
              <a:buNone/>
            </a:pPr>
            <a:r>
              <a:rPr lang="en-US" sz="2600" dirty="0"/>
              <a:t>2. </a:t>
            </a:r>
            <a:r>
              <a:rPr lang="en-US" sz="2600" b="1" i="1" dirty="0"/>
              <a:t>Smooth/Accommodate</a:t>
            </a:r>
          </a:p>
          <a:p>
            <a:pPr eaLnBrk="0" hangingPunct="0">
              <a:buFont typeface="Wingdings" pitchFamily="2" charset="2"/>
              <a:buNone/>
            </a:pPr>
            <a:endParaRPr lang="en-US" sz="2600" dirty="0"/>
          </a:p>
          <a:p>
            <a:pPr eaLnBrk="0" hangingPunct="0">
              <a:buFont typeface="Wingdings" pitchFamily="2" charset="2"/>
              <a:buNone/>
            </a:pPr>
            <a:r>
              <a:rPr lang="en-US" sz="2600" dirty="0"/>
              <a:t>3. </a:t>
            </a:r>
            <a:r>
              <a:rPr lang="en-US" sz="2600" b="1" i="1" dirty="0"/>
              <a:t>Compromise/Reconcile</a:t>
            </a:r>
          </a:p>
          <a:p>
            <a:pPr eaLnBrk="0" hangingPunct="0">
              <a:buFont typeface="Wingdings" pitchFamily="2" charset="2"/>
              <a:buNone/>
            </a:pPr>
            <a:endParaRPr lang="en-US" sz="2600" dirty="0"/>
          </a:p>
          <a:p>
            <a:pPr eaLnBrk="0" hangingPunct="0">
              <a:buFont typeface="Wingdings" pitchFamily="2" charset="2"/>
              <a:buNone/>
            </a:pPr>
            <a:r>
              <a:rPr lang="en-US" sz="2600" dirty="0"/>
              <a:t>4. </a:t>
            </a:r>
            <a:r>
              <a:rPr lang="en-US" sz="2600" b="1" i="1" dirty="0"/>
              <a:t>Force/Direct</a:t>
            </a:r>
          </a:p>
          <a:p>
            <a:pPr eaLnBrk="0" hangingPunct="0">
              <a:buFont typeface="Wingdings" pitchFamily="2" charset="2"/>
              <a:buNone/>
            </a:pPr>
            <a:endParaRPr lang="en-US" sz="2600" dirty="0"/>
          </a:p>
          <a:p>
            <a:pPr eaLnBrk="0" hangingPunct="0">
              <a:buFont typeface="Wingdings" pitchFamily="2" charset="2"/>
              <a:buNone/>
            </a:pPr>
            <a:r>
              <a:rPr lang="en-US" sz="2600" dirty="0"/>
              <a:t>5. </a:t>
            </a:r>
            <a:r>
              <a:rPr lang="en-US" sz="2600" b="1" dirty="0"/>
              <a:t>Collaborate/</a:t>
            </a:r>
            <a:r>
              <a:rPr lang="en-US" sz="2600" b="1" i="1" dirty="0"/>
              <a:t>Problem Solve</a:t>
            </a:r>
          </a:p>
        </p:txBody>
      </p:sp>
      <p:sp>
        <p:nvSpPr>
          <p:cNvPr id="675844" name="Rectangle 4"/>
          <p:cNvSpPr>
            <a:spLocks noGrp="1" noChangeArrowheads="1"/>
          </p:cNvSpPr>
          <p:nvPr>
            <p:ph sz="half" idx="2"/>
          </p:nvPr>
        </p:nvSpPr>
        <p:spPr>
          <a:xfrm>
            <a:off x="6172200" y="762000"/>
            <a:ext cx="2895600" cy="4876800"/>
          </a:xfrm>
          <a:noFill/>
          <a:ln/>
        </p:spPr>
        <p:txBody>
          <a:bodyPr lIns="92075" tIns="46038" rIns="92075" bIns="46038">
            <a:normAutofit fontScale="92500"/>
          </a:bodyPr>
          <a:lstStyle/>
          <a:p>
            <a:pPr eaLnBrk="0" hangingPunct="0">
              <a:buFont typeface="Wingdings" pitchFamily="2" charset="2"/>
              <a:buNone/>
            </a:pPr>
            <a:endParaRPr lang="en-US" sz="2600" dirty="0">
              <a:solidFill>
                <a:schemeClr val="tx2">
                  <a:lumMod val="50000"/>
                </a:schemeClr>
              </a:solidFill>
            </a:endParaRPr>
          </a:p>
          <a:p>
            <a:pPr eaLnBrk="0" hangingPunct="0">
              <a:buFont typeface="Wingdings" pitchFamily="2" charset="2"/>
              <a:buNone/>
            </a:pPr>
            <a:endParaRPr lang="en-US" sz="2600" dirty="0">
              <a:solidFill>
                <a:schemeClr val="tx2">
                  <a:lumMod val="50000"/>
                </a:schemeClr>
              </a:solidFill>
            </a:endParaRPr>
          </a:p>
          <a:p>
            <a:pPr eaLnBrk="0" hangingPunct="0">
              <a:buFont typeface="Wingdings" pitchFamily="2" charset="2"/>
              <a:buNone/>
            </a:pPr>
            <a:r>
              <a:rPr lang="en-US" sz="2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Temporary only,</a:t>
            </a:r>
          </a:p>
          <a:p>
            <a:pPr eaLnBrk="0" hangingPunct="0">
              <a:buFont typeface="Wingdings" pitchFamily="2" charset="2"/>
              <a:buNone/>
            </a:pPr>
            <a:r>
              <a:rPr lang="en-US" sz="2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Fails to resolve</a:t>
            </a:r>
          </a:p>
          <a:p>
            <a:pPr eaLnBrk="0" hangingPunct="0">
              <a:buFont typeface="Wingdings" pitchFamily="2" charset="2"/>
              <a:buNone/>
            </a:pPr>
            <a:endParaRPr lang="en-US" sz="2600" dirty="0">
              <a:solidFill>
                <a:schemeClr val="tx2">
                  <a:lumMod val="50000"/>
                </a:schemeClr>
              </a:solidFill>
            </a:endParaRPr>
          </a:p>
          <a:p>
            <a:pPr eaLnBrk="0" hangingPunct="0">
              <a:buFont typeface="Wingdings" pitchFamily="2" charset="2"/>
              <a:buNone/>
            </a:pPr>
            <a:endParaRPr lang="en-US" sz="2600" dirty="0">
              <a:solidFill>
                <a:schemeClr val="tx2">
                  <a:lumMod val="50000"/>
                </a:schemeClr>
              </a:solidFill>
            </a:endParaRPr>
          </a:p>
          <a:p>
            <a:pPr eaLnBrk="0" hangingPunct="0">
              <a:buFont typeface="Wingdings" pitchFamily="2" charset="2"/>
              <a:buNone/>
            </a:pPr>
            <a:endParaRPr lang="en-US" sz="2600" dirty="0">
              <a:solidFill>
                <a:schemeClr val="tx2">
                  <a:lumMod val="50000"/>
                </a:schemeClr>
              </a:solidFill>
            </a:endParaRPr>
          </a:p>
          <a:p>
            <a:pPr eaLnBrk="0" hangingPunct="0">
              <a:buFont typeface="Wingdings" pitchFamily="2" charset="2"/>
              <a:buNone/>
            </a:pPr>
            <a:endParaRPr lang="en-US" sz="2600" dirty="0">
              <a:solidFill>
                <a:schemeClr val="tx2">
                  <a:lumMod val="50000"/>
                </a:schemeClr>
              </a:solidFill>
            </a:endParaRPr>
          </a:p>
          <a:p>
            <a:pPr eaLnBrk="0" hangingPunct="0">
              <a:buFont typeface="Wingdings" pitchFamily="2" charset="2"/>
              <a:buNone/>
            </a:pPr>
            <a:r>
              <a:rPr lang="en-US" sz="26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Provides resolutions</a:t>
            </a:r>
          </a:p>
        </p:txBody>
      </p:sp>
      <p:sp>
        <p:nvSpPr>
          <p:cNvPr id="675845" name="Line 5"/>
          <p:cNvSpPr>
            <a:spLocks noChangeShapeType="1"/>
          </p:cNvSpPr>
          <p:nvPr/>
        </p:nvSpPr>
        <p:spPr bwMode="auto">
          <a:xfrm>
            <a:off x="4497388" y="1754188"/>
            <a:ext cx="1522412" cy="303212"/>
          </a:xfrm>
          <a:prstGeom prst="line">
            <a:avLst/>
          </a:prstGeom>
          <a:noFill/>
          <a:ln w="38100">
            <a:solidFill>
              <a:schemeClr val="tx1"/>
            </a:solidFill>
            <a:round/>
            <a:headEnd type="none" w="sm" len="sm"/>
            <a:tailEnd type="none" w="sm" len="sm"/>
          </a:ln>
          <a:effectLst/>
        </p:spPr>
        <p:txBody>
          <a:bodyPr wrap="none" anchor="ctr"/>
          <a:lstStyle/>
          <a:p>
            <a:endParaRPr lang="en-CA"/>
          </a:p>
        </p:txBody>
      </p:sp>
      <p:sp>
        <p:nvSpPr>
          <p:cNvPr id="675846" name="Line 6"/>
          <p:cNvSpPr>
            <a:spLocks noChangeShapeType="1"/>
          </p:cNvSpPr>
          <p:nvPr/>
        </p:nvSpPr>
        <p:spPr bwMode="auto">
          <a:xfrm flipH="1">
            <a:off x="4573588" y="2058988"/>
            <a:ext cx="1446212" cy="531812"/>
          </a:xfrm>
          <a:prstGeom prst="line">
            <a:avLst/>
          </a:prstGeom>
          <a:noFill/>
          <a:ln w="38100">
            <a:solidFill>
              <a:schemeClr val="tx1"/>
            </a:solidFill>
            <a:round/>
            <a:headEnd type="none" w="sm" len="sm"/>
            <a:tailEnd type="none" w="sm" len="sm"/>
          </a:ln>
          <a:effectLst/>
        </p:spPr>
        <p:txBody>
          <a:bodyPr wrap="none" anchor="ctr"/>
          <a:lstStyle/>
          <a:p>
            <a:endParaRPr lang="en-CA"/>
          </a:p>
        </p:txBody>
      </p:sp>
      <p:sp>
        <p:nvSpPr>
          <p:cNvPr id="675847" name="Line 7"/>
          <p:cNvSpPr>
            <a:spLocks noChangeShapeType="1"/>
          </p:cNvSpPr>
          <p:nvPr/>
        </p:nvSpPr>
        <p:spPr bwMode="auto">
          <a:xfrm flipH="1" flipV="1">
            <a:off x="4572000" y="3505200"/>
            <a:ext cx="1371600" cy="914400"/>
          </a:xfrm>
          <a:prstGeom prst="line">
            <a:avLst/>
          </a:prstGeom>
          <a:noFill/>
          <a:ln w="38100">
            <a:solidFill>
              <a:schemeClr val="tx1"/>
            </a:solidFill>
            <a:round/>
            <a:headEnd type="none" w="sm" len="sm"/>
            <a:tailEnd type="none" w="sm" len="sm"/>
          </a:ln>
          <a:effectLst/>
        </p:spPr>
        <p:txBody>
          <a:bodyPr wrap="none" anchor="ctr"/>
          <a:lstStyle/>
          <a:p>
            <a:endParaRPr lang="en-CA"/>
          </a:p>
        </p:txBody>
      </p:sp>
      <p:sp>
        <p:nvSpPr>
          <p:cNvPr id="675848" name="Line 8"/>
          <p:cNvSpPr>
            <a:spLocks noChangeShapeType="1"/>
          </p:cNvSpPr>
          <p:nvPr/>
        </p:nvSpPr>
        <p:spPr bwMode="auto">
          <a:xfrm flipH="1">
            <a:off x="4876800" y="4421188"/>
            <a:ext cx="1066800" cy="912812"/>
          </a:xfrm>
          <a:prstGeom prst="line">
            <a:avLst/>
          </a:prstGeom>
          <a:noFill/>
          <a:ln w="38100">
            <a:solidFill>
              <a:schemeClr val="tx1"/>
            </a:solidFill>
            <a:round/>
            <a:headEnd type="none" w="sm" len="sm"/>
            <a:tailEnd type="none" w="sm" len="sm"/>
          </a:ln>
          <a:effectLst/>
        </p:spPr>
        <p:txBody>
          <a:bodyPr wrap="none" anchor="ctr"/>
          <a:lstStyle/>
          <a:p>
            <a:endParaRPr lang="en-CA"/>
          </a:p>
        </p:txBody>
      </p:sp>
      <p:sp>
        <p:nvSpPr>
          <p:cNvPr id="675849" name="Line 9"/>
          <p:cNvSpPr>
            <a:spLocks noChangeShapeType="1"/>
          </p:cNvSpPr>
          <p:nvPr/>
        </p:nvSpPr>
        <p:spPr bwMode="auto">
          <a:xfrm flipH="1" flipV="1">
            <a:off x="3810000" y="4419600"/>
            <a:ext cx="2057400" cy="1588"/>
          </a:xfrm>
          <a:prstGeom prst="line">
            <a:avLst/>
          </a:prstGeom>
          <a:noFill/>
          <a:ln w="38100">
            <a:solidFill>
              <a:schemeClr val="tx1"/>
            </a:solidFill>
            <a:round/>
            <a:headEnd type="none" w="sm" len="sm"/>
            <a:tailEnd type="none" w="sm" len="sm"/>
          </a:ln>
          <a:effectLst/>
        </p:spPr>
        <p:txBody>
          <a:bodyPr wrap="none" anchor="ctr"/>
          <a:lstStyle/>
          <a:p>
            <a:endParaRPr lang="en-CA"/>
          </a:p>
        </p:txBody>
      </p:sp>
      <p:sp>
        <p:nvSpPr>
          <p:cNvPr id="2" name="Footer Placeholder 1"/>
          <p:cNvSpPr>
            <a:spLocks noGrp="1"/>
          </p:cNvSpPr>
          <p:nvPr>
            <p:ph type="ftr" sz="quarter" idx="11"/>
          </p:nvPr>
        </p:nvSpPr>
        <p:spPr/>
        <p:txBody>
          <a:bodyPr/>
          <a:lstStyle/>
          <a:p>
            <a:r>
              <a:rPr lang="en-CA"/>
              <a:t>PMBOK 6th Edition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76200" y="0"/>
            <a:ext cx="9066213" cy="685800"/>
          </a:xfrm>
          <a:noFill/>
          <a:ln/>
        </p:spPr>
        <p:txBody>
          <a:bodyPr lIns="92075" tIns="46038" rIns="92075" bIns="46038" anchor="ctr">
            <a:normAutofit fontScale="90000"/>
          </a:bodyPr>
          <a:lstStyle/>
          <a:p>
            <a:pPr algn="ctr" eaLnBrk="0" hangingPunct="0"/>
            <a:r>
              <a:rPr lang="en-US"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Conflict Management Modes</a:t>
            </a:r>
          </a:p>
        </p:txBody>
      </p:sp>
      <p:sp>
        <p:nvSpPr>
          <p:cNvPr id="677891" name="Rectangle 3"/>
          <p:cNvSpPr>
            <a:spLocks noGrp="1" noChangeArrowheads="1"/>
          </p:cNvSpPr>
          <p:nvPr>
            <p:ph idx="1"/>
          </p:nvPr>
        </p:nvSpPr>
        <p:spPr>
          <a:xfrm>
            <a:off x="150813" y="990600"/>
            <a:ext cx="8991600" cy="5334000"/>
          </a:xfrm>
          <a:noFill/>
          <a:ln/>
        </p:spPr>
        <p:txBody>
          <a:bodyPr lIns="92075" tIns="46038" rIns="92075" bIns="46038">
            <a:normAutofit lnSpcReduction="10000"/>
          </a:bodyPr>
          <a:lstStyle/>
          <a:p>
            <a:pPr eaLnBrk="0" hangingPunct="0">
              <a:buFont typeface="Wingdings" pitchFamily="2" charset="2"/>
              <a:buNone/>
            </a:pPr>
            <a:r>
              <a:rPr lang="en-US" i="1" dirty="0"/>
              <a:t>Smooth/Accommodate</a:t>
            </a:r>
          </a:p>
          <a:p>
            <a:pPr lvl="1" eaLnBrk="0" hangingPunct="0">
              <a:buSzPct val="77000"/>
            </a:pPr>
            <a:r>
              <a:rPr lang="en-US" dirty="0"/>
              <a:t>De-emphasizing differences and emphasizing commonalties</a:t>
            </a:r>
          </a:p>
          <a:p>
            <a:pPr lvl="1" eaLnBrk="0" hangingPunct="0">
              <a:buSzPct val="77000"/>
            </a:pPr>
            <a:endParaRPr lang="en-US" dirty="0"/>
          </a:p>
          <a:p>
            <a:pPr eaLnBrk="0" hangingPunct="0">
              <a:buFont typeface="Wingdings" pitchFamily="2" charset="2"/>
              <a:buNone/>
            </a:pPr>
            <a:r>
              <a:rPr lang="en-US" i="1" dirty="0"/>
              <a:t>Withdraw/Avoid</a:t>
            </a:r>
          </a:p>
          <a:p>
            <a:pPr lvl="1" eaLnBrk="0" hangingPunct="0">
              <a:buSzPct val="77000"/>
            </a:pPr>
            <a:r>
              <a:rPr lang="en-US" dirty="0"/>
              <a:t>Retreating from actual or potential conflict situations</a:t>
            </a:r>
          </a:p>
          <a:p>
            <a:pPr lvl="1" eaLnBrk="0" hangingPunct="0">
              <a:buSzPct val="77000"/>
            </a:pPr>
            <a:endParaRPr lang="en-US" dirty="0"/>
          </a:p>
          <a:p>
            <a:pPr eaLnBrk="0" hangingPunct="0">
              <a:buFont typeface="Wingdings" pitchFamily="2" charset="2"/>
              <a:buNone/>
            </a:pPr>
            <a:r>
              <a:rPr lang="en-US" i="1" dirty="0"/>
              <a:t>Compromise/Reconcile</a:t>
            </a:r>
          </a:p>
          <a:p>
            <a:pPr lvl="1" eaLnBrk="0" hangingPunct="0">
              <a:buSzPct val="77000"/>
            </a:pPr>
            <a:r>
              <a:rPr lang="en-US" dirty="0"/>
              <a:t>Considering various issues, bargaining, and searching for solutions which attempt to bring some degree of satisfaction to the conflicting parties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304800" y="228600"/>
            <a:ext cx="8686800" cy="838200"/>
          </a:xfrm>
          <a:noFill/>
          <a:ln/>
        </p:spPr>
        <p:txBody>
          <a:bodyPr lIns="92075" tIns="46038" rIns="92075" bIns="46038" anchor="ctr"/>
          <a:lstStyle/>
          <a:p>
            <a:pPr algn="ctr" eaLnBrk="0" hangingPunct="0"/>
            <a:r>
              <a:rPr lang="en-US"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Conflict Management Modes</a:t>
            </a:r>
          </a:p>
        </p:txBody>
      </p:sp>
      <p:sp>
        <p:nvSpPr>
          <p:cNvPr id="679939" name="Rectangle 3"/>
          <p:cNvSpPr>
            <a:spLocks noGrp="1" noChangeArrowheads="1"/>
          </p:cNvSpPr>
          <p:nvPr>
            <p:ph idx="1"/>
          </p:nvPr>
        </p:nvSpPr>
        <p:spPr>
          <a:xfrm>
            <a:off x="762000" y="1447800"/>
            <a:ext cx="8171688" cy="4800600"/>
          </a:xfrm>
          <a:noFill/>
          <a:ln/>
        </p:spPr>
        <p:txBody>
          <a:bodyPr lIns="92075" tIns="46038" rIns="92075" bIns="46038"/>
          <a:lstStyle/>
          <a:p>
            <a:pPr eaLnBrk="0" hangingPunct="0">
              <a:buFont typeface="Wingdings" pitchFamily="2" charset="2"/>
              <a:buNone/>
            </a:pPr>
            <a:r>
              <a:rPr lang="en-US" i="1" dirty="0"/>
              <a:t>Force/Direct</a:t>
            </a:r>
            <a:r>
              <a:rPr lang="en-US" dirty="0"/>
              <a:t> </a:t>
            </a:r>
          </a:p>
          <a:p>
            <a:pPr lvl="1" eaLnBrk="0" hangingPunct="0">
              <a:buSzPct val="77000"/>
            </a:pPr>
            <a:r>
              <a:rPr lang="en-US" dirty="0"/>
              <a:t>Exerting one’s viewpoint at the expense of another party</a:t>
            </a:r>
          </a:p>
          <a:p>
            <a:pPr lvl="1" eaLnBrk="0" hangingPunct="0">
              <a:buSzPct val="77000"/>
            </a:pPr>
            <a:endParaRPr lang="en-US" dirty="0"/>
          </a:p>
          <a:p>
            <a:pPr eaLnBrk="0" hangingPunct="0">
              <a:buFont typeface="Wingdings" pitchFamily="2" charset="2"/>
              <a:buNone/>
            </a:pPr>
            <a:r>
              <a:rPr lang="en-US" i="1" dirty="0"/>
              <a:t>Collaborate/Problem Solve</a:t>
            </a:r>
          </a:p>
          <a:p>
            <a:pPr lvl="1" eaLnBrk="0" hangingPunct="0">
              <a:buSzPct val="77000"/>
            </a:pPr>
            <a:r>
              <a:rPr lang="en-US" dirty="0"/>
              <a:t>Problem is defined; information gathered; alternatives developed and analyzed; and the most appropriate alternative is selected</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301752" y="228600"/>
            <a:ext cx="8686800" cy="841248"/>
          </a:xfrm>
          <a:noFill/>
          <a:ln/>
        </p:spPr>
        <p:txBody>
          <a:bodyPr lIns="92075" tIns="46038" rIns="92075" bIns="46038" anchor="ctr">
            <a:normAutofit fontScale="90000"/>
          </a:bodyPr>
          <a:lstStyle/>
          <a:p>
            <a:pPr algn="ctr" eaLnBrk="0" hangingPunct="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Sources of Conflict by Life Cycle Phase </a:t>
            </a:r>
          </a:p>
        </p:txBody>
      </p:sp>
      <p:sp>
        <p:nvSpPr>
          <p:cNvPr id="688131" name="Arc 3"/>
          <p:cNvSpPr>
            <a:spLocks/>
          </p:cNvSpPr>
          <p:nvPr/>
        </p:nvSpPr>
        <p:spPr bwMode="auto">
          <a:xfrm rot="19380000">
            <a:off x="1839913" y="795338"/>
            <a:ext cx="5870575" cy="4919662"/>
          </a:xfrm>
          <a:custGeom>
            <a:avLst/>
            <a:gdLst>
              <a:gd name="G0" fmla="+- 3290 0 0"/>
              <a:gd name="G1" fmla="+- 21600 0 0"/>
              <a:gd name="G2" fmla="+- 21600 0 0"/>
              <a:gd name="T0" fmla="*/ 0 w 24781"/>
              <a:gd name="T1" fmla="*/ 252 h 21600"/>
              <a:gd name="T2" fmla="*/ 24781 w 24781"/>
              <a:gd name="T3" fmla="*/ 19432 h 21600"/>
              <a:gd name="T4" fmla="*/ 3290 w 24781"/>
              <a:gd name="T5" fmla="*/ 21600 h 21600"/>
            </a:gdLst>
            <a:ahLst/>
            <a:cxnLst>
              <a:cxn ang="0">
                <a:pos x="T0" y="T1"/>
              </a:cxn>
              <a:cxn ang="0">
                <a:pos x="T2" y="T3"/>
              </a:cxn>
              <a:cxn ang="0">
                <a:pos x="T4" y="T5"/>
              </a:cxn>
            </a:cxnLst>
            <a:rect l="0" t="0" r="r" b="b"/>
            <a:pathLst>
              <a:path w="24781" h="21600" fill="none" extrusionOk="0">
                <a:moveTo>
                  <a:pt x="0" y="252"/>
                </a:moveTo>
                <a:cubicBezTo>
                  <a:pt x="1088" y="84"/>
                  <a:pt x="2188" y="-1"/>
                  <a:pt x="3290" y="0"/>
                </a:cubicBezTo>
                <a:cubicBezTo>
                  <a:pt x="14379" y="0"/>
                  <a:pt x="23667" y="8398"/>
                  <a:pt x="24780" y="19432"/>
                </a:cubicBezTo>
              </a:path>
              <a:path w="24781" h="21600" stroke="0" extrusionOk="0">
                <a:moveTo>
                  <a:pt x="0" y="252"/>
                </a:moveTo>
                <a:cubicBezTo>
                  <a:pt x="1088" y="84"/>
                  <a:pt x="2188" y="-1"/>
                  <a:pt x="3290" y="0"/>
                </a:cubicBezTo>
                <a:cubicBezTo>
                  <a:pt x="14379" y="0"/>
                  <a:pt x="23667" y="8398"/>
                  <a:pt x="24780" y="19432"/>
                </a:cubicBezTo>
                <a:lnTo>
                  <a:pt x="3290" y="21600"/>
                </a:lnTo>
                <a:close/>
              </a:path>
            </a:pathLst>
          </a:custGeom>
          <a:noFill/>
          <a:ln w="12700" cap="rnd">
            <a:solidFill>
              <a:schemeClr val="tx1"/>
            </a:solidFill>
            <a:round/>
            <a:headEnd type="none" w="sm" len="sm"/>
            <a:tailEnd type="none" w="sm" len="sm"/>
          </a:ln>
          <a:effectLst/>
        </p:spPr>
        <p:txBody>
          <a:bodyPr wrap="none" anchor="ctr"/>
          <a:lstStyle/>
          <a:p>
            <a:endParaRPr lang="en-CA"/>
          </a:p>
        </p:txBody>
      </p:sp>
      <p:sp>
        <p:nvSpPr>
          <p:cNvPr id="688132" name="Line 4"/>
          <p:cNvSpPr>
            <a:spLocks noChangeShapeType="1"/>
          </p:cNvSpPr>
          <p:nvPr/>
        </p:nvSpPr>
        <p:spPr bwMode="auto">
          <a:xfrm>
            <a:off x="1071563" y="3200400"/>
            <a:ext cx="7234237"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88133" name="Line 5"/>
          <p:cNvSpPr>
            <a:spLocks noChangeShapeType="1"/>
          </p:cNvSpPr>
          <p:nvPr/>
        </p:nvSpPr>
        <p:spPr bwMode="auto">
          <a:xfrm flipV="1">
            <a:off x="2743200" y="1984375"/>
            <a:ext cx="0" cy="1214438"/>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88134" name="Line 6"/>
          <p:cNvSpPr>
            <a:spLocks noChangeShapeType="1"/>
          </p:cNvSpPr>
          <p:nvPr/>
        </p:nvSpPr>
        <p:spPr bwMode="auto">
          <a:xfrm flipV="1">
            <a:off x="4800600" y="1603375"/>
            <a:ext cx="0" cy="1595438"/>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88135" name="Line 7"/>
          <p:cNvSpPr>
            <a:spLocks noChangeShapeType="1"/>
          </p:cNvSpPr>
          <p:nvPr/>
        </p:nvSpPr>
        <p:spPr bwMode="auto">
          <a:xfrm flipV="1">
            <a:off x="6858000" y="2060575"/>
            <a:ext cx="0" cy="1214438"/>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688136" name="Rectangle 8"/>
          <p:cNvSpPr>
            <a:spLocks noChangeArrowheads="1"/>
          </p:cNvSpPr>
          <p:nvPr/>
        </p:nvSpPr>
        <p:spPr bwMode="auto">
          <a:xfrm>
            <a:off x="1279525" y="3275013"/>
            <a:ext cx="1109663"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latin typeface="Times New Roman" pitchFamily="18" charset="0"/>
              </a:rPr>
              <a:t>Conceptual</a:t>
            </a:r>
          </a:p>
        </p:txBody>
      </p:sp>
      <p:sp>
        <p:nvSpPr>
          <p:cNvPr id="688137" name="Rectangle 9"/>
          <p:cNvSpPr>
            <a:spLocks noChangeArrowheads="1"/>
          </p:cNvSpPr>
          <p:nvPr/>
        </p:nvSpPr>
        <p:spPr bwMode="auto">
          <a:xfrm>
            <a:off x="2989263" y="3275013"/>
            <a:ext cx="1454150" cy="581025"/>
          </a:xfrm>
          <a:prstGeom prst="rect">
            <a:avLst/>
          </a:prstGeom>
          <a:noFill/>
          <a:ln w="9525">
            <a:noFill/>
            <a:miter lim="800000"/>
            <a:headEnd/>
            <a:tailEnd/>
          </a:ln>
          <a:effectLst/>
        </p:spPr>
        <p:txBody>
          <a:bodyPr wrap="none" lIns="92075" tIns="46038" rIns="92075" bIns="46038">
            <a:spAutoFit/>
          </a:bodyPr>
          <a:lstStyle/>
          <a:p>
            <a:pPr eaLnBrk="0" hangingPunct="0"/>
            <a:r>
              <a:rPr lang="en-US" sz="1600">
                <a:latin typeface="Times New Roman" pitchFamily="18" charset="0"/>
              </a:rPr>
              <a:t>Develop/</a:t>
            </a:r>
          </a:p>
          <a:p>
            <a:pPr eaLnBrk="0" hangingPunct="0"/>
            <a:r>
              <a:rPr lang="en-US" sz="1600">
                <a:latin typeface="Times New Roman" pitchFamily="18" charset="0"/>
              </a:rPr>
              <a:t>Detail Planning</a:t>
            </a:r>
          </a:p>
        </p:txBody>
      </p:sp>
      <p:sp>
        <p:nvSpPr>
          <p:cNvPr id="688138" name="Rectangle 10"/>
          <p:cNvSpPr>
            <a:spLocks noChangeArrowheads="1"/>
          </p:cNvSpPr>
          <p:nvPr/>
        </p:nvSpPr>
        <p:spPr bwMode="auto">
          <a:xfrm>
            <a:off x="5407025" y="3275013"/>
            <a:ext cx="83820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latin typeface="Times New Roman" pitchFamily="18" charset="0"/>
              </a:rPr>
              <a:t>Execute</a:t>
            </a:r>
          </a:p>
        </p:txBody>
      </p:sp>
      <p:sp>
        <p:nvSpPr>
          <p:cNvPr id="688139" name="Rectangle 11"/>
          <p:cNvSpPr>
            <a:spLocks noChangeArrowheads="1"/>
          </p:cNvSpPr>
          <p:nvPr/>
        </p:nvSpPr>
        <p:spPr bwMode="auto">
          <a:xfrm>
            <a:off x="7288213" y="3275013"/>
            <a:ext cx="692150" cy="336550"/>
          </a:xfrm>
          <a:prstGeom prst="rect">
            <a:avLst/>
          </a:prstGeom>
          <a:noFill/>
          <a:ln w="9525">
            <a:noFill/>
            <a:miter lim="800000"/>
            <a:headEnd/>
            <a:tailEnd/>
          </a:ln>
          <a:effectLst/>
        </p:spPr>
        <p:txBody>
          <a:bodyPr wrap="none" lIns="92075" tIns="46038" rIns="92075" bIns="46038">
            <a:spAutoFit/>
          </a:bodyPr>
          <a:lstStyle/>
          <a:p>
            <a:pPr eaLnBrk="0" hangingPunct="0"/>
            <a:r>
              <a:rPr lang="en-US" sz="1600">
                <a:latin typeface="Times New Roman" pitchFamily="18" charset="0"/>
              </a:rPr>
              <a:t>Finish</a:t>
            </a:r>
          </a:p>
        </p:txBody>
      </p:sp>
      <p:sp>
        <p:nvSpPr>
          <p:cNvPr id="688140" name="Rectangle 12"/>
          <p:cNvSpPr>
            <a:spLocks noChangeArrowheads="1"/>
          </p:cNvSpPr>
          <p:nvPr/>
        </p:nvSpPr>
        <p:spPr bwMode="auto">
          <a:xfrm>
            <a:off x="615950" y="4021138"/>
            <a:ext cx="2044700" cy="2027237"/>
          </a:xfrm>
          <a:prstGeom prst="rect">
            <a:avLst/>
          </a:prstGeom>
          <a:noFill/>
          <a:ln w="12700">
            <a:solidFill>
              <a:schemeClr val="tx1"/>
            </a:solidFill>
            <a:miter lim="800000"/>
            <a:headEnd/>
            <a:tailEnd/>
          </a:ln>
          <a:effectLst/>
        </p:spPr>
        <p:txBody>
          <a:bodyPr lIns="92075" tIns="46038" rIns="92075" bIns="46038">
            <a:spAutoFit/>
          </a:bodyPr>
          <a:lstStyle/>
          <a:p>
            <a:pPr algn="l" eaLnBrk="0" hangingPunct="0">
              <a:buFontTx/>
              <a:buChar char="•"/>
            </a:pPr>
            <a:r>
              <a:rPr lang="en-US" sz="1800">
                <a:latin typeface="Times New Roman" pitchFamily="18" charset="0"/>
              </a:rPr>
              <a:t>project priorities</a:t>
            </a:r>
          </a:p>
          <a:p>
            <a:pPr algn="l" eaLnBrk="0" hangingPunct="0">
              <a:buFontTx/>
              <a:buChar char="•"/>
            </a:pPr>
            <a:r>
              <a:rPr lang="en-US" sz="1800">
                <a:latin typeface="Times New Roman" pitchFamily="18" charset="0"/>
              </a:rPr>
              <a:t>admin procedures</a:t>
            </a:r>
          </a:p>
          <a:p>
            <a:pPr algn="l" eaLnBrk="0" hangingPunct="0">
              <a:buFontTx/>
              <a:buChar char="•"/>
            </a:pPr>
            <a:r>
              <a:rPr lang="en-US" sz="1800">
                <a:latin typeface="Times New Roman" pitchFamily="18" charset="0"/>
              </a:rPr>
              <a:t>schedule</a:t>
            </a:r>
          </a:p>
          <a:p>
            <a:pPr algn="l" eaLnBrk="0" hangingPunct="0">
              <a:buFontTx/>
              <a:buChar char="•"/>
            </a:pPr>
            <a:r>
              <a:rPr lang="en-US" sz="1800">
                <a:latin typeface="Times New Roman" pitchFamily="18" charset="0"/>
              </a:rPr>
              <a:t>manpower</a:t>
            </a:r>
          </a:p>
          <a:p>
            <a:pPr algn="l" eaLnBrk="0" hangingPunct="0">
              <a:buFontTx/>
              <a:buChar char="•"/>
            </a:pPr>
            <a:r>
              <a:rPr lang="en-US" sz="1800">
                <a:latin typeface="Times New Roman" pitchFamily="18" charset="0"/>
              </a:rPr>
              <a:t>cost</a:t>
            </a:r>
          </a:p>
          <a:p>
            <a:pPr algn="l" eaLnBrk="0" hangingPunct="0">
              <a:buFontTx/>
              <a:buChar char="•"/>
            </a:pPr>
            <a:r>
              <a:rPr lang="en-US" sz="1800">
                <a:latin typeface="Times New Roman" pitchFamily="18" charset="0"/>
              </a:rPr>
              <a:t>technical opinions</a:t>
            </a:r>
          </a:p>
          <a:p>
            <a:pPr algn="l" eaLnBrk="0" hangingPunct="0">
              <a:buFontTx/>
              <a:buChar char="•"/>
            </a:pPr>
            <a:r>
              <a:rPr lang="en-US" sz="1800">
                <a:latin typeface="Times New Roman" pitchFamily="18" charset="0"/>
              </a:rPr>
              <a:t>personality</a:t>
            </a:r>
          </a:p>
        </p:txBody>
      </p:sp>
      <p:sp>
        <p:nvSpPr>
          <p:cNvPr id="688141" name="Rectangle 13"/>
          <p:cNvSpPr>
            <a:spLocks noChangeArrowheads="1"/>
          </p:cNvSpPr>
          <p:nvPr/>
        </p:nvSpPr>
        <p:spPr bwMode="auto">
          <a:xfrm>
            <a:off x="2873375" y="4008438"/>
            <a:ext cx="1946275" cy="2027237"/>
          </a:xfrm>
          <a:prstGeom prst="rect">
            <a:avLst/>
          </a:prstGeom>
          <a:noFill/>
          <a:ln w="12700">
            <a:solidFill>
              <a:schemeClr val="tx1"/>
            </a:solidFill>
            <a:miter lim="800000"/>
            <a:headEnd/>
            <a:tailEnd/>
          </a:ln>
          <a:effectLst/>
        </p:spPr>
        <p:txBody>
          <a:bodyPr wrap="none" lIns="92075" tIns="46038" rIns="92075" bIns="46038">
            <a:spAutoFit/>
          </a:bodyPr>
          <a:lstStyle/>
          <a:p>
            <a:pPr algn="l" eaLnBrk="0" hangingPunct="0">
              <a:buFontTx/>
              <a:buChar char="•"/>
            </a:pPr>
            <a:r>
              <a:rPr lang="en-US" sz="1800">
                <a:latin typeface="Times New Roman" pitchFamily="18" charset="0"/>
              </a:rPr>
              <a:t>project priorities</a:t>
            </a:r>
          </a:p>
          <a:p>
            <a:pPr algn="l" eaLnBrk="0" hangingPunct="0">
              <a:buFontTx/>
              <a:buChar char="•"/>
            </a:pPr>
            <a:r>
              <a:rPr lang="en-US" sz="1800">
                <a:latin typeface="Times New Roman" pitchFamily="18" charset="0"/>
              </a:rPr>
              <a:t>schedules</a:t>
            </a:r>
          </a:p>
          <a:p>
            <a:pPr algn="l" eaLnBrk="0" hangingPunct="0">
              <a:buFontTx/>
              <a:buChar char="•"/>
            </a:pPr>
            <a:r>
              <a:rPr lang="en-US" sz="1800">
                <a:latin typeface="Times New Roman" pitchFamily="18" charset="0"/>
              </a:rPr>
              <a:t>admin procedures</a:t>
            </a:r>
          </a:p>
          <a:p>
            <a:pPr algn="l" eaLnBrk="0" hangingPunct="0">
              <a:buFontTx/>
              <a:buChar char="•"/>
            </a:pPr>
            <a:r>
              <a:rPr lang="en-US" sz="1800">
                <a:latin typeface="Times New Roman" pitchFamily="18" charset="0"/>
              </a:rPr>
              <a:t>technical opinions</a:t>
            </a:r>
          </a:p>
          <a:p>
            <a:pPr algn="l" eaLnBrk="0" hangingPunct="0">
              <a:buFontTx/>
              <a:buChar char="•"/>
            </a:pPr>
            <a:r>
              <a:rPr lang="en-US" sz="1800">
                <a:latin typeface="Times New Roman" pitchFamily="18" charset="0"/>
              </a:rPr>
              <a:t>manpower</a:t>
            </a:r>
          </a:p>
          <a:p>
            <a:pPr algn="l" eaLnBrk="0" hangingPunct="0">
              <a:buFontTx/>
              <a:buChar char="•"/>
            </a:pPr>
            <a:r>
              <a:rPr lang="en-US" sz="1800">
                <a:latin typeface="Times New Roman" pitchFamily="18" charset="0"/>
              </a:rPr>
              <a:t>cost</a:t>
            </a:r>
          </a:p>
          <a:p>
            <a:pPr algn="l" eaLnBrk="0" hangingPunct="0">
              <a:buFontTx/>
              <a:buChar char="•"/>
            </a:pPr>
            <a:r>
              <a:rPr lang="en-US" sz="1800">
                <a:latin typeface="Times New Roman" pitchFamily="18" charset="0"/>
              </a:rPr>
              <a:t>personality</a:t>
            </a:r>
          </a:p>
        </p:txBody>
      </p:sp>
      <p:sp>
        <p:nvSpPr>
          <p:cNvPr id="688142" name="Rectangle 14"/>
          <p:cNvSpPr>
            <a:spLocks noChangeArrowheads="1"/>
          </p:cNvSpPr>
          <p:nvPr/>
        </p:nvSpPr>
        <p:spPr bwMode="auto">
          <a:xfrm>
            <a:off x="4854575" y="4008438"/>
            <a:ext cx="1946275" cy="2027237"/>
          </a:xfrm>
          <a:prstGeom prst="rect">
            <a:avLst/>
          </a:prstGeom>
          <a:noFill/>
          <a:ln w="12700">
            <a:solidFill>
              <a:schemeClr val="tx1"/>
            </a:solidFill>
            <a:miter lim="800000"/>
            <a:headEnd/>
            <a:tailEnd/>
          </a:ln>
          <a:effectLst/>
        </p:spPr>
        <p:txBody>
          <a:bodyPr wrap="none" lIns="92075" tIns="46038" rIns="92075" bIns="46038">
            <a:spAutoFit/>
          </a:bodyPr>
          <a:lstStyle/>
          <a:p>
            <a:pPr algn="l" eaLnBrk="0" hangingPunct="0">
              <a:buFontTx/>
              <a:buChar char="•"/>
            </a:pPr>
            <a:r>
              <a:rPr lang="en-US" sz="1800">
                <a:latin typeface="Times New Roman" pitchFamily="18" charset="0"/>
              </a:rPr>
              <a:t>schedules</a:t>
            </a:r>
          </a:p>
          <a:p>
            <a:pPr algn="l" eaLnBrk="0" hangingPunct="0">
              <a:buFontTx/>
              <a:buChar char="•"/>
            </a:pPr>
            <a:r>
              <a:rPr lang="en-US" sz="1800">
                <a:latin typeface="Times New Roman" pitchFamily="18" charset="0"/>
              </a:rPr>
              <a:t>technical opinions</a:t>
            </a:r>
          </a:p>
          <a:p>
            <a:pPr algn="l" eaLnBrk="0" hangingPunct="0">
              <a:buFontTx/>
              <a:buChar char="•"/>
            </a:pPr>
            <a:r>
              <a:rPr lang="en-US" sz="1800">
                <a:latin typeface="Times New Roman" pitchFamily="18" charset="0"/>
              </a:rPr>
              <a:t>manpower</a:t>
            </a:r>
          </a:p>
          <a:p>
            <a:pPr algn="l" eaLnBrk="0" hangingPunct="0">
              <a:buFontTx/>
              <a:buChar char="•"/>
            </a:pPr>
            <a:r>
              <a:rPr lang="en-US" sz="1800">
                <a:latin typeface="Times New Roman" pitchFamily="18" charset="0"/>
              </a:rPr>
              <a:t>project priorities</a:t>
            </a:r>
          </a:p>
          <a:p>
            <a:pPr algn="l" eaLnBrk="0" hangingPunct="0">
              <a:buFontTx/>
              <a:buChar char="•"/>
            </a:pPr>
            <a:r>
              <a:rPr lang="en-US" sz="1800">
                <a:latin typeface="Times New Roman" pitchFamily="18" charset="0"/>
              </a:rPr>
              <a:t>procedures</a:t>
            </a:r>
          </a:p>
          <a:p>
            <a:pPr algn="l" eaLnBrk="0" hangingPunct="0">
              <a:buFontTx/>
              <a:buChar char="•"/>
            </a:pPr>
            <a:r>
              <a:rPr lang="en-US" sz="1800">
                <a:latin typeface="Times New Roman" pitchFamily="18" charset="0"/>
              </a:rPr>
              <a:t>cost</a:t>
            </a:r>
          </a:p>
          <a:p>
            <a:pPr algn="l" eaLnBrk="0" hangingPunct="0">
              <a:buFontTx/>
              <a:buChar char="•"/>
            </a:pPr>
            <a:r>
              <a:rPr lang="en-US" sz="1800">
                <a:latin typeface="Times New Roman" pitchFamily="18" charset="0"/>
              </a:rPr>
              <a:t>personality</a:t>
            </a:r>
          </a:p>
        </p:txBody>
      </p:sp>
      <p:sp>
        <p:nvSpPr>
          <p:cNvPr id="688143" name="Rectangle 15"/>
          <p:cNvSpPr>
            <a:spLocks noChangeArrowheads="1"/>
          </p:cNvSpPr>
          <p:nvPr/>
        </p:nvSpPr>
        <p:spPr bwMode="auto">
          <a:xfrm>
            <a:off x="6924675" y="4021138"/>
            <a:ext cx="1946275" cy="2027237"/>
          </a:xfrm>
          <a:prstGeom prst="rect">
            <a:avLst/>
          </a:prstGeom>
          <a:noFill/>
          <a:ln w="12700">
            <a:solidFill>
              <a:schemeClr val="tx1"/>
            </a:solidFill>
            <a:miter lim="800000"/>
            <a:headEnd/>
            <a:tailEnd/>
          </a:ln>
          <a:effectLst/>
        </p:spPr>
        <p:txBody>
          <a:bodyPr wrap="none" lIns="92075" tIns="46038" rIns="92075" bIns="46038">
            <a:spAutoFit/>
          </a:bodyPr>
          <a:lstStyle/>
          <a:p>
            <a:pPr algn="l" eaLnBrk="0" hangingPunct="0">
              <a:buFontTx/>
              <a:buChar char="•"/>
            </a:pPr>
            <a:r>
              <a:rPr lang="en-US" sz="1800">
                <a:latin typeface="Times New Roman" pitchFamily="18" charset="0"/>
              </a:rPr>
              <a:t>schedules</a:t>
            </a:r>
          </a:p>
          <a:p>
            <a:pPr algn="l" eaLnBrk="0" hangingPunct="0">
              <a:buFontTx/>
              <a:buChar char="•"/>
            </a:pPr>
            <a:r>
              <a:rPr lang="en-US" sz="1800">
                <a:latin typeface="Times New Roman" pitchFamily="18" charset="0"/>
              </a:rPr>
              <a:t>manpower</a:t>
            </a:r>
          </a:p>
          <a:p>
            <a:pPr algn="l" eaLnBrk="0" hangingPunct="0">
              <a:buFontTx/>
              <a:buChar char="•"/>
            </a:pPr>
            <a:r>
              <a:rPr lang="en-US" sz="1800">
                <a:latin typeface="Times New Roman" pitchFamily="18" charset="0"/>
              </a:rPr>
              <a:t>personality</a:t>
            </a:r>
          </a:p>
          <a:p>
            <a:pPr algn="l" eaLnBrk="0" hangingPunct="0">
              <a:buFontTx/>
              <a:buChar char="•"/>
            </a:pPr>
            <a:r>
              <a:rPr lang="en-US" sz="1800">
                <a:latin typeface="Times New Roman" pitchFamily="18" charset="0"/>
              </a:rPr>
              <a:t>project priorities</a:t>
            </a:r>
          </a:p>
          <a:p>
            <a:pPr algn="l" eaLnBrk="0" hangingPunct="0">
              <a:buFontTx/>
              <a:buChar char="•"/>
            </a:pPr>
            <a:r>
              <a:rPr lang="en-US" sz="1800">
                <a:latin typeface="Times New Roman" pitchFamily="18" charset="0"/>
              </a:rPr>
              <a:t>cost</a:t>
            </a:r>
          </a:p>
          <a:p>
            <a:pPr algn="l" eaLnBrk="0" hangingPunct="0">
              <a:buFontTx/>
              <a:buChar char="•"/>
            </a:pPr>
            <a:r>
              <a:rPr lang="en-US" sz="1800">
                <a:latin typeface="Times New Roman" pitchFamily="18" charset="0"/>
              </a:rPr>
              <a:t>technical opinions</a:t>
            </a:r>
          </a:p>
          <a:p>
            <a:pPr algn="l" eaLnBrk="0" hangingPunct="0">
              <a:buFontTx/>
              <a:buChar char="•"/>
            </a:pPr>
            <a:r>
              <a:rPr lang="en-US" sz="1800">
                <a:latin typeface="Times New Roman" pitchFamily="18" charset="0"/>
              </a:rPr>
              <a:t>procedures</a:t>
            </a:r>
          </a:p>
        </p:txBody>
      </p:sp>
      <p:sp>
        <p:nvSpPr>
          <p:cNvPr id="16" name="TextBox 1"/>
          <p:cNvSpPr txBox="1"/>
          <p:nvPr/>
        </p:nvSpPr>
        <p:spPr>
          <a:xfrm>
            <a:off x="457200" y="6169223"/>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2" name="Footer Placeholder 1"/>
          <p:cNvSpPr>
            <a:spLocks noGrp="1"/>
          </p:cNvSpPr>
          <p:nvPr>
            <p:ph type="ftr" sz="quarter" idx="11"/>
          </p:nvPr>
        </p:nvSpPr>
        <p:spPr/>
        <p:txBody>
          <a:bodyPr/>
          <a:lstStyle/>
          <a:p>
            <a:r>
              <a:rPr lang="en-CA"/>
              <a:t>PMBOK 6th Edition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990600" y="0"/>
            <a:ext cx="7620000" cy="1066800"/>
          </a:xfrm>
          <a:noFill/>
          <a:ln/>
        </p:spPr>
        <p:txBody>
          <a:bodyPr lIns="92075" tIns="46038" rIns="92075" bIns="46038" anchor="ctr"/>
          <a:lstStyle/>
          <a:p>
            <a:pPr algn="ctr" eaLnBrk="0" hangingPunct="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Styles of Conflict Resolution</a:t>
            </a:r>
          </a:p>
        </p:txBody>
      </p:sp>
      <p:sp>
        <p:nvSpPr>
          <p:cNvPr id="690179" name="Rectangle 3"/>
          <p:cNvSpPr>
            <a:spLocks noChangeArrowheads="1"/>
          </p:cNvSpPr>
          <p:nvPr/>
        </p:nvSpPr>
        <p:spPr bwMode="auto">
          <a:xfrm>
            <a:off x="5788025" y="1143000"/>
            <a:ext cx="1644040"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Concerns for</a:t>
            </a:r>
            <a:endParaRPr lang="en-US">
              <a:solidFill>
                <a:schemeClr val="accent6">
                  <a:lumMod val="50000"/>
                </a:schemeClr>
              </a:solidFill>
            </a:endParaRPr>
          </a:p>
        </p:txBody>
      </p:sp>
      <p:sp>
        <p:nvSpPr>
          <p:cNvPr id="690180" name="Rectangle 4"/>
          <p:cNvSpPr>
            <a:spLocks noChangeArrowheads="1"/>
          </p:cNvSpPr>
          <p:nvPr/>
        </p:nvSpPr>
        <p:spPr bwMode="auto">
          <a:xfrm>
            <a:off x="4638675" y="1081088"/>
            <a:ext cx="9525" cy="79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181" name="Rectangle 5"/>
          <p:cNvSpPr>
            <a:spLocks noChangeArrowheads="1"/>
          </p:cNvSpPr>
          <p:nvPr/>
        </p:nvSpPr>
        <p:spPr bwMode="auto">
          <a:xfrm>
            <a:off x="4638675" y="1081088"/>
            <a:ext cx="9525" cy="79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182" name="Rectangle 6"/>
          <p:cNvSpPr>
            <a:spLocks noChangeArrowheads="1"/>
          </p:cNvSpPr>
          <p:nvPr/>
        </p:nvSpPr>
        <p:spPr bwMode="auto">
          <a:xfrm>
            <a:off x="4648200" y="1081088"/>
            <a:ext cx="4137025" cy="7937"/>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183" name="Rectangle 7"/>
          <p:cNvSpPr>
            <a:spLocks noChangeArrowheads="1"/>
          </p:cNvSpPr>
          <p:nvPr/>
        </p:nvSpPr>
        <p:spPr bwMode="auto">
          <a:xfrm>
            <a:off x="8785225" y="1081088"/>
            <a:ext cx="7938" cy="79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184" name="Rectangle 8"/>
          <p:cNvSpPr>
            <a:spLocks noChangeArrowheads="1"/>
          </p:cNvSpPr>
          <p:nvPr/>
        </p:nvSpPr>
        <p:spPr bwMode="auto">
          <a:xfrm>
            <a:off x="8785225" y="1081088"/>
            <a:ext cx="7938" cy="79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185" name="Rectangle 9"/>
          <p:cNvSpPr>
            <a:spLocks noChangeArrowheads="1"/>
          </p:cNvSpPr>
          <p:nvPr/>
        </p:nvSpPr>
        <p:spPr bwMode="auto">
          <a:xfrm>
            <a:off x="4638675" y="1089025"/>
            <a:ext cx="9525" cy="420688"/>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186" name="Rectangle 10"/>
          <p:cNvSpPr>
            <a:spLocks noChangeArrowheads="1"/>
          </p:cNvSpPr>
          <p:nvPr/>
        </p:nvSpPr>
        <p:spPr bwMode="auto">
          <a:xfrm>
            <a:off x="8785225" y="1089025"/>
            <a:ext cx="7938" cy="420688"/>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187" name="Rectangle 11"/>
          <p:cNvSpPr>
            <a:spLocks noChangeArrowheads="1"/>
          </p:cNvSpPr>
          <p:nvPr/>
        </p:nvSpPr>
        <p:spPr bwMode="auto">
          <a:xfrm>
            <a:off x="4911725" y="1570038"/>
            <a:ext cx="1133644"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Personal</a:t>
            </a:r>
            <a:endParaRPr lang="en-US">
              <a:solidFill>
                <a:schemeClr val="accent6">
                  <a:lumMod val="50000"/>
                </a:schemeClr>
              </a:solidFill>
            </a:endParaRPr>
          </a:p>
        </p:txBody>
      </p:sp>
      <p:sp>
        <p:nvSpPr>
          <p:cNvPr id="690188" name="Rectangle 12"/>
          <p:cNvSpPr>
            <a:spLocks noChangeArrowheads="1"/>
          </p:cNvSpPr>
          <p:nvPr/>
        </p:nvSpPr>
        <p:spPr bwMode="auto">
          <a:xfrm>
            <a:off x="5130800" y="1933575"/>
            <a:ext cx="735779"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Goals</a:t>
            </a:r>
            <a:endParaRPr lang="en-US">
              <a:solidFill>
                <a:schemeClr val="accent6">
                  <a:lumMod val="50000"/>
                </a:schemeClr>
              </a:solidFill>
            </a:endParaRPr>
          </a:p>
        </p:txBody>
      </p:sp>
      <p:sp>
        <p:nvSpPr>
          <p:cNvPr id="690189" name="Rectangle 13"/>
          <p:cNvSpPr>
            <a:spLocks noChangeArrowheads="1"/>
          </p:cNvSpPr>
          <p:nvPr/>
        </p:nvSpPr>
        <p:spPr bwMode="auto">
          <a:xfrm>
            <a:off x="6634163" y="1570038"/>
            <a:ext cx="1758045"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Relationships</a:t>
            </a:r>
            <a:endParaRPr lang="en-US">
              <a:solidFill>
                <a:schemeClr val="accent6">
                  <a:lumMod val="50000"/>
                </a:schemeClr>
              </a:solidFill>
            </a:endParaRPr>
          </a:p>
        </p:txBody>
      </p:sp>
      <p:sp>
        <p:nvSpPr>
          <p:cNvPr id="690190" name="Rectangle 14"/>
          <p:cNvSpPr>
            <a:spLocks noChangeArrowheads="1"/>
          </p:cNvSpPr>
          <p:nvPr/>
        </p:nvSpPr>
        <p:spPr bwMode="auto">
          <a:xfrm>
            <a:off x="4638675" y="1509713"/>
            <a:ext cx="9525" cy="874712"/>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191" name="Rectangle 15"/>
          <p:cNvSpPr>
            <a:spLocks noChangeArrowheads="1"/>
          </p:cNvSpPr>
          <p:nvPr/>
        </p:nvSpPr>
        <p:spPr bwMode="auto">
          <a:xfrm>
            <a:off x="6456363" y="1509713"/>
            <a:ext cx="7937" cy="874712"/>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192" name="Rectangle 16"/>
          <p:cNvSpPr>
            <a:spLocks noChangeArrowheads="1"/>
          </p:cNvSpPr>
          <p:nvPr/>
        </p:nvSpPr>
        <p:spPr bwMode="auto">
          <a:xfrm>
            <a:off x="8785225" y="1509713"/>
            <a:ext cx="7938" cy="874712"/>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193" name="Rectangle 17"/>
          <p:cNvSpPr>
            <a:spLocks noChangeArrowheads="1"/>
          </p:cNvSpPr>
          <p:nvPr/>
        </p:nvSpPr>
        <p:spPr bwMode="auto">
          <a:xfrm>
            <a:off x="1530334" y="2397125"/>
            <a:ext cx="712439" cy="369332"/>
          </a:xfrm>
          <a:prstGeom prst="rect">
            <a:avLst/>
          </a:prstGeom>
          <a:noFill/>
          <a:ln w="9525">
            <a:noFill/>
            <a:miter lim="800000"/>
            <a:headEnd/>
            <a:tailEnd/>
          </a:ln>
        </p:spPr>
        <p:txBody>
          <a:bodyPr wrap="none" lIns="0" tIns="0" rIns="0" bIns="0">
            <a:spAutoFit/>
          </a:bodyPr>
          <a:lstStyle/>
          <a:p>
            <a:r>
              <a:rPr lang="en-US" sz="2400" b="1" dirty="0">
                <a:solidFill>
                  <a:schemeClr val="accent6">
                    <a:lumMod val="50000"/>
                  </a:schemeClr>
                </a:solidFill>
              </a:rPr>
              <a:t>Force</a:t>
            </a:r>
            <a:endParaRPr lang="en-US" dirty="0">
              <a:solidFill>
                <a:schemeClr val="accent6">
                  <a:lumMod val="50000"/>
                </a:schemeClr>
              </a:solidFill>
            </a:endParaRPr>
          </a:p>
        </p:txBody>
      </p:sp>
      <p:sp>
        <p:nvSpPr>
          <p:cNvPr id="690194" name="Rectangle 18"/>
          <p:cNvSpPr>
            <a:spLocks noChangeArrowheads="1"/>
          </p:cNvSpPr>
          <p:nvPr/>
        </p:nvSpPr>
        <p:spPr bwMode="auto">
          <a:xfrm>
            <a:off x="2614613" y="2395538"/>
            <a:ext cx="7937" cy="3635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195" name="Rectangle 19"/>
          <p:cNvSpPr>
            <a:spLocks noChangeArrowheads="1"/>
          </p:cNvSpPr>
          <p:nvPr/>
        </p:nvSpPr>
        <p:spPr bwMode="auto">
          <a:xfrm>
            <a:off x="2614613" y="2759075"/>
            <a:ext cx="7937" cy="363538"/>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196" name="Rectangle 20"/>
          <p:cNvSpPr>
            <a:spLocks noChangeArrowheads="1"/>
          </p:cNvSpPr>
          <p:nvPr/>
        </p:nvSpPr>
        <p:spPr bwMode="auto">
          <a:xfrm>
            <a:off x="1238524" y="3124200"/>
            <a:ext cx="1004249"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Smooth</a:t>
            </a:r>
            <a:endParaRPr lang="en-US">
              <a:solidFill>
                <a:schemeClr val="accent6">
                  <a:lumMod val="50000"/>
                </a:schemeClr>
              </a:solidFill>
            </a:endParaRPr>
          </a:p>
        </p:txBody>
      </p:sp>
      <p:sp>
        <p:nvSpPr>
          <p:cNvPr id="690197" name="Rectangle 21"/>
          <p:cNvSpPr>
            <a:spLocks noChangeArrowheads="1"/>
          </p:cNvSpPr>
          <p:nvPr/>
        </p:nvSpPr>
        <p:spPr bwMode="auto">
          <a:xfrm>
            <a:off x="2614613" y="3122613"/>
            <a:ext cx="7937" cy="365125"/>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198" name="Rectangle 22"/>
          <p:cNvSpPr>
            <a:spLocks noChangeArrowheads="1"/>
          </p:cNvSpPr>
          <p:nvPr/>
        </p:nvSpPr>
        <p:spPr bwMode="auto">
          <a:xfrm>
            <a:off x="2614613" y="3487738"/>
            <a:ext cx="7937" cy="3635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199" name="Rectangle 23"/>
          <p:cNvSpPr>
            <a:spLocks noChangeArrowheads="1"/>
          </p:cNvSpPr>
          <p:nvPr/>
        </p:nvSpPr>
        <p:spPr bwMode="auto">
          <a:xfrm>
            <a:off x="1029043" y="3911600"/>
            <a:ext cx="1213730"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Withdraw</a:t>
            </a:r>
            <a:endParaRPr lang="en-US">
              <a:solidFill>
                <a:schemeClr val="accent6">
                  <a:lumMod val="50000"/>
                </a:schemeClr>
              </a:solidFill>
            </a:endParaRPr>
          </a:p>
        </p:txBody>
      </p:sp>
      <p:sp>
        <p:nvSpPr>
          <p:cNvPr id="690200" name="Rectangle 24"/>
          <p:cNvSpPr>
            <a:spLocks noChangeArrowheads="1"/>
          </p:cNvSpPr>
          <p:nvPr/>
        </p:nvSpPr>
        <p:spPr bwMode="auto">
          <a:xfrm>
            <a:off x="2614613" y="3851275"/>
            <a:ext cx="7937" cy="365125"/>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01" name="Rectangle 25"/>
          <p:cNvSpPr>
            <a:spLocks noChangeArrowheads="1"/>
          </p:cNvSpPr>
          <p:nvPr/>
        </p:nvSpPr>
        <p:spPr bwMode="auto">
          <a:xfrm>
            <a:off x="2614613" y="4216400"/>
            <a:ext cx="7937" cy="363538"/>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02" name="Rectangle 26"/>
          <p:cNvSpPr>
            <a:spLocks noChangeArrowheads="1"/>
          </p:cNvSpPr>
          <p:nvPr/>
        </p:nvSpPr>
        <p:spPr bwMode="auto">
          <a:xfrm>
            <a:off x="612775" y="4640263"/>
            <a:ext cx="1629998"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Compromise</a:t>
            </a:r>
            <a:endParaRPr lang="en-US">
              <a:solidFill>
                <a:schemeClr val="accent6">
                  <a:lumMod val="50000"/>
                </a:schemeClr>
              </a:solidFill>
            </a:endParaRPr>
          </a:p>
        </p:txBody>
      </p:sp>
      <p:sp>
        <p:nvSpPr>
          <p:cNvPr id="690203" name="Rectangle 27"/>
          <p:cNvSpPr>
            <a:spLocks noChangeArrowheads="1"/>
          </p:cNvSpPr>
          <p:nvPr/>
        </p:nvSpPr>
        <p:spPr bwMode="auto">
          <a:xfrm>
            <a:off x="2614613" y="4579938"/>
            <a:ext cx="7937" cy="365125"/>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04" name="Rectangle 28"/>
          <p:cNvSpPr>
            <a:spLocks noChangeArrowheads="1"/>
          </p:cNvSpPr>
          <p:nvPr/>
        </p:nvSpPr>
        <p:spPr bwMode="auto">
          <a:xfrm>
            <a:off x="2614613" y="4945063"/>
            <a:ext cx="7937" cy="3635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05" name="Rectangle 29"/>
          <p:cNvSpPr>
            <a:spLocks noChangeArrowheads="1"/>
          </p:cNvSpPr>
          <p:nvPr/>
        </p:nvSpPr>
        <p:spPr bwMode="auto">
          <a:xfrm>
            <a:off x="1169530" y="5368925"/>
            <a:ext cx="1073243"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Problem</a:t>
            </a:r>
            <a:endParaRPr lang="en-US">
              <a:solidFill>
                <a:schemeClr val="accent6">
                  <a:lumMod val="50000"/>
                </a:schemeClr>
              </a:solidFill>
            </a:endParaRPr>
          </a:p>
        </p:txBody>
      </p:sp>
      <p:sp>
        <p:nvSpPr>
          <p:cNvPr id="690206" name="Rectangle 30"/>
          <p:cNvSpPr>
            <a:spLocks noChangeArrowheads="1"/>
          </p:cNvSpPr>
          <p:nvPr/>
        </p:nvSpPr>
        <p:spPr bwMode="auto">
          <a:xfrm>
            <a:off x="2614613" y="5308600"/>
            <a:ext cx="7937" cy="363538"/>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07" name="Rectangle 31"/>
          <p:cNvSpPr>
            <a:spLocks noChangeArrowheads="1"/>
          </p:cNvSpPr>
          <p:nvPr/>
        </p:nvSpPr>
        <p:spPr bwMode="auto">
          <a:xfrm>
            <a:off x="1441143" y="5732463"/>
            <a:ext cx="801630"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Solver</a:t>
            </a:r>
            <a:endParaRPr lang="en-US">
              <a:solidFill>
                <a:schemeClr val="accent6">
                  <a:lumMod val="50000"/>
                </a:schemeClr>
              </a:solidFill>
            </a:endParaRPr>
          </a:p>
        </p:txBody>
      </p:sp>
      <p:sp>
        <p:nvSpPr>
          <p:cNvPr id="690208" name="Rectangle 32"/>
          <p:cNvSpPr>
            <a:spLocks noChangeArrowheads="1"/>
          </p:cNvSpPr>
          <p:nvPr/>
        </p:nvSpPr>
        <p:spPr bwMode="auto">
          <a:xfrm>
            <a:off x="2614613" y="5672138"/>
            <a:ext cx="7937" cy="365125"/>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09" name="Rectangle 33"/>
          <p:cNvSpPr>
            <a:spLocks noChangeArrowheads="1"/>
          </p:cNvSpPr>
          <p:nvPr/>
        </p:nvSpPr>
        <p:spPr bwMode="auto">
          <a:xfrm>
            <a:off x="2965450" y="2455863"/>
            <a:ext cx="1179810"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Win-Lose</a:t>
            </a:r>
            <a:endParaRPr lang="en-US">
              <a:solidFill>
                <a:schemeClr val="accent6">
                  <a:lumMod val="50000"/>
                </a:schemeClr>
              </a:solidFill>
            </a:endParaRPr>
          </a:p>
        </p:txBody>
      </p:sp>
      <p:sp>
        <p:nvSpPr>
          <p:cNvPr id="690210" name="Rectangle 34"/>
          <p:cNvSpPr>
            <a:spLocks noChangeArrowheads="1"/>
          </p:cNvSpPr>
          <p:nvPr/>
        </p:nvSpPr>
        <p:spPr bwMode="auto">
          <a:xfrm>
            <a:off x="2881313" y="3182938"/>
            <a:ext cx="1316066"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Yield-Lose</a:t>
            </a:r>
            <a:endParaRPr lang="en-US">
              <a:solidFill>
                <a:schemeClr val="accent6">
                  <a:lumMod val="50000"/>
                </a:schemeClr>
              </a:solidFill>
            </a:endParaRPr>
          </a:p>
        </p:txBody>
      </p:sp>
      <p:sp>
        <p:nvSpPr>
          <p:cNvPr id="690211" name="Rectangle 35"/>
          <p:cNvSpPr>
            <a:spLocks noChangeArrowheads="1"/>
          </p:cNvSpPr>
          <p:nvPr/>
        </p:nvSpPr>
        <p:spPr bwMode="auto">
          <a:xfrm>
            <a:off x="2814638" y="3911600"/>
            <a:ext cx="1453411"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Lose-Leave</a:t>
            </a:r>
            <a:endParaRPr lang="en-US">
              <a:solidFill>
                <a:schemeClr val="accent6">
                  <a:lumMod val="50000"/>
                </a:schemeClr>
              </a:solidFill>
            </a:endParaRPr>
          </a:p>
        </p:txBody>
      </p:sp>
      <p:sp>
        <p:nvSpPr>
          <p:cNvPr id="690212" name="Rectangle 36"/>
          <p:cNvSpPr>
            <a:spLocks noChangeArrowheads="1"/>
          </p:cNvSpPr>
          <p:nvPr/>
        </p:nvSpPr>
        <p:spPr bwMode="auto">
          <a:xfrm>
            <a:off x="2720975" y="4640263"/>
            <a:ext cx="1629998"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Compromise</a:t>
            </a:r>
            <a:endParaRPr lang="en-US">
              <a:solidFill>
                <a:schemeClr val="accent6">
                  <a:lumMod val="50000"/>
                </a:schemeClr>
              </a:solidFill>
            </a:endParaRPr>
          </a:p>
        </p:txBody>
      </p:sp>
      <p:sp>
        <p:nvSpPr>
          <p:cNvPr id="690213" name="Rectangle 37"/>
          <p:cNvSpPr>
            <a:spLocks noChangeArrowheads="1"/>
          </p:cNvSpPr>
          <p:nvPr/>
        </p:nvSpPr>
        <p:spPr bwMode="auto">
          <a:xfrm>
            <a:off x="2881313" y="5368925"/>
            <a:ext cx="1368644"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Integrative</a:t>
            </a:r>
            <a:endParaRPr lang="en-US">
              <a:solidFill>
                <a:schemeClr val="accent6">
                  <a:lumMod val="50000"/>
                </a:schemeClr>
              </a:solidFill>
            </a:endParaRPr>
          </a:p>
        </p:txBody>
      </p:sp>
      <p:sp>
        <p:nvSpPr>
          <p:cNvPr id="690214" name="Rectangle 38"/>
          <p:cNvSpPr>
            <a:spLocks noChangeArrowheads="1"/>
          </p:cNvSpPr>
          <p:nvPr/>
        </p:nvSpPr>
        <p:spPr bwMode="auto">
          <a:xfrm>
            <a:off x="5216525" y="2455863"/>
            <a:ext cx="585097"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High</a:t>
            </a:r>
            <a:endParaRPr lang="en-US">
              <a:solidFill>
                <a:schemeClr val="accent6">
                  <a:lumMod val="50000"/>
                </a:schemeClr>
              </a:solidFill>
            </a:endParaRPr>
          </a:p>
        </p:txBody>
      </p:sp>
      <p:sp>
        <p:nvSpPr>
          <p:cNvPr id="690215" name="Rectangle 39"/>
          <p:cNvSpPr>
            <a:spLocks noChangeArrowheads="1"/>
          </p:cNvSpPr>
          <p:nvPr/>
        </p:nvSpPr>
        <p:spPr bwMode="auto">
          <a:xfrm>
            <a:off x="5248275" y="3182938"/>
            <a:ext cx="512128"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Low</a:t>
            </a:r>
            <a:endParaRPr lang="en-US">
              <a:solidFill>
                <a:schemeClr val="accent6">
                  <a:lumMod val="50000"/>
                </a:schemeClr>
              </a:solidFill>
            </a:endParaRPr>
          </a:p>
        </p:txBody>
      </p:sp>
      <p:sp>
        <p:nvSpPr>
          <p:cNvPr id="690216" name="Rectangle 40"/>
          <p:cNvSpPr>
            <a:spLocks noChangeArrowheads="1"/>
          </p:cNvSpPr>
          <p:nvPr/>
        </p:nvSpPr>
        <p:spPr bwMode="auto">
          <a:xfrm>
            <a:off x="5248275" y="3911600"/>
            <a:ext cx="512128"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Low</a:t>
            </a:r>
            <a:endParaRPr lang="en-US">
              <a:solidFill>
                <a:schemeClr val="accent6">
                  <a:lumMod val="50000"/>
                </a:schemeClr>
              </a:solidFill>
            </a:endParaRPr>
          </a:p>
        </p:txBody>
      </p:sp>
      <p:sp>
        <p:nvSpPr>
          <p:cNvPr id="690217" name="Rectangle 41"/>
          <p:cNvSpPr>
            <a:spLocks noChangeArrowheads="1"/>
          </p:cNvSpPr>
          <p:nvPr/>
        </p:nvSpPr>
        <p:spPr bwMode="auto">
          <a:xfrm>
            <a:off x="4979988" y="4640263"/>
            <a:ext cx="1064394"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Medium</a:t>
            </a:r>
            <a:endParaRPr lang="en-US">
              <a:solidFill>
                <a:schemeClr val="accent6">
                  <a:lumMod val="50000"/>
                </a:schemeClr>
              </a:solidFill>
            </a:endParaRPr>
          </a:p>
        </p:txBody>
      </p:sp>
      <p:sp>
        <p:nvSpPr>
          <p:cNvPr id="690218" name="Rectangle 42"/>
          <p:cNvSpPr>
            <a:spLocks noChangeArrowheads="1"/>
          </p:cNvSpPr>
          <p:nvPr/>
        </p:nvSpPr>
        <p:spPr bwMode="auto">
          <a:xfrm>
            <a:off x="5216525" y="5368925"/>
            <a:ext cx="585097"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High</a:t>
            </a:r>
            <a:endParaRPr lang="en-US">
              <a:solidFill>
                <a:schemeClr val="accent6">
                  <a:lumMod val="50000"/>
                </a:schemeClr>
              </a:solidFill>
            </a:endParaRPr>
          </a:p>
        </p:txBody>
      </p:sp>
      <p:sp>
        <p:nvSpPr>
          <p:cNvPr id="690219" name="Rectangle 43"/>
          <p:cNvSpPr>
            <a:spLocks noChangeArrowheads="1"/>
          </p:cNvSpPr>
          <p:nvPr/>
        </p:nvSpPr>
        <p:spPr bwMode="auto">
          <a:xfrm>
            <a:off x="7319963" y="2455863"/>
            <a:ext cx="512128"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Low</a:t>
            </a:r>
            <a:endParaRPr lang="en-US">
              <a:solidFill>
                <a:schemeClr val="accent6">
                  <a:lumMod val="50000"/>
                </a:schemeClr>
              </a:solidFill>
            </a:endParaRPr>
          </a:p>
        </p:txBody>
      </p:sp>
      <p:sp>
        <p:nvSpPr>
          <p:cNvPr id="690220" name="Rectangle 44"/>
          <p:cNvSpPr>
            <a:spLocks noChangeArrowheads="1"/>
          </p:cNvSpPr>
          <p:nvPr/>
        </p:nvSpPr>
        <p:spPr bwMode="auto">
          <a:xfrm>
            <a:off x="7288213" y="3182938"/>
            <a:ext cx="585097"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High</a:t>
            </a:r>
            <a:endParaRPr lang="en-US">
              <a:solidFill>
                <a:schemeClr val="accent6">
                  <a:lumMod val="50000"/>
                </a:schemeClr>
              </a:solidFill>
            </a:endParaRPr>
          </a:p>
        </p:txBody>
      </p:sp>
      <p:sp>
        <p:nvSpPr>
          <p:cNvPr id="690221" name="Rectangle 45"/>
          <p:cNvSpPr>
            <a:spLocks noChangeArrowheads="1"/>
          </p:cNvSpPr>
          <p:nvPr/>
        </p:nvSpPr>
        <p:spPr bwMode="auto">
          <a:xfrm>
            <a:off x="7319963" y="3911600"/>
            <a:ext cx="512128"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Low</a:t>
            </a:r>
            <a:endParaRPr lang="en-US">
              <a:solidFill>
                <a:schemeClr val="accent6">
                  <a:lumMod val="50000"/>
                </a:schemeClr>
              </a:solidFill>
            </a:endParaRPr>
          </a:p>
        </p:txBody>
      </p:sp>
      <p:sp>
        <p:nvSpPr>
          <p:cNvPr id="690222" name="Rectangle 46"/>
          <p:cNvSpPr>
            <a:spLocks noChangeArrowheads="1"/>
          </p:cNvSpPr>
          <p:nvPr/>
        </p:nvSpPr>
        <p:spPr bwMode="auto">
          <a:xfrm>
            <a:off x="7051675" y="4640263"/>
            <a:ext cx="1064394"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Medium</a:t>
            </a:r>
            <a:endParaRPr lang="en-US">
              <a:solidFill>
                <a:schemeClr val="accent6">
                  <a:lumMod val="50000"/>
                </a:schemeClr>
              </a:solidFill>
            </a:endParaRPr>
          </a:p>
        </p:txBody>
      </p:sp>
      <p:sp>
        <p:nvSpPr>
          <p:cNvPr id="690223" name="Rectangle 47"/>
          <p:cNvSpPr>
            <a:spLocks noChangeArrowheads="1"/>
          </p:cNvSpPr>
          <p:nvPr/>
        </p:nvSpPr>
        <p:spPr bwMode="auto">
          <a:xfrm>
            <a:off x="7288213" y="5368925"/>
            <a:ext cx="585097" cy="369332"/>
          </a:xfrm>
          <a:prstGeom prst="rect">
            <a:avLst/>
          </a:prstGeom>
          <a:noFill/>
          <a:ln w="9525">
            <a:noFill/>
            <a:miter lim="800000"/>
            <a:headEnd/>
            <a:tailEnd/>
          </a:ln>
        </p:spPr>
        <p:txBody>
          <a:bodyPr wrap="none" lIns="0" tIns="0" rIns="0" bIns="0">
            <a:spAutoFit/>
          </a:bodyPr>
          <a:lstStyle/>
          <a:p>
            <a:r>
              <a:rPr lang="en-US" sz="2400" b="1">
                <a:solidFill>
                  <a:schemeClr val="accent6">
                    <a:lumMod val="50000"/>
                  </a:schemeClr>
                </a:solidFill>
              </a:rPr>
              <a:t>High</a:t>
            </a:r>
            <a:endParaRPr lang="en-US">
              <a:solidFill>
                <a:schemeClr val="accent6">
                  <a:lumMod val="50000"/>
                </a:schemeClr>
              </a:solidFill>
            </a:endParaRPr>
          </a:p>
        </p:txBody>
      </p:sp>
      <p:sp>
        <p:nvSpPr>
          <p:cNvPr id="690224" name="Rectangle 48"/>
          <p:cNvSpPr>
            <a:spLocks noChangeArrowheads="1"/>
          </p:cNvSpPr>
          <p:nvPr/>
        </p:nvSpPr>
        <p:spPr bwMode="auto">
          <a:xfrm>
            <a:off x="2643188" y="2384425"/>
            <a:ext cx="11112" cy="11113"/>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25" name="Rectangle 49"/>
          <p:cNvSpPr>
            <a:spLocks noChangeArrowheads="1"/>
          </p:cNvSpPr>
          <p:nvPr/>
        </p:nvSpPr>
        <p:spPr bwMode="auto">
          <a:xfrm>
            <a:off x="2643188" y="2384425"/>
            <a:ext cx="11112" cy="11113"/>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26" name="Rectangle 50"/>
          <p:cNvSpPr>
            <a:spLocks noChangeArrowheads="1"/>
          </p:cNvSpPr>
          <p:nvPr/>
        </p:nvSpPr>
        <p:spPr bwMode="auto">
          <a:xfrm>
            <a:off x="2654300" y="2384425"/>
            <a:ext cx="11113" cy="11113"/>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27" name="Rectangle 51"/>
          <p:cNvSpPr>
            <a:spLocks noChangeArrowheads="1"/>
          </p:cNvSpPr>
          <p:nvPr/>
        </p:nvSpPr>
        <p:spPr bwMode="auto">
          <a:xfrm>
            <a:off x="2665413" y="2384425"/>
            <a:ext cx="1973262" cy="11113"/>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228" name="Rectangle 52"/>
          <p:cNvSpPr>
            <a:spLocks noChangeArrowheads="1"/>
          </p:cNvSpPr>
          <p:nvPr/>
        </p:nvSpPr>
        <p:spPr bwMode="auto">
          <a:xfrm>
            <a:off x="4638675" y="2384425"/>
            <a:ext cx="11113" cy="11113"/>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29" name="Rectangle 53"/>
          <p:cNvSpPr>
            <a:spLocks noChangeArrowheads="1"/>
          </p:cNvSpPr>
          <p:nvPr/>
        </p:nvSpPr>
        <p:spPr bwMode="auto">
          <a:xfrm>
            <a:off x="4648200" y="2384425"/>
            <a:ext cx="1806575" cy="11113"/>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230" name="Rectangle 54"/>
          <p:cNvSpPr>
            <a:spLocks noChangeArrowheads="1"/>
          </p:cNvSpPr>
          <p:nvPr/>
        </p:nvSpPr>
        <p:spPr bwMode="auto">
          <a:xfrm>
            <a:off x="6456363" y="2384425"/>
            <a:ext cx="11112" cy="11113"/>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31" name="Rectangle 55"/>
          <p:cNvSpPr>
            <a:spLocks noChangeArrowheads="1"/>
          </p:cNvSpPr>
          <p:nvPr/>
        </p:nvSpPr>
        <p:spPr bwMode="auto">
          <a:xfrm>
            <a:off x="6467475" y="2384425"/>
            <a:ext cx="2317750" cy="11113"/>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232" name="Rectangle 56"/>
          <p:cNvSpPr>
            <a:spLocks noChangeArrowheads="1"/>
          </p:cNvSpPr>
          <p:nvPr/>
        </p:nvSpPr>
        <p:spPr bwMode="auto">
          <a:xfrm>
            <a:off x="8785225" y="2384425"/>
            <a:ext cx="7938" cy="11113"/>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33" name="Rectangle 57"/>
          <p:cNvSpPr>
            <a:spLocks noChangeArrowheads="1"/>
          </p:cNvSpPr>
          <p:nvPr/>
        </p:nvSpPr>
        <p:spPr bwMode="auto">
          <a:xfrm>
            <a:off x="2643188" y="2395538"/>
            <a:ext cx="11112" cy="3641725"/>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234" name="Rectangle 58"/>
          <p:cNvSpPr>
            <a:spLocks noChangeArrowheads="1"/>
          </p:cNvSpPr>
          <p:nvPr/>
        </p:nvSpPr>
        <p:spPr bwMode="auto">
          <a:xfrm>
            <a:off x="2643188" y="6037263"/>
            <a:ext cx="1995487" cy="7937"/>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235" name="Rectangle 59"/>
          <p:cNvSpPr>
            <a:spLocks noChangeArrowheads="1"/>
          </p:cNvSpPr>
          <p:nvPr/>
        </p:nvSpPr>
        <p:spPr bwMode="auto">
          <a:xfrm>
            <a:off x="4638675" y="2395538"/>
            <a:ext cx="9525" cy="3641725"/>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236" name="Rectangle 60"/>
          <p:cNvSpPr>
            <a:spLocks noChangeArrowheads="1"/>
          </p:cNvSpPr>
          <p:nvPr/>
        </p:nvSpPr>
        <p:spPr bwMode="auto">
          <a:xfrm>
            <a:off x="4638675" y="6037263"/>
            <a:ext cx="9525" cy="79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37" name="Rectangle 61"/>
          <p:cNvSpPr>
            <a:spLocks noChangeArrowheads="1"/>
          </p:cNvSpPr>
          <p:nvPr/>
        </p:nvSpPr>
        <p:spPr bwMode="auto">
          <a:xfrm>
            <a:off x="4648200" y="6037263"/>
            <a:ext cx="1808163" cy="7937"/>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238" name="Rectangle 62"/>
          <p:cNvSpPr>
            <a:spLocks noChangeArrowheads="1"/>
          </p:cNvSpPr>
          <p:nvPr/>
        </p:nvSpPr>
        <p:spPr bwMode="auto">
          <a:xfrm>
            <a:off x="6456363" y="2395538"/>
            <a:ext cx="7937" cy="3641725"/>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239" name="Rectangle 63"/>
          <p:cNvSpPr>
            <a:spLocks noChangeArrowheads="1"/>
          </p:cNvSpPr>
          <p:nvPr/>
        </p:nvSpPr>
        <p:spPr bwMode="auto">
          <a:xfrm>
            <a:off x="6456363" y="6037263"/>
            <a:ext cx="7937" cy="79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40" name="Rectangle 64"/>
          <p:cNvSpPr>
            <a:spLocks noChangeArrowheads="1"/>
          </p:cNvSpPr>
          <p:nvPr/>
        </p:nvSpPr>
        <p:spPr bwMode="auto">
          <a:xfrm>
            <a:off x="6464300" y="6037263"/>
            <a:ext cx="2320925" cy="7937"/>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241" name="Rectangle 65"/>
          <p:cNvSpPr>
            <a:spLocks noChangeArrowheads="1"/>
          </p:cNvSpPr>
          <p:nvPr/>
        </p:nvSpPr>
        <p:spPr bwMode="auto">
          <a:xfrm>
            <a:off x="8785225" y="2395538"/>
            <a:ext cx="7938" cy="3641725"/>
          </a:xfrm>
          <a:prstGeom prst="rect">
            <a:avLst/>
          </a:prstGeom>
          <a:solidFill>
            <a:srgbClr val="FF0000"/>
          </a:solidFill>
          <a:ln w="28575">
            <a:solidFill>
              <a:srgbClr val="C00000"/>
            </a:solidFill>
            <a:miter lim="800000"/>
            <a:headEnd/>
            <a:tailEnd/>
          </a:ln>
        </p:spPr>
        <p:txBody>
          <a:bodyPr/>
          <a:lstStyle/>
          <a:p>
            <a:endParaRPr lang="en-CA">
              <a:solidFill>
                <a:schemeClr val="accent6">
                  <a:lumMod val="50000"/>
                </a:schemeClr>
              </a:solidFill>
            </a:endParaRPr>
          </a:p>
        </p:txBody>
      </p:sp>
      <p:sp>
        <p:nvSpPr>
          <p:cNvPr id="690242" name="Rectangle 66"/>
          <p:cNvSpPr>
            <a:spLocks noChangeArrowheads="1"/>
          </p:cNvSpPr>
          <p:nvPr/>
        </p:nvSpPr>
        <p:spPr bwMode="auto">
          <a:xfrm>
            <a:off x="8785225" y="6037263"/>
            <a:ext cx="7938" cy="79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43" name="Rectangle 67"/>
          <p:cNvSpPr>
            <a:spLocks noChangeArrowheads="1"/>
          </p:cNvSpPr>
          <p:nvPr/>
        </p:nvSpPr>
        <p:spPr bwMode="auto">
          <a:xfrm>
            <a:off x="8785225" y="6037263"/>
            <a:ext cx="7938" cy="7937"/>
          </a:xfrm>
          <a:prstGeom prst="rect">
            <a:avLst/>
          </a:prstGeom>
          <a:solidFill>
            <a:srgbClr val="FF0000"/>
          </a:solidFill>
          <a:ln w="9525">
            <a:noFill/>
            <a:miter lim="800000"/>
            <a:headEnd/>
            <a:tailEnd/>
          </a:ln>
        </p:spPr>
        <p:txBody>
          <a:bodyPr/>
          <a:lstStyle/>
          <a:p>
            <a:endParaRPr lang="en-CA">
              <a:solidFill>
                <a:schemeClr val="accent6">
                  <a:lumMod val="50000"/>
                </a:schemeClr>
              </a:solidFill>
            </a:endParaRPr>
          </a:p>
        </p:txBody>
      </p:sp>
      <p:sp>
        <p:nvSpPr>
          <p:cNvPr id="690244" name="Line 68"/>
          <p:cNvSpPr>
            <a:spLocks noChangeShapeType="1"/>
          </p:cNvSpPr>
          <p:nvPr/>
        </p:nvSpPr>
        <p:spPr bwMode="auto">
          <a:xfrm>
            <a:off x="4648200" y="1524000"/>
            <a:ext cx="4114800" cy="0"/>
          </a:xfrm>
          <a:prstGeom prst="line">
            <a:avLst/>
          </a:prstGeom>
          <a:noFill/>
          <a:ln w="28575">
            <a:solidFill>
              <a:srgbClr val="C00000"/>
            </a:solidFill>
            <a:round/>
            <a:headEnd type="none" w="sm" len="sm"/>
            <a:tailEnd type="none" w="sm" len="sm"/>
          </a:ln>
          <a:effectLst/>
        </p:spPr>
        <p:txBody>
          <a:bodyPr wrap="none" anchor="ctr"/>
          <a:lstStyle/>
          <a:p>
            <a:endParaRPr lang="en-CA">
              <a:solidFill>
                <a:schemeClr val="accent6">
                  <a:lumMod val="50000"/>
                </a:schemeClr>
              </a:solidFill>
            </a:endParaRPr>
          </a:p>
        </p:txBody>
      </p:sp>
      <p:sp>
        <p:nvSpPr>
          <p:cNvPr id="69" name="TextBox 1"/>
          <p:cNvSpPr txBox="1"/>
          <p:nvPr/>
        </p:nvSpPr>
        <p:spPr>
          <a:xfrm>
            <a:off x="152400" y="6474023"/>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228600" y="0"/>
            <a:ext cx="8763000" cy="9144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Model for Effective Human Resource Management</a:t>
            </a:r>
          </a:p>
        </p:txBody>
      </p:sp>
      <p:sp>
        <p:nvSpPr>
          <p:cNvPr id="512003" name="Oval 3"/>
          <p:cNvSpPr>
            <a:spLocks noChangeArrowheads="1"/>
          </p:cNvSpPr>
          <p:nvPr/>
        </p:nvSpPr>
        <p:spPr bwMode="auto">
          <a:xfrm>
            <a:off x="2063750" y="1530350"/>
            <a:ext cx="4641850" cy="4565650"/>
          </a:xfrm>
          <a:prstGeom prst="ellipse">
            <a:avLst/>
          </a:prstGeom>
          <a:solidFill>
            <a:schemeClr val="accent1"/>
          </a:solidFill>
          <a:ln w="12700">
            <a:solidFill>
              <a:schemeClr val="tx1"/>
            </a:solidFill>
            <a:round/>
            <a:headEnd/>
            <a:tailEnd/>
          </a:ln>
          <a:effectLst>
            <a:glow rad="228600">
              <a:schemeClr val="accent3">
                <a:satMod val="175000"/>
                <a:alpha val="40000"/>
              </a:schemeClr>
            </a:glow>
          </a:effectLst>
          <a:scene3d>
            <a:camera prst="orthographicFront"/>
            <a:lightRig rig="threePt" dir="t"/>
          </a:scene3d>
          <a:sp3d>
            <a:bevelT w="114300" prst="artDeco"/>
          </a:sp3d>
        </p:spPr>
        <p:txBody>
          <a:bodyPr wrap="none" anchor="ctr"/>
          <a:lstStyle/>
          <a:p>
            <a:endParaRPr lang="en-CA"/>
          </a:p>
        </p:txBody>
      </p:sp>
      <p:sp>
        <p:nvSpPr>
          <p:cNvPr id="512004" name="AutoShape 4"/>
          <p:cNvSpPr>
            <a:spLocks noChangeArrowheads="1"/>
          </p:cNvSpPr>
          <p:nvPr/>
        </p:nvSpPr>
        <p:spPr bwMode="auto">
          <a:xfrm>
            <a:off x="2673350" y="1606550"/>
            <a:ext cx="3492500" cy="3568700"/>
          </a:xfrm>
          <a:prstGeom prst="triangle">
            <a:avLst>
              <a:gd name="adj" fmla="val 49968"/>
            </a:avLst>
          </a:prstGeom>
          <a:solidFill>
            <a:schemeClr val="tx1">
              <a:lumMod val="90000"/>
              <a:lumOff val="10000"/>
            </a:schemeClr>
          </a:solidFill>
          <a:ln w="12700">
            <a:solidFill>
              <a:schemeClr val="tx1"/>
            </a:solidFill>
            <a:miter lim="800000"/>
            <a:headEnd/>
            <a:tailEnd/>
          </a:ln>
          <a:effectLst>
            <a:glow rad="228600">
              <a:schemeClr val="accent6">
                <a:satMod val="175000"/>
                <a:alpha val="40000"/>
              </a:schemeClr>
            </a:glow>
          </a:effectLst>
        </p:spPr>
        <p:txBody>
          <a:bodyPr wrap="none" anchor="ctr"/>
          <a:lstStyle/>
          <a:p>
            <a:endParaRPr lang="en-CA"/>
          </a:p>
        </p:txBody>
      </p:sp>
      <p:sp>
        <p:nvSpPr>
          <p:cNvPr id="512005" name="AutoShape 5"/>
          <p:cNvSpPr>
            <a:spLocks noChangeArrowheads="1"/>
          </p:cNvSpPr>
          <p:nvPr/>
        </p:nvSpPr>
        <p:spPr bwMode="auto">
          <a:xfrm>
            <a:off x="3511550" y="2673350"/>
            <a:ext cx="1892300" cy="2044700"/>
          </a:xfrm>
          <a:prstGeom prst="triangle">
            <a:avLst>
              <a:gd name="adj" fmla="val 49968"/>
            </a:avLst>
          </a:prstGeom>
          <a:solidFill>
            <a:schemeClr val="accent4"/>
          </a:solidFill>
          <a:ln w="12700">
            <a:solidFill>
              <a:schemeClr val="tx1"/>
            </a:solidFill>
            <a:miter lim="800000"/>
            <a:headEnd/>
            <a:tailEnd/>
          </a:ln>
          <a:effectLst>
            <a:glow rad="139700">
              <a:schemeClr val="accent6">
                <a:satMod val="175000"/>
                <a:alpha val="40000"/>
              </a:schemeClr>
            </a:glow>
          </a:effectLst>
        </p:spPr>
        <p:txBody>
          <a:bodyPr wrap="none" anchor="ctr"/>
          <a:lstStyle/>
          <a:p>
            <a:endParaRPr lang="en-CA">
              <a:solidFill>
                <a:schemeClr val="bg1"/>
              </a:solidFill>
            </a:endParaRPr>
          </a:p>
        </p:txBody>
      </p:sp>
      <p:sp>
        <p:nvSpPr>
          <p:cNvPr id="512006" name="Line 6"/>
          <p:cNvSpPr>
            <a:spLocks noChangeShapeType="1"/>
          </p:cNvSpPr>
          <p:nvPr/>
        </p:nvSpPr>
        <p:spPr bwMode="auto">
          <a:xfrm flipH="1">
            <a:off x="2671763" y="4729163"/>
            <a:ext cx="833437" cy="452437"/>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512007" name="Line 7"/>
          <p:cNvSpPr>
            <a:spLocks noChangeShapeType="1"/>
          </p:cNvSpPr>
          <p:nvPr/>
        </p:nvSpPr>
        <p:spPr bwMode="auto">
          <a:xfrm>
            <a:off x="5414963" y="4729163"/>
            <a:ext cx="757237" cy="452437"/>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512008" name="Line 8"/>
          <p:cNvSpPr>
            <a:spLocks noChangeShapeType="1"/>
          </p:cNvSpPr>
          <p:nvPr/>
        </p:nvSpPr>
        <p:spPr bwMode="auto">
          <a:xfrm flipV="1">
            <a:off x="4419600" y="1679575"/>
            <a:ext cx="0" cy="985838"/>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512009" name="Rectangle 9"/>
          <p:cNvSpPr>
            <a:spLocks noChangeArrowheads="1"/>
          </p:cNvSpPr>
          <p:nvPr/>
        </p:nvSpPr>
        <p:spPr bwMode="auto">
          <a:xfrm rot="17700000">
            <a:off x="2928938" y="3408363"/>
            <a:ext cx="1606550"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chemeClr val="bg1"/>
                </a:solidFill>
                <a:latin typeface="Times New Roman" pitchFamily="18" charset="0"/>
              </a:rPr>
              <a:t>Teamwork</a:t>
            </a:r>
          </a:p>
        </p:txBody>
      </p:sp>
      <p:sp>
        <p:nvSpPr>
          <p:cNvPr id="512010" name="Rectangle 10"/>
          <p:cNvSpPr>
            <a:spLocks noChangeArrowheads="1"/>
          </p:cNvSpPr>
          <p:nvPr/>
        </p:nvSpPr>
        <p:spPr bwMode="auto">
          <a:xfrm>
            <a:off x="3670300" y="4708525"/>
            <a:ext cx="1657350"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chemeClr val="bg1"/>
                </a:solidFill>
                <a:latin typeface="Times New Roman" pitchFamily="18" charset="0"/>
              </a:rPr>
              <a:t>Leadership</a:t>
            </a:r>
          </a:p>
        </p:txBody>
      </p:sp>
      <p:sp>
        <p:nvSpPr>
          <p:cNvPr id="512011" name="Rectangle 11"/>
          <p:cNvSpPr>
            <a:spLocks noChangeArrowheads="1"/>
          </p:cNvSpPr>
          <p:nvPr/>
        </p:nvSpPr>
        <p:spPr bwMode="auto">
          <a:xfrm rot="3840000">
            <a:off x="4039394" y="3334544"/>
            <a:ext cx="2284412" cy="457200"/>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chemeClr val="bg1"/>
                </a:solidFill>
                <a:latin typeface="Times New Roman" pitchFamily="18" charset="0"/>
              </a:rPr>
              <a:t>Communication</a:t>
            </a:r>
          </a:p>
        </p:txBody>
      </p:sp>
      <p:sp>
        <p:nvSpPr>
          <p:cNvPr id="512012" name="Rectangle 12"/>
          <p:cNvSpPr>
            <a:spLocks noChangeArrowheads="1"/>
          </p:cNvSpPr>
          <p:nvPr/>
        </p:nvSpPr>
        <p:spPr bwMode="auto">
          <a:xfrm>
            <a:off x="2332038" y="2879725"/>
            <a:ext cx="1263166"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b="1" dirty="0">
                <a:solidFill>
                  <a:schemeClr val="bg1"/>
                </a:solidFill>
                <a:latin typeface="Times New Roman" pitchFamily="18" charset="0"/>
              </a:rPr>
              <a:t>Internal</a:t>
            </a:r>
          </a:p>
        </p:txBody>
      </p:sp>
      <p:sp>
        <p:nvSpPr>
          <p:cNvPr id="512013" name="Rectangle 13"/>
          <p:cNvSpPr>
            <a:spLocks noChangeArrowheads="1"/>
          </p:cNvSpPr>
          <p:nvPr/>
        </p:nvSpPr>
        <p:spPr bwMode="auto">
          <a:xfrm>
            <a:off x="5354638" y="2879725"/>
            <a:ext cx="1314462"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chemeClr val="bg1"/>
                </a:solidFill>
                <a:latin typeface="Times New Roman" pitchFamily="18" charset="0"/>
              </a:rPr>
              <a:t>Cultural</a:t>
            </a:r>
          </a:p>
        </p:txBody>
      </p:sp>
      <p:sp>
        <p:nvSpPr>
          <p:cNvPr id="512014" name="Rectangle 14"/>
          <p:cNvSpPr>
            <a:spLocks noChangeArrowheads="1"/>
          </p:cNvSpPr>
          <p:nvPr/>
        </p:nvSpPr>
        <p:spPr bwMode="auto">
          <a:xfrm>
            <a:off x="3705225" y="5334000"/>
            <a:ext cx="1519647"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b="1" dirty="0">
                <a:solidFill>
                  <a:schemeClr val="bg1"/>
                </a:solidFill>
                <a:latin typeface="Times New Roman" pitchFamily="18" charset="0"/>
              </a:rPr>
              <a:t>Ambiance</a:t>
            </a:r>
          </a:p>
        </p:txBody>
      </p:sp>
      <p:sp>
        <p:nvSpPr>
          <p:cNvPr id="512015" name="Rectangle 15"/>
          <p:cNvSpPr>
            <a:spLocks noChangeArrowheads="1"/>
          </p:cNvSpPr>
          <p:nvPr/>
        </p:nvSpPr>
        <p:spPr bwMode="auto">
          <a:xfrm>
            <a:off x="3759183" y="3611563"/>
            <a:ext cx="1481175" cy="923972"/>
          </a:xfrm>
          <a:prstGeom prst="rect">
            <a:avLst/>
          </a:prstGeom>
          <a:noFill/>
          <a:ln w="9525">
            <a:noFill/>
            <a:miter lim="800000"/>
            <a:headEnd/>
            <a:tailEnd/>
          </a:ln>
          <a:effectLst/>
        </p:spPr>
        <p:txBody>
          <a:bodyPr wrap="none" lIns="92075" tIns="46038" rIns="92075" bIns="46038">
            <a:spAutoFit/>
          </a:bodyPr>
          <a:lstStyle/>
          <a:p>
            <a:pPr algn="ctr" eaLnBrk="0" hangingPunct="0"/>
            <a:r>
              <a:rPr lang="en-US" b="1" dirty="0">
                <a:solidFill>
                  <a:schemeClr val="accent1">
                    <a:lumMod val="20000"/>
                    <a:lumOff val="80000"/>
                  </a:schemeClr>
                </a:solidFill>
                <a:latin typeface="Times New Roman" pitchFamily="18" charset="0"/>
              </a:rPr>
              <a:t>Effective</a:t>
            </a:r>
          </a:p>
          <a:p>
            <a:pPr algn="ctr" eaLnBrk="0" hangingPunct="0"/>
            <a:r>
              <a:rPr lang="en-US" b="1" dirty="0">
                <a:solidFill>
                  <a:schemeClr val="accent1">
                    <a:lumMod val="20000"/>
                    <a:lumOff val="80000"/>
                  </a:schemeClr>
                </a:solidFill>
                <a:latin typeface="Times New Roman" pitchFamily="18" charset="0"/>
              </a:rPr>
              <a:t>HR</a:t>
            </a:r>
          </a:p>
          <a:p>
            <a:pPr algn="ctr" eaLnBrk="0" hangingPunct="0"/>
            <a:r>
              <a:rPr lang="en-US" b="1" dirty="0">
                <a:solidFill>
                  <a:schemeClr val="accent1">
                    <a:lumMod val="20000"/>
                    <a:lumOff val="80000"/>
                  </a:schemeClr>
                </a:solidFill>
                <a:latin typeface="Times New Roman" pitchFamily="18" charset="0"/>
              </a:rPr>
              <a:t>Management</a:t>
            </a:r>
          </a:p>
        </p:txBody>
      </p:sp>
      <p:sp>
        <p:nvSpPr>
          <p:cNvPr id="16" name="TextBox 1"/>
          <p:cNvSpPr txBox="1"/>
          <p:nvPr/>
        </p:nvSpPr>
        <p:spPr>
          <a:xfrm>
            <a:off x="0" y="654149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Footer Placeholder 1"/>
          <p:cNvSpPr>
            <a:spLocks noGrp="1"/>
          </p:cNvSpPr>
          <p:nvPr>
            <p:ph type="ftr" sz="quarter" idx="11"/>
          </p:nvPr>
        </p:nvSpPr>
        <p:spPr/>
        <p:txBody>
          <a:bodyPr/>
          <a:lstStyle/>
          <a:p>
            <a:r>
              <a:rPr lang="en-CA"/>
              <a:t>PMBOK 6th Edition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09600" y="0"/>
            <a:ext cx="8001000" cy="990600"/>
          </a:xfrm>
          <a:noFill/>
          <a:ln/>
        </p:spPr>
        <p:txBody>
          <a:bodyPr lIns="92075" tIns="46038" rIns="92075" bIns="46038" anchor="ctr">
            <a:normAutofit fontScale="90000"/>
          </a:bodyPr>
          <a:lstStyle/>
          <a:p>
            <a:pPr algn="ctr" eaLnBrk="0" hangingPunct="0">
              <a:lnSpc>
                <a:spcPct val="90000"/>
              </a:lnSpc>
            </a:pPr>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Authority,  Accountability, Responsibility and Reliability</a:t>
            </a:r>
          </a:p>
        </p:txBody>
      </p:sp>
      <p:sp>
        <p:nvSpPr>
          <p:cNvPr id="226307" name="Rectangle 3"/>
          <p:cNvSpPr>
            <a:spLocks noGrp="1" noChangeArrowheads="1"/>
          </p:cNvSpPr>
          <p:nvPr>
            <p:ph idx="1"/>
          </p:nvPr>
        </p:nvSpPr>
        <p:spPr>
          <a:xfrm>
            <a:off x="762000" y="1295400"/>
            <a:ext cx="7772400" cy="5410200"/>
          </a:xfrm>
          <a:noFill/>
          <a:ln/>
        </p:spPr>
        <p:txBody>
          <a:bodyPr lIns="92075" tIns="46038" rIns="92075" bIns="46038">
            <a:normAutofit fontScale="92500" lnSpcReduction="20000"/>
          </a:bodyPr>
          <a:lstStyle/>
          <a:p>
            <a:pPr eaLnBrk="0" hangingPunct="0">
              <a:buSzPct val="79000"/>
            </a:pPr>
            <a:r>
              <a:rPr lang="en-US" b="1" i="1" dirty="0"/>
              <a:t>Legitimate power </a:t>
            </a:r>
            <a:r>
              <a:rPr lang="en-US" dirty="0"/>
              <a:t>(formal, authority)</a:t>
            </a:r>
          </a:p>
          <a:p>
            <a:pPr lvl="1" eaLnBrk="0" hangingPunct="0">
              <a:buSzPct val="77000"/>
            </a:pPr>
            <a:r>
              <a:rPr lang="en-US" dirty="0"/>
              <a:t>Derived from a person’s position in the organization</a:t>
            </a:r>
          </a:p>
          <a:p>
            <a:pPr eaLnBrk="0" hangingPunct="0">
              <a:buSzPct val="79000"/>
            </a:pPr>
            <a:r>
              <a:rPr lang="en-US" b="1" i="1" dirty="0"/>
              <a:t>Coercive power</a:t>
            </a:r>
          </a:p>
          <a:p>
            <a:pPr lvl="1" eaLnBrk="0" hangingPunct="0">
              <a:buSzPct val="77000"/>
            </a:pPr>
            <a:r>
              <a:rPr lang="en-US" dirty="0"/>
              <a:t>Based on fear</a:t>
            </a:r>
          </a:p>
          <a:p>
            <a:pPr eaLnBrk="0" hangingPunct="0">
              <a:buSzPct val="79000"/>
            </a:pPr>
            <a:r>
              <a:rPr lang="en-US" b="1" i="1" dirty="0"/>
              <a:t>Reward power</a:t>
            </a:r>
          </a:p>
          <a:p>
            <a:pPr lvl="1" eaLnBrk="0" hangingPunct="0">
              <a:buSzPct val="77000"/>
            </a:pPr>
            <a:r>
              <a:rPr lang="en-US" dirty="0"/>
              <a:t>Positive reinforcement for behavior</a:t>
            </a:r>
          </a:p>
          <a:p>
            <a:pPr eaLnBrk="0" hangingPunct="0">
              <a:buSzPct val="79000"/>
            </a:pPr>
            <a:r>
              <a:rPr lang="en-US" b="1" i="1" dirty="0"/>
              <a:t>Expert power</a:t>
            </a:r>
          </a:p>
          <a:p>
            <a:pPr lvl="1" eaLnBrk="0" hangingPunct="0">
              <a:buSzPct val="77000"/>
            </a:pPr>
            <a:r>
              <a:rPr lang="en-US" dirty="0"/>
              <a:t>Behavior that is perceived to be desired by another person’s special knowledge or skill</a:t>
            </a:r>
          </a:p>
          <a:p>
            <a:pPr eaLnBrk="0" hangingPunct="0">
              <a:buSzPct val="79000"/>
            </a:pPr>
            <a:r>
              <a:rPr lang="en-US" b="1" i="1" dirty="0"/>
              <a:t>Referent power</a:t>
            </a:r>
          </a:p>
          <a:p>
            <a:pPr lvl="1" eaLnBrk="0" hangingPunct="0">
              <a:buSzPct val="77000"/>
            </a:pPr>
            <a:r>
              <a:rPr lang="en-US" dirty="0"/>
              <a:t>Based on a less powerful person’s association with a more powerful person</a:t>
            </a:r>
          </a:p>
          <a:p>
            <a:pPr eaLnBrk="0" hangingPunct="0">
              <a:buSzPct val="77000"/>
            </a:pPr>
            <a:endParaRPr lang="en-US"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230188" y="0"/>
            <a:ext cx="8458200" cy="685800"/>
          </a:xfrm>
          <a:noFill/>
          <a:ln/>
        </p:spPr>
        <p:txBody>
          <a:bodyPr lIns="92075" tIns="46038" rIns="92075" bIns="46038" anchor="ctr">
            <a:normAutofit fontScale="90000"/>
          </a:bodyPr>
          <a:lstStyle/>
          <a:p>
            <a:pPr algn="ctr" eaLnBrk="0" hangingPunct="0"/>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Leadership</a:t>
            </a:r>
          </a:p>
        </p:txBody>
      </p:sp>
      <p:sp>
        <p:nvSpPr>
          <p:cNvPr id="234499" name="Rectangle 3"/>
          <p:cNvSpPr>
            <a:spLocks noGrp="1" noChangeArrowheads="1"/>
          </p:cNvSpPr>
          <p:nvPr>
            <p:ph idx="1"/>
          </p:nvPr>
        </p:nvSpPr>
        <p:spPr>
          <a:noFill/>
          <a:ln/>
        </p:spPr>
        <p:txBody>
          <a:bodyPr lIns="92075" tIns="46038" rIns="92075" bIns="46038"/>
          <a:lstStyle/>
          <a:p>
            <a:pPr eaLnBrk="0" hangingPunct="0">
              <a:buFont typeface="Wingdings" pitchFamily="2" charset="2"/>
              <a:buNone/>
            </a:pPr>
            <a:r>
              <a:rPr lang="en-US"/>
              <a:t>   The important thing is not how much you know, but how well you can apply it!</a:t>
            </a:r>
          </a:p>
          <a:p>
            <a:pPr eaLnBrk="0" hangingPunct="0">
              <a:buFont typeface="Wingdings" pitchFamily="2" charset="2"/>
              <a:buNone/>
            </a:pPr>
            <a:endParaRPr lang="en-US"/>
          </a:p>
          <a:p>
            <a:pPr lvl="1"/>
            <a:r>
              <a:rPr lang="en-US"/>
              <a:t>Leadership is the process of influencing other team members towards a goal</a:t>
            </a:r>
          </a:p>
          <a:p>
            <a:pPr lvl="1"/>
            <a:r>
              <a:rPr lang="en-US"/>
              <a:t>Leaders are people who do the right things to accomplish the missions and objectives of their teams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304800" y="152400"/>
            <a:ext cx="8837613" cy="762000"/>
          </a:xfrm>
          <a:noFill/>
          <a:ln/>
        </p:spPr>
        <p:txBody>
          <a:bodyPr lIns="92075" tIns="46038" rIns="92075" bIns="46038" anchor="ctr">
            <a:normAutofit fontScale="90000"/>
          </a:bodyPr>
          <a:lstStyle/>
          <a:p>
            <a:pPr algn="ctr"/>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Leadership &amp; Management Skills over Project Life Cycle</a:t>
            </a:r>
          </a:p>
        </p:txBody>
      </p:sp>
      <p:sp>
        <p:nvSpPr>
          <p:cNvPr id="542724" name="Rectangle 4"/>
          <p:cNvSpPr>
            <a:spLocks noChangeArrowheads="1"/>
          </p:cNvSpPr>
          <p:nvPr/>
        </p:nvSpPr>
        <p:spPr bwMode="auto">
          <a:xfrm>
            <a:off x="5472113" y="1828800"/>
            <a:ext cx="1482725" cy="368300"/>
          </a:xfrm>
          <a:prstGeom prst="rect">
            <a:avLst/>
          </a:prstGeom>
          <a:noFill/>
          <a:ln w="12700">
            <a:solidFill>
              <a:schemeClr val="tx1"/>
            </a:solidFill>
            <a:miter lim="800000"/>
            <a:headEnd/>
            <a:tailEnd/>
          </a:ln>
          <a:effectLst/>
        </p:spPr>
        <p:txBody>
          <a:bodyPr wrap="none" anchor="ctr"/>
          <a:lstStyle/>
          <a:p>
            <a:endParaRPr lang="en-CA"/>
          </a:p>
        </p:txBody>
      </p:sp>
      <p:sp>
        <p:nvSpPr>
          <p:cNvPr id="542725" name="Line 5"/>
          <p:cNvSpPr>
            <a:spLocks noChangeShapeType="1"/>
          </p:cNvSpPr>
          <p:nvPr/>
        </p:nvSpPr>
        <p:spPr bwMode="auto">
          <a:xfrm flipH="1">
            <a:off x="908050" y="1974850"/>
            <a:ext cx="890588"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542726" name="Line 6"/>
          <p:cNvSpPr>
            <a:spLocks noChangeShapeType="1"/>
          </p:cNvSpPr>
          <p:nvPr/>
        </p:nvSpPr>
        <p:spPr bwMode="auto">
          <a:xfrm>
            <a:off x="3152775" y="2051050"/>
            <a:ext cx="1039813" cy="0"/>
          </a:xfrm>
          <a:prstGeom prst="line">
            <a:avLst/>
          </a:prstGeom>
          <a:noFill/>
          <a:ln w="12700">
            <a:solidFill>
              <a:schemeClr val="tx1"/>
            </a:solidFill>
            <a:round/>
            <a:headEnd type="none" w="sm" len="sm"/>
            <a:tailEnd type="stealth" w="med" len="lg"/>
          </a:ln>
          <a:effectLst/>
        </p:spPr>
        <p:txBody>
          <a:bodyPr wrap="none" anchor="ctr"/>
          <a:lstStyle/>
          <a:p>
            <a:endParaRPr lang="en-CA"/>
          </a:p>
        </p:txBody>
      </p:sp>
      <p:sp>
        <p:nvSpPr>
          <p:cNvPr id="542727" name="Line 7"/>
          <p:cNvSpPr>
            <a:spLocks noChangeShapeType="1"/>
          </p:cNvSpPr>
          <p:nvPr/>
        </p:nvSpPr>
        <p:spPr bwMode="auto">
          <a:xfrm>
            <a:off x="4573588" y="2051050"/>
            <a:ext cx="666750"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542728" name="Line 8"/>
          <p:cNvSpPr>
            <a:spLocks noChangeShapeType="1"/>
          </p:cNvSpPr>
          <p:nvPr/>
        </p:nvSpPr>
        <p:spPr bwMode="auto">
          <a:xfrm>
            <a:off x="7116763" y="2051050"/>
            <a:ext cx="1341437" cy="0"/>
          </a:xfrm>
          <a:prstGeom prst="line">
            <a:avLst/>
          </a:prstGeom>
          <a:noFill/>
          <a:ln w="12700">
            <a:solidFill>
              <a:schemeClr val="tx1"/>
            </a:solidFill>
            <a:round/>
            <a:headEnd type="none" w="sm" len="sm"/>
            <a:tailEnd type="stealth" w="med" len="lg"/>
          </a:ln>
          <a:effectLst/>
        </p:spPr>
        <p:txBody>
          <a:bodyPr wrap="none" anchor="ctr"/>
          <a:lstStyle/>
          <a:p>
            <a:endParaRPr lang="en-CA"/>
          </a:p>
        </p:txBody>
      </p:sp>
      <p:sp>
        <p:nvSpPr>
          <p:cNvPr id="542730" name="Rectangle 10"/>
          <p:cNvSpPr>
            <a:spLocks noChangeArrowheads="1"/>
          </p:cNvSpPr>
          <p:nvPr/>
        </p:nvSpPr>
        <p:spPr bwMode="auto">
          <a:xfrm>
            <a:off x="2112963" y="1806575"/>
            <a:ext cx="783869"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chemeClr val="accent6"/>
                </a:solidFill>
                <a:latin typeface="Times New Roman" pitchFamily="18" charset="0"/>
              </a:rPr>
              <a:t>Plan</a:t>
            </a:r>
          </a:p>
        </p:txBody>
      </p:sp>
      <p:sp>
        <p:nvSpPr>
          <p:cNvPr id="542732" name="Rectangle 12"/>
          <p:cNvSpPr>
            <a:spLocks noChangeArrowheads="1"/>
          </p:cNvSpPr>
          <p:nvPr/>
        </p:nvSpPr>
        <p:spPr bwMode="auto">
          <a:xfrm>
            <a:off x="5551488" y="1806575"/>
            <a:ext cx="1273618" cy="462307"/>
          </a:xfrm>
          <a:prstGeom prst="rect">
            <a:avLst/>
          </a:prstGeom>
          <a:noFill/>
          <a:ln w="9525">
            <a:noFill/>
            <a:miter lim="800000"/>
            <a:headEnd/>
            <a:tailEnd/>
          </a:ln>
          <a:effectLst/>
        </p:spPr>
        <p:txBody>
          <a:bodyPr wrap="none" lIns="92075" tIns="46038" rIns="92075" bIns="46038">
            <a:spAutoFit/>
          </a:bodyPr>
          <a:lstStyle/>
          <a:p>
            <a:pPr eaLnBrk="0" hangingPunct="0"/>
            <a:r>
              <a:rPr lang="en-US" sz="2400" b="1">
                <a:solidFill>
                  <a:schemeClr val="accent6"/>
                </a:solidFill>
                <a:latin typeface="Times New Roman" pitchFamily="18" charset="0"/>
              </a:rPr>
              <a:t>Produce</a:t>
            </a:r>
          </a:p>
        </p:txBody>
      </p:sp>
      <p:sp>
        <p:nvSpPr>
          <p:cNvPr id="542733" name="Rectangle 13"/>
          <p:cNvSpPr>
            <a:spLocks noChangeArrowheads="1"/>
          </p:cNvSpPr>
          <p:nvPr/>
        </p:nvSpPr>
        <p:spPr bwMode="auto">
          <a:xfrm>
            <a:off x="1955800" y="1828800"/>
            <a:ext cx="1033463" cy="368300"/>
          </a:xfrm>
          <a:prstGeom prst="rect">
            <a:avLst/>
          </a:prstGeom>
          <a:noFill/>
          <a:ln w="12700">
            <a:solidFill>
              <a:schemeClr val="tx1"/>
            </a:solidFill>
            <a:miter lim="800000"/>
            <a:headEnd/>
            <a:tailEnd/>
          </a:ln>
          <a:effectLst/>
        </p:spPr>
        <p:txBody>
          <a:bodyPr wrap="none" anchor="ctr"/>
          <a:lstStyle/>
          <a:p>
            <a:endParaRPr lang="en-CA"/>
          </a:p>
        </p:txBody>
      </p:sp>
      <p:sp>
        <p:nvSpPr>
          <p:cNvPr id="542734" name="Freeform 14"/>
          <p:cNvSpPr>
            <a:spLocks/>
          </p:cNvSpPr>
          <p:nvPr/>
        </p:nvSpPr>
        <p:spPr bwMode="auto">
          <a:xfrm>
            <a:off x="457200" y="2203450"/>
            <a:ext cx="8153400" cy="2060575"/>
          </a:xfrm>
          <a:custGeom>
            <a:avLst/>
            <a:gdLst/>
            <a:ahLst/>
            <a:cxnLst>
              <a:cxn ang="0">
                <a:pos x="0" y="1297"/>
              </a:cxn>
              <a:cxn ang="0">
                <a:pos x="490" y="1056"/>
              </a:cxn>
              <a:cxn ang="0">
                <a:pos x="980" y="820"/>
              </a:cxn>
              <a:cxn ang="0">
                <a:pos x="1216" y="709"/>
              </a:cxn>
              <a:cxn ang="0">
                <a:pos x="1452" y="602"/>
              </a:cxn>
              <a:cxn ang="0">
                <a:pos x="1688" y="499"/>
              </a:cxn>
              <a:cxn ang="0">
                <a:pos x="1916" y="406"/>
              </a:cxn>
              <a:cxn ang="0">
                <a:pos x="2135" y="317"/>
              </a:cxn>
              <a:cxn ang="0">
                <a:pos x="2352" y="241"/>
              </a:cxn>
              <a:cxn ang="0">
                <a:pos x="2563" y="170"/>
              </a:cxn>
              <a:cxn ang="0">
                <a:pos x="2764" y="112"/>
              </a:cxn>
              <a:cxn ang="0">
                <a:pos x="2956" y="63"/>
              </a:cxn>
              <a:cxn ang="0">
                <a:pos x="3140" y="31"/>
              </a:cxn>
              <a:cxn ang="0">
                <a:pos x="3316" y="9"/>
              </a:cxn>
              <a:cxn ang="0">
                <a:pos x="3482" y="0"/>
              </a:cxn>
              <a:cxn ang="0">
                <a:pos x="3560" y="5"/>
              </a:cxn>
              <a:cxn ang="0">
                <a:pos x="3639" y="14"/>
              </a:cxn>
              <a:cxn ang="0">
                <a:pos x="3718" y="27"/>
              </a:cxn>
              <a:cxn ang="0">
                <a:pos x="3788" y="49"/>
              </a:cxn>
              <a:cxn ang="0">
                <a:pos x="3858" y="72"/>
              </a:cxn>
              <a:cxn ang="0">
                <a:pos x="3927" y="103"/>
              </a:cxn>
              <a:cxn ang="0">
                <a:pos x="4059" y="174"/>
              </a:cxn>
              <a:cxn ang="0">
                <a:pos x="4190" y="259"/>
              </a:cxn>
              <a:cxn ang="0">
                <a:pos x="4304" y="352"/>
              </a:cxn>
              <a:cxn ang="0">
                <a:pos x="4417" y="459"/>
              </a:cxn>
              <a:cxn ang="0">
                <a:pos x="4522" y="566"/>
              </a:cxn>
              <a:cxn ang="0">
                <a:pos x="4715" y="789"/>
              </a:cxn>
              <a:cxn ang="0">
                <a:pos x="4802" y="900"/>
              </a:cxn>
              <a:cxn ang="0">
                <a:pos x="4882" y="1003"/>
              </a:cxn>
              <a:cxn ang="0">
                <a:pos x="4951" y="1096"/>
              </a:cxn>
              <a:cxn ang="0">
                <a:pos x="5021" y="1177"/>
              </a:cxn>
              <a:cxn ang="0">
                <a:pos x="5083" y="1248"/>
              </a:cxn>
              <a:cxn ang="0">
                <a:pos x="5109" y="1275"/>
              </a:cxn>
              <a:cxn ang="0">
                <a:pos x="5135" y="1297"/>
              </a:cxn>
            </a:cxnLst>
            <a:rect l="0" t="0" r="r" b="b"/>
            <a:pathLst>
              <a:path w="5136" h="1298">
                <a:moveTo>
                  <a:pt x="0" y="1297"/>
                </a:moveTo>
                <a:lnTo>
                  <a:pt x="490" y="1056"/>
                </a:lnTo>
                <a:lnTo>
                  <a:pt x="980" y="820"/>
                </a:lnTo>
                <a:lnTo>
                  <a:pt x="1216" y="709"/>
                </a:lnTo>
                <a:lnTo>
                  <a:pt x="1452" y="602"/>
                </a:lnTo>
                <a:lnTo>
                  <a:pt x="1688" y="499"/>
                </a:lnTo>
                <a:lnTo>
                  <a:pt x="1916" y="406"/>
                </a:lnTo>
                <a:lnTo>
                  <a:pt x="2135" y="317"/>
                </a:lnTo>
                <a:lnTo>
                  <a:pt x="2352" y="241"/>
                </a:lnTo>
                <a:lnTo>
                  <a:pt x="2563" y="170"/>
                </a:lnTo>
                <a:lnTo>
                  <a:pt x="2764" y="112"/>
                </a:lnTo>
                <a:lnTo>
                  <a:pt x="2956" y="63"/>
                </a:lnTo>
                <a:lnTo>
                  <a:pt x="3140" y="31"/>
                </a:lnTo>
                <a:lnTo>
                  <a:pt x="3316" y="9"/>
                </a:lnTo>
                <a:lnTo>
                  <a:pt x="3482" y="0"/>
                </a:lnTo>
                <a:lnTo>
                  <a:pt x="3560" y="5"/>
                </a:lnTo>
                <a:lnTo>
                  <a:pt x="3639" y="14"/>
                </a:lnTo>
                <a:lnTo>
                  <a:pt x="3718" y="27"/>
                </a:lnTo>
                <a:lnTo>
                  <a:pt x="3788" y="49"/>
                </a:lnTo>
                <a:lnTo>
                  <a:pt x="3858" y="72"/>
                </a:lnTo>
                <a:lnTo>
                  <a:pt x="3927" y="103"/>
                </a:lnTo>
                <a:lnTo>
                  <a:pt x="4059" y="174"/>
                </a:lnTo>
                <a:lnTo>
                  <a:pt x="4190" y="259"/>
                </a:lnTo>
                <a:lnTo>
                  <a:pt x="4304" y="352"/>
                </a:lnTo>
                <a:lnTo>
                  <a:pt x="4417" y="459"/>
                </a:lnTo>
                <a:lnTo>
                  <a:pt x="4522" y="566"/>
                </a:lnTo>
                <a:lnTo>
                  <a:pt x="4715" y="789"/>
                </a:lnTo>
                <a:lnTo>
                  <a:pt x="4802" y="900"/>
                </a:lnTo>
                <a:lnTo>
                  <a:pt x="4882" y="1003"/>
                </a:lnTo>
                <a:lnTo>
                  <a:pt x="4951" y="1096"/>
                </a:lnTo>
                <a:lnTo>
                  <a:pt x="5021" y="1177"/>
                </a:lnTo>
                <a:lnTo>
                  <a:pt x="5083" y="1248"/>
                </a:lnTo>
                <a:lnTo>
                  <a:pt x="5109" y="1275"/>
                </a:lnTo>
                <a:lnTo>
                  <a:pt x="5135" y="1297"/>
                </a:lnTo>
              </a:path>
            </a:pathLst>
          </a:custGeom>
          <a:noFill/>
          <a:ln w="28575" cap="rnd" cmpd="sng">
            <a:solidFill>
              <a:srgbClr val="C00000"/>
            </a:solidFill>
            <a:prstDash val="solid"/>
            <a:round/>
            <a:headEnd type="none" w="sm" len="sm"/>
            <a:tailEnd type="none" w="sm" len="sm"/>
          </a:ln>
          <a:effectLst/>
        </p:spPr>
        <p:txBody>
          <a:bodyPr/>
          <a:lstStyle/>
          <a:p>
            <a:endParaRPr lang="en-CA"/>
          </a:p>
        </p:txBody>
      </p:sp>
      <p:grpSp>
        <p:nvGrpSpPr>
          <p:cNvPr id="2" name="Group 15"/>
          <p:cNvGrpSpPr>
            <a:grpSpLocks/>
          </p:cNvGrpSpPr>
          <p:nvPr/>
        </p:nvGrpSpPr>
        <p:grpSpPr bwMode="auto">
          <a:xfrm>
            <a:off x="458788" y="1447800"/>
            <a:ext cx="8148637" cy="4635500"/>
            <a:chOff x="289" y="912"/>
            <a:chExt cx="5133" cy="2920"/>
          </a:xfrm>
          <a:noFill/>
        </p:grpSpPr>
        <p:sp>
          <p:nvSpPr>
            <p:cNvPr id="542736" name="Rectangle 16"/>
            <p:cNvSpPr>
              <a:spLocks noChangeArrowheads="1"/>
            </p:cNvSpPr>
            <p:nvPr/>
          </p:nvSpPr>
          <p:spPr bwMode="auto">
            <a:xfrm>
              <a:off x="289" y="912"/>
              <a:ext cx="5129" cy="2920"/>
            </a:xfrm>
            <a:prstGeom prst="rect">
              <a:avLst/>
            </a:prstGeom>
            <a:grpFill/>
            <a:ln w="12700">
              <a:solidFill>
                <a:schemeClr val="tx1"/>
              </a:solidFill>
              <a:miter lim="800000"/>
              <a:headEnd/>
              <a:tailEnd/>
            </a:ln>
            <a:effectLst/>
          </p:spPr>
          <p:txBody>
            <a:bodyPr wrap="none" anchor="ctr"/>
            <a:lstStyle/>
            <a:p>
              <a:endParaRPr lang="en-CA">
                <a:solidFill>
                  <a:schemeClr val="accent6">
                    <a:lumMod val="50000"/>
                  </a:schemeClr>
                </a:solidFill>
              </a:endParaRPr>
            </a:p>
          </p:txBody>
        </p:sp>
        <p:sp>
          <p:nvSpPr>
            <p:cNvPr id="542737" name="Rectangle 17"/>
            <p:cNvSpPr>
              <a:spLocks noChangeArrowheads="1"/>
            </p:cNvSpPr>
            <p:nvPr/>
          </p:nvSpPr>
          <p:spPr bwMode="auto">
            <a:xfrm>
              <a:off x="1981" y="946"/>
              <a:ext cx="1608" cy="291"/>
            </a:xfrm>
            <a:prstGeom prst="rect">
              <a:avLst/>
            </a:prstGeom>
            <a:grpFill/>
            <a:ln w="9525">
              <a:noFill/>
              <a:miter lim="800000"/>
              <a:headEnd/>
              <a:tailEnd/>
            </a:ln>
            <a:effectLst/>
          </p:spPr>
          <p:txBody>
            <a:bodyPr wrap="none" lIns="92075" tIns="46038" rIns="92075" bIns="46038">
              <a:spAutoFit/>
            </a:bodyPr>
            <a:lstStyle/>
            <a:p>
              <a:pPr eaLnBrk="0" hangingPunct="0"/>
              <a:r>
                <a:rPr lang="en-US" sz="2400" b="1" dirty="0">
                  <a:solidFill>
                    <a:schemeClr val="accent6">
                      <a:lumMod val="50000"/>
                    </a:schemeClr>
                  </a:solidFill>
                  <a:latin typeface="Times New Roman" pitchFamily="18" charset="0"/>
                </a:rPr>
                <a:t>Project Life Cycle</a:t>
              </a:r>
            </a:p>
          </p:txBody>
        </p:sp>
        <p:sp>
          <p:nvSpPr>
            <p:cNvPr id="542738" name="Line 18"/>
            <p:cNvSpPr>
              <a:spLocks noChangeShapeType="1"/>
            </p:cNvSpPr>
            <p:nvPr/>
          </p:nvSpPr>
          <p:spPr bwMode="auto">
            <a:xfrm>
              <a:off x="3541" y="1052"/>
              <a:ext cx="1834" cy="0"/>
            </a:xfrm>
            <a:prstGeom prst="line">
              <a:avLst/>
            </a:prstGeom>
            <a:grpFill/>
            <a:ln w="12700">
              <a:solidFill>
                <a:schemeClr val="tx1"/>
              </a:solidFill>
              <a:round/>
              <a:headEnd type="none" w="sm" len="sm"/>
              <a:tailEnd type="stealth" w="med" len="lg"/>
            </a:ln>
            <a:effectLst/>
          </p:spPr>
          <p:txBody>
            <a:bodyPr wrap="none" anchor="ctr"/>
            <a:lstStyle/>
            <a:p>
              <a:endParaRPr lang="en-CA">
                <a:solidFill>
                  <a:schemeClr val="accent6">
                    <a:lumMod val="50000"/>
                  </a:schemeClr>
                </a:solidFill>
              </a:endParaRPr>
            </a:p>
          </p:txBody>
        </p:sp>
        <p:sp>
          <p:nvSpPr>
            <p:cNvPr id="542739" name="Line 19"/>
            <p:cNvSpPr>
              <a:spLocks noChangeShapeType="1"/>
            </p:cNvSpPr>
            <p:nvPr/>
          </p:nvSpPr>
          <p:spPr bwMode="auto">
            <a:xfrm flipH="1">
              <a:off x="525" y="1052"/>
              <a:ext cx="1410" cy="0"/>
            </a:xfrm>
            <a:prstGeom prst="line">
              <a:avLst/>
            </a:prstGeom>
            <a:grpFill/>
            <a:ln w="12700">
              <a:solidFill>
                <a:schemeClr val="tx1"/>
              </a:solidFill>
              <a:round/>
              <a:headEnd type="none" w="sm" len="sm"/>
              <a:tailEnd type="stealth" w="med" len="lg"/>
            </a:ln>
            <a:effectLst/>
          </p:spPr>
          <p:txBody>
            <a:bodyPr wrap="none" anchor="ctr"/>
            <a:lstStyle/>
            <a:p>
              <a:endParaRPr lang="en-CA">
                <a:solidFill>
                  <a:schemeClr val="accent6">
                    <a:lumMod val="50000"/>
                  </a:schemeClr>
                </a:solidFill>
              </a:endParaRPr>
            </a:p>
          </p:txBody>
        </p:sp>
        <p:sp>
          <p:nvSpPr>
            <p:cNvPr id="542740" name="Line 20"/>
            <p:cNvSpPr>
              <a:spLocks noChangeShapeType="1"/>
            </p:cNvSpPr>
            <p:nvPr/>
          </p:nvSpPr>
          <p:spPr bwMode="auto">
            <a:xfrm>
              <a:off x="2783" y="1248"/>
              <a:ext cx="0" cy="2492"/>
            </a:xfrm>
            <a:prstGeom prst="line">
              <a:avLst/>
            </a:prstGeom>
            <a:grpFill/>
            <a:ln w="12700">
              <a:solidFill>
                <a:schemeClr val="tx1"/>
              </a:solidFill>
              <a:round/>
              <a:headEnd type="none" w="sm" len="sm"/>
              <a:tailEnd type="none" w="sm" len="sm"/>
            </a:ln>
            <a:effectLst/>
          </p:spPr>
          <p:txBody>
            <a:bodyPr wrap="none" anchor="ctr"/>
            <a:lstStyle/>
            <a:p>
              <a:endParaRPr lang="en-CA">
                <a:solidFill>
                  <a:schemeClr val="accent6">
                    <a:lumMod val="50000"/>
                  </a:schemeClr>
                </a:solidFill>
              </a:endParaRPr>
            </a:p>
          </p:txBody>
        </p:sp>
        <p:sp>
          <p:nvSpPr>
            <p:cNvPr id="542741" name="Line 21"/>
            <p:cNvSpPr>
              <a:spLocks noChangeShapeType="1"/>
            </p:cNvSpPr>
            <p:nvPr/>
          </p:nvSpPr>
          <p:spPr bwMode="auto">
            <a:xfrm>
              <a:off x="1510" y="1440"/>
              <a:ext cx="0" cy="2300"/>
            </a:xfrm>
            <a:prstGeom prst="line">
              <a:avLst/>
            </a:prstGeom>
            <a:grpFill/>
            <a:ln w="12700">
              <a:solidFill>
                <a:schemeClr val="tx1"/>
              </a:solidFill>
              <a:round/>
              <a:headEnd type="none" w="sm" len="sm"/>
              <a:tailEnd type="none" w="sm" len="sm"/>
            </a:ln>
            <a:effectLst/>
          </p:spPr>
          <p:txBody>
            <a:bodyPr wrap="none" anchor="ctr"/>
            <a:lstStyle/>
            <a:p>
              <a:endParaRPr lang="en-CA">
                <a:solidFill>
                  <a:schemeClr val="accent6">
                    <a:lumMod val="50000"/>
                  </a:schemeClr>
                </a:solidFill>
              </a:endParaRPr>
            </a:p>
          </p:txBody>
        </p:sp>
        <p:sp>
          <p:nvSpPr>
            <p:cNvPr id="542742" name="Line 22"/>
            <p:cNvSpPr>
              <a:spLocks noChangeShapeType="1"/>
            </p:cNvSpPr>
            <p:nvPr/>
          </p:nvSpPr>
          <p:spPr bwMode="auto">
            <a:xfrm>
              <a:off x="4055" y="1440"/>
              <a:ext cx="0" cy="2348"/>
            </a:xfrm>
            <a:prstGeom prst="line">
              <a:avLst/>
            </a:prstGeom>
            <a:grpFill/>
            <a:ln w="12700">
              <a:solidFill>
                <a:schemeClr val="tx1"/>
              </a:solidFill>
              <a:round/>
              <a:headEnd type="none" w="sm" len="sm"/>
              <a:tailEnd type="none" w="sm" len="sm"/>
            </a:ln>
            <a:effectLst/>
          </p:spPr>
          <p:txBody>
            <a:bodyPr wrap="none" anchor="ctr"/>
            <a:lstStyle/>
            <a:p>
              <a:endParaRPr lang="en-CA">
                <a:solidFill>
                  <a:schemeClr val="accent6">
                    <a:lumMod val="50000"/>
                  </a:schemeClr>
                </a:solidFill>
              </a:endParaRPr>
            </a:p>
          </p:txBody>
        </p:sp>
        <p:sp>
          <p:nvSpPr>
            <p:cNvPr id="542743" name="Line 23"/>
            <p:cNvSpPr>
              <a:spLocks noChangeShapeType="1"/>
            </p:cNvSpPr>
            <p:nvPr/>
          </p:nvSpPr>
          <p:spPr bwMode="auto">
            <a:xfrm>
              <a:off x="289" y="2684"/>
              <a:ext cx="5133" cy="0"/>
            </a:xfrm>
            <a:prstGeom prst="line">
              <a:avLst/>
            </a:prstGeom>
            <a:grpFill/>
            <a:ln w="12700">
              <a:solidFill>
                <a:schemeClr val="tx1"/>
              </a:solidFill>
              <a:round/>
              <a:headEnd type="none" w="sm" len="sm"/>
              <a:tailEnd type="none" w="sm" len="sm"/>
            </a:ln>
            <a:effectLst/>
          </p:spPr>
          <p:txBody>
            <a:bodyPr wrap="none" anchor="ctr"/>
            <a:lstStyle/>
            <a:p>
              <a:endParaRPr lang="en-CA">
                <a:solidFill>
                  <a:schemeClr val="accent6">
                    <a:lumMod val="50000"/>
                  </a:schemeClr>
                </a:solidFill>
              </a:endParaRPr>
            </a:p>
          </p:txBody>
        </p:sp>
        <p:sp>
          <p:nvSpPr>
            <p:cNvPr id="542744" name="Rectangle 24"/>
            <p:cNvSpPr>
              <a:spLocks noChangeArrowheads="1"/>
            </p:cNvSpPr>
            <p:nvPr/>
          </p:nvSpPr>
          <p:spPr bwMode="auto">
            <a:xfrm>
              <a:off x="420" y="2717"/>
              <a:ext cx="1038" cy="1096"/>
            </a:xfrm>
            <a:prstGeom prst="rect">
              <a:avLst/>
            </a:prstGeom>
            <a:grpFill/>
            <a:ln w="9525">
              <a:noFill/>
              <a:miter lim="800000"/>
              <a:headEnd/>
              <a:tailEnd/>
            </a:ln>
            <a:effectLst/>
          </p:spPr>
          <p:txBody>
            <a:bodyPr wrap="none" lIns="92075" tIns="46038" rIns="92075" bIns="46038">
              <a:spAutoFit/>
            </a:bodyPr>
            <a:lstStyle/>
            <a:p>
              <a:pPr algn="l" eaLnBrk="0" hangingPunct="0">
                <a:buFontTx/>
                <a:buChar char="•"/>
              </a:pPr>
              <a:r>
                <a:rPr lang="en-US" sz="1800">
                  <a:solidFill>
                    <a:schemeClr val="accent6">
                      <a:lumMod val="50000"/>
                    </a:schemeClr>
                  </a:solidFill>
                  <a:latin typeface="Times New Roman" pitchFamily="18" charset="0"/>
                </a:rPr>
                <a:t>Visionary</a:t>
              </a:r>
            </a:p>
            <a:p>
              <a:pPr algn="l" eaLnBrk="0" hangingPunct="0">
                <a:buFontTx/>
                <a:buChar char="•"/>
              </a:pPr>
              <a:r>
                <a:rPr lang="en-US" sz="1800">
                  <a:solidFill>
                    <a:schemeClr val="accent6">
                      <a:lumMod val="50000"/>
                    </a:schemeClr>
                  </a:solidFill>
                  <a:latin typeface="Times New Roman" pitchFamily="18" charset="0"/>
                </a:rPr>
                <a:t>Creative</a:t>
              </a:r>
            </a:p>
            <a:p>
              <a:pPr algn="l" eaLnBrk="0" hangingPunct="0">
                <a:buFontTx/>
                <a:buChar char="•"/>
              </a:pPr>
              <a:r>
                <a:rPr lang="en-US" sz="1800">
                  <a:solidFill>
                    <a:schemeClr val="accent6">
                      <a:lumMod val="50000"/>
                    </a:schemeClr>
                  </a:solidFill>
                  <a:latin typeface="Times New Roman" pitchFamily="18" charset="0"/>
                </a:rPr>
                <a:t>Conceptualizer</a:t>
              </a:r>
            </a:p>
            <a:p>
              <a:pPr algn="l" eaLnBrk="0" hangingPunct="0">
                <a:buFontTx/>
                <a:buChar char="•"/>
              </a:pPr>
              <a:r>
                <a:rPr lang="en-US" sz="1800">
                  <a:solidFill>
                    <a:schemeClr val="accent6">
                      <a:lumMod val="50000"/>
                    </a:schemeClr>
                  </a:solidFill>
                  <a:latin typeface="Times New Roman" pitchFamily="18" charset="0"/>
                </a:rPr>
                <a:t>Analytical</a:t>
              </a:r>
            </a:p>
            <a:p>
              <a:pPr algn="l" eaLnBrk="0" hangingPunct="0">
                <a:buFontTx/>
                <a:buChar char="•"/>
              </a:pPr>
              <a:r>
                <a:rPr lang="en-US" sz="1800">
                  <a:solidFill>
                    <a:schemeClr val="accent6">
                      <a:lumMod val="50000"/>
                    </a:schemeClr>
                  </a:solidFill>
                  <a:latin typeface="Times New Roman" pitchFamily="18" charset="0"/>
                </a:rPr>
                <a:t>Innovator</a:t>
              </a:r>
            </a:p>
            <a:p>
              <a:pPr algn="l" eaLnBrk="0" hangingPunct="0">
                <a:buFontTx/>
                <a:buChar char="•"/>
              </a:pPr>
              <a:endParaRPr lang="en-US" sz="1800">
                <a:solidFill>
                  <a:schemeClr val="accent6">
                    <a:lumMod val="50000"/>
                  </a:schemeClr>
                </a:solidFill>
                <a:latin typeface="Times New Roman" pitchFamily="18" charset="0"/>
              </a:endParaRPr>
            </a:p>
          </p:txBody>
        </p:sp>
        <p:sp>
          <p:nvSpPr>
            <p:cNvPr id="542745" name="Rectangle 25"/>
            <p:cNvSpPr>
              <a:spLocks noChangeArrowheads="1"/>
            </p:cNvSpPr>
            <p:nvPr/>
          </p:nvSpPr>
          <p:spPr bwMode="auto">
            <a:xfrm>
              <a:off x="1548" y="2717"/>
              <a:ext cx="1242" cy="923"/>
            </a:xfrm>
            <a:prstGeom prst="rect">
              <a:avLst/>
            </a:prstGeom>
            <a:grpFill/>
            <a:ln w="9525">
              <a:noFill/>
              <a:miter lim="800000"/>
              <a:headEnd/>
              <a:tailEnd/>
            </a:ln>
            <a:effectLst/>
          </p:spPr>
          <p:txBody>
            <a:bodyPr wrap="none" lIns="92075" tIns="46038" rIns="92075" bIns="46038">
              <a:spAutoFit/>
            </a:bodyPr>
            <a:lstStyle/>
            <a:p>
              <a:pPr algn="l" eaLnBrk="0" hangingPunct="0">
                <a:buFontTx/>
                <a:buChar char="•"/>
              </a:pPr>
              <a:r>
                <a:rPr lang="en-US" sz="1800">
                  <a:solidFill>
                    <a:schemeClr val="accent6">
                      <a:lumMod val="50000"/>
                    </a:schemeClr>
                  </a:solidFill>
                  <a:latin typeface="Times New Roman" pitchFamily="18" charset="0"/>
                </a:rPr>
                <a:t>Leader</a:t>
              </a:r>
            </a:p>
            <a:p>
              <a:pPr algn="l" eaLnBrk="0" hangingPunct="0">
                <a:buFontTx/>
                <a:buChar char="•"/>
              </a:pPr>
              <a:r>
                <a:rPr lang="en-US" sz="1800">
                  <a:solidFill>
                    <a:schemeClr val="accent6">
                      <a:lumMod val="50000"/>
                    </a:schemeClr>
                  </a:solidFill>
                  <a:latin typeface="Times New Roman" pitchFamily="18" charset="0"/>
                </a:rPr>
                <a:t>Facilitator</a:t>
              </a:r>
            </a:p>
            <a:p>
              <a:pPr algn="l" eaLnBrk="0" hangingPunct="0">
                <a:buFontTx/>
                <a:buChar char="•"/>
              </a:pPr>
              <a:r>
                <a:rPr lang="en-US" sz="1800">
                  <a:solidFill>
                    <a:schemeClr val="accent6">
                      <a:lumMod val="50000"/>
                    </a:schemeClr>
                  </a:solidFill>
                  <a:latin typeface="Times New Roman" pitchFamily="18" charset="0"/>
                </a:rPr>
                <a:t>Planner</a:t>
              </a:r>
            </a:p>
            <a:p>
              <a:pPr algn="l" eaLnBrk="0" hangingPunct="0">
                <a:buFontTx/>
                <a:buChar char="•"/>
              </a:pPr>
              <a:r>
                <a:rPr lang="en-US" sz="1800">
                  <a:solidFill>
                    <a:schemeClr val="accent6">
                      <a:lumMod val="50000"/>
                    </a:schemeClr>
                  </a:solidFill>
                  <a:latin typeface="Times New Roman" pitchFamily="18" charset="0"/>
                </a:rPr>
                <a:t>Integrator</a:t>
              </a:r>
            </a:p>
            <a:p>
              <a:pPr algn="l" eaLnBrk="0" hangingPunct="0">
                <a:buFontTx/>
                <a:buChar char="•"/>
              </a:pPr>
              <a:r>
                <a:rPr lang="en-US" sz="1800">
                  <a:solidFill>
                    <a:schemeClr val="accent6">
                      <a:lumMod val="50000"/>
                    </a:schemeClr>
                  </a:solidFill>
                  <a:latin typeface="Times New Roman" pitchFamily="18" charset="0"/>
                </a:rPr>
                <a:t>Technically strong</a:t>
              </a:r>
            </a:p>
          </p:txBody>
        </p:sp>
        <p:sp>
          <p:nvSpPr>
            <p:cNvPr id="542746" name="Rectangle 26"/>
            <p:cNvSpPr>
              <a:spLocks noChangeArrowheads="1"/>
            </p:cNvSpPr>
            <p:nvPr/>
          </p:nvSpPr>
          <p:spPr bwMode="auto">
            <a:xfrm>
              <a:off x="2820" y="2717"/>
              <a:ext cx="1210" cy="1096"/>
            </a:xfrm>
            <a:prstGeom prst="rect">
              <a:avLst/>
            </a:prstGeom>
            <a:grpFill/>
            <a:ln w="9525">
              <a:noFill/>
              <a:miter lim="800000"/>
              <a:headEnd/>
              <a:tailEnd/>
            </a:ln>
            <a:effectLst/>
          </p:spPr>
          <p:txBody>
            <a:bodyPr wrap="none" lIns="92075" tIns="46038" rIns="92075" bIns="46038">
              <a:spAutoFit/>
            </a:bodyPr>
            <a:lstStyle/>
            <a:p>
              <a:pPr algn="l" eaLnBrk="0" hangingPunct="0">
                <a:buFontTx/>
                <a:buChar char="•"/>
              </a:pPr>
              <a:r>
                <a:rPr lang="en-US" sz="1800">
                  <a:solidFill>
                    <a:schemeClr val="accent6">
                      <a:lumMod val="50000"/>
                    </a:schemeClr>
                  </a:solidFill>
                  <a:latin typeface="Times New Roman" pitchFamily="18" charset="0"/>
                </a:rPr>
                <a:t>Team leader</a:t>
              </a:r>
            </a:p>
            <a:p>
              <a:pPr algn="l" eaLnBrk="0" hangingPunct="0">
                <a:buFontTx/>
                <a:buChar char="•"/>
              </a:pPr>
              <a:r>
                <a:rPr lang="en-US" sz="1800">
                  <a:solidFill>
                    <a:schemeClr val="accent6">
                      <a:lumMod val="50000"/>
                    </a:schemeClr>
                  </a:solidFill>
                  <a:latin typeface="Times New Roman" pitchFamily="18" charset="0"/>
                </a:rPr>
                <a:t>Organizer</a:t>
              </a:r>
            </a:p>
            <a:p>
              <a:pPr algn="l" eaLnBrk="0" hangingPunct="0">
                <a:buFontTx/>
                <a:buChar char="•"/>
              </a:pPr>
              <a:r>
                <a:rPr lang="en-US" sz="1800">
                  <a:solidFill>
                    <a:schemeClr val="accent6">
                      <a:lumMod val="50000"/>
                    </a:schemeClr>
                  </a:solidFill>
                  <a:latin typeface="Times New Roman" pitchFamily="18" charset="0"/>
                </a:rPr>
                <a:t>Interface manager</a:t>
              </a:r>
            </a:p>
            <a:p>
              <a:pPr algn="l" eaLnBrk="0" hangingPunct="0">
                <a:buFontTx/>
                <a:buChar char="•"/>
              </a:pPr>
              <a:r>
                <a:rPr lang="en-US" sz="1800">
                  <a:solidFill>
                    <a:schemeClr val="accent6">
                      <a:lumMod val="50000"/>
                    </a:schemeClr>
                  </a:solidFill>
                  <a:latin typeface="Times New Roman" pitchFamily="18" charset="0"/>
                </a:rPr>
                <a:t>People and task </a:t>
              </a:r>
            </a:p>
            <a:p>
              <a:pPr algn="l" eaLnBrk="0" hangingPunct="0"/>
              <a:r>
                <a:rPr lang="en-US" sz="1800">
                  <a:solidFill>
                    <a:schemeClr val="accent6">
                      <a:lumMod val="50000"/>
                    </a:schemeClr>
                  </a:solidFill>
                  <a:latin typeface="Times New Roman" pitchFamily="18" charset="0"/>
                </a:rPr>
                <a:t>  oriented</a:t>
              </a:r>
            </a:p>
            <a:p>
              <a:pPr algn="l" eaLnBrk="0" hangingPunct="0">
                <a:buFontTx/>
                <a:buChar char="•"/>
              </a:pPr>
              <a:r>
                <a:rPr lang="en-US" sz="1800">
                  <a:solidFill>
                    <a:schemeClr val="accent6">
                      <a:lumMod val="50000"/>
                    </a:schemeClr>
                  </a:solidFill>
                  <a:latin typeface="Times New Roman" pitchFamily="18" charset="0"/>
                </a:rPr>
                <a:t>Controller</a:t>
              </a:r>
            </a:p>
          </p:txBody>
        </p:sp>
        <p:sp>
          <p:nvSpPr>
            <p:cNvPr id="542747" name="Rectangle 27"/>
            <p:cNvSpPr>
              <a:spLocks noChangeArrowheads="1"/>
            </p:cNvSpPr>
            <p:nvPr/>
          </p:nvSpPr>
          <p:spPr bwMode="auto">
            <a:xfrm>
              <a:off x="4044" y="2717"/>
              <a:ext cx="1114" cy="1096"/>
            </a:xfrm>
            <a:prstGeom prst="rect">
              <a:avLst/>
            </a:prstGeom>
            <a:grpFill/>
            <a:ln w="9525">
              <a:noFill/>
              <a:miter lim="800000"/>
              <a:headEnd/>
              <a:tailEnd/>
            </a:ln>
            <a:effectLst/>
          </p:spPr>
          <p:txBody>
            <a:bodyPr wrap="none" lIns="92075" tIns="46038" rIns="92075" bIns="46038">
              <a:spAutoFit/>
            </a:bodyPr>
            <a:lstStyle/>
            <a:p>
              <a:pPr algn="l" eaLnBrk="0" hangingPunct="0">
                <a:buFontTx/>
                <a:buChar char="•"/>
              </a:pPr>
              <a:r>
                <a:rPr lang="en-US" sz="1800">
                  <a:solidFill>
                    <a:schemeClr val="accent6">
                      <a:lumMod val="50000"/>
                    </a:schemeClr>
                  </a:solidFill>
                  <a:latin typeface="Times New Roman" pitchFamily="18" charset="0"/>
                </a:rPr>
                <a:t>Team leader</a:t>
              </a:r>
            </a:p>
            <a:p>
              <a:pPr algn="l" eaLnBrk="0" hangingPunct="0">
                <a:buFontTx/>
                <a:buChar char="•"/>
              </a:pPr>
              <a:r>
                <a:rPr lang="en-US" sz="1800">
                  <a:solidFill>
                    <a:schemeClr val="accent6">
                      <a:lumMod val="50000"/>
                    </a:schemeClr>
                  </a:solidFill>
                  <a:latin typeface="Times New Roman" pitchFamily="18" charset="0"/>
                </a:rPr>
                <a:t>Trainer</a:t>
              </a:r>
            </a:p>
            <a:p>
              <a:pPr algn="l" eaLnBrk="0" hangingPunct="0">
                <a:buFontTx/>
                <a:buChar char="•"/>
              </a:pPr>
              <a:r>
                <a:rPr lang="en-US" sz="1800">
                  <a:solidFill>
                    <a:schemeClr val="accent6">
                      <a:lumMod val="50000"/>
                    </a:schemeClr>
                  </a:solidFill>
                  <a:latin typeface="Times New Roman" pitchFamily="18" charset="0"/>
                </a:rPr>
                <a:t>Doer</a:t>
              </a:r>
            </a:p>
            <a:p>
              <a:pPr algn="l" eaLnBrk="0" hangingPunct="0">
                <a:buFontTx/>
                <a:buChar char="•"/>
              </a:pPr>
              <a:r>
                <a:rPr lang="en-US" sz="1800">
                  <a:solidFill>
                    <a:schemeClr val="accent6">
                      <a:lumMod val="50000"/>
                    </a:schemeClr>
                  </a:solidFill>
                  <a:latin typeface="Times New Roman" pitchFamily="18" charset="0"/>
                </a:rPr>
                <a:t>Technical writer</a:t>
              </a:r>
            </a:p>
            <a:p>
              <a:pPr algn="l" eaLnBrk="0" hangingPunct="0">
                <a:buFontTx/>
                <a:buChar char="•"/>
              </a:pPr>
              <a:r>
                <a:rPr lang="en-US" sz="1800">
                  <a:solidFill>
                    <a:schemeClr val="accent6">
                      <a:lumMod val="50000"/>
                    </a:schemeClr>
                  </a:solidFill>
                  <a:latin typeface="Times New Roman" pitchFamily="18" charset="0"/>
                </a:rPr>
                <a:t>Compulsion to </a:t>
              </a:r>
            </a:p>
            <a:p>
              <a:pPr algn="l" eaLnBrk="0" hangingPunct="0"/>
              <a:r>
                <a:rPr lang="en-US" sz="1800">
                  <a:solidFill>
                    <a:schemeClr val="accent6">
                      <a:lumMod val="50000"/>
                    </a:schemeClr>
                  </a:solidFill>
                  <a:latin typeface="Times New Roman" pitchFamily="18" charset="0"/>
                </a:rPr>
                <a:t>  complete</a:t>
              </a:r>
            </a:p>
          </p:txBody>
        </p:sp>
        <p:sp>
          <p:nvSpPr>
            <p:cNvPr id="542748" name="Rectangle 28"/>
            <p:cNvSpPr>
              <a:spLocks noChangeArrowheads="1"/>
            </p:cNvSpPr>
            <p:nvPr/>
          </p:nvSpPr>
          <p:spPr bwMode="auto">
            <a:xfrm>
              <a:off x="547" y="1455"/>
              <a:ext cx="565" cy="233"/>
            </a:xfrm>
            <a:prstGeom prst="rect">
              <a:avLst/>
            </a:prstGeom>
            <a:grpFill/>
            <a:ln w="9525">
              <a:noFill/>
              <a:miter lim="800000"/>
              <a:headEnd/>
              <a:tailEnd/>
            </a:ln>
            <a:effectLst/>
          </p:spPr>
          <p:txBody>
            <a:bodyPr wrap="none" lIns="92075" tIns="46038" rIns="92075" bIns="46038">
              <a:spAutoFit/>
            </a:bodyPr>
            <a:lstStyle/>
            <a:p>
              <a:pPr eaLnBrk="0" hangingPunct="0"/>
              <a:r>
                <a:rPr lang="en-US">
                  <a:solidFill>
                    <a:schemeClr val="accent6">
                      <a:lumMod val="50000"/>
                    </a:schemeClr>
                  </a:solidFill>
                  <a:latin typeface="Times New Roman" pitchFamily="18" charset="0"/>
                </a:rPr>
                <a:t>Phase 1</a:t>
              </a:r>
            </a:p>
          </p:txBody>
        </p:sp>
        <p:sp>
          <p:nvSpPr>
            <p:cNvPr id="542749" name="Rectangle 29"/>
            <p:cNvSpPr>
              <a:spLocks noChangeArrowheads="1"/>
            </p:cNvSpPr>
            <p:nvPr/>
          </p:nvSpPr>
          <p:spPr bwMode="auto">
            <a:xfrm>
              <a:off x="1726" y="1455"/>
              <a:ext cx="565" cy="233"/>
            </a:xfrm>
            <a:prstGeom prst="rect">
              <a:avLst/>
            </a:prstGeom>
            <a:grpFill/>
            <a:ln w="9525">
              <a:noFill/>
              <a:miter lim="800000"/>
              <a:headEnd/>
              <a:tailEnd/>
            </a:ln>
            <a:effectLst/>
          </p:spPr>
          <p:txBody>
            <a:bodyPr wrap="none" lIns="92075" tIns="46038" rIns="92075" bIns="46038">
              <a:spAutoFit/>
            </a:bodyPr>
            <a:lstStyle/>
            <a:p>
              <a:pPr eaLnBrk="0" hangingPunct="0"/>
              <a:r>
                <a:rPr lang="en-US">
                  <a:solidFill>
                    <a:schemeClr val="accent6">
                      <a:lumMod val="50000"/>
                    </a:schemeClr>
                  </a:solidFill>
                  <a:latin typeface="Times New Roman" pitchFamily="18" charset="0"/>
                </a:rPr>
                <a:t>Phase 2</a:t>
              </a:r>
            </a:p>
          </p:txBody>
        </p:sp>
        <p:sp>
          <p:nvSpPr>
            <p:cNvPr id="542750" name="Rectangle 30"/>
            <p:cNvSpPr>
              <a:spLocks noChangeArrowheads="1"/>
            </p:cNvSpPr>
            <p:nvPr/>
          </p:nvSpPr>
          <p:spPr bwMode="auto">
            <a:xfrm>
              <a:off x="3093" y="1743"/>
              <a:ext cx="565" cy="233"/>
            </a:xfrm>
            <a:prstGeom prst="rect">
              <a:avLst/>
            </a:prstGeom>
            <a:grpFill/>
            <a:ln w="9525">
              <a:noFill/>
              <a:miter lim="800000"/>
              <a:headEnd/>
              <a:tailEnd/>
            </a:ln>
            <a:effectLst/>
          </p:spPr>
          <p:txBody>
            <a:bodyPr wrap="none" lIns="92075" tIns="46038" rIns="92075" bIns="46038">
              <a:spAutoFit/>
            </a:bodyPr>
            <a:lstStyle/>
            <a:p>
              <a:pPr eaLnBrk="0" hangingPunct="0"/>
              <a:r>
                <a:rPr lang="en-US">
                  <a:solidFill>
                    <a:schemeClr val="accent6">
                      <a:lumMod val="50000"/>
                    </a:schemeClr>
                  </a:solidFill>
                  <a:latin typeface="Times New Roman" pitchFamily="18" charset="0"/>
                </a:rPr>
                <a:t>Phase 3</a:t>
              </a:r>
            </a:p>
          </p:txBody>
        </p:sp>
        <p:sp>
          <p:nvSpPr>
            <p:cNvPr id="542751" name="Rectangle 31"/>
            <p:cNvSpPr>
              <a:spLocks noChangeArrowheads="1"/>
            </p:cNvSpPr>
            <p:nvPr/>
          </p:nvSpPr>
          <p:spPr bwMode="auto">
            <a:xfrm>
              <a:off x="4413" y="1407"/>
              <a:ext cx="565" cy="233"/>
            </a:xfrm>
            <a:prstGeom prst="rect">
              <a:avLst/>
            </a:prstGeom>
            <a:grpFill/>
            <a:ln w="9525">
              <a:noFill/>
              <a:miter lim="800000"/>
              <a:headEnd/>
              <a:tailEnd/>
            </a:ln>
            <a:effectLst/>
          </p:spPr>
          <p:txBody>
            <a:bodyPr wrap="none" lIns="92075" tIns="46038" rIns="92075" bIns="46038">
              <a:spAutoFit/>
            </a:bodyPr>
            <a:lstStyle/>
            <a:p>
              <a:pPr eaLnBrk="0" hangingPunct="0"/>
              <a:r>
                <a:rPr lang="en-US">
                  <a:solidFill>
                    <a:schemeClr val="accent6">
                      <a:lumMod val="50000"/>
                    </a:schemeClr>
                  </a:solidFill>
                  <a:latin typeface="Times New Roman" pitchFamily="18" charset="0"/>
                </a:rPr>
                <a:t>Phase 4</a:t>
              </a:r>
            </a:p>
          </p:txBody>
        </p:sp>
        <p:sp>
          <p:nvSpPr>
            <p:cNvPr id="542752" name="Rectangle 32"/>
            <p:cNvSpPr>
              <a:spLocks noChangeArrowheads="1"/>
            </p:cNvSpPr>
            <p:nvPr/>
          </p:nvSpPr>
          <p:spPr bwMode="auto">
            <a:xfrm>
              <a:off x="418" y="1805"/>
              <a:ext cx="772" cy="404"/>
            </a:xfrm>
            <a:prstGeom prst="rect">
              <a:avLst/>
            </a:prstGeom>
            <a:grpFill/>
            <a:ln w="9525">
              <a:noFill/>
              <a:miter lim="800000"/>
              <a:headEnd/>
              <a:tailEnd/>
            </a:ln>
            <a:effectLst/>
          </p:spPr>
          <p:txBody>
            <a:bodyPr wrap="none" lIns="92075" tIns="46038" rIns="92075" bIns="46038">
              <a:spAutoFit/>
            </a:bodyPr>
            <a:lstStyle/>
            <a:p>
              <a:pPr eaLnBrk="0" hangingPunct="0"/>
              <a:r>
                <a:rPr lang="en-US" sz="1800">
                  <a:solidFill>
                    <a:schemeClr val="accent6">
                      <a:lumMod val="50000"/>
                    </a:schemeClr>
                  </a:solidFill>
                  <a:latin typeface="Times New Roman" pitchFamily="18" charset="0"/>
                </a:rPr>
                <a:t>Conceptual</a:t>
              </a:r>
            </a:p>
            <a:p>
              <a:pPr eaLnBrk="0" hangingPunct="0"/>
              <a:r>
                <a:rPr lang="en-US" sz="1800">
                  <a:solidFill>
                    <a:schemeClr val="accent6">
                      <a:lumMod val="50000"/>
                    </a:schemeClr>
                  </a:solidFill>
                  <a:latin typeface="Times New Roman" pitchFamily="18" charset="0"/>
                </a:rPr>
                <a:t>(C)</a:t>
              </a:r>
            </a:p>
          </p:txBody>
        </p:sp>
        <p:sp>
          <p:nvSpPr>
            <p:cNvPr id="542753" name="Rectangle 33"/>
            <p:cNvSpPr>
              <a:spLocks noChangeArrowheads="1"/>
            </p:cNvSpPr>
            <p:nvPr/>
          </p:nvSpPr>
          <p:spPr bwMode="auto">
            <a:xfrm>
              <a:off x="3106" y="2045"/>
              <a:ext cx="580" cy="404"/>
            </a:xfrm>
            <a:prstGeom prst="rect">
              <a:avLst/>
            </a:prstGeom>
            <a:grpFill/>
            <a:ln w="9525">
              <a:noFill/>
              <a:miter lim="800000"/>
              <a:headEnd/>
              <a:tailEnd/>
            </a:ln>
            <a:effectLst/>
          </p:spPr>
          <p:txBody>
            <a:bodyPr wrap="none" lIns="92075" tIns="46038" rIns="92075" bIns="46038">
              <a:spAutoFit/>
            </a:bodyPr>
            <a:lstStyle/>
            <a:p>
              <a:pPr eaLnBrk="0" hangingPunct="0"/>
              <a:r>
                <a:rPr lang="en-US" sz="1800">
                  <a:solidFill>
                    <a:schemeClr val="accent6">
                      <a:lumMod val="50000"/>
                    </a:schemeClr>
                  </a:solidFill>
                  <a:latin typeface="Times New Roman" pitchFamily="18" charset="0"/>
                </a:rPr>
                <a:t>Execute</a:t>
              </a:r>
            </a:p>
            <a:p>
              <a:pPr eaLnBrk="0" hangingPunct="0"/>
              <a:r>
                <a:rPr lang="en-US" sz="1800">
                  <a:solidFill>
                    <a:schemeClr val="accent6">
                      <a:lumMod val="50000"/>
                    </a:schemeClr>
                  </a:solidFill>
                  <a:latin typeface="Times New Roman" pitchFamily="18" charset="0"/>
                </a:rPr>
                <a:t>(E)</a:t>
              </a:r>
            </a:p>
          </p:txBody>
        </p:sp>
        <p:sp>
          <p:nvSpPr>
            <p:cNvPr id="542754" name="Rectangle 34"/>
            <p:cNvSpPr>
              <a:spLocks noChangeArrowheads="1"/>
            </p:cNvSpPr>
            <p:nvPr/>
          </p:nvSpPr>
          <p:spPr bwMode="auto">
            <a:xfrm>
              <a:off x="4430" y="1997"/>
              <a:ext cx="476" cy="404"/>
            </a:xfrm>
            <a:prstGeom prst="rect">
              <a:avLst/>
            </a:prstGeom>
            <a:grpFill/>
            <a:ln w="9525">
              <a:noFill/>
              <a:miter lim="800000"/>
              <a:headEnd/>
              <a:tailEnd/>
            </a:ln>
            <a:effectLst/>
          </p:spPr>
          <p:txBody>
            <a:bodyPr wrap="none" lIns="92075" tIns="46038" rIns="92075" bIns="46038">
              <a:spAutoFit/>
            </a:bodyPr>
            <a:lstStyle/>
            <a:p>
              <a:pPr eaLnBrk="0" hangingPunct="0"/>
              <a:r>
                <a:rPr lang="en-US" sz="1800">
                  <a:solidFill>
                    <a:schemeClr val="accent6">
                      <a:lumMod val="50000"/>
                    </a:schemeClr>
                  </a:solidFill>
                  <a:latin typeface="Times New Roman" pitchFamily="18" charset="0"/>
                </a:rPr>
                <a:t>Finish</a:t>
              </a:r>
            </a:p>
            <a:p>
              <a:pPr eaLnBrk="0" hangingPunct="0"/>
              <a:r>
                <a:rPr lang="en-US" sz="1800">
                  <a:solidFill>
                    <a:schemeClr val="accent6">
                      <a:lumMod val="50000"/>
                    </a:schemeClr>
                  </a:solidFill>
                  <a:latin typeface="Times New Roman" pitchFamily="18" charset="0"/>
                </a:rPr>
                <a:t>(F)</a:t>
              </a:r>
            </a:p>
          </p:txBody>
        </p:sp>
        <p:sp>
          <p:nvSpPr>
            <p:cNvPr id="542755" name="Rectangle 35"/>
            <p:cNvSpPr>
              <a:spLocks noChangeArrowheads="1"/>
            </p:cNvSpPr>
            <p:nvPr/>
          </p:nvSpPr>
          <p:spPr bwMode="auto">
            <a:xfrm>
              <a:off x="1744" y="1757"/>
              <a:ext cx="760" cy="577"/>
            </a:xfrm>
            <a:prstGeom prst="rect">
              <a:avLst/>
            </a:prstGeom>
            <a:grpFill/>
            <a:ln w="9525">
              <a:noFill/>
              <a:miter lim="800000"/>
              <a:headEnd/>
              <a:tailEnd/>
            </a:ln>
            <a:effectLst/>
          </p:spPr>
          <p:txBody>
            <a:bodyPr wrap="none" lIns="92075" tIns="46038" rIns="92075" bIns="46038">
              <a:spAutoFit/>
            </a:bodyPr>
            <a:lstStyle/>
            <a:p>
              <a:pPr eaLnBrk="0" hangingPunct="0"/>
              <a:r>
                <a:rPr lang="en-US" sz="1800">
                  <a:solidFill>
                    <a:schemeClr val="accent6">
                      <a:lumMod val="50000"/>
                    </a:schemeClr>
                  </a:solidFill>
                  <a:latin typeface="Times New Roman" pitchFamily="18" charset="0"/>
                </a:rPr>
                <a:t>Develop/</a:t>
              </a:r>
            </a:p>
            <a:p>
              <a:pPr eaLnBrk="0" hangingPunct="0"/>
              <a:r>
                <a:rPr lang="en-US" sz="1800">
                  <a:solidFill>
                    <a:schemeClr val="accent6">
                      <a:lumMod val="50000"/>
                    </a:schemeClr>
                  </a:solidFill>
                  <a:latin typeface="Times New Roman" pitchFamily="18" charset="0"/>
                </a:rPr>
                <a:t>Detail Plan</a:t>
              </a:r>
            </a:p>
            <a:p>
              <a:pPr eaLnBrk="0" hangingPunct="0"/>
              <a:r>
                <a:rPr lang="en-US" sz="1800">
                  <a:solidFill>
                    <a:schemeClr val="accent6">
                      <a:lumMod val="50000"/>
                    </a:schemeClr>
                  </a:solidFill>
                  <a:latin typeface="Times New Roman" pitchFamily="18" charset="0"/>
                </a:rPr>
                <a:t>(D)</a:t>
              </a:r>
            </a:p>
          </p:txBody>
        </p:sp>
      </p:grpSp>
      <p:sp>
        <p:nvSpPr>
          <p:cNvPr id="33" name="TextBox 1"/>
          <p:cNvSpPr txBox="1"/>
          <p:nvPr/>
        </p:nvSpPr>
        <p:spPr>
          <a:xfrm>
            <a:off x="457200" y="6169223"/>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3" name="Footer Placeholder 2"/>
          <p:cNvSpPr>
            <a:spLocks noGrp="1"/>
          </p:cNvSpPr>
          <p:nvPr>
            <p:ph type="ftr" sz="quarter" idx="11"/>
          </p:nvPr>
        </p:nvSpPr>
        <p:spPr/>
        <p:txBody>
          <a:bodyPr/>
          <a:lstStyle/>
          <a:p>
            <a:r>
              <a:rPr lang="en-CA"/>
              <a:t>PMBOK 6th Edition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lIns="92075" tIns="46038" rIns="92075" bIns="46038"/>
          <a:lstStyle/>
          <a:p>
            <a:pPr eaLnBrk="0" hangingPunct="0"/>
            <a:r>
              <a:rPr lang="en-US" dirty="0">
                <a:solidFill>
                  <a:schemeClr val="tx2">
                    <a:lumMod val="50000"/>
                  </a:schemeClr>
                </a:solidFill>
              </a:rPr>
              <a:t>          </a:t>
            </a:r>
          </a:p>
        </p:txBody>
      </p:sp>
      <p:sp>
        <p:nvSpPr>
          <p:cNvPr id="70659" name="Rectangle 3"/>
          <p:cNvSpPr>
            <a:spLocks noGrp="1" noChangeArrowheads="1"/>
          </p:cNvSpPr>
          <p:nvPr>
            <p:ph idx="1"/>
          </p:nvPr>
        </p:nvSpPr>
        <p:spPr>
          <a:xfrm>
            <a:off x="1410530" y="1433775"/>
            <a:ext cx="7498080" cy="4800600"/>
          </a:xfrm>
          <a:noFill/>
          <a:ln/>
        </p:spPr>
        <p:txBody>
          <a:bodyPr lIns="92075" tIns="46038" rIns="92075" bIns="46038"/>
          <a:lstStyle/>
          <a:p>
            <a:pPr eaLnBrk="0" hangingPunct="0">
              <a:buFont typeface="Wingdings" pitchFamily="2" charset="2"/>
              <a:buNone/>
            </a:pPr>
            <a:r>
              <a:rPr lang="en-US" dirty="0"/>
              <a:t>        </a:t>
            </a:r>
          </a:p>
        </p:txBody>
      </p:sp>
      <p:pic>
        <p:nvPicPr>
          <p:cNvPr id="70660" name="Picture 4"/>
          <p:cNvPicPr>
            <a:picLocks noChangeArrowheads="1"/>
          </p:cNvPicPr>
          <p:nvPr/>
        </p:nvPicPr>
        <p:blipFill>
          <a:blip r:embed="rId4" cstate="print"/>
          <a:srcRect/>
          <a:stretch>
            <a:fillRect/>
          </a:stretch>
        </p:blipFill>
        <p:spPr bwMode="auto">
          <a:xfrm>
            <a:off x="801547" y="3421241"/>
            <a:ext cx="2246453" cy="2292270"/>
          </a:xfrm>
          <a:prstGeom prst="rect">
            <a:avLst/>
          </a:prstGeom>
          <a:noFill/>
          <a:ln w="9525">
            <a:noFill/>
            <a:miter lim="800000"/>
            <a:headEnd/>
            <a:tailEnd/>
          </a:ln>
          <a:effectLst/>
        </p:spPr>
      </p:pic>
      <p:sp>
        <p:nvSpPr>
          <p:cNvPr id="70661" name="Rectangle 5"/>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CA" dirty="0"/>
          </a:p>
        </p:txBody>
      </p:sp>
      <p:sp>
        <p:nvSpPr>
          <p:cNvPr id="70662" name="Rectangle 6"/>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dirty="0"/>
          </a:p>
        </p:txBody>
      </p:sp>
      <p:sp>
        <p:nvSpPr>
          <p:cNvPr id="70664" name="Rectangle 8"/>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CA" dirty="0"/>
          </a:p>
        </p:txBody>
      </p:sp>
      <p:sp>
        <p:nvSpPr>
          <p:cNvPr id="70666" name="Rectangle 10"/>
          <p:cNvSpPr>
            <a:spLocks noChangeArrowheads="1"/>
          </p:cNvSpPr>
          <p:nvPr/>
        </p:nvSpPr>
        <p:spPr bwMode="auto">
          <a:xfrm>
            <a:off x="479664" y="261134"/>
            <a:ext cx="8672052" cy="533400"/>
          </a:xfrm>
          <a:prstGeom prst="rect">
            <a:avLst/>
          </a:prstGeom>
          <a:noFill/>
          <a:ln w="9525">
            <a:noFill/>
            <a:miter lim="800000"/>
            <a:headEnd/>
            <a:tailEnd/>
          </a:ln>
          <a:effectLst/>
        </p:spPr>
        <p:txBody>
          <a:bodyPr lIns="90488" tIns="44450" rIns="90488" bIns="44450" anchor="ctr"/>
          <a:lstStyle/>
          <a:p>
            <a:pPr algn="ctr" eaLnBrk="0" hangingPunct="0"/>
            <a:r>
              <a:rPr lang="en-US" sz="3200" b="1" dirty="0">
                <a:solidFill>
                  <a:schemeClr val="tx2">
                    <a:lumMod val="50000"/>
                  </a:schemeClr>
                </a:solidFill>
                <a:effectLst>
                  <a:reflection blurRad="6350" stA="55000" endA="300" endPos="45500" dir="5400000" sy="-100000" algn="bl" rotWithShape="0"/>
                </a:effectLst>
              </a:rPr>
              <a:t>9.1 PLAN RESOURCE MANAGEMENT</a:t>
            </a:r>
          </a:p>
        </p:txBody>
      </p:sp>
      <p:sp>
        <p:nvSpPr>
          <p:cNvPr id="72" name="TextBox 1"/>
          <p:cNvSpPr txBox="1"/>
          <p:nvPr/>
        </p:nvSpPr>
        <p:spPr>
          <a:xfrm>
            <a:off x="-32269" y="6551711"/>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aphicFrame>
        <p:nvGraphicFramePr>
          <p:cNvPr id="73" name="Object 72"/>
          <p:cNvGraphicFramePr>
            <a:graphicFrameLocks noChangeAspect="1"/>
          </p:cNvGraphicFramePr>
          <p:nvPr>
            <p:extLst>
              <p:ext uri="{D42A27DB-BD31-4B8C-83A1-F6EECF244321}">
                <p14:modId xmlns:p14="http://schemas.microsoft.com/office/powerpoint/2010/main" val="3741911180"/>
              </p:ext>
            </p:extLst>
          </p:nvPr>
        </p:nvGraphicFramePr>
        <p:xfrm>
          <a:off x="1243947" y="2057400"/>
          <a:ext cx="7865676" cy="3352800"/>
        </p:xfrm>
        <a:graphic>
          <a:graphicData uri="http://schemas.openxmlformats.org/presentationml/2006/ole">
            <mc:AlternateContent xmlns:mc="http://schemas.openxmlformats.org/markup-compatibility/2006">
              <mc:Choice xmlns:v="urn:schemas-microsoft-com:vml" Requires="v">
                <p:oleObj spid="_x0000_s211141" name="Visio" r:id="rId5" imgW="10356445" imgH="3986482" progId="Visio.Drawing.15">
                  <p:embed/>
                </p:oleObj>
              </mc:Choice>
              <mc:Fallback>
                <p:oleObj name="Visio" r:id="rId5" imgW="10356445" imgH="3986482" progId="Visio.Drawing.15">
                  <p:embed/>
                  <p:pic>
                    <p:nvPicPr>
                      <p:cNvPr id="3" name="Object 2"/>
                      <p:cNvPicPr/>
                      <p:nvPr/>
                    </p:nvPicPr>
                    <p:blipFill>
                      <a:blip r:embed="rId6"/>
                      <a:stretch>
                        <a:fillRect/>
                      </a:stretch>
                    </p:blipFill>
                    <p:spPr>
                      <a:xfrm>
                        <a:off x="1243947" y="2057400"/>
                        <a:ext cx="7865676" cy="33528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r>
              <a:rPr lang="en-CA" dirty="0"/>
              <a:t>PMBOK 6th Edition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1000"/>
                                  </p:stCondLst>
                                  <p:childTnLst>
                                    <p:set>
                                      <p:cBhvr>
                                        <p:cTn id="6" dur="1" fill="hold">
                                          <p:stCondLst>
                                            <p:cond delay="0"/>
                                          </p:stCondLst>
                                        </p:cTn>
                                        <p:tgtEl>
                                          <p:spTgt spid="70660"/>
                                        </p:tgtEl>
                                        <p:attrNameLst>
                                          <p:attrName>style.visibility</p:attrName>
                                        </p:attrNameLst>
                                      </p:cBhvr>
                                      <p:to>
                                        <p:strVal val="visible"/>
                                      </p:to>
                                    </p:set>
                                    <p:anim calcmode="lin" valueType="num">
                                      <p:cBhvr>
                                        <p:cTn id="7" dur="500" fill="hold"/>
                                        <p:tgtEl>
                                          <p:spTgt spid="70660"/>
                                        </p:tgtEl>
                                        <p:attrNameLst>
                                          <p:attrName>ppt_w</p:attrName>
                                        </p:attrNameLst>
                                      </p:cBhvr>
                                      <p:tavLst>
                                        <p:tav tm="0">
                                          <p:val>
                                            <p:fltVal val="0"/>
                                          </p:val>
                                        </p:tav>
                                        <p:tav tm="100000">
                                          <p:val>
                                            <p:strVal val="#ppt_w"/>
                                          </p:val>
                                        </p:tav>
                                      </p:tavLst>
                                    </p:anim>
                                    <p:anim calcmode="lin" valueType="num">
                                      <p:cBhvr>
                                        <p:cTn id="8" dur="500" fill="hold"/>
                                        <p:tgtEl>
                                          <p:spTgt spid="7066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301752" y="304800"/>
            <a:ext cx="8686800" cy="841248"/>
          </a:xfrm>
          <a:noFill/>
          <a:ln/>
        </p:spPr>
        <p:txBody>
          <a:bodyPr lIns="92075" tIns="46038" rIns="92075" bIns="46038" anchor="ct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Situational Leadership</a:t>
            </a:r>
          </a:p>
        </p:txBody>
      </p:sp>
      <p:sp>
        <p:nvSpPr>
          <p:cNvPr id="238595" name="Rectangle 3"/>
          <p:cNvSpPr>
            <a:spLocks noChangeArrowheads="1"/>
          </p:cNvSpPr>
          <p:nvPr/>
        </p:nvSpPr>
        <p:spPr bwMode="auto">
          <a:xfrm>
            <a:off x="1454150" y="1606550"/>
            <a:ext cx="7226300" cy="3644900"/>
          </a:xfrm>
          <a:prstGeom prst="rect">
            <a:avLst/>
          </a:prstGeom>
          <a:blipFill>
            <a:blip r:embed="rId3"/>
            <a:tile tx="0" ty="0" sx="100000" sy="100000" flip="none" algn="tl"/>
          </a:blipFill>
          <a:ln w="12700">
            <a:solidFill>
              <a:schemeClr val="tx1"/>
            </a:solidFill>
            <a:miter lim="800000"/>
            <a:headEnd/>
            <a:tailEnd/>
          </a:ln>
          <a:effectLst/>
        </p:spPr>
        <p:txBody>
          <a:bodyPr wrap="none" anchor="ctr"/>
          <a:lstStyle/>
          <a:p>
            <a:endParaRPr lang="en-CA"/>
          </a:p>
        </p:txBody>
      </p:sp>
      <p:sp>
        <p:nvSpPr>
          <p:cNvPr id="238596" name="Line 4"/>
          <p:cNvSpPr>
            <a:spLocks noChangeShapeType="1"/>
          </p:cNvSpPr>
          <p:nvPr/>
        </p:nvSpPr>
        <p:spPr bwMode="auto">
          <a:xfrm>
            <a:off x="5029200" y="1604963"/>
            <a:ext cx="0" cy="3652837"/>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238597" name="Line 5"/>
          <p:cNvSpPr>
            <a:spLocks noChangeShapeType="1"/>
          </p:cNvSpPr>
          <p:nvPr/>
        </p:nvSpPr>
        <p:spPr bwMode="auto">
          <a:xfrm>
            <a:off x="1452563" y="3352800"/>
            <a:ext cx="7234237"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238598" name="Rectangle 6"/>
          <p:cNvSpPr>
            <a:spLocks noChangeArrowheads="1"/>
          </p:cNvSpPr>
          <p:nvPr/>
        </p:nvSpPr>
        <p:spPr bwMode="auto">
          <a:xfrm>
            <a:off x="2574925" y="2193925"/>
            <a:ext cx="1519647" cy="462307"/>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b="1" i="1" dirty="0">
                <a:effectLst>
                  <a:outerShdw blurRad="38100" dist="38100" dir="2700000" algn="tl">
                    <a:srgbClr val="000000">
                      <a:alpha val="43137"/>
                    </a:srgbClr>
                  </a:outerShdw>
                </a:effectLst>
                <a:latin typeface="Times New Roman" pitchFamily="18" charset="0"/>
              </a:rPr>
              <a:t>TELLING</a:t>
            </a:r>
          </a:p>
        </p:txBody>
      </p:sp>
      <p:sp>
        <p:nvSpPr>
          <p:cNvPr id="238599" name="Rectangle 7"/>
          <p:cNvSpPr>
            <a:spLocks noChangeArrowheads="1"/>
          </p:cNvSpPr>
          <p:nvPr/>
        </p:nvSpPr>
        <p:spPr bwMode="auto">
          <a:xfrm>
            <a:off x="2346325" y="4022725"/>
            <a:ext cx="2250231" cy="462307"/>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b="1" i="1">
                <a:effectLst>
                  <a:outerShdw blurRad="38100" dist="38100" dir="2700000" algn="tl">
                    <a:srgbClr val="000000">
                      <a:alpha val="43137"/>
                    </a:srgbClr>
                  </a:outerShdw>
                </a:effectLst>
                <a:latin typeface="Times New Roman" pitchFamily="18" charset="0"/>
              </a:rPr>
              <a:t>DELEGATING</a:t>
            </a:r>
          </a:p>
        </p:txBody>
      </p:sp>
      <p:sp>
        <p:nvSpPr>
          <p:cNvPr id="238600" name="Rectangle 8"/>
          <p:cNvSpPr>
            <a:spLocks noChangeArrowheads="1"/>
          </p:cNvSpPr>
          <p:nvPr/>
        </p:nvSpPr>
        <p:spPr bwMode="auto">
          <a:xfrm>
            <a:off x="6156325" y="2193925"/>
            <a:ext cx="1554913" cy="462307"/>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b="1" i="1">
                <a:effectLst>
                  <a:outerShdw blurRad="38100" dist="38100" dir="2700000" algn="tl">
                    <a:srgbClr val="000000">
                      <a:alpha val="43137"/>
                    </a:srgbClr>
                  </a:outerShdw>
                </a:effectLst>
                <a:latin typeface="Times New Roman" pitchFamily="18" charset="0"/>
              </a:rPr>
              <a:t>SELLING</a:t>
            </a:r>
          </a:p>
        </p:txBody>
      </p:sp>
      <p:sp>
        <p:nvSpPr>
          <p:cNvPr id="238601" name="Rectangle 9"/>
          <p:cNvSpPr>
            <a:spLocks noChangeArrowheads="1"/>
          </p:cNvSpPr>
          <p:nvPr/>
        </p:nvSpPr>
        <p:spPr bwMode="auto">
          <a:xfrm>
            <a:off x="5699125" y="4022725"/>
            <a:ext cx="2500556" cy="462307"/>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b="1" i="1">
                <a:effectLst>
                  <a:outerShdw blurRad="38100" dist="38100" dir="2700000" algn="tl">
                    <a:srgbClr val="000000">
                      <a:alpha val="43137"/>
                    </a:srgbClr>
                  </a:outerShdw>
                </a:effectLst>
                <a:latin typeface="Times New Roman" pitchFamily="18" charset="0"/>
              </a:rPr>
              <a:t>PARTICIPATING</a:t>
            </a:r>
          </a:p>
        </p:txBody>
      </p:sp>
      <p:sp>
        <p:nvSpPr>
          <p:cNvPr id="238602" name="Line 10"/>
          <p:cNvSpPr>
            <a:spLocks noChangeShapeType="1"/>
          </p:cNvSpPr>
          <p:nvPr/>
        </p:nvSpPr>
        <p:spPr bwMode="auto">
          <a:xfrm>
            <a:off x="1528763" y="5562600"/>
            <a:ext cx="7081837" cy="0"/>
          </a:xfrm>
          <a:prstGeom prst="line">
            <a:avLst/>
          </a:prstGeom>
          <a:noFill/>
          <a:ln w="76200">
            <a:solidFill>
              <a:schemeClr val="accent2"/>
            </a:solidFill>
            <a:round/>
            <a:headEnd type="none" w="sm" len="sm"/>
            <a:tailEnd type="stealth" w="med" len="lg"/>
          </a:ln>
          <a:effectLst/>
        </p:spPr>
        <p:txBody>
          <a:bodyPr wrap="none" anchor="ctr"/>
          <a:lstStyle/>
          <a:p>
            <a:endParaRPr lang="en-CA"/>
          </a:p>
        </p:txBody>
      </p:sp>
      <p:sp>
        <p:nvSpPr>
          <p:cNvPr id="238603" name="Line 11"/>
          <p:cNvSpPr>
            <a:spLocks noChangeShapeType="1"/>
          </p:cNvSpPr>
          <p:nvPr/>
        </p:nvSpPr>
        <p:spPr bwMode="auto">
          <a:xfrm flipV="1">
            <a:off x="1219200" y="1679575"/>
            <a:ext cx="0" cy="3500438"/>
          </a:xfrm>
          <a:prstGeom prst="line">
            <a:avLst/>
          </a:prstGeom>
          <a:noFill/>
          <a:ln w="76200">
            <a:solidFill>
              <a:schemeClr val="accent2"/>
            </a:solidFill>
            <a:round/>
            <a:headEnd type="none" w="sm" len="sm"/>
            <a:tailEnd type="stealth" w="med" len="lg"/>
          </a:ln>
          <a:effectLst/>
        </p:spPr>
        <p:txBody>
          <a:bodyPr wrap="none" anchor="ctr"/>
          <a:lstStyle/>
          <a:p>
            <a:endParaRPr lang="en-CA"/>
          </a:p>
        </p:txBody>
      </p:sp>
      <p:sp>
        <p:nvSpPr>
          <p:cNvPr id="238604" name="Rectangle 12"/>
          <p:cNvSpPr>
            <a:spLocks noChangeArrowheads="1"/>
          </p:cNvSpPr>
          <p:nvPr/>
        </p:nvSpPr>
        <p:spPr bwMode="auto">
          <a:xfrm>
            <a:off x="746125" y="5394325"/>
            <a:ext cx="742950" cy="457200"/>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a:latin typeface="Times New Roman" pitchFamily="18" charset="0"/>
              </a:rPr>
              <a:t>Low</a:t>
            </a:r>
          </a:p>
        </p:txBody>
      </p:sp>
      <p:sp>
        <p:nvSpPr>
          <p:cNvPr id="238605" name="Rectangle 13"/>
          <p:cNvSpPr>
            <a:spLocks noChangeArrowheads="1"/>
          </p:cNvSpPr>
          <p:nvPr/>
        </p:nvSpPr>
        <p:spPr bwMode="auto">
          <a:xfrm>
            <a:off x="7375525" y="5775325"/>
            <a:ext cx="793750" cy="457200"/>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a:latin typeface="Times New Roman" pitchFamily="18" charset="0"/>
              </a:rPr>
              <a:t>High</a:t>
            </a:r>
          </a:p>
        </p:txBody>
      </p:sp>
      <p:sp>
        <p:nvSpPr>
          <p:cNvPr id="238606" name="Rectangle 14"/>
          <p:cNvSpPr>
            <a:spLocks noChangeArrowheads="1"/>
          </p:cNvSpPr>
          <p:nvPr/>
        </p:nvSpPr>
        <p:spPr bwMode="auto">
          <a:xfrm>
            <a:off x="365125" y="1584325"/>
            <a:ext cx="793750" cy="457200"/>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a:latin typeface="Times New Roman" pitchFamily="18" charset="0"/>
              </a:rPr>
              <a:t>High</a:t>
            </a:r>
          </a:p>
        </p:txBody>
      </p:sp>
      <p:sp>
        <p:nvSpPr>
          <p:cNvPr id="238607" name="Rectangle 15"/>
          <p:cNvSpPr>
            <a:spLocks noChangeArrowheads="1"/>
          </p:cNvSpPr>
          <p:nvPr/>
        </p:nvSpPr>
        <p:spPr bwMode="auto">
          <a:xfrm>
            <a:off x="3946525" y="5699125"/>
            <a:ext cx="1946275" cy="457200"/>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b="1">
                <a:latin typeface="Times New Roman" pitchFamily="18" charset="0"/>
              </a:rPr>
              <a:t>Relationships</a:t>
            </a:r>
          </a:p>
        </p:txBody>
      </p:sp>
      <p:sp>
        <p:nvSpPr>
          <p:cNvPr id="238608" name="Rectangle 16"/>
          <p:cNvSpPr>
            <a:spLocks noChangeArrowheads="1"/>
          </p:cNvSpPr>
          <p:nvPr/>
        </p:nvSpPr>
        <p:spPr bwMode="auto">
          <a:xfrm rot="16140000">
            <a:off x="439737" y="3106738"/>
            <a:ext cx="828675" cy="457200"/>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b="1">
                <a:latin typeface="Times New Roman" pitchFamily="18" charset="0"/>
              </a:rPr>
              <a:t>Task</a:t>
            </a:r>
          </a:p>
        </p:txBody>
      </p:sp>
      <p:sp>
        <p:nvSpPr>
          <p:cNvPr id="17" name="TextBox 1"/>
          <p:cNvSpPr txBox="1"/>
          <p:nvPr/>
        </p:nvSpPr>
        <p:spPr>
          <a:xfrm>
            <a:off x="396" y="6550223"/>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2" name="Footer Placeholder 1"/>
          <p:cNvSpPr>
            <a:spLocks noGrp="1"/>
          </p:cNvSpPr>
          <p:nvPr>
            <p:ph type="ftr" sz="quarter" idx="11"/>
          </p:nvPr>
        </p:nvSpPr>
        <p:spPr/>
        <p:txBody>
          <a:bodyPr/>
          <a:lstStyle/>
          <a:p>
            <a:r>
              <a:rPr lang="en-CA"/>
              <a:t>PMBOK 6th Edition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304800" y="228600"/>
            <a:ext cx="8686800" cy="838200"/>
          </a:xfrm>
          <a:noFill/>
          <a:ln/>
        </p:spPr>
        <p:txBody>
          <a:bodyPr lIns="92075" tIns="46038" rIns="92075" bIns="46038" anchor="ctr"/>
          <a:lstStyle/>
          <a:p>
            <a:pP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Leadership Approaches/Theories</a:t>
            </a:r>
          </a:p>
        </p:txBody>
      </p:sp>
      <p:sp>
        <p:nvSpPr>
          <p:cNvPr id="240643" name="Rectangle 3"/>
          <p:cNvSpPr>
            <a:spLocks noGrp="1" noChangeArrowheads="1"/>
          </p:cNvSpPr>
          <p:nvPr>
            <p:ph idx="1"/>
          </p:nvPr>
        </p:nvSpPr>
        <p:spPr>
          <a:xfrm>
            <a:off x="457200" y="1295400"/>
            <a:ext cx="8382000" cy="5029200"/>
          </a:xfrm>
          <a:noFill/>
          <a:ln/>
        </p:spPr>
        <p:txBody>
          <a:bodyPr lIns="92075" tIns="46038" rIns="92075" bIns="46038">
            <a:normAutofit/>
          </a:bodyPr>
          <a:lstStyle/>
          <a:p>
            <a:pPr eaLnBrk="0" hangingPunct="0">
              <a:buFont typeface="Wingdings" pitchFamily="2" charset="2"/>
              <a:buNone/>
            </a:pPr>
            <a:r>
              <a:rPr lang="en-US" b="1" dirty="0"/>
              <a:t>Traits approach</a:t>
            </a:r>
          </a:p>
          <a:p>
            <a:pPr lvl="1" eaLnBrk="0" hangingPunct="0">
              <a:buSzPct val="77000"/>
            </a:pPr>
            <a:r>
              <a:rPr lang="en-US" dirty="0"/>
              <a:t>Personal attributes are correlated to certain personality characteristics, abilities and skills</a:t>
            </a:r>
          </a:p>
          <a:p>
            <a:pPr lvl="1" eaLnBrk="0" hangingPunct="0">
              <a:buSzPct val="77000"/>
            </a:pPr>
            <a:r>
              <a:rPr lang="en-US" i="1" dirty="0"/>
              <a:t>4 Most common traits</a:t>
            </a:r>
          </a:p>
          <a:p>
            <a:pPr lvl="2" eaLnBrk="0" hangingPunct="0"/>
            <a:r>
              <a:rPr lang="en-US" b="1" i="1" dirty="0"/>
              <a:t>Intelligence</a:t>
            </a:r>
            <a:r>
              <a:rPr lang="en-US" dirty="0"/>
              <a:t> (technical and organizational)</a:t>
            </a:r>
          </a:p>
          <a:p>
            <a:pPr lvl="2" eaLnBrk="0" hangingPunct="0"/>
            <a:r>
              <a:rPr lang="en-US" b="1" i="1" dirty="0"/>
              <a:t>Maturity and broad range of interest</a:t>
            </a:r>
          </a:p>
          <a:p>
            <a:pPr lvl="2" eaLnBrk="0" hangingPunct="0"/>
            <a:r>
              <a:rPr lang="en-US" b="1" i="1" dirty="0"/>
              <a:t>Inner motivation and achievement drive </a:t>
            </a:r>
            <a:r>
              <a:rPr lang="en-US" dirty="0"/>
              <a:t>(goal-oriented)</a:t>
            </a:r>
          </a:p>
          <a:p>
            <a:pPr lvl="2" eaLnBrk="0" hangingPunct="0"/>
            <a:r>
              <a:rPr lang="en-US" b="1" i="1" dirty="0"/>
              <a:t>Consideration of needs and values of team members</a:t>
            </a:r>
            <a:r>
              <a:rPr lang="en-US" dirty="0"/>
              <a:t> (employee-centered)</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04800" y="304800"/>
            <a:ext cx="8686800" cy="838200"/>
          </a:xfrm>
          <a:noFill/>
          <a:ln/>
        </p:spPr>
        <p:txBody>
          <a:bodyPr lIns="92075" tIns="46038" rIns="92075" bIns="46038" anchor="ct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Leadership Approaches/Theories</a:t>
            </a:r>
          </a:p>
        </p:txBody>
      </p:sp>
      <p:sp>
        <p:nvSpPr>
          <p:cNvPr id="242691" name="Rectangle 3"/>
          <p:cNvSpPr>
            <a:spLocks noGrp="1" noChangeArrowheads="1"/>
          </p:cNvSpPr>
          <p:nvPr>
            <p:ph idx="1"/>
          </p:nvPr>
        </p:nvSpPr>
        <p:spPr>
          <a:xfrm>
            <a:off x="533400" y="1143000"/>
            <a:ext cx="7848600" cy="4114800"/>
          </a:xfrm>
          <a:noFill/>
          <a:ln/>
        </p:spPr>
        <p:txBody>
          <a:bodyPr lIns="92075" tIns="46038" rIns="92075" bIns="46038">
            <a:normAutofit/>
          </a:bodyPr>
          <a:lstStyle/>
          <a:p>
            <a:pPr eaLnBrk="0" hangingPunct="0">
              <a:buFont typeface="Wingdings" pitchFamily="2" charset="2"/>
              <a:buNone/>
            </a:pPr>
            <a:r>
              <a:rPr lang="en-US" b="1" i="1" dirty="0"/>
              <a:t>Behavioral Approach</a:t>
            </a:r>
          </a:p>
          <a:p>
            <a:pPr lvl="1" eaLnBrk="0" hangingPunct="0">
              <a:buSzPct val="77000"/>
            </a:pPr>
            <a:r>
              <a:rPr lang="en-US" dirty="0"/>
              <a:t>Focuses on what leaders do and how they do it</a:t>
            </a:r>
          </a:p>
          <a:p>
            <a:pPr lvl="1" eaLnBrk="0" hangingPunct="0">
              <a:buSzPct val="77000"/>
            </a:pPr>
            <a:r>
              <a:rPr lang="en-US" b="1" i="1" dirty="0">
                <a:solidFill>
                  <a:schemeClr val="accent6"/>
                </a:solidFill>
              </a:rPr>
              <a:t>Task orientation</a:t>
            </a:r>
            <a:endParaRPr lang="en-US" b="1" dirty="0">
              <a:solidFill>
                <a:schemeClr val="accent6"/>
              </a:solidFill>
            </a:endParaRPr>
          </a:p>
          <a:p>
            <a:pPr marL="1085850" lvl="2" eaLnBrk="0" hangingPunct="0"/>
            <a:r>
              <a:rPr lang="en-US" dirty="0"/>
              <a:t>Initiating structure that focuses on the quality and quantity of work accomplished</a:t>
            </a:r>
          </a:p>
          <a:p>
            <a:pPr lvl="1" eaLnBrk="0" hangingPunct="0">
              <a:buSzPct val="77000"/>
            </a:pPr>
            <a:r>
              <a:rPr lang="en-US" b="1" i="1" dirty="0">
                <a:solidFill>
                  <a:schemeClr val="accent6"/>
                </a:solidFill>
              </a:rPr>
              <a:t>Relationship orientation</a:t>
            </a:r>
            <a:endParaRPr lang="en-US" b="1" dirty="0">
              <a:solidFill>
                <a:schemeClr val="accent6"/>
              </a:solidFill>
            </a:endParaRPr>
          </a:p>
          <a:p>
            <a:pPr marL="1085850" lvl="2" eaLnBrk="0" hangingPunct="0"/>
            <a:r>
              <a:rPr lang="en-US" dirty="0"/>
              <a:t>Being supportive and considerate of team members’ efforts to achieve personal goals, settling disputes, keeping people happy, etc.</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304800" y="228600"/>
            <a:ext cx="8686800" cy="838200"/>
          </a:xfrm>
          <a:noFill/>
          <a:ln/>
        </p:spPr>
        <p:txBody>
          <a:bodyPr lIns="92075" tIns="46038" rIns="92075" bIns="46038" anchor="ct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Leadership Approaches/Theories</a:t>
            </a:r>
          </a:p>
        </p:txBody>
      </p:sp>
      <p:sp>
        <p:nvSpPr>
          <p:cNvPr id="538627" name="Rectangle 3"/>
          <p:cNvSpPr>
            <a:spLocks noGrp="1" noChangeArrowheads="1"/>
          </p:cNvSpPr>
          <p:nvPr>
            <p:ph idx="1"/>
          </p:nvPr>
        </p:nvSpPr>
        <p:spPr>
          <a:xfrm>
            <a:off x="381000" y="1219200"/>
            <a:ext cx="8458200" cy="4648200"/>
          </a:xfrm>
          <a:noFill/>
          <a:ln/>
        </p:spPr>
        <p:txBody>
          <a:bodyPr lIns="92075" tIns="46038" rIns="92075" bIns="46038">
            <a:normAutofit/>
          </a:bodyPr>
          <a:lstStyle/>
          <a:p>
            <a:pPr eaLnBrk="0" hangingPunct="0">
              <a:buFont typeface="Wingdings" pitchFamily="2" charset="2"/>
              <a:buNone/>
            </a:pPr>
            <a:r>
              <a:rPr lang="en-US" b="1" i="1" dirty="0"/>
              <a:t>Contingency Approach</a:t>
            </a:r>
          </a:p>
          <a:p>
            <a:pPr lvl="1" eaLnBrk="0" hangingPunct="0">
              <a:buSzPct val="77000"/>
            </a:pPr>
            <a:r>
              <a:rPr lang="en-US" dirty="0"/>
              <a:t>Emphasizes the importance of the situation</a:t>
            </a:r>
          </a:p>
          <a:p>
            <a:pPr lvl="1" eaLnBrk="0" hangingPunct="0">
              <a:buSzPct val="77000"/>
            </a:pPr>
            <a:r>
              <a:rPr lang="en-US" i="1" dirty="0"/>
              <a:t>4 Key variables which interact to influence the leader’s behavior:</a:t>
            </a:r>
          </a:p>
          <a:p>
            <a:pPr lvl="2" eaLnBrk="0" hangingPunct="0"/>
            <a:r>
              <a:rPr lang="en-US" dirty="0"/>
              <a:t>Personal characteristics of team leader</a:t>
            </a:r>
          </a:p>
          <a:p>
            <a:pPr lvl="2" eaLnBrk="0" hangingPunct="0"/>
            <a:r>
              <a:rPr lang="en-US" dirty="0"/>
              <a:t>Personal characteristics of team members</a:t>
            </a:r>
          </a:p>
          <a:p>
            <a:pPr lvl="2" eaLnBrk="0" hangingPunct="0"/>
            <a:r>
              <a:rPr lang="en-US" dirty="0"/>
              <a:t>Characteristics of team itself</a:t>
            </a:r>
          </a:p>
          <a:p>
            <a:pPr lvl="2" eaLnBrk="0" hangingPunct="0"/>
            <a:r>
              <a:rPr lang="en-US" dirty="0"/>
              <a:t>Structure of team, department or organization</a:t>
            </a:r>
          </a:p>
          <a:p>
            <a:pPr lvl="1" eaLnBrk="0" hangingPunct="0">
              <a:buSzPct val="77000"/>
            </a:pPr>
            <a:r>
              <a:rPr lang="en-US" dirty="0"/>
              <a:t>All interact to influence leader’s behavior</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a:xfrm>
            <a:off x="304800" y="304800"/>
            <a:ext cx="8686800" cy="838200"/>
          </a:xfrm>
          <a:noFill/>
          <a:ln/>
        </p:spPr>
        <p:txBody>
          <a:bodyPr/>
          <a:lstStyle/>
          <a:p>
            <a:pPr algn="ctr"/>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Contingency Leadership Models</a:t>
            </a:r>
          </a:p>
        </p:txBody>
      </p:sp>
      <p:sp>
        <p:nvSpPr>
          <p:cNvPr id="514051" name="Rectangle 3"/>
          <p:cNvSpPr>
            <a:spLocks noGrp="1" noChangeArrowheads="1"/>
          </p:cNvSpPr>
          <p:nvPr>
            <p:ph idx="1"/>
          </p:nvPr>
        </p:nvSpPr>
        <p:spPr>
          <a:noFill/>
          <a:ln/>
        </p:spPr>
        <p:txBody>
          <a:bodyPr/>
          <a:lstStyle/>
          <a:p>
            <a:pPr>
              <a:buSzPct val="77000"/>
            </a:pPr>
            <a:r>
              <a:rPr lang="en-US"/>
              <a:t>Fiedler’s Contingency Model</a:t>
            </a:r>
          </a:p>
          <a:p>
            <a:pPr>
              <a:buSzPct val="77000"/>
            </a:pPr>
            <a:r>
              <a:rPr lang="en-US"/>
              <a:t>Hersey and Blanchard’s Situational Leadership Model</a:t>
            </a:r>
          </a:p>
          <a:p>
            <a:pPr>
              <a:buSzPct val="77000"/>
            </a:pPr>
            <a:r>
              <a:rPr lang="en-US"/>
              <a:t>House’s Path-goal Model</a:t>
            </a:r>
          </a:p>
          <a:p>
            <a:pPr>
              <a:buSzPct val="77000"/>
            </a:pPr>
            <a:r>
              <a:rPr lang="en-US"/>
              <a:t>Vroom and Jago Leadership Model</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534988" y="152400"/>
            <a:ext cx="84582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Fiedler’s Contingency Model</a:t>
            </a:r>
          </a:p>
        </p:txBody>
      </p:sp>
      <p:sp>
        <p:nvSpPr>
          <p:cNvPr id="516099" name="Rectangle 3"/>
          <p:cNvSpPr>
            <a:spLocks noGrp="1" noChangeArrowheads="1"/>
          </p:cNvSpPr>
          <p:nvPr>
            <p:ph idx="1"/>
          </p:nvPr>
        </p:nvSpPr>
        <p:spPr>
          <a:xfrm>
            <a:off x="533400" y="1219200"/>
            <a:ext cx="7772400" cy="4876800"/>
          </a:xfrm>
          <a:noFill/>
          <a:ln/>
        </p:spPr>
        <p:txBody>
          <a:bodyPr lIns="92075" tIns="46038" rIns="92075" bIns="46038"/>
          <a:lstStyle/>
          <a:p>
            <a:pPr eaLnBrk="0" hangingPunct="0">
              <a:buSzPct val="78000"/>
            </a:pPr>
            <a:r>
              <a:rPr lang="en-US"/>
              <a:t>Relates performance to the leader’s motivational system and the degree to which the leader controls and influences the situation</a:t>
            </a:r>
          </a:p>
          <a:p>
            <a:pPr eaLnBrk="0" hangingPunct="0">
              <a:buSzPct val="78000"/>
            </a:pPr>
            <a:r>
              <a:rPr lang="en-US"/>
              <a:t>3 Contingency variables:</a:t>
            </a:r>
          </a:p>
          <a:p>
            <a:pPr lvl="1"/>
            <a:r>
              <a:rPr lang="en-US"/>
              <a:t>Group atmosphere</a:t>
            </a:r>
          </a:p>
          <a:p>
            <a:pPr lvl="1"/>
            <a:r>
              <a:rPr lang="en-US"/>
              <a:t>Task structure</a:t>
            </a:r>
          </a:p>
          <a:p>
            <a:pPr lvl="1"/>
            <a:r>
              <a:rPr lang="en-US"/>
              <a:t>Leader’s position power</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304800" y="304800"/>
            <a:ext cx="8686800" cy="838200"/>
          </a:xfrm>
          <a:noFill/>
          <a:ln/>
        </p:spPr>
        <p:txBody>
          <a:bodyPr lIns="92075" tIns="46038" rIns="92075" bIns="46038" anchor="ct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Fiedler’s Contingency Model</a:t>
            </a:r>
          </a:p>
        </p:txBody>
      </p:sp>
      <p:sp>
        <p:nvSpPr>
          <p:cNvPr id="518147" name="Rectangle 3"/>
          <p:cNvSpPr>
            <a:spLocks noGrp="1" noChangeArrowheads="1"/>
          </p:cNvSpPr>
          <p:nvPr>
            <p:ph idx="1"/>
          </p:nvPr>
        </p:nvSpPr>
        <p:spPr>
          <a:noFill/>
          <a:ln/>
        </p:spPr>
        <p:txBody>
          <a:bodyPr lIns="92075" tIns="46038" rIns="92075" bIns="46038">
            <a:normAutofit/>
          </a:bodyPr>
          <a:lstStyle/>
          <a:p>
            <a:pPr eaLnBrk="0" hangingPunct="0">
              <a:buSzPct val="79000"/>
            </a:pPr>
            <a:r>
              <a:rPr lang="en-US"/>
              <a:t>Least preferred co-worker (LPC) scale measures leadership style</a:t>
            </a:r>
          </a:p>
          <a:p>
            <a:pPr lvl="1" eaLnBrk="0" hangingPunct="0">
              <a:buSzPct val="77000"/>
            </a:pPr>
            <a:r>
              <a:rPr lang="en-US"/>
              <a:t>All leaders have a motivational system that indicates the combinations of situations where they will be most effective</a:t>
            </a:r>
          </a:p>
          <a:p>
            <a:pPr lvl="1" eaLnBrk="0" hangingPunct="0">
              <a:buSzPct val="77000"/>
            </a:pPr>
            <a:r>
              <a:rPr lang="en-US"/>
              <a:t>Leaders can only be task-oriented or relationship-oriented in this model</a:t>
            </a:r>
          </a:p>
          <a:p>
            <a:pPr lvl="1" eaLnBrk="0" hangingPunct="0">
              <a:buSzPct val="77000"/>
            </a:pPr>
            <a:r>
              <a:rPr lang="en-US"/>
              <a:t>Does not consider that leaders can influence task structure and group atmosphere because of their knowledge of the situation</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0" y="152400"/>
            <a:ext cx="9142413" cy="5334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Hersey and Blanchard’s Situational Leadership Model</a:t>
            </a:r>
          </a:p>
        </p:txBody>
      </p:sp>
      <p:sp>
        <p:nvSpPr>
          <p:cNvPr id="520195" name="Rectangle 3"/>
          <p:cNvSpPr>
            <a:spLocks noGrp="1" noChangeArrowheads="1"/>
          </p:cNvSpPr>
          <p:nvPr>
            <p:ph idx="1"/>
          </p:nvPr>
        </p:nvSpPr>
        <p:spPr>
          <a:xfrm>
            <a:off x="609600" y="914400"/>
            <a:ext cx="7772400" cy="4876800"/>
          </a:xfrm>
          <a:noFill/>
          <a:ln/>
        </p:spPr>
        <p:txBody>
          <a:bodyPr lIns="92075" tIns="46038" rIns="92075" bIns="46038"/>
          <a:lstStyle/>
          <a:p>
            <a:pPr eaLnBrk="0" hangingPunct="0">
              <a:buFont typeface="Wingdings" pitchFamily="2" charset="2"/>
              <a:buNone/>
            </a:pPr>
            <a:endParaRPr lang="en-US" dirty="0"/>
          </a:p>
          <a:p>
            <a:pPr>
              <a:buSzPct val="77000"/>
            </a:pPr>
            <a:r>
              <a:rPr lang="en-US" dirty="0"/>
              <a:t>Based on the amount of relationship and task behavior that a leader provides in a situation</a:t>
            </a:r>
          </a:p>
          <a:p>
            <a:pPr>
              <a:buSzPct val="77000"/>
            </a:pPr>
            <a:r>
              <a:rPr lang="en-US" dirty="0"/>
              <a:t>Amount of either behavior is based on the readiness or development levels of team members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42" name="Rectangle 2050"/>
          <p:cNvSpPr>
            <a:spLocks noGrp="1" noChangeArrowheads="1"/>
          </p:cNvSpPr>
          <p:nvPr>
            <p:ph type="title"/>
          </p:nvPr>
        </p:nvSpPr>
        <p:spPr>
          <a:xfrm>
            <a:off x="685800" y="152400"/>
            <a:ext cx="84582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Hersey and Blanchard’s Situational Leadership Model</a:t>
            </a:r>
          </a:p>
        </p:txBody>
      </p:sp>
      <p:sp>
        <p:nvSpPr>
          <p:cNvPr id="522243" name="Rectangle 2051"/>
          <p:cNvSpPr>
            <a:spLocks noGrp="1" noChangeArrowheads="1"/>
          </p:cNvSpPr>
          <p:nvPr>
            <p:ph idx="1"/>
          </p:nvPr>
        </p:nvSpPr>
        <p:spPr>
          <a:xfrm>
            <a:off x="228600" y="1600200"/>
            <a:ext cx="8763000" cy="4114800"/>
          </a:xfrm>
          <a:noFill/>
          <a:ln/>
        </p:spPr>
        <p:txBody>
          <a:bodyPr lIns="92075" tIns="46038" rIns="92075" bIns="46038">
            <a:normAutofit fontScale="92500" lnSpcReduction="20000"/>
          </a:bodyPr>
          <a:lstStyle/>
          <a:p>
            <a:pPr eaLnBrk="0" hangingPunct="0">
              <a:buSzPct val="79000"/>
            </a:pPr>
            <a:r>
              <a:rPr lang="en-US" dirty="0"/>
              <a:t>Directive behavior (task orientation) </a:t>
            </a:r>
          </a:p>
          <a:p>
            <a:pPr lvl="1" eaLnBrk="0" hangingPunct="0">
              <a:buSzPct val="77000"/>
            </a:pPr>
            <a:r>
              <a:rPr lang="en-US" dirty="0"/>
              <a:t>The extent in which the leader engages in one-way communication; e.g. telling people what, how, when to do tasks</a:t>
            </a:r>
          </a:p>
          <a:p>
            <a:pPr lvl="1" eaLnBrk="0" hangingPunct="0">
              <a:buSzPct val="77000"/>
            </a:pPr>
            <a:r>
              <a:rPr lang="en-US" dirty="0"/>
              <a:t>Focuses on structure, control and supervision</a:t>
            </a:r>
          </a:p>
          <a:p>
            <a:pPr eaLnBrk="0" hangingPunct="0">
              <a:buSzPct val="79000"/>
            </a:pPr>
            <a:r>
              <a:rPr lang="en-US" dirty="0"/>
              <a:t>Supportive behavior (relationship orientation)</a:t>
            </a:r>
          </a:p>
          <a:p>
            <a:pPr lvl="1" eaLnBrk="0" hangingPunct="0">
              <a:buSzPct val="77000"/>
            </a:pPr>
            <a:r>
              <a:rPr lang="en-US" dirty="0"/>
              <a:t>The extent in which the leader engages in two-way communication; e.g. listens, provides support and encouragement</a:t>
            </a:r>
          </a:p>
          <a:p>
            <a:pPr lvl="1" eaLnBrk="0" hangingPunct="0">
              <a:buSzPct val="77000"/>
            </a:pPr>
            <a:r>
              <a:rPr lang="en-US" dirty="0"/>
              <a:t>Focuses on active listening, genuine praise and sincere facilitation</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4988" y="228600"/>
            <a:ext cx="84582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Hersey and Blanchard’s Situational Leadership Model</a:t>
            </a:r>
          </a:p>
        </p:txBody>
      </p:sp>
      <p:sp>
        <p:nvSpPr>
          <p:cNvPr id="524291" name="Rectangle 3"/>
          <p:cNvSpPr>
            <a:spLocks noGrp="1" noChangeArrowheads="1"/>
          </p:cNvSpPr>
          <p:nvPr>
            <p:ph idx="1"/>
          </p:nvPr>
        </p:nvSpPr>
        <p:spPr>
          <a:noFill/>
          <a:ln/>
        </p:spPr>
        <p:txBody>
          <a:bodyPr lIns="92075" tIns="46038" rIns="92075" bIns="46038"/>
          <a:lstStyle/>
          <a:p>
            <a:pPr eaLnBrk="0" hangingPunct="0">
              <a:buSzPct val="79000"/>
            </a:pPr>
            <a:r>
              <a:rPr lang="en-US" dirty="0"/>
              <a:t>Development level (readiness)</a:t>
            </a:r>
          </a:p>
          <a:p>
            <a:pPr lvl="1" eaLnBrk="0" hangingPunct="0">
              <a:buSzPct val="77000"/>
            </a:pPr>
            <a:r>
              <a:rPr lang="en-US" dirty="0"/>
              <a:t>The ability and willingness of the team  members to perform tasks</a:t>
            </a:r>
          </a:p>
          <a:p>
            <a:pPr lvl="1" eaLnBrk="0" hangingPunct="0">
              <a:buSzPct val="77000"/>
            </a:pPr>
            <a:r>
              <a:rPr lang="en-US" dirty="0"/>
              <a:t>Refers to:</a:t>
            </a:r>
          </a:p>
          <a:p>
            <a:pPr lvl="2" eaLnBrk="0" hangingPunct="0"/>
            <a:r>
              <a:rPr lang="en-US" dirty="0"/>
              <a:t>Competence - task relevant knowledge and skills as well as transferable skills</a:t>
            </a:r>
          </a:p>
          <a:p>
            <a:pPr lvl="2" eaLnBrk="0" hangingPunct="0"/>
            <a:r>
              <a:rPr lang="en-US" dirty="0"/>
              <a:t> Commitment - motivation and self-confidence</a:t>
            </a:r>
          </a:p>
          <a:p>
            <a:pPr lvl="2" eaLnBrk="0" hangingPunct="0"/>
            <a:r>
              <a:rPr lang="en-US" dirty="0"/>
              <a:t> Attitude - attitude towards others and interpersonal skills</a:t>
            </a:r>
          </a:p>
          <a:p>
            <a:pPr eaLnBrk="0" hangingPunct="0">
              <a:buSzPct val="75000"/>
            </a:pPr>
            <a:endParaRPr lang="en-US" sz="2400" b="0"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050"/>
          <p:cNvSpPr>
            <a:spLocks noGrp="1" noChangeArrowheads="1"/>
          </p:cNvSpPr>
          <p:nvPr>
            <p:ph type="title"/>
          </p:nvPr>
        </p:nvSpPr>
        <p:spPr>
          <a:xfrm>
            <a:off x="457200" y="7219"/>
            <a:ext cx="8686800" cy="838200"/>
          </a:xfrm>
          <a:noFill/>
          <a:ln/>
        </p:spPr>
        <p:txBody>
          <a:bodyPr>
            <a:noAutofit/>
          </a:bodyPr>
          <a:lstStyle/>
          <a:p>
            <a:pPr algn="ctr"/>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9.1 PLAN RESOURCES MANAGEMENT</a:t>
            </a:r>
          </a:p>
        </p:txBody>
      </p:sp>
      <p:sp>
        <p:nvSpPr>
          <p:cNvPr id="72707" name="Rectangle 2051"/>
          <p:cNvSpPr>
            <a:spLocks noGrp="1" noChangeArrowheads="1"/>
          </p:cNvSpPr>
          <p:nvPr>
            <p:ph idx="1"/>
          </p:nvPr>
        </p:nvSpPr>
        <p:spPr>
          <a:xfrm>
            <a:off x="838200" y="914400"/>
            <a:ext cx="8229600" cy="5334000"/>
          </a:xfrm>
          <a:noFill/>
          <a:ln/>
        </p:spPr>
        <p:txBody>
          <a:bodyPr>
            <a:normAutofit/>
          </a:bodyPr>
          <a:lstStyle/>
          <a:p>
            <a:pPr>
              <a:spcBef>
                <a:spcPts val="1200"/>
              </a:spcBef>
              <a:spcAft>
                <a:spcPts val="1200"/>
              </a:spcAft>
              <a:buSzPct val="78000"/>
            </a:pPr>
            <a:r>
              <a:rPr lang="en-US" sz="2200" dirty="0"/>
              <a:t>The process defines how to estimate, acquire, manage and deploy human (i.e., team members) and physical resources (i.e., supplies material, equipment), sufficient for the successful completion of the project</a:t>
            </a:r>
          </a:p>
          <a:p>
            <a:pPr>
              <a:spcBef>
                <a:spcPts val="1200"/>
              </a:spcBef>
              <a:spcAft>
                <a:spcPts val="1200"/>
              </a:spcAft>
              <a:buSzPct val="78000"/>
            </a:pPr>
            <a:r>
              <a:rPr lang="en-US" sz="2200" dirty="0"/>
              <a:t>The approach and level of management effort should be appropriate to the complexity of the project.   </a:t>
            </a:r>
          </a:p>
          <a:p>
            <a:pPr>
              <a:spcBef>
                <a:spcPts val="1200"/>
              </a:spcBef>
              <a:spcAft>
                <a:spcPts val="1200"/>
              </a:spcAft>
              <a:buSzPct val="78000"/>
            </a:pPr>
            <a:r>
              <a:rPr lang="en-US" sz="2200" dirty="0"/>
              <a:t>The required resources can be obtained from organization’s internal assets, or procured externally from supplier, in accordance with agreements. </a:t>
            </a:r>
          </a:p>
          <a:p>
            <a:pPr>
              <a:spcBef>
                <a:spcPts val="1200"/>
              </a:spcBef>
              <a:spcAft>
                <a:spcPts val="1200"/>
              </a:spcAft>
              <a:buSzPct val="78000"/>
            </a:pPr>
            <a:r>
              <a:rPr lang="en-US" sz="2200" dirty="0"/>
              <a:t>Other projects may be competing for the same resources at the same time. This may significantly impact project costs, schedules, risks, quality and scope. </a:t>
            </a:r>
          </a:p>
        </p:txBody>
      </p:sp>
      <p:sp>
        <p:nvSpPr>
          <p:cNvPr id="5" name="TextBox 1"/>
          <p:cNvSpPr txBox="1"/>
          <p:nvPr/>
        </p:nvSpPr>
        <p:spPr>
          <a:xfrm>
            <a:off x="5968643"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Footer Placeholder 1"/>
          <p:cNvSpPr>
            <a:spLocks noGrp="1"/>
          </p:cNvSpPr>
          <p:nvPr>
            <p:ph type="ftr" sz="quarter" idx="11"/>
          </p:nvPr>
        </p:nvSpPr>
        <p:spPr/>
        <p:txBody>
          <a:bodyPr/>
          <a:lstStyle/>
          <a:p>
            <a:r>
              <a:rPr lang="en-CA" dirty="0"/>
              <a:t>PMBOK 6th Edition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6338" name="Rectangle 2050"/>
          <p:cNvSpPr>
            <a:spLocks noGrp="1" noChangeArrowheads="1"/>
          </p:cNvSpPr>
          <p:nvPr>
            <p:ph type="title"/>
          </p:nvPr>
        </p:nvSpPr>
        <p:spPr>
          <a:xfrm>
            <a:off x="1588" y="152400"/>
            <a:ext cx="84582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House’s Path-Goal Model</a:t>
            </a:r>
          </a:p>
        </p:txBody>
      </p:sp>
      <p:sp>
        <p:nvSpPr>
          <p:cNvPr id="526339" name="Rectangle 2051"/>
          <p:cNvSpPr>
            <a:spLocks noGrp="1" noChangeArrowheads="1"/>
          </p:cNvSpPr>
          <p:nvPr>
            <p:ph idx="1"/>
          </p:nvPr>
        </p:nvSpPr>
        <p:spPr>
          <a:xfrm>
            <a:off x="228600" y="762000"/>
            <a:ext cx="8763000" cy="4114800"/>
          </a:xfrm>
          <a:noFill/>
          <a:ln/>
        </p:spPr>
        <p:txBody>
          <a:bodyPr lIns="92075" tIns="46038" rIns="92075" bIns="46038">
            <a:normAutofit lnSpcReduction="10000"/>
          </a:bodyPr>
          <a:lstStyle/>
          <a:p>
            <a:pPr eaLnBrk="0" hangingPunct="0">
              <a:buFont typeface="Wingdings" pitchFamily="2" charset="2"/>
              <a:buNone/>
            </a:pPr>
            <a:endParaRPr lang="en-US" dirty="0"/>
          </a:p>
          <a:p>
            <a:pPr lvl="1" eaLnBrk="0" hangingPunct="0">
              <a:buSzPct val="77000"/>
            </a:pPr>
            <a:r>
              <a:rPr lang="en-US" dirty="0"/>
              <a:t>Based on expectancy theory of motivation</a:t>
            </a:r>
          </a:p>
          <a:p>
            <a:pPr lvl="1" eaLnBrk="0" hangingPunct="0">
              <a:buSzPct val="77000"/>
            </a:pPr>
            <a:r>
              <a:rPr lang="en-US" dirty="0"/>
              <a:t>A leader should try to enhance employees’ satisfaction with their jobs and increase their performance level</a:t>
            </a:r>
          </a:p>
          <a:p>
            <a:pPr lvl="1" eaLnBrk="0" hangingPunct="0">
              <a:buSzPct val="77000"/>
            </a:pPr>
            <a:r>
              <a:rPr lang="en-US" dirty="0"/>
              <a:t>Leadership </a:t>
            </a:r>
            <a:r>
              <a:rPr lang="en-US" dirty="0" err="1"/>
              <a:t>behaviour</a:t>
            </a:r>
            <a:r>
              <a:rPr lang="en-US" dirty="0"/>
              <a:t> is contingent upon the characteristics of team members and the nature of the tasks</a:t>
            </a:r>
          </a:p>
          <a:p>
            <a:pPr lvl="1" eaLnBrk="0" hangingPunct="0">
              <a:buSzPct val="77000"/>
            </a:pPr>
            <a:r>
              <a:rPr lang="en-US" dirty="0"/>
              <a:t>Leader’s goal is to reduce the barriers that may hinder team members from meeting their objectives </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382588" y="152400"/>
            <a:ext cx="8458200" cy="685800"/>
          </a:xfrm>
          <a:noFill/>
          <a:ln/>
        </p:spPr>
        <p:txBody>
          <a:bodyPr lIns="92075" tIns="46038" rIns="92075" bIns="46038" anchor="ctr">
            <a:normAutofit fontScale="90000"/>
          </a:bodyPr>
          <a:lstStyle/>
          <a:p>
            <a:pP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Vroom and </a:t>
            </a:r>
            <a:r>
              <a:rPr lang="en-US" b="1" dirty="0" err="1">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Jago</a:t>
            </a:r>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 Leadership Model</a:t>
            </a:r>
          </a:p>
        </p:txBody>
      </p:sp>
      <p:sp>
        <p:nvSpPr>
          <p:cNvPr id="528387" name="Rectangle 3"/>
          <p:cNvSpPr>
            <a:spLocks noGrp="1" noChangeArrowheads="1"/>
          </p:cNvSpPr>
          <p:nvPr>
            <p:ph idx="1"/>
          </p:nvPr>
        </p:nvSpPr>
        <p:spPr>
          <a:xfrm>
            <a:off x="609600" y="1524000"/>
            <a:ext cx="7772400" cy="3810000"/>
          </a:xfrm>
          <a:noFill/>
          <a:ln/>
        </p:spPr>
        <p:txBody>
          <a:bodyPr lIns="92075" tIns="46038" rIns="92075" bIns="46038"/>
          <a:lstStyle/>
          <a:p>
            <a:pPr eaLnBrk="0" hangingPunct="0">
              <a:buSzPct val="78000"/>
            </a:pPr>
            <a:r>
              <a:rPr lang="en-US"/>
              <a:t>Focuses on role played by leaders making decisions</a:t>
            </a:r>
          </a:p>
          <a:p>
            <a:pPr>
              <a:buSzPct val="77000"/>
            </a:pPr>
            <a:r>
              <a:rPr lang="en-US"/>
              <a:t>Provides a set of rules to help identify which leadership styles to avoid in a given situation</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304800" y="152400"/>
            <a:ext cx="8686800" cy="838200"/>
          </a:xfrm>
          <a:noFill/>
          <a:ln/>
        </p:spPr>
        <p:txBody>
          <a:bodyPr>
            <a:normAutofit fontScale="90000"/>
          </a:bodyPr>
          <a:lstStyle/>
          <a:p>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Vroom and </a:t>
            </a:r>
            <a:r>
              <a:rPr lang="en-US" b="1" dirty="0" err="1">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Jago</a:t>
            </a:r>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 Leadership Model</a:t>
            </a:r>
          </a:p>
        </p:txBody>
      </p:sp>
      <p:sp>
        <p:nvSpPr>
          <p:cNvPr id="530435" name="Rectangle 3"/>
          <p:cNvSpPr>
            <a:spLocks noGrp="1" noChangeArrowheads="1"/>
          </p:cNvSpPr>
          <p:nvPr>
            <p:ph idx="1"/>
          </p:nvPr>
        </p:nvSpPr>
        <p:spPr>
          <a:noFill/>
          <a:ln/>
        </p:spPr>
        <p:txBody>
          <a:bodyPr/>
          <a:lstStyle/>
          <a:p>
            <a:pPr>
              <a:buSzPct val="77000"/>
            </a:pPr>
            <a:r>
              <a:rPr lang="en-US"/>
              <a:t>Leadership can choose any of five leadership styles of decision making:</a:t>
            </a:r>
          </a:p>
          <a:p>
            <a:pPr lvl="1"/>
            <a:r>
              <a:rPr lang="en-US"/>
              <a:t>Autocratic</a:t>
            </a:r>
          </a:p>
          <a:p>
            <a:pPr lvl="1"/>
            <a:r>
              <a:rPr lang="en-US"/>
              <a:t>Autocratic with some information</a:t>
            </a:r>
          </a:p>
          <a:p>
            <a:pPr lvl="1"/>
            <a:r>
              <a:rPr lang="en-US"/>
              <a:t>One-to-one consultation style</a:t>
            </a:r>
          </a:p>
          <a:p>
            <a:pPr lvl="1"/>
            <a:r>
              <a:rPr lang="en-US"/>
              <a:t>Consultation in a group</a:t>
            </a:r>
          </a:p>
          <a:p>
            <a:pPr lvl="1"/>
            <a:r>
              <a:rPr lang="en-US"/>
              <a:t>Consensus</a:t>
            </a:r>
          </a:p>
          <a:p>
            <a:pPr>
              <a:buSzPct val="75000"/>
            </a:pPr>
            <a:endParaRPr lang="en-US" b="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04800" y="304800"/>
            <a:ext cx="8686800" cy="838200"/>
          </a:xfrm>
          <a:noFill/>
          <a:ln/>
        </p:spPr>
        <p:txBody>
          <a:bodyPr lIns="92075" tIns="46038" rIns="92075" bIns="46038" anchor="ctr"/>
          <a:lstStyle/>
          <a:p>
            <a:pP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Leadership Approaches/Theories</a:t>
            </a:r>
          </a:p>
        </p:txBody>
      </p:sp>
      <p:sp>
        <p:nvSpPr>
          <p:cNvPr id="532483" name="Rectangle 3"/>
          <p:cNvSpPr>
            <a:spLocks noGrp="1" noChangeArrowheads="1"/>
          </p:cNvSpPr>
          <p:nvPr>
            <p:ph idx="1"/>
          </p:nvPr>
        </p:nvSpPr>
        <p:spPr>
          <a:xfrm>
            <a:off x="609600" y="1490663"/>
            <a:ext cx="7772400" cy="3973512"/>
          </a:xfrm>
          <a:noFill/>
          <a:ln/>
        </p:spPr>
        <p:txBody>
          <a:bodyPr lIns="92075" tIns="46038" rIns="92075" bIns="46038"/>
          <a:lstStyle/>
          <a:p>
            <a:pPr eaLnBrk="0" hangingPunct="0">
              <a:buFont typeface="Wingdings" pitchFamily="2" charset="2"/>
              <a:buNone/>
            </a:pPr>
            <a:r>
              <a:rPr lang="en-US" b="1" i="1" dirty="0"/>
              <a:t>Attributional Theory of Leadership</a:t>
            </a:r>
          </a:p>
          <a:p>
            <a:pPr lvl="1" eaLnBrk="0" hangingPunct="0">
              <a:buSzPct val="77000"/>
            </a:pPr>
            <a:r>
              <a:rPr lang="en-US" dirty="0"/>
              <a:t>Based on cause and effect relationship</a:t>
            </a:r>
          </a:p>
          <a:p>
            <a:pPr lvl="1" eaLnBrk="0" hangingPunct="0">
              <a:buSzPct val="77000"/>
            </a:pPr>
            <a:r>
              <a:rPr lang="en-US" dirty="0"/>
              <a:t>Leader is influenced by what they perceive  to be the cause of the employee’s behavior</a:t>
            </a:r>
          </a:p>
          <a:p>
            <a:pPr lvl="1" eaLnBrk="0" hangingPunct="0">
              <a:buSzPct val="77000"/>
            </a:pPr>
            <a:r>
              <a:rPr lang="en-US" dirty="0"/>
              <a:t>Effective leaders identify the correct cause and then act accordingly</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4530" name="Rectangle 1026"/>
          <p:cNvSpPr>
            <a:spLocks noGrp="1" noChangeArrowheads="1"/>
          </p:cNvSpPr>
          <p:nvPr>
            <p:ph type="title"/>
          </p:nvPr>
        </p:nvSpPr>
        <p:spPr>
          <a:xfrm>
            <a:off x="304800" y="228600"/>
            <a:ext cx="8686800" cy="838200"/>
          </a:xfrm>
          <a:noFill/>
          <a:ln/>
        </p:spPr>
        <p:txBody>
          <a:bodyPr lIns="92075" tIns="46038" rIns="92075" bIns="46038" anchor="ctr"/>
          <a:lstStyle/>
          <a:p>
            <a:pP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Leadership Approaches/Theories</a:t>
            </a:r>
          </a:p>
        </p:txBody>
      </p:sp>
      <p:sp>
        <p:nvSpPr>
          <p:cNvPr id="534531" name="Rectangle 1027"/>
          <p:cNvSpPr>
            <a:spLocks noGrp="1" noChangeArrowheads="1"/>
          </p:cNvSpPr>
          <p:nvPr>
            <p:ph idx="1"/>
          </p:nvPr>
        </p:nvSpPr>
        <p:spPr>
          <a:noFill/>
          <a:ln/>
        </p:spPr>
        <p:txBody>
          <a:bodyPr lIns="92075" tIns="46038" rIns="92075" bIns="46038"/>
          <a:lstStyle/>
          <a:p>
            <a:pPr eaLnBrk="0" hangingPunct="0">
              <a:buFont typeface="Wingdings" pitchFamily="2" charset="2"/>
              <a:buNone/>
            </a:pPr>
            <a:r>
              <a:rPr lang="en-US" b="1" i="1" dirty="0"/>
              <a:t>Charismatic Leadership Theory</a:t>
            </a:r>
          </a:p>
          <a:p>
            <a:pPr lvl="1" eaLnBrk="0" hangingPunct="0">
              <a:buSzPct val="77000"/>
            </a:pPr>
            <a:r>
              <a:rPr lang="en-US" dirty="0"/>
              <a:t>Charismatic leaders concentrate on developing a common vision or creating opportunities and encouraging  team members to control their own behavior</a:t>
            </a:r>
          </a:p>
          <a:p>
            <a:pPr lvl="1" eaLnBrk="0" hangingPunct="0">
              <a:buSzPct val="77000"/>
            </a:pPr>
            <a:r>
              <a:rPr lang="en-US" dirty="0"/>
              <a:t>Use dominance, self-confidence, a need for influence and a conviction of high moral standards</a:t>
            </a:r>
          </a:p>
          <a:p>
            <a:pPr lvl="1" eaLnBrk="0" hangingPunct="0">
              <a:buSzPct val="77000"/>
            </a:pPr>
            <a:r>
              <a:rPr lang="en-US" dirty="0"/>
              <a:t>Sometimes called ‘transformational’ leaders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301752" y="228600"/>
            <a:ext cx="8686800" cy="841248"/>
          </a:xfrm>
          <a:noFill/>
          <a:ln/>
        </p:spPr>
        <p:txBody>
          <a:bodyPr lIns="92075" tIns="46038" rIns="92075" bIns="46038"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Leadership</a:t>
            </a:r>
          </a:p>
        </p:txBody>
      </p:sp>
      <p:sp>
        <p:nvSpPr>
          <p:cNvPr id="536579" name="Rectangle 3"/>
          <p:cNvSpPr>
            <a:spLocks noGrp="1" noChangeArrowheads="1"/>
          </p:cNvSpPr>
          <p:nvPr>
            <p:ph sz="half" idx="1"/>
          </p:nvPr>
        </p:nvSpPr>
        <p:spPr>
          <a:xfrm>
            <a:off x="838200" y="1219200"/>
            <a:ext cx="838200" cy="4953000"/>
          </a:xfrm>
          <a:noFill/>
          <a:ln/>
        </p:spPr>
        <p:txBody>
          <a:bodyPr lIns="92075" tIns="46038" rIns="92075" bIns="46038">
            <a:normAutofit fontScale="92500"/>
          </a:bodyPr>
          <a:lstStyle/>
          <a:p>
            <a:pPr eaLnBrk="0" hangingPunct="0">
              <a:buFont typeface="Wingdings" pitchFamily="2" charset="2"/>
              <a:buNone/>
            </a:pPr>
            <a:r>
              <a:rPr lang="en-US" sz="3700" b="1" i="1" dirty="0">
                <a:effectLst>
                  <a:outerShdw blurRad="38100" dist="38100" dir="2700000" algn="tl">
                    <a:srgbClr val="000000"/>
                  </a:outerShdw>
                </a:effectLst>
                <a:latin typeface="Bookman Old Style" pitchFamily="18" charset="0"/>
              </a:rPr>
              <a:t>L</a:t>
            </a:r>
          </a:p>
          <a:p>
            <a:pPr eaLnBrk="0" hangingPunct="0">
              <a:buFont typeface="Wingdings" pitchFamily="2" charset="2"/>
              <a:buNone/>
            </a:pPr>
            <a:endParaRPr lang="en-US" sz="3700" b="1" i="1" dirty="0">
              <a:effectLst>
                <a:outerShdw blurRad="38100" dist="38100" dir="2700000" algn="tl">
                  <a:srgbClr val="000000"/>
                </a:outerShdw>
              </a:effectLst>
              <a:latin typeface="Bookman Old Style" pitchFamily="18" charset="0"/>
            </a:endParaRPr>
          </a:p>
          <a:p>
            <a:pPr eaLnBrk="0" hangingPunct="0">
              <a:buFont typeface="Wingdings" pitchFamily="2" charset="2"/>
              <a:buNone/>
            </a:pPr>
            <a:r>
              <a:rPr lang="en-US" sz="3700" b="1" i="1" dirty="0">
                <a:effectLst>
                  <a:outerShdw blurRad="38100" dist="38100" dir="2700000" algn="tl">
                    <a:srgbClr val="000000"/>
                  </a:outerShdw>
                </a:effectLst>
                <a:latin typeface="Bookman Old Style" pitchFamily="18" charset="0"/>
              </a:rPr>
              <a:t>E</a:t>
            </a:r>
          </a:p>
          <a:p>
            <a:pPr eaLnBrk="0" hangingPunct="0">
              <a:buFont typeface="Wingdings" pitchFamily="2" charset="2"/>
              <a:buNone/>
            </a:pPr>
            <a:endParaRPr lang="en-US" sz="3700" b="1" i="1" dirty="0">
              <a:effectLst>
                <a:outerShdw blurRad="38100" dist="38100" dir="2700000" algn="tl">
                  <a:srgbClr val="000000"/>
                </a:outerShdw>
              </a:effectLst>
              <a:latin typeface="Bookman Old Style" pitchFamily="18" charset="0"/>
            </a:endParaRPr>
          </a:p>
          <a:p>
            <a:pPr eaLnBrk="0" hangingPunct="0">
              <a:buFont typeface="Wingdings" pitchFamily="2" charset="2"/>
              <a:buNone/>
            </a:pPr>
            <a:r>
              <a:rPr lang="en-US" sz="3700" b="1" i="1" dirty="0">
                <a:effectLst>
                  <a:outerShdw blurRad="38100" dist="38100" dir="2700000" algn="tl">
                    <a:srgbClr val="000000"/>
                  </a:outerShdw>
                </a:effectLst>
                <a:latin typeface="Bookman Old Style" pitchFamily="18" charset="0"/>
              </a:rPr>
              <a:t>A</a:t>
            </a:r>
          </a:p>
          <a:p>
            <a:pPr eaLnBrk="0" hangingPunct="0">
              <a:buFont typeface="Wingdings" pitchFamily="2" charset="2"/>
              <a:buNone/>
            </a:pPr>
            <a:endParaRPr lang="en-US" sz="3700" b="1" i="1" dirty="0">
              <a:effectLst>
                <a:outerShdw blurRad="38100" dist="38100" dir="2700000" algn="tl">
                  <a:srgbClr val="000000"/>
                </a:outerShdw>
              </a:effectLst>
              <a:latin typeface="Bookman Old Style" pitchFamily="18" charset="0"/>
            </a:endParaRPr>
          </a:p>
          <a:p>
            <a:pPr eaLnBrk="0" hangingPunct="0">
              <a:buFont typeface="Wingdings" pitchFamily="2" charset="2"/>
              <a:buNone/>
            </a:pPr>
            <a:r>
              <a:rPr lang="en-US" sz="3700" b="1" i="1" dirty="0">
                <a:effectLst>
                  <a:outerShdw blurRad="38100" dist="38100" dir="2700000" algn="tl">
                    <a:srgbClr val="000000"/>
                  </a:outerShdw>
                </a:effectLst>
                <a:latin typeface="Bookman Old Style" pitchFamily="18" charset="0"/>
              </a:rPr>
              <a:t>D</a:t>
            </a:r>
            <a:endParaRPr lang="en-US" sz="3700" b="1" i="1" dirty="0">
              <a:latin typeface="Bookman Old Style" pitchFamily="18" charset="0"/>
            </a:endParaRPr>
          </a:p>
          <a:p>
            <a:pPr eaLnBrk="0" hangingPunct="0">
              <a:buFont typeface="Wingdings" pitchFamily="2" charset="2"/>
              <a:buNone/>
            </a:pPr>
            <a:endParaRPr lang="en-US" sz="3700" dirty="0">
              <a:latin typeface="Bookman Old Style" pitchFamily="18" charset="0"/>
            </a:endParaRPr>
          </a:p>
        </p:txBody>
      </p:sp>
      <p:sp>
        <p:nvSpPr>
          <p:cNvPr id="536580" name="Rectangle 4"/>
          <p:cNvSpPr>
            <a:spLocks noGrp="1" noChangeArrowheads="1"/>
          </p:cNvSpPr>
          <p:nvPr>
            <p:ph sz="half" idx="2"/>
          </p:nvPr>
        </p:nvSpPr>
        <p:spPr>
          <a:xfrm>
            <a:off x="1447800" y="1143000"/>
            <a:ext cx="7543800" cy="4495800"/>
          </a:xfrm>
          <a:noFill/>
          <a:ln/>
        </p:spPr>
        <p:txBody>
          <a:bodyPr lIns="92075" tIns="46038" rIns="92075" bIns="46038">
            <a:normAutofit fontScale="92500"/>
          </a:bodyPr>
          <a:lstStyle/>
          <a:p>
            <a:pPr eaLnBrk="0" hangingPunct="0">
              <a:buFont typeface="Wingdings" pitchFamily="2" charset="2"/>
              <a:buNone/>
            </a:pPr>
            <a:r>
              <a:rPr lang="en-US" sz="2600" dirty="0"/>
              <a:t>Listen to your project team and the client (build trust among stakeholders)</a:t>
            </a:r>
          </a:p>
          <a:p>
            <a:pPr eaLnBrk="0" hangingPunct="0">
              <a:buFont typeface="Wingdings" pitchFamily="2" charset="2"/>
              <a:buNone/>
            </a:pPr>
            <a:endParaRPr lang="en-US" sz="2600" dirty="0"/>
          </a:p>
          <a:p>
            <a:pPr eaLnBrk="0" hangingPunct="0">
              <a:buFont typeface="Wingdings" pitchFamily="2" charset="2"/>
              <a:buNone/>
            </a:pPr>
            <a:r>
              <a:rPr lang="en-US" sz="2600" dirty="0"/>
              <a:t>Encourage the heart of team members (motivation)</a:t>
            </a:r>
          </a:p>
          <a:p>
            <a:pPr eaLnBrk="0" hangingPunct="0">
              <a:buFont typeface="Wingdings" pitchFamily="2" charset="2"/>
              <a:buNone/>
            </a:pPr>
            <a:endParaRPr lang="en-US" sz="2600" dirty="0"/>
          </a:p>
          <a:p>
            <a:pPr eaLnBrk="0" hangingPunct="0">
              <a:buFont typeface="Wingdings" pitchFamily="2" charset="2"/>
              <a:buNone/>
            </a:pPr>
            <a:endParaRPr lang="en-US" sz="2600" dirty="0"/>
          </a:p>
          <a:p>
            <a:pPr eaLnBrk="0" hangingPunct="0">
              <a:buFont typeface="Wingdings" pitchFamily="2" charset="2"/>
              <a:buNone/>
            </a:pPr>
            <a:r>
              <a:rPr lang="en-US" sz="2600" dirty="0"/>
              <a:t>Act as a real team (inspire team for high performance)</a:t>
            </a:r>
          </a:p>
          <a:p>
            <a:pPr eaLnBrk="0" hangingPunct="0">
              <a:buFont typeface="Wingdings" pitchFamily="2" charset="2"/>
              <a:buNone/>
            </a:pPr>
            <a:endParaRPr lang="en-US" sz="2600" dirty="0"/>
          </a:p>
          <a:p>
            <a:pPr eaLnBrk="0" hangingPunct="0">
              <a:buFont typeface="Wingdings" pitchFamily="2" charset="2"/>
              <a:buNone/>
            </a:pPr>
            <a:endParaRPr lang="en-US" sz="2600" dirty="0"/>
          </a:p>
          <a:p>
            <a:pPr eaLnBrk="0" hangingPunct="0">
              <a:buFont typeface="Wingdings" pitchFamily="2" charset="2"/>
              <a:buNone/>
            </a:pPr>
            <a:r>
              <a:rPr lang="en-US" sz="2600" dirty="0"/>
              <a:t>Deliver the deliverables (with emphasis on quality)</a:t>
            </a:r>
          </a:p>
        </p:txBody>
      </p:sp>
      <p:sp>
        <p:nvSpPr>
          <p:cNvPr id="2" name="Footer Placeholder 1"/>
          <p:cNvSpPr>
            <a:spLocks noGrp="1"/>
          </p:cNvSpPr>
          <p:nvPr>
            <p:ph type="ftr" sz="quarter" idx="11"/>
          </p:nvPr>
        </p:nvSpPr>
        <p:spPr/>
        <p:txBody>
          <a:bodyPr/>
          <a:lstStyle/>
          <a:p>
            <a:r>
              <a:rPr lang="en-CA"/>
              <a:t>PMBOK 6th Edition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304800" y="152400"/>
            <a:ext cx="8686800" cy="838200"/>
          </a:xfrm>
          <a:noFill/>
          <a:ln/>
        </p:spPr>
        <p:txBody>
          <a:bodyPr lIns="92075" tIns="46038" rIns="92075" bIns="46038"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Motivation</a:t>
            </a:r>
          </a:p>
        </p:txBody>
      </p:sp>
      <p:sp>
        <p:nvSpPr>
          <p:cNvPr id="267267" name="Rectangle 3"/>
          <p:cNvSpPr>
            <a:spLocks noGrp="1" noChangeArrowheads="1"/>
          </p:cNvSpPr>
          <p:nvPr>
            <p:ph idx="1"/>
          </p:nvPr>
        </p:nvSpPr>
        <p:spPr>
          <a:xfrm>
            <a:off x="381000" y="1143000"/>
            <a:ext cx="8763000" cy="4114800"/>
          </a:xfrm>
          <a:noFill/>
          <a:ln/>
        </p:spPr>
        <p:txBody>
          <a:bodyPr lIns="92075" tIns="46038" rIns="92075" bIns="46038">
            <a:normAutofit/>
          </a:bodyPr>
          <a:lstStyle/>
          <a:p>
            <a:pPr eaLnBrk="0" hangingPunct="0">
              <a:buFont typeface="Wingdings" pitchFamily="2" charset="2"/>
              <a:buNone/>
            </a:pPr>
            <a:r>
              <a:rPr lang="en-US" b="1" i="1" dirty="0"/>
              <a:t>Motivation:</a:t>
            </a:r>
          </a:p>
          <a:p>
            <a:pPr lvl="1" eaLnBrk="0" hangingPunct="0">
              <a:buSzPct val="77000"/>
            </a:pPr>
            <a:r>
              <a:rPr lang="en-US" dirty="0"/>
              <a:t>Influences productivity</a:t>
            </a:r>
          </a:p>
          <a:p>
            <a:pPr lvl="1" eaLnBrk="0" hangingPunct="0">
              <a:buSzPct val="77000"/>
            </a:pPr>
            <a:r>
              <a:rPr lang="en-US" dirty="0"/>
              <a:t>Is an intrinsic and internal phenomenon or process</a:t>
            </a:r>
          </a:p>
          <a:p>
            <a:pPr lvl="1" eaLnBrk="0" hangingPunct="0">
              <a:buSzPct val="77000"/>
            </a:pPr>
            <a:r>
              <a:rPr lang="en-US" dirty="0"/>
              <a:t>Encourages people to achieve their objectives</a:t>
            </a:r>
          </a:p>
          <a:p>
            <a:pPr lvl="1" eaLnBrk="0" hangingPunct="0">
              <a:buSzPct val="77000"/>
            </a:pPr>
            <a:r>
              <a:rPr lang="en-US" dirty="0"/>
              <a:t>Involves psychological, social and economic satisfaction</a:t>
            </a:r>
          </a:p>
          <a:p>
            <a:pPr lvl="1" eaLnBrk="0" hangingPunct="0">
              <a:buSzPct val="77000"/>
            </a:pPr>
            <a:r>
              <a:rPr lang="en-US" dirty="0"/>
              <a:t>Involves the creation of an environment that helps everyone achieve work-related objectives while gaining the maximum personal satisfaction</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304800" y="228600"/>
            <a:ext cx="8686800" cy="838200"/>
          </a:xfrm>
          <a:noFill/>
          <a:ln/>
        </p:spPr>
        <p:txBody>
          <a:bodyPr lIns="92075" tIns="46038" rIns="92075" bIns="46038"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Motivation</a:t>
            </a:r>
          </a:p>
        </p:txBody>
      </p:sp>
      <p:sp>
        <p:nvSpPr>
          <p:cNvPr id="269315" name="Rectangle 3"/>
          <p:cNvSpPr>
            <a:spLocks noGrp="1" noChangeArrowheads="1"/>
          </p:cNvSpPr>
          <p:nvPr>
            <p:ph idx="1"/>
          </p:nvPr>
        </p:nvSpPr>
        <p:spPr>
          <a:noFill/>
          <a:ln/>
        </p:spPr>
        <p:txBody>
          <a:bodyPr lIns="92075" tIns="46038" rIns="92075" bIns="46038"/>
          <a:lstStyle/>
          <a:p>
            <a:pPr eaLnBrk="0" hangingPunct="0">
              <a:buFont typeface="Wingdings" pitchFamily="2" charset="2"/>
              <a:buNone/>
            </a:pPr>
            <a:r>
              <a:rPr lang="en-US"/>
              <a:t>Six core phases in the motivational process:</a:t>
            </a:r>
          </a:p>
          <a:p>
            <a:pPr lvl="1" eaLnBrk="0" hangingPunct="0">
              <a:buFont typeface="Wingdings" pitchFamily="2" charset="2"/>
              <a:buNone/>
            </a:pPr>
            <a:r>
              <a:rPr lang="en-US"/>
              <a:t>1. A person’s needs are identified</a:t>
            </a:r>
          </a:p>
          <a:p>
            <a:pPr lvl="1" eaLnBrk="0" hangingPunct="0">
              <a:buFont typeface="Wingdings" pitchFamily="2" charset="2"/>
              <a:buNone/>
            </a:pPr>
            <a:r>
              <a:rPr lang="en-US"/>
              <a:t>2. Drives created</a:t>
            </a:r>
          </a:p>
          <a:p>
            <a:pPr lvl="1" eaLnBrk="0" hangingPunct="0">
              <a:buFont typeface="Wingdings" pitchFamily="2" charset="2"/>
              <a:buNone/>
            </a:pPr>
            <a:r>
              <a:rPr lang="en-US"/>
              <a:t>3. Select goal-directed behaviour</a:t>
            </a:r>
          </a:p>
          <a:p>
            <a:pPr lvl="1" eaLnBrk="0" hangingPunct="0">
              <a:buFont typeface="Wingdings" pitchFamily="2" charset="2"/>
              <a:buNone/>
            </a:pPr>
            <a:r>
              <a:rPr lang="en-US"/>
              <a:t>4. Perform the task</a:t>
            </a:r>
          </a:p>
          <a:p>
            <a:pPr lvl="1" eaLnBrk="0" hangingPunct="0">
              <a:buFont typeface="Wingdings" pitchFamily="2" charset="2"/>
              <a:buNone/>
            </a:pPr>
            <a:r>
              <a:rPr lang="en-US"/>
              <a:t>5. Receive feedback</a:t>
            </a:r>
          </a:p>
          <a:p>
            <a:pPr lvl="1" eaLnBrk="0" hangingPunct="0">
              <a:buFont typeface="Wingdings" pitchFamily="2" charset="2"/>
              <a:buNone/>
            </a:pPr>
            <a:r>
              <a:rPr lang="en-US"/>
              <a:t>6. Reassess needs and goals</a:t>
            </a:r>
          </a:p>
          <a:p>
            <a:pPr eaLnBrk="0" hangingPunct="0">
              <a:buFont typeface="Wingdings" pitchFamily="2" charset="2"/>
              <a:buNone/>
            </a:pPr>
            <a:endParaRPr lang="en-US" b="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304800" y="228600"/>
            <a:ext cx="8686800" cy="838200"/>
          </a:xfrm>
          <a:noFill/>
          <a:ln/>
        </p:spPr>
        <p:txBody>
          <a:bodyPr>
            <a:scene3d>
              <a:camera prst="orthographicFront"/>
              <a:lightRig rig="glow" dir="tl">
                <a:rot lat="0" lon="0" rev="5400000"/>
              </a:lightRig>
            </a:scene3d>
            <a:sp3d contourW="12700">
              <a:bevelT w="25400" h="25400"/>
              <a:contourClr>
                <a:schemeClr val="accent6">
                  <a:shade val="73000"/>
                </a:schemeClr>
              </a:contourClr>
            </a:sp3d>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Content Motivational Theories</a:t>
            </a:r>
          </a:p>
        </p:txBody>
      </p:sp>
      <p:sp>
        <p:nvSpPr>
          <p:cNvPr id="271363" name="Rectangle 3"/>
          <p:cNvSpPr>
            <a:spLocks noGrp="1" noChangeArrowheads="1"/>
          </p:cNvSpPr>
          <p:nvPr>
            <p:ph idx="1"/>
          </p:nvPr>
        </p:nvSpPr>
        <p:spPr>
          <a:noFill/>
          <a:ln/>
        </p:spPr>
        <p:txBody>
          <a:bodyPr/>
          <a:lstStyle/>
          <a:p>
            <a:pPr>
              <a:buSzPct val="77000"/>
            </a:pPr>
            <a:r>
              <a:rPr lang="en-US" dirty="0"/>
              <a:t>Maslow’s Hierarchy of Needs</a:t>
            </a:r>
          </a:p>
          <a:p>
            <a:pPr>
              <a:buFont typeface="Wingdings" pitchFamily="2" charset="2"/>
              <a:buNone/>
            </a:pPr>
            <a:endParaRPr lang="en-US" dirty="0"/>
          </a:p>
          <a:p>
            <a:pPr>
              <a:buSzPct val="77000"/>
            </a:pPr>
            <a:r>
              <a:rPr lang="en-US" dirty="0" err="1"/>
              <a:t>Alderfer’s</a:t>
            </a:r>
            <a:r>
              <a:rPr lang="en-US" dirty="0"/>
              <a:t> ERG Needs</a:t>
            </a:r>
          </a:p>
          <a:p>
            <a:pPr>
              <a:buFont typeface="Wingdings" pitchFamily="2" charset="2"/>
              <a:buNone/>
            </a:pPr>
            <a:endParaRPr lang="en-US" dirty="0"/>
          </a:p>
          <a:p>
            <a:pPr>
              <a:buSzPct val="77000"/>
            </a:pPr>
            <a:r>
              <a:rPr lang="en-US" dirty="0"/>
              <a:t>Herzberg’s Motivational/Hygiene Theory</a:t>
            </a:r>
          </a:p>
          <a:p>
            <a:pPr>
              <a:buFont typeface="Wingdings" pitchFamily="2" charset="2"/>
              <a:buNone/>
            </a:pPr>
            <a:endParaRPr lang="en-US" dirty="0"/>
          </a:p>
          <a:p>
            <a:pPr>
              <a:buSzPct val="77000"/>
            </a:pPr>
            <a:r>
              <a:rPr lang="en-US" dirty="0"/>
              <a:t>McClelland’s Achievement Motivation Theory</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0"/>
            <a:ext cx="8077200" cy="1047750"/>
          </a:xfrm>
          <a:noFill/>
          <a:ln/>
        </p:spPr>
        <p:txBody>
          <a:bodyPr lIns="92075" tIns="46038" rIns="92075" bIns="46038"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0" hangingPunct="0"/>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Maslow’s Hierarchy of Needs</a:t>
            </a:r>
          </a:p>
        </p:txBody>
      </p:sp>
      <p:sp>
        <p:nvSpPr>
          <p:cNvPr id="273411" name="Rectangle 3"/>
          <p:cNvSpPr>
            <a:spLocks noGrp="1" noChangeArrowheads="1"/>
          </p:cNvSpPr>
          <p:nvPr>
            <p:ph idx="1"/>
          </p:nvPr>
        </p:nvSpPr>
        <p:spPr>
          <a:xfrm>
            <a:off x="228600" y="990600"/>
            <a:ext cx="8153400" cy="4648200"/>
          </a:xfrm>
          <a:noFill/>
          <a:ln/>
        </p:spPr>
        <p:txBody>
          <a:bodyPr lIns="92075" tIns="46038" rIns="92075" bIns="46038"/>
          <a:lstStyle/>
          <a:p>
            <a:pPr eaLnBrk="0" hangingPunct="0">
              <a:buFont typeface="Wingdings" pitchFamily="2" charset="2"/>
              <a:buNone/>
            </a:pPr>
            <a:endParaRPr lang="en-US" dirty="0"/>
          </a:p>
          <a:p>
            <a:pPr lvl="1" eaLnBrk="0" hangingPunct="0">
              <a:buSzPct val="77000"/>
            </a:pPr>
            <a:r>
              <a:rPr lang="en-US" dirty="0"/>
              <a:t>Motivation springs from an unsatisfied need</a:t>
            </a:r>
          </a:p>
          <a:p>
            <a:pPr lvl="1" eaLnBrk="0" hangingPunct="0">
              <a:buSzPct val="77000"/>
            </a:pPr>
            <a:r>
              <a:rPr lang="en-US" dirty="0"/>
              <a:t>Lower-level needs must be satisfied before higher-level needs can be addressed</a:t>
            </a:r>
          </a:p>
          <a:p>
            <a:pPr lvl="1" eaLnBrk="0" hangingPunct="0">
              <a:buSzPct val="77000"/>
            </a:pPr>
            <a:r>
              <a:rPr lang="en-US" dirty="0"/>
              <a:t>Dynamic of needs are complex and several needs may impact behavior at any one time</a:t>
            </a:r>
          </a:p>
          <a:p>
            <a:pPr lvl="1" eaLnBrk="0" hangingPunct="0">
              <a:buSzPct val="77000"/>
            </a:pPr>
            <a:r>
              <a:rPr lang="en-US" dirty="0"/>
              <a:t>Higher needs can be satisfied in more ways than lower needs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Freeform 3"/>
          <p:cNvSpPr>
            <a:spLocks/>
          </p:cNvSpPr>
          <p:nvPr/>
        </p:nvSpPr>
        <p:spPr bwMode="auto">
          <a:xfrm>
            <a:off x="304800" y="1828800"/>
            <a:ext cx="8685212" cy="2795588"/>
          </a:xfrm>
          <a:custGeom>
            <a:avLst/>
            <a:gdLst/>
            <a:ahLst/>
            <a:cxnLst>
              <a:cxn ang="0">
                <a:pos x="4934" y="0"/>
              </a:cxn>
              <a:cxn ang="0">
                <a:pos x="4934" y="550"/>
              </a:cxn>
              <a:cxn ang="0">
                <a:pos x="0" y="550"/>
              </a:cxn>
              <a:cxn ang="0">
                <a:pos x="0" y="1210"/>
              </a:cxn>
              <a:cxn ang="0">
                <a:pos x="4934" y="1210"/>
              </a:cxn>
              <a:cxn ang="0">
                <a:pos x="4934" y="1760"/>
              </a:cxn>
              <a:cxn ang="0">
                <a:pos x="5470" y="880"/>
              </a:cxn>
              <a:cxn ang="0">
                <a:pos x="4934" y="0"/>
              </a:cxn>
            </a:cxnLst>
            <a:rect l="0" t="0" r="r" b="b"/>
            <a:pathLst>
              <a:path w="5471" h="1761">
                <a:moveTo>
                  <a:pt x="4934" y="0"/>
                </a:moveTo>
                <a:lnTo>
                  <a:pt x="4934" y="550"/>
                </a:lnTo>
                <a:lnTo>
                  <a:pt x="0" y="550"/>
                </a:lnTo>
                <a:lnTo>
                  <a:pt x="0" y="1210"/>
                </a:lnTo>
                <a:lnTo>
                  <a:pt x="4934" y="1210"/>
                </a:lnTo>
                <a:lnTo>
                  <a:pt x="4934" y="1760"/>
                </a:lnTo>
                <a:lnTo>
                  <a:pt x="5470" y="880"/>
                </a:lnTo>
                <a:lnTo>
                  <a:pt x="4934" y="0"/>
                </a:lnTo>
              </a:path>
            </a:pathLst>
          </a:custGeom>
          <a:solidFill>
            <a:schemeClr val="bg2">
              <a:lumMod val="50000"/>
            </a:schemeClr>
          </a:solidFill>
          <a:ln w="12700" cap="rnd" cmpd="sng">
            <a:solidFill>
              <a:schemeClr val="tx1"/>
            </a:solidFill>
            <a:prstDash val="solid"/>
            <a:round/>
            <a:headEnd type="none" w="sm" len="sm"/>
            <a:tailEnd type="none" w="sm" len="sm"/>
          </a:ln>
          <a:effectLst/>
        </p:spPr>
        <p:txBody>
          <a:bodyPr/>
          <a:lstStyle/>
          <a:p>
            <a:endParaRPr lang="en-CA" dirty="0"/>
          </a:p>
        </p:txBody>
      </p:sp>
      <p:sp>
        <p:nvSpPr>
          <p:cNvPr id="74756" name="Rectangle 4"/>
          <p:cNvSpPr>
            <a:spLocks noChangeArrowheads="1"/>
          </p:cNvSpPr>
          <p:nvPr/>
        </p:nvSpPr>
        <p:spPr bwMode="auto">
          <a:xfrm>
            <a:off x="5661025" y="1524000"/>
            <a:ext cx="2263775" cy="3200400"/>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r>
              <a:rPr lang="en-US" sz="2400" dirty="0">
                <a:solidFill>
                  <a:schemeClr val="bg1"/>
                </a:solidFill>
              </a:rPr>
              <a:t>    </a:t>
            </a:r>
            <a:endParaRPr lang="en-US" sz="2400" b="1" dirty="0">
              <a:solidFill>
                <a:schemeClr val="bg1"/>
              </a:solidFill>
            </a:endParaRPr>
          </a:p>
          <a:p>
            <a:pPr algn="l" eaLnBrk="0" hangingPunct="0"/>
            <a:endParaRPr lang="en-US" sz="2400" b="1" dirty="0">
              <a:solidFill>
                <a:schemeClr val="bg1"/>
              </a:solidFill>
            </a:endParaRPr>
          </a:p>
          <a:p>
            <a:pPr algn="l" eaLnBrk="0" hangingPunct="0"/>
            <a:endParaRPr lang="en-US" sz="2400" b="1" dirty="0">
              <a:solidFill>
                <a:schemeClr val="bg1"/>
              </a:solidFill>
            </a:endParaRPr>
          </a:p>
          <a:p>
            <a:pPr algn="l" eaLnBrk="0" hangingPunct="0">
              <a:lnSpc>
                <a:spcPct val="50000"/>
              </a:lnSpc>
            </a:pPr>
            <a:endParaRPr lang="en-US" sz="2400" dirty="0">
              <a:solidFill>
                <a:schemeClr val="bg1"/>
              </a:solidFill>
            </a:endParaRPr>
          </a:p>
          <a:p>
            <a:pPr algn="l" eaLnBrk="0" hangingPunct="0">
              <a:buFontTx/>
              <a:buChar char="•"/>
            </a:pPr>
            <a:r>
              <a:rPr lang="en-US" sz="1600" dirty="0">
                <a:solidFill>
                  <a:schemeClr val="bg1"/>
                </a:solidFill>
              </a:rPr>
              <a:t>1 Resource </a:t>
            </a:r>
          </a:p>
          <a:p>
            <a:pPr algn="l" eaLnBrk="0" hangingPunct="0"/>
            <a:r>
              <a:rPr lang="en-US" sz="1600" dirty="0">
                <a:solidFill>
                  <a:schemeClr val="bg1"/>
                </a:solidFill>
              </a:rPr>
              <a:t>    Management Plan</a:t>
            </a:r>
          </a:p>
          <a:p>
            <a:pPr algn="l" eaLnBrk="0" hangingPunct="0">
              <a:buFont typeface="Arial" panose="020B0604020202020204" pitchFamily="34" charset="0"/>
              <a:buChar char="•"/>
            </a:pPr>
            <a:r>
              <a:rPr lang="en-US" sz="1600" dirty="0">
                <a:solidFill>
                  <a:schemeClr val="bg1"/>
                </a:solidFill>
              </a:rPr>
              <a:t>2 Team Charter </a:t>
            </a:r>
          </a:p>
          <a:p>
            <a:pPr algn="l" eaLnBrk="0" hangingPunct="0">
              <a:buFont typeface="Arial" panose="020B0604020202020204" pitchFamily="34" charset="0"/>
              <a:buChar char="•"/>
            </a:pPr>
            <a:r>
              <a:rPr lang="en-US" sz="1600" dirty="0">
                <a:solidFill>
                  <a:schemeClr val="bg1"/>
                </a:solidFill>
              </a:rPr>
              <a:t>3 Project Doc. Updates </a:t>
            </a:r>
          </a:p>
          <a:p>
            <a:pPr marL="173038" algn="l" eaLnBrk="0" hangingPunct="0">
              <a:buFont typeface="Arial" panose="020B0604020202020204" pitchFamily="34" charset="0"/>
              <a:buChar char="•"/>
            </a:pPr>
            <a:r>
              <a:rPr lang="en-US" dirty="0">
                <a:solidFill>
                  <a:schemeClr val="bg1"/>
                </a:solidFill>
              </a:rPr>
              <a:t> Assumption Log</a:t>
            </a:r>
          </a:p>
          <a:p>
            <a:pPr marL="173038" algn="l" eaLnBrk="0" hangingPunct="0">
              <a:buFont typeface="Arial" panose="020B0604020202020204" pitchFamily="34" charset="0"/>
              <a:buChar char="•"/>
            </a:pPr>
            <a:r>
              <a:rPr lang="en-US" dirty="0">
                <a:solidFill>
                  <a:schemeClr val="bg1"/>
                </a:solidFill>
              </a:rPr>
              <a:t> Risk Register</a:t>
            </a:r>
          </a:p>
          <a:p>
            <a:pPr algn="l" eaLnBrk="0" hangingPunct="0"/>
            <a:endParaRPr lang="en-US" dirty="0">
              <a:solidFill>
                <a:schemeClr val="bg1"/>
              </a:solidFill>
            </a:endParaRPr>
          </a:p>
        </p:txBody>
      </p:sp>
      <p:sp>
        <p:nvSpPr>
          <p:cNvPr id="74757" name="Rectangle 5"/>
          <p:cNvSpPr>
            <a:spLocks noChangeArrowheads="1"/>
          </p:cNvSpPr>
          <p:nvPr/>
        </p:nvSpPr>
        <p:spPr bwMode="auto">
          <a:xfrm>
            <a:off x="2995613" y="1523999"/>
            <a:ext cx="2490787" cy="3200401"/>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lnSpc>
                <a:spcPct val="50000"/>
              </a:lnSpc>
            </a:pPr>
            <a:endParaRPr lang="en-US" sz="2400" dirty="0">
              <a:solidFill>
                <a:schemeClr val="bg1"/>
              </a:solidFill>
            </a:endParaRPr>
          </a:p>
          <a:p>
            <a:pPr algn="l" eaLnBrk="0" hangingPunct="0">
              <a:lnSpc>
                <a:spcPct val="50000"/>
              </a:lnSpc>
            </a:pPr>
            <a:endParaRPr lang="en-US" sz="2400" dirty="0">
              <a:solidFill>
                <a:schemeClr val="bg1"/>
              </a:solidFill>
            </a:endParaRPr>
          </a:p>
          <a:p>
            <a:pPr algn="l" eaLnBrk="0" hangingPunct="0">
              <a:lnSpc>
                <a:spcPct val="50000"/>
              </a:lnSpc>
            </a:pPr>
            <a:endParaRPr lang="en-US" sz="2400" dirty="0">
              <a:solidFill>
                <a:schemeClr val="bg1"/>
              </a:solidFill>
            </a:endParaRPr>
          </a:p>
          <a:p>
            <a:pPr algn="l" eaLnBrk="0" hangingPunct="0">
              <a:lnSpc>
                <a:spcPct val="50000"/>
              </a:lnSpc>
            </a:pPr>
            <a:endParaRPr lang="en-US" sz="2400" dirty="0">
              <a:solidFill>
                <a:schemeClr val="bg1"/>
              </a:solidFill>
            </a:endParaRPr>
          </a:p>
          <a:p>
            <a:pPr eaLnBrk="0" hangingPunct="0">
              <a:buFont typeface="Arial" pitchFamily="34" charset="0"/>
              <a:buChar char="•"/>
            </a:pPr>
            <a:r>
              <a:rPr lang="en-US" sz="1600" b="1" dirty="0">
                <a:solidFill>
                  <a:schemeClr val="bg1"/>
                </a:solidFill>
              </a:rPr>
              <a:t>1 </a:t>
            </a:r>
            <a:r>
              <a:rPr lang="en-US" sz="1600" dirty="0">
                <a:solidFill>
                  <a:schemeClr val="bg1"/>
                </a:solidFill>
              </a:rPr>
              <a:t>Expert Judgment</a:t>
            </a:r>
          </a:p>
          <a:p>
            <a:pPr algn="l" eaLnBrk="0" hangingPunct="0">
              <a:buFont typeface="Arial" pitchFamily="34" charset="0"/>
              <a:buChar char="•"/>
            </a:pPr>
            <a:r>
              <a:rPr lang="en-US" sz="1600" dirty="0">
                <a:solidFill>
                  <a:schemeClr val="bg1"/>
                </a:solidFill>
              </a:rPr>
              <a:t>2 Data representation</a:t>
            </a:r>
          </a:p>
          <a:p>
            <a:pPr marL="266700" indent="-93663" algn="l" eaLnBrk="0" hangingPunct="0">
              <a:buFont typeface="Arial" pitchFamily="34" charset="0"/>
              <a:buChar char="•"/>
            </a:pPr>
            <a:r>
              <a:rPr lang="en-US" sz="1600" dirty="0">
                <a:solidFill>
                  <a:schemeClr val="bg1"/>
                </a:solidFill>
              </a:rPr>
              <a:t> Hierarchical Charts</a:t>
            </a:r>
          </a:p>
          <a:p>
            <a:pPr marL="266700" indent="-93663" algn="l" eaLnBrk="0" hangingPunct="0">
              <a:buFont typeface="Arial" pitchFamily="34" charset="0"/>
              <a:buChar char="•"/>
            </a:pPr>
            <a:r>
              <a:rPr lang="en-US" sz="1600" dirty="0">
                <a:solidFill>
                  <a:schemeClr val="bg1"/>
                </a:solidFill>
              </a:rPr>
              <a:t> RAM</a:t>
            </a:r>
          </a:p>
          <a:p>
            <a:pPr marL="266700" indent="-93663" algn="l" eaLnBrk="0" hangingPunct="0">
              <a:buFont typeface="Arial" pitchFamily="34" charset="0"/>
              <a:buChar char="•"/>
            </a:pPr>
            <a:r>
              <a:rPr lang="en-US" sz="1600" dirty="0">
                <a:solidFill>
                  <a:schemeClr val="bg1"/>
                </a:solidFill>
              </a:rPr>
              <a:t> Text Oriented formats</a:t>
            </a:r>
          </a:p>
          <a:p>
            <a:pPr algn="l" eaLnBrk="0" hangingPunct="0">
              <a:buFont typeface="Arial" pitchFamily="34" charset="0"/>
              <a:buChar char="•"/>
            </a:pPr>
            <a:r>
              <a:rPr lang="en-US" sz="1600" dirty="0">
                <a:solidFill>
                  <a:schemeClr val="bg1"/>
                </a:solidFill>
              </a:rPr>
              <a:t>3  Organizational Theory</a:t>
            </a:r>
          </a:p>
          <a:p>
            <a:pPr algn="l" eaLnBrk="0" hangingPunct="0">
              <a:buFont typeface="Arial" pitchFamily="34" charset="0"/>
              <a:buChar char="•"/>
            </a:pPr>
            <a:r>
              <a:rPr lang="en-US" sz="1600" dirty="0">
                <a:solidFill>
                  <a:schemeClr val="bg1"/>
                </a:solidFill>
              </a:rPr>
              <a:t>4  Meetings </a:t>
            </a:r>
            <a:endParaRPr lang="en-US" dirty="0">
              <a:solidFill>
                <a:schemeClr val="bg1"/>
              </a:solidFill>
            </a:endParaRPr>
          </a:p>
        </p:txBody>
      </p:sp>
      <p:sp>
        <p:nvSpPr>
          <p:cNvPr id="74758" name="Rectangle 6"/>
          <p:cNvSpPr>
            <a:spLocks noChangeArrowheads="1"/>
          </p:cNvSpPr>
          <p:nvPr/>
        </p:nvSpPr>
        <p:spPr bwMode="auto">
          <a:xfrm>
            <a:off x="544514" y="1523999"/>
            <a:ext cx="2274886" cy="3657600"/>
          </a:xfrm>
          <a:prstGeom prst="rect">
            <a:avLst/>
          </a:prstGeom>
          <a:solidFill>
            <a:schemeClr val="accent6">
              <a:lumMod val="50000"/>
            </a:schemeClr>
          </a:solidFill>
          <a:ln w="12700">
            <a:solidFill>
              <a:schemeClr val="tx1"/>
            </a:solidFill>
            <a:miter lim="800000"/>
            <a:headEnd/>
            <a:tailEnd/>
          </a:ln>
          <a:effectLst>
            <a:outerShdw dist="107763" dir="2700000" algn="ctr" rotWithShape="0">
              <a:srgbClr val="808080"/>
            </a:outerShdw>
          </a:effectLst>
        </p:spPr>
        <p:txBody>
          <a:bodyPr wrap="none" lIns="90488" tIns="44450" rIns="90488" bIns="44450" anchor="ctr"/>
          <a:lstStyle/>
          <a:p>
            <a:pPr algn="l" eaLnBrk="0" hangingPunct="0"/>
            <a:r>
              <a:rPr lang="en-US" sz="2400" dirty="0">
                <a:solidFill>
                  <a:schemeClr val="bg1"/>
                </a:solidFill>
              </a:rPr>
              <a:t> </a:t>
            </a:r>
            <a:r>
              <a:rPr lang="en-US" sz="2400" b="1" dirty="0">
                <a:solidFill>
                  <a:schemeClr val="bg1"/>
                </a:solidFill>
              </a:rPr>
              <a:t>   </a:t>
            </a:r>
          </a:p>
          <a:p>
            <a:pPr algn="l" eaLnBrk="0" hangingPunct="0"/>
            <a:endParaRPr lang="en-US" sz="2400" dirty="0">
              <a:solidFill>
                <a:schemeClr val="bg1"/>
              </a:solidFill>
            </a:endParaRPr>
          </a:p>
          <a:p>
            <a:pPr algn="l" eaLnBrk="0" hangingPunct="0">
              <a:buFont typeface="Arial" pitchFamily="34" charset="0"/>
              <a:buChar char="•"/>
              <a:tabLst>
                <a:tab pos="346075" algn="l"/>
              </a:tabLst>
            </a:pPr>
            <a:r>
              <a:rPr lang="en-US" sz="1600" dirty="0">
                <a:solidFill>
                  <a:schemeClr val="bg1"/>
                </a:solidFill>
              </a:rPr>
              <a:t>1 Project Charter</a:t>
            </a:r>
          </a:p>
          <a:p>
            <a:pPr algn="l" eaLnBrk="0" hangingPunct="0">
              <a:buFont typeface="Arial" pitchFamily="34" charset="0"/>
              <a:buChar char="•"/>
              <a:tabLst>
                <a:tab pos="346075" algn="l"/>
              </a:tabLst>
            </a:pPr>
            <a:r>
              <a:rPr lang="en-US" sz="1600" dirty="0">
                <a:solidFill>
                  <a:schemeClr val="bg1"/>
                </a:solidFill>
              </a:rPr>
              <a:t>2 Project Mgmt. Plan</a:t>
            </a:r>
          </a:p>
          <a:p>
            <a:pPr marL="173038" algn="l" eaLnBrk="0" hangingPunct="0">
              <a:buFont typeface="Arial" pitchFamily="34" charset="0"/>
              <a:buChar char="•"/>
            </a:pPr>
            <a:r>
              <a:rPr lang="en-US" sz="1600" dirty="0">
                <a:solidFill>
                  <a:schemeClr val="bg1"/>
                </a:solidFill>
              </a:rPr>
              <a:t> Quality Mgmt. Plan </a:t>
            </a:r>
          </a:p>
          <a:p>
            <a:pPr marL="173038" algn="l" eaLnBrk="0" hangingPunct="0">
              <a:buFont typeface="Arial" pitchFamily="34" charset="0"/>
              <a:buChar char="•"/>
            </a:pPr>
            <a:r>
              <a:rPr lang="en-US" sz="1600" dirty="0">
                <a:solidFill>
                  <a:schemeClr val="bg1"/>
                </a:solidFill>
              </a:rPr>
              <a:t> Scope Baseline</a:t>
            </a:r>
          </a:p>
          <a:p>
            <a:pPr algn="l" eaLnBrk="0" hangingPunct="0">
              <a:buFont typeface="Arial" pitchFamily="34" charset="0"/>
              <a:buChar char="•"/>
            </a:pPr>
            <a:r>
              <a:rPr lang="en-US" sz="1600" dirty="0">
                <a:solidFill>
                  <a:schemeClr val="bg1"/>
                </a:solidFill>
              </a:rPr>
              <a:t>3 Project Documents</a:t>
            </a:r>
          </a:p>
          <a:p>
            <a:pPr marL="173038" algn="l" eaLnBrk="0" hangingPunct="0">
              <a:buFont typeface="Arial" pitchFamily="34" charset="0"/>
              <a:buChar char="•"/>
            </a:pPr>
            <a:r>
              <a:rPr lang="en-US" sz="1600" dirty="0">
                <a:solidFill>
                  <a:schemeClr val="bg1"/>
                </a:solidFill>
              </a:rPr>
              <a:t> Project Schedule</a:t>
            </a:r>
          </a:p>
          <a:p>
            <a:pPr marL="173038" algn="l" eaLnBrk="0" hangingPunct="0">
              <a:buFont typeface="Arial" pitchFamily="34" charset="0"/>
              <a:buChar char="•"/>
            </a:pPr>
            <a:r>
              <a:rPr lang="en-US" sz="1600" dirty="0">
                <a:solidFill>
                  <a:schemeClr val="bg1"/>
                </a:solidFill>
              </a:rPr>
              <a:t> Requirements Doc. </a:t>
            </a:r>
          </a:p>
          <a:p>
            <a:pPr marL="173038" algn="l" eaLnBrk="0" hangingPunct="0">
              <a:buFont typeface="Arial" pitchFamily="34" charset="0"/>
              <a:buChar char="•"/>
            </a:pPr>
            <a:r>
              <a:rPr lang="en-US" sz="1600" dirty="0">
                <a:solidFill>
                  <a:schemeClr val="bg1"/>
                </a:solidFill>
              </a:rPr>
              <a:t> Risk Register</a:t>
            </a:r>
          </a:p>
          <a:p>
            <a:pPr marL="173038" algn="l" eaLnBrk="0" hangingPunct="0">
              <a:buFont typeface="Arial" pitchFamily="34" charset="0"/>
              <a:buChar char="•"/>
            </a:pPr>
            <a:r>
              <a:rPr lang="en-US" sz="1600" dirty="0">
                <a:solidFill>
                  <a:schemeClr val="bg1"/>
                </a:solidFill>
              </a:rPr>
              <a:t> Stakeholder Register</a:t>
            </a:r>
          </a:p>
          <a:p>
            <a:pPr algn="l" eaLnBrk="0" hangingPunct="0">
              <a:buFont typeface="Arial" pitchFamily="34" charset="0"/>
              <a:buChar char="•"/>
            </a:pPr>
            <a:r>
              <a:rPr lang="en-US" sz="1600" dirty="0">
                <a:solidFill>
                  <a:schemeClr val="bg1"/>
                </a:solidFill>
              </a:rPr>
              <a:t>4 Enterprise </a:t>
            </a:r>
            <a:r>
              <a:rPr lang="en-US" sz="1600" dirty="0" err="1">
                <a:solidFill>
                  <a:schemeClr val="bg1"/>
                </a:solidFill>
              </a:rPr>
              <a:t>Env</a:t>
            </a:r>
            <a:r>
              <a:rPr lang="en-US" sz="1600" dirty="0">
                <a:solidFill>
                  <a:schemeClr val="bg1"/>
                </a:solidFill>
              </a:rPr>
              <a:t>. Factors</a:t>
            </a:r>
          </a:p>
          <a:p>
            <a:pPr algn="l" eaLnBrk="0" hangingPunct="0">
              <a:buFont typeface="Arial" pitchFamily="34" charset="0"/>
              <a:buChar char="•"/>
            </a:pPr>
            <a:r>
              <a:rPr lang="en-US" sz="1600" dirty="0">
                <a:solidFill>
                  <a:schemeClr val="bg1"/>
                </a:solidFill>
              </a:rPr>
              <a:t>5 Org. Process Assets  </a:t>
            </a:r>
          </a:p>
          <a:p>
            <a:pPr algn="l" eaLnBrk="0" hangingPunct="0"/>
            <a:endParaRPr lang="en-US" sz="1600" dirty="0">
              <a:solidFill>
                <a:schemeClr val="bg1"/>
              </a:solidFill>
            </a:endParaRPr>
          </a:p>
        </p:txBody>
      </p:sp>
      <p:sp>
        <p:nvSpPr>
          <p:cNvPr id="8" name="Rectangle 2050"/>
          <p:cNvSpPr>
            <a:spLocks noGrp="1" noChangeArrowheads="1"/>
          </p:cNvSpPr>
          <p:nvPr>
            <p:ph type="title"/>
          </p:nvPr>
        </p:nvSpPr>
        <p:spPr>
          <a:xfrm>
            <a:off x="304800" y="152400"/>
            <a:ext cx="8686800" cy="838200"/>
          </a:xfrm>
          <a:noFill/>
          <a:ln/>
        </p:spPr>
        <p:txBody>
          <a:bodyPr>
            <a:noAutofit/>
          </a:bodyPr>
          <a:lstStyle/>
          <a:p>
            <a:pPr algn="ctr"/>
            <a:r>
              <a:rPr lang="en-US" sz="2800" b="1" dirty="0">
                <a:solidFill>
                  <a:schemeClr val="tx2">
                    <a:lumMod val="50000"/>
                  </a:schemeClr>
                </a:solidFill>
                <a:effectLst>
                  <a:outerShdw blurRad="50000" dist="30000" dir="5400000" algn="tl" rotWithShape="0">
                    <a:srgbClr val="000000">
                      <a:alpha val="30000"/>
                    </a:srgbClr>
                  </a:outerShdw>
                  <a:reflection blurRad="6350" stA="55000" endA="300" endPos="45500" dir="5400000" sy="-100000" algn="bl" rotWithShape="0"/>
                </a:effectLst>
              </a:rPr>
              <a:t>9.1 PLAN RESOURCES MANAGEMENT</a:t>
            </a:r>
          </a:p>
        </p:txBody>
      </p:sp>
      <p:sp>
        <p:nvSpPr>
          <p:cNvPr id="7" name="TextBox 1"/>
          <p:cNvSpPr txBox="1"/>
          <p:nvPr/>
        </p:nvSpPr>
        <p:spPr>
          <a:xfrm>
            <a:off x="5976058"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197913" y="1584185"/>
            <a:ext cx="1672114" cy="461665"/>
          </a:xfrm>
          <a:prstGeom prst="rect">
            <a:avLst/>
          </a:prstGeom>
          <a:noFill/>
        </p:spPr>
        <p:txBody>
          <a:bodyPr wrap="square" rtlCol="0">
            <a:spAutoFit/>
          </a:bodyPr>
          <a:lstStyle/>
          <a:p>
            <a:pPr algn="ctr" eaLnBrk="0" hangingPunct="0"/>
            <a:r>
              <a:rPr lang="en-US" sz="2400" b="1" dirty="0">
                <a:solidFill>
                  <a:schemeClr val="bg1"/>
                </a:solidFill>
              </a:rPr>
              <a:t>Inputs</a:t>
            </a:r>
          </a:p>
        </p:txBody>
      </p:sp>
      <p:sp>
        <p:nvSpPr>
          <p:cNvPr id="3" name="TextBox 2"/>
          <p:cNvSpPr txBox="1"/>
          <p:nvPr/>
        </p:nvSpPr>
        <p:spPr>
          <a:xfrm>
            <a:off x="2743199" y="1538019"/>
            <a:ext cx="2590800" cy="830997"/>
          </a:xfrm>
          <a:prstGeom prst="rect">
            <a:avLst/>
          </a:prstGeom>
          <a:noFill/>
        </p:spPr>
        <p:txBody>
          <a:bodyPr wrap="square" rtlCol="0">
            <a:spAutoFit/>
          </a:bodyPr>
          <a:lstStyle/>
          <a:p>
            <a:pPr algn="ctr" eaLnBrk="0" hangingPunct="0"/>
            <a:r>
              <a:rPr lang="en-US" sz="2400" b="1" dirty="0">
                <a:solidFill>
                  <a:schemeClr val="bg1"/>
                </a:solidFill>
              </a:rPr>
              <a:t>Tools &amp;</a:t>
            </a:r>
          </a:p>
          <a:p>
            <a:pPr algn="ctr" eaLnBrk="0" hangingPunct="0"/>
            <a:r>
              <a:rPr lang="en-US" sz="2400" b="1" dirty="0">
                <a:solidFill>
                  <a:schemeClr val="bg1"/>
                </a:solidFill>
              </a:rPr>
              <a:t>Techniques</a:t>
            </a:r>
          </a:p>
        </p:txBody>
      </p:sp>
      <p:sp>
        <p:nvSpPr>
          <p:cNvPr id="4" name="TextBox 3"/>
          <p:cNvSpPr txBox="1"/>
          <p:nvPr/>
        </p:nvSpPr>
        <p:spPr>
          <a:xfrm>
            <a:off x="5791200" y="1644134"/>
            <a:ext cx="1524000" cy="461665"/>
          </a:xfrm>
          <a:prstGeom prst="rect">
            <a:avLst/>
          </a:prstGeom>
          <a:noFill/>
        </p:spPr>
        <p:txBody>
          <a:bodyPr wrap="square" rtlCol="0">
            <a:spAutoFit/>
          </a:bodyPr>
          <a:lstStyle/>
          <a:p>
            <a:pPr eaLnBrk="0" hangingPunct="0"/>
            <a:r>
              <a:rPr lang="en-US" sz="2400" b="1">
                <a:solidFill>
                  <a:schemeClr val="bg1"/>
                </a:solidFill>
              </a:rPr>
              <a:t>Outputs</a:t>
            </a:r>
            <a:endParaRPr lang="en-US" sz="2400" b="1" dirty="0">
              <a:solidFill>
                <a:schemeClr val="bg1"/>
              </a:solidFill>
            </a:endParaRPr>
          </a:p>
        </p:txBody>
      </p:sp>
      <p:sp>
        <p:nvSpPr>
          <p:cNvPr id="5" name="Footer Placeholder 4"/>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306388" y="76200"/>
            <a:ext cx="84582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Maslow’s Hierarchy of Needs</a:t>
            </a:r>
          </a:p>
        </p:txBody>
      </p:sp>
      <p:sp>
        <p:nvSpPr>
          <p:cNvPr id="275459" name="AutoShape 3"/>
          <p:cNvSpPr>
            <a:spLocks noChangeArrowheads="1"/>
          </p:cNvSpPr>
          <p:nvPr/>
        </p:nvSpPr>
        <p:spPr bwMode="auto">
          <a:xfrm>
            <a:off x="920750" y="920750"/>
            <a:ext cx="7150100" cy="4940300"/>
          </a:xfrm>
          <a:prstGeom prst="triangle">
            <a:avLst>
              <a:gd name="adj" fmla="val 49968"/>
            </a:avLst>
          </a:prstGeom>
          <a:solidFill>
            <a:schemeClr val="bg2">
              <a:lumMod val="75000"/>
            </a:schemeClr>
          </a:solidFill>
          <a:ln w="28575">
            <a:solidFill>
              <a:schemeClr val="tx1"/>
            </a:solidFill>
            <a:miter lim="800000"/>
            <a:headEnd/>
            <a:tailEnd/>
          </a:ln>
          <a:effectLst>
            <a:glow rad="228600">
              <a:schemeClr val="accent5">
                <a:satMod val="175000"/>
                <a:alpha val="40000"/>
              </a:schemeClr>
            </a:glow>
          </a:effectLst>
        </p:spPr>
        <p:txBody>
          <a:bodyPr wrap="none" anchor="ctr"/>
          <a:lstStyle/>
          <a:p>
            <a:endParaRPr lang="en-CA"/>
          </a:p>
        </p:txBody>
      </p:sp>
      <p:sp>
        <p:nvSpPr>
          <p:cNvPr id="275460" name="Line 4"/>
          <p:cNvSpPr>
            <a:spLocks noChangeShapeType="1"/>
          </p:cNvSpPr>
          <p:nvPr/>
        </p:nvSpPr>
        <p:spPr bwMode="auto">
          <a:xfrm>
            <a:off x="1376363" y="5181600"/>
            <a:ext cx="6243637"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275461" name="Line 5"/>
          <p:cNvSpPr>
            <a:spLocks noChangeShapeType="1"/>
          </p:cNvSpPr>
          <p:nvPr/>
        </p:nvSpPr>
        <p:spPr bwMode="auto">
          <a:xfrm>
            <a:off x="1985963" y="4343400"/>
            <a:ext cx="4948237"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275462" name="Line 6"/>
          <p:cNvSpPr>
            <a:spLocks noChangeShapeType="1"/>
          </p:cNvSpPr>
          <p:nvPr/>
        </p:nvSpPr>
        <p:spPr bwMode="auto">
          <a:xfrm>
            <a:off x="2595563" y="3581400"/>
            <a:ext cx="3805237"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275463" name="Line 7"/>
          <p:cNvSpPr>
            <a:spLocks noChangeShapeType="1"/>
          </p:cNvSpPr>
          <p:nvPr/>
        </p:nvSpPr>
        <p:spPr bwMode="auto">
          <a:xfrm>
            <a:off x="3357563" y="2514600"/>
            <a:ext cx="2281237" cy="0"/>
          </a:xfrm>
          <a:prstGeom prst="line">
            <a:avLst/>
          </a:prstGeom>
          <a:noFill/>
          <a:ln w="12700">
            <a:solidFill>
              <a:schemeClr val="tx1"/>
            </a:solidFill>
            <a:round/>
            <a:headEnd type="none" w="sm" len="sm"/>
            <a:tailEnd type="none" w="sm" len="sm"/>
          </a:ln>
          <a:effectLst/>
        </p:spPr>
        <p:txBody>
          <a:bodyPr wrap="none" anchor="ctr"/>
          <a:lstStyle/>
          <a:p>
            <a:endParaRPr lang="en-CA"/>
          </a:p>
        </p:txBody>
      </p:sp>
      <p:sp>
        <p:nvSpPr>
          <p:cNvPr id="275464" name="Rectangle 8"/>
          <p:cNvSpPr>
            <a:spLocks noChangeArrowheads="1"/>
          </p:cNvSpPr>
          <p:nvPr/>
        </p:nvSpPr>
        <p:spPr bwMode="auto">
          <a:xfrm>
            <a:off x="3413125" y="5241925"/>
            <a:ext cx="2698750" cy="457200"/>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b="1">
                <a:latin typeface="Times New Roman" pitchFamily="18" charset="0"/>
              </a:rPr>
              <a:t>Physiological needs</a:t>
            </a:r>
          </a:p>
        </p:txBody>
      </p:sp>
      <p:sp>
        <p:nvSpPr>
          <p:cNvPr id="275465" name="Rectangle 9"/>
          <p:cNvSpPr>
            <a:spLocks noChangeArrowheads="1"/>
          </p:cNvSpPr>
          <p:nvPr/>
        </p:nvSpPr>
        <p:spPr bwMode="auto">
          <a:xfrm>
            <a:off x="3260725" y="4556125"/>
            <a:ext cx="2917825" cy="457200"/>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b="1">
                <a:latin typeface="Times New Roman" pitchFamily="18" charset="0"/>
              </a:rPr>
              <a:t>Safety/security needs</a:t>
            </a:r>
          </a:p>
        </p:txBody>
      </p:sp>
      <p:sp>
        <p:nvSpPr>
          <p:cNvPr id="275466" name="Rectangle 10"/>
          <p:cNvSpPr>
            <a:spLocks noChangeArrowheads="1"/>
          </p:cNvSpPr>
          <p:nvPr/>
        </p:nvSpPr>
        <p:spPr bwMode="auto">
          <a:xfrm>
            <a:off x="2879725" y="3794125"/>
            <a:ext cx="3122613" cy="457200"/>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b="1">
                <a:latin typeface="Times New Roman" pitchFamily="18" charset="0"/>
              </a:rPr>
              <a:t>Social/affiliation needs</a:t>
            </a:r>
          </a:p>
        </p:txBody>
      </p:sp>
      <p:sp>
        <p:nvSpPr>
          <p:cNvPr id="275467" name="Rectangle 11"/>
          <p:cNvSpPr>
            <a:spLocks noChangeArrowheads="1"/>
          </p:cNvSpPr>
          <p:nvPr/>
        </p:nvSpPr>
        <p:spPr bwMode="auto">
          <a:xfrm>
            <a:off x="3641725" y="2879725"/>
            <a:ext cx="1936750" cy="457200"/>
          </a:xfrm>
          <a:prstGeom prst="rect">
            <a:avLst/>
          </a:prstGeom>
          <a:noFill/>
          <a:ln w="9525">
            <a:noFill/>
            <a:miter lim="800000"/>
            <a:headEnd/>
            <a:tailEnd/>
          </a:ln>
          <a:effectLst/>
        </p:spPr>
        <p:txBody>
          <a:bodyPr wrap="none" lIns="92075" tIns="46038" rIns="92075" bIns="46038">
            <a:spAutoFit/>
          </a:bodyPr>
          <a:lstStyle/>
          <a:p>
            <a:pPr algn="l" eaLnBrk="0" hangingPunct="0"/>
            <a:r>
              <a:rPr lang="en-US" sz="2400" b="1">
                <a:latin typeface="Times New Roman" pitchFamily="18" charset="0"/>
              </a:rPr>
              <a:t>Esteem needs</a:t>
            </a:r>
          </a:p>
        </p:txBody>
      </p:sp>
      <p:sp>
        <p:nvSpPr>
          <p:cNvPr id="275468" name="Rectangle 12"/>
          <p:cNvSpPr>
            <a:spLocks noChangeArrowheads="1"/>
          </p:cNvSpPr>
          <p:nvPr/>
        </p:nvSpPr>
        <p:spPr bwMode="auto">
          <a:xfrm>
            <a:off x="3598863" y="1660525"/>
            <a:ext cx="1877886" cy="831639"/>
          </a:xfrm>
          <a:prstGeom prst="rect">
            <a:avLst/>
          </a:prstGeom>
          <a:noFill/>
          <a:ln w="9525">
            <a:noFill/>
            <a:miter lim="800000"/>
            <a:headEnd/>
            <a:tailEnd/>
          </a:ln>
          <a:effectLst/>
        </p:spPr>
        <p:txBody>
          <a:bodyPr wrap="none" lIns="92075" tIns="46038" rIns="92075" bIns="46038">
            <a:spAutoFit/>
          </a:bodyPr>
          <a:lstStyle/>
          <a:p>
            <a:pPr algn="ctr" eaLnBrk="0" hangingPunct="0"/>
            <a:r>
              <a:rPr lang="en-US" sz="2400" b="1" dirty="0">
                <a:latin typeface="Times New Roman" pitchFamily="18" charset="0"/>
              </a:rPr>
              <a:t>Self</a:t>
            </a:r>
          </a:p>
          <a:p>
            <a:pPr algn="ctr" eaLnBrk="0" hangingPunct="0"/>
            <a:r>
              <a:rPr lang="en-US" sz="2400" b="1" dirty="0">
                <a:latin typeface="Times New Roman" pitchFamily="18" charset="0"/>
              </a:rPr>
              <a:t>actualization</a:t>
            </a:r>
          </a:p>
        </p:txBody>
      </p:sp>
      <p:sp>
        <p:nvSpPr>
          <p:cNvPr id="275469" name="Rectangle 13"/>
          <p:cNvSpPr>
            <a:spLocks noChangeArrowheads="1"/>
          </p:cNvSpPr>
          <p:nvPr/>
        </p:nvSpPr>
        <p:spPr bwMode="auto">
          <a:xfrm>
            <a:off x="365125" y="1690688"/>
            <a:ext cx="1744663" cy="1373187"/>
          </a:xfrm>
          <a:prstGeom prst="rect">
            <a:avLst/>
          </a:prstGeom>
          <a:noFill/>
          <a:ln w="9525">
            <a:noFill/>
            <a:miter lim="800000"/>
            <a:headEnd/>
            <a:tailEnd/>
          </a:ln>
          <a:effectLst/>
        </p:spPr>
        <p:txBody>
          <a:bodyPr wrap="none" lIns="92075" tIns="46038" rIns="92075" bIns="46038">
            <a:spAutoFit/>
          </a:bodyPr>
          <a:lstStyle/>
          <a:p>
            <a:pPr algn="l" eaLnBrk="0" hangingPunct="0"/>
            <a:r>
              <a:rPr lang="en-US" sz="2800" b="1" i="1" dirty="0">
                <a:latin typeface="Times New Roman" pitchFamily="18" charset="0"/>
              </a:rPr>
              <a:t>Maslow’s</a:t>
            </a:r>
          </a:p>
          <a:p>
            <a:pPr algn="l" eaLnBrk="0" hangingPunct="0"/>
            <a:r>
              <a:rPr lang="en-US" sz="2800" b="1" i="1" dirty="0">
                <a:latin typeface="Times New Roman" pitchFamily="18" charset="0"/>
              </a:rPr>
              <a:t>Hierarchy</a:t>
            </a:r>
          </a:p>
          <a:p>
            <a:pPr algn="l" eaLnBrk="0" hangingPunct="0"/>
            <a:r>
              <a:rPr lang="en-US" sz="2800" b="1" i="1" dirty="0">
                <a:latin typeface="Times New Roman" pitchFamily="18" charset="0"/>
              </a:rPr>
              <a:t>of Needs</a:t>
            </a:r>
          </a:p>
        </p:txBody>
      </p:sp>
      <p:sp>
        <p:nvSpPr>
          <p:cNvPr id="14" name="TextBox 1"/>
          <p:cNvSpPr txBox="1"/>
          <p:nvPr/>
        </p:nvSpPr>
        <p:spPr>
          <a:xfrm>
            <a:off x="304800" y="6397823"/>
            <a:ext cx="305673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a:t>
            </a:r>
          </a:p>
        </p:txBody>
      </p:sp>
      <p:sp>
        <p:nvSpPr>
          <p:cNvPr id="2" name="Footer Placeholder 1"/>
          <p:cNvSpPr>
            <a:spLocks noGrp="1"/>
          </p:cNvSpPr>
          <p:nvPr>
            <p:ph type="ftr" sz="quarter" idx="11"/>
          </p:nvPr>
        </p:nvSpPr>
        <p:spPr/>
        <p:txBody>
          <a:bodyPr/>
          <a:lstStyle/>
          <a:p>
            <a:r>
              <a:rPr lang="en-CA"/>
              <a:t>PMBOK 6th Edition</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1143000" y="0"/>
            <a:ext cx="7086600" cy="838200"/>
          </a:xfrm>
          <a:noFill/>
          <a:ln/>
        </p:spPr>
        <p:txBody>
          <a:bodyPr lIns="92075" tIns="46038" rIns="92075" bIns="46038" anchor="ctr"/>
          <a:lstStyle/>
          <a:p>
            <a:pPr eaLnBrk="0" hangingPunct="0"/>
            <a:r>
              <a:rPr lang="en-US" b="1" dirty="0" err="1">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Alderfer’s</a:t>
            </a:r>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 ERG Needs</a:t>
            </a:r>
          </a:p>
        </p:txBody>
      </p:sp>
      <p:sp>
        <p:nvSpPr>
          <p:cNvPr id="277507" name="Rectangle 3"/>
          <p:cNvSpPr>
            <a:spLocks noGrp="1" noChangeArrowheads="1"/>
          </p:cNvSpPr>
          <p:nvPr>
            <p:ph idx="1"/>
          </p:nvPr>
        </p:nvSpPr>
        <p:spPr>
          <a:xfrm>
            <a:off x="381000" y="990600"/>
            <a:ext cx="8458200" cy="4114800"/>
          </a:xfrm>
          <a:noFill/>
          <a:ln/>
        </p:spPr>
        <p:txBody>
          <a:bodyPr lIns="92075" tIns="46038" rIns="92075" bIns="46038">
            <a:noAutofit/>
          </a:bodyPr>
          <a:lstStyle/>
          <a:p>
            <a:pPr eaLnBrk="0" hangingPunct="0">
              <a:lnSpc>
                <a:spcPct val="90000"/>
              </a:lnSpc>
              <a:buFont typeface="Wingdings" pitchFamily="2" charset="2"/>
              <a:buNone/>
            </a:pPr>
            <a:r>
              <a:rPr lang="en-US" sz="2800" b="1" i="1" dirty="0"/>
              <a:t> Basic needs:</a:t>
            </a:r>
          </a:p>
          <a:p>
            <a:pPr lvl="1" eaLnBrk="0" hangingPunct="0">
              <a:lnSpc>
                <a:spcPct val="90000"/>
              </a:lnSpc>
              <a:spcBef>
                <a:spcPct val="0"/>
              </a:spcBef>
              <a:buSzPct val="77000"/>
            </a:pPr>
            <a:r>
              <a:rPr lang="en-US" dirty="0"/>
              <a:t>Existence needs</a:t>
            </a:r>
          </a:p>
          <a:p>
            <a:pPr lvl="2" eaLnBrk="0" hangingPunct="0">
              <a:lnSpc>
                <a:spcPct val="90000"/>
              </a:lnSpc>
              <a:spcBef>
                <a:spcPct val="0"/>
              </a:spcBef>
            </a:pPr>
            <a:r>
              <a:rPr lang="en-US" dirty="0"/>
              <a:t>Similar to Maslow’s physiological and safety needs</a:t>
            </a:r>
          </a:p>
          <a:p>
            <a:pPr lvl="2" eaLnBrk="0" hangingPunct="0">
              <a:lnSpc>
                <a:spcPct val="90000"/>
              </a:lnSpc>
            </a:pPr>
            <a:r>
              <a:rPr lang="en-US" dirty="0"/>
              <a:t>Basic material needs i.e. food, water, shelter, working conditions</a:t>
            </a:r>
          </a:p>
          <a:p>
            <a:pPr lvl="1" eaLnBrk="0" hangingPunct="0">
              <a:lnSpc>
                <a:spcPct val="90000"/>
              </a:lnSpc>
              <a:spcBef>
                <a:spcPct val="0"/>
              </a:spcBef>
              <a:buSzPct val="77000"/>
            </a:pPr>
            <a:r>
              <a:rPr lang="en-US" dirty="0"/>
              <a:t>Relatedness needs</a:t>
            </a:r>
          </a:p>
          <a:p>
            <a:pPr lvl="2" eaLnBrk="0" hangingPunct="0">
              <a:lnSpc>
                <a:spcPct val="90000"/>
              </a:lnSpc>
              <a:spcBef>
                <a:spcPct val="0"/>
              </a:spcBef>
            </a:pPr>
            <a:r>
              <a:rPr lang="en-US" dirty="0"/>
              <a:t>Similar to Maslow’s social needs</a:t>
            </a:r>
          </a:p>
          <a:p>
            <a:pPr lvl="2" eaLnBrk="0" hangingPunct="0">
              <a:lnSpc>
                <a:spcPct val="90000"/>
              </a:lnSpc>
            </a:pPr>
            <a:r>
              <a:rPr lang="en-US" dirty="0"/>
              <a:t>Establishing and maintaining interpersonal relationships at work and home</a:t>
            </a:r>
          </a:p>
          <a:p>
            <a:pPr lvl="1" eaLnBrk="0" hangingPunct="0">
              <a:lnSpc>
                <a:spcPct val="90000"/>
              </a:lnSpc>
              <a:spcBef>
                <a:spcPct val="0"/>
              </a:spcBef>
              <a:buSzPct val="77000"/>
            </a:pPr>
            <a:r>
              <a:rPr lang="en-US" dirty="0"/>
              <a:t>Growth needs</a:t>
            </a:r>
          </a:p>
          <a:p>
            <a:pPr lvl="2" eaLnBrk="0" hangingPunct="0">
              <a:lnSpc>
                <a:spcPct val="90000"/>
              </a:lnSpc>
              <a:spcBef>
                <a:spcPct val="0"/>
              </a:spcBef>
            </a:pPr>
            <a:r>
              <a:rPr lang="en-US" dirty="0"/>
              <a:t>Similar to Maslow’s esteem and self-actualization</a:t>
            </a:r>
          </a:p>
          <a:p>
            <a:pPr lvl="2" eaLnBrk="0" hangingPunct="0">
              <a:lnSpc>
                <a:spcPct val="90000"/>
              </a:lnSpc>
            </a:pPr>
            <a:r>
              <a:rPr lang="en-US" dirty="0"/>
              <a:t>Efforts to explore opportunities for personal development and growth by contributing at work</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9554" name="Rectangle 1026"/>
          <p:cNvSpPr>
            <a:spLocks noGrp="1" noChangeArrowheads="1"/>
          </p:cNvSpPr>
          <p:nvPr>
            <p:ph type="title"/>
          </p:nvPr>
        </p:nvSpPr>
        <p:spPr>
          <a:xfrm>
            <a:off x="611188" y="76200"/>
            <a:ext cx="8458200" cy="685800"/>
          </a:xfrm>
          <a:noFill/>
          <a:ln/>
        </p:spPr>
        <p:txBody>
          <a:bodyPr lIns="92075" tIns="46038" rIns="92075" bIns="46038" anchor="ctr">
            <a:normAutofit fontScale="90000"/>
          </a:bodyPr>
          <a:lstStyle/>
          <a:p>
            <a:pPr algn="ctr" eaLnBrk="0" hangingPunct="0"/>
            <a:r>
              <a:rPr lang="en-US" b="1" dirty="0" err="1">
                <a:solidFill>
                  <a:schemeClr val="accent6"/>
                </a:solidFill>
              </a:rPr>
              <a:t>Alderfer’s</a:t>
            </a:r>
            <a:r>
              <a:rPr lang="en-US" b="1" dirty="0">
                <a:solidFill>
                  <a:schemeClr val="accent6"/>
                </a:solidFill>
              </a:rPr>
              <a:t> </a:t>
            </a:r>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ERG</a:t>
            </a:r>
            <a:r>
              <a:rPr lang="en-US" b="1" dirty="0">
                <a:solidFill>
                  <a:schemeClr val="accent6"/>
                </a:solidFill>
              </a:rPr>
              <a:t> Needs</a:t>
            </a:r>
          </a:p>
        </p:txBody>
      </p:sp>
      <p:sp>
        <p:nvSpPr>
          <p:cNvPr id="279555" name="Rectangle 1027"/>
          <p:cNvSpPr>
            <a:spLocks noGrp="1" noChangeArrowheads="1"/>
          </p:cNvSpPr>
          <p:nvPr>
            <p:ph idx="1"/>
          </p:nvPr>
        </p:nvSpPr>
        <p:spPr>
          <a:noFill/>
          <a:ln/>
        </p:spPr>
        <p:txBody>
          <a:bodyPr lIns="92075" tIns="46038" rIns="92075" bIns="46038"/>
          <a:lstStyle/>
          <a:p>
            <a:pPr eaLnBrk="0" hangingPunct="0">
              <a:buSzPct val="79000"/>
            </a:pPr>
            <a:r>
              <a:rPr lang="en-US" b="0" dirty="0"/>
              <a:t>ERG needs suggest there are 2 processes at work</a:t>
            </a:r>
          </a:p>
          <a:p>
            <a:pPr lvl="1" eaLnBrk="0" hangingPunct="0">
              <a:buSzPct val="76000"/>
            </a:pPr>
            <a:r>
              <a:rPr lang="en-US" dirty="0"/>
              <a:t>Progression process</a:t>
            </a:r>
          </a:p>
          <a:p>
            <a:pPr lvl="1" eaLnBrk="0" hangingPunct="0">
              <a:buSzPct val="76000"/>
            </a:pPr>
            <a:r>
              <a:rPr lang="en-US" dirty="0"/>
              <a:t>Frustration-regression process</a:t>
            </a:r>
          </a:p>
          <a:p>
            <a:pPr eaLnBrk="0" hangingPunct="0">
              <a:buSzPct val="79000"/>
            </a:pPr>
            <a:r>
              <a:rPr lang="en-US" b="0" dirty="0"/>
              <a:t>Frustration trying to satisfy growth needs will lead to regression and previous needs will re-emerge as a major motivating force</a:t>
            </a:r>
          </a:p>
          <a:p>
            <a:pPr eaLnBrk="0" hangingPunct="0">
              <a:buSzPct val="79000"/>
            </a:pPr>
            <a:endParaRPr lang="en-US" b="0"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228600" y="152400"/>
            <a:ext cx="90678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Herzberg’s Motivator/Hygiene Theory</a:t>
            </a:r>
          </a:p>
        </p:txBody>
      </p:sp>
      <p:sp>
        <p:nvSpPr>
          <p:cNvPr id="281603" name="Rectangle 3"/>
          <p:cNvSpPr>
            <a:spLocks noGrp="1" noChangeArrowheads="1"/>
          </p:cNvSpPr>
          <p:nvPr>
            <p:ph idx="1"/>
          </p:nvPr>
        </p:nvSpPr>
        <p:spPr>
          <a:noFill/>
          <a:ln/>
        </p:spPr>
        <p:txBody>
          <a:bodyPr lIns="92075" tIns="46038" rIns="92075" bIns="46038"/>
          <a:lstStyle/>
          <a:p>
            <a:pPr eaLnBrk="0" hangingPunct="0">
              <a:buFont typeface="Wingdings" pitchFamily="2" charset="2"/>
              <a:buNone/>
            </a:pPr>
            <a:endParaRPr lang="en-US" dirty="0"/>
          </a:p>
          <a:p>
            <a:pPr>
              <a:buSzPct val="77000"/>
            </a:pPr>
            <a:r>
              <a:rPr lang="en-US" dirty="0"/>
              <a:t>Two factors associated with motivation:</a:t>
            </a:r>
          </a:p>
          <a:p>
            <a:pPr lvl="1"/>
            <a:r>
              <a:rPr lang="en-US" dirty="0"/>
              <a:t>Hygiene i.e. the work environment</a:t>
            </a:r>
          </a:p>
          <a:p>
            <a:pPr lvl="1"/>
            <a:r>
              <a:rPr lang="en-US" dirty="0"/>
              <a:t>Motivators i.e. the work itself</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1026"/>
          <p:cNvSpPr>
            <a:spLocks noGrp="1" noChangeArrowheads="1"/>
          </p:cNvSpPr>
          <p:nvPr>
            <p:ph type="title"/>
          </p:nvPr>
        </p:nvSpPr>
        <p:spPr>
          <a:xfrm>
            <a:off x="76200" y="152400"/>
            <a:ext cx="9144000"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Herzberg’s Motivator/Hygiene Theory</a:t>
            </a:r>
          </a:p>
        </p:txBody>
      </p:sp>
      <p:sp>
        <p:nvSpPr>
          <p:cNvPr id="283651" name="Rectangle 1027"/>
          <p:cNvSpPr>
            <a:spLocks noGrp="1" noChangeArrowheads="1"/>
          </p:cNvSpPr>
          <p:nvPr>
            <p:ph idx="1"/>
          </p:nvPr>
        </p:nvSpPr>
        <p:spPr>
          <a:xfrm>
            <a:off x="533400" y="1066800"/>
            <a:ext cx="8153400" cy="5638800"/>
          </a:xfrm>
          <a:noFill/>
          <a:ln/>
        </p:spPr>
        <p:txBody>
          <a:bodyPr lIns="92075" tIns="46038" rIns="92075" bIns="46038">
            <a:normAutofit/>
          </a:bodyPr>
          <a:lstStyle/>
          <a:p>
            <a:pPr eaLnBrk="0" hangingPunct="0">
              <a:buSzPct val="79000"/>
            </a:pPr>
            <a:r>
              <a:rPr lang="en-US" b="1" i="1" dirty="0"/>
              <a:t>Hygiene factors</a:t>
            </a:r>
          </a:p>
          <a:p>
            <a:pPr lvl="1" eaLnBrk="0" hangingPunct="0">
              <a:buSzPct val="77000"/>
            </a:pPr>
            <a:r>
              <a:rPr lang="en-US" dirty="0"/>
              <a:t>May prevent dissatisfaction</a:t>
            </a:r>
          </a:p>
          <a:p>
            <a:pPr lvl="1" eaLnBrk="0" hangingPunct="0">
              <a:buSzPct val="77000"/>
            </a:pPr>
            <a:r>
              <a:rPr lang="en-US" dirty="0"/>
              <a:t>Necessary but not sufficient to provide motivation</a:t>
            </a:r>
          </a:p>
          <a:p>
            <a:pPr lvl="1" eaLnBrk="0" hangingPunct="0">
              <a:buSzPct val="77000"/>
            </a:pPr>
            <a:r>
              <a:rPr lang="en-US" dirty="0"/>
              <a:t>e.g. compensation, company policies and administration, working conditions, relationships with peers, supervisor and subordinates</a:t>
            </a:r>
          </a:p>
          <a:p>
            <a:pPr lvl="1" eaLnBrk="0" hangingPunct="0">
              <a:buSzPct val="77000"/>
            </a:pPr>
            <a:r>
              <a:rPr lang="en-US" dirty="0"/>
              <a:t>Sometimes called maintenance factors</a:t>
            </a:r>
          </a:p>
          <a:p>
            <a:pPr eaLnBrk="0" hangingPunct="0">
              <a:buSzPct val="79000"/>
            </a:pPr>
            <a:r>
              <a:rPr lang="en-US" b="1" i="1" dirty="0"/>
              <a:t>Motivators</a:t>
            </a:r>
          </a:p>
          <a:p>
            <a:pPr lvl="1" eaLnBrk="0" hangingPunct="0">
              <a:buSzPct val="77000"/>
            </a:pPr>
            <a:r>
              <a:rPr lang="en-US" dirty="0"/>
              <a:t>Increase job satisfaction and are more permanent</a:t>
            </a:r>
          </a:p>
          <a:p>
            <a:pPr lvl="1" eaLnBrk="0" hangingPunct="0">
              <a:buSzPct val="77000"/>
            </a:pPr>
            <a:r>
              <a:rPr lang="en-US" dirty="0"/>
              <a:t>e.g. accountability/responsibility for own work, recognition, personal growth, achievement</a:t>
            </a:r>
          </a:p>
          <a:p>
            <a:pPr eaLnBrk="0" hangingPunct="0">
              <a:buSzPct val="77000"/>
            </a:pPr>
            <a:endParaRPr lang="en-US"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0" y="152400"/>
            <a:ext cx="9069388" cy="685800"/>
          </a:xfrm>
          <a:noFill/>
          <a:ln/>
        </p:spPr>
        <p:txBody>
          <a:bodyPr lIns="92075" tIns="46038" rIns="92075" bIns="46038" anchor="ctr">
            <a:normAutofit fontScale="90000"/>
          </a:bodyP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McClelland’s Achievement Motivation Theory</a:t>
            </a:r>
          </a:p>
        </p:txBody>
      </p:sp>
      <p:sp>
        <p:nvSpPr>
          <p:cNvPr id="287747" name="Rectangle 3"/>
          <p:cNvSpPr>
            <a:spLocks noGrp="1" noChangeArrowheads="1"/>
          </p:cNvSpPr>
          <p:nvPr>
            <p:ph idx="1"/>
          </p:nvPr>
        </p:nvSpPr>
        <p:spPr>
          <a:xfrm>
            <a:off x="304800" y="1066800"/>
            <a:ext cx="8686800" cy="5562600"/>
          </a:xfrm>
          <a:noFill/>
          <a:ln/>
        </p:spPr>
        <p:txBody>
          <a:bodyPr lIns="92075" tIns="46038" rIns="92075" bIns="46038">
            <a:normAutofit fontScale="92500" lnSpcReduction="20000"/>
          </a:bodyPr>
          <a:lstStyle/>
          <a:p>
            <a:pPr eaLnBrk="0" hangingPunct="0">
              <a:buFont typeface="Wingdings" pitchFamily="2" charset="2"/>
              <a:buNone/>
            </a:pPr>
            <a:endParaRPr lang="en-US" dirty="0"/>
          </a:p>
          <a:p>
            <a:r>
              <a:rPr lang="en-US" dirty="0"/>
              <a:t>People generally have achievement motives</a:t>
            </a:r>
          </a:p>
          <a:p>
            <a:r>
              <a:rPr lang="en-US" dirty="0"/>
              <a:t>Are motivated according to their strength of desire to achieve high levels of performance or to succeed in competitive situations</a:t>
            </a:r>
          </a:p>
          <a:p>
            <a:pPr eaLnBrk="0" hangingPunct="0">
              <a:buSzPct val="79000"/>
            </a:pPr>
            <a:r>
              <a:rPr lang="en-US" dirty="0"/>
              <a:t>Need for achievement</a:t>
            </a:r>
          </a:p>
          <a:p>
            <a:pPr lvl="1" eaLnBrk="0" hangingPunct="0">
              <a:buSzPct val="77000"/>
            </a:pPr>
            <a:r>
              <a:rPr lang="en-US" dirty="0"/>
              <a:t>The drive to excel, succeed</a:t>
            </a:r>
          </a:p>
          <a:p>
            <a:pPr eaLnBrk="0" hangingPunct="0">
              <a:buSzPct val="79000"/>
            </a:pPr>
            <a:r>
              <a:rPr lang="en-US" dirty="0"/>
              <a:t>Need for power</a:t>
            </a:r>
          </a:p>
          <a:p>
            <a:pPr lvl="1" eaLnBrk="0" hangingPunct="0">
              <a:buSzPct val="77000"/>
            </a:pPr>
            <a:r>
              <a:rPr lang="en-US" dirty="0"/>
              <a:t>Influence others to behave in a manner they would not behave otherwise</a:t>
            </a:r>
          </a:p>
          <a:p>
            <a:pPr eaLnBrk="0" hangingPunct="0">
              <a:buSzPct val="79000"/>
            </a:pPr>
            <a:r>
              <a:rPr lang="en-US" dirty="0"/>
              <a:t>Need for affiliation or association</a:t>
            </a:r>
          </a:p>
          <a:p>
            <a:pPr lvl="1" eaLnBrk="0" hangingPunct="0">
              <a:buSzPct val="77000"/>
            </a:pPr>
            <a:r>
              <a:rPr lang="en-US" dirty="0"/>
              <a:t>Desire for friendly and close personal relationships at work</a:t>
            </a:r>
          </a:p>
          <a:p>
            <a:pPr lvl="1"/>
            <a:endParaRPr lang="en-US" dirty="0"/>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304800" y="228600"/>
            <a:ext cx="8686800" cy="838200"/>
          </a:xfrm>
          <a:noFill/>
          <a:ln/>
        </p:spPr>
        <p:txBody>
          <a:bodyPr lIns="92075" tIns="46038" rIns="92075" bIns="46038" anchor="ct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Process Motivational Theories</a:t>
            </a:r>
          </a:p>
        </p:txBody>
      </p:sp>
      <p:sp>
        <p:nvSpPr>
          <p:cNvPr id="291843" name="Rectangle 3"/>
          <p:cNvSpPr>
            <a:spLocks noGrp="1" noChangeArrowheads="1"/>
          </p:cNvSpPr>
          <p:nvPr>
            <p:ph idx="1"/>
          </p:nvPr>
        </p:nvSpPr>
        <p:spPr>
          <a:xfrm>
            <a:off x="228600" y="1219200"/>
            <a:ext cx="8686800" cy="4876800"/>
          </a:xfrm>
          <a:noFill/>
          <a:ln/>
        </p:spPr>
        <p:txBody>
          <a:bodyPr lIns="92075" tIns="46038" rIns="92075" bIns="46038">
            <a:normAutofit/>
          </a:bodyPr>
          <a:lstStyle/>
          <a:p>
            <a:pPr eaLnBrk="0" hangingPunct="0">
              <a:buFont typeface="Wingdings" pitchFamily="2" charset="2"/>
              <a:buNone/>
            </a:pPr>
            <a:r>
              <a:rPr lang="en-US" dirty="0"/>
              <a:t>   Emphasizes the decision making processes used and the role of rewards on future performance</a:t>
            </a:r>
          </a:p>
          <a:p>
            <a:pPr marL="984250" lvl="1" indent="-236538"/>
            <a:r>
              <a:rPr lang="en-US" dirty="0"/>
              <a:t>McGregor’s Theory X and Theory Y</a:t>
            </a:r>
          </a:p>
          <a:p>
            <a:pPr marL="984250" lvl="1" indent="-236538"/>
            <a:r>
              <a:rPr lang="en-US" dirty="0" err="1"/>
              <a:t>Ouchi’s</a:t>
            </a:r>
            <a:r>
              <a:rPr lang="en-US" dirty="0"/>
              <a:t> Theory Z</a:t>
            </a:r>
          </a:p>
          <a:p>
            <a:pPr marL="984250" lvl="1" indent="-236538"/>
            <a:r>
              <a:rPr lang="en-US" dirty="0"/>
              <a:t>Contingency Theory</a:t>
            </a:r>
          </a:p>
          <a:p>
            <a:pPr marL="984250" lvl="1" indent="-236538"/>
            <a:r>
              <a:rPr lang="en-US" dirty="0"/>
              <a:t>Goal-Setting Theory</a:t>
            </a:r>
          </a:p>
          <a:p>
            <a:pPr marL="984250" lvl="1" indent="-236538"/>
            <a:r>
              <a:rPr lang="en-US" dirty="0"/>
              <a:t>Expectancy Theory</a:t>
            </a:r>
          </a:p>
          <a:p>
            <a:pPr marL="984250" lvl="1" indent="-236538"/>
            <a:r>
              <a:rPr lang="en-US" dirty="0"/>
              <a:t>Reinforcement Theory</a:t>
            </a:r>
          </a:p>
          <a:p>
            <a:pPr marL="984250" lvl="1" indent="-236538"/>
            <a:r>
              <a:rPr lang="en-US" dirty="0"/>
              <a:t>Equity Theory</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534988" y="152400"/>
            <a:ext cx="8458200" cy="685800"/>
          </a:xfrm>
          <a:noFill/>
          <a:ln/>
        </p:spPr>
        <p:txBody>
          <a:bodyPr lIns="92075" tIns="46038" rIns="92075" bIns="46038" anchor="ctr">
            <a:normAutofit fontScale="90000"/>
          </a:bodyPr>
          <a:lstStyle/>
          <a:p>
            <a:pP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McGregor’s Theory X and Theory Y</a:t>
            </a:r>
          </a:p>
        </p:txBody>
      </p:sp>
      <p:sp>
        <p:nvSpPr>
          <p:cNvPr id="293891" name="Rectangle 3"/>
          <p:cNvSpPr>
            <a:spLocks noGrp="1" noChangeArrowheads="1"/>
          </p:cNvSpPr>
          <p:nvPr>
            <p:ph sz="half" idx="1"/>
          </p:nvPr>
        </p:nvSpPr>
        <p:spPr>
          <a:xfrm>
            <a:off x="158750" y="1225550"/>
            <a:ext cx="4711700" cy="5016500"/>
          </a:xfrm>
          <a:solidFill>
            <a:schemeClr val="bg2">
              <a:lumMod val="75000"/>
            </a:schemeClr>
          </a:solidFill>
          <a:ln w="12700" cap="flat">
            <a:solidFill>
              <a:schemeClr val="tx1"/>
            </a:solidFill>
          </a:ln>
        </p:spPr>
        <p:txBody>
          <a:bodyPr lIns="92075" tIns="46038" rIns="92075" bIns="46038">
            <a:normAutofit/>
          </a:bodyPr>
          <a:lstStyle/>
          <a:p>
            <a:pPr eaLnBrk="0" hangingPunct="0">
              <a:buFont typeface="Wingdings" pitchFamily="2" charset="2"/>
              <a:buNone/>
            </a:pPr>
            <a:r>
              <a:rPr lang="en-US" b="1" dirty="0">
                <a:solidFill>
                  <a:schemeClr val="accent6"/>
                </a:solidFill>
                <a:effectLst>
                  <a:outerShdw blurRad="38100" dist="38100" dir="2700000" algn="tl">
                    <a:srgbClr val="000000">
                      <a:alpha val="43137"/>
                    </a:srgbClr>
                  </a:outerShdw>
                </a:effectLst>
              </a:rPr>
              <a:t>Theory X</a:t>
            </a:r>
          </a:p>
          <a:p>
            <a:pPr eaLnBrk="0" hangingPunct="0">
              <a:buSzPct val="79000"/>
            </a:pPr>
            <a:r>
              <a:rPr lang="en-US" sz="2200" dirty="0"/>
              <a:t>People:</a:t>
            </a:r>
          </a:p>
          <a:p>
            <a:pPr lvl="1"/>
            <a:r>
              <a:rPr lang="en-US" sz="2200" dirty="0"/>
              <a:t>Dislike work and will try to avoid it - inherently lazy</a:t>
            </a:r>
          </a:p>
          <a:p>
            <a:pPr lvl="1"/>
            <a:r>
              <a:rPr lang="en-US" sz="2200" dirty="0"/>
              <a:t>Lack of ambition and little capacity for problem solving</a:t>
            </a:r>
          </a:p>
          <a:p>
            <a:pPr lvl="1"/>
            <a:r>
              <a:rPr lang="en-US" sz="2200" dirty="0"/>
              <a:t>Want to be controlled and directed</a:t>
            </a:r>
          </a:p>
          <a:p>
            <a:pPr lvl="1"/>
            <a:r>
              <a:rPr lang="en-US" sz="2200" dirty="0"/>
              <a:t>Are resistant to change and don’t care about organizational needs</a:t>
            </a:r>
          </a:p>
          <a:p>
            <a:pPr lvl="1"/>
            <a:r>
              <a:rPr lang="en-US" sz="2200" dirty="0"/>
              <a:t>Are motivated by money, position and punishment</a:t>
            </a:r>
            <a:r>
              <a:rPr lang="en-US" dirty="0"/>
              <a:t>	</a:t>
            </a:r>
          </a:p>
        </p:txBody>
      </p:sp>
      <p:sp>
        <p:nvSpPr>
          <p:cNvPr id="293892" name="Rectangle 4"/>
          <p:cNvSpPr>
            <a:spLocks noGrp="1" noChangeArrowheads="1"/>
          </p:cNvSpPr>
          <p:nvPr>
            <p:ph sz="half" idx="2"/>
          </p:nvPr>
        </p:nvSpPr>
        <p:spPr>
          <a:xfrm>
            <a:off x="5035550" y="1225550"/>
            <a:ext cx="3797300" cy="5016500"/>
          </a:xfrm>
          <a:solidFill>
            <a:schemeClr val="bg2">
              <a:lumMod val="75000"/>
            </a:schemeClr>
          </a:solidFill>
          <a:ln w="12700" cap="flat">
            <a:solidFill>
              <a:schemeClr val="tx1"/>
            </a:solidFill>
          </a:ln>
        </p:spPr>
        <p:txBody>
          <a:bodyPr lIns="92075" tIns="46038" rIns="92075" bIns="46038">
            <a:normAutofit/>
          </a:bodyPr>
          <a:lstStyle/>
          <a:p>
            <a:pPr eaLnBrk="0" hangingPunct="0">
              <a:buFont typeface="Wingdings" pitchFamily="2" charset="2"/>
              <a:buNone/>
            </a:pPr>
            <a:r>
              <a:rPr lang="en-US" b="1" dirty="0">
                <a:solidFill>
                  <a:schemeClr val="accent6"/>
                </a:solidFill>
                <a:effectLst>
                  <a:outerShdw blurRad="38100" dist="38100" dir="2700000" algn="tl">
                    <a:srgbClr val="000000">
                      <a:alpha val="43137"/>
                    </a:srgbClr>
                  </a:outerShdw>
                </a:effectLst>
              </a:rPr>
              <a:t>Theory Y</a:t>
            </a:r>
          </a:p>
          <a:p>
            <a:pPr eaLnBrk="0" hangingPunct="0">
              <a:buSzPct val="79000"/>
            </a:pPr>
            <a:r>
              <a:rPr lang="en-US" sz="2200" dirty="0"/>
              <a:t>People:</a:t>
            </a:r>
          </a:p>
          <a:p>
            <a:pPr lvl="1"/>
            <a:r>
              <a:rPr lang="en-US" sz="2200" dirty="0"/>
              <a:t>Are creative, ambitious and committed to organizational goals</a:t>
            </a:r>
          </a:p>
          <a:p>
            <a:pPr lvl="1"/>
            <a:r>
              <a:rPr lang="en-US" sz="2200" dirty="0"/>
              <a:t>Can direct and control themselves</a:t>
            </a:r>
          </a:p>
          <a:p>
            <a:pPr lvl="1"/>
            <a:r>
              <a:rPr lang="en-US" sz="2200" dirty="0"/>
              <a:t>Are highly self-motivated</a:t>
            </a:r>
          </a:p>
          <a:p>
            <a:pPr lvl="1"/>
            <a:r>
              <a:rPr lang="en-US" sz="2200" dirty="0"/>
              <a:t>Desire responsibility</a:t>
            </a:r>
          </a:p>
        </p:txBody>
      </p:sp>
      <p:sp>
        <p:nvSpPr>
          <p:cNvPr id="5"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Footer Placeholder 1"/>
          <p:cNvSpPr>
            <a:spLocks noGrp="1"/>
          </p:cNvSpPr>
          <p:nvPr>
            <p:ph type="ftr" sz="quarter" idx="11"/>
          </p:nvPr>
        </p:nvSpPr>
        <p:spPr/>
        <p:txBody>
          <a:bodyPr/>
          <a:lstStyle/>
          <a:p>
            <a:r>
              <a:rPr lang="en-CA"/>
              <a:t>PMBOK 6th Edition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304800" y="228600"/>
            <a:ext cx="8686800" cy="838200"/>
          </a:xfrm>
          <a:noFill/>
          <a:ln/>
        </p:spPr>
        <p:txBody>
          <a:bodyPr lIns="92075" tIns="46038" rIns="92075" bIns="46038" anchor="ctr"/>
          <a:lstStyle/>
          <a:p>
            <a:pPr algn="ctr" eaLnBrk="0" hangingPunct="0"/>
            <a:r>
              <a:rPr lang="en-US" b="1" dirty="0" err="1">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Ouchi’s</a:t>
            </a:r>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 Theory Z</a:t>
            </a:r>
          </a:p>
        </p:txBody>
      </p:sp>
      <p:sp>
        <p:nvSpPr>
          <p:cNvPr id="295939" name="Rectangle 3"/>
          <p:cNvSpPr>
            <a:spLocks noGrp="1" noChangeArrowheads="1"/>
          </p:cNvSpPr>
          <p:nvPr>
            <p:ph idx="1"/>
          </p:nvPr>
        </p:nvSpPr>
        <p:spPr>
          <a:noFill/>
          <a:ln/>
        </p:spPr>
        <p:txBody>
          <a:bodyPr lIns="92075" tIns="46038" rIns="92075" bIns="46038"/>
          <a:lstStyle/>
          <a:p>
            <a:pPr lvl="1"/>
            <a:r>
              <a:rPr lang="en-US" dirty="0"/>
              <a:t>High levels of trust, confidence, and commitment to workers by management</a:t>
            </a:r>
          </a:p>
          <a:p>
            <a:pPr lvl="1"/>
            <a:r>
              <a:rPr lang="en-US" dirty="0"/>
              <a:t>Workers are trustworthy and capable of working without close supervision</a:t>
            </a:r>
          </a:p>
          <a:p>
            <a:pPr lvl="1"/>
            <a:r>
              <a:rPr lang="en-US" dirty="0"/>
              <a:t>Based on Japanese values of lifetime employment, slow promotions, infrequent evaluations and non-specialized career paths</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304800" y="152400"/>
            <a:ext cx="8686800" cy="838200"/>
          </a:xfrm>
          <a:noFill/>
          <a:ln/>
        </p:spPr>
        <p:txBody>
          <a:bodyPr lIns="92075" tIns="46038" rIns="92075" bIns="46038" anchor="ctr"/>
          <a:lstStyle/>
          <a:p>
            <a:pPr algn="ctr" eaLnBrk="0" hangingPunct="0"/>
            <a:r>
              <a:rPr lang="en-US" b="1" dirty="0">
                <a:solidFill>
                  <a:schemeClr val="accent6"/>
                </a:solidFill>
                <a:effectLst>
                  <a:outerShdw blurRad="50000" dist="30000" dir="5400000" algn="tl" rotWithShape="0">
                    <a:srgbClr val="000000">
                      <a:alpha val="30000"/>
                    </a:srgbClr>
                  </a:outerShdw>
                  <a:reflection blurRad="6350" stA="55000" endA="300" endPos="45500" dir="5400000" sy="-100000" algn="bl" rotWithShape="0"/>
                </a:effectLst>
              </a:rPr>
              <a:t>Contingency Theory</a:t>
            </a:r>
          </a:p>
        </p:txBody>
      </p:sp>
      <p:sp>
        <p:nvSpPr>
          <p:cNvPr id="297987" name="Rectangle 3"/>
          <p:cNvSpPr>
            <a:spLocks noGrp="1" noChangeArrowheads="1"/>
          </p:cNvSpPr>
          <p:nvPr>
            <p:ph idx="1"/>
          </p:nvPr>
        </p:nvSpPr>
        <p:spPr>
          <a:noFill/>
          <a:ln/>
        </p:spPr>
        <p:txBody>
          <a:bodyPr lIns="92075" tIns="46038" rIns="92075" bIns="46038"/>
          <a:lstStyle/>
          <a:p>
            <a:pPr eaLnBrk="0" hangingPunct="0">
              <a:buFont typeface="Wingdings" pitchFamily="2" charset="2"/>
              <a:buNone/>
            </a:pPr>
            <a:endParaRPr lang="en-US"/>
          </a:p>
          <a:p>
            <a:pPr lvl="1"/>
            <a:r>
              <a:rPr lang="en-US"/>
              <a:t>Developed by Morse and Lorsch - based on McGregor’s Theory Y and Herzberg’s Hygiene Theory</a:t>
            </a:r>
          </a:p>
          <a:p>
            <a:pPr lvl="1"/>
            <a:r>
              <a:rPr lang="en-US"/>
              <a:t>People have a central need to achieve competence</a:t>
            </a:r>
          </a:p>
          <a:p>
            <a:pPr lvl="1"/>
            <a:r>
              <a:rPr lang="en-US"/>
              <a:t>Need continues to motivate people even after competence is met</a:t>
            </a:r>
          </a:p>
        </p:txBody>
      </p:sp>
      <p:sp>
        <p:nvSpPr>
          <p:cNvPr id="2" name="Footer Placeholder 1"/>
          <p:cNvSpPr>
            <a:spLocks noGrp="1"/>
          </p:cNvSpPr>
          <p:nvPr>
            <p:ph type="ftr" sz="quarter" idx="11"/>
          </p:nvPr>
        </p:nvSpPr>
        <p:spPr/>
        <p:txBody>
          <a:bodyPr/>
          <a:lstStyle/>
          <a:p>
            <a:r>
              <a:rPr lang="en-CA"/>
              <a:t>PMBOK 6th Edition</a:t>
            </a:r>
            <a:endParaRPr lang="en-CA"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10310</TotalTime>
  <Words>10368</Words>
  <Application>Microsoft Office PowerPoint</Application>
  <PresentationFormat>On-screen Show (4:3)</PresentationFormat>
  <Paragraphs>1532</Paragraphs>
  <Slides>108</Slides>
  <Notes>78</Notes>
  <HiddenSlides>23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108</vt:i4>
      </vt:variant>
    </vt:vector>
  </HeadingPairs>
  <TitlesOfParts>
    <vt:vector size="119" baseType="lpstr">
      <vt:lpstr>Arial</vt:lpstr>
      <vt:lpstr>Bookman Old Style</vt:lpstr>
      <vt:lpstr>Calibri</vt:lpstr>
      <vt:lpstr>Courier New</vt:lpstr>
      <vt:lpstr>Gill Sans MT</vt:lpstr>
      <vt:lpstr>Times New Roman</vt:lpstr>
      <vt:lpstr>Verdana</vt:lpstr>
      <vt:lpstr>Wingdings</vt:lpstr>
      <vt:lpstr>Wingdings 2</vt:lpstr>
      <vt:lpstr>Solstice</vt:lpstr>
      <vt:lpstr>Visio</vt:lpstr>
      <vt:lpstr>PMP® Exam Preparation Workshop  PMP250</vt:lpstr>
      <vt:lpstr>PowerPoint Presentation</vt:lpstr>
      <vt:lpstr>PROJECT RESOURCE MANAGEMENT</vt:lpstr>
      <vt:lpstr>PowerPoint Presentation</vt:lpstr>
      <vt:lpstr>KEY CONCEPTS FOR PROJECT RESOURCE MANAGEMENT </vt:lpstr>
      <vt:lpstr>KEY CONCEPTS FOR PROJECT RESOURCE MANAGEMENT </vt:lpstr>
      <vt:lpstr>          </vt:lpstr>
      <vt:lpstr>9.1 PLAN RESOURCES MANAGEMENT</vt:lpstr>
      <vt:lpstr>9.1 PLAN RESOURCES MANAGEMENT</vt:lpstr>
      <vt:lpstr>9.1.1 PLAN RESOURCES MANAGEMENT: INPUTS</vt:lpstr>
      <vt:lpstr>9.1.1  PLAN RESOURCES MANAGEMENT: INPUTS</vt:lpstr>
      <vt:lpstr>9.1.2 PLAN RESOUCE MANAGEMENT: TOOLS AND TECHNIQUES</vt:lpstr>
      <vt:lpstr>9.1.2  PLAN RESOURCES MANAGEMENT:                      TOOLS &amp; TECHNIQUES</vt:lpstr>
      <vt:lpstr>9.1.2  PLAN RESOURCES MANAGEMENT:  TOOLS &amp; TECHNIQUES</vt:lpstr>
      <vt:lpstr>9.1.3  PLAN RESOURCES MANAGEMENT: OUTPUTS</vt:lpstr>
      <vt:lpstr>9.1.3  PLAN RESOURCES MANAGEMENT: OUTPUTS</vt:lpstr>
      <vt:lpstr>9.2 ESTIMATE ACTIVITY RESOURCES</vt:lpstr>
      <vt:lpstr>9.2 ESTIMATE  ACTIVITY  RESOURCES</vt:lpstr>
      <vt:lpstr>9.2 ESTIMATE  ACTIVITY  RESOURCES DATA FLOW DIAGRAM</vt:lpstr>
      <vt:lpstr>9.2.1 ESTIMATE  ACTIVITY  RESOURCES - INPUTS</vt:lpstr>
      <vt:lpstr>9.2.2 ESTIMATE  ACTIVITY  RESOURCES TOOLS &amp; TECHNIQUES</vt:lpstr>
      <vt:lpstr>9.2.1 ESTIMATE  ACTIVITY  RESOURCES    OUTPUTS</vt:lpstr>
      <vt:lpstr>Sample Resource Breakdown Structure</vt:lpstr>
      <vt:lpstr>       </vt:lpstr>
      <vt:lpstr>9.3 ACQUIRE RESOURCES </vt:lpstr>
      <vt:lpstr>PowerPoint Presentation</vt:lpstr>
      <vt:lpstr>9.3.1  ACQUIRE RESOURCES - INPUTS </vt:lpstr>
      <vt:lpstr>9.3.2  ACQUIRE RESOURCES                 TOOLS &amp; TECHNIQUES </vt:lpstr>
      <vt:lpstr>9.3.2  ACQUIRE RESOURCES                 TOOLS &amp; TECHNIQUES </vt:lpstr>
      <vt:lpstr>9.3.3  ACQUIRE RESOURCES - OUTPUT </vt:lpstr>
      <vt:lpstr>9.3.3  ACQUIRE RESOURCES - OUTPUT </vt:lpstr>
      <vt:lpstr>9.4 DEVELOP  TEAM</vt:lpstr>
      <vt:lpstr>9.4 DEVELOP TEAM</vt:lpstr>
      <vt:lpstr>9.4 DEVELOP  TEAM </vt:lpstr>
      <vt:lpstr>9.4.1 DEVELOP TEAM: INPUTS</vt:lpstr>
      <vt:lpstr>9.4.1 DEVELOP TEAM: INPUTS</vt:lpstr>
      <vt:lpstr>9.4.2 DEVELOP TEAM TOOLS &amp; TECHNIQUES</vt:lpstr>
      <vt:lpstr>9.4.2 DEVELOP TEAM TOOLS &amp; TECHNIQUES</vt:lpstr>
      <vt:lpstr>9.4.2 DEVELOP  TEAM: TOOLS &amp; TECHNIQUES</vt:lpstr>
      <vt:lpstr>9.4.3 DEVELOP  TEAM: OUTPUTS</vt:lpstr>
      <vt:lpstr>9.4.3 DEVELOP  TEAM: OUTPUTS</vt:lpstr>
      <vt:lpstr>9.5 MANAGE TEAM</vt:lpstr>
      <vt:lpstr>9.5  -  MANAGE  TEAM</vt:lpstr>
      <vt:lpstr>9.5 MANAGE  TEAM</vt:lpstr>
      <vt:lpstr>9.5.1 MANAGE TEAM: INPUTS</vt:lpstr>
      <vt:lpstr>9.5.1 MANAGE TEAM: INPUTS</vt:lpstr>
      <vt:lpstr>9.5.2 MANAGE TEAM: TOOLS &amp; TECHNIQUES</vt:lpstr>
      <vt:lpstr>PowerPoint Presentation</vt:lpstr>
      <vt:lpstr>9.5.3 MANAGE TEAM: OUTPUTS</vt:lpstr>
      <vt:lpstr>9.6 CONTROL RESOURCES</vt:lpstr>
      <vt:lpstr>9.6 CONTROL RESOURCES</vt:lpstr>
      <vt:lpstr>9.6 CONTROL RESOURCES</vt:lpstr>
      <vt:lpstr>9.6.1 CONTROL RESOURCES - INPUTS</vt:lpstr>
      <vt:lpstr>9.6.2 CONTROL RESOURCES         TOOLS &amp; TECHNIQUES</vt:lpstr>
      <vt:lpstr>9.6.2 CONTROL RESOURCES         TOOLS &amp; TECHNIQUES</vt:lpstr>
      <vt:lpstr>9.6.3 CONTROL RESOURCES - OUTPUTS</vt:lpstr>
      <vt:lpstr>9.6.3 CONTROL RESOURCES  OUTPUTS</vt:lpstr>
      <vt:lpstr>PROJECT RESOURCE MANAGEMENT SUPPLIMENTARY TOPICS</vt:lpstr>
      <vt:lpstr>What Is Conflict?</vt:lpstr>
      <vt:lpstr>Antecedent Conditions Leading to Conflict</vt:lpstr>
      <vt:lpstr>      Conflict Management Modes</vt:lpstr>
      <vt:lpstr>Conflict Management Modes</vt:lpstr>
      <vt:lpstr>Conflict Management Modes</vt:lpstr>
      <vt:lpstr>Sources of Conflict by Life Cycle Phase </vt:lpstr>
      <vt:lpstr>Styles of Conflict Resolution</vt:lpstr>
      <vt:lpstr>Model for Effective Human Resource Management</vt:lpstr>
      <vt:lpstr>Authority,  Accountability, Responsibility and Reliability</vt:lpstr>
      <vt:lpstr>Leadership</vt:lpstr>
      <vt:lpstr>Leadership &amp; Management Skills over Project Life Cycle</vt:lpstr>
      <vt:lpstr>Situational Leadership</vt:lpstr>
      <vt:lpstr>Leadership Approaches/Theories</vt:lpstr>
      <vt:lpstr>Leadership Approaches/Theories</vt:lpstr>
      <vt:lpstr>Leadership Approaches/Theories</vt:lpstr>
      <vt:lpstr>Contingency Leadership Models</vt:lpstr>
      <vt:lpstr>Fiedler’s Contingency Model</vt:lpstr>
      <vt:lpstr>Fiedler’s Contingency Model</vt:lpstr>
      <vt:lpstr>Hersey and Blanchard’s Situational Leadership Model</vt:lpstr>
      <vt:lpstr>Hersey and Blanchard’s Situational Leadership Model</vt:lpstr>
      <vt:lpstr>Hersey and Blanchard’s Situational Leadership Model</vt:lpstr>
      <vt:lpstr>House’s Path-Goal Model</vt:lpstr>
      <vt:lpstr>Vroom and Jago Leadership Model</vt:lpstr>
      <vt:lpstr>Vroom and Jago Leadership Model</vt:lpstr>
      <vt:lpstr>Leadership Approaches/Theories</vt:lpstr>
      <vt:lpstr>Leadership Approaches/Theories</vt:lpstr>
      <vt:lpstr>Leadership</vt:lpstr>
      <vt:lpstr>Motivation</vt:lpstr>
      <vt:lpstr>Motivation</vt:lpstr>
      <vt:lpstr>Content Motivational Theories</vt:lpstr>
      <vt:lpstr>Maslow’s Hierarchy of Needs</vt:lpstr>
      <vt:lpstr>Maslow’s Hierarchy of Needs</vt:lpstr>
      <vt:lpstr>Alderfer’s ERG Needs</vt:lpstr>
      <vt:lpstr>Alderfer’s ERG Needs</vt:lpstr>
      <vt:lpstr>Herzberg’s Motivator/Hygiene Theory</vt:lpstr>
      <vt:lpstr>Herzberg’s Motivator/Hygiene Theory</vt:lpstr>
      <vt:lpstr>McClelland’s Achievement Motivation Theory</vt:lpstr>
      <vt:lpstr>Process Motivational Theories</vt:lpstr>
      <vt:lpstr>McGregor’s Theory X and Theory Y</vt:lpstr>
      <vt:lpstr>Ouchi’s Theory Z</vt:lpstr>
      <vt:lpstr>Contingency Theory</vt:lpstr>
      <vt:lpstr>Goal-Setting Theory</vt:lpstr>
      <vt:lpstr>Expectancy Theory</vt:lpstr>
      <vt:lpstr>Reinforcement Theory</vt:lpstr>
      <vt:lpstr>Equity Theory</vt:lpstr>
      <vt:lpstr>TEAM BUILDING</vt:lpstr>
      <vt:lpstr>9.3.2  -  ACQUIRE RESOURCES                                TOOLS &amp; TECHNIQUES</vt:lpstr>
      <vt:lpstr>9.1.2  PLAN RESOURCES MANAGEMENT:  TOOLS &amp; TECHNIQUES</vt:lpstr>
      <vt:lpstr>9.1.2 PLAN RESOURCE MANAGEMENT                              TOOLS &amp; TECHNIQUES</vt:lpstr>
      <vt:lpstr>9.1.2  PLAN RESOURCES MANAGEMENT TOOLS &amp;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Isaac</dc:creator>
  <cp:lastModifiedBy>Hamza Qazi</cp:lastModifiedBy>
  <cp:revision>578</cp:revision>
  <cp:lastPrinted>2018-03-01T02:15:13Z</cp:lastPrinted>
  <dcterms:created xsi:type="dcterms:W3CDTF">2009-09-07T12:55:18Z</dcterms:created>
  <dcterms:modified xsi:type="dcterms:W3CDTF">2020-02-28T02:19:59Z</dcterms:modified>
</cp:coreProperties>
</file>