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9"/>
  </p:notesMasterIdLst>
  <p:sldIdLst>
    <p:sldId id="257" r:id="rId2"/>
    <p:sldId id="421" r:id="rId3"/>
    <p:sldId id="258" r:id="rId4"/>
    <p:sldId id="284" r:id="rId5"/>
    <p:sldId id="286" r:id="rId6"/>
    <p:sldId id="285" r:id="rId7"/>
    <p:sldId id="427" r:id="rId8"/>
    <p:sldId id="289" r:id="rId9"/>
    <p:sldId id="290" r:id="rId10"/>
    <p:sldId id="291" r:id="rId11"/>
    <p:sldId id="387" r:id="rId12"/>
    <p:sldId id="433" r:id="rId13"/>
    <p:sldId id="423" r:id="rId14"/>
    <p:sldId id="295" r:id="rId15"/>
    <p:sldId id="434" r:id="rId16"/>
    <p:sldId id="435" r:id="rId17"/>
    <p:sldId id="293" r:id="rId18"/>
    <p:sldId id="436" r:id="rId19"/>
    <p:sldId id="306" r:id="rId20"/>
    <p:sldId id="307" r:id="rId21"/>
    <p:sldId id="438" r:id="rId22"/>
    <p:sldId id="439" r:id="rId23"/>
    <p:sldId id="440" r:id="rId24"/>
    <p:sldId id="308" r:id="rId25"/>
    <p:sldId id="309" r:id="rId26"/>
    <p:sldId id="310" r:id="rId27"/>
    <p:sldId id="311" r:id="rId28"/>
    <p:sldId id="444" r:id="rId29"/>
    <p:sldId id="445" r:id="rId30"/>
    <p:sldId id="312" r:id="rId31"/>
    <p:sldId id="446" r:id="rId32"/>
    <p:sldId id="407" r:id="rId33"/>
    <p:sldId id="408" r:id="rId34"/>
    <p:sldId id="318" r:id="rId35"/>
    <p:sldId id="416" r:id="rId36"/>
    <p:sldId id="409" r:id="rId37"/>
    <p:sldId id="320" r:id="rId38"/>
    <p:sldId id="325" r:id="rId39"/>
    <p:sldId id="411" r:id="rId40"/>
    <p:sldId id="449" r:id="rId41"/>
    <p:sldId id="412" r:id="rId42"/>
    <p:sldId id="451" r:id="rId43"/>
    <p:sldId id="426" r:id="rId44"/>
    <p:sldId id="452" r:id="rId45"/>
    <p:sldId id="415" r:id="rId46"/>
    <p:sldId id="414" r:id="rId47"/>
    <p:sldId id="453" r:id="rId48"/>
    <p:sldId id="347" r:id="rId49"/>
    <p:sldId id="454" r:id="rId50"/>
    <p:sldId id="358" r:id="rId51"/>
    <p:sldId id="394" r:id="rId52"/>
    <p:sldId id="396" r:id="rId53"/>
    <p:sldId id="398" r:id="rId54"/>
    <p:sldId id="399" r:id="rId55"/>
    <p:sldId id="401" r:id="rId56"/>
    <p:sldId id="402" r:id="rId57"/>
    <p:sldId id="455" r:id="rId5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00"/>
    <a:srgbClr val="0033CC"/>
    <a:srgbClr val="CB7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51004E2-FCB4-4E56-B278-760F1BB50026}" type="datetimeFigureOut">
              <a:rPr lang="en-US" smtClean="0"/>
              <a:pPr/>
              <a:t>2/27/2020</a:t>
            </a:fld>
            <a:endParaRPr lang="en-CA"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FD80E64-79B6-4F4F-9AA2-8D6AEEC044A5}" type="slidenum">
              <a:rPr lang="en-CA" smtClean="0"/>
              <a:pPr/>
              <a:t>‹#›</a:t>
            </a:fld>
            <a:endParaRPr lang="en-CA" dirty="0"/>
          </a:p>
        </p:txBody>
      </p:sp>
    </p:spTree>
    <p:extLst>
      <p:ext uri="{BB962C8B-B14F-4D97-AF65-F5344CB8AC3E}">
        <p14:creationId xmlns:p14="http://schemas.microsoft.com/office/powerpoint/2010/main" val="978075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F18768A9-D3D2-4CBC-8FDD-E9A4A2871B36}" type="slidenum">
              <a:rPr lang="en-US"/>
              <a:pPr/>
              <a:t>1</a:t>
            </a:fld>
            <a:endParaRPr lang="en-US" dirty="0"/>
          </a:p>
        </p:txBody>
      </p:sp>
      <p:sp>
        <p:nvSpPr>
          <p:cNvPr id="299010" name="Rectangle 2"/>
          <p:cNvSpPr>
            <a:spLocks noGrp="1" noRot="1" noChangeAspect="1" noChangeArrowheads="1" noTextEdit="1"/>
          </p:cNvSpPr>
          <p:nvPr>
            <p:ph type="sldImg"/>
          </p:nvPr>
        </p:nvSpPr>
        <p:spPr>
          <a:xfrm>
            <a:off x="1266825" y="727075"/>
            <a:ext cx="4781550" cy="3586163"/>
          </a:xfrm>
          <a:ln/>
        </p:spPr>
      </p:sp>
      <p:sp>
        <p:nvSpPr>
          <p:cNvPr id="29901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FD80E64-79B6-4F4F-9AA2-8D6AEEC044A5}" type="slidenum">
              <a:rPr lang="en-CA" smtClean="0"/>
              <a:pPr/>
              <a:t>11</a:t>
            </a:fld>
            <a:endParaRPr lang="en-CA"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FD80E64-79B6-4F4F-9AA2-8D6AEEC044A5}" type="slidenum">
              <a:rPr lang="en-CA" smtClean="0"/>
              <a:pPr/>
              <a:t>12</a:t>
            </a:fld>
            <a:endParaRPr lang="en-CA" dirty="0"/>
          </a:p>
        </p:txBody>
      </p:sp>
    </p:spTree>
    <p:extLst>
      <p:ext uri="{BB962C8B-B14F-4D97-AF65-F5344CB8AC3E}">
        <p14:creationId xmlns:p14="http://schemas.microsoft.com/office/powerpoint/2010/main" val="2425092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A17117D2-9380-43CC-B82A-47A9506671CE}" type="slidenum">
              <a:rPr lang="en-US"/>
              <a:pPr/>
              <a:t>14</a:t>
            </a:fld>
            <a:endParaRPr lang="en-US" dirty="0"/>
          </a:p>
        </p:txBody>
      </p:sp>
      <p:sp>
        <p:nvSpPr>
          <p:cNvPr id="343042" name="Rectangle 2"/>
          <p:cNvSpPr>
            <a:spLocks noGrp="1" noRot="1" noChangeAspect="1" noChangeArrowheads="1" noTextEdit="1"/>
          </p:cNvSpPr>
          <p:nvPr>
            <p:ph type="sldImg"/>
          </p:nvPr>
        </p:nvSpPr>
        <p:spPr>
          <a:xfrm>
            <a:off x="1266825" y="727075"/>
            <a:ext cx="4781550" cy="3586163"/>
          </a:xfrm>
          <a:ln/>
        </p:spPr>
      </p:sp>
      <p:sp>
        <p:nvSpPr>
          <p:cNvPr id="34304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A17117D2-9380-43CC-B82A-47A9506671CE}" type="slidenum">
              <a:rPr lang="en-US"/>
              <a:pPr/>
              <a:t>15</a:t>
            </a:fld>
            <a:endParaRPr lang="en-US" dirty="0"/>
          </a:p>
        </p:txBody>
      </p:sp>
      <p:sp>
        <p:nvSpPr>
          <p:cNvPr id="343042" name="Rectangle 2"/>
          <p:cNvSpPr>
            <a:spLocks noGrp="1" noRot="1" noChangeAspect="1" noChangeArrowheads="1" noTextEdit="1"/>
          </p:cNvSpPr>
          <p:nvPr>
            <p:ph type="sldImg"/>
          </p:nvPr>
        </p:nvSpPr>
        <p:spPr>
          <a:xfrm>
            <a:off x="1266825" y="727075"/>
            <a:ext cx="4781550" cy="3586163"/>
          </a:xfrm>
          <a:ln/>
        </p:spPr>
      </p:sp>
      <p:sp>
        <p:nvSpPr>
          <p:cNvPr id="343043"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3840441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A17117D2-9380-43CC-B82A-47A9506671CE}" type="slidenum">
              <a:rPr lang="en-US"/>
              <a:pPr/>
              <a:t>16</a:t>
            </a:fld>
            <a:endParaRPr lang="en-US" dirty="0"/>
          </a:p>
        </p:txBody>
      </p:sp>
      <p:sp>
        <p:nvSpPr>
          <p:cNvPr id="343042" name="Rectangle 2"/>
          <p:cNvSpPr>
            <a:spLocks noGrp="1" noRot="1" noChangeAspect="1" noChangeArrowheads="1" noTextEdit="1"/>
          </p:cNvSpPr>
          <p:nvPr>
            <p:ph type="sldImg"/>
          </p:nvPr>
        </p:nvSpPr>
        <p:spPr>
          <a:xfrm>
            <a:off x="1266825" y="727075"/>
            <a:ext cx="4781550" cy="3586163"/>
          </a:xfrm>
          <a:ln/>
        </p:spPr>
      </p:sp>
      <p:sp>
        <p:nvSpPr>
          <p:cNvPr id="343043"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2668127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DC8A5AE5-4737-4CAC-831E-C5F195D4A640}" type="slidenum">
              <a:rPr lang="en-US"/>
              <a:pPr/>
              <a:t>17</a:t>
            </a:fld>
            <a:endParaRPr lang="en-US" dirty="0"/>
          </a:p>
        </p:txBody>
      </p:sp>
      <p:sp>
        <p:nvSpPr>
          <p:cNvPr id="340994" name="Rectangle 2"/>
          <p:cNvSpPr>
            <a:spLocks noGrp="1" noRot="1" noChangeAspect="1" noChangeArrowheads="1" noTextEdit="1"/>
          </p:cNvSpPr>
          <p:nvPr>
            <p:ph type="sldImg"/>
          </p:nvPr>
        </p:nvSpPr>
        <p:spPr>
          <a:xfrm>
            <a:off x="1266825" y="727075"/>
            <a:ext cx="4781550" cy="3586163"/>
          </a:xfrm>
          <a:ln/>
        </p:spPr>
      </p:sp>
      <p:sp>
        <p:nvSpPr>
          <p:cNvPr id="34099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DC8A5AE5-4737-4CAC-831E-C5F195D4A640}" type="slidenum">
              <a:rPr lang="en-US"/>
              <a:pPr/>
              <a:t>18</a:t>
            </a:fld>
            <a:endParaRPr lang="en-US" dirty="0"/>
          </a:p>
        </p:txBody>
      </p:sp>
      <p:sp>
        <p:nvSpPr>
          <p:cNvPr id="340994" name="Rectangle 2"/>
          <p:cNvSpPr>
            <a:spLocks noGrp="1" noRot="1" noChangeAspect="1" noChangeArrowheads="1" noTextEdit="1"/>
          </p:cNvSpPr>
          <p:nvPr>
            <p:ph type="sldImg"/>
          </p:nvPr>
        </p:nvSpPr>
        <p:spPr>
          <a:xfrm>
            <a:off x="1266825" y="727075"/>
            <a:ext cx="4781550" cy="3586163"/>
          </a:xfrm>
          <a:ln/>
        </p:spPr>
      </p:sp>
      <p:sp>
        <p:nvSpPr>
          <p:cNvPr id="340995"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166275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8A4D1702-2909-4727-9693-54C66E41DD4F}" type="slidenum">
              <a:rPr lang="en-US"/>
              <a:pPr/>
              <a:t>19</a:t>
            </a:fld>
            <a:endParaRPr lang="en-US" dirty="0"/>
          </a:p>
        </p:txBody>
      </p:sp>
      <p:sp>
        <p:nvSpPr>
          <p:cNvPr id="354306" name="Rectangle 2"/>
          <p:cNvSpPr>
            <a:spLocks noGrp="1" noRot="1" noChangeAspect="1" noChangeArrowheads="1" noTextEdit="1"/>
          </p:cNvSpPr>
          <p:nvPr>
            <p:ph type="sldImg"/>
          </p:nvPr>
        </p:nvSpPr>
        <p:spPr>
          <a:xfrm>
            <a:off x="1266825" y="727075"/>
            <a:ext cx="4781550" cy="3586163"/>
          </a:xfrm>
          <a:ln/>
        </p:spPr>
      </p:sp>
      <p:sp>
        <p:nvSpPr>
          <p:cNvPr id="35430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27BCDEBF-5C8A-4E1A-A8E3-22512E862FC0}" type="slidenum">
              <a:rPr lang="en-US"/>
              <a:pPr/>
              <a:t>20</a:t>
            </a:fld>
            <a:endParaRPr lang="en-US" dirty="0"/>
          </a:p>
        </p:txBody>
      </p:sp>
      <p:sp>
        <p:nvSpPr>
          <p:cNvPr id="355330" name="Rectangle 2"/>
          <p:cNvSpPr>
            <a:spLocks noGrp="1" noRot="1" noChangeAspect="1" noChangeArrowheads="1" noTextEdit="1"/>
          </p:cNvSpPr>
          <p:nvPr>
            <p:ph type="sldImg"/>
          </p:nvPr>
        </p:nvSpPr>
        <p:spPr>
          <a:xfrm>
            <a:off x="1266825" y="727075"/>
            <a:ext cx="4781550" cy="3586163"/>
          </a:xfrm>
          <a:ln/>
        </p:spPr>
      </p:sp>
      <p:sp>
        <p:nvSpPr>
          <p:cNvPr id="35533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27BCDEBF-5C8A-4E1A-A8E3-22512E862FC0}" type="slidenum">
              <a:rPr lang="en-US"/>
              <a:pPr/>
              <a:t>21</a:t>
            </a:fld>
            <a:endParaRPr lang="en-US" dirty="0"/>
          </a:p>
        </p:txBody>
      </p:sp>
      <p:sp>
        <p:nvSpPr>
          <p:cNvPr id="355330" name="Rectangle 2"/>
          <p:cNvSpPr>
            <a:spLocks noGrp="1" noRot="1" noChangeAspect="1" noChangeArrowheads="1" noTextEdit="1"/>
          </p:cNvSpPr>
          <p:nvPr>
            <p:ph type="sldImg"/>
          </p:nvPr>
        </p:nvSpPr>
        <p:spPr>
          <a:xfrm>
            <a:off x="1266825" y="727075"/>
            <a:ext cx="4781550" cy="3586163"/>
          </a:xfrm>
          <a:ln/>
        </p:spPr>
      </p:sp>
      <p:sp>
        <p:nvSpPr>
          <p:cNvPr id="355331"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394507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3687BC15-06B2-4AB0-89D0-CC9DE2261E06}" type="slidenum">
              <a:rPr lang="en-US"/>
              <a:pPr/>
              <a:t>3</a:t>
            </a:fld>
            <a:endParaRPr lang="en-US" dirty="0"/>
          </a:p>
        </p:txBody>
      </p:sp>
      <p:sp>
        <p:nvSpPr>
          <p:cNvPr id="300034" name="Rectangle 2"/>
          <p:cNvSpPr>
            <a:spLocks noGrp="1" noRot="1" noChangeAspect="1" noChangeArrowheads="1" noTextEdit="1"/>
          </p:cNvSpPr>
          <p:nvPr>
            <p:ph type="sldImg"/>
          </p:nvPr>
        </p:nvSpPr>
        <p:spPr>
          <a:xfrm>
            <a:off x="1266825" y="727075"/>
            <a:ext cx="4781550" cy="3586163"/>
          </a:xfrm>
          <a:ln/>
        </p:spPr>
      </p:sp>
      <p:sp>
        <p:nvSpPr>
          <p:cNvPr id="30003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27BCDEBF-5C8A-4E1A-A8E3-22512E862FC0}" type="slidenum">
              <a:rPr lang="en-US"/>
              <a:pPr/>
              <a:t>22</a:t>
            </a:fld>
            <a:endParaRPr lang="en-US" dirty="0"/>
          </a:p>
        </p:txBody>
      </p:sp>
      <p:sp>
        <p:nvSpPr>
          <p:cNvPr id="355330" name="Rectangle 2"/>
          <p:cNvSpPr>
            <a:spLocks noGrp="1" noRot="1" noChangeAspect="1" noChangeArrowheads="1" noTextEdit="1"/>
          </p:cNvSpPr>
          <p:nvPr>
            <p:ph type="sldImg"/>
          </p:nvPr>
        </p:nvSpPr>
        <p:spPr>
          <a:xfrm>
            <a:off x="1266825" y="727075"/>
            <a:ext cx="4781550" cy="3586163"/>
          </a:xfrm>
          <a:ln/>
        </p:spPr>
      </p:sp>
      <p:sp>
        <p:nvSpPr>
          <p:cNvPr id="355331"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2390874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27BCDEBF-5C8A-4E1A-A8E3-22512E862FC0}" type="slidenum">
              <a:rPr lang="en-US"/>
              <a:pPr/>
              <a:t>23</a:t>
            </a:fld>
            <a:endParaRPr lang="en-US" dirty="0"/>
          </a:p>
        </p:txBody>
      </p:sp>
      <p:sp>
        <p:nvSpPr>
          <p:cNvPr id="355330" name="Rectangle 2"/>
          <p:cNvSpPr>
            <a:spLocks noGrp="1" noRot="1" noChangeAspect="1" noChangeArrowheads="1" noTextEdit="1"/>
          </p:cNvSpPr>
          <p:nvPr>
            <p:ph type="sldImg"/>
          </p:nvPr>
        </p:nvSpPr>
        <p:spPr>
          <a:xfrm>
            <a:off x="1266825" y="727075"/>
            <a:ext cx="4781550" cy="3586163"/>
          </a:xfrm>
          <a:ln/>
        </p:spPr>
      </p:sp>
      <p:sp>
        <p:nvSpPr>
          <p:cNvPr id="355331"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3013090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DC51D4D2-B652-4990-871C-B99FBECE48E9}" type="slidenum">
              <a:rPr lang="en-US"/>
              <a:pPr/>
              <a:t>24</a:t>
            </a:fld>
            <a:endParaRPr lang="en-US" dirty="0"/>
          </a:p>
        </p:txBody>
      </p:sp>
      <p:sp>
        <p:nvSpPr>
          <p:cNvPr id="356354" name="Rectangle 2"/>
          <p:cNvSpPr>
            <a:spLocks noGrp="1" noRot="1" noChangeAspect="1" noChangeArrowheads="1" noTextEdit="1"/>
          </p:cNvSpPr>
          <p:nvPr>
            <p:ph type="sldImg"/>
          </p:nvPr>
        </p:nvSpPr>
        <p:spPr>
          <a:xfrm>
            <a:off x="1266825" y="727075"/>
            <a:ext cx="4781550" cy="3586163"/>
          </a:xfrm>
          <a:ln/>
        </p:spPr>
      </p:sp>
      <p:sp>
        <p:nvSpPr>
          <p:cNvPr id="35635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5F58B7A7-6EC3-4E50-AB8A-C65E8852CF1B}" type="slidenum">
              <a:rPr lang="en-US"/>
              <a:pPr/>
              <a:t>25</a:t>
            </a:fld>
            <a:endParaRPr lang="en-US" dirty="0"/>
          </a:p>
        </p:txBody>
      </p:sp>
      <p:sp>
        <p:nvSpPr>
          <p:cNvPr id="357378" name="Rectangle 2"/>
          <p:cNvSpPr>
            <a:spLocks noGrp="1" noRot="1" noChangeAspect="1" noChangeArrowheads="1" noTextEdit="1"/>
          </p:cNvSpPr>
          <p:nvPr>
            <p:ph type="sldImg"/>
          </p:nvPr>
        </p:nvSpPr>
        <p:spPr>
          <a:xfrm>
            <a:off x="1266825" y="727075"/>
            <a:ext cx="4781550" cy="3586163"/>
          </a:xfrm>
          <a:ln/>
        </p:spPr>
      </p:sp>
      <p:sp>
        <p:nvSpPr>
          <p:cNvPr id="35737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53C53A40-7C1A-469E-ADB0-7A4D50A3889C}" type="slidenum">
              <a:rPr lang="en-US"/>
              <a:pPr/>
              <a:t>26</a:t>
            </a:fld>
            <a:endParaRPr lang="en-US" dirty="0"/>
          </a:p>
        </p:txBody>
      </p:sp>
      <p:sp>
        <p:nvSpPr>
          <p:cNvPr id="358402" name="Rectangle 2"/>
          <p:cNvSpPr>
            <a:spLocks noGrp="1" noRot="1" noChangeAspect="1" noChangeArrowheads="1" noTextEdit="1"/>
          </p:cNvSpPr>
          <p:nvPr>
            <p:ph type="sldImg"/>
          </p:nvPr>
        </p:nvSpPr>
        <p:spPr>
          <a:xfrm>
            <a:off x="1266825" y="727075"/>
            <a:ext cx="4781550" cy="3586163"/>
          </a:xfrm>
          <a:ln/>
        </p:spPr>
      </p:sp>
      <p:sp>
        <p:nvSpPr>
          <p:cNvPr id="35840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B9270DA4-4CAF-44B3-B620-8C270EA96F0C}" type="slidenum">
              <a:rPr lang="en-US"/>
              <a:pPr/>
              <a:t>27</a:t>
            </a:fld>
            <a:endParaRPr lang="en-US" dirty="0"/>
          </a:p>
        </p:txBody>
      </p:sp>
      <p:sp>
        <p:nvSpPr>
          <p:cNvPr id="359426" name="Rectangle 2"/>
          <p:cNvSpPr>
            <a:spLocks noGrp="1" noRot="1" noChangeAspect="1" noChangeArrowheads="1" noTextEdit="1"/>
          </p:cNvSpPr>
          <p:nvPr>
            <p:ph type="sldImg"/>
          </p:nvPr>
        </p:nvSpPr>
        <p:spPr>
          <a:xfrm>
            <a:off x="1266825" y="727075"/>
            <a:ext cx="4781550" cy="3586163"/>
          </a:xfrm>
          <a:ln/>
        </p:spPr>
      </p:sp>
      <p:sp>
        <p:nvSpPr>
          <p:cNvPr id="35942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B9270DA4-4CAF-44B3-B620-8C270EA96F0C}" type="slidenum">
              <a:rPr lang="en-US"/>
              <a:pPr/>
              <a:t>28</a:t>
            </a:fld>
            <a:endParaRPr lang="en-US" dirty="0"/>
          </a:p>
        </p:txBody>
      </p:sp>
      <p:sp>
        <p:nvSpPr>
          <p:cNvPr id="359426" name="Rectangle 2"/>
          <p:cNvSpPr>
            <a:spLocks noGrp="1" noRot="1" noChangeAspect="1" noChangeArrowheads="1" noTextEdit="1"/>
          </p:cNvSpPr>
          <p:nvPr>
            <p:ph type="sldImg"/>
          </p:nvPr>
        </p:nvSpPr>
        <p:spPr>
          <a:xfrm>
            <a:off x="1266825" y="727075"/>
            <a:ext cx="4781550" cy="3586163"/>
          </a:xfrm>
          <a:ln/>
        </p:spPr>
      </p:sp>
      <p:sp>
        <p:nvSpPr>
          <p:cNvPr id="359427"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2279318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B9270DA4-4CAF-44B3-B620-8C270EA96F0C}" type="slidenum">
              <a:rPr lang="en-US"/>
              <a:pPr/>
              <a:t>29</a:t>
            </a:fld>
            <a:endParaRPr lang="en-US" dirty="0"/>
          </a:p>
        </p:txBody>
      </p:sp>
      <p:sp>
        <p:nvSpPr>
          <p:cNvPr id="359426" name="Rectangle 2"/>
          <p:cNvSpPr>
            <a:spLocks noGrp="1" noRot="1" noChangeAspect="1" noChangeArrowheads="1" noTextEdit="1"/>
          </p:cNvSpPr>
          <p:nvPr>
            <p:ph type="sldImg"/>
          </p:nvPr>
        </p:nvSpPr>
        <p:spPr>
          <a:xfrm>
            <a:off x="1266825" y="727075"/>
            <a:ext cx="4781550" cy="3586163"/>
          </a:xfrm>
          <a:ln/>
        </p:spPr>
      </p:sp>
      <p:sp>
        <p:nvSpPr>
          <p:cNvPr id="359427"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4173366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DFB58EB5-44B6-4DEB-A2A3-46FFEA7EF4F4}" type="slidenum">
              <a:rPr lang="en-US"/>
              <a:pPr/>
              <a:t>30</a:t>
            </a:fld>
            <a:endParaRPr lang="en-US" dirty="0"/>
          </a:p>
        </p:txBody>
      </p:sp>
      <p:sp>
        <p:nvSpPr>
          <p:cNvPr id="360450" name="Rectangle 2"/>
          <p:cNvSpPr>
            <a:spLocks noGrp="1" noRot="1" noChangeAspect="1" noChangeArrowheads="1" noTextEdit="1"/>
          </p:cNvSpPr>
          <p:nvPr>
            <p:ph type="sldImg"/>
          </p:nvPr>
        </p:nvSpPr>
        <p:spPr>
          <a:xfrm>
            <a:off x="1266825" y="727075"/>
            <a:ext cx="4781550" cy="3586163"/>
          </a:xfrm>
          <a:ln/>
        </p:spPr>
      </p:sp>
      <p:sp>
        <p:nvSpPr>
          <p:cNvPr id="36045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FD80E64-79B6-4F4F-9AA2-8D6AEEC044A5}" type="slidenum">
              <a:rPr lang="en-CA" smtClean="0"/>
              <a:pPr/>
              <a:t>32</a:t>
            </a:fld>
            <a:endParaRPr lang="en-CA"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D5DC96EB-07D1-45ED-A57F-E5306C524289}" type="slidenum">
              <a:rPr lang="en-US"/>
              <a:pPr/>
              <a:t>4</a:t>
            </a:fld>
            <a:endParaRPr lang="en-US" dirty="0"/>
          </a:p>
        </p:txBody>
      </p:sp>
      <p:sp>
        <p:nvSpPr>
          <p:cNvPr id="326658" name="Rectangle 2"/>
          <p:cNvSpPr>
            <a:spLocks noGrp="1" noRot="1" noChangeAspect="1" noChangeArrowheads="1" noTextEdit="1"/>
          </p:cNvSpPr>
          <p:nvPr>
            <p:ph type="sldImg"/>
          </p:nvPr>
        </p:nvSpPr>
        <p:spPr>
          <a:xfrm>
            <a:off x="1266825" y="727075"/>
            <a:ext cx="4781550" cy="3586163"/>
          </a:xfrm>
          <a:ln/>
        </p:spPr>
      </p:sp>
      <p:sp>
        <p:nvSpPr>
          <p:cNvPr id="32665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FD80E64-79B6-4F4F-9AA2-8D6AEEC044A5}" type="slidenum">
              <a:rPr lang="en-CA" smtClean="0"/>
              <a:pPr/>
              <a:t>33</a:t>
            </a:fld>
            <a:endParaRPr lang="en-CA"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E6110B70-66DD-4BB2-AF81-D294383EA86F}" type="slidenum">
              <a:rPr lang="en-US"/>
              <a:pPr/>
              <a:t>34</a:t>
            </a:fld>
            <a:endParaRPr lang="en-US" dirty="0"/>
          </a:p>
        </p:txBody>
      </p:sp>
      <p:sp>
        <p:nvSpPr>
          <p:cNvPr id="366594" name="Rectangle 2"/>
          <p:cNvSpPr>
            <a:spLocks noGrp="1" noRot="1" noChangeAspect="1" noChangeArrowheads="1" noTextEdit="1"/>
          </p:cNvSpPr>
          <p:nvPr>
            <p:ph type="sldImg"/>
          </p:nvPr>
        </p:nvSpPr>
        <p:spPr>
          <a:xfrm>
            <a:off x="1266825" y="727075"/>
            <a:ext cx="4781550" cy="3586163"/>
          </a:xfrm>
          <a:ln/>
        </p:spPr>
      </p:sp>
      <p:sp>
        <p:nvSpPr>
          <p:cNvPr id="36659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FD80E64-79B6-4F4F-9AA2-8D6AEEC044A5}" type="slidenum">
              <a:rPr lang="en-CA" smtClean="0"/>
              <a:pPr/>
              <a:t>35</a:t>
            </a:fld>
            <a:endParaRPr lang="en-CA"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FD80E64-79B6-4F4F-9AA2-8D6AEEC044A5}" type="slidenum">
              <a:rPr lang="en-CA" smtClean="0"/>
              <a:pPr/>
              <a:t>36</a:t>
            </a:fld>
            <a:endParaRPr lang="en-CA"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339E534D-3395-4476-881F-6B942DABA42C}" type="slidenum">
              <a:rPr lang="en-US"/>
              <a:pPr/>
              <a:t>37</a:t>
            </a:fld>
            <a:endParaRPr lang="en-US" dirty="0"/>
          </a:p>
        </p:txBody>
      </p:sp>
      <p:sp>
        <p:nvSpPr>
          <p:cNvPr id="368642" name="Rectangle 2"/>
          <p:cNvSpPr>
            <a:spLocks noGrp="1" noRot="1" noChangeAspect="1" noChangeArrowheads="1" noTextEdit="1"/>
          </p:cNvSpPr>
          <p:nvPr>
            <p:ph type="sldImg"/>
          </p:nvPr>
        </p:nvSpPr>
        <p:spPr>
          <a:xfrm>
            <a:off x="1266825" y="727075"/>
            <a:ext cx="4781550" cy="3586163"/>
          </a:xfrm>
          <a:ln/>
        </p:spPr>
      </p:sp>
      <p:sp>
        <p:nvSpPr>
          <p:cNvPr id="36864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685B360A-6B5D-4FAA-90E4-9E10B5D80B9E}" type="slidenum">
              <a:rPr lang="en-US"/>
              <a:pPr/>
              <a:t>38</a:t>
            </a:fld>
            <a:endParaRPr lang="en-US" dirty="0"/>
          </a:p>
        </p:txBody>
      </p:sp>
      <p:sp>
        <p:nvSpPr>
          <p:cNvPr id="374786" name="Rectangle 2"/>
          <p:cNvSpPr>
            <a:spLocks noGrp="1" noRot="1" noChangeAspect="1" noChangeArrowheads="1" noTextEdit="1"/>
          </p:cNvSpPr>
          <p:nvPr>
            <p:ph type="sldImg"/>
          </p:nvPr>
        </p:nvSpPr>
        <p:spPr>
          <a:xfrm>
            <a:off x="1266825" y="727075"/>
            <a:ext cx="4781550" cy="3586163"/>
          </a:xfrm>
          <a:ln/>
        </p:spPr>
      </p:sp>
      <p:sp>
        <p:nvSpPr>
          <p:cNvPr id="37478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FD80E64-79B6-4F4F-9AA2-8D6AEEC044A5}" type="slidenum">
              <a:rPr lang="en-CA" smtClean="0"/>
              <a:pPr/>
              <a:t>39</a:t>
            </a:fld>
            <a:endParaRPr lang="en-CA"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FD80E64-79B6-4F4F-9AA2-8D6AEEC044A5}" type="slidenum">
              <a:rPr lang="en-CA" smtClean="0"/>
              <a:pPr/>
              <a:t>40</a:t>
            </a:fld>
            <a:endParaRPr lang="en-CA" dirty="0"/>
          </a:p>
        </p:txBody>
      </p:sp>
    </p:spTree>
    <p:extLst>
      <p:ext uri="{BB962C8B-B14F-4D97-AF65-F5344CB8AC3E}">
        <p14:creationId xmlns:p14="http://schemas.microsoft.com/office/powerpoint/2010/main" val="4092867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FD80E64-79B6-4F4F-9AA2-8D6AEEC044A5}" type="slidenum">
              <a:rPr lang="en-CA" smtClean="0"/>
              <a:pPr/>
              <a:t>41</a:t>
            </a:fld>
            <a:endParaRPr lang="en-CA"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FD80E64-79B6-4F4F-9AA2-8D6AEEC044A5}" type="slidenum">
              <a:rPr lang="en-CA" smtClean="0"/>
              <a:pPr/>
              <a:t>42</a:t>
            </a:fld>
            <a:endParaRPr lang="en-CA" dirty="0"/>
          </a:p>
        </p:txBody>
      </p:sp>
    </p:spTree>
    <p:extLst>
      <p:ext uri="{BB962C8B-B14F-4D97-AF65-F5344CB8AC3E}">
        <p14:creationId xmlns:p14="http://schemas.microsoft.com/office/powerpoint/2010/main" val="329352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F8930FEB-202E-4703-B7FF-C7BAFFAC7A15}" type="slidenum">
              <a:rPr lang="en-US"/>
              <a:pPr/>
              <a:t>5</a:t>
            </a:fld>
            <a:endParaRPr lang="en-US" dirty="0"/>
          </a:p>
        </p:txBody>
      </p:sp>
      <p:sp>
        <p:nvSpPr>
          <p:cNvPr id="328706" name="Rectangle 2"/>
          <p:cNvSpPr>
            <a:spLocks noGrp="1" noRot="1" noChangeAspect="1" noChangeArrowheads="1" noTextEdit="1"/>
          </p:cNvSpPr>
          <p:nvPr>
            <p:ph type="sldImg"/>
          </p:nvPr>
        </p:nvSpPr>
        <p:spPr>
          <a:xfrm>
            <a:off x="1266825" y="727075"/>
            <a:ext cx="4781550" cy="3586163"/>
          </a:xfrm>
          <a:ln/>
        </p:spPr>
      </p:sp>
      <p:sp>
        <p:nvSpPr>
          <p:cNvPr id="32870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FD80E64-79B6-4F4F-9AA2-8D6AEEC044A5}" type="slidenum">
              <a:rPr lang="en-CA" smtClean="0"/>
              <a:pPr/>
              <a:t>45</a:t>
            </a:fld>
            <a:endParaRPr lang="en-CA"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FD80E64-79B6-4F4F-9AA2-8D6AEEC044A5}" type="slidenum">
              <a:rPr lang="en-CA" smtClean="0"/>
              <a:pPr/>
              <a:t>46</a:t>
            </a:fld>
            <a:endParaRPr lang="en-CA"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FD80E64-79B6-4F4F-9AA2-8D6AEEC044A5}" type="slidenum">
              <a:rPr lang="en-CA" smtClean="0"/>
              <a:pPr/>
              <a:t>47</a:t>
            </a:fld>
            <a:endParaRPr lang="en-CA" dirty="0"/>
          </a:p>
        </p:txBody>
      </p:sp>
    </p:spTree>
    <p:extLst>
      <p:ext uri="{BB962C8B-B14F-4D97-AF65-F5344CB8AC3E}">
        <p14:creationId xmlns:p14="http://schemas.microsoft.com/office/powerpoint/2010/main" val="15651121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FC56306A-96B9-44F9-BE4C-053BB94CCAE7}" type="slidenum">
              <a:rPr lang="en-US"/>
              <a:pPr/>
              <a:t>48</a:t>
            </a:fld>
            <a:endParaRPr lang="en-US" dirty="0"/>
          </a:p>
        </p:txBody>
      </p:sp>
      <p:sp>
        <p:nvSpPr>
          <p:cNvPr id="396290" name="Rectangle 2"/>
          <p:cNvSpPr>
            <a:spLocks noGrp="1" noRot="1" noChangeAspect="1" noChangeArrowheads="1" noTextEdit="1"/>
          </p:cNvSpPr>
          <p:nvPr>
            <p:ph type="sldImg"/>
          </p:nvPr>
        </p:nvSpPr>
        <p:spPr>
          <a:xfrm>
            <a:off x="1266825" y="727075"/>
            <a:ext cx="4781550" cy="3586163"/>
          </a:xfrm>
          <a:ln/>
        </p:spPr>
      </p:sp>
      <p:sp>
        <p:nvSpPr>
          <p:cNvPr id="39629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A3612BD2-2733-4EE5-9847-423891144C98}" type="slidenum">
              <a:rPr lang="en-US"/>
              <a:pPr/>
              <a:t>50</a:t>
            </a:fld>
            <a:endParaRPr lang="en-US" dirty="0"/>
          </a:p>
        </p:txBody>
      </p:sp>
      <p:sp>
        <p:nvSpPr>
          <p:cNvPr id="404482" name="Rectangle 2"/>
          <p:cNvSpPr>
            <a:spLocks noGrp="1" noRot="1" noChangeAspect="1" noChangeArrowheads="1" noTextEdit="1"/>
          </p:cNvSpPr>
          <p:nvPr>
            <p:ph type="sldImg"/>
          </p:nvPr>
        </p:nvSpPr>
        <p:spPr>
          <a:xfrm>
            <a:off x="1266825" y="727075"/>
            <a:ext cx="4781550" cy="3586163"/>
          </a:xfrm>
          <a:ln/>
        </p:spPr>
      </p:sp>
      <p:sp>
        <p:nvSpPr>
          <p:cNvPr id="40448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DC200362-6BE5-4BE1-81BC-DE308291F7EE}" type="slidenum">
              <a:rPr lang="en-US"/>
              <a:pPr/>
              <a:t>51</a:t>
            </a:fld>
            <a:endParaRPr lang="en-US" dirty="0"/>
          </a:p>
        </p:txBody>
      </p:sp>
      <p:sp>
        <p:nvSpPr>
          <p:cNvPr id="379906" name="Rectangle 2"/>
          <p:cNvSpPr>
            <a:spLocks noGrp="1" noRot="1" noChangeAspect="1" noChangeArrowheads="1" noTextEdit="1"/>
          </p:cNvSpPr>
          <p:nvPr>
            <p:ph type="sldImg"/>
          </p:nvPr>
        </p:nvSpPr>
        <p:spPr>
          <a:xfrm>
            <a:off x="1266825" y="727075"/>
            <a:ext cx="4781550" cy="3586163"/>
          </a:xfrm>
          <a:ln/>
        </p:spPr>
      </p:sp>
      <p:sp>
        <p:nvSpPr>
          <p:cNvPr id="37990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9BA745F6-B253-455A-A441-5391F826E033}" type="slidenum">
              <a:rPr lang="en-US"/>
              <a:pPr/>
              <a:t>52</a:t>
            </a:fld>
            <a:endParaRPr lang="en-US" dirty="0"/>
          </a:p>
        </p:txBody>
      </p:sp>
      <p:sp>
        <p:nvSpPr>
          <p:cNvPr id="381954" name="Rectangle 2"/>
          <p:cNvSpPr>
            <a:spLocks noGrp="1" noRot="1" noChangeAspect="1" noChangeArrowheads="1" noTextEdit="1"/>
          </p:cNvSpPr>
          <p:nvPr>
            <p:ph type="sldImg"/>
          </p:nvPr>
        </p:nvSpPr>
        <p:spPr>
          <a:xfrm>
            <a:off x="1266825" y="727075"/>
            <a:ext cx="4781550" cy="3586163"/>
          </a:xfrm>
          <a:ln/>
        </p:spPr>
      </p:sp>
      <p:sp>
        <p:nvSpPr>
          <p:cNvPr id="38195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2AF18F81-3500-4B19-8BED-79CC7ED69EB0}" type="slidenum">
              <a:rPr lang="en-US"/>
              <a:pPr/>
              <a:t>53</a:t>
            </a:fld>
            <a:endParaRPr lang="en-US" dirty="0"/>
          </a:p>
        </p:txBody>
      </p:sp>
      <p:sp>
        <p:nvSpPr>
          <p:cNvPr id="384002" name="Rectangle 2"/>
          <p:cNvSpPr>
            <a:spLocks noGrp="1" noRot="1" noChangeAspect="1" noChangeArrowheads="1" noTextEdit="1"/>
          </p:cNvSpPr>
          <p:nvPr>
            <p:ph type="sldImg"/>
          </p:nvPr>
        </p:nvSpPr>
        <p:spPr>
          <a:xfrm>
            <a:off x="1266825" y="727075"/>
            <a:ext cx="4781550" cy="3586163"/>
          </a:xfrm>
          <a:ln/>
        </p:spPr>
      </p:sp>
      <p:sp>
        <p:nvSpPr>
          <p:cNvPr id="38400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91620256-9E6A-4BDD-BE32-9B0A78D9125D}" type="slidenum">
              <a:rPr lang="en-US"/>
              <a:pPr/>
              <a:t>54</a:t>
            </a:fld>
            <a:endParaRPr lang="en-US" dirty="0"/>
          </a:p>
        </p:txBody>
      </p:sp>
      <p:sp>
        <p:nvSpPr>
          <p:cNvPr id="385026" name="Rectangle 2"/>
          <p:cNvSpPr>
            <a:spLocks noGrp="1" noRot="1" noChangeAspect="1" noChangeArrowheads="1" noTextEdit="1"/>
          </p:cNvSpPr>
          <p:nvPr>
            <p:ph type="sldImg"/>
          </p:nvPr>
        </p:nvSpPr>
        <p:spPr>
          <a:xfrm>
            <a:off x="1266825" y="727075"/>
            <a:ext cx="4781550" cy="3586163"/>
          </a:xfrm>
          <a:ln/>
        </p:spPr>
      </p:sp>
      <p:sp>
        <p:nvSpPr>
          <p:cNvPr id="38502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5DC3F882-0BDC-46DE-A27C-DF4D21FCBFCB}" type="slidenum">
              <a:rPr lang="en-US"/>
              <a:pPr/>
              <a:t>55</a:t>
            </a:fld>
            <a:endParaRPr lang="en-US" dirty="0"/>
          </a:p>
        </p:txBody>
      </p:sp>
      <p:sp>
        <p:nvSpPr>
          <p:cNvPr id="387074" name="Rectangle 2"/>
          <p:cNvSpPr>
            <a:spLocks noGrp="1" noRot="1" noChangeAspect="1" noChangeArrowheads="1" noTextEdit="1"/>
          </p:cNvSpPr>
          <p:nvPr>
            <p:ph type="sldImg"/>
          </p:nvPr>
        </p:nvSpPr>
        <p:spPr>
          <a:xfrm>
            <a:off x="1266825" y="727075"/>
            <a:ext cx="4781550" cy="3586163"/>
          </a:xfrm>
          <a:ln/>
        </p:spPr>
      </p:sp>
      <p:sp>
        <p:nvSpPr>
          <p:cNvPr id="38707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1C6828E2-6C28-413A-98A0-937460F775BF}" type="slidenum">
              <a:rPr lang="en-US"/>
              <a:pPr/>
              <a:t>6</a:t>
            </a:fld>
            <a:endParaRPr lang="en-US" dirty="0"/>
          </a:p>
        </p:txBody>
      </p:sp>
      <p:sp>
        <p:nvSpPr>
          <p:cNvPr id="327682" name="Rectangle 2"/>
          <p:cNvSpPr>
            <a:spLocks noGrp="1" noRot="1" noChangeAspect="1" noChangeArrowheads="1" noTextEdit="1"/>
          </p:cNvSpPr>
          <p:nvPr>
            <p:ph type="sldImg"/>
          </p:nvPr>
        </p:nvSpPr>
        <p:spPr>
          <a:xfrm>
            <a:off x="1266825" y="727075"/>
            <a:ext cx="4781550" cy="3586163"/>
          </a:xfrm>
          <a:ln/>
        </p:spPr>
      </p:sp>
      <p:sp>
        <p:nvSpPr>
          <p:cNvPr id="32768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1ADE743B-D0A0-4F26-AF52-B1A784BFC615}" type="slidenum">
              <a:rPr lang="en-US"/>
              <a:pPr/>
              <a:t>56</a:t>
            </a:fld>
            <a:endParaRPr lang="en-US" dirty="0"/>
          </a:p>
        </p:txBody>
      </p:sp>
      <p:sp>
        <p:nvSpPr>
          <p:cNvPr id="388098" name="Rectangle 2"/>
          <p:cNvSpPr>
            <a:spLocks noGrp="1" noRot="1" noChangeAspect="1" noChangeArrowheads="1" noTextEdit="1"/>
          </p:cNvSpPr>
          <p:nvPr>
            <p:ph type="sldImg"/>
          </p:nvPr>
        </p:nvSpPr>
        <p:spPr>
          <a:xfrm>
            <a:off x="1266825" y="727075"/>
            <a:ext cx="4781550" cy="3586163"/>
          </a:xfrm>
          <a:ln/>
        </p:spPr>
      </p:sp>
      <p:sp>
        <p:nvSpPr>
          <p:cNvPr id="38809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32948BB7-FD04-4B4B-AD5D-4554E89586AE}" type="slidenum">
              <a:rPr lang="en-US"/>
              <a:pPr/>
              <a:t>57</a:t>
            </a:fld>
            <a:endParaRPr lang="en-US" dirty="0"/>
          </a:p>
        </p:txBody>
      </p:sp>
      <p:sp>
        <p:nvSpPr>
          <p:cNvPr id="352258" name="Rectangle 2"/>
          <p:cNvSpPr>
            <a:spLocks noGrp="1" noRot="1" noChangeAspect="1" noChangeArrowheads="1" noTextEdit="1"/>
          </p:cNvSpPr>
          <p:nvPr>
            <p:ph type="sldImg"/>
          </p:nvPr>
        </p:nvSpPr>
        <p:spPr>
          <a:xfrm>
            <a:off x="1266825" y="727075"/>
            <a:ext cx="4781550" cy="3586163"/>
          </a:xfrm>
          <a:ln/>
        </p:spPr>
      </p:sp>
      <p:sp>
        <p:nvSpPr>
          <p:cNvPr id="352259"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325736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1C6828E2-6C28-413A-98A0-937460F775BF}" type="slidenum">
              <a:rPr lang="en-US"/>
              <a:pPr/>
              <a:t>7</a:t>
            </a:fld>
            <a:endParaRPr lang="en-US" dirty="0"/>
          </a:p>
        </p:txBody>
      </p:sp>
      <p:sp>
        <p:nvSpPr>
          <p:cNvPr id="327682" name="Rectangle 2"/>
          <p:cNvSpPr>
            <a:spLocks noGrp="1" noRot="1" noChangeAspect="1" noChangeArrowheads="1" noTextEdit="1"/>
          </p:cNvSpPr>
          <p:nvPr>
            <p:ph type="sldImg"/>
          </p:nvPr>
        </p:nvSpPr>
        <p:spPr>
          <a:xfrm>
            <a:off x="1266825" y="727075"/>
            <a:ext cx="4781550" cy="3586163"/>
          </a:xfrm>
          <a:ln/>
        </p:spPr>
      </p:sp>
      <p:sp>
        <p:nvSpPr>
          <p:cNvPr id="327683"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978965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631228EC-C815-4C73-A923-E1FF97B9E552}" type="slidenum">
              <a:rPr lang="en-US"/>
              <a:pPr/>
              <a:t>8</a:t>
            </a:fld>
            <a:endParaRPr lang="en-US" dirty="0"/>
          </a:p>
        </p:txBody>
      </p:sp>
      <p:sp>
        <p:nvSpPr>
          <p:cNvPr id="333826" name="Rectangle 2"/>
          <p:cNvSpPr>
            <a:spLocks noGrp="1" noRot="1" noChangeAspect="1" noChangeArrowheads="1" noTextEdit="1"/>
          </p:cNvSpPr>
          <p:nvPr>
            <p:ph type="sldImg"/>
          </p:nvPr>
        </p:nvSpPr>
        <p:spPr>
          <a:xfrm>
            <a:off x="1266825" y="727075"/>
            <a:ext cx="4781550" cy="3586163"/>
          </a:xfrm>
          <a:ln/>
        </p:spPr>
      </p:sp>
      <p:sp>
        <p:nvSpPr>
          <p:cNvPr id="33382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7FCDFB2A-6684-4C19-9EFA-229BA8D132A0}" type="slidenum">
              <a:rPr lang="en-US"/>
              <a:pPr/>
              <a:t>9</a:t>
            </a:fld>
            <a:endParaRPr lang="en-US" dirty="0"/>
          </a:p>
        </p:txBody>
      </p:sp>
      <p:sp>
        <p:nvSpPr>
          <p:cNvPr id="334850" name="Rectangle 2"/>
          <p:cNvSpPr>
            <a:spLocks noGrp="1" noRot="1" noChangeAspect="1" noChangeArrowheads="1" noTextEdit="1"/>
          </p:cNvSpPr>
          <p:nvPr>
            <p:ph type="sldImg"/>
          </p:nvPr>
        </p:nvSpPr>
        <p:spPr>
          <a:xfrm>
            <a:off x="1266825" y="727075"/>
            <a:ext cx="4781550" cy="3586163"/>
          </a:xfrm>
          <a:ln/>
        </p:spPr>
      </p:sp>
      <p:sp>
        <p:nvSpPr>
          <p:cNvPr id="33485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Procurement Management</a:t>
            </a:r>
          </a:p>
        </p:txBody>
      </p:sp>
      <p:sp>
        <p:nvSpPr>
          <p:cNvPr id="6" name="Rectangle 5"/>
          <p:cNvSpPr>
            <a:spLocks noGrp="1" noChangeArrowheads="1"/>
          </p:cNvSpPr>
          <p:nvPr>
            <p:ph type="sldNum" sz="quarter" idx="5"/>
          </p:nvPr>
        </p:nvSpPr>
        <p:spPr>
          <a:ln/>
        </p:spPr>
        <p:txBody>
          <a:bodyPr/>
          <a:lstStyle/>
          <a:p>
            <a:fld id="{DC64C158-106F-44E9-B58A-0F58F4B7087E}" type="slidenum">
              <a:rPr lang="en-US"/>
              <a:pPr/>
              <a:t>10</a:t>
            </a:fld>
            <a:endParaRPr lang="en-US" dirty="0"/>
          </a:p>
        </p:txBody>
      </p:sp>
      <p:sp>
        <p:nvSpPr>
          <p:cNvPr id="335874" name="Rectangle 2"/>
          <p:cNvSpPr>
            <a:spLocks noGrp="1" noRot="1" noChangeAspect="1" noChangeArrowheads="1" noTextEdit="1"/>
          </p:cNvSpPr>
          <p:nvPr>
            <p:ph type="sldImg"/>
          </p:nvPr>
        </p:nvSpPr>
        <p:spPr>
          <a:xfrm>
            <a:off x="1266825" y="727075"/>
            <a:ext cx="4781550" cy="3586163"/>
          </a:xfrm>
          <a:ln/>
        </p:spPr>
      </p:sp>
      <p:sp>
        <p:nvSpPr>
          <p:cNvPr id="335875" name="Rectangle 3"/>
          <p:cNvSpPr>
            <a:spLocks noGrp="1" noChangeArrowheads="1"/>
          </p:cNvSpPr>
          <p:nvPr>
            <p:ph type="body" idx="1"/>
          </p:nvPr>
        </p:nvSpPr>
        <p:spPr/>
        <p:txBody>
          <a:bodyPr/>
          <a:lstStyle/>
          <a:p>
            <a:endParaRPr lang="en-CA"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CC0FBA-6546-4F8B-BA25-7D21A380AE31}" type="datetimeFigureOut">
              <a:rPr lang="en-US" smtClean="0"/>
              <a:pPr/>
              <a:t>2/27/2020</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8ACCD8DA-D959-406F-9893-6BD602551C90}" type="slidenum">
              <a:rPr lang="en-CA" smtClean="0"/>
              <a:pPr/>
              <a:t>‹#›</a:t>
            </a:fld>
            <a:endParaRPr lang="en-CA" dirty="0"/>
          </a:p>
        </p:txBody>
      </p:sp>
    </p:spTree>
    <p:extLst>
      <p:ext uri="{BB962C8B-B14F-4D97-AF65-F5344CB8AC3E}">
        <p14:creationId xmlns:p14="http://schemas.microsoft.com/office/powerpoint/2010/main" val="11960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0FBA-6546-4F8B-BA25-7D21A380AE31}" type="datetimeFigureOut">
              <a:rPr lang="en-US" smtClean="0"/>
              <a:pPr/>
              <a:t>2/27/2020</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8ACCD8DA-D959-406F-9893-6BD602551C90}" type="slidenum">
              <a:rPr lang="en-CA" smtClean="0"/>
              <a:pPr/>
              <a:t>‹#›</a:t>
            </a:fld>
            <a:endParaRPr lang="en-CA" dirty="0"/>
          </a:p>
        </p:txBody>
      </p:sp>
    </p:spTree>
    <p:extLst>
      <p:ext uri="{BB962C8B-B14F-4D97-AF65-F5344CB8AC3E}">
        <p14:creationId xmlns:p14="http://schemas.microsoft.com/office/powerpoint/2010/main" val="308944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0FBA-6546-4F8B-BA25-7D21A380AE31}" type="datetimeFigureOut">
              <a:rPr lang="en-US" smtClean="0"/>
              <a:pPr/>
              <a:t>2/27/2020</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8ACCD8DA-D959-406F-9893-6BD602551C90}" type="slidenum">
              <a:rPr lang="en-CA" smtClean="0"/>
              <a:pPr/>
              <a:t>‹#›</a:t>
            </a:fld>
            <a:endParaRPr lang="en-CA" dirty="0"/>
          </a:p>
        </p:txBody>
      </p:sp>
    </p:spTree>
    <p:extLst>
      <p:ext uri="{BB962C8B-B14F-4D97-AF65-F5344CB8AC3E}">
        <p14:creationId xmlns:p14="http://schemas.microsoft.com/office/powerpoint/2010/main" val="227194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0FBA-6546-4F8B-BA25-7D21A380AE31}" type="datetimeFigureOut">
              <a:rPr lang="en-US" smtClean="0"/>
              <a:pPr/>
              <a:t>2/27/2020</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8ACCD8DA-D959-406F-9893-6BD602551C90}" type="slidenum">
              <a:rPr lang="en-CA" smtClean="0"/>
              <a:pPr/>
              <a:t>‹#›</a:t>
            </a:fld>
            <a:endParaRPr lang="en-CA" dirty="0"/>
          </a:p>
        </p:txBody>
      </p:sp>
    </p:spTree>
    <p:extLst>
      <p:ext uri="{BB962C8B-B14F-4D97-AF65-F5344CB8AC3E}">
        <p14:creationId xmlns:p14="http://schemas.microsoft.com/office/powerpoint/2010/main" val="327946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CC0FBA-6546-4F8B-BA25-7D21A380AE31}" type="datetimeFigureOut">
              <a:rPr lang="en-US" smtClean="0"/>
              <a:pPr/>
              <a:t>2/27/2020</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8ACCD8DA-D959-406F-9893-6BD602551C90}" type="slidenum">
              <a:rPr lang="en-CA" smtClean="0"/>
              <a:pPr/>
              <a:t>‹#›</a:t>
            </a:fld>
            <a:endParaRPr lang="en-CA" dirty="0"/>
          </a:p>
        </p:txBody>
      </p:sp>
    </p:spTree>
    <p:extLst>
      <p:ext uri="{BB962C8B-B14F-4D97-AF65-F5344CB8AC3E}">
        <p14:creationId xmlns:p14="http://schemas.microsoft.com/office/powerpoint/2010/main" val="140860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CC0FBA-6546-4F8B-BA25-7D21A380AE31}" type="datetimeFigureOut">
              <a:rPr lang="en-US" smtClean="0"/>
              <a:pPr/>
              <a:t>2/27/2020</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8ACCD8DA-D959-406F-9893-6BD602551C90}" type="slidenum">
              <a:rPr lang="en-CA" smtClean="0"/>
              <a:pPr/>
              <a:t>‹#›</a:t>
            </a:fld>
            <a:endParaRPr lang="en-CA" dirty="0"/>
          </a:p>
        </p:txBody>
      </p:sp>
    </p:spTree>
    <p:extLst>
      <p:ext uri="{BB962C8B-B14F-4D97-AF65-F5344CB8AC3E}">
        <p14:creationId xmlns:p14="http://schemas.microsoft.com/office/powerpoint/2010/main" val="292989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CC0FBA-6546-4F8B-BA25-7D21A380AE31}" type="datetimeFigureOut">
              <a:rPr lang="en-US" smtClean="0"/>
              <a:pPr/>
              <a:t>2/27/2020</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8ACCD8DA-D959-406F-9893-6BD602551C90}" type="slidenum">
              <a:rPr lang="en-CA" smtClean="0"/>
              <a:pPr/>
              <a:t>‹#›</a:t>
            </a:fld>
            <a:endParaRPr lang="en-CA" dirty="0"/>
          </a:p>
        </p:txBody>
      </p:sp>
    </p:spTree>
    <p:extLst>
      <p:ext uri="{BB962C8B-B14F-4D97-AF65-F5344CB8AC3E}">
        <p14:creationId xmlns:p14="http://schemas.microsoft.com/office/powerpoint/2010/main" val="403661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CC0FBA-6546-4F8B-BA25-7D21A380AE31}" type="datetimeFigureOut">
              <a:rPr lang="en-US" smtClean="0"/>
              <a:pPr/>
              <a:t>2/27/2020</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8ACCD8DA-D959-406F-9893-6BD602551C90}" type="slidenum">
              <a:rPr lang="en-CA" smtClean="0"/>
              <a:pPr/>
              <a:t>‹#›</a:t>
            </a:fld>
            <a:endParaRPr lang="en-CA" dirty="0"/>
          </a:p>
        </p:txBody>
      </p:sp>
    </p:spTree>
    <p:extLst>
      <p:ext uri="{BB962C8B-B14F-4D97-AF65-F5344CB8AC3E}">
        <p14:creationId xmlns:p14="http://schemas.microsoft.com/office/powerpoint/2010/main" val="346185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C0FBA-6546-4F8B-BA25-7D21A380AE31}" type="datetimeFigureOut">
              <a:rPr lang="en-US" smtClean="0"/>
              <a:pPr/>
              <a:t>2/27/2020</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8ACCD8DA-D959-406F-9893-6BD602551C90}" type="slidenum">
              <a:rPr lang="en-CA" smtClean="0"/>
              <a:pPr/>
              <a:t>‹#›</a:t>
            </a:fld>
            <a:endParaRPr lang="en-CA" dirty="0"/>
          </a:p>
        </p:txBody>
      </p:sp>
    </p:spTree>
    <p:extLst>
      <p:ext uri="{BB962C8B-B14F-4D97-AF65-F5344CB8AC3E}">
        <p14:creationId xmlns:p14="http://schemas.microsoft.com/office/powerpoint/2010/main" val="52419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CC0FBA-6546-4F8B-BA25-7D21A380AE31}" type="datetimeFigureOut">
              <a:rPr lang="en-US" smtClean="0"/>
              <a:pPr/>
              <a:t>2/27/2020</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8ACCD8DA-D959-406F-9893-6BD602551C90}" type="slidenum">
              <a:rPr lang="en-CA" smtClean="0"/>
              <a:pPr/>
              <a:t>‹#›</a:t>
            </a:fld>
            <a:endParaRPr lang="en-CA" dirty="0"/>
          </a:p>
        </p:txBody>
      </p:sp>
    </p:spTree>
    <p:extLst>
      <p:ext uri="{BB962C8B-B14F-4D97-AF65-F5344CB8AC3E}">
        <p14:creationId xmlns:p14="http://schemas.microsoft.com/office/powerpoint/2010/main" val="247368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CC0FBA-6546-4F8B-BA25-7D21A380AE31}" type="datetimeFigureOut">
              <a:rPr lang="en-US" smtClean="0"/>
              <a:pPr/>
              <a:t>2/27/2020</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8ACCD8DA-D959-406F-9893-6BD602551C90}" type="slidenum">
              <a:rPr lang="en-CA" smtClean="0"/>
              <a:pPr/>
              <a:t>‹#›</a:t>
            </a:fld>
            <a:endParaRPr lang="en-CA" dirty="0"/>
          </a:p>
        </p:txBody>
      </p:sp>
    </p:spTree>
    <p:extLst>
      <p:ext uri="{BB962C8B-B14F-4D97-AF65-F5344CB8AC3E}">
        <p14:creationId xmlns:p14="http://schemas.microsoft.com/office/powerpoint/2010/main" val="3552824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alpha val="0"/>
                <a:lumMod val="32000"/>
                <a:lumOff val="68000"/>
              </a:schemeClr>
            </a:gs>
            <a:gs pos="0">
              <a:schemeClr val="accent6">
                <a:lumMod val="20000"/>
                <a:lumOff val="80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C0FBA-6546-4F8B-BA25-7D21A380AE31}" type="datetimeFigureOut">
              <a:rPr lang="en-US" smtClean="0"/>
              <a:pPr/>
              <a:t>2/27/2020</a:t>
            </a:fld>
            <a:endParaRPr lang="en-CA"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CD8DA-D959-406F-9893-6BD602551C90}" type="slidenum">
              <a:rPr lang="en-CA" smtClean="0"/>
              <a:pPr/>
              <a:t>‹#›</a:t>
            </a:fld>
            <a:endParaRPr lang="en-CA" dirty="0"/>
          </a:p>
        </p:txBody>
      </p:sp>
    </p:spTree>
    <p:extLst>
      <p:ext uri="{BB962C8B-B14F-4D97-AF65-F5344CB8AC3E}">
        <p14:creationId xmlns:p14="http://schemas.microsoft.com/office/powerpoint/2010/main" val="33266810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81000" y="2743200"/>
            <a:ext cx="8610600" cy="3810000"/>
          </a:xfrm>
          <a:prstGeom prst="rect">
            <a:avLst/>
          </a:prstGeom>
          <a:noFill/>
          <a:ln w="9525">
            <a:noFill/>
            <a:miter lim="800000"/>
            <a:headEnd/>
            <a:tailEnd/>
          </a:ln>
          <a:effectLst/>
        </p:spPr>
        <p:txBody>
          <a:bodyPr lIns="90488" tIns="44450" rIns="90488" bIns="44450">
            <a:prstTxWarp prst="textDeflateBottom">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lnSpc>
                <a:spcPct val="140000"/>
              </a:lnSpc>
            </a:pPr>
            <a:r>
              <a:rPr lang="en-US" sz="4400" b="1" dirty="0">
                <a:ln/>
                <a:solidFill>
                  <a:schemeClr val="accent3"/>
                </a:solidFill>
                <a:latin typeface="Arial" charset="0"/>
              </a:rPr>
              <a:t>Session # 10</a:t>
            </a:r>
          </a:p>
          <a:p>
            <a:pPr algn="ctr"/>
            <a:r>
              <a:rPr lang="en-US" sz="4000" b="1" dirty="0">
                <a:ln/>
                <a:solidFill>
                  <a:schemeClr val="accent3"/>
                </a:solidFill>
                <a:latin typeface="Arial" charset="0"/>
              </a:rPr>
              <a:t> Project Procurement Management  </a:t>
            </a:r>
          </a:p>
        </p:txBody>
      </p:sp>
      <p:sp>
        <p:nvSpPr>
          <p:cNvPr id="4099" name="Rectangle 3"/>
          <p:cNvSpPr>
            <a:spLocks noChangeArrowheads="1"/>
          </p:cNvSpPr>
          <p:nvPr/>
        </p:nvSpPr>
        <p:spPr bwMode="auto">
          <a:xfrm>
            <a:off x="1219200" y="533400"/>
            <a:ext cx="6343650" cy="641350"/>
          </a:xfrm>
          <a:prstGeom prst="rect">
            <a:avLst/>
          </a:prstGeom>
          <a:noFill/>
          <a:ln w="9525">
            <a:noFill/>
            <a:miter lim="800000"/>
            <a:headEnd/>
            <a:tailEnd/>
          </a:ln>
          <a:effectLst/>
        </p:spPr>
        <p:txBody>
          <a:bodyPr wrap="none" anchor="ctr"/>
          <a:lstStyle/>
          <a:p>
            <a:endParaRPr lang="en-CA" dirty="0"/>
          </a:p>
        </p:txBody>
      </p:sp>
      <p:sp>
        <p:nvSpPr>
          <p:cNvPr id="4100" name="Rectangle 4"/>
          <p:cNvSpPr>
            <a:spLocks noChangeArrowheads="1"/>
          </p:cNvSpPr>
          <p:nvPr/>
        </p:nvSpPr>
        <p:spPr bwMode="auto">
          <a:xfrm>
            <a:off x="3419475" y="2422525"/>
            <a:ext cx="203200" cy="641350"/>
          </a:xfrm>
          <a:prstGeom prst="rect">
            <a:avLst/>
          </a:prstGeom>
          <a:noFill/>
          <a:ln w="9525">
            <a:noFill/>
            <a:miter lim="800000"/>
            <a:headEnd/>
            <a:tailEnd/>
          </a:ln>
          <a:effectLst/>
        </p:spPr>
        <p:txBody>
          <a:bodyPr wrap="none" anchor="ctr"/>
          <a:lstStyle/>
          <a:p>
            <a:endParaRPr lang="en-CA" dirty="0"/>
          </a:p>
        </p:txBody>
      </p:sp>
      <p:sp>
        <p:nvSpPr>
          <p:cNvPr id="4104" name="Rectangle 8"/>
          <p:cNvSpPr>
            <a:spLocks noGrp="1" noChangeArrowheads="1"/>
          </p:cNvSpPr>
          <p:nvPr>
            <p:ph type="ctrTitle"/>
          </p:nvPr>
        </p:nvSpPr>
        <p:spPr>
          <a:xfrm>
            <a:off x="304800" y="1298575"/>
            <a:ext cx="8723312" cy="1143000"/>
          </a:xfrm>
          <a:noFill/>
          <a:ln/>
        </p:spPr>
        <p:txBody>
          <a:bodyPr>
            <a:normAutofit fontScale="90000"/>
          </a:bodyPr>
          <a:lstStyle/>
          <a:p>
            <a:pPr algn="ctr">
              <a:lnSpc>
                <a:spcPct val="180000"/>
              </a:lnSpc>
            </a:pPr>
            <a:r>
              <a:rPr lang="en-US" sz="4400" b="1" dirty="0">
                <a:effectLst>
                  <a:outerShdw blurRad="50000" dist="30000" dir="5400000" algn="tl" rotWithShape="0">
                    <a:srgbClr val="000000">
                      <a:alpha val="30000"/>
                    </a:srgbClr>
                  </a:outerShdw>
                  <a:reflection blurRad="6350" stA="55000" endA="300" endPos="45500" dir="5400000" sy="-100000" algn="bl" rotWithShape="0"/>
                </a:effectLst>
              </a:rPr>
              <a:t>PMP® Exam Preparation</a:t>
            </a:r>
            <a:br>
              <a:rPr lang="en-US" sz="4400" b="1" dirty="0">
                <a:effectLst>
                  <a:outerShdw blurRad="50000" dist="30000" dir="5400000" algn="tl" rotWithShape="0">
                    <a:srgbClr val="000000">
                      <a:alpha val="30000"/>
                    </a:srgbClr>
                  </a:outerShdw>
                  <a:reflection blurRad="6350" stA="55000" endA="300" endPos="45500" dir="5400000" sy="-100000" algn="bl" rotWithShape="0"/>
                </a:effectLst>
              </a:rPr>
            </a:br>
            <a:r>
              <a:rPr lang="en-US" sz="4400" b="1" dirty="0">
                <a:effectLst>
                  <a:outerShdw blurRad="50000" dist="30000" dir="5400000" algn="tl" rotWithShape="0">
                    <a:srgbClr val="000000">
                      <a:alpha val="30000"/>
                    </a:srgbClr>
                  </a:outerShdw>
                  <a:reflection blurRad="6350" stA="55000" endA="300" endPos="45500" dir="5400000" sy="-100000" algn="bl" rotWithShape="0"/>
                </a:effectLst>
              </a:rPr>
              <a:t>Workshop PMP250 </a:t>
            </a:r>
          </a:p>
        </p:txBody>
      </p:sp>
      <p:sp>
        <p:nvSpPr>
          <p:cNvPr id="6" name="TextBox 1"/>
          <p:cNvSpPr txBox="1"/>
          <p:nvPr/>
        </p:nvSpPr>
        <p:spPr>
          <a:xfrm>
            <a:off x="143508" y="6397823"/>
            <a:ext cx="8856984" cy="307777"/>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Project Management Professional, (PMP),  is a registered mark of the Project Management Institute , Inc. </a:t>
            </a:r>
          </a:p>
        </p:txBody>
      </p:sp>
      <p:pic>
        <p:nvPicPr>
          <p:cNvPr id="7" name="Picture 17" descr="C:\Users\Isaac\AppData\Local\Microsoft\Windows\Temporary Internet Files\Content.IE5\S3LUUUAC\MC90005621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5537" y="4648200"/>
            <a:ext cx="2041525" cy="17496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050"/>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77827" name="Freeform 2051"/>
          <p:cNvSpPr>
            <a:spLocks/>
          </p:cNvSpPr>
          <p:nvPr/>
        </p:nvSpPr>
        <p:spPr bwMode="auto">
          <a:xfrm>
            <a:off x="269875" y="2057400"/>
            <a:ext cx="8874125" cy="3733800"/>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tx2">
              <a:lumMod val="50000"/>
              <a:lumOff val="50000"/>
            </a:schemeClr>
          </a:solidFill>
          <a:ln w="12700" cap="rnd" cmpd="sng">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a:lstStyle/>
          <a:p>
            <a:endParaRPr lang="en-CA" dirty="0"/>
          </a:p>
        </p:txBody>
      </p:sp>
      <p:sp>
        <p:nvSpPr>
          <p:cNvPr id="77829" name="Rectangle 2053"/>
          <p:cNvSpPr>
            <a:spLocks noChangeArrowheads="1"/>
          </p:cNvSpPr>
          <p:nvPr/>
        </p:nvSpPr>
        <p:spPr bwMode="auto">
          <a:xfrm>
            <a:off x="5574174" y="1067229"/>
            <a:ext cx="2579225" cy="5639860"/>
          </a:xfrm>
          <a:prstGeom prst="rect">
            <a:avLst/>
          </a:prstGeom>
          <a:solidFill>
            <a:schemeClr val="tx1"/>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pPr>
              <a:buFontTx/>
              <a:buChar char="•"/>
            </a:pPr>
            <a:r>
              <a:rPr lang="en-US" sz="1600" dirty="0">
                <a:solidFill>
                  <a:schemeClr val="bg1"/>
                </a:solidFill>
                <a:latin typeface="Arial" charset="0"/>
              </a:rPr>
              <a:t>1 Procurement</a:t>
            </a:r>
          </a:p>
          <a:p>
            <a:pPr>
              <a:tabLst>
                <a:tab pos="231775" algn="l"/>
              </a:tabLst>
            </a:pPr>
            <a:r>
              <a:rPr lang="en-US" sz="1600" dirty="0">
                <a:solidFill>
                  <a:schemeClr val="bg1"/>
                </a:solidFill>
                <a:latin typeface="Arial" charset="0"/>
              </a:rPr>
              <a:t>  	management plan</a:t>
            </a:r>
          </a:p>
          <a:p>
            <a:pPr>
              <a:buFontTx/>
              <a:buChar char="•"/>
            </a:pPr>
            <a:r>
              <a:rPr lang="en-US" sz="1600" dirty="0">
                <a:solidFill>
                  <a:schemeClr val="bg1"/>
                </a:solidFill>
                <a:latin typeface="Arial" charset="0"/>
              </a:rPr>
              <a:t>2 Procurement  </a:t>
            </a:r>
          </a:p>
          <a:p>
            <a:pPr>
              <a:tabLst>
                <a:tab pos="231775" algn="l"/>
              </a:tabLst>
            </a:pPr>
            <a:r>
              <a:rPr lang="en-US" sz="1600" dirty="0">
                <a:solidFill>
                  <a:schemeClr val="bg1"/>
                </a:solidFill>
                <a:latin typeface="Arial" charset="0"/>
              </a:rPr>
              <a:t> 	Strategy</a:t>
            </a:r>
          </a:p>
          <a:p>
            <a:pPr>
              <a:buFontTx/>
              <a:buChar char="•"/>
            </a:pPr>
            <a:r>
              <a:rPr lang="en-US" sz="1600" dirty="0">
                <a:solidFill>
                  <a:schemeClr val="bg1"/>
                </a:solidFill>
                <a:latin typeface="Arial" charset="0"/>
              </a:rPr>
              <a:t>3 Bid documents</a:t>
            </a:r>
          </a:p>
          <a:p>
            <a:pPr>
              <a:buFont typeface="Arial" pitchFamily="34" charset="0"/>
              <a:buChar char="•"/>
            </a:pPr>
            <a:r>
              <a:rPr lang="en-US" sz="1600" dirty="0">
                <a:solidFill>
                  <a:schemeClr val="bg1"/>
                </a:solidFill>
                <a:latin typeface="Arial" charset="0"/>
              </a:rPr>
              <a:t>4 Procurement SOW</a:t>
            </a:r>
          </a:p>
          <a:p>
            <a:pPr>
              <a:buFont typeface="Arial" pitchFamily="34" charset="0"/>
              <a:buChar char="•"/>
            </a:pPr>
            <a:r>
              <a:rPr lang="en-US" sz="1600" dirty="0">
                <a:solidFill>
                  <a:schemeClr val="bg1"/>
                </a:solidFill>
                <a:latin typeface="Arial" charset="0"/>
              </a:rPr>
              <a:t>5 Source Selection </a:t>
            </a:r>
          </a:p>
          <a:p>
            <a:r>
              <a:rPr lang="en-US" sz="1600" dirty="0">
                <a:solidFill>
                  <a:schemeClr val="bg1"/>
                </a:solidFill>
                <a:latin typeface="Arial" charset="0"/>
              </a:rPr>
              <a:t>     Criteria</a:t>
            </a:r>
          </a:p>
          <a:p>
            <a:pPr>
              <a:buFontTx/>
              <a:buChar char="•"/>
            </a:pPr>
            <a:r>
              <a:rPr lang="en-US" sz="1600" dirty="0">
                <a:solidFill>
                  <a:schemeClr val="bg1"/>
                </a:solidFill>
                <a:latin typeface="Arial" charset="0"/>
              </a:rPr>
              <a:t>6 Make or Buy Decisions</a:t>
            </a:r>
          </a:p>
          <a:p>
            <a:pPr>
              <a:buFontTx/>
              <a:buChar char="•"/>
            </a:pPr>
            <a:r>
              <a:rPr lang="en-US" sz="1600" dirty="0">
                <a:solidFill>
                  <a:schemeClr val="bg1"/>
                </a:solidFill>
                <a:latin typeface="Arial" charset="0"/>
              </a:rPr>
              <a:t>7 Independent Cost </a:t>
            </a:r>
          </a:p>
          <a:p>
            <a:r>
              <a:rPr lang="en-US" sz="1600" dirty="0">
                <a:solidFill>
                  <a:schemeClr val="bg1"/>
                </a:solidFill>
                <a:latin typeface="Arial" charset="0"/>
              </a:rPr>
              <a:t>    Estimates</a:t>
            </a:r>
          </a:p>
          <a:p>
            <a:pPr>
              <a:buFont typeface="Arial" panose="020B0604020202020204" pitchFamily="34" charset="0"/>
              <a:buChar char="•"/>
            </a:pPr>
            <a:r>
              <a:rPr lang="en-US" sz="1600" dirty="0">
                <a:solidFill>
                  <a:schemeClr val="bg1"/>
                </a:solidFill>
                <a:latin typeface="Arial" charset="0"/>
              </a:rPr>
              <a:t>8 Change Requests</a:t>
            </a:r>
          </a:p>
          <a:p>
            <a:pPr>
              <a:buFont typeface="Arial" panose="020B0604020202020204" pitchFamily="34" charset="0"/>
              <a:buChar char="•"/>
            </a:pPr>
            <a:r>
              <a:rPr lang="en-US" sz="1600" dirty="0">
                <a:solidFill>
                  <a:schemeClr val="bg1"/>
                </a:solidFill>
                <a:latin typeface="Arial" charset="0"/>
              </a:rPr>
              <a:t>9 Project Docs Updates</a:t>
            </a:r>
          </a:p>
          <a:p>
            <a:pPr marL="92075">
              <a:buFont typeface="Arial" panose="020B0604020202020204" pitchFamily="34" charset="0"/>
              <a:buChar char="•"/>
            </a:pPr>
            <a:r>
              <a:rPr lang="en-US" sz="1600" dirty="0">
                <a:solidFill>
                  <a:schemeClr val="bg1"/>
                </a:solidFill>
                <a:latin typeface="Arial" charset="0"/>
              </a:rPr>
              <a:t> Lessons learned Reg.</a:t>
            </a:r>
          </a:p>
          <a:p>
            <a:pPr marL="92075">
              <a:buFont typeface="Arial" panose="020B0604020202020204" pitchFamily="34" charset="0"/>
              <a:buChar char="•"/>
            </a:pPr>
            <a:r>
              <a:rPr lang="en-US" sz="1600" dirty="0">
                <a:solidFill>
                  <a:schemeClr val="bg1"/>
                </a:solidFill>
                <a:latin typeface="Arial" charset="0"/>
              </a:rPr>
              <a:t> Milestone List</a:t>
            </a:r>
          </a:p>
          <a:p>
            <a:pPr marL="92075">
              <a:buFont typeface="Arial" panose="020B0604020202020204" pitchFamily="34" charset="0"/>
              <a:buChar char="•"/>
            </a:pPr>
            <a:r>
              <a:rPr lang="en-US" sz="1600" dirty="0">
                <a:solidFill>
                  <a:schemeClr val="bg1"/>
                </a:solidFill>
                <a:latin typeface="Arial" charset="0"/>
              </a:rPr>
              <a:t> Requirements Docs.</a:t>
            </a:r>
          </a:p>
          <a:p>
            <a:pPr marL="92075">
              <a:buFont typeface="Arial" panose="020B0604020202020204" pitchFamily="34" charset="0"/>
              <a:buChar char="•"/>
            </a:pPr>
            <a:r>
              <a:rPr lang="en-US" sz="1600" dirty="0">
                <a:solidFill>
                  <a:schemeClr val="bg1"/>
                </a:solidFill>
                <a:latin typeface="Arial" charset="0"/>
              </a:rPr>
              <a:t> Req. Traceability Mtrx.</a:t>
            </a:r>
          </a:p>
          <a:p>
            <a:pPr marL="92075">
              <a:buFont typeface="Arial" panose="020B0604020202020204" pitchFamily="34" charset="0"/>
              <a:buChar char="•"/>
            </a:pPr>
            <a:r>
              <a:rPr lang="en-US" sz="1600" dirty="0">
                <a:solidFill>
                  <a:schemeClr val="bg1"/>
                </a:solidFill>
                <a:latin typeface="Arial" charset="0"/>
              </a:rPr>
              <a:t> Risk Register</a:t>
            </a:r>
          </a:p>
          <a:p>
            <a:pPr marL="92075">
              <a:buFont typeface="Arial" panose="020B0604020202020204" pitchFamily="34" charset="0"/>
              <a:buChar char="•"/>
            </a:pPr>
            <a:r>
              <a:rPr lang="en-US" sz="1600" dirty="0">
                <a:solidFill>
                  <a:schemeClr val="bg1"/>
                </a:solidFill>
                <a:latin typeface="Arial" charset="0"/>
              </a:rPr>
              <a:t> Stakeholder Register</a:t>
            </a:r>
          </a:p>
          <a:p>
            <a:pPr>
              <a:buFont typeface="Arial" panose="020B0604020202020204" pitchFamily="34" charset="0"/>
              <a:buChar char="•"/>
            </a:pPr>
            <a:r>
              <a:rPr lang="en-US" sz="1600" dirty="0">
                <a:solidFill>
                  <a:schemeClr val="bg1"/>
                </a:solidFill>
                <a:latin typeface="Arial" charset="0"/>
              </a:rPr>
              <a:t>10 Org. Proc. Assets </a:t>
            </a:r>
          </a:p>
          <a:p>
            <a:r>
              <a:rPr lang="en-US" sz="1600" dirty="0">
                <a:solidFill>
                  <a:schemeClr val="bg1"/>
                </a:solidFill>
                <a:latin typeface="Arial" charset="0"/>
              </a:rPr>
              <a:t>       Updates </a:t>
            </a:r>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endParaRPr lang="en-US" dirty="0">
              <a:solidFill>
                <a:schemeClr val="bg1"/>
              </a:solidFill>
              <a:latin typeface="Arial" charset="0"/>
            </a:endParaRPr>
          </a:p>
          <a:p>
            <a:endParaRPr lang="en-US" dirty="0">
              <a:solidFill>
                <a:schemeClr val="bg1"/>
              </a:solidFill>
              <a:latin typeface="Arial" charset="0"/>
            </a:endParaRPr>
          </a:p>
          <a:p>
            <a:endParaRPr lang="en-US" sz="1600" dirty="0">
              <a:solidFill>
                <a:schemeClr val="bg1"/>
              </a:solidFill>
              <a:latin typeface="Arial" charset="0"/>
            </a:endParaRPr>
          </a:p>
        </p:txBody>
      </p:sp>
      <p:sp>
        <p:nvSpPr>
          <p:cNvPr id="77830" name="Rectangle 2054"/>
          <p:cNvSpPr>
            <a:spLocks noChangeArrowheads="1"/>
          </p:cNvSpPr>
          <p:nvPr/>
        </p:nvSpPr>
        <p:spPr bwMode="auto">
          <a:xfrm>
            <a:off x="381000" y="1447800"/>
            <a:ext cx="2514600" cy="4800600"/>
          </a:xfrm>
          <a:prstGeom prst="rect">
            <a:avLst/>
          </a:prstGeom>
          <a:solidFill>
            <a:schemeClr val="tx1"/>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r>
              <a:rPr lang="en-US" b="1" dirty="0">
                <a:solidFill>
                  <a:schemeClr val="bg1"/>
                </a:solidFill>
                <a:latin typeface="Arial" charset="0"/>
              </a:rPr>
              <a:t> </a:t>
            </a:r>
          </a:p>
          <a:p>
            <a:endParaRPr lang="en-US" b="1" dirty="0">
              <a:solidFill>
                <a:schemeClr val="bg1"/>
              </a:solidFill>
              <a:latin typeface="Arial" charset="0"/>
            </a:endParaRPr>
          </a:p>
          <a:p>
            <a:pPr>
              <a:lnSpc>
                <a:spcPct val="90000"/>
              </a:lnSpc>
              <a:buFont typeface="Arial" pitchFamily="34" charset="0"/>
              <a:buChar char="•"/>
            </a:pPr>
            <a:r>
              <a:rPr lang="en-US" sz="1600" dirty="0">
                <a:solidFill>
                  <a:schemeClr val="bg1"/>
                </a:solidFill>
                <a:latin typeface="Arial" charset="0"/>
              </a:rPr>
              <a:t>1 Project Charter</a:t>
            </a:r>
          </a:p>
          <a:p>
            <a:pPr>
              <a:lnSpc>
                <a:spcPct val="90000"/>
              </a:lnSpc>
              <a:buFont typeface="Arial" pitchFamily="34" charset="0"/>
              <a:buChar char="•"/>
            </a:pPr>
            <a:r>
              <a:rPr lang="en-US" sz="1600" dirty="0">
                <a:solidFill>
                  <a:schemeClr val="bg1"/>
                </a:solidFill>
                <a:latin typeface="Arial" charset="0"/>
              </a:rPr>
              <a:t>2 Business Documents</a:t>
            </a:r>
          </a:p>
          <a:p>
            <a:pPr marL="173038">
              <a:lnSpc>
                <a:spcPct val="90000"/>
              </a:lnSpc>
              <a:buFont typeface="Arial" pitchFamily="34" charset="0"/>
              <a:buChar char="•"/>
            </a:pPr>
            <a:r>
              <a:rPr lang="en-US" sz="1600" dirty="0">
                <a:solidFill>
                  <a:schemeClr val="bg1"/>
                </a:solidFill>
                <a:latin typeface="Arial" charset="0"/>
              </a:rPr>
              <a:t> Business Case</a:t>
            </a:r>
          </a:p>
          <a:p>
            <a:pPr marL="173038">
              <a:lnSpc>
                <a:spcPct val="90000"/>
              </a:lnSpc>
              <a:buFont typeface="Arial" pitchFamily="34" charset="0"/>
              <a:buChar char="•"/>
            </a:pPr>
            <a:r>
              <a:rPr lang="en-US" sz="1600" dirty="0">
                <a:solidFill>
                  <a:schemeClr val="bg1"/>
                </a:solidFill>
                <a:latin typeface="Arial" charset="0"/>
              </a:rPr>
              <a:t> Benefits Mgmt. Plan</a:t>
            </a:r>
          </a:p>
          <a:p>
            <a:pPr>
              <a:lnSpc>
                <a:spcPct val="90000"/>
              </a:lnSpc>
              <a:buFont typeface="Arial" pitchFamily="34" charset="0"/>
              <a:buChar char="•"/>
            </a:pPr>
            <a:r>
              <a:rPr lang="en-US" sz="1600" dirty="0">
                <a:solidFill>
                  <a:schemeClr val="bg1"/>
                </a:solidFill>
                <a:latin typeface="Arial" charset="0"/>
              </a:rPr>
              <a:t>3 Project Mgmt. Plan</a:t>
            </a:r>
          </a:p>
          <a:p>
            <a:pPr marL="173038">
              <a:lnSpc>
                <a:spcPct val="90000"/>
              </a:lnSpc>
              <a:buFont typeface="Arial" pitchFamily="34" charset="0"/>
              <a:buChar char="•"/>
            </a:pPr>
            <a:r>
              <a:rPr lang="en-US" sz="1600" dirty="0">
                <a:solidFill>
                  <a:schemeClr val="bg1"/>
                </a:solidFill>
                <a:latin typeface="Arial" charset="0"/>
              </a:rPr>
              <a:t> Scope Mgmt. Plan </a:t>
            </a:r>
          </a:p>
          <a:p>
            <a:pPr marL="173038">
              <a:lnSpc>
                <a:spcPct val="90000"/>
              </a:lnSpc>
              <a:buFont typeface="Arial" pitchFamily="34" charset="0"/>
              <a:buChar char="•"/>
            </a:pPr>
            <a:r>
              <a:rPr lang="en-US" sz="1600" dirty="0">
                <a:solidFill>
                  <a:schemeClr val="bg1"/>
                </a:solidFill>
                <a:latin typeface="Arial" charset="0"/>
              </a:rPr>
              <a:t> Quality Mgmt. Plan</a:t>
            </a:r>
          </a:p>
          <a:p>
            <a:pPr marL="173038">
              <a:lnSpc>
                <a:spcPct val="90000"/>
              </a:lnSpc>
              <a:buFont typeface="Arial" pitchFamily="34" charset="0"/>
              <a:buChar char="•"/>
            </a:pPr>
            <a:r>
              <a:rPr lang="en-US" sz="1600" dirty="0">
                <a:solidFill>
                  <a:schemeClr val="bg1"/>
                </a:solidFill>
                <a:latin typeface="Arial" charset="0"/>
              </a:rPr>
              <a:t> Resource Mgmt. Plan</a:t>
            </a:r>
          </a:p>
          <a:p>
            <a:pPr marL="173038">
              <a:lnSpc>
                <a:spcPct val="90000"/>
              </a:lnSpc>
              <a:buFont typeface="Arial" pitchFamily="34" charset="0"/>
              <a:buChar char="•"/>
            </a:pPr>
            <a:r>
              <a:rPr lang="en-US" sz="1600" dirty="0">
                <a:solidFill>
                  <a:schemeClr val="bg1"/>
                </a:solidFill>
                <a:latin typeface="Arial" charset="0"/>
              </a:rPr>
              <a:t> Scope Baseline</a:t>
            </a:r>
          </a:p>
          <a:p>
            <a:pPr>
              <a:lnSpc>
                <a:spcPct val="90000"/>
              </a:lnSpc>
              <a:buFont typeface="Arial" pitchFamily="34" charset="0"/>
              <a:buChar char="•"/>
            </a:pPr>
            <a:r>
              <a:rPr lang="en-US" sz="1600" dirty="0">
                <a:solidFill>
                  <a:schemeClr val="bg1"/>
                </a:solidFill>
                <a:latin typeface="Arial" charset="0"/>
              </a:rPr>
              <a:t>4 Project Documents</a:t>
            </a:r>
          </a:p>
          <a:p>
            <a:pPr marL="173038">
              <a:lnSpc>
                <a:spcPct val="90000"/>
              </a:lnSpc>
              <a:buFont typeface="Arial" pitchFamily="34" charset="0"/>
              <a:buChar char="•"/>
            </a:pPr>
            <a:r>
              <a:rPr lang="en-US" sz="1600" dirty="0">
                <a:solidFill>
                  <a:schemeClr val="bg1"/>
                </a:solidFill>
                <a:latin typeface="Arial" charset="0"/>
              </a:rPr>
              <a:t> Milestone List</a:t>
            </a:r>
          </a:p>
          <a:p>
            <a:pPr marL="173038">
              <a:lnSpc>
                <a:spcPct val="90000"/>
              </a:lnSpc>
              <a:buFont typeface="Arial" pitchFamily="34" charset="0"/>
              <a:buChar char="•"/>
            </a:pPr>
            <a:r>
              <a:rPr lang="en-US" sz="1600" dirty="0">
                <a:solidFill>
                  <a:schemeClr val="bg1"/>
                </a:solidFill>
                <a:latin typeface="Arial" charset="0"/>
              </a:rPr>
              <a:t> Project Team Assgnt.</a:t>
            </a:r>
          </a:p>
          <a:p>
            <a:pPr marL="173038">
              <a:lnSpc>
                <a:spcPct val="90000"/>
              </a:lnSpc>
              <a:buFont typeface="Arial" pitchFamily="34" charset="0"/>
              <a:buChar char="•"/>
            </a:pPr>
            <a:r>
              <a:rPr lang="en-US" sz="1600" dirty="0">
                <a:solidFill>
                  <a:schemeClr val="bg1"/>
                </a:solidFill>
                <a:latin typeface="Arial" charset="0"/>
              </a:rPr>
              <a:t> Requirements Docs</a:t>
            </a:r>
          </a:p>
          <a:p>
            <a:pPr marL="173038">
              <a:lnSpc>
                <a:spcPct val="90000"/>
              </a:lnSpc>
              <a:buFont typeface="Arial" pitchFamily="34" charset="0"/>
              <a:buChar char="•"/>
            </a:pPr>
            <a:r>
              <a:rPr lang="en-US" sz="1600" dirty="0">
                <a:solidFill>
                  <a:schemeClr val="bg1"/>
                </a:solidFill>
                <a:latin typeface="Arial" charset="0"/>
              </a:rPr>
              <a:t> Req. Traceability Mtrx.</a:t>
            </a:r>
          </a:p>
          <a:p>
            <a:pPr marL="173038">
              <a:lnSpc>
                <a:spcPct val="90000"/>
              </a:lnSpc>
              <a:buFont typeface="Arial" pitchFamily="34" charset="0"/>
              <a:buChar char="•"/>
            </a:pPr>
            <a:r>
              <a:rPr lang="en-US" sz="1600" dirty="0">
                <a:solidFill>
                  <a:schemeClr val="bg1"/>
                </a:solidFill>
                <a:latin typeface="Arial" charset="0"/>
              </a:rPr>
              <a:t> Resource Req. </a:t>
            </a:r>
          </a:p>
          <a:p>
            <a:pPr marL="173038">
              <a:lnSpc>
                <a:spcPct val="90000"/>
              </a:lnSpc>
              <a:buFont typeface="Arial" pitchFamily="34" charset="0"/>
              <a:buChar char="•"/>
            </a:pPr>
            <a:r>
              <a:rPr lang="en-US" sz="1600" dirty="0">
                <a:solidFill>
                  <a:schemeClr val="bg1"/>
                </a:solidFill>
                <a:latin typeface="Arial" charset="0"/>
              </a:rPr>
              <a:t> Risk Register</a:t>
            </a:r>
          </a:p>
          <a:p>
            <a:pPr>
              <a:lnSpc>
                <a:spcPct val="90000"/>
              </a:lnSpc>
              <a:buFont typeface="Arial" pitchFamily="34" charset="0"/>
              <a:buChar char="•"/>
            </a:pPr>
            <a:r>
              <a:rPr lang="en-US" sz="1600" dirty="0">
                <a:solidFill>
                  <a:schemeClr val="bg1"/>
                </a:solidFill>
                <a:latin typeface="Arial" charset="0"/>
              </a:rPr>
              <a:t>5 Entr. Env. Factors </a:t>
            </a:r>
          </a:p>
          <a:p>
            <a:pPr>
              <a:lnSpc>
                <a:spcPct val="90000"/>
              </a:lnSpc>
              <a:buFont typeface="Arial" pitchFamily="34" charset="0"/>
              <a:buChar char="•"/>
            </a:pPr>
            <a:r>
              <a:rPr lang="en-US" sz="1600" dirty="0">
                <a:solidFill>
                  <a:schemeClr val="bg1"/>
                </a:solidFill>
                <a:latin typeface="Arial" charset="0"/>
              </a:rPr>
              <a:t>6 Org Process Assets</a:t>
            </a:r>
          </a:p>
        </p:txBody>
      </p:sp>
      <p:sp>
        <p:nvSpPr>
          <p:cNvPr id="77831" name="Rectangle 2055"/>
          <p:cNvSpPr>
            <a:spLocks noChangeArrowheads="1"/>
          </p:cNvSpPr>
          <p:nvPr/>
        </p:nvSpPr>
        <p:spPr bwMode="auto">
          <a:xfrm>
            <a:off x="3048000" y="1447800"/>
            <a:ext cx="2324100" cy="4800600"/>
          </a:xfrm>
          <a:prstGeom prst="rect">
            <a:avLst/>
          </a:prstGeom>
          <a:solidFill>
            <a:schemeClr val="tx1"/>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pPr>
              <a:buFontTx/>
              <a:buChar char="•"/>
            </a:pPr>
            <a:r>
              <a:rPr lang="en-US" sz="1600" dirty="0">
                <a:solidFill>
                  <a:schemeClr val="bg1"/>
                </a:solidFill>
                <a:latin typeface="Arial" charset="0"/>
              </a:rPr>
              <a:t>1 Expert Judgment</a:t>
            </a:r>
          </a:p>
          <a:p>
            <a:pPr>
              <a:buFontTx/>
              <a:buChar char="•"/>
            </a:pPr>
            <a:r>
              <a:rPr lang="en-US" sz="1600" dirty="0">
                <a:solidFill>
                  <a:schemeClr val="bg1"/>
                </a:solidFill>
                <a:latin typeface="Arial" charset="0"/>
              </a:rPr>
              <a:t>2 Data Gathering</a:t>
            </a:r>
          </a:p>
          <a:p>
            <a:pPr marL="92075">
              <a:buFontTx/>
              <a:buChar char="•"/>
            </a:pPr>
            <a:r>
              <a:rPr lang="en-US" sz="1600" dirty="0">
                <a:solidFill>
                  <a:schemeClr val="bg1"/>
                </a:solidFill>
                <a:latin typeface="Arial" charset="0"/>
              </a:rPr>
              <a:t> Market Research</a:t>
            </a:r>
          </a:p>
          <a:p>
            <a:pPr>
              <a:buFontTx/>
              <a:buChar char="•"/>
            </a:pPr>
            <a:r>
              <a:rPr lang="en-US" sz="1600" dirty="0">
                <a:solidFill>
                  <a:schemeClr val="bg1"/>
                </a:solidFill>
                <a:latin typeface="Arial" charset="0"/>
              </a:rPr>
              <a:t>3 Data Analysis</a:t>
            </a:r>
          </a:p>
          <a:p>
            <a:pPr marL="92075">
              <a:buFontTx/>
              <a:buChar char="•"/>
            </a:pPr>
            <a:r>
              <a:rPr lang="en-US" sz="1600" dirty="0">
                <a:solidFill>
                  <a:schemeClr val="bg1"/>
                </a:solidFill>
                <a:latin typeface="Arial" charset="0"/>
              </a:rPr>
              <a:t> Make or Buy Decision</a:t>
            </a:r>
          </a:p>
          <a:p>
            <a:pPr>
              <a:buFontTx/>
              <a:buChar char="•"/>
            </a:pPr>
            <a:r>
              <a:rPr lang="en-US" sz="1600" dirty="0">
                <a:solidFill>
                  <a:schemeClr val="bg1"/>
                </a:solidFill>
                <a:latin typeface="Arial" charset="0"/>
              </a:rPr>
              <a:t>4 Source Selection </a:t>
            </a:r>
          </a:p>
          <a:p>
            <a:r>
              <a:rPr lang="en-US" sz="1600" dirty="0">
                <a:solidFill>
                  <a:schemeClr val="bg1"/>
                </a:solidFill>
                <a:latin typeface="Arial" charset="0"/>
              </a:rPr>
              <a:t>     Analysis</a:t>
            </a:r>
          </a:p>
          <a:p>
            <a:pPr>
              <a:buFontTx/>
              <a:buChar char="•"/>
            </a:pPr>
            <a:r>
              <a:rPr lang="en-US" sz="1600" dirty="0">
                <a:solidFill>
                  <a:schemeClr val="bg1"/>
                </a:solidFill>
                <a:latin typeface="Arial" charset="0"/>
              </a:rPr>
              <a:t>5 Meetings</a:t>
            </a:r>
          </a:p>
          <a:p>
            <a:endParaRPr lang="en-US" b="1" dirty="0">
              <a:solidFill>
                <a:schemeClr val="bg1"/>
              </a:solidFill>
              <a:latin typeface="Arial" charset="0"/>
            </a:endParaRPr>
          </a:p>
          <a:p>
            <a:endParaRPr lang="en-US" dirty="0">
              <a:solidFill>
                <a:schemeClr val="bg1"/>
              </a:solidFill>
              <a:latin typeface="Arial" charset="0"/>
            </a:endParaRPr>
          </a:p>
          <a:p>
            <a:endParaRPr lang="en-US" dirty="0">
              <a:solidFill>
                <a:schemeClr val="bg1"/>
              </a:solidFill>
              <a:latin typeface="Arial" charset="0"/>
            </a:endParaRPr>
          </a:p>
          <a:p>
            <a:endParaRPr lang="en-US" dirty="0">
              <a:solidFill>
                <a:schemeClr val="bg1"/>
              </a:solidFill>
              <a:latin typeface="Arial" charset="0"/>
            </a:endParaRPr>
          </a:p>
          <a:p>
            <a:endParaRPr lang="en-US" dirty="0">
              <a:solidFill>
                <a:schemeClr val="bg1"/>
              </a:solidFill>
              <a:latin typeface="Arial" charset="0"/>
            </a:endParaRPr>
          </a:p>
          <a:p>
            <a:endParaRPr lang="en-US" dirty="0">
              <a:solidFill>
                <a:schemeClr val="bg1"/>
              </a:solidFill>
              <a:latin typeface="Arial" charset="0"/>
            </a:endParaRPr>
          </a:p>
          <a:p>
            <a:endParaRPr lang="en-US" dirty="0">
              <a:solidFill>
                <a:schemeClr val="bg1"/>
              </a:solidFill>
              <a:latin typeface="Arial" charset="0"/>
            </a:endParaRPr>
          </a:p>
          <a:p>
            <a:endParaRPr lang="en-US" dirty="0">
              <a:solidFill>
                <a:schemeClr val="bg1"/>
              </a:solidFill>
              <a:latin typeface="Arial" charset="0"/>
            </a:endParaRPr>
          </a:p>
          <a:p>
            <a:endParaRPr lang="en-US" dirty="0">
              <a:solidFill>
                <a:schemeClr val="bg1"/>
              </a:solidFill>
              <a:latin typeface="Arial" charset="0"/>
            </a:endParaRPr>
          </a:p>
          <a:p>
            <a:endParaRPr lang="en-US" dirty="0">
              <a:solidFill>
                <a:schemeClr val="bg1"/>
              </a:solidFill>
              <a:latin typeface="Arial" charset="0"/>
            </a:endParaRPr>
          </a:p>
        </p:txBody>
      </p:sp>
      <p:sp>
        <p:nvSpPr>
          <p:cNvPr id="9" name="Rectangle 1027"/>
          <p:cNvSpPr>
            <a:spLocks noGrp="1" noChangeArrowheads="1"/>
          </p:cNvSpPr>
          <p:nvPr>
            <p:ph type="title"/>
          </p:nvPr>
        </p:nvSpPr>
        <p:spPr>
          <a:xfrm>
            <a:off x="0" y="152400"/>
            <a:ext cx="8988552" cy="841248"/>
          </a:xfrm>
          <a:noFill/>
          <a:ln/>
        </p:spPr>
        <p:txBody>
          <a:bodyPr>
            <a:normAutofit fontScale="90000"/>
          </a:bodyPr>
          <a:lstStyle/>
          <a:p>
            <a:pPr algn="ctr"/>
            <a:r>
              <a:rPr lang="en-US"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12.1  Plan Procurement Management</a:t>
            </a:r>
          </a:p>
        </p:txBody>
      </p:sp>
      <p:sp>
        <p:nvSpPr>
          <p:cNvPr id="8" name="TextBox 1"/>
          <p:cNvSpPr txBox="1"/>
          <p:nvPr/>
        </p:nvSpPr>
        <p:spPr>
          <a:xfrm>
            <a:off x="0" y="639931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TextBox 1"/>
          <p:cNvSpPr txBox="1"/>
          <p:nvPr/>
        </p:nvSpPr>
        <p:spPr>
          <a:xfrm>
            <a:off x="467328" y="1522688"/>
            <a:ext cx="1143000" cy="369332"/>
          </a:xfrm>
          <a:prstGeom prst="rect">
            <a:avLst/>
          </a:prstGeom>
          <a:noFill/>
        </p:spPr>
        <p:txBody>
          <a:bodyPr wrap="square" rtlCol="0">
            <a:spAutoFit/>
          </a:bodyPr>
          <a:lstStyle/>
          <a:p>
            <a:r>
              <a:rPr lang="en-US" b="1">
                <a:solidFill>
                  <a:schemeClr val="bg1"/>
                </a:solidFill>
                <a:latin typeface="Arial" charset="0"/>
              </a:rPr>
              <a:t>Inputs</a:t>
            </a:r>
            <a:endParaRPr lang="en-US" b="1" dirty="0">
              <a:solidFill>
                <a:schemeClr val="bg1"/>
              </a:solidFill>
              <a:latin typeface="Arial" charset="0"/>
            </a:endParaRPr>
          </a:p>
        </p:txBody>
      </p:sp>
      <p:sp>
        <p:nvSpPr>
          <p:cNvPr id="3" name="TextBox 2"/>
          <p:cNvSpPr txBox="1"/>
          <p:nvPr/>
        </p:nvSpPr>
        <p:spPr>
          <a:xfrm>
            <a:off x="3124200" y="1528035"/>
            <a:ext cx="1752600" cy="646331"/>
          </a:xfrm>
          <a:prstGeom prst="rect">
            <a:avLst/>
          </a:prstGeom>
          <a:noFill/>
        </p:spPr>
        <p:txBody>
          <a:bodyPr wrap="square" rtlCol="0">
            <a:spAutoFit/>
          </a:bodyPr>
          <a:lstStyle/>
          <a:p>
            <a:r>
              <a:rPr lang="en-US" b="1" dirty="0">
                <a:solidFill>
                  <a:schemeClr val="bg1"/>
                </a:solidFill>
                <a:latin typeface="Arial" charset="0"/>
              </a:rPr>
              <a:t>Tools and </a:t>
            </a:r>
          </a:p>
          <a:p>
            <a:r>
              <a:rPr lang="en-US" b="1" dirty="0">
                <a:solidFill>
                  <a:schemeClr val="bg1"/>
                </a:solidFill>
                <a:latin typeface="Arial" charset="0"/>
              </a:rPr>
              <a:t>Techniques</a:t>
            </a:r>
          </a:p>
        </p:txBody>
      </p:sp>
      <p:sp>
        <p:nvSpPr>
          <p:cNvPr id="4" name="TextBox 3"/>
          <p:cNvSpPr txBox="1"/>
          <p:nvPr/>
        </p:nvSpPr>
        <p:spPr>
          <a:xfrm>
            <a:off x="5574175" y="1067229"/>
            <a:ext cx="1219200" cy="369332"/>
          </a:xfrm>
          <a:prstGeom prst="rect">
            <a:avLst/>
          </a:prstGeom>
          <a:noFill/>
        </p:spPr>
        <p:txBody>
          <a:bodyPr wrap="square" rtlCol="0">
            <a:spAutoFit/>
          </a:bodyPr>
          <a:lstStyle/>
          <a:p>
            <a:r>
              <a:rPr lang="en-US" b="1" dirty="0">
                <a:solidFill>
                  <a:schemeClr val="bg1"/>
                </a:solidFill>
                <a:latin typeface="Arial" charset="0"/>
              </a:rPr>
              <a:t>Outputs</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a:spLocks noGrp="1" noChangeArrowheads="1"/>
          </p:cNvSpPr>
          <p:nvPr>
            <p:ph type="title"/>
          </p:nvPr>
        </p:nvSpPr>
        <p:spPr>
          <a:xfrm>
            <a:off x="-439838" y="6752"/>
            <a:ext cx="9601200" cy="838200"/>
          </a:xfrm>
          <a:noFill/>
          <a:ln/>
        </p:spPr>
        <p:txBody>
          <a:bodyPr>
            <a:noAutofit/>
          </a:bodyPr>
          <a:lstStyle/>
          <a:p>
            <a:pPr algn="ctr"/>
            <a:r>
              <a:rPr lang="en-US" sz="2800" b="1" dirty="0">
                <a:solidFill>
                  <a:schemeClr val="tx1"/>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12.1.1   PLAN PROCUREMENT MANAGEMENT INPUTS</a:t>
            </a:r>
          </a:p>
        </p:txBody>
      </p:sp>
      <p:sp>
        <p:nvSpPr>
          <p:cNvPr id="3" name="Content Placeholder 2"/>
          <p:cNvSpPr>
            <a:spLocks noGrp="1"/>
          </p:cNvSpPr>
          <p:nvPr>
            <p:ph idx="1"/>
          </p:nvPr>
        </p:nvSpPr>
        <p:spPr>
          <a:xfrm>
            <a:off x="304800" y="844952"/>
            <a:ext cx="8686800" cy="6317848"/>
          </a:xfrm>
        </p:spPr>
        <p:txBody>
          <a:bodyPr>
            <a:normAutofit/>
          </a:bodyPr>
          <a:lstStyle/>
          <a:p>
            <a:pPr>
              <a:spcBef>
                <a:spcPts val="600"/>
              </a:spcBef>
              <a:spcAft>
                <a:spcPts val="600"/>
              </a:spcAft>
              <a:buNone/>
            </a:pPr>
            <a:r>
              <a:rPr lang="en-US" dirty="0"/>
              <a:t>.</a:t>
            </a:r>
            <a:r>
              <a:rPr lang="en-US" sz="2800" b="1" dirty="0"/>
              <a:t>1 Project Charter</a:t>
            </a:r>
          </a:p>
          <a:p>
            <a:pPr>
              <a:spcBef>
                <a:spcPts val="600"/>
              </a:spcBef>
              <a:spcAft>
                <a:spcPts val="600"/>
              </a:spcAft>
              <a:buNone/>
            </a:pPr>
            <a:r>
              <a:rPr lang="en-US" sz="2800" b="1" dirty="0"/>
              <a:t>	</a:t>
            </a:r>
            <a:r>
              <a:rPr lang="en-US" sz="2000" dirty="0"/>
              <a:t>Describes the project, its objectives, milestones, and approved financial resources</a:t>
            </a:r>
          </a:p>
          <a:p>
            <a:pPr>
              <a:spcBef>
                <a:spcPts val="600"/>
              </a:spcBef>
              <a:spcAft>
                <a:spcPts val="600"/>
              </a:spcAft>
              <a:buNone/>
            </a:pPr>
            <a:r>
              <a:rPr lang="en-US" b="1" dirty="0"/>
              <a:t>.2 Business Documents</a:t>
            </a:r>
          </a:p>
          <a:p>
            <a:pPr marL="358775" indent="-92075">
              <a:spcBef>
                <a:spcPts val="600"/>
              </a:spcBef>
              <a:spcAft>
                <a:spcPts val="600"/>
              </a:spcAft>
            </a:pPr>
            <a:r>
              <a:rPr lang="en-US" sz="2000" b="1" i="1" dirty="0"/>
              <a:t> Business Case. </a:t>
            </a:r>
            <a:r>
              <a:rPr lang="en-US" sz="2000" dirty="0"/>
              <a:t>Provides a reference for the procurement strategy alignment</a:t>
            </a:r>
          </a:p>
          <a:p>
            <a:pPr marL="358775" indent="-92075">
              <a:spcBef>
                <a:spcPts val="600"/>
              </a:spcBef>
              <a:spcAft>
                <a:spcPts val="600"/>
              </a:spcAft>
            </a:pPr>
            <a:r>
              <a:rPr lang="en-US" sz="2000" b="1" i="1" dirty="0"/>
              <a:t> Benefits Management Plan. </a:t>
            </a:r>
            <a:r>
              <a:rPr lang="en-US" sz="2000" dirty="0"/>
              <a:t>Specifies when project benefits are expected to be available, hence, procurement dates and contract language.   </a:t>
            </a:r>
            <a:r>
              <a:rPr lang="en-US" sz="2000" b="1" i="1" dirty="0"/>
              <a:t>  </a:t>
            </a:r>
            <a:endParaRPr lang="en-US" sz="2800" b="1" i="1" dirty="0"/>
          </a:p>
          <a:p>
            <a:pPr>
              <a:spcBef>
                <a:spcPts val="600"/>
              </a:spcBef>
              <a:spcAft>
                <a:spcPts val="600"/>
              </a:spcAft>
              <a:buNone/>
            </a:pPr>
            <a:r>
              <a:rPr lang="en-US" sz="3000" b="1" dirty="0"/>
              <a:t>.3 </a:t>
            </a:r>
            <a:r>
              <a:rPr lang="en-US" b="1" dirty="0"/>
              <a:t>Project Management Plan</a:t>
            </a:r>
            <a:endParaRPr lang="en-US" dirty="0"/>
          </a:p>
          <a:p>
            <a:pPr marL="450850" lvl="2" indent="-184150">
              <a:spcBef>
                <a:spcPts val="600"/>
              </a:spcBef>
              <a:spcAft>
                <a:spcPts val="600"/>
              </a:spcAft>
            </a:pPr>
            <a:r>
              <a:rPr lang="en-US" sz="2000" b="1" i="1" dirty="0"/>
              <a:t>Scope Management Plan: </a:t>
            </a:r>
            <a:r>
              <a:rPr lang="en-US" sz="2000" dirty="0"/>
              <a:t> Provides SOW to be managed by project</a:t>
            </a:r>
          </a:p>
          <a:p>
            <a:pPr marL="450850" lvl="2" indent="-184150">
              <a:spcBef>
                <a:spcPts val="600"/>
              </a:spcBef>
              <a:spcAft>
                <a:spcPts val="600"/>
              </a:spcAft>
            </a:pPr>
            <a:r>
              <a:rPr lang="en-US" b="1" i="1" dirty="0"/>
              <a:t>Quality Management Plan: </a:t>
            </a:r>
            <a:r>
              <a:rPr lang="en-US" dirty="0"/>
              <a:t>Provides the applicable industrial quality standards for the RFP and the contract.  </a:t>
            </a:r>
            <a:r>
              <a:rPr lang="en-US" i="1" dirty="0"/>
              <a:t> </a:t>
            </a:r>
            <a:endParaRPr lang="en-US" sz="2000" dirty="0"/>
          </a:p>
          <a:p>
            <a:pPr marL="450850" lvl="2" indent="-184150">
              <a:spcBef>
                <a:spcPts val="600"/>
              </a:spcBef>
              <a:spcAft>
                <a:spcPts val="600"/>
              </a:spcAft>
            </a:pPr>
            <a:r>
              <a:rPr lang="en-US" b="1" i="1" dirty="0"/>
              <a:t>Resource Management Plan: </a:t>
            </a:r>
            <a:r>
              <a:rPr lang="en-US" dirty="0"/>
              <a:t>specifies resources to be purchased or leased and the relevant assumptions. </a:t>
            </a:r>
          </a:p>
          <a:p>
            <a:pPr marL="450850" lvl="2" indent="-184150">
              <a:spcBef>
                <a:spcPts val="600"/>
              </a:spcBef>
              <a:spcAft>
                <a:spcPts val="600"/>
              </a:spcAft>
            </a:pPr>
            <a:r>
              <a:rPr lang="en-US" sz="2000" b="1" i="1" dirty="0"/>
              <a:t>Scope Baseline: </a:t>
            </a:r>
            <a:r>
              <a:rPr lang="en-US" sz="2000" dirty="0"/>
              <a:t>used to develop the SOW and the terms of reference (TOR)  </a:t>
            </a:r>
            <a:r>
              <a:rPr lang="en-US" sz="2000" b="1" i="1" dirty="0"/>
              <a:t> </a:t>
            </a:r>
          </a:p>
          <a:p>
            <a:pPr>
              <a:spcBef>
                <a:spcPts val="600"/>
              </a:spcBef>
              <a:spcAft>
                <a:spcPts val="600"/>
              </a:spcAft>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a:spLocks noGrp="1" noChangeArrowheads="1"/>
          </p:cNvSpPr>
          <p:nvPr>
            <p:ph type="title"/>
          </p:nvPr>
        </p:nvSpPr>
        <p:spPr>
          <a:xfrm>
            <a:off x="-439838" y="6752"/>
            <a:ext cx="9601200" cy="838200"/>
          </a:xfrm>
          <a:noFill/>
          <a:ln/>
        </p:spPr>
        <p:txBody>
          <a:bodyPr>
            <a:noAutofit/>
          </a:bodyPr>
          <a:lstStyle/>
          <a:p>
            <a:pPr algn="ctr"/>
            <a:r>
              <a:rPr lang="en-US" sz="2800" b="1" dirty="0">
                <a:solidFill>
                  <a:schemeClr val="tx1"/>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12.1.1   PLAN PROCUREMENT MANAGEMENT INPUTS</a:t>
            </a:r>
          </a:p>
        </p:txBody>
      </p:sp>
      <p:sp>
        <p:nvSpPr>
          <p:cNvPr id="3" name="Content Placeholder 2"/>
          <p:cNvSpPr>
            <a:spLocks noGrp="1"/>
          </p:cNvSpPr>
          <p:nvPr>
            <p:ph idx="1"/>
          </p:nvPr>
        </p:nvSpPr>
        <p:spPr>
          <a:xfrm>
            <a:off x="0" y="844952"/>
            <a:ext cx="8991600" cy="6317848"/>
          </a:xfrm>
        </p:spPr>
        <p:txBody>
          <a:bodyPr>
            <a:normAutofit/>
          </a:bodyPr>
          <a:lstStyle/>
          <a:p>
            <a:pPr>
              <a:spcBef>
                <a:spcPts val="0"/>
              </a:spcBef>
              <a:buNone/>
            </a:pPr>
            <a:r>
              <a:rPr lang="en-US" dirty="0"/>
              <a:t>.</a:t>
            </a:r>
            <a:r>
              <a:rPr lang="en-US" b="1" dirty="0"/>
              <a:t>4 Project Documents</a:t>
            </a:r>
            <a:r>
              <a:rPr lang="en-US" dirty="0"/>
              <a:t> </a:t>
            </a:r>
          </a:p>
          <a:p>
            <a:pPr marL="531813" indent="-173038">
              <a:spcBef>
                <a:spcPts val="0"/>
              </a:spcBef>
            </a:pPr>
            <a:r>
              <a:rPr lang="en-US" sz="2000" b="1" i="1" dirty="0"/>
              <a:t>Milestone List: </a:t>
            </a:r>
            <a:r>
              <a:rPr lang="en-US" sz="2000" dirty="0"/>
              <a:t>Shows sellers when to deliver their results</a:t>
            </a:r>
          </a:p>
          <a:p>
            <a:pPr marL="531813" indent="-173038">
              <a:spcBef>
                <a:spcPts val="0"/>
              </a:spcBef>
            </a:pPr>
            <a:r>
              <a:rPr lang="en-US" sz="2000" b="1" i="1" dirty="0"/>
              <a:t>Project Team Assignments: </a:t>
            </a:r>
            <a:r>
              <a:rPr lang="en-US" sz="2000" dirty="0"/>
              <a:t>Shows which skills are available, and which need to be acquired and/or trained.  </a:t>
            </a:r>
            <a:r>
              <a:rPr lang="en-US" sz="2000" b="1" i="1" dirty="0"/>
              <a:t> </a:t>
            </a:r>
          </a:p>
          <a:p>
            <a:pPr marL="531813" indent="-173038">
              <a:spcBef>
                <a:spcPts val="0"/>
              </a:spcBef>
            </a:pPr>
            <a:r>
              <a:rPr lang="en-US" sz="2000" b="1" i="1" dirty="0"/>
              <a:t>Requirements Documentation. </a:t>
            </a:r>
            <a:r>
              <a:rPr lang="en-US" sz="2000" dirty="0"/>
              <a:t>May include:</a:t>
            </a:r>
          </a:p>
          <a:p>
            <a:pPr marL="989013" lvl="1" indent="-173038">
              <a:spcBef>
                <a:spcPts val="0"/>
              </a:spcBef>
            </a:pPr>
            <a:r>
              <a:rPr lang="en-US" sz="2000" i="1" dirty="0"/>
              <a:t>Technical requirements the sellers are required to satisfy</a:t>
            </a:r>
          </a:p>
          <a:p>
            <a:pPr marL="989013" lvl="1" indent="-173038">
              <a:spcBef>
                <a:spcPts val="0"/>
              </a:spcBef>
            </a:pPr>
            <a:r>
              <a:rPr lang="en-US" sz="2000" i="1" dirty="0"/>
              <a:t>Contractual Requirements; e.g., health, safety, security, performance, environmental, insurance, intellectual property rights, equal employment opportunity, licenses, permits, other non-technical requirements. </a:t>
            </a:r>
          </a:p>
          <a:p>
            <a:pPr marL="531813" indent="-173038">
              <a:spcBef>
                <a:spcPts val="0"/>
              </a:spcBef>
            </a:pPr>
            <a:r>
              <a:rPr lang="en-US" sz="2000" b="1" i="1" dirty="0"/>
              <a:t>Requirements Traceability Matrix: </a:t>
            </a:r>
            <a:r>
              <a:rPr lang="en-US" sz="2000" dirty="0"/>
              <a:t>links the origin of product requirements to the deliverables that satisfy them. </a:t>
            </a:r>
          </a:p>
          <a:p>
            <a:pPr marL="531813" indent="-173038">
              <a:spcBef>
                <a:spcPts val="0"/>
              </a:spcBef>
            </a:pPr>
            <a:r>
              <a:rPr lang="en-US" sz="2000" b="1" i="1" dirty="0"/>
              <a:t>Risk Register: </a:t>
            </a:r>
            <a:r>
              <a:rPr lang="en-US" sz="2000" dirty="0"/>
              <a:t>Identifies transferable risks </a:t>
            </a:r>
          </a:p>
          <a:p>
            <a:pPr marL="531813" indent="-173038">
              <a:spcBef>
                <a:spcPts val="0"/>
              </a:spcBef>
            </a:pPr>
            <a:r>
              <a:rPr lang="en-US" sz="2000" b="1" i="1" dirty="0"/>
              <a:t>Stakeholder Register: </a:t>
            </a:r>
            <a:r>
              <a:rPr lang="en-US" sz="2000" dirty="0"/>
              <a:t>provides details about project stakeholders, regulatory agencies, contracting and legal personnel, and their interest in the project. </a:t>
            </a:r>
            <a:r>
              <a:rPr lang="en-US" sz="2000" b="1" i="1" dirty="0"/>
              <a:t> </a:t>
            </a:r>
          </a:p>
          <a:p>
            <a:pPr marL="0" indent="0">
              <a:spcBef>
                <a:spcPts val="600"/>
              </a:spcBef>
              <a:buNone/>
            </a:pPr>
            <a:r>
              <a:rPr lang="en-US" b="1" dirty="0"/>
              <a:t>.5 Enterprise Environmental Factors</a:t>
            </a:r>
          </a:p>
          <a:p>
            <a:pPr marL="701675" indent="-342900">
              <a:spcBef>
                <a:spcPts val="600"/>
              </a:spcBef>
              <a:buFontTx/>
              <a:buChar char="-"/>
            </a:pPr>
            <a:r>
              <a:rPr lang="en-US" sz="2000" i="1" dirty="0"/>
              <a:t>Market Conditions		- Market availability of required products/services</a:t>
            </a:r>
          </a:p>
          <a:p>
            <a:pPr marL="701675" indent="-342900">
              <a:spcBef>
                <a:spcPts val="600"/>
              </a:spcBef>
              <a:buFontTx/>
              <a:buChar char="-"/>
            </a:pPr>
            <a:r>
              <a:rPr lang="en-US" sz="2000" i="1" dirty="0"/>
              <a:t>Seller information		- Typical T&amp;C for the specific industry</a:t>
            </a:r>
          </a:p>
          <a:p>
            <a:pPr marL="701675" indent="-342900">
              <a:spcBef>
                <a:spcPts val="600"/>
              </a:spcBef>
              <a:buFontTx/>
              <a:buChar char="-"/>
            </a:pPr>
            <a:r>
              <a:rPr lang="en-US" sz="2000" i="1" dirty="0"/>
              <a:t>Unique legal requirements	- Procurement legal advice</a:t>
            </a:r>
          </a:p>
          <a:p>
            <a:pPr marL="701675" indent="-342900">
              <a:spcBef>
                <a:spcPts val="600"/>
              </a:spcBef>
              <a:buFontTx/>
              <a:buChar char="-"/>
            </a:pPr>
            <a:r>
              <a:rPr lang="en-US" sz="2000" i="1" dirty="0"/>
              <a:t>Contract Mgmt. Systems	- Prequalified list of multi-tiered suppliers </a:t>
            </a:r>
            <a:r>
              <a:rPr lang="en-US" sz="2400" i="1" dirty="0"/>
              <a:t> </a:t>
            </a:r>
          </a:p>
          <a:p>
            <a:pPr marL="701675" indent="-342900">
              <a:spcBef>
                <a:spcPts val="600"/>
              </a:spcBef>
              <a:buFontTx/>
              <a:buChar char="-"/>
            </a:pPr>
            <a:r>
              <a:rPr lang="en-US" sz="2000" i="1" dirty="0"/>
              <a:t>Financial accounting and control systems    </a:t>
            </a:r>
          </a:p>
          <a:p>
            <a:pPr>
              <a:spcBef>
                <a:spcPts val="0"/>
              </a:spcBef>
              <a:buNone/>
            </a:pPr>
            <a:endParaRPr lang="en-US" sz="2000" dirty="0"/>
          </a:p>
        </p:txBody>
      </p:sp>
    </p:spTree>
    <p:extLst>
      <p:ext uri="{BB962C8B-B14F-4D97-AF65-F5344CB8AC3E}">
        <p14:creationId xmlns:p14="http://schemas.microsoft.com/office/powerpoint/2010/main" val="1439648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txBox="1">
            <a:spLocks noGrp="1" noChangeArrowheads="1"/>
          </p:cNvSpPr>
          <p:nvPr>
            <p:ph type="title"/>
          </p:nvPr>
        </p:nvSpPr>
        <p:spPr>
          <a:xfrm>
            <a:off x="-381000" y="-152400"/>
            <a:ext cx="9448800" cy="1143000"/>
          </a:xfrm>
          <a:prstGeom prst="rect">
            <a:avLst/>
          </a:prstGeom>
          <a:noFill/>
          <a:ln/>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i="0" u="none" strike="noStrike" kern="1200"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Aharoni" panose="02010803020104030203" pitchFamily="2" charset="-79"/>
                <a:cs typeface="Aharoni" panose="02010803020104030203" pitchFamily="2" charset="-79"/>
              </a:rPr>
              <a:t>12.1.1   </a:t>
            </a:r>
            <a:r>
              <a:rPr lang="en-US" sz="2800" dirty="0">
                <a:solidFill>
                  <a:schemeClr val="tx2"/>
                </a:solidFill>
                <a:effectLst>
                  <a:outerShdw blurRad="38100" dist="38100" dir="2700000" algn="tl">
                    <a:srgbClr val="000000">
                      <a:alpha val="43137"/>
                    </a:srgbClr>
                  </a:outerShdw>
                  <a:reflection blurRad="12700" stA="48000" endA="300" endPos="55000" dir="5400000" sy="-90000" algn="bl" rotWithShape="0"/>
                </a:effectLst>
                <a:latin typeface="Aharoni" panose="02010803020104030203" pitchFamily="2" charset="-79"/>
                <a:cs typeface="Aharoni" panose="02010803020104030203" pitchFamily="2" charset="-79"/>
              </a:rPr>
              <a:t>PLAN PROCUREMENT MANAGEMENT</a:t>
            </a:r>
            <a:r>
              <a:rPr kumimoji="0" lang="en-US" sz="2800" i="0" u="none" strike="noStrike" kern="1200"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Aharoni" panose="02010803020104030203" pitchFamily="2" charset="-79"/>
                <a:cs typeface="Aharoni" panose="02010803020104030203" pitchFamily="2" charset="-79"/>
              </a:rPr>
              <a:t>: INPUTS</a:t>
            </a:r>
          </a:p>
        </p:txBody>
      </p:sp>
      <p:sp>
        <p:nvSpPr>
          <p:cNvPr id="3" name="Content Placeholder 2"/>
          <p:cNvSpPr>
            <a:spLocks noGrp="1"/>
          </p:cNvSpPr>
          <p:nvPr>
            <p:ph idx="1"/>
          </p:nvPr>
        </p:nvSpPr>
        <p:spPr>
          <a:xfrm>
            <a:off x="152400" y="1143000"/>
            <a:ext cx="8915400" cy="5562600"/>
          </a:xfrm>
        </p:spPr>
        <p:txBody>
          <a:bodyPr>
            <a:noAutofit/>
          </a:bodyPr>
          <a:lstStyle/>
          <a:p>
            <a:pPr marL="82296" indent="0">
              <a:spcBef>
                <a:spcPts val="1200"/>
              </a:spcBef>
              <a:spcAft>
                <a:spcPts val="1200"/>
              </a:spcAft>
              <a:buNone/>
            </a:pPr>
            <a:r>
              <a:rPr lang="en-US" b="1" dirty="0"/>
              <a:t>.6 Organizational Process Assets</a:t>
            </a:r>
          </a:p>
          <a:p>
            <a:pPr marL="1087438" lvl="1" indent="-342900">
              <a:spcBef>
                <a:spcPts val="1200"/>
              </a:spcBef>
              <a:spcAft>
                <a:spcPts val="1200"/>
              </a:spcAft>
              <a:buFont typeface="Arial" pitchFamily="34" charset="0"/>
              <a:buChar char="•"/>
            </a:pPr>
            <a:r>
              <a:rPr lang="en-US" sz="2200" dirty="0"/>
              <a:t>Can have significant influence on planning procurement management; i.e., Information about pre-approved seller lists;  formal procurement policies, procedures, and guidelines; contract templates; management systems.    </a:t>
            </a:r>
          </a:p>
          <a:p>
            <a:pPr marL="1076325" indent="-358775">
              <a:spcBef>
                <a:spcPts val="1200"/>
              </a:spcBef>
              <a:spcAft>
                <a:spcPts val="1200"/>
              </a:spcAft>
            </a:pPr>
            <a:r>
              <a:rPr lang="en-US" sz="2400" dirty="0"/>
              <a:t>Contract types fall into three main categories:</a:t>
            </a:r>
          </a:p>
          <a:p>
            <a:pPr marL="1254125" lvl="2" indent="-263525">
              <a:spcBef>
                <a:spcPts val="1200"/>
              </a:spcBef>
              <a:spcAft>
                <a:spcPts val="1200"/>
              </a:spcAft>
              <a:buNone/>
            </a:pPr>
            <a:r>
              <a:rPr lang="en-US" sz="2200" dirty="0"/>
              <a:t>	</a:t>
            </a:r>
            <a:r>
              <a:rPr lang="en-US" sz="2200" b="1" i="1" dirty="0"/>
              <a:t>1. Fixed Price Contracts</a:t>
            </a:r>
          </a:p>
          <a:p>
            <a:pPr marL="1254125" lvl="2" indent="-263525">
              <a:spcBef>
                <a:spcPts val="1200"/>
              </a:spcBef>
              <a:spcAft>
                <a:spcPts val="1200"/>
              </a:spcAft>
              <a:buNone/>
            </a:pPr>
            <a:r>
              <a:rPr lang="en-US" sz="2200" b="1" i="1" dirty="0"/>
              <a:t>	2. Cost Reimbursable Contracts</a:t>
            </a:r>
          </a:p>
          <a:p>
            <a:pPr marL="1254125" lvl="2" indent="-263525">
              <a:spcBef>
                <a:spcPts val="1200"/>
              </a:spcBef>
              <a:spcAft>
                <a:spcPts val="1200"/>
              </a:spcAft>
              <a:buNone/>
            </a:pPr>
            <a:r>
              <a:rPr lang="en-US" sz="2200" b="1" i="1" dirty="0"/>
              <a:t>	3. Time &amp; Material Contracts</a:t>
            </a:r>
          </a:p>
          <a:p>
            <a:pPr marL="1087437" lvl="1" indent="-342900">
              <a:spcBef>
                <a:spcPts val="1200"/>
              </a:spcBef>
              <a:spcAft>
                <a:spcPts val="1200"/>
              </a:spcAft>
              <a:buFont typeface="Arial" pitchFamily="34" charset="0"/>
              <a:buChar char="•"/>
            </a:pPr>
            <a:r>
              <a:rPr lang="en-US" sz="2200" dirty="0"/>
              <a:t>The contract type has a big influence on the ultimate success of the procurement from a technical, cost, schedule and risk perspectives. </a:t>
            </a:r>
            <a:r>
              <a:rPr lang="en-US" sz="2200" dirty="0">
                <a:solidFill>
                  <a:srgbClr val="FF0000"/>
                </a:solidFill>
              </a:rPr>
              <a:t> </a:t>
            </a:r>
          </a:p>
        </p:txBody>
      </p:sp>
    </p:spTree>
    <p:extLst>
      <p:ext uri="{BB962C8B-B14F-4D97-AF65-F5344CB8AC3E}">
        <p14:creationId xmlns:p14="http://schemas.microsoft.com/office/powerpoint/2010/main" val="325995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27"/>
          <p:cNvSpPr txBox="1">
            <a:spLocks noGrp="1" noChangeArrowheads="1"/>
          </p:cNvSpPr>
          <p:nvPr>
            <p:ph type="title"/>
          </p:nvPr>
        </p:nvSpPr>
        <p:spPr>
          <a:xfrm>
            <a:off x="-228600" y="-76200"/>
            <a:ext cx="9372600" cy="1143000"/>
          </a:xfrm>
          <a:prstGeom prst="rect">
            <a:avLst/>
          </a:prstGeom>
          <a:noFill/>
          <a:ln/>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i="0" u="none" strike="noStrike" kern="1200"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Aharoni" panose="02010803020104030203" pitchFamily="2" charset="-79"/>
                <a:cs typeface="Aharoni" panose="02010803020104030203" pitchFamily="2" charset="-79"/>
              </a:rPr>
              <a:t>12.1.1   </a:t>
            </a:r>
            <a:r>
              <a:rPr lang="en-US" sz="2800" dirty="0">
                <a:solidFill>
                  <a:schemeClr val="tx2"/>
                </a:solidFill>
                <a:effectLst>
                  <a:outerShdw blurRad="38100" dist="38100" dir="2700000" algn="tl">
                    <a:srgbClr val="000000">
                      <a:alpha val="43137"/>
                    </a:srgbClr>
                  </a:outerShdw>
                  <a:reflection blurRad="12700" stA="48000" endA="300" endPos="55000" dir="5400000" sy="-90000" algn="bl" rotWithShape="0"/>
                </a:effectLst>
                <a:latin typeface="Aharoni" panose="02010803020104030203" pitchFamily="2" charset="-79"/>
                <a:cs typeface="Aharoni" panose="02010803020104030203" pitchFamily="2" charset="-79"/>
              </a:rPr>
              <a:t>PLAN PROCUREMENT MANAGEMENT</a:t>
            </a:r>
            <a:r>
              <a:rPr kumimoji="0" lang="en-US" sz="2800" i="0" u="none" strike="noStrike" kern="1200"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Aharoni" panose="02010803020104030203" pitchFamily="2" charset="-79"/>
                <a:cs typeface="Aharoni" panose="02010803020104030203" pitchFamily="2" charset="-79"/>
              </a:rPr>
              <a:t>: INPUTS</a:t>
            </a:r>
          </a:p>
        </p:txBody>
      </p:sp>
      <p:sp>
        <p:nvSpPr>
          <p:cNvPr id="92164" name="Rectangle 1028"/>
          <p:cNvSpPr>
            <a:spLocks noGrp="1" noChangeArrowheads="1"/>
          </p:cNvSpPr>
          <p:nvPr>
            <p:ph idx="1"/>
          </p:nvPr>
        </p:nvSpPr>
        <p:spPr>
          <a:xfrm>
            <a:off x="304800" y="1219200"/>
            <a:ext cx="8686800" cy="5638800"/>
          </a:xfrm>
          <a:noFill/>
          <a:ln/>
        </p:spPr>
        <p:txBody>
          <a:bodyPr>
            <a:normAutofit/>
          </a:bodyPr>
          <a:lstStyle/>
          <a:p>
            <a:pPr marL="173038" indent="0">
              <a:buSzPct val="79000"/>
              <a:buNone/>
            </a:pPr>
            <a:r>
              <a:rPr lang="en-US" b="1" i="1" dirty="0"/>
              <a:t>Contract Types</a:t>
            </a:r>
          </a:p>
          <a:p>
            <a:pPr marL="173038" indent="0">
              <a:buSzPct val="79000"/>
              <a:buNone/>
            </a:pPr>
            <a:r>
              <a:rPr lang="en-US" sz="2400" b="1" i="1" dirty="0"/>
              <a:t>Fixed Price Contracts</a:t>
            </a:r>
            <a:r>
              <a:rPr lang="en-US" sz="2400" i="1" dirty="0"/>
              <a:t>. </a:t>
            </a:r>
            <a:r>
              <a:rPr lang="en-US" sz="2400" dirty="0"/>
              <a:t>A fixed total price is set for a defined product, service or result to be provided. This type is appropriate when the requirements are well defined and no significant changes to the scope are expected. There are three types of fixed-price contracts:</a:t>
            </a:r>
          </a:p>
          <a:p>
            <a:pPr marL="989013" lvl="1" indent="-457200">
              <a:buSzPct val="79000"/>
              <a:buFont typeface="+mj-lt"/>
              <a:buAutoNum type="arabicPeriod"/>
            </a:pPr>
            <a:r>
              <a:rPr lang="en-US" sz="2000" i="1" dirty="0"/>
              <a:t>Firm fixed price (FFP): A common type, most favored by buyers. The fixed price set upon award, and does not change unless the scope of works changes. </a:t>
            </a:r>
          </a:p>
          <a:p>
            <a:pPr marL="989013" lvl="1" indent="-457200">
              <a:buSzPct val="79000"/>
              <a:buFont typeface="+mj-lt"/>
              <a:buAutoNum type="arabicPeriod"/>
            </a:pPr>
            <a:r>
              <a:rPr lang="en-US" sz="2000" i="1" dirty="0"/>
              <a:t>Fixed Price Incentive Fee (FPIF): the seller gets financial incentives for achieving cost, schedule or technical performance metrics. A price ceiling is set, and all costs above the price ceiling are born by the seller. </a:t>
            </a:r>
          </a:p>
          <a:p>
            <a:pPr marL="989013" lvl="1" indent="-457200">
              <a:buSzPct val="79000"/>
              <a:buFont typeface="+mj-lt"/>
              <a:buAutoNum type="arabicPeriod"/>
            </a:pPr>
            <a:r>
              <a:rPr lang="en-US" sz="2000" i="1" dirty="0"/>
              <a:t>Fixed Price with Economic Price Adjustment (FPEPA): Appropriate for contracts that span a considerable period of time, or payments made in different currencies. This type of fixed-price contract allows predefined adjustments to the contract price due to changed conditions, such as inflation effecting specific commodities.    </a:t>
            </a:r>
            <a:r>
              <a:rPr lang="en-US" sz="2000" dirty="0"/>
              <a:t>   </a:t>
            </a:r>
            <a:r>
              <a:rPr lang="en-US" sz="2000" i="1" dirty="0"/>
              <a:t> </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27"/>
          <p:cNvSpPr txBox="1">
            <a:spLocks noGrp="1" noChangeArrowheads="1"/>
          </p:cNvSpPr>
          <p:nvPr>
            <p:ph type="title"/>
          </p:nvPr>
        </p:nvSpPr>
        <p:spPr>
          <a:xfrm>
            <a:off x="-228600" y="-76200"/>
            <a:ext cx="9372600" cy="1143000"/>
          </a:xfrm>
          <a:prstGeom prst="rect">
            <a:avLst/>
          </a:prstGeom>
          <a:noFill/>
          <a:ln/>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i="0" u="none" strike="noStrike" kern="1200"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Aharoni" panose="02010803020104030203" pitchFamily="2" charset="-79"/>
                <a:cs typeface="Aharoni" panose="02010803020104030203" pitchFamily="2" charset="-79"/>
              </a:rPr>
              <a:t>12.1.1   </a:t>
            </a:r>
            <a:r>
              <a:rPr lang="en-US" sz="2800" dirty="0">
                <a:solidFill>
                  <a:schemeClr val="tx2"/>
                </a:solidFill>
                <a:effectLst>
                  <a:outerShdw blurRad="38100" dist="38100" dir="2700000" algn="tl">
                    <a:srgbClr val="000000">
                      <a:alpha val="43137"/>
                    </a:srgbClr>
                  </a:outerShdw>
                  <a:reflection blurRad="12700" stA="48000" endA="300" endPos="55000" dir="5400000" sy="-90000" algn="bl" rotWithShape="0"/>
                </a:effectLst>
                <a:latin typeface="Aharoni" panose="02010803020104030203" pitchFamily="2" charset="-79"/>
                <a:cs typeface="Aharoni" panose="02010803020104030203" pitchFamily="2" charset="-79"/>
              </a:rPr>
              <a:t>PLAN PROCUREMENT MANAGEMENT</a:t>
            </a:r>
            <a:r>
              <a:rPr kumimoji="0" lang="en-US" sz="2800" i="0" u="none" strike="noStrike" kern="1200"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Aharoni" panose="02010803020104030203" pitchFamily="2" charset="-79"/>
                <a:cs typeface="Aharoni" panose="02010803020104030203" pitchFamily="2" charset="-79"/>
              </a:rPr>
              <a:t>: INPUTS</a:t>
            </a:r>
          </a:p>
        </p:txBody>
      </p:sp>
      <p:sp>
        <p:nvSpPr>
          <p:cNvPr id="92164" name="Rectangle 1028"/>
          <p:cNvSpPr>
            <a:spLocks noGrp="1" noChangeArrowheads="1"/>
          </p:cNvSpPr>
          <p:nvPr>
            <p:ph idx="1"/>
          </p:nvPr>
        </p:nvSpPr>
        <p:spPr>
          <a:xfrm>
            <a:off x="304800" y="990600"/>
            <a:ext cx="8686800" cy="5791200"/>
          </a:xfrm>
          <a:noFill/>
          <a:ln/>
        </p:spPr>
        <p:txBody>
          <a:bodyPr>
            <a:normAutofit lnSpcReduction="10000"/>
          </a:bodyPr>
          <a:lstStyle/>
          <a:p>
            <a:pPr marL="173038" indent="0">
              <a:spcBef>
                <a:spcPts val="600"/>
              </a:spcBef>
              <a:spcAft>
                <a:spcPts val="600"/>
              </a:spcAft>
              <a:buSzPct val="79000"/>
              <a:buNone/>
            </a:pPr>
            <a:r>
              <a:rPr lang="en-US" b="1" i="1" dirty="0"/>
              <a:t>Contract Types</a:t>
            </a:r>
          </a:p>
          <a:p>
            <a:pPr marL="173038" indent="0">
              <a:spcBef>
                <a:spcPts val="600"/>
              </a:spcBef>
              <a:spcAft>
                <a:spcPts val="600"/>
              </a:spcAft>
              <a:buSzPct val="79000"/>
              <a:buNone/>
            </a:pPr>
            <a:r>
              <a:rPr lang="en-US" sz="2400" b="1" i="1" dirty="0"/>
              <a:t>Cost-reimbursable Contracts</a:t>
            </a:r>
            <a:r>
              <a:rPr lang="en-US" sz="2400" i="1" dirty="0"/>
              <a:t>. </a:t>
            </a:r>
            <a:r>
              <a:rPr lang="en-US" sz="2400" dirty="0"/>
              <a:t>The seller is reimbursed all legitimate actual costs incurred to complete the work, plus a fee representing seller’s profit. This type of contracts are used when the scope of work is expected to change significantly during the contract term. There are three variations:</a:t>
            </a:r>
          </a:p>
          <a:p>
            <a:pPr marL="989013" lvl="1" indent="-457200">
              <a:spcBef>
                <a:spcPts val="600"/>
              </a:spcBef>
              <a:spcAft>
                <a:spcPts val="600"/>
              </a:spcAft>
              <a:buSzPct val="79000"/>
              <a:buFont typeface="+mj-lt"/>
              <a:buAutoNum type="arabicPeriod"/>
            </a:pPr>
            <a:r>
              <a:rPr lang="en-US" sz="2000" i="1" dirty="0"/>
              <a:t>Cost Plus Fixed Fee (CPFF): The seller is reimbursed for all allowable costs for performing the contract work, and receives a fixed fee as a percentage of the initial contract cost estimates. This changes only when the scope is changed.  </a:t>
            </a:r>
          </a:p>
          <a:p>
            <a:pPr marL="989013" lvl="1" indent="-457200">
              <a:spcBef>
                <a:spcPts val="600"/>
              </a:spcBef>
              <a:spcAft>
                <a:spcPts val="600"/>
              </a:spcAft>
              <a:buSzPct val="79000"/>
              <a:buFont typeface="+mj-lt"/>
              <a:buAutoNum type="arabicPeriod"/>
            </a:pPr>
            <a:r>
              <a:rPr lang="en-US" sz="2000" i="1" dirty="0"/>
              <a:t>Cost Plus Incentive Fee (CPIF): The seller is reimbursed for all allowable costs for performing the contract work, and receives a predetermined incentive fee based on achieving certain performance objectives set forth in the contract. In CPIF contracts if the final costs are less or greater than the original estimated cost, then the buyer and seller share the variance based on a predefined split formula, for example 80/20</a:t>
            </a:r>
          </a:p>
          <a:p>
            <a:pPr marL="989013" lvl="1" indent="-457200">
              <a:spcBef>
                <a:spcPts val="600"/>
              </a:spcBef>
              <a:spcAft>
                <a:spcPts val="600"/>
              </a:spcAft>
              <a:buSzPct val="79000"/>
              <a:buFont typeface="+mj-lt"/>
              <a:buAutoNum type="arabicPeriod"/>
            </a:pPr>
            <a:r>
              <a:rPr lang="en-US" sz="2000" i="1" dirty="0"/>
              <a:t>Cost Plus Award Fee (CPAF): The seller is reimbursed for all allowable costs for performing the contract work, plus a fee based on performance undisputable criteria defined subjectively by the buyer.     </a:t>
            </a:r>
            <a:r>
              <a:rPr lang="en-US" sz="2000" dirty="0"/>
              <a:t>   </a:t>
            </a:r>
            <a:r>
              <a:rPr lang="en-US" sz="2000" i="1" dirty="0"/>
              <a:t> </a:t>
            </a:r>
          </a:p>
        </p:txBody>
      </p:sp>
    </p:spTree>
    <p:extLst>
      <p:ext uri="{BB962C8B-B14F-4D97-AF65-F5344CB8AC3E}">
        <p14:creationId xmlns:p14="http://schemas.microsoft.com/office/powerpoint/2010/main" val="10153839"/>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27"/>
          <p:cNvSpPr txBox="1">
            <a:spLocks noGrp="1" noChangeArrowheads="1"/>
          </p:cNvSpPr>
          <p:nvPr>
            <p:ph type="title"/>
          </p:nvPr>
        </p:nvSpPr>
        <p:spPr>
          <a:xfrm>
            <a:off x="-228600" y="-76200"/>
            <a:ext cx="9372600" cy="1143000"/>
          </a:xfrm>
          <a:prstGeom prst="rect">
            <a:avLst/>
          </a:prstGeom>
          <a:noFill/>
          <a:ln/>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i="0" u="none" strike="noStrike" kern="1200"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Aharoni" panose="02010803020104030203" pitchFamily="2" charset="-79"/>
                <a:cs typeface="Aharoni" panose="02010803020104030203" pitchFamily="2" charset="-79"/>
              </a:rPr>
              <a:t>12.1.1   </a:t>
            </a:r>
            <a:r>
              <a:rPr lang="en-US" sz="2800" dirty="0">
                <a:solidFill>
                  <a:schemeClr val="tx2"/>
                </a:solidFill>
                <a:effectLst>
                  <a:outerShdw blurRad="38100" dist="38100" dir="2700000" algn="tl">
                    <a:srgbClr val="000000">
                      <a:alpha val="43137"/>
                    </a:srgbClr>
                  </a:outerShdw>
                  <a:reflection blurRad="12700" stA="48000" endA="300" endPos="55000" dir="5400000" sy="-90000" algn="bl" rotWithShape="0"/>
                </a:effectLst>
                <a:latin typeface="Aharoni" panose="02010803020104030203" pitchFamily="2" charset="-79"/>
                <a:cs typeface="Aharoni" panose="02010803020104030203" pitchFamily="2" charset="-79"/>
              </a:rPr>
              <a:t>PLAN PROCUREMENT MANAGEMENT</a:t>
            </a:r>
            <a:r>
              <a:rPr kumimoji="0" lang="en-US" sz="2800" i="0" u="none" strike="noStrike" kern="1200"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Aharoni" panose="02010803020104030203" pitchFamily="2" charset="-79"/>
                <a:cs typeface="Aharoni" panose="02010803020104030203" pitchFamily="2" charset="-79"/>
              </a:rPr>
              <a:t>: INPUTS</a:t>
            </a:r>
          </a:p>
        </p:txBody>
      </p:sp>
      <p:sp>
        <p:nvSpPr>
          <p:cNvPr id="92164" name="Rectangle 1028"/>
          <p:cNvSpPr>
            <a:spLocks noGrp="1" noChangeArrowheads="1"/>
          </p:cNvSpPr>
          <p:nvPr>
            <p:ph idx="1"/>
          </p:nvPr>
        </p:nvSpPr>
        <p:spPr>
          <a:xfrm>
            <a:off x="304800" y="990600"/>
            <a:ext cx="8686800" cy="5791200"/>
          </a:xfrm>
          <a:noFill/>
          <a:ln/>
        </p:spPr>
        <p:txBody>
          <a:bodyPr>
            <a:normAutofit/>
          </a:bodyPr>
          <a:lstStyle/>
          <a:p>
            <a:pPr marL="173038" indent="0">
              <a:spcBef>
                <a:spcPts val="600"/>
              </a:spcBef>
              <a:spcAft>
                <a:spcPts val="600"/>
              </a:spcAft>
              <a:buSzPct val="79000"/>
              <a:buNone/>
            </a:pPr>
            <a:r>
              <a:rPr lang="en-US" b="1" i="1" dirty="0"/>
              <a:t>Contract Types</a:t>
            </a:r>
          </a:p>
          <a:p>
            <a:pPr marL="173038" indent="0">
              <a:spcBef>
                <a:spcPts val="1200"/>
              </a:spcBef>
              <a:spcAft>
                <a:spcPts val="1200"/>
              </a:spcAft>
              <a:buSzPct val="79000"/>
              <a:buNone/>
            </a:pPr>
            <a:r>
              <a:rPr lang="en-US" sz="2400" b="1" i="1" dirty="0"/>
              <a:t>Time and Material Contracts (T&amp;M)</a:t>
            </a:r>
            <a:r>
              <a:rPr lang="en-US" sz="2400" dirty="0"/>
              <a:t>: A hybrid type of contract with aspects of both fixed-price and cost-reimbursement contracts. This type of contracts are used for staff augmentation, acquisition of experts, and any outside support where precise estimates of work or SOW, cannot be prescribed.   </a:t>
            </a:r>
          </a:p>
        </p:txBody>
      </p:sp>
    </p:spTree>
    <p:extLst>
      <p:ext uri="{BB962C8B-B14F-4D97-AF65-F5344CB8AC3E}">
        <p14:creationId xmlns:p14="http://schemas.microsoft.com/office/powerpoint/2010/main" val="3724772946"/>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idx="1"/>
          </p:nvPr>
        </p:nvSpPr>
        <p:spPr>
          <a:xfrm>
            <a:off x="152400" y="1066800"/>
            <a:ext cx="8991600" cy="5943600"/>
          </a:xfrm>
          <a:noFill/>
          <a:ln/>
        </p:spPr>
        <p:txBody>
          <a:bodyPr>
            <a:normAutofit lnSpcReduction="10000"/>
          </a:bodyPr>
          <a:lstStyle/>
          <a:p>
            <a:pPr>
              <a:buFont typeface="Wingdings" pitchFamily="2" charset="2"/>
              <a:buNone/>
            </a:pPr>
            <a:r>
              <a:rPr lang="en-US" b="1" dirty="0"/>
              <a:t>.1  Expert Judgment</a:t>
            </a:r>
          </a:p>
          <a:p>
            <a:pPr>
              <a:buFont typeface="Wingdings" pitchFamily="2" charset="2"/>
              <a:buNone/>
            </a:pPr>
            <a:r>
              <a:rPr lang="en-US" sz="2200" b="1" dirty="0"/>
              <a:t>	</a:t>
            </a:r>
            <a:r>
              <a:rPr lang="en-US" sz="2200" dirty="0"/>
              <a:t>Planning Procurement Management process may require  personnel with expertise in the topics of procurement, purchasing, contract types, documents and regulations. </a:t>
            </a:r>
          </a:p>
          <a:p>
            <a:pPr marL="0" indent="0">
              <a:buFont typeface="Wingdings" pitchFamily="2" charset="2"/>
              <a:buNone/>
            </a:pPr>
            <a:r>
              <a:rPr lang="en-US" b="1" dirty="0"/>
              <a:t>.2 Data Gathering</a:t>
            </a:r>
          </a:p>
          <a:p>
            <a:pPr marL="609600" indent="-342900"/>
            <a:r>
              <a:rPr lang="en-US" sz="2200" b="1" i="1" dirty="0"/>
              <a:t>Market Research: </a:t>
            </a:r>
            <a:r>
              <a:rPr lang="en-US" sz="2200" dirty="0"/>
              <a:t>Procurement teams may research and examine sellers capabilities in a specific industry, using information from variety of sources and references.  </a:t>
            </a:r>
          </a:p>
          <a:p>
            <a:pPr marL="0" indent="0">
              <a:buNone/>
            </a:pPr>
            <a:r>
              <a:rPr lang="en-US" b="1" dirty="0"/>
              <a:t>.3 Data Analysis</a:t>
            </a:r>
            <a:r>
              <a:rPr lang="en-US" sz="2200" dirty="0"/>
              <a:t>    </a:t>
            </a:r>
          </a:p>
          <a:p>
            <a:pPr marL="609600" indent="-342900"/>
            <a:r>
              <a:rPr lang="en-US" sz="2200" b="1" i="1" dirty="0"/>
              <a:t>Make-or-Buy Analysis: </a:t>
            </a:r>
            <a:r>
              <a:rPr lang="en-US" sz="2200" dirty="0"/>
              <a:t>Factors to consider in analyzing whether some required goods and services would be purchased from outside sources, or assigned to the project team to deliver, include: </a:t>
            </a:r>
          </a:p>
          <a:p>
            <a:pPr marL="1066800" lvl="1" indent="-342900">
              <a:buFont typeface="Courier New" panose="02070309020205020404" pitchFamily="49" charset="0"/>
              <a:buChar char="o"/>
            </a:pPr>
            <a:r>
              <a:rPr lang="en-US" sz="1800" dirty="0"/>
              <a:t>Organization’s current skills allocation and abilities</a:t>
            </a:r>
          </a:p>
          <a:p>
            <a:pPr marL="1066800" lvl="1" indent="-342900">
              <a:buFont typeface="Courier New" panose="02070309020205020404" pitchFamily="49" charset="0"/>
              <a:buChar char="o"/>
            </a:pPr>
            <a:r>
              <a:rPr lang="en-US" sz="1800" dirty="0"/>
              <a:t>Needed specialized expertise</a:t>
            </a:r>
          </a:p>
          <a:p>
            <a:pPr marL="1066800" lvl="1" indent="-342900">
              <a:buFont typeface="Courier New" panose="02070309020205020404" pitchFamily="49" charset="0"/>
              <a:buChar char="o"/>
            </a:pPr>
            <a:r>
              <a:rPr lang="en-US" sz="1800" dirty="0"/>
              <a:t>The desire to expand employment obligations</a:t>
            </a:r>
          </a:p>
          <a:p>
            <a:pPr marL="1066800" lvl="1" indent="-342900">
              <a:buFont typeface="Courier New" panose="02070309020205020404" pitchFamily="49" charset="0"/>
              <a:buChar char="o"/>
            </a:pPr>
            <a:r>
              <a:rPr lang="en-US" sz="1800" dirty="0"/>
              <a:t>The risks involved in either alternative. </a:t>
            </a:r>
          </a:p>
          <a:p>
            <a:pPr marL="1066800" lvl="1" indent="-342900">
              <a:buFont typeface="Courier New" panose="02070309020205020404" pitchFamily="49" charset="0"/>
              <a:buChar char="o"/>
            </a:pPr>
            <a:r>
              <a:rPr lang="en-US" sz="1800" dirty="0"/>
              <a:t>Financial criteria: ROI, IRR, NPV, B/C Analysis  </a:t>
            </a:r>
            <a:r>
              <a:rPr lang="en-US" sz="1800" b="1" dirty="0"/>
              <a:t> </a:t>
            </a:r>
          </a:p>
          <a:p>
            <a:pPr marL="115888" indent="14288">
              <a:buNone/>
              <a:tabLst>
                <a:tab pos="625475" algn="l"/>
              </a:tabLst>
            </a:pPr>
            <a:endParaRPr lang="en-US" sz="2600" b="1" dirty="0"/>
          </a:p>
          <a:p>
            <a:pPr lvl="1"/>
            <a:endParaRPr lang="en-US" sz="2400" b="1" dirty="0"/>
          </a:p>
        </p:txBody>
      </p:sp>
      <p:sp>
        <p:nvSpPr>
          <p:cNvPr id="7" name="Rectangle 1027"/>
          <p:cNvSpPr txBox="1">
            <a:spLocks noChangeArrowheads="1"/>
          </p:cNvSpPr>
          <p:nvPr/>
        </p:nvSpPr>
        <p:spPr>
          <a:xfrm>
            <a:off x="0" y="76200"/>
            <a:ext cx="9144000" cy="838200"/>
          </a:xfrm>
          <a:prstGeom prst="rect">
            <a:avLst/>
          </a:prstGeom>
          <a:noFill/>
          <a:ln/>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Aharoni" panose="02010803020104030203" pitchFamily="2" charset="-79"/>
                <a:ea typeface="+mj-ea"/>
                <a:cs typeface="Aharoni" panose="02010803020104030203" pitchFamily="2" charset="-79"/>
              </a:rPr>
              <a:t>12.1.2   Plan PROCUREMENT</a:t>
            </a:r>
            <a:r>
              <a:rPr kumimoji="0" lang="en-US" sz="2800" b="1" i="0" u="none" strike="noStrike" kern="1200" cap="all" spc="0" normalizeH="0" noProof="0" dirty="0">
                <a:ln>
                  <a:noFill/>
                </a:ln>
                <a:solidFill>
                  <a:schemeClr val="tx2"/>
                </a:solidFill>
                <a:effectLst>
                  <a:reflection blurRad="12700" stA="48000" endA="300" endPos="55000" dir="5400000" sy="-90000" algn="bl" rotWithShape="0"/>
                </a:effectLst>
                <a:uLnTx/>
                <a:uFillTx/>
                <a:latin typeface="Aharoni" panose="02010803020104030203" pitchFamily="2" charset="-79"/>
                <a:ea typeface="+mj-ea"/>
                <a:cs typeface="Aharoni" panose="02010803020104030203" pitchFamily="2" charset="-79"/>
              </a:rPr>
              <a:t> MANAGEMENT </a:t>
            </a:r>
            <a:r>
              <a:rPr lang="en-US" sz="2800" b="1" cap="all" dirty="0">
                <a:solidFill>
                  <a:schemeClr val="tx2"/>
                </a:solidFill>
                <a:effectLst>
                  <a:reflection blurRad="12700" stA="48000" endA="300" endPos="55000" dir="5400000" sy="-90000" algn="bl" rotWithShape="0"/>
                </a:effectLst>
                <a:latin typeface="Aharoni" panose="02010803020104030203" pitchFamily="2" charset="-79"/>
                <a:ea typeface="+mj-ea"/>
                <a:cs typeface="Aharoni" panose="02010803020104030203" pitchFamily="2" charset="-79"/>
              </a:rPr>
              <a:t>       TOOLS &amp; TECHNIQUES</a:t>
            </a:r>
            <a:endParaRPr kumimoji="0" lang="en-US" sz="2800" b="1"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Aharoni" panose="02010803020104030203" pitchFamily="2" charset="-79"/>
              <a:ea typeface="+mj-ea"/>
              <a:cs typeface="Aharoni" panose="02010803020104030203" pitchFamily="2" charset="-79"/>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idx="1"/>
          </p:nvPr>
        </p:nvSpPr>
        <p:spPr>
          <a:xfrm>
            <a:off x="152400" y="916329"/>
            <a:ext cx="8991600" cy="5943600"/>
          </a:xfrm>
          <a:noFill/>
          <a:ln/>
        </p:spPr>
        <p:txBody>
          <a:bodyPr>
            <a:normAutofit/>
          </a:bodyPr>
          <a:lstStyle/>
          <a:p>
            <a:pPr>
              <a:buFont typeface="Wingdings" pitchFamily="2" charset="2"/>
              <a:buNone/>
            </a:pPr>
            <a:r>
              <a:rPr lang="en-US" b="1" dirty="0"/>
              <a:t>.4  Source Selection Analysis</a:t>
            </a:r>
          </a:p>
          <a:p>
            <a:pPr>
              <a:buFont typeface="Wingdings" pitchFamily="2" charset="2"/>
              <a:buNone/>
            </a:pPr>
            <a:r>
              <a:rPr lang="en-US" sz="2200" b="1" dirty="0"/>
              <a:t>	</a:t>
            </a:r>
            <a:r>
              <a:rPr lang="en-US" sz="2000" dirty="0"/>
              <a:t>A good practice for buyers is to specify proposal evaluation method and the selection criteria for bidders to know and prepare their bids accordingly. The criteria may include:</a:t>
            </a:r>
          </a:p>
          <a:p>
            <a:pPr marL="450850"/>
            <a:r>
              <a:rPr lang="en-US" sz="1800" b="1" i="1" dirty="0"/>
              <a:t>Least Cost. </a:t>
            </a:r>
            <a:r>
              <a:rPr lang="en-US" sz="1800" dirty="0"/>
              <a:t>The lowest cost qualified bidder is awarded the contract. The method is appropriate for standard, routine well-defined outcomes, which could be executed at different costs </a:t>
            </a:r>
          </a:p>
          <a:p>
            <a:pPr marL="450850"/>
            <a:r>
              <a:rPr lang="en-US" sz="1800" b="1" i="1" dirty="0"/>
              <a:t>Qualifications Only. </a:t>
            </a:r>
            <a:r>
              <a:rPr lang="en-US" sz="1800" dirty="0"/>
              <a:t>Used for relatively small value procurements. The contract is awarded on the basis of seller’s credibility, qualifications, expertise, and references.  </a:t>
            </a:r>
            <a:r>
              <a:rPr lang="en-US" sz="1800" b="1" i="1" dirty="0"/>
              <a:t>    </a:t>
            </a:r>
          </a:p>
          <a:p>
            <a:pPr marL="450850"/>
            <a:r>
              <a:rPr lang="en-US" sz="1800" b="1" i="1" dirty="0"/>
              <a:t>Quality Based/Highest Technical Proposal Score. </a:t>
            </a:r>
            <a:r>
              <a:rPr lang="en-US" sz="1800" dirty="0"/>
              <a:t>Bidder with the best acceptable technical proposal is invited to negotiate the price. The contract is awarded if the price is accepted.  </a:t>
            </a:r>
          </a:p>
          <a:p>
            <a:pPr marL="450850"/>
            <a:r>
              <a:rPr lang="en-US" sz="1800" b="1" i="1" dirty="0"/>
              <a:t>Quality and Cost Based. </a:t>
            </a:r>
            <a:r>
              <a:rPr lang="en-US" sz="1800" dirty="0"/>
              <a:t>Both quality and cost are selection criteria. Quality should be a priority in comparison to cost for high risk/uncertain elements. </a:t>
            </a:r>
          </a:p>
          <a:p>
            <a:pPr marL="450850"/>
            <a:r>
              <a:rPr lang="en-US" sz="1800" b="1" i="1" dirty="0"/>
              <a:t>Sole Source. </a:t>
            </a:r>
            <a:r>
              <a:rPr lang="en-US" sz="1800" dirty="0"/>
              <a:t>The buyer asks a specific seller to prepare a technical and financial proposal. Since there is no competition, the award is based on negotiations. </a:t>
            </a:r>
          </a:p>
          <a:p>
            <a:pPr marL="450850"/>
            <a:r>
              <a:rPr lang="en-US" sz="1800" b="1" i="1" dirty="0"/>
              <a:t>Fixed Budget. </a:t>
            </a:r>
            <a:r>
              <a:rPr lang="en-US" sz="1800" dirty="0"/>
              <a:t>The buyer specifies the available budget to invited sellers, and the highest-ranking technical bid is selected within the budget. Sellers adapt the scope of their proposal to the available budget. Appropriate when SOW is precisely defined. </a:t>
            </a:r>
            <a:endParaRPr lang="en-US" sz="1800" b="1" i="1" dirty="0"/>
          </a:p>
          <a:p>
            <a:pPr marL="115888" indent="14288">
              <a:buNone/>
              <a:tabLst>
                <a:tab pos="625475" algn="l"/>
              </a:tabLst>
            </a:pPr>
            <a:endParaRPr lang="en-US" sz="2600" b="1" dirty="0"/>
          </a:p>
          <a:p>
            <a:pPr lvl="1"/>
            <a:endParaRPr lang="en-US" sz="2400" b="1" dirty="0"/>
          </a:p>
        </p:txBody>
      </p:sp>
      <p:sp>
        <p:nvSpPr>
          <p:cNvPr id="7" name="Rectangle 1027"/>
          <p:cNvSpPr txBox="1">
            <a:spLocks noChangeArrowheads="1"/>
          </p:cNvSpPr>
          <p:nvPr/>
        </p:nvSpPr>
        <p:spPr>
          <a:xfrm>
            <a:off x="0" y="76200"/>
            <a:ext cx="9144000" cy="838200"/>
          </a:xfrm>
          <a:prstGeom prst="rect">
            <a:avLst/>
          </a:prstGeom>
          <a:noFill/>
          <a:ln/>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Aharoni" panose="02010803020104030203" pitchFamily="2" charset="-79"/>
                <a:ea typeface="+mj-ea"/>
                <a:cs typeface="Aharoni" panose="02010803020104030203" pitchFamily="2" charset="-79"/>
              </a:rPr>
              <a:t>12.1.2   Plan PROCUREMENT</a:t>
            </a:r>
            <a:r>
              <a:rPr kumimoji="0" lang="en-US" sz="2800" b="1" i="0" u="none" strike="noStrike" kern="1200" cap="all" spc="0" normalizeH="0" noProof="0" dirty="0">
                <a:ln>
                  <a:noFill/>
                </a:ln>
                <a:solidFill>
                  <a:schemeClr val="tx2"/>
                </a:solidFill>
                <a:effectLst>
                  <a:reflection blurRad="12700" stA="48000" endA="300" endPos="55000" dir="5400000" sy="-90000" algn="bl" rotWithShape="0"/>
                </a:effectLst>
                <a:uLnTx/>
                <a:uFillTx/>
                <a:latin typeface="Aharoni" panose="02010803020104030203" pitchFamily="2" charset="-79"/>
                <a:ea typeface="+mj-ea"/>
                <a:cs typeface="Aharoni" panose="02010803020104030203" pitchFamily="2" charset="-79"/>
              </a:rPr>
              <a:t> MANAGEMENT </a:t>
            </a:r>
            <a:r>
              <a:rPr lang="en-US" sz="2800" b="1" cap="all" dirty="0">
                <a:solidFill>
                  <a:schemeClr val="tx2"/>
                </a:solidFill>
                <a:effectLst>
                  <a:reflection blurRad="12700" stA="48000" endA="300" endPos="55000" dir="5400000" sy="-90000" algn="bl" rotWithShape="0"/>
                </a:effectLst>
                <a:latin typeface="Aharoni" panose="02010803020104030203" pitchFamily="2" charset="-79"/>
                <a:ea typeface="+mj-ea"/>
                <a:cs typeface="Aharoni" panose="02010803020104030203" pitchFamily="2" charset="-79"/>
              </a:rPr>
              <a:t>       TOOLS &amp; TECHNIQUES</a:t>
            </a:r>
            <a:endParaRPr kumimoji="0" lang="en-US" sz="2800" b="1"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Aharoni" panose="02010803020104030203" pitchFamily="2" charset="-79"/>
              <a:ea typeface="+mj-ea"/>
              <a:cs typeface="Aharoni" panose="02010803020104030203" pitchFamily="2" charset="-79"/>
            </a:endParaRPr>
          </a:p>
        </p:txBody>
      </p:sp>
    </p:spTree>
    <p:extLst>
      <p:ext uri="{BB962C8B-B14F-4D97-AF65-F5344CB8AC3E}">
        <p14:creationId xmlns:p14="http://schemas.microsoft.com/office/powerpoint/2010/main" val="1767108605"/>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76200"/>
            <a:ext cx="9753600" cy="838200"/>
          </a:xfrm>
        </p:spPr>
        <p:txBody>
          <a:bodyPr>
            <a:no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12.1.3 PLAN PROCUREMENT MANAGEMENT: OUTPUTS</a:t>
            </a:r>
            <a:endParaRPr lang="en-CA"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114692" name="Rectangle 4"/>
          <p:cNvSpPr>
            <a:spLocks noGrp="1" noChangeArrowheads="1"/>
          </p:cNvSpPr>
          <p:nvPr>
            <p:ph idx="1"/>
          </p:nvPr>
        </p:nvSpPr>
        <p:spPr>
          <a:xfrm>
            <a:off x="228600" y="1143000"/>
            <a:ext cx="8763000" cy="5715000"/>
          </a:xfrm>
          <a:noFill/>
          <a:ln/>
        </p:spPr>
        <p:txBody>
          <a:bodyPr>
            <a:normAutofit fontScale="92500" lnSpcReduction="10000"/>
          </a:bodyPr>
          <a:lstStyle/>
          <a:p>
            <a:pPr>
              <a:buSzPct val="79000"/>
              <a:buFont typeface="Wingdings" pitchFamily="2" charset="2"/>
              <a:buNone/>
            </a:pPr>
            <a:r>
              <a:rPr lang="en-US" sz="2800" b="1" dirty="0"/>
              <a:t>.1 Procurement Management Plan</a:t>
            </a:r>
          </a:p>
          <a:p>
            <a:pPr lvl="1">
              <a:buSzPct val="79000"/>
            </a:pPr>
            <a:r>
              <a:rPr lang="en-US" dirty="0"/>
              <a:t>Defines procurement process in terms of </a:t>
            </a:r>
          </a:p>
          <a:p>
            <a:pPr marL="885825" lvl="2" indent="-87313">
              <a:buSzPct val="79000"/>
            </a:pPr>
            <a:r>
              <a:rPr lang="en-US" sz="2000" dirty="0"/>
              <a:t>The type of contract to be used</a:t>
            </a:r>
          </a:p>
          <a:p>
            <a:pPr marL="885825" lvl="2" indent="-87313">
              <a:buSzPct val="79000"/>
            </a:pPr>
            <a:r>
              <a:rPr lang="en-US" sz="2000" dirty="0"/>
              <a:t> Risk management issues</a:t>
            </a:r>
          </a:p>
          <a:p>
            <a:pPr marL="885825" lvl="2" indent="-87313">
              <a:buSzPct val="79000"/>
            </a:pPr>
            <a:r>
              <a:rPr lang="en-US" sz="2000" dirty="0"/>
              <a:t> Whether independent estimates will be used</a:t>
            </a:r>
          </a:p>
          <a:p>
            <a:pPr marL="885825" lvl="2" indent="-87313">
              <a:buSzPct val="79000"/>
            </a:pPr>
            <a:r>
              <a:rPr lang="en-US" sz="2000" dirty="0"/>
              <a:t> What actions should the project team in case the organization has a 	purchasing department</a:t>
            </a:r>
          </a:p>
          <a:p>
            <a:pPr marL="885825" lvl="2" indent="-87313">
              <a:buSzPct val="79000"/>
            </a:pPr>
            <a:r>
              <a:rPr lang="en-US" sz="2000" dirty="0"/>
              <a:t> Procurement documents needed</a:t>
            </a:r>
          </a:p>
          <a:p>
            <a:pPr marL="885825" lvl="2" indent="-87313">
              <a:buSzPct val="79000"/>
            </a:pPr>
            <a:r>
              <a:rPr lang="en-US" sz="2000" dirty="0"/>
              <a:t> Managing suppliers</a:t>
            </a:r>
          </a:p>
          <a:p>
            <a:pPr marL="885825" lvl="2" indent="-87313">
              <a:buSzPct val="79000"/>
            </a:pPr>
            <a:r>
              <a:rPr lang="en-US" sz="2000" dirty="0"/>
              <a:t> Coordinating procurement with project activities</a:t>
            </a:r>
          </a:p>
          <a:p>
            <a:pPr marL="885825" lvl="2" indent="-87313">
              <a:buSzPct val="79000"/>
            </a:pPr>
            <a:r>
              <a:rPr lang="en-US" sz="2000" dirty="0"/>
              <a:t> Constraints and assumptions</a:t>
            </a:r>
          </a:p>
          <a:p>
            <a:pPr marL="885825" lvl="2" indent="-87313">
              <a:buSzPct val="79000"/>
            </a:pPr>
            <a:r>
              <a:rPr lang="en-US" sz="2000" dirty="0"/>
              <a:t> Handling long lead time items</a:t>
            </a:r>
          </a:p>
          <a:p>
            <a:pPr marL="885825" lvl="2" indent="-87313">
              <a:buSzPct val="79000"/>
            </a:pPr>
            <a:r>
              <a:rPr lang="en-US" sz="2000" dirty="0"/>
              <a:t> Handling make-or-buy decisions and linking them to project estimating</a:t>
            </a:r>
          </a:p>
          <a:p>
            <a:pPr marL="885825" lvl="2" indent="-87313">
              <a:buSzPct val="79000"/>
            </a:pPr>
            <a:r>
              <a:rPr lang="en-US" sz="2000" dirty="0"/>
              <a:t> Setting contract schedule dates </a:t>
            </a:r>
          </a:p>
          <a:p>
            <a:pPr marL="885825" lvl="2" indent="-87313">
              <a:buSzPct val="79000"/>
            </a:pPr>
            <a:r>
              <a:rPr lang="en-US" sz="2000" dirty="0"/>
              <a:t> Identifying performance bonds to mitigate project risks</a:t>
            </a:r>
          </a:p>
          <a:p>
            <a:pPr marL="885825" lvl="2" indent="-87313">
              <a:buSzPct val="79000"/>
            </a:pPr>
            <a:r>
              <a:rPr lang="en-US" sz="2000" dirty="0"/>
              <a:t> Establishing direction to provided to sellers on developing WBS</a:t>
            </a:r>
          </a:p>
          <a:p>
            <a:pPr marL="885825" lvl="2" indent="-87313">
              <a:buSzPct val="79000"/>
            </a:pPr>
            <a:r>
              <a:rPr lang="en-US" sz="2000" dirty="0"/>
              <a:t> Establishing the format for SOW </a:t>
            </a:r>
          </a:p>
          <a:p>
            <a:pPr marL="885825" lvl="2" indent="-87313">
              <a:buSzPct val="79000"/>
            </a:pPr>
            <a:r>
              <a:rPr lang="en-US" sz="2000" dirty="0"/>
              <a:t> Identifying prequalified sellers</a:t>
            </a:r>
          </a:p>
          <a:p>
            <a:pPr marL="885825" lvl="2" indent="-87313">
              <a:buSzPct val="79000"/>
            </a:pPr>
            <a:r>
              <a:rPr lang="en-US" sz="2000" dirty="0"/>
              <a:t> Procurement metrics to manage the contract </a:t>
            </a:r>
          </a:p>
          <a:p>
            <a:pPr marL="885825" lvl="2" indent="-87313">
              <a:buSzPct val="79000"/>
            </a:pPr>
            <a:endParaRPr lang="en-US" sz="2000" dirty="0"/>
          </a:p>
          <a:p>
            <a:pPr marL="885825" lvl="2" indent="-87313">
              <a:buSzPct val="79000"/>
            </a:pPr>
            <a:endParaRPr lang="en-US" sz="2000" dirty="0"/>
          </a:p>
          <a:p>
            <a:pPr marL="971550" lvl="2" indent="-173038">
              <a:buSzPct val="79000"/>
            </a:pPr>
            <a:endParaRPr lang="en-US" sz="2000"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609600"/>
            <a:ext cx="7239000" cy="400314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lnSpc>
                <a:spcPct val="115000"/>
              </a:lnSpc>
              <a:spcBef>
                <a:spcPts val="0"/>
              </a:spcBef>
              <a:spcAft>
                <a:spcPts val="1000"/>
              </a:spcAft>
            </a:pPr>
            <a:r>
              <a:rPr lang="en-US" sz="3200" dirty="0">
                <a:solidFill>
                  <a:schemeClr val="tx1"/>
                </a:solidFill>
                <a:latin typeface="Calibri"/>
                <a:ea typeface="Calibri"/>
                <a:cs typeface="Times New Roman"/>
              </a:rPr>
              <a:t>The contents of this lesson are based on:</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b="1" i="1" dirty="0">
                <a:solidFill>
                  <a:schemeClr val="tx1"/>
                </a:solidFill>
                <a:latin typeface="Calibri"/>
                <a:ea typeface="Calibri"/>
                <a:cs typeface="Times New Roman"/>
              </a:rPr>
              <a:t>A Guide to Project Management Body of Knowledge (PMBOK® Guide)            </a:t>
            </a:r>
          </a:p>
          <a:p>
            <a:pPr marL="0" marR="0" algn="ctr">
              <a:lnSpc>
                <a:spcPct val="115000"/>
              </a:lnSpc>
              <a:spcBef>
                <a:spcPts val="0"/>
              </a:spcBef>
              <a:spcAft>
                <a:spcPts val="1000"/>
              </a:spcAft>
            </a:pPr>
            <a:r>
              <a:rPr lang="en-US" sz="3200" b="1" i="1" dirty="0">
                <a:latin typeface="Calibri"/>
                <a:ea typeface="Calibri"/>
                <a:cs typeface="Times New Roman"/>
              </a:rPr>
              <a:t>Six</a:t>
            </a:r>
            <a:r>
              <a:rPr lang="en-US" sz="3200" b="1" i="1" dirty="0">
                <a:solidFill>
                  <a:schemeClr val="tx1"/>
                </a:solidFill>
                <a:latin typeface="Calibri"/>
                <a:ea typeface="Calibri"/>
                <a:cs typeface="Times New Roman"/>
              </a:rPr>
              <a:t>th Edition</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Published and Owned by</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Project Management Institute, PMI</a:t>
            </a:r>
            <a:r>
              <a:rPr lang="en-US" sz="3200" dirty="0">
                <a:solidFill>
                  <a:schemeClr val="tx1"/>
                </a:solidFill>
                <a:latin typeface="Calibri"/>
                <a:ea typeface="Calibri"/>
                <a:cs typeface="Calibri"/>
              </a:rPr>
              <a:t>®</a:t>
            </a:r>
            <a:endParaRPr lang="en-US" sz="1400" dirty="0">
              <a:solidFill>
                <a:schemeClr val="tx1"/>
              </a:solidFill>
              <a:effectLst/>
              <a:latin typeface="Calibri"/>
              <a:ea typeface="Calibri"/>
              <a:cs typeface="Times New Roman"/>
            </a:endParaRPr>
          </a:p>
        </p:txBody>
      </p:sp>
      <p:sp>
        <p:nvSpPr>
          <p:cNvPr id="3" name="TextBox 2"/>
          <p:cNvSpPr txBox="1"/>
          <p:nvPr/>
        </p:nvSpPr>
        <p:spPr>
          <a:xfrm>
            <a:off x="722855" y="6019800"/>
            <a:ext cx="8384090"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1" dirty="0"/>
              <a:t>PMBOK, PMP, CAPM and PMI are registered trade marks of Project Management Institute, Inc. </a:t>
            </a:r>
          </a:p>
        </p:txBody>
      </p:sp>
    </p:spTree>
    <p:extLst>
      <p:ext uri="{BB962C8B-B14F-4D97-AF65-F5344CB8AC3E}">
        <p14:creationId xmlns:p14="http://schemas.microsoft.com/office/powerpoint/2010/main" val="3765394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0688" y="-76200"/>
            <a:ext cx="9467088" cy="914400"/>
          </a:xfrm>
        </p:spPr>
        <p:txBody>
          <a:bodyPr>
            <a:norm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12.1.3 PLAN PROCUREMENT MANAGEMENT: OUTPUTS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116740" name="Rectangle 4"/>
          <p:cNvSpPr>
            <a:spLocks noGrp="1" noChangeArrowheads="1"/>
          </p:cNvSpPr>
          <p:nvPr>
            <p:ph idx="1"/>
          </p:nvPr>
        </p:nvSpPr>
        <p:spPr>
          <a:xfrm>
            <a:off x="-188050" y="990600"/>
            <a:ext cx="9162288" cy="5543550"/>
          </a:xfrm>
          <a:noFill/>
          <a:ln/>
        </p:spPr>
        <p:txBody>
          <a:bodyPr>
            <a:normAutofit lnSpcReduction="10000"/>
          </a:bodyPr>
          <a:lstStyle/>
          <a:p>
            <a:pPr>
              <a:lnSpc>
                <a:spcPct val="90000"/>
              </a:lnSpc>
              <a:spcAft>
                <a:spcPts val="600"/>
              </a:spcAft>
              <a:buSzPct val="79000"/>
              <a:buFont typeface="Wingdings" pitchFamily="2" charset="2"/>
              <a:buNone/>
            </a:pPr>
            <a:r>
              <a:rPr lang="en-US" sz="2800" b="1" dirty="0"/>
              <a:t>  .2 Procurement Strategy</a:t>
            </a:r>
          </a:p>
          <a:p>
            <a:pPr marL="358775" indent="0">
              <a:lnSpc>
                <a:spcPct val="90000"/>
              </a:lnSpc>
              <a:spcBef>
                <a:spcPts val="0"/>
              </a:spcBef>
              <a:spcAft>
                <a:spcPts val="600"/>
              </a:spcAft>
              <a:buSzPct val="79000"/>
              <a:buFont typeface="Wingdings" pitchFamily="2" charset="2"/>
              <a:buNone/>
            </a:pPr>
            <a:r>
              <a:rPr lang="en-US" sz="2000" dirty="0"/>
              <a:t>The procurement strategy determines the delivery method, type of contract, and how the procurement will progress. </a:t>
            </a:r>
          </a:p>
          <a:p>
            <a:pPr marL="701675" indent="-342900">
              <a:spcBef>
                <a:spcPts val="0"/>
              </a:spcBef>
              <a:spcAft>
                <a:spcPts val="600"/>
              </a:spcAft>
              <a:buSzPct val="79000"/>
            </a:pPr>
            <a:r>
              <a:rPr lang="en-US" sz="2000" b="1" i="1" dirty="0"/>
              <a:t>Delivery Method. </a:t>
            </a:r>
            <a:r>
              <a:rPr lang="en-US" sz="2000" dirty="0"/>
              <a:t>Two categories:</a:t>
            </a:r>
          </a:p>
          <a:p>
            <a:pPr marL="1158875" lvl="1" indent="-342900">
              <a:spcBef>
                <a:spcPts val="0"/>
              </a:spcBef>
              <a:spcAft>
                <a:spcPts val="600"/>
              </a:spcAft>
              <a:buSzPct val="79000"/>
              <a:buFont typeface="+mj-lt"/>
              <a:buAutoNum type="arabicPeriod"/>
            </a:pPr>
            <a:r>
              <a:rPr lang="en-US" sz="2000" i="1" dirty="0"/>
              <a:t>Delivery for professional services could allow the provider to either  subcontract or not to subcontract the required services, or, to set up a joint venture between buyer and services provider. </a:t>
            </a:r>
          </a:p>
          <a:p>
            <a:pPr marL="1158875" lvl="1" indent="-342900">
              <a:spcBef>
                <a:spcPts val="0"/>
              </a:spcBef>
              <a:spcAft>
                <a:spcPts val="600"/>
              </a:spcAft>
              <a:buSzPct val="79000"/>
              <a:buFont typeface="+mj-lt"/>
              <a:buAutoNum type="arabicPeriod"/>
            </a:pPr>
            <a:r>
              <a:rPr lang="en-US" sz="2000" i="1" dirty="0"/>
              <a:t>Delivery methods for commercial construction projects could include: turnkey, Design Build (DB), Design-Bid-Build (DBB), Design-Build-Operate (DBO), or, Build-Own-Operate-Transfer(BOOT)</a:t>
            </a:r>
          </a:p>
          <a:p>
            <a:pPr marL="714375" indent="-342900">
              <a:spcBef>
                <a:spcPts val="0"/>
              </a:spcBef>
              <a:spcAft>
                <a:spcPts val="600"/>
              </a:spcAft>
              <a:buSzPct val="79000"/>
            </a:pPr>
            <a:r>
              <a:rPr lang="en-US" sz="2000" b="1" i="1" dirty="0"/>
              <a:t>Contract Payment Types; i.e., </a:t>
            </a:r>
            <a:r>
              <a:rPr lang="en-US" sz="2000" i="1" dirty="0"/>
              <a:t>Lump Sum, Firm Fixed Price, Cost Plus Award Fee, Cost Plus Incentive Fee, Time &amp; Materials, Target Cost and others. </a:t>
            </a:r>
          </a:p>
          <a:p>
            <a:pPr marL="1171575" lvl="1" indent="-342900">
              <a:spcBef>
                <a:spcPts val="0"/>
              </a:spcBef>
              <a:spcAft>
                <a:spcPts val="600"/>
              </a:spcAft>
              <a:buSzPct val="79000"/>
            </a:pPr>
            <a:r>
              <a:rPr lang="en-US" sz="1600" i="1" dirty="0"/>
              <a:t>Fixed-Price contracts are suitable for well defined work that is unlikely to change</a:t>
            </a:r>
          </a:p>
          <a:p>
            <a:pPr marL="1171575" lvl="1" indent="-342900">
              <a:spcBef>
                <a:spcPts val="0"/>
              </a:spcBef>
              <a:spcAft>
                <a:spcPts val="600"/>
              </a:spcAft>
              <a:buSzPct val="79000"/>
            </a:pPr>
            <a:r>
              <a:rPr lang="en-US" sz="1600" i="1" dirty="0"/>
              <a:t>Cost Plus contracts are suitable when work is not well defined, evolving and likely to change.   </a:t>
            </a:r>
          </a:p>
          <a:p>
            <a:pPr marL="1171575" lvl="1" indent="-342900">
              <a:spcBef>
                <a:spcPts val="0"/>
              </a:spcBef>
              <a:spcAft>
                <a:spcPts val="600"/>
              </a:spcAft>
              <a:buSzPct val="79000"/>
            </a:pPr>
            <a:r>
              <a:rPr lang="en-US" sz="1600" i="1" dirty="0"/>
              <a:t>Incentives and awards may be used to align the objectives of buyers and sellers.  </a:t>
            </a:r>
          </a:p>
          <a:p>
            <a:pPr marL="714375" indent="-342900">
              <a:spcBef>
                <a:spcPts val="0"/>
              </a:spcBef>
              <a:spcAft>
                <a:spcPts val="600"/>
              </a:spcAft>
              <a:buSzPct val="79000"/>
            </a:pPr>
            <a:r>
              <a:rPr lang="en-US" sz="2000" b="1" i="1" dirty="0"/>
              <a:t>Procurement Phases. </a:t>
            </a:r>
            <a:r>
              <a:rPr lang="en-US" sz="2000" i="1" dirty="0"/>
              <a:t>Information about:</a:t>
            </a:r>
          </a:p>
          <a:p>
            <a:pPr marL="828675" lvl="1" indent="0">
              <a:spcBef>
                <a:spcPts val="0"/>
              </a:spcBef>
              <a:spcAft>
                <a:spcPts val="600"/>
              </a:spcAft>
              <a:buSzPct val="79000"/>
              <a:buNone/>
            </a:pPr>
            <a:r>
              <a:rPr lang="en-US" sz="1600" i="1" dirty="0"/>
              <a:t>- Description, objectives and sequencing of each phases.	 	-  Performance indicators</a:t>
            </a:r>
          </a:p>
          <a:p>
            <a:pPr marL="828675" lvl="1" indent="0">
              <a:spcBef>
                <a:spcPts val="0"/>
              </a:spcBef>
              <a:spcAft>
                <a:spcPts val="600"/>
              </a:spcAft>
              <a:buSzPct val="79000"/>
              <a:buNone/>
            </a:pPr>
            <a:r>
              <a:rPr lang="en-US" sz="1600" i="1" dirty="0"/>
              <a:t>- Criteria for moving to next phase				- Progress tracking plan</a:t>
            </a:r>
          </a:p>
          <a:p>
            <a:pPr marL="895350" lvl="1" indent="-66675">
              <a:spcBef>
                <a:spcPts val="0"/>
              </a:spcBef>
              <a:spcAft>
                <a:spcPts val="600"/>
              </a:spcAft>
              <a:buSzPct val="79000"/>
              <a:buFontTx/>
              <a:buChar char="-"/>
            </a:pPr>
            <a:r>
              <a:rPr lang="en-US" sz="1600" i="1" dirty="0"/>
              <a:t> Knowledge transfer process for use in subsequent phases     </a:t>
            </a:r>
            <a:endParaRPr lang="en-US" sz="1800" i="1" dirty="0"/>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0688" y="-76200"/>
            <a:ext cx="9467088" cy="914400"/>
          </a:xfrm>
        </p:spPr>
        <p:txBody>
          <a:bodyPr>
            <a:norm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12.1.3 PLAN PROCUREMENT MANAGEMENT: OUTPUTS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116740" name="Rectangle 4"/>
          <p:cNvSpPr>
            <a:spLocks noGrp="1" noChangeArrowheads="1"/>
          </p:cNvSpPr>
          <p:nvPr>
            <p:ph idx="1"/>
          </p:nvPr>
        </p:nvSpPr>
        <p:spPr>
          <a:xfrm>
            <a:off x="105156" y="1066800"/>
            <a:ext cx="8915400" cy="5543550"/>
          </a:xfrm>
          <a:noFill/>
          <a:ln/>
        </p:spPr>
        <p:txBody>
          <a:bodyPr>
            <a:normAutofit/>
          </a:bodyPr>
          <a:lstStyle/>
          <a:p>
            <a:pPr>
              <a:lnSpc>
                <a:spcPct val="100000"/>
              </a:lnSpc>
              <a:spcBef>
                <a:spcPts val="600"/>
              </a:spcBef>
              <a:spcAft>
                <a:spcPts val="600"/>
              </a:spcAft>
              <a:buSzPct val="79000"/>
              <a:buFont typeface="Wingdings" pitchFamily="2" charset="2"/>
              <a:buNone/>
            </a:pPr>
            <a:r>
              <a:rPr lang="en-US" b="1" dirty="0"/>
              <a:t>.3 Bid Documents </a:t>
            </a:r>
          </a:p>
          <a:p>
            <a:pPr>
              <a:lnSpc>
                <a:spcPct val="100000"/>
              </a:lnSpc>
              <a:spcBef>
                <a:spcPts val="600"/>
              </a:spcBef>
              <a:spcAft>
                <a:spcPts val="600"/>
              </a:spcAft>
              <a:buSzPct val="79000"/>
              <a:buFont typeface="Wingdings" pitchFamily="2" charset="2"/>
              <a:buNone/>
            </a:pPr>
            <a:r>
              <a:rPr lang="en-US" sz="2000" dirty="0"/>
              <a:t>	Structured by the buyer to allow bidders complete their responses for evaluation by the buyer. Procurement SOW and other relevant contractual provisions are included in these documents</a:t>
            </a:r>
          </a:p>
          <a:p>
            <a:pPr marL="523875" indent="-161925">
              <a:lnSpc>
                <a:spcPct val="100000"/>
              </a:lnSpc>
              <a:spcBef>
                <a:spcPts val="600"/>
              </a:spcBef>
              <a:spcAft>
                <a:spcPts val="600"/>
              </a:spcAft>
              <a:buSzPct val="79000"/>
            </a:pPr>
            <a:r>
              <a:rPr lang="en-US" sz="2000" b="1" i="1" dirty="0"/>
              <a:t>Request for Information (RFI). </a:t>
            </a:r>
            <a:r>
              <a:rPr lang="en-US" sz="2000" dirty="0"/>
              <a:t>Used to request information from bidders. Usually followed by a RFQ or RFP</a:t>
            </a:r>
          </a:p>
          <a:p>
            <a:pPr marL="523875" indent="-161925">
              <a:lnSpc>
                <a:spcPct val="100000"/>
              </a:lnSpc>
              <a:spcBef>
                <a:spcPts val="600"/>
              </a:spcBef>
              <a:spcAft>
                <a:spcPts val="600"/>
              </a:spcAft>
              <a:buSzPct val="79000"/>
            </a:pPr>
            <a:r>
              <a:rPr lang="en-US" sz="2000" b="1" i="1" dirty="0"/>
              <a:t>Request for Quotation (RFQ). </a:t>
            </a:r>
            <a:r>
              <a:rPr lang="en-US" sz="2000" dirty="0"/>
              <a:t>Used to request prices from sellers for well defined product purchases. </a:t>
            </a:r>
          </a:p>
          <a:p>
            <a:pPr marL="523875" indent="-161925">
              <a:lnSpc>
                <a:spcPct val="100000"/>
              </a:lnSpc>
              <a:spcBef>
                <a:spcPts val="600"/>
              </a:spcBef>
              <a:spcAft>
                <a:spcPts val="600"/>
              </a:spcAft>
              <a:buSzPct val="79000"/>
            </a:pPr>
            <a:r>
              <a:rPr lang="en-US" sz="2000" b="1" i="1" dirty="0"/>
              <a:t>Request for Proposal (RFP). </a:t>
            </a:r>
            <a:r>
              <a:rPr lang="en-US" sz="2000" dirty="0"/>
              <a:t>Used to request a seller’s proposal to solve a problem and quote prices. </a:t>
            </a:r>
          </a:p>
          <a:p>
            <a:pPr marL="0" indent="0">
              <a:lnSpc>
                <a:spcPct val="100000"/>
              </a:lnSpc>
              <a:spcBef>
                <a:spcPts val="600"/>
              </a:spcBef>
              <a:spcAft>
                <a:spcPts val="600"/>
              </a:spcAft>
              <a:buSzPct val="79000"/>
              <a:buNone/>
            </a:pPr>
            <a:endParaRPr lang="en-US" b="1" dirty="0"/>
          </a:p>
          <a:p>
            <a:pPr>
              <a:lnSpc>
                <a:spcPct val="90000"/>
              </a:lnSpc>
              <a:spcBef>
                <a:spcPts val="600"/>
              </a:spcBef>
              <a:spcAft>
                <a:spcPts val="600"/>
              </a:spcAft>
              <a:buSzPct val="79000"/>
              <a:buFont typeface="Wingdings" pitchFamily="2" charset="2"/>
              <a:buNone/>
            </a:pPr>
            <a:endParaRPr lang="en-US" sz="1800" i="1" dirty="0"/>
          </a:p>
        </p:txBody>
      </p:sp>
    </p:spTree>
    <p:extLst>
      <p:ext uri="{BB962C8B-B14F-4D97-AF65-F5344CB8AC3E}">
        <p14:creationId xmlns:p14="http://schemas.microsoft.com/office/powerpoint/2010/main" val="587184342"/>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0688" y="-76200"/>
            <a:ext cx="9467088" cy="914400"/>
          </a:xfrm>
        </p:spPr>
        <p:txBody>
          <a:bodyPr>
            <a:norm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12.1.3 PLAN PROCUREMENT MANAGEMENT: OUTPUTS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116740" name="Rectangle 4"/>
          <p:cNvSpPr>
            <a:spLocks noGrp="1" noChangeArrowheads="1"/>
          </p:cNvSpPr>
          <p:nvPr>
            <p:ph idx="1"/>
          </p:nvPr>
        </p:nvSpPr>
        <p:spPr>
          <a:xfrm>
            <a:off x="105156" y="838200"/>
            <a:ext cx="9038844" cy="5543550"/>
          </a:xfrm>
          <a:noFill/>
          <a:ln/>
        </p:spPr>
        <p:txBody>
          <a:bodyPr>
            <a:normAutofit/>
          </a:bodyPr>
          <a:lstStyle/>
          <a:p>
            <a:pPr>
              <a:lnSpc>
                <a:spcPct val="100000"/>
              </a:lnSpc>
              <a:spcBef>
                <a:spcPts val="0"/>
              </a:spcBef>
              <a:buSzPct val="79000"/>
              <a:buFont typeface="Wingdings" pitchFamily="2" charset="2"/>
              <a:buNone/>
            </a:pPr>
            <a:r>
              <a:rPr lang="en-US" b="1" dirty="0"/>
              <a:t>.4 Procurement Statement of Work (SOW)</a:t>
            </a:r>
          </a:p>
          <a:p>
            <a:pPr marL="704850" indent="-342900">
              <a:lnSpc>
                <a:spcPct val="100000"/>
              </a:lnSpc>
              <a:spcBef>
                <a:spcPts val="0"/>
              </a:spcBef>
              <a:buSzPct val="79000"/>
            </a:pPr>
            <a:r>
              <a:rPr lang="en-US" sz="2000" dirty="0"/>
              <a:t>Describes the products and services to be procured, in sufficient detail to allow prospective sellers to determine if they are capable of providing the requirements. </a:t>
            </a:r>
          </a:p>
          <a:p>
            <a:pPr marL="704850" indent="-342900">
              <a:lnSpc>
                <a:spcPct val="100000"/>
              </a:lnSpc>
              <a:spcBef>
                <a:spcPts val="0"/>
              </a:spcBef>
              <a:buSzPct val="79000"/>
            </a:pPr>
            <a:r>
              <a:rPr lang="en-US" sz="2000" dirty="0"/>
              <a:t>The SOW should describe any collateral services required such as, performance reporting, post-project operational support. </a:t>
            </a:r>
          </a:p>
          <a:p>
            <a:pPr marL="704850" indent="-342900">
              <a:lnSpc>
                <a:spcPct val="100000"/>
              </a:lnSpc>
              <a:spcBef>
                <a:spcPts val="0"/>
              </a:spcBef>
              <a:buSzPct val="79000"/>
            </a:pPr>
            <a:r>
              <a:rPr lang="en-US" sz="2000" dirty="0"/>
              <a:t>Terms of Reference (TOR) is used for procuring services. </a:t>
            </a:r>
          </a:p>
          <a:p>
            <a:pPr marL="0" indent="0">
              <a:lnSpc>
                <a:spcPct val="100000"/>
              </a:lnSpc>
              <a:spcBef>
                <a:spcPts val="0"/>
              </a:spcBef>
              <a:buSzPct val="79000"/>
              <a:buNone/>
            </a:pPr>
            <a:r>
              <a:rPr lang="en-US" b="1" dirty="0"/>
              <a:t>.5 Source Selection Criteria: </a:t>
            </a:r>
            <a:r>
              <a:rPr lang="en-US" sz="2000" dirty="0"/>
              <a:t>May include</a:t>
            </a:r>
          </a:p>
          <a:p>
            <a:pPr marL="704850" indent="-342900">
              <a:lnSpc>
                <a:spcPct val="100000"/>
              </a:lnSpc>
              <a:spcBef>
                <a:spcPts val="0"/>
              </a:spcBef>
              <a:buSzPct val="79000"/>
              <a:buFontTx/>
              <a:buChar char="-"/>
            </a:pPr>
            <a:r>
              <a:rPr lang="en-US" sz="2000" dirty="0"/>
              <a:t>Bidder capability	      - Product and life-cycle cost 	- Delivery dates</a:t>
            </a:r>
          </a:p>
          <a:p>
            <a:pPr marL="704850" indent="-342900">
              <a:lnSpc>
                <a:spcPct val="100000"/>
              </a:lnSpc>
              <a:spcBef>
                <a:spcPts val="0"/>
              </a:spcBef>
              <a:buSzPct val="79000"/>
              <a:buFontTx/>
              <a:buChar char="-"/>
            </a:pPr>
            <a:r>
              <a:rPr lang="en-US" sz="2000" dirty="0"/>
              <a:t>Technical approach       - Specific expertise		- Adequacy of approach</a:t>
            </a:r>
          </a:p>
          <a:p>
            <a:pPr marL="704850" indent="-342900">
              <a:lnSpc>
                <a:spcPct val="100000"/>
              </a:lnSpc>
              <a:spcBef>
                <a:spcPts val="0"/>
              </a:spcBef>
              <a:buSzPct val="79000"/>
              <a:buFontTx/>
              <a:buChar char="-"/>
            </a:pPr>
            <a:r>
              <a:rPr lang="en-US" sz="2000" dirty="0"/>
              <a:t>Staff competence	      - Financial stability		- Mgmt. experience</a:t>
            </a:r>
          </a:p>
          <a:p>
            <a:pPr marL="704850" indent="-342900">
              <a:lnSpc>
                <a:spcPct val="100000"/>
              </a:lnSpc>
              <a:spcBef>
                <a:spcPts val="0"/>
              </a:spcBef>
              <a:buSzPct val="79000"/>
              <a:buFontTx/>
              <a:buChar char="-"/>
            </a:pPr>
            <a:r>
              <a:rPr lang="en-US" sz="2000" dirty="0"/>
              <a:t>Training offered 	      - Local content  </a:t>
            </a:r>
          </a:p>
          <a:p>
            <a:pPr>
              <a:lnSpc>
                <a:spcPct val="90000"/>
              </a:lnSpc>
              <a:spcBef>
                <a:spcPts val="0"/>
              </a:spcBef>
              <a:buSzPct val="79000"/>
              <a:buFont typeface="Wingdings" pitchFamily="2" charset="2"/>
              <a:buNone/>
            </a:pPr>
            <a:r>
              <a:rPr lang="en-US" i="1" dirty="0"/>
              <a:t>.</a:t>
            </a:r>
            <a:r>
              <a:rPr lang="en-US" b="1" dirty="0"/>
              <a:t>6 Make-or-Buy Decision</a:t>
            </a:r>
          </a:p>
          <a:p>
            <a:pPr marL="266700" indent="0">
              <a:lnSpc>
                <a:spcPct val="90000"/>
              </a:lnSpc>
              <a:spcBef>
                <a:spcPts val="0"/>
              </a:spcBef>
              <a:buSzPct val="79000"/>
              <a:buFont typeface="Wingdings" pitchFamily="2" charset="2"/>
              <a:buNone/>
            </a:pPr>
            <a:r>
              <a:rPr lang="en-US" sz="2000" dirty="0"/>
              <a:t>Analysis based decision as to whether particular work can be accomplished by the project team or needs to be procured from outside sources. </a:t>
            </a:r>
            <a:endParaRPr lang="en-US" sz="2000" i="1" dirty="0"/>
          </a:p>
        </p:txBody>
      </p:sp>
    </p:spTree>
    <p:extLst>
      <p:ext uri="{BB962C8B-B14F-4D97-AF65-F5344CB8AC3E}">
        <p14:creationId xmlns:p14="http://schemas.microsoft.com/office/powerpoint/2010/main" val="845006590"/>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0688" y="-76200"/>
            <a:ext cx="9467088" cy="914400"/>
          </a:xfrm>
        </p:spPr>
        <p:txBody>
          <a:bodyPr>
            <a:norm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12.1.3 PLAN PROCUREMENT MANAGEMENT: OUTPUTS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116740" name="Rectangle 4"/>
          <p:cNvSpPr>
            <a:spLocks noGrp="1" noChangeArrowheads="1"/>
          </p:cNvSpPr>
          <p:nvPr>
            <p:ph idx="1"/>
          </p:nvPr>
        </p:nvSpPr>
        <p:spPr>
          <a:xfrm>
            <a:off x="105156" y="838200"/>
            <a:ext cx="9038844" cy="6019800"/>
          </a:xfrm>
          <a:noFill/>
          <a:ln/>
        </p:spPr>
        <p:txBody>
          <a:bodyPr>
            <a:normAutofit/>
          </a:bodyPr>
          <a:lstStyle/>
          <a:p>
            <a:pPr>
              <a:lnSpc>
                <a:spcPct val="100000"/>
              </a:lnSpc>
              <a:spcBef>
                <a:spcPts val="0"/>
              </a:spcBef>
              <a:buSzPct val="79000"/>
              <a:buFont typeface="Wingdings" pitchFamily="2" charset="2"/>
              <a:buNone/>
            </a:pPr>
            <a:r>
              <a:rPr lang="en-US" b="1" dirty="0"/>
              <a:t>.7 Independent Cost Estimates</a:t>
            </a:r>
          </a:p>
          <a:p>
            <a:pPr marL="180975" indent="0">
              <a:lnSpc>
                <a:spcPct val="100000"/>
              </a:lnSpc>
              <a:spcBef>
                <a:spcPts val="0"/>
              </a:spcBef>
              <a:buSzPct val="79000"/>
              <a:buFont typeface="Wingdings" pitchFamily="2" charset="2"/>
              <a:buNone/>
            </a:pPr>
            <a:r>
              <a:rPr lang="en-US" sz="2000" dirty="0"/>
              <a:t>These estimates are done by the buyer’s organization or third parties for the buyer. The objective is to ascertain that the seller has correctly understood the SOW, and the prices are in line with the market level for similar procurements. </a:t>
            </a:r>
          </a:p>
          <a:p>
            <a:pPr marL="0" indent="0">
              <a:lnSpc>
                <a:spcPct val="100000"/>
              </a:lnSpc>
              <a:spcBef>
                <a:spcPts val="0"/>
              </a:spcBef>
              <a:buSzPct val="79000"/>
              <a:buFont typeface="Wingdings" pitchFamily="2" charset="2"/>
              <a:buNone/>
            </a:pPr>
            <a:r>
              <a:rPr lang="en-US" sz="2000" dirty="0"/>
              <a:t> </a:t>
            </a:r>
            <a:r>
              <a:rPr lang="en-US" b="1" dirty="0"/>
              <a:t>.8 Change Requests</a:t>
            </a:r>
          </a:p>
          <a:p>
            <a:pPr marL="361950" indent="0">
              <a:lnSpc>
                <a:spcPct val="100000"/>
              </a:lnSpc>
              <a:spcBef>
                <a:spcPts val="0"/>
              </a:spcBef>
              <a:buSzPct val="79000"/>
              <a:buFont typeface="Wingdings" pitchFamily="2" charset="2"/>
              <a:buNone/>
            </a:pPr>
            <a:r>
              <a:rPr lang="en-US" sz="2000" dirty="0"/>
              <a:t>Changes to the procurement plan or to the products and services may be needed. These changes are processed via the integrated change control process. </a:t>
            </a:r>
          </a:p>
          <a:p>
            <a:pPr marL="0" indent="0">
              <a:lnSpc>
                <a:spcPct val="100000"/>
              </a:lnSpc>
              <a:spcBef>
                <a:spcPts val="0"/>
              </a:spcBef>
              <a:buSzPct val="79000"/>
              <a:buFont typeface="Wingdings" pitchFamily="2" charset="2"/>
              <a:buNone/>
            </a:pPr>
            <a:r>
              <a:rPr lang="en-US" b="1" dirty="0"/>
              <a:t>.9 Project Documents Updates</a:t>
            </a:r>
            <a:r>
              <a:rPr lang="en-US" sz="2000" dirty="0"/>
              <a:t>   </a:t>
            </a:r>
          </a:p>
          <a:p>
            <a:pPr marL="542925" indent="-180975">
              <a:lnSpc>
                <a:spcPct val="100000"/>
              </a:lnSpc>
              <a:spcBef>
                <a:spcPts val="0"/>
              </a:spcBef>
              <a:buSzPct val="79000"/>
            </a:pPr>
            <a:r>
              <a:rPr lang="en-US" sz="2000" b="1" i="1" dirty="0"/>
              <a:t>Lessons Learned Register. </a:t>
            </a:r>
            <a:r>
              <a:rPr lang="en-US" sz="2000" dirty="0"/>
              <a:t>Updated to reflect new regulations, data gathering and analysis, seller selection. </a:t>
            </a:r>
          </a:p>
          <a:p>
            <a:pPr marL="542925" indent="-180975">
              <a:lnSpc>
                <a:spcPct val="100000"/>
              </a:lnSpc>
              <a:spcBef>
                <a:spcPts val="0"/>
              </a:spcBef>
              <a:buSzPct val="79000"/>
            </a:pPr>
            <a:r>
              <a:rPr lang="en-US" sz="2000" b="1" i="1" dirty="0"/>
              <a:t>Milestone List. </a:t>
            </a:r>
            <a:r>
              <a:rPr lang="en-US" sz="2000" dirty="0"/>
              <a:t>Shows expected delivery dates.</a:t>
            </a:r>
          </a:p>
          <a:p>
            <a:pPr marL="542925" indent="-180975">
              <a:lnSpc>
                <a:spcPct val="100000"/>
              </a:lnSpc>
              <a:spcBef>
                <a:spcPts val="0"/>
              </a:spcBef>
              <a:buSzPct val="79000"/>
            </a:pPr>
            <a:r>
              <a:rPr lang="en-US" sz="2000" b="1" i="1" dirty="0"/>
              <a:t>Requirements Documentation. </a:t>
            </a:r>
            <a:r>
              <a:rPr lang="en-US" sz="2000" dirty="0"/>
              <a:t>Provides descriptions of technical and contractual requirements that the seller is expected to deliver. </a:t>
            </a:r>
            <a:r>
              <a:rPr lang="en-US" sz="2000" b="1" dirty="0"/>
              <a:t> </a:t>
            </a:r>
          </a:p>
          <a:p>
            <a:pPr marL="542925" indent="-180975">
              <a:lnSpc>
                <a:spcPct val="100000"/>
              </a:lnSpc>
              <a:spcBef>
                <a:spcPts val="0"/>
              </a:spcBef>
              <a:buSzPct val="79000"/>
            </a:pPr>
            <a:r>
              <a:rPr lang="en-US" sz="2000" b="1" i="1" dirty="0"/>
              <a:t>Requirements Traceability Matrix. </a:t>
            </a:r>
          </a:p>
          <a:p>
            <a:pPr marL="542925" indent="-180975">
              <a:lnSpc>
                <a:spcPct val="100000"/>
              </a:lnSpc>
              <a:spcBef>
                <a:spcPts val="0"/>
              </a:spcBef>
              <a:buSzPct val="79000"/>
            </a:pPr>
            <a:r>
              <a:rPr lang="en-US" sz="2000" b="1" i="1" dirty="0"/>
              <a:t>Risk Register. </a:t>
            </a:r>
            <a:r>
              <a:rPr lang="en-US" sz="2000" dirty="0"/>
              <a:t>Updated to reflect any uncertainties encountered with the seller.</a:t>
            </a:r>
          </a:p>
          <a:p>
            <a:pPr marL="542925" indent="-180975">
              <a:lnSpc>
                <a:spcPct val="100000"/>
              </a:lnSpc>
              <a:spcBef>
                <a:spcPts val="0"/>
              </a:spcBef>
              <a:buSzPct val="79000"/>
            </a:pPr>
            <a:r>
              <a:rPr lang="en-US" sz="2000" b="1" i="1" dirty="0"/>
              <a:t>Stakeholder Register. </a:t>
            </a:r>
            <a:r>
              <a:rPr lang="en-US" sz="2000" dirty="0"/>
              <a:t>Updated to reflect additional information on stakeholders, regulatory agencies, contract personnel, legal personnel  </a:t>
            </a:r>
            <a:endParaRPr lang="en-US" sz="2000" b="1" i="1" dirty="0"/>
          </a:p>
          <a:p>
            <a:pPr marL="361950" indent="0">
              <a:lnSpc>
                <a:spcPct val="100000"/>
              </a:lnSpc>
              <a:spcBef>
                <a:spcPts val="0"/>
              </a:spcBef>
              <a:buSzPct val="79000"/>
              <a:buNone/>
            </a:pPr>
            <a:endParaRPr lang="en-US" b="1" i="1" dirty="0"/>
          </a:p>
        </p:txBody>
      </p:sp>
    </p:spTree>
    <p:extLst>
      <p:ext uri="{BB962C8B-B14F-4D97-AF65-F5344CB8AC3E}">
        <p14:creationId xmlns:p14="http://schemas.microsoft.com/office/powerpoint/2010/main" val="1085415726"/>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pic>
        <p:nvPicPr>
          <p:cNvPr id="118787" name="Picture 3"/>
          <p:cNvPicPr>
            <a:picLocks noChangeArrowheads="1"/>
          </p:cNvPicPr>
          <p:nvPr/>
        </p:nvPicPr>
        <p:blipFill>
          <a:blip r:embed="rId4" cstate="print"/>
          <a:srcRect/>
          <a:stretch>
            <a:fillRect/>
          </a:stretch>
        </p:blipFill>
        <p:spPr bwMode="auto">
          <a:xfrm rot="1326671">
            <a:off x="3091048" y="3850874"/>
            <a:ext cx="3312526" cy="2656904"/>
          </a:xfrm>
          <a:prstGeom prst="rect">
            <a:avLst/>
          </a:prstGeom>
          <a:noFill/>
          <a:ln w="9525">
            <a:noFill/>
            <a:miter lim="800000"/>
            <a:headEnd/>
            <a:tailEnd/>
          </a:ln>
          <a:effectLst/>
        </p:spPr>
      </p:pic>
      <p:sp>
        <p:nvSpPr>
          <p:cNvPr id="50" name="Title 49"/>
          <p:cNvSpPr>
            <a:spLocks noGrp="1"/>
          </p:cNvSpPr>
          <p:nvPr>
            <p:ph type="title"/>
          </p:nvPr>
        </p:nvSpPr>
        <p:spPr>
          <a:xfrm>
            <a:off x="301752" y="228600"/>
            <a:ext cx="8686800" cy="841248"/>
          </a:xfrm>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12.2  CONDUCT PROCUREMENTS </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6"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7" name="Object 6"/>
          <p:cNvGraphicFramePr>
            <a:graphicFrameLocks noChangeAspect="1"/>
          </p:cNvGraphicFramePr>
          <p:nvPr>
            <p:extLst>
              <p:ext uri="{D42A27DB-BD31-4B8C-83A1-F6EECF244321}">
                <p14:modId xmlns:p14="http://schemas.microsoft.com/office/powerpoint/2010/main" val="3740450045"/>
              </p:ext>
            </p:extLst>
          </p:nvPr>
        </p:nvGraphicFramePr>
        <p:xfrm>
          <a:off x="533400" y="1752600"/>
          <a:ext cx="11315700" cy="4267200"/>
        </p:xfrm>
        <a:graphic>
          <a:graphicData uri="http://schemas.openxmlformats.org/presentationml/2006/ole">
            <mc:AlternateContent xmlns:mc="http://schemas.openxmlformats.org/markup-compatibility/2006">
              <mc:Choice xmlns:v="urn:schemas-microsoft-com:vml" Requires="v">
                <p:oleObj spid="_x0000_s83209" name="Visio" r:id="rId5" imgW="8029643" imgH="2771775" progId="Visio.Drawing.11">
                  <p:embed/>
                </p:oleObj>
              </mc:Choice>
              <mc:Fallback>
                <p:oleObj name="Visio" r:id="rId5" imgW="8029643" imgH="2771775" progId="Visio.Drawing.11">
                  <p:embed/>
                  <p:pic>
                    <p:nvPicPr>
                      <p:cNvPr id="2" name="Object 1"/>
                      <p:cNvPicPr>
                        <a:picLocks noChangeAspect="1" noChangeArrowheads="1"/>
                      </p:cNvPicPr>
                      <p:nvPr/>
                    </p:nvPicPr>
                    <p:blipFill>
                      <a:blip r:embed="rId6"/>
                      <a:srcRect/>
                      <a:stretch>
                        <a:fillRect/>
                      </a:stretch>
                    </p:blipFill>
                    <p:spPr bwMode="auto">
                      <a:xfrm>
                        <a:off x="533400" y="1752600"/>
                        <a:ext cx="11315700" cy="4267200"/>
                      </a:xfrm>
                      <a:prstGeom prst="rect">
                        <a:avLst/>
                      </a:prstGeom>
                      <a:noFill/>
                      <a:ln>
                        <a:noFill/>
                      </a:ln>
                      <a:effectLst/>
                    </p:spPr>
                  </p:pic>
                </p:oleObj>
              </mc:Fallback>
            </mc:AlternateContent>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box(out)">
                                      <p:cBhvr>
                                        <p:cTn id="7" dur="500"/>
                                        <p:tgtEl>
                                          <p:spTgt spid="11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120835" name="Rectangle 3"/>
          <p:cNvSpPr>
            <a:spLocks noGrp="1" noChangeArrowheads="1"/>
          </p:cNvSpPr>
          <p:nvPr>
            <p:ph type="title"/>
          </p:nvPr>
        </p:nvSpPr>
        <p:spPr>
          <a:xfrm>
            <a:off x="685800" y="152400"/>
            <a:ext cx="8686800" cy="838200"/>
          </a:xfrm>
          <a:noFill/>
          <a:ln/>
        </p:spPr>
        <p:txBody>
          <a:bodyPr>
            <a:normAutofit fontScale="90000"/>
          </a:bodyPr>
          <a:lstStyle/>
          <a:p>
            <a:r>
              <a:rPr lang="en-US"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12.2 CONDUCT PROCUREMENTS</a:t>
            </a:r>
          </a:p>
        </p:txBody>
      </p:sp>
      <p:sp>
        <p:nvSpPr>
          <p:cNvPr id="120836" name="Rectangle 4"/>
          <p:cNvSpPr>
            <a:spLocks noGrp="1" noChangeArrowheads="1"/>
          </p:cNvSpPr>
          <p:nvPr>
            <p:ph idx="1"/>
          </p:nvPr>
        </p:nvSpPr>
        <p:spPr>
          <a:xfrm>
            <a:off x="838200" y="1676400"/>
            <a:ext cx="8077200" cy="4419600"/>
          </a:xfrm>
          <a:noFill/>
          <a:ln/>
        </p:spPr>
        <p:txBody>
          <a:bodyPr>
            <a:normAutofit/>
          </a:bodyPr>
          <a:lstStyle/>
          <a:p>
            <a:pPr>
              <a:buSzPct val="79000"/>
            </a:pPr>
            <a:r>
              <a:rPr lang="en-US" sz="2800" dirty="0"/>
              <a:t>Preparing the documents needed to support the process of soliciting proposal from sellers, selecting the seller and awarding the contract, managing the contract and implementing the legal agreement for delivery of required goods and services.  </a:t>
            </a:r>
          </a:p>
          <a:p>
            <a:pPr>
              <a:buSzPct val="79000"/>
            </a:pPr>
            <a:r>
              <a:rPr lang="en-US" sz="2800" dirty="0"/>
              <a:t>Major procurements may require more than one iteration of the this process and include negotiations.</a:t>
            </a:r>
          </a:p>
          <a:p>
            <a:pPr>
              <a:buSzPct val="79000"/>
            </a:pPr>
            <a:endParaRPr lang="en-US" dirty="0"/>
          </a:p>
          <a:p>
            <a:pPr>
              <a:buSzPct val="79000"/>
            </a:pPr>
            <a:endParaRPr lang="en-US" dirty="0"/>
          </a:p>
        </p:txBody>
      </p:sp>
      <p:sp>
        <p:nvSpPr>
          <p:cNvPr id="6" name="TextBox 1"/>
          <p:cNvSpPr txBox="1"/>
          <p:nvPr/>
        </p:nvSpPr>
        <p:spPr>
          <a:xfrm>
            <a:off x="0" y="6554689"/>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122883" name="Freeform 3"/>
          <p:cNvSpPr>
            <a:spLocks/>
          </p:cNvSpPr>
          <p:nvPr/>
        </p:nvSpPr>
        <p:spPr bwMode="auto">
          <a:xfrm>
            <a:off x="30867" y="2317750"/>
            <a:ext cx="9113134"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bg2">
              <a:lumMod val="90000"/>
            </a:schemeClr>
          </a:solidFill>
          <a:ln w="12700" cap="rnd" cmpd="sng">
            <a:solidFill>
              <a:schemeClr val="tx1"/>
            </a:solidFill>
            <a:prstDash val="solid"/>
            <a:round/>
            <a:headEnd type="none" w="sm" len="sm"/>
            <a:tailEnd type="none" w="sm" len="sm"/>
          </a:ln>
          <a:effectLst>
            <a:outerShdw blurRad="50800" dist="63500" algn="l" rotWithShape="0">
              <a:prstClr val="black">
                <a:alpha val="40000"/>
              </a:prstClr>
            </a:outerShdw>
          </a:effectLst>
        </p:spPr>
        <p:txBody>
          <a:bodyPr/>
          <a:lstStyle/>
          <a:p>
            <a:endParaRPr lang="en-CA" dirty="0"/>
          </a:p>
        </p:txBody>
      </p:sp>
      <p:sp>
        <p:nvSpPr>
          <p:cNvPr id="122885" name="Rectangle 5"/>
          <p:cNvSpPr>
            <a:spLocks noChangeArrowheads="1"/>
          </p:cNvSpPr>
          <p:nvPr/>
        </p:nvSpPr>
        <p:spPr bwMode="auto">
          <a:xfrm>
            <a:off x="5562600" y="1110112"/>
            <a:ext cx="2590800" cy="5595488"/>
          </a:xfrm>
          <a:prstGeom prst="rect">
            <a:avLst/>
          </a:prstGeom>
          <a:solidFill>
            <a:schemeClr val="tx1"/>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r>
              <a:rPr lang="en-US" b="1" dirty="0">
                <a:solidFill>
                  <a:schemeClr val="bg1"/>
                </a:solidFill>
                <a:latin typeface="Arial" charset="0"/>
              </a:rPr>
              <a:t> </a:t>
            </a:r>
            <a:endParaRPr lang="en-US" dirty="0">
              <a:solidFill>
                <a:schemeClr val="bg1"/>
              </a:solidFill>
              <a:latin typeface="Arial" charset="0"/>
            </a:endParaRPr>
          </a:p>
          <a:p>
            <a:endParaRPr lang="en-US" dirty="0">
              <a:solidFill>
                <a:schemeClr val="bg1"/>
              </a:solidFill>
              <a:latin typeface="Arial" charset="0"/>
            </a:endParaRPr>
          </a:p>
          <a:p>
            <a:pPr>
              <a:buFontTx/>
              <a:buChar char="•"/>
            </a:pPr>
            <a:r>
              <a:rPr lang="en-US" sz="1500" dirty="0">
                <a:solidFill>
                  <a:schemeClr val="bg1"/>
                </a:solidFill>
                <a:latin typeface="Arial" charset="0"/>
              </a:rPr>
              <a:t>1 Selected Sellers</a:t>
            </a:r>
          </a:p>
          <a:p>
            <a:pPr>
              <a:buFontTx/>
              <a:buChar char="•"/>
            </a:pPr>
            <a:r>
              <a:rPr lang="en-US" sz="1500" dirty="0">
                <a:solidFill>
                  <a:schemeClr val="bg1"/>
                </a:solidFill>
                <a:latin typeface="Arial" charset="0"/>
              </a:rPr>
              <a:t>2 Agreements</a:t>
            </a:r>
          </a:p>
          <a:p>
            <a:pPr>
              <a:buFont typeface="Arial" pitchFamily="34" charset="0"/>
              <a:buChar char="•"/>
              <a:tabLst>
                <a:tab pos="231775" algn="l"/>
              </a:tabLst>
            </a:pPr>
            <a:r>
              <a:rPr lang="en-US" sz="1500" dirty="0">
                <a:solidFill>
                  <a:schemeClr val="bg1"/>
                </a:solidFill>
                <a:latin typeface="Arial" charset="0"/>
              </a:rPr>
              <a:t>3 Change Requests</a:t>
            </a:r>
          </a:p>
          <a:p>
            <a:pPr>
              <a:buFont typeface="Arial" pitchFamily="34" charset="0"/>
              <a:buChar char="•"/>
              <a:tabLst>
                <a:tab pos="231775" algn="l"/>
              </a:tabLst>
            </a:pPr>
            <a:r>
              <a:rPr lang="en-US" sz="1500" dirty="0">
                <a:solidFill>
                  <a:schemeClr val="bg1"/>
                </a:solidFill>
                <a:latin typeface="Arial" charset="0"/>
              </a:rPr>
              <a:t>4 Project Mgmt Plan</a:t>
            </a:r>
          </a:p>
          <a:p>
            <a:pPr>
              <a:tabLst>
                <a:tab pos="231775" algn="l"/>
              </a:tabLst>
            </a:pPr>
            <a:r>
              <a:rPr lang="en-US" sz="1500" dirty="0">
                <a:solidFill>
                  <a:schemeClr val="bg1"/>
                </a:solidFill>
                <a:latin typeface="Arial" charset="0"/>
              </a:rPr>
              <a:t>	Updates</a:t>
            </a:r>
          </a:p>
          <a:p>
            <a:pPr marL="173038" indent="-80963">
              <a:buFont typeface="Arial" panose="020B0604020202020204" pitchFamily="34" charset="0"/>
              <a:buChar char="•"/>
            </a:pPr>
            <a:r>
              <a:rPr lang="en-US" sz="1500" dirty="0">
                <a:solidFill>
                  <a:schemeClr val="bg1"/>
                </a:solidFill>
                <a:latin typeface="Arial" charset="0"/>
              </a:rPr>
              <a:t>Req. Mgmt. Plan</a:t>
            </a:r>
          </a:p>
          <a:p>
            <a:pPr marL="173038" indent="-80963">
              <a:buFont typeface="Arial" panose="020B0604020202020204" pitchFamily="34" charset="0"/>
              <a:buChar char="•"/>
            </a:pPr>
            <a:r>
              <a:rPr lang="en-US" sz="1500" dirty="0">
                <a:solidFill>
                  <a:schemeClr val="bg1"/>
                </a:solidFill>
                <a:latin typeface="Arial" charset="0"/>
              </a:rPr>
              <a:t>Quality Mgmt. plan</a:t>
            </a:r>
          </a:p>
          <a:p>
            <a:pPr marL="173038" indent="-80963">
              <a:buFont typeface="Arial" panose="020B0604020202020204" pitchFamily="34" charset="0"/>
              <a:buChar char="•"/>
            </a:pPr>
            <a:r>
              <a:rPr lang="en-US" sz="1500" dirty="0">
                <a:solidFill>
                  <a:schemeClr val="bg1"/>
                </a:solidFill>
                <a:latin typeface="Arial" charset="0"/>
              </a:rPr>
              <a:t>Comm. Mgmt. plan</a:t>
            </a:r>
          </a:p>
          <a:p>
            <a:pPr marL="173038" indent="-80963">
              <a:buFont typeface="Arial" panose="020B0604020202020204" pitchFamily="34" charset="0"/>
              <a:buChar char="•"/>
            </a:pPr>
            <a:r>
              <a:rPr lang="en-US" sz="1500" dirty="0">
                <a:solidFill>
                  <a:schemeClr val="bg1"/>
                </a:solidFill>
                <a:latin typeface="Arial" charset="0"/>
              </a:rPr>
              <a:t>Risk Mgmt. Plan</a:t>
            </a:r>
          </a:p>
          <a:p>
            <a:pPr marL="173038" indent="-80963">
              <a:buFont typeface="Arial" panose="020B0604020202020204" pitchFamily="34" charset="0"/>
              <a:buChar char="•"/>
            </a:pPr>
            <a:r>
              <a:rPr lang="en-US" sz="1500" dirty="0" err="1">
                <a:solidFill>
                  <a:schemeClr val="bg1"/>
                </a:solidFill>
                <a:latin typeface="Arial" charset="0"/>
              </a:rPr>
              <a:t>Procurn’t</a:t>
            </a:r>
            <a:r>
              <a:rPr lang="en-US" sz="1500" dirty="0">
                <a:solidFill>
                  <a:schemeClr val="bg1"/>
                </a:solidFill>
                <a:latin typeface="Arial" charset="0"/>
              </a:rPr>
              <a:t> Mgmt. Plan</a:t>
            </a:r>
          </a:p>
          <a:p>
            <a:pPr marL="173038" indent="-80963">
              <a:buFont typeface="Arial" panose="020B0604020202020204" pitchFamily="34" charset="0"/>
              <a:buChar char="•"/>
            </a:pPr>
            <a:r>
              <a:rPr lang="en-US" sz="1500" dirty="0">
                <a:solidFill>
                  <a:schemeClr val="bg1"/>
                </a:solidFill>
                <a:latin typeface="Arial" charset="0"/>
              </a:rPr>
              <a:t>Scope Baseline</a:t>
            </a:r>
          </a:p>
          <a:p>
            <a:pPr marL="173038" indent="-80963">
              <a:buFont typeface="Arial" panose="020B0604020202020204" pitchFamily="34" charset="0"/>
              <a:buChar char="•"/>
            </a:pPr>
            <a:r>
              <a:rPr lang="en-US" sz="1500" dirty="0">
                <a:solidFill>
                  <a:schemeClr val="bg1"/>
                </a:solidFill>
                <a:latin typeface="Arial" charset="0"/>
              </a:rPr>
              <a:t>Schedule Baseline</a:t>
            </a:r>
          </a:p>
          <a:p>
            <a:pPr marL="173038" indent="-80963">
              <a:buFont typeface="Arial" panose="020B0604020202020204" pitchFamily="34" charset="0"/>
              <a:buChar char="•"/>
            </a:pPr>
            <a:r>
              <a:rPr lang="en-US" sz="1500" dirty="0">
                <a:solidFill>
                  <a:schemeClr val="bg1"/>
                </a:solidFill>
                <a:latin typeface="Arial" charset="0"/>
              </a:rPr>
              <a:t>Cost Baseline</a:t>
            </a:r>
          </a:p>
          <a:p>
            <a:pPr>
              <a:buFont typeface="Arial" pitchFamily="34" charset="0"/>
              <a:buChar char="•"/>
              <a:tabLst>
                <a:tab pos="231775" algn="l"/>
              </a:tabLst>
            </a:pPr>
            <a:r>
              <a:rPr lang="en-US" sz="1500" dirty="0">
                <a:solidFill>
                  <a:schemeClr val="bg1"/>
                </a:solidFill>
                <a:latin typeface="Arial" charset="0"/>
              </a:rPr>
              <a:t>5 Project Document</a:t>
            </a:r>
          </a:p>
          <a:p>
            <a:pPr>
              <a:tabLst>
                <a:tab pos="231775" algn="l"/>
              </a:tabLst>
            </a:pPr>
            <a:r>
              <a:rPr lang="en-US" sz="1500" dirty="0">
                <a:solidFill>
                  <a:schemeClr val="bg1"/>
                </a:solidFill>
                <a:latin typeface="Arial" charset="0"/>
              </a:rPr>
              <a:t>	Updates</a:t>
            </a:r>
          </a:p>
          <a:p>
            <a:pPr marL="92075">
              <a:buFont typeface="Arial" panose="020B0604020202020204" pitchFamily="34" charset="0"/>
              <a:buChar char="•"/>
            </a:pPr>
            <a:r>
              <a:rPr lang="en-US" sz="1500" dirty="0">
                <a:solidFill>
                  <a:schemeClr val="bg1"/>
                </a:solidFill>
                <a:latin typeface="Arial" charset="0"/>
              </a:rPr>
              <a:t>Lessons learned Reg.</a:t>
            </a:r>
          </a:p>
          <a:p>
            <a:pPr marL="92075">
              <a:buFont typeface="Arial" panose="020B0604020202020204" pitchFamily="34" charset="0"/>
              <a:buChar char="•"/>
            </a:pPr>
            <a:r>
              <a:rPr lang="en-US" sz="1500" dirty="0">
                <a:solidFill>
                  <a:schemeClr val="bg1"/>
                </a:solidFill>
                <a:latin typeface="Arial" charset="0"/>
              </a:rPr>
              <a:t>Req. Documentation</a:t>
            </a:r>
          </a:p>
          <a:p>
            <a:pPr marL="92075">
              <a:buFont typeface="Arial" panose="020B0604020202020204" pitchFamily="34" charset="0"/>
              <a:buChar char="•"/>
            </a:pPr>
            <a:r>
              <a:rPr lang="en-US" sz="1500" dirty="0">
                <a:solidFill>
                  <a:schemeClr val="bg1"/>
                </a:solidFill>
                <a:latin typeface="Arial" charset="0"/>
              </a:rPr>
              <a:t>Req. Traceability </a:t>
            </a:r>
            <a:r>
              <a:rPr lang="en-US" sz="1500" dirty="0" err="1">
                <a:solidFill>
                  <a:schemeClr val="bg1"/>
                </a:solidFill>
                <a:latin typeface="Arial" charset="0"/>
              </a:rPr>
              <a:t>Mtrx</a:t>
            </a:r>
            <a:endParaRPr lang="en-US" sz="1500" dirty="0">
              <a:solidFill>
                <a:schemeClr val="bg1"/>
              </a:solidFill>
              <a:latin typeface="Arial" charset="0"/>
            </a:endParaRPr>
          </a:p>
          <a:p>
            <a:pPr marL="92075">
              <a:buFont typeface="Arial" panose="020B0604020202020204" pitchFamily="34" charset="0"/>
              <a:buChar char="•"/>
            </a:pPr>
            <a:r>
              <a:rPr lang="en-US" sz="1500" dirty="0">
                <a:solidFill>
                  <a:schemeClr val="bg1"/>
                </a:solidFill>
                <a:latin typeface="Arial" charset="0"/>
              </a:rPr>
              <a:t>Resource Calendars</a:t>
            </a:r>
          </a:p>
          <a:p>
            <a:pPr marL="92075">
              <a:buFont typeface="Arial" panose="020B0604020202020204" pitchFamily="34" charset="0"/>
              <a:buChar char="•"/>
            </a:pPr>
            <a:r>
              <a:rPr lang="en-US" sz="1500" dirty="0">
                <a:solidFill>
                  <a:schemeClr val="bg1"/>
                </a:solidFill>
                <a:latin typeface="Arial" charset="0"/>
              </a:rPr>
              <a:t>Risk Register</a:t>
            </a:r>
          </a:p>
          <a:p>
            <a:pPr marL="92075">
              <a:buFont typeface="Arial" panose="020B0604020202020204" pitchFamily="34" charset="0"/>
              <a:buChar char="•"/>
            </a:pPr>
            <a:r>
              <a:rPr lang="en-US" sz="1500" dirty="0">
                <a:solidFill>
                  <a:schemeClr val="bg1"/>
                </a:solidFill>
                <a:latin typeface="Arial" charset="0"/>
              </a:rPr>
              <a:t>Stakeholder Reg.</a:t>
            </a:r>
          </a:p>
          <a:p>
            <a:pPr>
              <a:buFont typeface="Arial" panose="020B0604020202020204" pitchFamily="34" charset="0"/>
              <a:buChar char="•"/>
            </a:pPr>
            <a:r>
              <a:rPr lang="en-US" sz="1500" dirty="0">
                <a:solidFill>
                  <a:schemeClr val="bg1"/>
                </a:solidFill>
                <a:latin typeface="Arial" charset="0"/>
              </a:rPr>
              <a:t>6Org. Proc. Assets updates</a:t>
            </a:r>
          </a:p>
          <a:p>
            <a:endParaRPr lang="en-US" sz="1600" dirty="0">
              <a:solidFill>
                <a:schemeClr val="bg1"/>
              </a:solidFill>
              <a:latin typeface="Arial" charset="0"/>
            </a:endParaRPr>
          </a:p>
        </p:txBody>
      </p:sp>
      <p:sp>
        <p:nvSpPr>
          <p:cNvPr id="122886" name="Rectangle 6"/>
          <p:cNvSpPr>
            <a:spLocks noChangeArrowheads="1"/>
          </p:cNvSpPr>
          <p:nvPr/>
        </p:nvSpPr>
        <p:spPr bwMode="auto">
          <a:xfrm>
            <a:off x="152400" y="1110112"/>
            <a:ext cx="2794357" cy="5138288"/>
          </a:xfrm>
          <a:prstGeom prst="rect">
            <a:avLst/>
          </a:prstGeom>
          <a:solidFill>
            <a:schemeClr val="tx1"/>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r>
              <a:rPr lang="en-US" dirty="0">
                <a:solidFill>
                  <a:schemeClr val="bg1"/>
                </a:solidFill>
                <a:latin typeface="Arial" charset="0"/>
              </a:rPr>
              <a:t>    </a:t>
            </a:r>
            <a:endParaRPr lang="en-US" b="1" dirty="0">
              <a:solidFill>
                <a:schemeClr val="bg1"/>
              </a:solidFill>
              <a:latin typeface="Arial" charset="0"/>
            </a:endParaRPr>
          </a:p>
          <a:p>
            <a:pPr>
              <a:lnSpc>
                <a:spcPct val="90000"/>
              </a:lnSpc>
            </a:pPr>
            <a:r>
              <a:rPr lang="en-US" dirty="0">
                <a:solidFill>
                  <a:schemeClr val="bg1"/>
                </a:solidFill>
                <a:latin typeface="Arial" charset="0"/>
              </a:rPr>
              <a:t> </a:t>
            </a:r>
            <a:r>
              <a:rPr lang="en-US" sz="1600" dirty="0">
                <a:solidFill>
                  <a:schemeClr val="bg1"/>
                </a:solidFill>
                <a:latin typeface="Arial" charset="0"/>
              </a:rPr>
              <a:t> </a:t>
            </a:r>
          </a:p>
          <a:p>
            <a:pPr>
              <a:buFontTx/>
              <a:buChar char="•"/>
            </a:pPr>
            <a:r>
              <a:rPr lang="en-US" sz="1600" dirty="0">
                <a:solidFill>
                  <a:schemeClr val="bg1"/>
                </a:solidFill>
                <a:latin typeface="Arial" charset="0"/>
              </a:rPr>
              <a:t>1 Procurement Mgmt. Plan</a:t>
            </a:r>
          </a:p>
          <a:p>
            <a:pPr marL="173038">
              <a:buFontTx/>
              <a:buChar char="•"/>
            </a:pPr>
            <a:r>
              <a:rPr lang="en-US" sz="1600" dirty="0">
                <a:solidFill>
                  <a:schemeClr val="bg1"/>
                </a:solidFill>
                <a:latin typeface="Arial" charset="0"/>
              </a:rPr>
              <a:t>Scope Mgmt. Plan</a:t>
            </a:r>
          </a:p>
          <a:p>
            <a:pPr marL="173038">
              <a:buFontTx/>
              <a:buChar char="•"/>
            </a:pPr>
            <a:r>
              <a:rPr lang="en-US" sz="1600" dirty="0">
                <a:solidFill>
                  <a:schemeClr val="bg1"/>
                </a:solidFill>
                <a:latin typeface="Arial" charset="0"/>
              </a:rPr>
              <a:t>Req. Mgmt. Plan</a:t>
            </a:r>
          </a:p>
          <a:p>
            <a:pPr marL="173038">
              <a:buFontTx/>
              <a:buChar char="•"/>
            </a:pPr>
            <a:r>
              <a:rPr lang="en-US" sz="1600" dirty="0">
                <a:solidFill>
                  <a:schemeClr val="bg1"/>
                </a:solidFill>
                <a:latin typeface="Arial" charset="0"/>
              </a:rPr>
              <a:t>Comm. Mgmt. Plan</a:t>
            </a:r>
          </a:p>
          <a:p>
            <a:pPr marL="173038">
              <a:buFontTx/>
              <a:buChar char="•"/>
            </a:pPr>
            <a:r>
              <a:rPr lang="en-US" sz="1600" dirty="0">
                <a:solidFill>
                  <a:schemeClr val="bg1"/>
                </a:solidFill>
                <a:latin typeface="Arial" charset="0"/>
              </a:rPr>
              <a:t>Risk Mgmt. Plan</a:t>
            </a:r>
          </a:p>
          <a:p>
            <a:pPr marL="173038">
              <a:buFontTx/>
              <a:buChar char="•"/>
            </a:pPr>
            <a:r>
              <a:rPr lang="en-US" sz="1600" dirty="0">
                <a:solidFill>
                  <a:schemeClr val="bg1"/>
                </a:solidFill>
                <a:latin typeface="Arial" charset="0"/>
              </a:rPr>
              <a:t>Procurement Mgmt. Plan</a:t>
            </a:r>
          </a:p>
          <a:p>
            <a:pPr marL="173038">
              <a:buFontTx/>
              <a:buChar char="•"/>
            </a:pPr>
            <a:r>
              <a:rPr lang="en-US" sz="1600" dirty="0">
                <a:solidFill>
                  <a:schemeClr val="bg1"/>
                </a:solidFill>
                <a:latin typeface="Arial" charset="0"/>
              </a:rPr>
              <a:t>Configurations Mgmt. Plan</a:t>
            </a:r>
          </a:p>
          <a:p>
            <a:pPr marL="173038">
              <a:buFontTx/>
              <a:buChar char="•"/>
            </a:pPr>
            <a:r>
              <a:rPr lang="en-US" sz="1600" dirty="0">
                <a:solidFill>
                  <a:schemeClr val="bg1"/>
                </a:solidFill>
                <a:latin typeface="Arial" charset="0"/>
              </a:rPr>
              <a:t>Cost Baseline</a:t>
            </a:r>
          </a:p>
          <a:p>
            <a:pPr>
              <a:buFont typeface="Arial" pitchFamily="34" charset="0"/>
              <a:buChar char="•"/>
              <a:tabLst>
                <a:tab pos="231775" algn="l"/>
              </a:tabLst>
            </a:pPr>
            <a:r>
              <a:rPr lang="en-US" sz="1600" dirty="0">
                <a:solidFill>
                  <a:schemeClr val="bg1"/>
                </a:solidFill>
                <a:latin typeface="Arial" charset="0"/>
              </a:rPr>
              <a:t>2 Project Documents</a:t>
            </a:r>
          </a:p>
          <a:p>
            <a:pPr marL="173038">
              <a:buFont typeface="Arial" pitchFamily="34" charset="0"/>
              <a:buChar char="•"/>
            </a:pPr>
            <a:r>
              <a:rPr lang="en-US" sz="1600" dirty="0">
                <a:solidFill>
                  <a:schemeClr val="bg1"/>
                </a:solidFill>
                <a:latin typeface="Arial" charset="0"/>
              </a:rPr>
              <a:t>Lessons Learned Register</a:t>
            </a:r>
          </a:p>
          <a:p>
            <a:pPr marL="173038">
              <a:buFont typeface="Arial" pitchFamily="34" charset="0"/>
              <a:buChar char="•"/>
            </a:pPr>
            <a:r>
              <a:rPr lang="en-US" sz="1600" dirty="0">
                <a:solidFill>
                  <a:schemeClr val="bg1"/>
                </a:solidFill>
                <a:latin typeface="Arial" charset="0"/>
              </a:rPr>
              <a:t>Project Schedule</a:t>
            </a:r>
          </a:p>
          <a:p>
            <a:pPr marL="173038">
              <a:buFont typeface="Arial" pitchFamily="34" charset="0"/>
              <a:buChar char="•"/>
            </a:pPr>
            <a:r>
              <a:rPr lang="en-US" sz="1600" dirty="0">
                <a:solidFill>
                  <a:schemeClr val="bg1"/>
                </a:solidFill>
                <a:latin typeface="Arial" charset="0"/>
              </a:rPr>
              <a:t>Req. Documentation</a:t>
            </a:r>
          </a:p>
          <a:p>
            <a:pPr marL="173038">
              <a:buFont typeface="Arial" pitchFamily="34" charset="0"/>
              <a:buChar char="•"/>
            </a:pPr>
            <a:r>
              <a:rPr lang="en-US" sz="1600" dirty="0">
                <a:solidFill>
                  <a:schemeClr val="bg1"/>
                </a:solidFill>
                <a:latin typeface="Arial" charset="0"/>
              </a:rPr>
              <a:t>Risk Register</a:t>
            </a:r>
          </a:p>
          <a:p>
            <a:pPr marL="173038">
              <a:buFont typeface="Arial" pitchFamily="34" charset="0"/>
              <a:buChar char="•"/>
            </a:pPr>
            <a:r>
              <a:rPr lang="en-US" sz="1600" dirty="0">
                <a:solidFill>
                  <a:schemeClr val="bg1"/>
                </a:solidFill>
                <a:latin typeface="Arial" charset="0"/>
              </a:rPr>
              <a:t>Stakeholder Register</a:t>
            </a:r>
          </a:p>
          <a:p>
            <a:pPr>
              <a:buFont typeface="Arial" pitchFamily="34" charset="0"/>
              <a:buChar char="•"/>
              <a:tabLst>
                <a:tab pos="231775" algn="l"/>
              </a:tabLst>
            </a:pPr>
            <a:r>
              <a:rPr lang="en-US" sz="1600" dirty="0">
                <a:solidFill>
                  <a:schemeClr val="bg1"/>
                </a:solidFill>
                <a:latin typeface="Arial" charset="0"/>
              </a:rPr>
              <a:t>3 Procurement Docs</a:t>
            </a:r>
          </a:p>
          <a:p>
            <a:pPr>
              <a:buFont typeface="Arial" pitchFamily="34" charset="0"/>
              <a:buChar char="•"/>
              <a:tabLst>
                <a:tab pos="231775" algn="l"/>
              </a:tabLst>
            </a:pPr>
            <a:r>
              <a:rPr lang="en-US" sz="1600" dirty="0">
                <a:solidFill>
                  <a:schemeClr val="bg1"/>
                </a:solidFill>
                <a:latin typeface="Arial" charset="0"/>
              </a:rPr>
              <a:t>4 Seller Proposals</a:t>
            </a:r>
          </a:p>
          <a:p>
            <a:pPr>
              <a:buFont typeface="Arial" pitchFamily="34" charset="0"/>
              <a:buChar char="•"/>
              <a:tabLst>
                <a:tab pos="231775" algn="l"/>
              </a:tabLst>
            </a:pPr>
            <a:r>
              <a:rPr lang="en-US" sz="1600" dirty="0">
                <a:solidFill>
                  <a:schemeClr val="bg1"/>
                </a:solidFill>
                <a:latin typeface="Arial" charset="0"/>
              </a:rPr>
              <a:t>5 Ent. </a:t>
            </a:r>
            <a:r>
              <a:rPr lang="en-US" sz="1600" dirty="0" err="1">
                <a:solidFill>
                  <a:schemeClr val="bg1"/>
                </a:solidFill>
                <a:latin typeface="Arial" charset="0"/>
              </a:rPr>
              <a:t>Env</a:t>
            </a:r>
            <a:r>
              <a:rPr lang="en-US" sz="1600" dirty="0">
                <a:solidFill>
                  <a:schemeClr val="bg1"/>
                </a:solidFill>
                <a:latin typeface="Arial" charset="0"/>
              </a:rPr>
              <a:t>. Factors</a:t>
            </a:r>
          </a:p>
          <a:p>
            <a:pPr>
              <a:buFont typeface="Arial" pitchFamily="34" charset="0"/>
              <a:buChar char="•"/>
              <a:tabLst>
                <a:tab pos="231775" algn="l"/>
              </a:tabLst>
            </a:pPr>
            <a:r>
              <a:rPr lang="en-US" sz="1600" dirty="0">
                <a:solidFill>
                  <a:schemeClr val="bg1"/>
                </a:solidFill>
                <a:latin typeface="Arial" charset="0"/>
              </a:rPr>
              <a:t>6 Org Process Assets</a:t>
            </a:r>
          </a:p>
        </p:txBody>
      </p:sp>
      <p:sp>
        <p:nvSpPr>
          <p:cNvPr id="122887" name="Rectangle 7"/>
          <p:cNvSpPr>
            <a:spLocks noChangeArrowheads="1"/>
          </p:cNvSpPr>
          <p:nvPr/>
        </p:nvSpPr>
        <p:spPr bwMode="auto">
          <a:xfrm>
            <a:off x="3124200" y="1676400"/>
            <a:ext cx="2268839" cy="4191000"/>
          </a:xfrm>
          <a:prstGeom prst="rect">
            <a:avLst/>
          </a:prstGeom>
          <a:solidFill>
            <a:schemeClr val="tx1"/>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endParaRPr lang="en-US" b="1" dirty="0">
              <a:solidFill>
                <a:schemeClr val="bg1"/>
              </a:solidFill>
              <a:latin typeface="Arial" charset="0"/>
            </a:endParaRPr>
          </a:p>
          <a:p>
            <a:endParaRPr lang="en-US" b="1" dirty="0">
              <a:solidFill>
                <a:schemeClr val="bg1"/>
              </a:solidFill>
              <a:latin typeface="Arial" charset="0"/>
            </a:endParaRPr>
          </a:p>
          <a:p>
            <a:endParaRPr lang="en-US" dirty="0">
              <a:solidFill>
                <a:schemeClr val="bg1"/>
              </a:solidFill>
              <a:latin typeface="Arial" charset="0"/>
            </a:endParaRPr>
          </a:p>
          <a:p>
            <a:pPr>
              <a:buFont typeface="Arial" pitchFamily="34" charset="0"/>
              <a:buChar char="•"/>
            </a:pPr>
            <a:r>
              <a:rPr lang="en-US" sz="1600" dirty="0">
                <a:solidFill>
                  <a:schemeClr val="bg1"/>
                </a:solidFill>
                <a:latin typeface="Arial" charset="0"/>
              </a:rPr>
              <a:t>1 Expert Judgment</a:t>
            </a:r>
          </a:p>
          <a:p>
            <a:pPr>
              <a:buFont typeface="Arial" pitchFamily="34" charset="0"/>
              <a:buChar char="•"/>
            </a:pPr>
            <a:r>
              <a:rPr lang="en-US" sz="1600" dirty="0">
                <a:solidFill>
                  <a:schemeClr val="bg1"/>
                </a:solidFill>
                <a:latin typeface="Arial" charset="0"/>
              </a:rPr>
              <a:t>2 Advertising</a:t>
            </a:r>
          </a:p>
          <a:p>
            <a:pPr>
              <a:buFont typeface="Arial" pitchFamily="34" charset="0"/>
              <a:buChar char="•"/>
            </a:pPr>
            <a:r>
              <a:rPr lang="en-US" sz="1600" dirty="0">
                <a:solidFill>
                  <a:schemeClr val="bg1"/>
                </a:solidFill>
                <a:latin typeface="Arial" charset="0"/>
              </a:rPr>
              <a:t>3 Bidder Conferences</a:t>
            </a:r>
          </a:p>
          <a:p>
            <a:pPr>
              <a:buFont typeface="Arial" pitchFamily="34" charset="0"/>
              <a:buChar char="•"/>
            </a:pPr>
            <a:r>
              <a:rPr lang="en-US" sz="1600" dirty="0">
                <a:solidFill>
                  <a:schemeClr val="bg1"/>
                </a:solidFill>
                <a:latin typeface="Arial" charset="0"/>
              </a:rPr>
              <a:t>4 Data Analysis</a:t>
            </a:r>
          </a:p>
          <a:p>
            <a:pPr marL="173038">
              <a:buFont typeface="Arial" pitchFamily="34" charset="0"/>
              <a:buChar char="•"/>
            </a:pPr>
            <a:r>
              <a:rPr lang="en-US" sz="1600" dirty="0">
                <a:solidFill>
                  <a:schemeClr val="bg1"/>
                </a:solidFill>
                <a:latin typeface="Arial" charset="0"/>
              </a:rPr>
              <a:t>Proposal Evaluation</a:t>
            </a:r>
          </a:p>
          <a:p>
            <a:pPr>
              <a:buFont typeface="Arial" pitchFamily="34" charset="0"/>
              <a:buChar char="•"/>
            </a:pPr>
            <a:r>
              <a:rPr lang="en-US" sz="1600" dirty="0">
                <a:solidFill>
                  <a:schemeClr val="bg1"/>
                </a:solidFill>
                <a:latin typeface="Arial" charset="0"/>
              </a:rPr>
              <a:t>5 Interpersonal &amp; Team </a:t>
            </a:r>
          </a:p>
          <a:p>
            <a:r>
              <a:rPr lang="en-US" sz="1600" dirty="0">
                <a:solidFill>
                  <a:schemeClr val="bg1"/>
                </a:solidFill>
                <a:latin typeface="Arial" charset="0"/>
              </a:rPr>
              <a:t>     Skills</a:t>
            </a:r>
          </a:p>
          <a:p>
            <a:pPr marL="173038">
              <a:buFont typeface="Arial" panose="020B0604020202020204" pitchFamily="34" charset="0"/>
              <a:buChar char="•"/>
            </a:pPr>
            <a:r>
              <a:rPr lang="en-US" sz="1600" dirty="0">
                <a:solidFill>
                  <a:schemeClr val="bg1"/>
                </a:solidFill>
                <a:latin typeface="Arial" charset="0"/>
              </a:rPr>
              <a:t>Negotiation</a:t>
            </a:r>
          </a:p>
        </p:txBody>
      </p:sp>
      <p:sp>
        <p:nvSpPr>
          <p:cNvPr id="8" name="Rectangle 3"/>
          <p:cNvSpPr>
            <a:spLocks noGrp="1" noChangeArrowheads="1"/>
          </p:cNvSpPr>
          <p:nvPr>
            <p:ph type="title"/>
          </p:nvPr>
        </p:nvSpPr>
        <p:spPr>
          <a:xfrm>
            <a:off x="30866" y="247551"/>
            <a:ext cx="8686800" cy="841248"/>
          </a:xfrm>
          <a:noFill/>
          <a:ln/>
        </p:spPr>
        <p:txBody>
          <a:bodyPr>
            <a:normAutofit fontScale="90000"/>
          </a:bodyPr>
          <a:lstStyle/>
          <a:p>
            <a:pPr algn="ctr"/>
            <a:r>
              <a:rPr lang="en-US"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12.2 CONDUCT PROCUREMENTS</a:t>
            </a:r>
          </a:p>
        </p:txBody>
      </p:sp>
      <p:sp>
        <p:nvSpPr>
          <p:cNvPr id="9" name="TextBox 1"/>
          <p:cNvSpPr txBox="1"/>
          <p:nvPr/>
        </p:nvSpPr>
        <p:spPr>
          <a:xfrm>
            <a:off x="245761" y="6506665"/>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TextBox 1"/>
          <p:cNvSpPr txBox="1"/>
          <p:nvPr/>
        </p:nvSpPr>
        <p:spPr>
          <a:xfrm>
            <a:off x="457200" y="1208556"/>
            <a:ext cx="1460322" cy="369332"/>
          </a:xfrm>
          <a:prstGeom prst="rect">
            <a:avLst/>
          </a:prstGeom>
          <a:noFill/>
        </p:spPr>
        <p:txBody>
          <a:bodyPr wrap="square" rtlCol="0">
            <a:spAutoFit/>
          </a:bodyPr>
          <a:lstStyle/>
          <a:p>
            <a:r>
              <a:rPr lang="en-US" b="1" dirty="0">
                <a:solidFill>
                  <a:schemeClr val="bg1"/>
                </a:solidFill>
                <a:latin typeface="Arial" charset="0"/>
              </a:rPr>
              <a:t>Inputs</a:t>
            </a:r>
          </a:p>
        </p:txBody>
      </p:sp>
      <p:sp>
        <p:nvSpPr>
          <p:cNvPr id="3" name="TextBox 2"/>
          <p:cNvSpPr txBox="1"/>
          <p:nvPr/>
        </p:nvSpPr>
        <p:spPr>
          <a:xfrm>
            <a:off x="3295168" y="1730149"/>
            <a:ext cx="1943100" cy="646331"/>
          </a:xfrm>
          <a:prstGeom prst="rect">
            <a:avLst/>
          </a:prstGeom>
          <a:noFill/>
        </p:spPr>
        <p:txBody>
          <a:bodyPr wrap="square" rtlCol="0">
            <a:spAutoFit/>
          </a:bodyPr>
          <a:lstStyle/>
          <a:p>
            <a:r>
              <a:rPr lang="en-US" b="1">
                <a:solidFill>
                  <a:schemeClr val="bg1"/>
                </a:solidFill>
                <a:latin typeface="Arial" charset="0"/>
              </a:rPr>
              <a:t>Tools and </a:t>
            </a:r>
          </a:p>
          <a:p>
            <a:r>
              <a:rPr lang="en-US" b="1">
                <a:solidFill>
                  <a:schemeClr val="bg1"/>
                </a:solidFill>
                <a:latin typeface="Arial" charset="0"/>
              </a:rPr>
              <a:t>Techniques</a:t>
            </a:r>
            <a:endParaRPr lang="en-US" b="1" dirty="0">
              <a:solidFill>
                <a:schemeClr val="bg1"/>
              </a:solidFill>
              <a:latin typeface="Arial" charset="0"/>
            </a:endParaRPr>
          </a:p>
        </p:txBody>
      </p:sp>
      <p:sp>
        <p:nvSpPr>
          <p:cNvPr id="4" name="TextBox 3"/>
          <p:cNvSpPr txBox="1"/>
          <p:nvPr/>
        </p:nvSpPr>
        <p:spPr>
          <a:xfrm>
            <a:off x="5900195" y="1197933"/>
            <a:ext cx="1752600" cy="369332"/>
          </a:xfrm>
          <a:prstGeom prst="rect">
            <a:avLst/>
          </a:prstGeom>
          <a:noFill/>
        </p:spPr>
        <p:txBody>
          <a:bodyPr wrap="square" rtlCol="0">
            <a:spAutoFit/>
          </a:bodyPr>
          <a:lstStyle/>
          <a:p>
            <a:r>
              <a:rPr lang="en-US" b="1" dirty="0">
                <a:solidFill>
                  <a:schemeClr val="bg1"/>
                </a:solidFill>
                <a:latin typeface="Arial" charset="0"/>
              </a:rPr>
              <a:t>Outputs</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120570" y="-36653"/>
            <a:ext cx="9144000" cy="838200"/>
          </a:xfrm>
          <a:noFill/>
          <a:ln/>
        </p:spPr>
        <p:txBody>
          <a:bodyPr>
            <a:norm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12.2.1 CONDUCT PROCUREMENTS: INPUTS</a:t>
            </a:r>
          </a:p>
        </p:txBody>
      </p:sp>
      <p:sp>
        <p:nvSpPr>
          <p:cNvPr id="124932" name="Rectangle 4"/>
          <p:cNvSpPr>
            <a:spLocks noGrp="1" noChangeArrowheads="1"/>
          </p:cNvSpPr>
          <p:nvPr>
            <p:ph idx="1"/>
          </p:nvPr>
        </p:nvSpPr>
        <p:spPr>
          <a:xfrm>
            <a:off x="304800" y="801547"/>
            <a:ext cx="8686800" cy="6437453"/>
          </a:xfrm>
          <a:noFill/>
          <a:ln/>
        </p:spPr>
        <p:txBody>
          <a:bodyPr>
            <a:normAutofit/>
          </a:bodyPr>
          <a:lstStyle/>
          <a:p>
            <a:pPr>
              <a:lnSpc>
                <a:spcPct val="90000"/>
              </a:lnSpc>
              <a:buFont typeface="Wingdings" pitchFamily="2" charset="2"/>
              <a:buNone/>
            </a:pPr>
            <a:r>
              <a:rPr lang="en-US" b="1" dirty="0"/>
              <a:t>.1 Project Management Plan</a:t>
            </a:r>
          </a:p>
          <a:p>
            <a:pPr marL="625475" indent="-266700">
              <a:spcBef>
                <a:spcPts val="0"/>
              </a:spcBef>
            </a:pPr>
            <a:r>
              <a:rPr lang="en-US" sz="2000" b="1" i="1" dirty="0"/>
              <a:t>Scope Management Plan. </a:t>
            </a:r>
            <a:r>
              <a:rPr lang="en-US" sz="2000" dirty="0"/>
              <a:t>Describes how scope will be managed, including sellers’ scope. </a:t>
            </a:r>
          </a:p>
          <a:p>
            <a:pPr marL="625475" indent="-266700">
              <a:spcBef>
                <a:spcPts val="0"/>
              </a:spcBef>
            </a:pPr>
            <a:r>
              <a:rPr lang="en-US" sz="2000" b="1" i="1" dirty="0"/>
              <a:t>Requirements Management Plan. </a:t>
            </a:r>
            <a:r>
              <a:rPr lang="en-US" sz="2000" dirty="0"/>
              <a:t>Describes how sellers will manage the requirements they are under agreement to satisfy.  </a:t>
            </a:r>
          </a:p>
          <a:p>
            <a:pPr marL="625475" indent="-266700">
              <a:spcBef>
                <a:spcPts val="0"/>
              </a:spcBef>
            </a:pPr>
            <a:r>
              <a:rPr lang="en-US" sz="2000" b="1" i="1" dirty="0"/>
              <a:t>Communications Management Plan. </a:t>
            </a:r>
            <a:r>
              <a:rPr lang="en-US" sz="2000" dirty="0"/>
              <a:t>Describes communications with sellers. </a:t>
            </a:r>
          </a:p>
          <a:p>
            <a:pPr marL="625475" indent="-266700">
              <a:spcBef>
                <a:spcPts val="0"/>
              </a:spcBef>
            </a:pPr>
            <a:r>
              <a:rPr lang="en-US" sz="2000" b="1" i="1" dirty="0"/>
              <a:t>Risk Management Plan. </a:t>
            </a:r>
            <a:r>
              <a:rPr lang="en-US" sz="2000" dirty="0"/>
              <a:t>Describes how risks will be managed.</a:t>
            </a:r>
          </a:p>
          <a:p>
            <a:pPr marL="625475" indent="-266700">
              <a:spcBef>
                <a:spcPts val="0"/>
              </a:spcBef>
            </a:pPr>
            <a:r>
              <a:rPr lang="en-US" sz="2000" b="1" i="1" dirty="0"/>
              <a:t>Procurement Management Plan. </a:t>
            </a:r>
            <a:r>
              <a:rPr lang="en-US" sz="2000" dirty="0"/>
              <a:t>Describes the procurement activities. </a:t>
            </a:r>
          </a:p>
          <a:p>
            <a:pPr marL="625475" indent="-266700">
              <a:spcBef>
                <a:spcPts val="0"/>
              </a:spcBef>
            </a:pPr>
            <a:r>
              <a:rPr lang="en-US" sz="2000" b="1" i="1" dirty="0"/>
              <a:t>Configuration Management Plan. </a:t>
            </a:r>
            <a:r>
              <a:rPr lang="en-US" sz="2000" dirty="0"/>
              <a:t>Describes how sellers will manage  configuration to be consistent with buyer’s approach.</a:t>
            </a:r>
          </a:p>
          <a:p>
            <a:pPr marL="625475" indent="-266700">
              <a:spcBef>
                <a:spcPts val="0"/>
              </a:spcBef>
            </a:pPr>
            <a:r>
              <a:rPr lang="en-US" sz="2000" b="1" i="1" dirty="0"/>
              <a:t>Cost Baseline. </a:t>
            </a:r>
            <a:r>
              <a:rPr lang="en-US" sz="2000" dirty="0"/>
              <a:t>Includes the budget for the procured goods and services as well as the cost of the procurement process activities. </a:t>
            </a:r>
            <a:r>
              <a:rPr lang="en-US" sz="2000" b="1" i="1" dirty="0"/>
              <a:t> </a:t>
            </a:r>
          </a:p>
          <a:p>
            <a:pPr marL="0" indent="0">
              <a:spcBef>
                <a:spcPts val="0"/>
              </a:spcBef>
              <a:buNone/>
            </a:pPr>
            <a:r>
              <a:rPr lang="en-US" b="1" dirty="0"/>
              <a:t>.2 Project Documents</a:t>
            </a:r>
          </a:p>
          <a:p>
            <a:pPr marL="625475" indent="-266700">
              <a:spcBef>
                <a:spcPts val="0"/>
              </a:spcBef>
            </a:pPr>
            <a:r>
              <a:rPr lang="en-US" sz="2000" b="1" i="1" dirty="0"/>
              <a:t>Lessons Learned Register. </a:t>
            </a:r>
            <a:r>
              <a:rPr lang="en-US" sz="2000" dirty="0"/>
              <a:t>Records of earlier procurement experience.</a:t>
            </a:r>
          </a:p>
          <a:p>
            <a:pPr marL="625475" indent="-266700">
              <a:spcBef>
                <a:spcPts val="0"/>
              </a:spcBef>
            </a:pPr>
            <a:r>
              <a:rPr lang="en-US" sz="2000" b="1" i="1" dirty="0"/>
              <a:t>Project Schedule. </a:t>
            </a:r>
            <a:r>
              <a:rPr lang="en-US" sz="2000" dirty="0"/>
              <a:t>Defines procurement activities and deliverable dates. </a:t>
            </a:r>
          </a:p>
          <a:p>
            <a:pPr marL="625475" indent="-266700">
              <a:spcBef>
                <a:spcPts val="0"/>
              </a:spcBef>
            </a:pPr>
            <a:r>
              <a:rPr lang="en-US" sz="2000" b="1" i="1" dirty="0"/>
              <a:t>Requirement Documentation. </a:t>
            </a:r>
            <a:r>
              <a:rPr lang="en-US" sz="2000" dirty="0"/>
              <a:t>Includes both technical and contractual requirements. </a:t>
            </a:r>
          </a:p>
          <a:p>
            <a:pPr marL="625475" indent="-266700">
              <a:spcBef>
                <a:spcPts val="0"/>
              </a:spcBef>
            </a:pPr>
            <a:r>
              <a:rPr lang="en-US" sz="2000" b="1" i="1" dirty="0"/>
              <a:t>Risk Register. </a:t>
            </a:r>
            <a:r>
              <a:rPr lang="en-US" sz="2000" dirty="0"/>
              <a:t>Records procurement risks, in terms of type of contract, duration, delivery method, agreed upon price.</a:t>
            </a:r>
          </a:p>
          <a:p>
            <a:pPr marL="625475" indent="-266700">
              <a:spcBef>
                <a:spcPts val="0"/>
              </a:spcBef>
            </a:pPr>
            <a:r>
              <a:rPr lang="en-US" sz="2000" b="1" i="1" dirty="0"/>
              <a:t>Stakeholder Register. </a:t>
            </a:r>
            <a:r>
              <a:rPr lang="en-US" sz="2000" dirty="0"/>
              <a:t>Provides stakeholder information   </a:t>
            </a:r>
            <a:endParaRPr lang="en-US" sz="2000" b="1" i="1" dirty="0"/>
          </a:p>
          <a:p>
            <a:pPr>
              <a:lnSpc>
                <a:spcPct val="90000"/>
              </a:lnSpc>
              <a:buFont typeface="Wingdings" pitchFamily="2" charset="2"/>
              <a:buNone/>
            </a:pPr>
            <a:endParaRPr lang="en-US" sz="3600" b="1" dirty="0"/>
          </a:p>
          <a:p>
            <a:pPr>
              <a:lnSpc>
                <a:spcPct val="90000"/>
              </a:lnSpc>
              <a:buFont typeface="Wingdings" pitchFamily="2" charset="2"/>
              <a:buNone/>
            </a:pPr>
            <a:endParaRPr lang="en-US" dirty="0"/>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120570" y="-36653"/>
            <a:ext cx="9144000" cy="838200"/>
          </a:xfrm>
          <a:noFill/>
          <a:ln/>
        </p:spPr>
        <p:txBody>
          <a:bodyPr>
            <a:norm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12.2.1 CONDUCT PROCUREMENTS: INPUTS</a:t>
            </a:r>
          </a:p>
        </p:txBody>
      </p:sp>
      <p:sp>
        <p:nvSpPr>
          <p:cNvPr id="124932" name="Rectangle 4"/>
          <p:cNvSpPr>
            <a:spLocks noGrp="1" noChangeArrowheads="1"/>
          </p:cNvSpPr>
          <p:nvPr>
            <p:ph idx="1"/>
          </p:nvPr>
        </p:nvSpPr>
        <p:spPr>
          <a:xfrm>
            <a:off x="0" y="801547"/>
            <a:ext cx="9144000" cy="6437453"/>
          </a:xfrm>
          <a:noFill/>
          <a:ln/>
        </p:spPr>
        <p:txBody>
          <a:bodyPr>
            <a:normAutofit/>
          </a:bodyPr>
          <a:lstStyle/>
          <a:p>
            <a:pPr>
              <a:lnSpc>
                <a:spcPct val="100000"/>
              </a:lnSpc>
              <a:buFont typeface="Wingdings" pitchFamily="2" charset="2"/>
              <a:buNone/>
            </a:pPr>
            <a:r>
              <a:rPr lang="en-US" b="1" dirty="0"/>
              <a:t>.3 Procurement Documentation</a:t>
            </a:r>
          </a:p>
          <a:p>
            <a:pPr marL="625475" indent="-266700">
              <a:lnSpc>
                <a:spcPct val="100000"/>
              </a:lnSpc>
              <a:spcBef>
                <a:spcPts val="0"/>
              </a:spcBef>
            </a:pPr>
            <a:r>
              <a:rPr lang="en-US" sz="2000" b="1" i="1" dirty="0"/>
              <a:t>Bid Documents. </a:t>
            </a:r>
            <a:r>
              <a:rPr lang="en-US" sz="2000" dirty="0"/>
              <a:t>Documents sent to sellers, such as RFI, RFP, RFQ</a:t>
            </a:r>
            <a:r>
              <a:rPr lang="en-US" sz="2000" b="1" i="1" dirty="0"/>
              <a:t> </a:t>
            </a:r>
            <a:r>
              <a:rPr lang="en-US" sz="2000" dirty="0"/>
              <a:t> </a:t>
            </a:r>
          </a:p>
          <a:p>
            <a:pPr marL="625475" indent="-266700">
              <a:lnSpc>
                <a:spcPct val="100000"/>
              </a:lnSpc>
              <a:spcBef>
                <a:spcPts val="0"/>
              </a:spcBef>
            </a:pPr>
            <a:r>
              <a:rPr lang="en-US" sz="2000" b="1" i="1" dirty="0"/>
              <a:t>Procurement Statement of Work (SOW). </a:t>
            </a:r>
            <a:r>
              <a:rPr lang="en-US" sz="2000" dirty="0"/>
              <a:t>Describes requirements in detail.</a:t>
            </a:r>
            <a:r>
              <a:rPr lang="en-US" sz="2000" b="1" i="1" dirty="0"/>
              <a:t> </a:t>
            </a:r>
          </a:p>
          <a:p>
            <a:pPr marL="625475" indent="-266700">
              <a:lnSpc>
                <a:spcPct val="100000"/>
              </a:lnSpc>
              <a:spcBef>
                <a:spcPts val="0"/>
              </a:spcBef>
            </a:pPr>
            <a:r>
              <a:rPr lang="en-US" sz="2000" b="1" i="1" dirty="0"/>
              <a:t>Independent Cost Estimates. </a:t>
            </a:r>
            <a:r>
              <a:rPr lang="en-US" sz="2000" dirty="0"/>
              <a:t>Provide reasonableness check against seller prices </a:t>
            </a:r>
          </a:p>
          <a:p>
            <a:pPr marL="625475" indent="-266700">
              <a:lnSpc>
                <a:spcPct val="100000"/>
              </a:lnSpc>
              <a:spcBef>
                <a:spcPts val="0"/>
              </a:spcBef>
            </a:pPr>
            <a:r>
              <a:rPr lang="en-US" sz="2000" b="1" i="1" dirty="0"/>
              <a:t>Source Selection Criteria. </a:t>
            </a:r>
            <a:r>
              <a:rPr lang="en-US" sz="2000" dirty="0"/>
              <a:t>Describes how proposals will be evaluated.  </a:t>
            </a:r>
            <a:r>
              <a:rPr lang="en-US" sz="2000" b="1" i="1" dirty="0"/>
              <a:t> </a:t>
            </a:r>
          </a:p>
          <a:p>
            <a:pPr marL="0" indent="0">
              <a:lnSpc>
                <a:spcPct val="100000"/>
              </a:lnSpc>
              <a:spcBef>
                <a:spcPts val="0"/>
              </a:spcBef>
              <a:buNone/>
            </a:pPr>
            <a:r>
              <a:rPr lang="en-US" b="1" dirty="0"/>
              <a:t>.4 Seller Proposals</a:t>
            </a:r>
          </a:p>
          <a:p>
            <a:pPr marL="625475" indent="-266700">
              <a:lnSpc>
                <a:spcPct val="100000"/>
              </a:lnSpc>
              <a:spcBef>
                <a:spcPts val="0"/>
              </a:spcBef>
            </a:pPr>
            <a:r>
              <a:rPr lang="en-US" sz="2000" dirty="0"/>
              <a:t>Prepared by the seller in response to buyer’s procurement documents.  It is a good practice to submit the technical proposal separately from the price proposal. The proposals satisfying the technical criteria are then negotiated on the price.   </a:t>
            </a:r>
          </a:p>
          <a:p>
            <a:pPr marL="0" indent="0">
              <a:lnSpc>
                <a:spcPct val="100000"/>
              </a:lnSpc>
              <a:spcBef>
                <a:spcPts val="0"/>
              </a:spcBef>
              <a:buNone/>
            </a:pPr>
            <a:r>
              <a:rPr lang="en-US" b="1" dirty="0"/>
              <a:t>.5 Enterprise Environmental Factors</a:t>
            </a:r>
          </a:p>
          <a:p>
            <a:pPr marL="701675" indent="-342900">
              <a:lnSpc>
                <a:spcPct val="100000"/>
              </a:lnSpc>
              <a:spcBef>
                <a:spcPts val="0"/>
              </a:spcBef>
            </a:pPr>
            <a:r>
              <a:rPr lang="en-US" sz="2000" dirty="0"/>
              <a:t>Procurement local Laws and Regulations, ensuring that major procurements include local sellers. </a:t>
            </a:r>
          </a:p>
          <a:p>
            <a:pPr marL="701675" indent="-342900">
              <a:lnSpc>
                <a:spcPct val="100000"/>
              </a:lnSpc>
              <a:spcBef>
                <a:spcPts val="0"/>
              </a:spcBef>
            </a:pPr>
            <a:r>
              <a:rPr lang="en-US" sz="2000" dirty="0"/>
              <a:t>External economic conditions influencing procurement processes; i.e., market conditions</a:t>
            </a:r>
          </a:p>
          <a:p>
            <a:pPr marL="701675" indent="-342900">
              <a:lnSpc>
                <a:spcPct val="100000"/>
              </a:lnSpc>
              <a:spcBef>
                <a:spcPts val="0"/>
              </a:spcBef>
            </a:pPr>
            <a:r>
              <a:rPr lang="en-US" sz="2000" dirty="0"/>
              <a:t>Records of past experience with sellers</a:t>
            </a:r>
          </a:p>
          <a:p>
            <a:pPr marL="701675" indent="-342900">
              <a:lnSpc>
                <a:spcPct val="100000"/>
              </a:lnSpc>
              <a:spcBef>
                <a:spcPts val="0"/>
              </a:spcBef>
            </a:pPr>
            <a:r>
              <a:rPr lang="en-US" sz="2000" dirty="0"/>
              <a:t>Prior agreements already in place</a:t>
            </a:r>
          </a:p>
          <a:p>
            <a:pPr marL="701675" indent="-342900">
              <a:lnSpc>
                <a:spcPct val="100000"/>
              </a:lnSpc>
              <a:spcBef>
                <a:spcPts val="0"/>
              </a:spcBef>
            </a:pPr>
            <a:r>
              <a:rPr lang="en-US" sz="2000" dirty="0"/>
              <a:t>Contract management systems </a:t>
            </a:r>
            <a:endParaRPr lang="en-US" sz="2000" b="1" i="1" dirty="0"/>
          </a:p>
          <a:p>
            <a:pPr>
              <a:lnSpc>
                <a:spcPct val="100000"/>
              </a:lnSpc>
              <a:buFont typeface="Wingdings" pitchFamily="2" charset="2"/>
              <a:buNone/>
            </a:pPr>
            <a:endParaRPr lang="en-US" sz="3600" b="1" dirty="0"/>
          </a:p>
          <a:p>
            <a:pPr>
              <a:lnSpc>
                <a:spcPct val="100000"/>
              </a:lnSpc>
              <a:buFont typeface="Wingdings" pitchFamily="2" charset="2"/>
              <a:buNone/>
            </a:pPr>
            <a:endParaRPr lang="en-US" dirty="0"/>
          </a:p>
        </p:txBody>
      </p:sp>
    </p:spTree>
    <p:extLst>
      <p:ext uri="{BB962C8B-B14F-4D97-AF65-F5344CB8AC3E}">
        <p14:creationId xmlns:p14="http://schemas.microsoft.com/office/powerpoint/2010/main" val="85297401"/>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120570" y="-36653"/>
            <a:ext cx="9144000" cy="838200"/>
          </a:xfrm>
          <a:noFill/>
          <a:ln/>
        </p:spPr>
        <p:txBody>
          <a:bodyPr>
            <a:norm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12.2.1 CONDUCT PROCUREMENTS: INPUTS</a:t>
            </a:r>
          </a:p>
        </p:txBody>
      </p:sp>
      <p:sp>
        <p:nvSpPr>
          <p:cNvPr id="124932" name="Rectangle 4"/>
          <p:cNvSpPr>
            <a:spLocks noGrp="1" noChangeArrowheads="1"/>
          </p:cNvSpPr>
          <p:nvPr>
            <p:ph idx="1"/>
          </p:nvPr>
        </p:nvSpPr>
        <p:spPr>
          <a:xfrm>
            <a:off x="0" y="801547"/>
            <a:ext cx="9144000" cy="6437453"/>
          </a:xfrm>
          <a:noFill/>
          <a:ln/>
        </p:spPr>
        <p:txBody>
          <a:bodyPr>
            <a:normAutofit/>
          </a:bodyPr>
          <a:lstStyle/>
          <a:p>
            <a:pPr>
              <a:lnSpc>
                <a:spcPct val="100000"/>
              </a:lnSpc>
              <a:spcBef>
                <a:spcPts val="1200"/>
              </a:spcBef>
              <a:spcAft>
                <a:spcPts val="1200"/>
              </a:spcAft>
              <a:buFont typeface="Wingdings" pitchFamily="2" charset="2"/>
              <a:buNone/>
            </a:pPr>
            <a:r>
              <a:rPr lang="en-US" b="1" dirty="0"/>
              <a:t>.6 Organizational Process Assets</a:t>
            </a:r>
          </a:p>
          <a:p>
            <a:pPr marL="625475" indent="-266700">
              <a:lnSpc>
                <a:spcPct val="100000"/>
              </a:lnSpc>
              <a:spcBef>
                <a:spcPts val="1200"/>
              </a:spcBef>
              <a:spcAft>
                <a:spcPts val="1200"/>
              </a:spcAft>
            </a:pPr>
            <a:r>
              <a:rPr lang="en-US" dirty="0"/>
              <a:t>List of prequalified sellers</a:t>
            </a:r>
          </a:p>
          <a:p>
            <a:pPr marL="625475" indent="-266700">
              <a:lnSpc>
                <a:spcPct val="100000"/>
              </a:lnSpc>
              <a:spcBef>
                <a:spcPts val="1200"/>
              </a:spcBef>
              <a:spcAft>
                <a:spcPts val="1200"/>
              </a:spcAft>
            </a:pPr>
            <a:r>
              <a:rPr lang="en-US" dirty="0"/>
              <a:t>Organizational policies regarding the selection of sellers</a:t>
            </a:r>
          </a:p>
          <a:p>
            <a:pPr marL="625475" indent="-266700">
              <a:lnSpc>
                <a:spcPct val="100000"/>
              </a:lnSpc>
              <a:spcBef>
                <a:spcPts val="1200"/>
              </a:spcBef>
              <a:spcAft>
                <a:spcPts val="1200"/>
              </a:spcAft>
            </a:pPr>
            <a:r>
              <a:rPr lang="en-US" dirty="0"/>
              <a:t>Organizational templates or guideline regarding drafting of contracts</a:t>
            </a:r>
          </a:p>
          <a:p>
            <a:pPr marL="625475" indent="-266700">
              <a:lnSpc>
                <a:spcPct val="100000"/>
              </a:lnSpc>
              <a:spcBef>
                <a:spcPts val="1200"/>
              </a:spcBef>
              <a:spcAft>
                <a:spcPts val="1200"/>
              </a:spcAft>
            </a:pPr>
            <a:r>
              <a:rPr lang="en-US" dirty="0"/>
              <a:t>Financial policies and procedures, invoicing and payments  </a:t>
            </a:r>
          </a:p>
          <a:p>
            <a:pPr marL="625475" indent="-266700">
              <a:lnSpc>
                <a:spcPct val="100000"/>
              </a:lnSpc>
              <a:spcBef>
                <a:spcPts val="0"/>
              </a:spcBef>
            </a:pPr>
            <a:endParaRPr lang="en-US" sz="2000" b="1" i="1" dirty="0"/>
          </a:p>
          <a:p>
            <a:pPr>
              <a:lnSpc>
                <a:spcPct val="100000"/>
              </a:lnSpc>
              <a:buFont typeface="Wingdings" pitchFamily="2" charset="2"/>
              <a:buNone/>
            </a:pPr>
            <a:endParaRPr lang="en-US" sz="3600" b="1" dirty="0"/>
          </a:p>
          <a:p>
            <a:pPr>
              <a:lnSpc>
                <a:spcPct val="100000"/>
              </a:lnSpc>
              <a:buFont typeface="Wingdings" pitchFamily="2" charset="2"/>
              <a:buNone/>
            </a:pPr>
            <a:endParaRPr lang="en-US" dirty="0"/>
          </a:p>
        </p:txBody>
      </p:sp>
    </p:spTree>
    <p:extLst>
      <p:ext uri="{BB962C8B-B14F-4D97-AF65-F5344CB8AC3E}">
        <p14:creationId xmlns:p14="http://schemas.microsoft.com/office/powerpoint/2010/main" val="150211583"/>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6147" name="Rectangle 3"/>
          <p:cNvSpPr>
            <a:spLocks noGrp="1" noChangeArrowheads="1"/>
          </p:cNvSpPr>
          <p:nvPr>
            <p:ph type="title"/>
          </p:nvPr>
        </p:nvSpPr>
        <p:spPr>
          <a:xfrm>
            <a:off x="304800" y="228600"/>
            <a:ext cx="8686800" cy="838200"/>
          </a:xfrm>
          <a:noFill/>
          <a:ln/>
        </p:spPr>
        <p:txBody>
          <a:bodyPr/>
          <a:lstStyle/>
          <a:p>
            <a:pPr algn="ctr"/>
            <a: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55000" endA="300" endPos="45500" dir="5400000" sy="-100000" algn="bl" rotWithShape="0"/>
                </a:effectLst>
                <a:latin typeface="Aharoni" panose="02010803020104030203" pitchFamily="2" charset="-79"/>
                <a:cs typeface="Aharoni" panose="02010803020104030203" pitchFamily="2" charset="-79"/>
              </a:rPr>
              <a:t>OBJECTIVES</a:t>
            </a:r>
          </a:p>
        </p:txBody>
      </p:sp>
      <p:sp>
        <p:nvSpPr>
          <p:cNvPr id="6148" name="Rectangle 4"/>
          <p:cNvSpPr>
            <a:spLocks noGrp="1" noChangeArrowheads="1"/>
          </p:cNvSpPr>
          <p:nvPr>
            <p:ph idx="1"/>
          </p:nvPr>
        </p:nvSpPr>
        <p:spPr>
          <a:xfrm>
            <a:off x="304800" y="1143000"/>
            <a:ext cx="8763000" cy="5410200"/>
          </a:xfrm>
          <a:noFill/>
          <a:ln/>
        </p:spPr>
        <p:txBody>
          <a:bodyPr/>
          <a:lstStyle/>
          <a:p>
            <a:pPr>
              <a:spcBef>
                <a:spcPts val="1200"/>
              </a:spcBef>
              <a:spcAft>
                <a:spcPts val="1200"/>
              </a:spcAft>
              <a:buFont typeface="Wingdings" pitchFamily="2" charset="2"/>
              <a:buNone/>
            </a:pPr>
            <a:r>
              <a:rPr lang="en-US" dirty="0"/>
              <a:t>By the end of this session you will understand:</a:t>
            </a:r>
          </a:p>
          <a:p>
            <a:pPr lvl="1">
              <a:spcBef>
                <a:spcPts val="1200"/>
              </a:spcBef>
              <a:spcAft>
                <a:spcPts val="1200"/>
              </a:spcAft>
              <a:buSzPct val="80000"/>
              <a:buFont typeface="Wingdings" pitchFamily="2" charset="2"/>
              <a:buChar char="Ø"/>
            </a:pPr>
            <a:r>
              <a:rPr lang="en-US" dirty="0"/>
              <a:t>The three processes conducted to acquire products, services or results from external suppliers, by developing and administering  agreements, contracts, purchase orders, memoranda of agreements (MOA) or service level agreements (SLA). </a:t>
            </a:r>
          </a:p>
          <a:p>
            <a:pPr lvl="1">
              <a:spcBef>
                <a:spcPts val="1200"/>
              </a:spcBef>
              <a:spcAft>
                <a:spcPts val="1200"/>
              </a:spcAft>
              <a:buSzPct val="80000"/>
              <a:buFont typeface="Wingdings" pitchFamily="2" charset="2"/>
              <a:buChar char="Ø"/>
            </a:pPr>
            <a:r>
              <a:rPr lang="en-US" dirty="0"/>
              <a:t>how Project Procurement Management processes relate to the 5 project management process groups in a project phase</a:t>
            </a:r>
          </a:p>
          <a:p>
            <a:pPr lvl="1">
              <a:spcBef>
                <a:spcPts val="1200"/>
              </a:spcBef>
              <a:spcAft>
                <a:spcPts val="1200"/>
              </a:spcAft>
              <a:buSzPct val="80000"/>
              <a:buFont typeface="Wingdings" pitchFamily="2" charset="2"/>
              <a:buChar char="Ø"/>
            </a:pPr>
            <a:r>
              <a:rPr lang="en-US" dirty="0"/>
              <a:t>the inputs, tools and techniques and outputs for managing Project Procurement processes as outlined in </a:t>
            </a:r>
            <a:r>
              <a:rPr lang="en-US" b="1" i="1" dirty="0">
                <a:solidFill>
                  <a:schemeClr val="tx1"/>
                </a:solidFill>
                <a:latin typeface="Calibri"/>
                <a:ea typeface="Calibri"/>
                <a:cs typeface="Times New Roman"/>
              </a:rPr>
              <a:t>PMBOK® Guide </a:t>
            </a:r>
          </a:p>
          <a:p>
            <a:pPr marL="82296" indent="0">
              <a:spcBef>
                <a:spcPts val="1200"/>
              </a:spcBef>
              <a:spcAft>
                <a:spcPts val="1200"/>
              </a:spcAft>
              <a:buSzPct val="79000"/>
              <a:buNone/>
            </a:pPr>
            <a:endParaRPr lang="en-US" dirty="0"/>
          </a:p>
          <a:p>
            <a:pPr>
              <a:spcBef>
                <a:spcPts val="1200"/>
              </a:spcBef>
              <a:spcAft>
                <a:spcPts val="1200"/>
              </a:spcAft>
              <a:buSzPct val="79000"/>
            </a:pPr>
            <a:endParaRPr lang="en-US" dirty="0"/>
          </a:p>
          <a:p>
            <a:pPr>
              <a:spcBef>
                <a:spcPts val="1200"/>
              </a:spcBef>
              <a:spcAft>
                <a:spcPts val="1200"/>
              </a:spcAft>
              <a:buSzPct val="79000"/>
            </a:pPr>
            <a:endParaRPr lang="en-US" dirty="0"/>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8" name="Rectangle 3"/>
          <p:cNvSpPr>
            <a:spLocks noGrp="1" noChangeArrowheads="1"/>
          </p:cNvSpPr>
          <p:nvPr>
            <p:ph type="title"/>
          </p:nvPr>
        </p:nvSpPr>
        <p:spPr>
          <a:xfrm>
            <a:off x="-76200" y="76200"/>
            <a:ext cx="9296400" cy="838200"/>
          </a:xfrm>
          <a:noFill/>
          <a:ln/>
        </p:spPr>
        <p:txBody>
          <a:bodyPr>
            <a:noAutofit/>
          </a:bodyPr>
          <a:lstStyle/>
          <a:p>
            <a:pPr algn="ctr">
              <a:tabLst>
                <a:tab pos="1260475" algn="l"/>
              </a:tabLst>
            </a:pPr>
            <a:r>
              <a:rPr lang="en-US" sz="36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12.2.2  </a:t>
            </a:r>
            <a:r>
              <a:rPr lang="en-US" sz="30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 CONDUCT PROCUREMENTS                                 </a:t>
            </a:r>
            <a:br>
              <a:rPr lang="en-US" sz="30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br>
            <a:r>
              <a:rPr lang="en-US" sz="30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       TOOLS &amp; TECHNIQUES</a:t>
            </a:r>
          </a:p>
        </p:txBody>
      </p:sp>
      <p:sp>
        <p:nvSpPr>
          <p:cNvPr id="126980" name="Rectangle 4"/>
          <p:cNvSpPr>
            <a:spLocks noGrp="1" noChangeArrowheads="1"/>
          </p:cNvSpPr>
          <p:nvPr>
            <p:ph idx="1"/>
          </p:nvPr>
        </p:nvSpPr>
        <p:spPr>
          <a:xfrm>
            <a:off x="533400" y="990600"/>
            <a:ext cx="8458200" cy="5791200"/>
          </a:xfrm>
          <a:noFill/>
          <a:ln/>
        </p:spPr>
        <p:txBody>
          <a:bodyPr>
            <a:normAutofit/>
          </a:bodyPr>
          <a:lstStyle/>
          <a:p>
            <a:pPr>
              <a:buFont typeface="Wingdings" pitchFamily="2" charset="2"/>
              <a:buNone/>
            </a:pPr>
            <a:r>
              <a:rPr lang="en-US" sz="3300" b="1" dirty="0"/>
              <a:t>.1  Expert Judgment</a:t>
            </a:r>
          </a:p>
          <a:p>
            <a:pPr lvl="1"/>
            <a:r>
              <a:rPr lang="en-US" sz="2200" dirty="0"/>
              <a:t>Expertise in evaluating seller proposals. </a:t>
            </a:r>
          </a:p>
          <a:p>
            <a:pPr lvl="1"/>
            <a:r>
              <a:rPr lang="en-US" sz="2200" dirty="0"/>
              <a:t>Expertise in different disciplines; i.e.,  finance, engineering, design, development, supply chain management, legal, negotiations, etc. </a:t>
            </a:r>
          </a:p>
          <a:p>
            <a:pPr marL="0" indent="0">
              <a:buNone/>
            </a:pPr>
            <a:r>
              <a:rPr lang="en-US" b="1" dirty="0"/>
              <a:t>.2  Advertising</a:t>
            </a:r>
          </a:p>
          <a:p>
            <a:pPr lvl="1">
              <a:lnSpc>
                <a:spcPct val="80000"/>
              </a:lnSpc>
              <a:buSzPct val="77000"/>
            </a:pPr>
            <a:r>
              <a:rPr lang="en-US" sz="2200" dirty="0"/>
              <a:t>Used to expand the list of potential sellers</a:t>
            </a:r>
          </a:p>
          <a:p>
            <a:pPr lvl="1">
              <a:lnSpc>
                <a:spcPct val="80000"/>
              </a:lnSpc>
              <a:buSzPct val="77000"/>
            </a:pPr>
            <a:r>
              <a:rPr lang="en-US" sz="2200" dirty="0"/>
              <a:t>Sometimes required on public projects</a:t>
            </a:r>
          </a:p>
          <a:p>
            <a:pPr>
              <a:buFont typeface="Wingdings" pitchFamily="2" charset="2"/>
              <a:buNone/>
            </a:pPr>
            <a:r>
              <a:rPr lang="en-US" b="1" dirty="0"/>
              <a:t>.3  Bidder Conferences</a:t>
            </a:r>
            <a:endParaRPr lang="en-US" b="1" dirty="0">
              <a:solidFill>
                <a:srgbClr val="FF0000"/>
              </a:solidFill>
            </a:endParaRPr>
          </a:p>
          <a:p>
            <a:pPr lvl="1"/>
            <a:r>
              <a:rPr lang="en-US" sz="2200" dirty="0"/>
              <a:t>Used to ensure that all prospective sellers have a common understanding of the procurement</a:t>
            </a:r>
          </a:p>
          <a:p>
            <a:pPr marL="0" indent="0">
              <a:buNone/>
            </a:pPr>
            <a:r>
              <a:rPr lang="en-US" b="1" dirty="0"/>
              <a:t>.4  Data Analysis</a:t>
            </a:r>
          </a:p>
          <a:p>
            <a:pPr marL="717550" indent="-266700"/>
            <a:r>
              <a:rPr lang="en-US" sz="2200" dirty="0"/>
              <a:t>Proposal evaluation to ensure they are complete and respond to bid documents, SOW, in accordance with the selection criteria detailed in the RFP </a:t>
            </a:r>
          </a:p>
          <a:p>
            <a:pPr>
              <a:buFont typeface="Wingdings" pitchFamily="2" charset="2"/>
              <a:buNone/>
            </a:pPr>
            <a:endParaRPr lang="en-US" dirty="0"/>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763000" cy="5715000"/>
          </a:xfrm>
        </p:spPr>
        <p:txBody>
          <a:bodyPr>
            <a:normAutofit fontScale="92500" lnSpcReduction="10000"/>
          </a:bodyPr>
          <a:lstStyle/>
          <a:p>
            <a:pPr marL="0" indent="0">
              <a:buNone/>
            </a:pPr>
            <a:r>
              <a:rPr lang="en-CA" b="1" dirty="0"/>
              <a:t>.5 Interpersonal and Team Skills</a:t>
            </a:r>
          </a:p>
          <a:p>
            <a:pPr marL="701675" indent="-342900"/>
            <a:r>
              <a:rPr lang="en-CA" sz="2200" b="1" i="1" dirty="0"/>
              <a:t>Negotiations</a:t>
            </a:r>
          </a:p>
          <a:p>
            <a:pPr lvl="1">
              <a:buSzPct val="77000"/>
              <a:buFont typeface="Courier New" panose="02070309020205020404" pitchFamily="49" charset="0"/>
              <a:buChar char="o"/>
            </a:pPr>
            <a:r>
              <a:rPr lang="en-US" sz="2200" dirty="0"/>
              <a:t>Involves clarification and mutual agreement on the structure and requirements of the contract</a:t>
            </a:r>
          </a:p>
          <a:p>
            <a:pPr lvl="1">
              <a:buSzPct val="77000"/>
              <a:buFont typeface="Courier New" panose="02070309020205020404" pitchFamily="49" charset="0"/>
              <a:buChar char="o"/>
            </a:pPr>
            <a:r>
              <a:rPr lang="en-US" sz="2200" dirty="0"/>
              <a:t>Final contract to reflect all agreements reached</a:t>
            </a:r>
          </a:p>
          <a:p>
            <a:pPr lvl="1">
              <a:buSzPct val="77000"/>
              <a:buFont typeface="Courier New" panose="02070309020205020404" pitchFamily="49" charset="0"/>
              <a:buChar char="o"/>
            </a:pPr>
            <a:r>
              <a:rPr lang="en-US" sz="2200" dirty="0"/>
              <a:t>Examples of subjects covered: responsibilities &amp; authorities, terms &amp; conditions, applicable laws, contract financing, price, etc. </a:t>
            </a:r>
          </a:p>
          <a:p>
            <a:pPr lvl="1">
              <a:buSzPct val="77000"/>
              <a:buFont typeface="Courier New" panose="02070309020205020404" pitchFamily="49" charset="0"/>
              <a:buChar char="o"/>
            </a:pPr>
            <a:r>
              <a:rPr lang="en-US" sz="2200" dirty="0"/>
              <a:t>Negotiations should be led by a member of the procurement team that has the authority to sign the agreement </a:t>
            </a:r>
          </a:p>
          <a:p>
            <a:pPr lvl="1">
              <a:buSzPct val="79000"/>
              <a:buFont typeface="Courier New" panose="02070309020205020404" pitchFamily="49" charset="0"/>
              <a:buChar char="o"/>
            </a:pPr>
            <a:r>
              <a:rPr lang="en-US" sz="2200" dirty="0"/>
              <a:t>Five stages of Negotiation </a:t>
            </a:r>
          </a:p>
          <a:p>
            <a:pPr marL="1082675" lvl="1" indent="-342900">
              <a:buSzPct val="77000"/>
              <a:buFont typeface="Wingdings" panose="05000000000000000000" pitchFamily="2" charset="2"/>
              <a:buChar char="ü"/>
            </a:pPr>
            <a:r>
              <a:rPr lang="en-US" sz="2200" i="1" dirty="0"/>
              <a:t>Protocol</a:t>
            </a:r>
          </a:p>
          <a:p>
            <a:pPr marL="1082675" lvl="1" indent="-342900">
              <a:buSzPct val="77000"/>
              <a:buFont typeface="Wingdings" panose="05000000000000000000" pitchFamily="2" charset="2"/>
              <a:buChar char="ü"/>
            </a:pPr>
            <a:r>
              <a:rPr lang="en-US" sz="2200" i="1" dirty="0"/>
              <a:t>Probing</a:t>
            </a:r>
          </a:p>
          <a:p>
            <a:pPr marL="1082675" lvl="1" indent="-342900">
              <a:buSzPct val="77000"/>
              <a:buFont typeface="Wingdings" panose="05000000000000000000" pitchFamily="2" charset="2"/>
              <a:buChar char="ü"/>
            </a:pPr>
            <a:r>
              <a:rPr lang="en-US" sz="2200" i="1" dirty="0"/>
              <a:t>Scratch bargaining</a:t>
            </a:r>
          </a:p>
          <a:p>
            <a:pPr marL="1082675" lvl="1" indent="-342900">
              <a:buSzPct val="77000"/>
              <a:buFont typeface="Wingdings" panose="05000000000000000000" pitchFamily="2" charset="2"/>
              <a:buChar char="ü"/>
            </a:pPr>
            <a:r>
              <a:rPr lang="en-US" sz="2200" i="1" dirty="0"/>
              <a:t>Closure</a:t>
            </a:r>
          </a:p>
          <a:p>
            <a:pPr marL="1082675" lvl="1" indent="-342900">
              <a:buSzPct val="77000"/>
              <a:buFont typeface="Wingdings" panose="05000000000000000000" pitchFamily="2" charset="2"/>
              <a:buChar char="ü"/>
            </a:pPr>
            <a:r>
              <a:rPr lang="en-US" sz="2200" i="1" dirty="0"/>
              <a:t>Agreement</a:t>
            </a:r>
          </a:p>
          <a:p>
            <a:pPr lvl="1">
              <a:buSzPct val="79000"/>
              <a:buFont typeface="Courier New" panose="02070309020205020404" pitchFamily="49" charset="0"/>
              <a:buChar char="o"/>
            </a:pPr>
            <a:r>
              <a:rPr lang="en-US" dirty="0"/>
              <a:t>Essentially a sequential process</a:t>
            </a:r>
          </a:p>
          <a:p>
            <a:pPr lvl="1">
              <a:buSzPct val="79000"/>
              <a:buFont typeface="Courier New" panose="02070309020205020404" pitchFamily="49" charset="0"/>
              <a:buChar char="o"/>
            </a:pPr>
            <a:r>
              <a:rPr lang="en-US" dirty="0"/>
              <a:t>Negotiators should not rush the process or attempt to leave one stage incomplete or jump to the next stage too quickly</a:t>
            </a:r>
          </a:p>
          <a:p>
            <a:pPr lvl="1">
              <a:buSzPct val="77000"/>
              <a:buFont typeface="Courier New" panose="02070309020205020404" pitchFamily="49" charset="0"/>
              <a:buChar char="o"/>
            </a:pPr>
            <a:endParaRPr lang="en-US" sz="2000" dirty="0"/>
          </a:p>
          <a:p>
            <a:pPr marL="1158875" lvl="1" indent="-342900"/>
            <a:endParaRPr lang="en-CA" sz="1800" b="1" i="1" dirty="0"/>
          </a:p>
        </p:txBody>
      </p:sp>
      <p:sp>
        <p:nvSpPr>
          <p:cNvPr id="4" name="Rectangle 3"/>
          <p:cNvSpPr>
            <a:spLocks noGrp="1" noChangeArrowheads="1"/>
          </p:cNvSpPr>
          <p:nvPr>
            <p:ph type="title"/>
          </p:nvPr>
        </p:nvSpPr>
        <p:spPr>
          <a:xfrm>
            <a:off x="628650" y="76200"/>
            <a:ext cx="7886700" cy="854074"/>
          </a:xfrm>
          <a:noFill/>
          <a:ln/>
        </p:spPr>
        <p:txBody>
          <a:bodyPr>
            <a:noAutofit/>
          </a:bodyPr>
          <a:lstStyle/>
          <a:p>
            <a:pPr algn="ctr">
              <a:tabLst>
                <a:tab pos="1260475" algn="l"/>
              </a:tabLst>
            </a:pPr>
            <a:r>
              <a:rPr lang="en-US" sz="36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12.2.2  </a:t>
            </a:r>
            <a:r>
              <a:rPr lang="en-US" sz="30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 CONDUCT PROCUREMENTS                                 </a:t>
            </a:r>
            <a:br>
              <a:rPr lang="en-US" sz="30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br>
            <a:r>
              <a:rPr lang="en-US" sz="30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       TOOLS &amp; TECHNIQUES</a:t>
            </a:r>
          </a:p>
        </p:txBody>
      </p:sp>
    </p:spTree>
    <p:extLst>
      <p:ext uri="{BB962C8B-B14F-4D97-AF65-F5344CB8AC3E}">
        <p14:creationId xmlns:p14="http://schemas.microsoft.com/office/powerpoint/2010/main" val="3449757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316454" cy="838200"/>
          </a:xfrm>
        </p:spPr>
        <p:txBody>
          <a:bodyPr>
            <a:no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12.2.3 CONDUCT PROCUREMENTS: OUTPUTS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304800" y="914400"/>
            <a:ext cx="8686800" cy="6172200"/>
          </a:xfrm>
        </p:spPr>
        <p:txBody>
          <a:bodyPr>
            <a:normAutofit fontScale="92500" lnSpcReduction="20000"/>
          </a:bodyPr>
          <a:lstStyle/>
          <a:p>
            <a:pPr marL="511175" indent="-428625">
              <a:buNone/>
            </a:pPr>
            <a:r>
              <a:rPr lang="en-US" sz="3000" b="1" dirty="0"/>
              <a:t>.1 	Selected Sellers</a:t>
            </a:r>
          </a:p>
          <a:p>
            <a:pPr marL="855663" lvl="1" indent="-166688"/>
            <a:r>
              <a:rPr lang="en-US" sz="2000" dirty="0"/>
              <a:t>Sellers judged to be competitive, based on their proposal evaluation</a:t>
            </a:r>
          </a:p>
          <a:p>
            <a:pPr marL="855663" lvl="1" indent="-166688"/>
            <a:r>
              <a:rPr lang="en-US" sz="2000" dirty="0"/>
              <a:t>Who have negotiated a draft- contract for subsequent refinement and approval </a:t>
            </a:r>
          </a:p>
          <a:p>
            <a:pPr>
              <a:buNone/>
            </a:pPr>
            <a:r>
              <a:rPr lang="en-US" sz="3000" b="1" dirty="0"/>
              <a:t>.2  Agreements</a:t>
            </a:r>
          </a:p>
          <a:p>
            <a:pPr marL="855663" lvl="1" indent="-166688">
              <a:lnSpc>
                <a:spcPct val="90000"/>
              </a:lnSpc>
              <a:buSzPct val="77000"/>
            </a:pPr>
            <a:r>
              <a:rPr lang="en-US" sz="2000" dirty="0"/>
              <a:t>A contract is a mutual agreement which obligates the seller to provide the specified product and obligates the buyer to pay for it</a:t>
            </a:r>
          </a:p>
          <a:p>
            <a:pPr marL="855663" lvl="1" indent="-166688">
              <a:lnSpc>
                <a:spcPct val="90000"/>
              </a:lnSpc>
              <a:buSzPct val="77000"/>
            </a:pPr>
            <a:r>
              <a:rPr lang="en-US" sz="2000" dirty="0"/>
              <a:t>Legal relationship subject to remedy in the courts. </a:t>
            </a:r>
          </a:p>
          <a:p>
            <a:pPr marL="855663" lvl="1" indent="-166688">
              <a:lnSpc>
                <a:spcPct val="90000"/>
              </a:lnSpc>
              <a:buSzPct val="77000"/>
            </a:pPr>
            <a:r>
              <a:rPr lang="en-US" sz="2000" dirty="0"/>
              <a:t>May include the following: </a:t>
            </a:r>
          </a:p>
          <a:p>
            <a:pPr marL="855663" lvl="1" indent="-166688">
              <a:lnSpc>
                <a:spcPct val="90000"/>
              </a:lnSpc>
              <a:buSzPct val="77000"/>
            </a:pPr>
            <a:endParaRPr lang="en-US" sz="2000" dirty="0"/>
          </a:p>
          <a:p>
            <a:pPr marL="688975" lvl="1" indent="0">
              <a:lnSpc>
                <a:spcPct val="90000"/>
              </a:lnSpc>
              <a:buSzPct val="77000"/>
              <a:buNone/>
            </a:pPr>
            <a:r>
              <a:rPr lang="en-US" sz="2000" dirty="0"/>
              <a:t>	- SOW				- Schedule Baseline</a:t>
            </a:r>
          </a:p>
          <a:p>
            <a:pPr marL="688975" lvl="1" indent="0">
              <a:lnSpc>
                <a:spcPct val="90000"/>
              </a:lnSpc>
              <a:buSzPct val="77000"/>
              <a:buNone/>
            </a:pPr>
            <a:r>
              <a:rPr lang="en-US" sz="2000" dirty="0"/>
              <a:t>	- Performance reporting		- Period of performance</a:t>
            </a:r>
          </a:p>
          <a:p>
            <a:pPr marL="688975" lvl="1" indent="0">
              <a:lnSpc>
                <a:spcPct val="90000"/>
              </a:lnSpc>
              <a:buSzPct val="77000"/>
              <a:buNone/>
            </a:pPr>
            <a:r>
              <a:rPr lang="en-US" sz="2000" dirty="0"/>
              <a:t>	- Roles and Responsibilities		- Seller’s place of performance</a:t>
            </a:r>
          </a:p>
          <a:p>
            <a:pPr marL="688975" lvl="1" indent="0">
              <a:lnSpc>
                <a:spcPct val="90000"/>
              </a:lnSpc>
              <a:buSzPct val="77000"/>
              <a:buNone/>
            </a:pPr>
            <a:r>
              <a:rPr lang="en-US" sz="2000" dirty="0"/>
              <a:t>	- Pricing				- Payment terms</a:t>
            </a:r>
          </a:p>
          <a:p>
            <a:pPr marL="688975" lvl="1" indent="0">
              <a:lnSpc>
                <a:spcPct val="90000"/>
              </a:lnSpc>
              <a:buSzPct val="77000"/>
              <a:buNone/>
            </a:pPr>
            <a:r>
              <a:rPr lang="en-US" sz="2000" dirty="0"/>
              <a:t>	- Place of delivery			- Inspection &amp; acceptance criteria</a:t>
            </a:r>
          </a:p>
          <a:p>
            <a:pPr marL="688975" lvl="1" indent="0">
              <a:lnSpc>
                <a:spcPct val="90000"/>
              </a:lnSpc>
              <a:buSzPct val="77000"/>
              <a:buNone/>
            </a:pPr>
            <a:r>
              <a:rPr lang="en-US" sz="2000" dirty="0"/>
              <a:t>	- Warranty			- Product support</a:t>
            </a:r>
          </a:p>
          <a:p>
            <a:pPr marL="688975" lvl="1" indent="0">
              <a:lnSpc>
                <a:spcPct val="90000"/>
              </a:lnSpc>
              <a:buSzPct val="77000"/>
              <a:buNone/>
            </a:pPr>
            <a:r>
              <a:rPr lang="en-US" sz="2000" dirty="0"/>
              <a:t>	- Limitation of liability		- Fees and retainer</a:t>
            </a:r>
          </a:p>
          <a:p>
            <a:pPr marL="688975" lvl="1" indent="0">
              <a:lnSpc>
                <a:spcPct val="90000"/>
              </a:lnSpc>
              <a:buSzPct val="77000"/>
              <a:buNone/>
            </a:pPr>
            <a:r>
              <a:rPr lang="en-US" sz="2000" dirty="0"/>
              <a:t>	- Penalties			- Incentives</a:t>
            </a:r>
          </a:p>
          <a:p>
            <a:pPr marL="688975" lvl="1" indent="0">
              <a:lnSpc>
                <a:spcPct val="90000"/>
              </a:lnSpc>
              <a:buSzPct val="77000"/>
              <a:buNone/>
            </a:pPr>
            <a:r>
              <a:rPr lang="en-US" sz="2000" dirty="0"/>
              <a:t>	- Insurance &amp; Performance bonds	- Subcontractor approvals</a:t>
            </a:r>
          </a:p>
          <a:p>
            <a:pPr marL="688975" lvl="1" indent="0">
              <a:lnSpc>
                <a:spcPct val="90000"/>
              </a:lnSpc>
              <a:buSzPct val="77000"/>
              <a:buNone/>
            </a:pPr>
            <a:r>
              <a:rPr lang="en-US" sz="2000" dirty="0"/>
              <a:t>	- Change request handling		- Termination clauses,  Alternative 						  Dispute Resolution		</a:t>
            </a:r>
          </a:p>
          <a:p>
            <a:pPr lvl="1"/>
            <a:endParaRPr lang="en-CA" sz="2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76200"/>
            <a:ext cx="8686800" cy="838200"/>
          </a:xfrm>
        </p:spPr>
        <p:txBody>
          <a:bodyPr>
            <a:no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12.2.3 CONDUCT PROCUREMENTS: OUTPUTS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304800" y="990600"/>
            <a:ext cx="8991600" cy="5638800"/>
          </a:xfrm>
        </p:spPr>
        <p:txBody>
          <a:bodyPr>
            <a:normAutofit/>
          </a:bodyPr>
          <a:lstStyle/>
          <a:p>
            <a:pPr marL="796925" indent="-796925">
              <a:buNone/>
            </a:pPr>
            <a:r>
              <a:rPr lang="en-US" sz="2800" b="1" dirty="0"/>
              <a:t>.3  Change Requests </a:t>
            </a:r>
          </a:p>
          <a:p>
            <a:pPr marL="625475" lvl="1" indent="-177800"/>
            <a:r>
              <a:rPr lang="en-US" sz="2400" dirty="0"/>
              <a:t>The process of requesting changes to the project management plan or its subsidiary plans as necessary.</a:t>
            </a:r>
          </a:p>
          <a:p>
            <a:pPr marL="450850" indent="-450850">
              <a:buNone/>
            </a:pPr>
            <a:r>
              <a:rPr lang="en-US" sz="2800" b="1" dirty="0"/>
              <a:t>.4  Project Management Plan Updates                        </a:t>
            </a:r>
            <a:r>
              <a:rPr lang="en-US" sz="2400" dirty="0"/>
              <a:t>Conducting procurements may require updates to:</a:t>
            </a:r>
          </a:p>
          <a:p>
            <a:pPr marL="717550" indent="-266700"/>
            <a:r>
              <a:rPr lang="en-US" sz="2200" b="1" i="1" dirty="0"/>
              <a:t>Requirements Management Plan. </a:t>
            </a:r>
            <a:r>
              <a:rPr lang="en-US" sz="2200" dirty="0"/>
              <a:t>Updated to reflect changes by seller</a:t>
            </a:r>
          </a:p>
          <a:p>
            <a:pPr marL="717550" indent="-266700"/>
            <a:r>
              <a:rPr lang="en-US" sz="2200" b="1" i="1" dirty="0"/>
              <a:t>Quality Management Plan. </a:t>
            </a:r>
            <a:r>
              <a:rPr lang="en-US" sz="2200" dirty="0"/>
              <a:t>Updated to reflect alternative standards</a:t>
            </a:r>
          </a:p>
          <a:p>
            <a:pPr marL="717550" indent="-266700"/>
            <a:r>
              <a:rPr lang="en-US" sz="2200" b="1" i="1" dirty="0"/>
              <a:t>Communication Management Plan. </a:t>
            </a:r>
            <a:r>
              <a:rPr lang="en-US" sz="2200" dirty="0"/>
              <a:t>Updated to include sellers</a:t>
            </a:r>
          </a:p>
          <a:p>
            <a:pPr marL="717550" indent="-266700"/>
            <a:r>
              <a:rPr lang="en-US" sz="2200" b="1" i="1" dirty="0"/>
              <a:t>Risk Management Plan. </a:t>
            </a:r>
            <a:r>
              <a:rPr lang="en-US" sz="2200" dirty="0"/>
              <a:t>Updated to reflect procurement risks</a:t>
            </a:r>
          </a:p>
          <a:p>
            <a:pPr marL="717550" indent="-266700"/>
            <a:r>
              <a:rPr lang="en-US" sz="2200" b="1" i="1" dirty="0"/>
              <a:t>Procurement Management Plan. </a:t>
            </a:r>
            <a:r>
              <a:rPr lang="en-US" sz="2200" dirty="0"/>
              <a:t>Updated for negotiated changes</a:t>
            </a:r>
          </a:p>
          <a:p>
            <a:pPr marL="717550" indent="-266700"/>
            <a:r>
              <a:rPr lang="en-US" sz="2200" b="1" i="1" dirty="0"/>
              <a:t>Scope Baseline.  </a:t>
            </a:r>
            <a:r>
              <a:rPr lang="en-US" sz="2200" dirty="0"/>
              <a:t>Updated to reflect changes due to procurement</a:t>
            </a:r>
          </a:p>
          <a:p>
            <a:pPr marL="717550" indent="-266700"/>
            <a:r>
              <a:rPr lang="en-US" sz="2200" b="1" i="1" dirty="0"/>
              <a:t>Schedule Baseline.</a:t>
            </a:r>
            <a:r>
              <a:rPr lang="en-US" sz="2200" dirty="0"/>
              <a:t> Updated to reflect changes due to procurement</a:t>
            </a:r>
          </a:p>
          <a:p>
            <a:pPr marL="717550" indent="-266700"/>
            <a:r>
              <a:rPr lang="en-US" sz="2200" b="1" i="1" dirty="0"/>
              <a:t>Cost Baseline. </a:t>
            </a:r>
            <a:r>
              <a:rPr lang="en-US" sz="2200" dirty="0"/>
              <a:t>Updated to reflect changes due to procurement</a:t>
            </a:r>
            <a:r>
              <a:rPr lang="en-US" sz="2200" b="1" i="1" dirty="0"/>
              <a:t> </a:t>
            </a:r>
          </a:p>
          <a:p>
            <a:pPr marL="450850" indent="0">
              <a:buNone/>
            </a:pPr>
            <a:endParaRPr lang="en-CA"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pic>
        <p:nvPicPr>
          <p:cNvPr id="139267" name="Picture 3"/>
          <p:cNvPicPr>
            <a:picLocks noChangeArrowheads="1"/>
          </p:cNvPicPr>
          <p:nvPr/>
        </p:nvPicPr>
        <p:blipFill>
          <a:blip r:embed="rId4" cstate="print"/>
          <a:srcRect/>
          <a:stretch>
            <a:fillRect/>
          </a:stretch>
        </p:blipFill>
        <p:spPr bwMode="auto">
          <a:xfrm rot="1095585">
            <a:off x="6144914" y="3765216"/>
            <a:ext cx="3074772" cy="2751955"/>
          </a:xfrm>
          <a:prstGeom prst="rect">
            <a:avLst/>
          </a:prstGeom>
          <a:noFill/>
          <a:ln w="9525">
            <a:noFill/>
            <a:miter lim="800000"/>
            <a:headEnd/>
            <a:tailEnd/>
          </a:ln>
          <a:effectLst/>
        </p:spPr>
      </p:pic>
      <p:sp>
        <p:nvSpPr>
          <p:cNvPr id="50" name="Title 49"/>
          <p:cNvSpPr>
            <a:spLocks noGrp="1"/>
          </p:cNvSpPr>
          <p:nvPr>
            <p:ph type="title"/>
          </p:nvPr>
        </p:nvSpPr>
        <p:spPr>
          <a:xfrm>
            <a:off x="301752" y="228600"/>
            <a:ext cx="8686800" cy="841248"/>
          </a:xfrm>
        </p:spPr>
        <p:txBody>
          <a:bodyPr>
            <a:normAutofit fontScale="90000"/>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a:t>
            </a:r>
            <a:r>
              <a:rPr lang="en-US"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  CONTROL PROCUREMENTS</a:t>
            </a:r>
            <a:endParaRPr lang="en-CA"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6" name="TextBox 1"/>
          <p:cNvSpPr txBox="1"/>
          <p:nvPr/>
        </p:nvSpPr>
        <p:spPr>
          <a:xfrm>
            <a:off x="9525" y="653266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7" name="Object 6"/>
          <p:cNvGraphicFramePr>
            <a:graphicFrameLocks noChangeAspect="1"/>
          </p:cNvGraphicFramePr>
          <p:nvPr>
            <p:extLst>
              <p:ext uri="{D42A27DB-BD31-4B8C-83A1-F6EECF244321}">
                <p14:modId xmlns:p14="http://schemas.microsoft.com/office/powerpoint/2010/main" val="1667724834"/>
              </p:ext>
            </p:extLst>
          </p:nvPr>
        </p:nvGraphicFramePr>
        <p:xfrm>
          <a:off x="533400" y="1752600"/>
          <a:ext cx="11315700" cy="4267200"/>
        </p:xfrm>
        <a:graphic>
          <a:graphicData uri="http://schemas.openxmlformats.org/presentationml/2006/ole">
            <mc:AlternateContent xmlns:mc="http://schemas.openxmlformats.org/markup-compatibility/2006">
              <mc:Choice xmlns:v="urn:schemas-microsoft-com:vml" Requires="v">
                <p:oleObj spid="_x0000_s124170" name="Visio" r:id="rId5" imgW="8029643" imgH="2771775" progId="Visio.Drawing.11">
                  <p:embed/>
                </p:oleObj>
              </mc:Choice>
              <mc:Fallback>
                <p:oleObj name="Visio" r:id="rId5" imgW="8029643" imgH="2771775" progId="Visio.Drawing.11">
                  <p:embed/>
                  <p:pic>
                    <p:nvPicPr>
                      <p:cNvPr id="7" name="Object 6"/>
                      <p:cNvPicPr>
                        <a:picLocks noChangeAspect="1" noChangeArrowheads="1"/>
                      </p:cNvPicPr>
                      <p:nvPr/>
                    </p:nvPicPr>
                    <p:blipFill>
                      <a:blip r:embed="rId6"/>
                      <a:srcRect/>
                      <a:stretch>
                        <a:fillRect/>
                      </a:stretch>
                    </p:blipFill>
                    <p:spPr bwMode="auto">
                      <a:xfrm>
                        <a:off x="533400" y="1752600"/>
                        <a:ext cx="11315700" cy="4267200"/>
                      </a:xfrm>
                      <a:prstGeom prst="rect">
                        <a:avLst/>
                      </a:prstGeom>
                      <a:noFill/>
                      <a:ln>
                        <a:noFill/>
                      </a:ln>
                      <a:effectLst/>
                    </p:spPr>
                  </p:pic>
                </p:oleObj>
              </mc:Fallback>
            </mc:AlternateContent>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39267"/>
                                        </p:tgtEl>
                                        <p:attrNameLst>
                                          <p:attrName>style.visibility</p:attrName>
                                        </p:attrNameLst>
                                      </p:cBhvr>
                                      <p:to>
                                        <p:strVal val="visible"/>
                                      </p:to>
                                    </p:set>
                                    <p:animEffect transition="in" filter="box(out)">
                                      <p:cBhvr>
                                        <p:cTn id="7" dur="500"/>
                                        <p:tgtEl>
                                          <p:spTgt spid="139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9"/>
          <p:cNvSpPr>
            <a:spLocks noGrp="1"/>
          </p:cNvSpPr>
          <p:nvPr>
            <p:ph type="title"/>
          </p:nvPr>
        </p:nvSpPr>
        <p:spPr>
          <a:xfrm>
            <a:off x="304800" y="76200"/>
            <a:ext cx="8686800" cy="838200"/>
          </a:xfrm>
        </p:spPr>
        <p:txBody>
          <a:bodyPr>
            <a:norm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  CONTROL PROCUREMENTS</a:t>
            </a:r>
            <a:endParaRPr lang="en-CA"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304800" y="1143000"/>
            <a:ext cx="8686800" cy="5867400"/>
          </a:xfrm>
        </p:spPr>
        <p:txBody>
          <a:bodyPr>
            <a:normAutofit/>
          </a:bodyPr>
          <a:lstStyle/>
          <a:p>
            <a:pPr>
              <a:spcBef>
                <a:spcPts val="0"/>
              </a:spcBef>
              <a:spcAft>
                <a:spcPts val="600"/>
              </a:spcAft>
              <a:buSzPct val="79000"/>
            </a:pPr>
            <a:r>
              <a:rPr lang="en-US" sz="2200" dirty="0"/>
              <a:t>Ensuring that the vendor’s performance meets contractual requirements</a:t>
            </a:r>
          </a:p>
          <a:p>
            <a:pPr>
              <a:spcBef>
                <a:spcPts val="0"/>
              </a:spcBef>
              <a:spcAft>
                <a:spcPts val="600"/>
              </a:spcAft>
              <a:buSzPct val="79000"/>
            </a:pPr>
            <a:r>
              <a:rPr lang="en-US" sz="2200" dirty="0"/>
              <a:t>Managing procurement relationships, monitoring contract performance, and making changes and corrections as appropriate</a:t>
            </a:r>
          </a:p>
          <a:p>
            <a:pPr>
              <a:spcBef>
                <a:spcPts val="0"/>
              </a:spcBef>
              <a:spcAft>
                <a:spcPts val="600"/>
              </a:spcAft>
              <a:buSzPct val="79000"/>
            </a:pPr>
            <a:r>
              <a:rPr lang="en-US" sz="2200" dirty="0"/>
              <a:t>Application of project management processes to the contractual relationship(s) and integration of these processes into the overall management of the project. </a:t>
            </a:r>
          </a:p>
          <a:p>
            <a:pPr>
              <a:spcBef>
                <a:spcPts val="0"/>
              </a:spcBef>
              <a:spcAft>
                <a:spcPts val="600"/>
              </a:spcAft>
              <a:buSzPct val="79000"/>
            </a:pPr>
            <a:r>
              <a:rPr lang="en-US" sz="2200" dirty="0"/>
              <a:t>Performing administrative activities to:</a:t>
            </a:r>
          </a:p>
          <a:p>
            <a:pPr marL="515937" indent="-342900">
              <a:spcBef>
                <a:spcPts val="0"/>
              </a:spcBef>
              <a:spcAft>
                <a:spcPts val="600"/>
              </a:spcAft>
              <a:buSzPct val="79000"/>
              <a:buFont typeface="Courier New" panose="02070309020205020404" pitchFamily="49" charset="0"/>
              <a:buChar char="o"/>
            </a:pPr>
            <a:r>
              <a:rPr lang="en-US" sz="2200" i="1" dirty="0"/>
              <a:t>Collection, analysis and maintaining of contract financial and   performance records for evaluation and reporting. </a:t>
            </a:r>
          </a:p>
          <a:p>
            <a:pPr marL="515937" indent="-342900">
              <a:spcBef>
                <a:spcPts val="0"/>
              </a:spcBef>
              <a:spcAft>
                <a:spcPts val="600"/>
              </a:spcAft>
              <a:buSzPct val="79000"/>
              <a:buFont typeface="Courier New" panose="02070309020205020404" pitchFamily="49" charset="0"/>
              <a:buChar char="o"/>
            </a:pPr>
            <a:r>
              <a:rPr lang="en-US" sz="2200" i="1" dirty="0"/>
              <a:t>Review and optimization of procurement plans and schedules.</a:t>
            </a:r>
          </a:p>
          <a:p>
            <a:pPr marL="515937" indent="-342900">
              <a:spcBef>
                <a:spcPts val="0"/>
              </a:spcBef>
              <a:spcAft>
                <a:spcPts val="600"/>
              </a:spcAft>
              <a:buSzPct val="79000"/>
              <a:buFont typeface="Courier New" panose="02070309020205020404" pitchFamily="49" charset="0"/>
              <a:buChar char="o"/>
            </a:pPr>
            <a:r>
              <a:rPr lang="en-US" sz="2200" i="1" dirty="0"/>
              <a:t>Monitoring the procurement environment to ensure implementation can be  facilitated; making adjustments as needed. </a:t>
            </a:r>
          </a:p>
          <a:p>
            <a:pPr marL="515937" indent="-342900">
              <a:spcBef>
                <a:spcPts val="0"/>
              </a:spcBef>
              <a:spcAft>
                <a:spcPts val="600"/>
              </a:spcAft>
              <a:buSzPct val="79000"/>
              <a:buFont typeface="Courier New" panose="02070309020205020404" pitchFamily="49" charset="0"/>
              <a:buChar char="o"/>
            </a:pPr>
            <a:r>
              <a:rPr lang="en-US" sz="2200" i="1" dirty="0"/>
              <a:t>Monitoring, verification and payment of invoices.  </a:t>
            </a:r>
          </a:p>
          <a:p>
            <a:pPr>
              <a:spcAft>
                <a:spcPts val="600"/>
              </a:spcAft>
              <a:buSzPct val="77000"/>
            </a:pPr>
            <a:r>
              <a:rPr lang="en-US" sz="2200" dirty="0"/>
              <a:t>Ensuring the quality of control and credibility of audits in accordance with the organization’s code of ethics, its legal counsel, anti-corruption initiatives.  </a:t>
            </a:r>
            <a:r>
              <a:rPr lang="en-US" dirty="0"/>
              <a:t> </a:t>
            </a:r>
          </a:p>
          <a:p>
            <a:pPr>
              <a:spcAft>
                <a:spcPts val="600"/>
              </a:spcAft>
            </a:pPr>
            <a:endParaRPr lang="en-CA"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9"/>
          <p:cNvSpPr>
            <a:spLocks noGrp="1"/>
          </p:cNvSpPr>
          <p:nvPr>
            <p:ph type="title"/>
          </p:nvPr>
        </p:nvSpPr>
        <p:spPr>
          <a:xfrm>
            <a:off x="304800" y="76200"/>
            <a:ext cx="8686800" cy="838200"/>
          </a:xfrm>
        </p:spPr>
        <p:txBody>
          <a:bodyPr>
            <a:norm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  CONTROL PROCUREMENTS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52400" y="990601"/>
            <a:ext cx="8991600" cy="3124200"/>
          </a:xfrm>
        </p:spPr>
        <p:txBody>
          <a:bodyPr>
            <a:normAutofit/>
          </a:bodyPr>
          <a:lstStyle/>
          <a:p>
            <a:pPr>
              <a:spcAft>
                <a:spcPts val="1200"/>
              </a:spcAft>
            </a:pPr>
            <a:r>
              <a:rPr lang="en-US" dirty="0"/>
              <a:t>The project management team must be aware of the legal implications of actions when administrating any contract. </a:t>
            </a:r>
          </a:p>
          <a:p>
            <a:pPr>
              <a:spcAft>
                <a:spcPts val="1200"/>
              </a:spcAft>
            </a:pPr>
            <a:r>
              <a:rPr lang="en-US" dirty="0"/>
              <a:t>In large organizations contract administration; i.e. managing procurement relationships, monitoring contract performance and making changes and corrections to the contract, is performed by an administrative function other than the project team.  </a:t>
            </a:r>
            <a:endParaRPr lang="en-CA" dirty="0"/>
          </a:p>
        </p:txBody>
      </p:sp>
      <p:sp>
        <p:nvSpPr>
          <p:cNvPr id="5"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143363" name="Freeform 3"/>
          <p:cNvSpPr>
            <a:spLocks/>
          </p:cNvSpPr>
          <p:nvPr/>
        </p:nvSpPr>
        <p:spPr bwMode="auto">
          <a:xfrm>
            <a:off x="76201" y="2317750"/>
            <a:ext cx="9067800"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bg2">
              <a:lumMod val="90000"/>
            </a:schemeClr>
          </a:solidFill>
          <a:ln w="12700" cap="rnd" cmpd="sng">
            <a:solidFill>
              <a:schemeClr val="tx1"/>
            </a:solidFill>
            <a:prstDash val="solid"/>
            <a:round/>
            <a:headEnd type="none" w="sm" len="sm"/>
            <a:tailEnd type="none" w="sm" len="sm"/>
          </a:ln>
          <a:effectLst>
            <a:outerShdw blurRad="50800" dist="38100" algn="l" rotWithShape="0">
              <a:prstClr val="black">
                <a:alpha val="40000"/>
              </a:prstClr>
            </a:outerShdw>
          </a:effectLst>
        </p:spPr>
        <p:txBody>
          <a:bodyPr/>
          <a:lstStyle/>
          <a:p>
            <a:endParaRPr lang="en-CA" dirty="0"/>
          </a:p>
        </p:txBody>
      </p:sp>
      <p:sp>
        <p:nvSpPr>
          <p:cNvPr id="143365" name="Rectangle 5"/>
          <p:cNvSpPr>
            <a:spLocks noChangeArrowheads="1"/>
          </p:cNvSpPr>
          <p:nvPr/>
        </p:nvSpPr>
        <p:spPr bwMode="auto">
          <a:xfrm>
            <a:off x="5638800" y="990600"/>
            <a:ext cx="2514600" cy="5486400"/>
          </a:xfrm>
          <a:prstGeom prst="rect">
            <a:avLst/>
          </a:prstGeom>
          <a:solidFill>
            <a:schemeClr val="tx1"/>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r>
              <a:rPr lang="en-US" dirty="0">
                <a:solidFill>
                  <a:schemeClr val="bg1"/>
                </a:solidFill>
                <a:latin typeface="Arial" charset="0"/>
              </a:rPr>
              <a:t>   </a:t>
            </a:r>
          </a:p>
          <a:p>
            <a:pPr>
              <a:buFontTx/>
              <a:buChar char="•"/>
            </a:pPr>
            <a:r>
              <a:rPr lang="en-US" sz="1600" dirty="0">
                <a:solidFill>
                  <a:schemeClr val="bg1"/>
                </a:solidFill>
                <a:latin typeface="Arial" charset="0"/>
              </a:rPr>
              <a:t>1 Closed Procurements</a:t>
            </a:r>
          </a:p>
          <a:p>
            <a:pPr>
              <a:buFontTx/>
              <a:buChar char="•"/>
            </a:pPr>
            <a:r>
              <a:rPr lang="en-US" sz="1600" dirty="0">
                <a:solidFill>
                  <a:schemeClr val="bg1"/>
                </a:solidFill>
                <a:latin typeface="Arial" charset="0"/>
              </a:rPr>
              <a:t>2 Work performance info</a:t>
            </a:r>
          </a:p>
          <a:p>
            <a:pPr>
              <a:buFontTx/>
              <a:buChar char="•"/>
            </a:pPr>
            <a:r>
              <a:rPr lang="en-US" sz="1600" dirty="0">
                <a:solidFill>
                  <a:schemeClr val="bg1"/>
                </a:solidFill>
                <a:latin typeface="Arial" charset="0"/>
              </a:rPr>
              <a:t>3 Procurement Docs </a:t>
            </a:r>
          </a:p>
          <a:p>
            <a:r>
              <a:rPr lang="en-US" sz="1600" dirty="0">
                <a:solidFill>
                  <a:schemeClr val="bg1"/>
                </a:solidFill>
                <a:latin typeface="Arial" charset="0"/>
              </a:rPr>
              <a:t>    updates</a:t>
            </a:r>
          </a:p>
          <a:p>
            <a:pPr>
              <a:buFont typeface="Arial" panose="020B0604020202020204" pitchFamily="34" charset="0"/>
              <a:buChar char="•"/>
            </a:pPr>
            <a:r>
              <a:rPr lang="en-US" sz="1600" dirty="0">
                <a:solidFill>
                  <a:schemeClr val="bg1"/>
                </a:solidFill>
                <a:latin typeface="Arial" charset="0"/>
              </a:rPr>
              <a:t>4 Change requests</a:t>
            </a:r>
          </a:p>
          <a:p>
            <a:pPr>
              <a:buFont typeface="Arial" panose="020B0604020202020204" pitchFamily="34" charset="0"/>
              <a:buChar char="•"/>
            </a:pPr>
            <a:r>
              <a:rPr lang="en-US" sz="1600" dirty="0">
                <a:solidFill>
                  <a:schemeClr val="bg1"/>
                </a:solidFill>
                <a:latin typeface="Arial" charset="0"/>
              </a:rPr>
              <a:t>5 Project Mgmt. plan </a:t>
            </a:r>
          </a:p>
          <a:p>
            <a:r>
              <a:rPr lang="en-US" sz="1600" dirty="0">
                <a:solidFill>
                  <a:schemeClr val="bg1"/>
                </a:solidFill>
                <a:latin typeface="Arial" charset="0"/>
              </a:rPr>
              <a:t>    updates</a:t>
            </a:r>
          </a:p>
          <a:p>
            <a:pPr marL="266700" indent="-93663">
              <a:buFont typeface="Arial" panose="020B0604020202020204" pitchFamily="34" charset="0"/>
              <a:buChar char="•"/>
            </a:pPr>
            <a:r>
              <a:rPr lang="en-US" sz="1600" dirty="0">
                <a:solidFill>
                  <a:schemeClr val="bg1"/>
                </a:solidFill>
                <a:latin typeface="Arial" charset="0"/>
              </a:rPr>
              <a:t>Risk Mgmt. plan</a:t>
            </a:r>
          </a:p>
          <a:p>
            <a:pPr marL="266700" indent="-93663">
              <a:buFont typeface="Arial" panose="020B0604020202020204" pitchFamily="34" charset="0"/>
              <a:buChar char="•"/>
            </a:pPr>
            <a:r>
              <a:rPr lang="en-US" sz="1600" dirty="0">
                <a:solidFill>
                  <a:schemeClr val="bg1"/>
                </a:solidFill>
                <a:latin typeface="Arial" charset="0"/>
              </a:rPr>
              <a:t>Procurement Mgmt. </a:t>
            </a:r>
            <a:r>
              <a:rPr lang="en-US" sz="1600" dirty="0" err="1">
                <a:solidFill>
                  <a:schemeClr val="bg1"/>
                </a:solidFill>
                <a:latin typeface="Arial" charset="0"/>
              </a:rPr>
              <a:t>pln</a:t>
            </a:r>
            <a:endParaRPr lang="en-US" sz="1600" dirty="0">
              <a:solidFill>
                <a:schemeClr val="bg1"/>
              </a:solidFill>
              <a:latin typeface="Arial" charset="0"/>
            </a:endParaRPr>
          </a:p>
          <a:p>
            <a:pPr marL="266700" indent="-93663">
              <a:buFont typeface="Arial" panose="020B0604020202020204" pitchFamily="34" charset="0"/>
              <a:buChar char="•"/>
            </a:pPr>
            <a:r>
              <a:rPr lang="en-US" sz="1600" dirty="0">
                <a:solidFill>
                  <a:schemeClr val="bg1"/>
                </a:solidFill>
                <a:latin typeface="Arial" charset="0"/>
              </a:rPr>
              <a:t>Schedule baseline</a:t>
            </a:r>
          </a:p>
          <a:p>
            <a:pPr marL="266700" indent="-93663">
              <a:buFont typeface="Arial" panose="020B0604020202020204" pitchFamily="34" charset="0"/>
              <a:buChar char="•"/>
            </a:pPr>
            <a:r>
              <a:rPr lang="en-US" sz="1600" dirty="0">
                <a:solidFill>
                  <a:schemeClr val="bg1"/>
                </a:solidFill>
                <a:latin typeface="Arial" charset="0"/>
              </a:rPr>
              <a:t>Cost baseline</a:t>
            </a:r>
          </a:p>
          <a:p>
            <a:pPr>
              <a:buFont typeface="Arial" panose="020B0604020202020204" pitchFamily="34" charset="0"/>
              <a:buChar char="•"/>
            </a:pPr>
            <a:r>
              <a:rPr lang="en-US" sz="1600" dirty="0">
                <a:solidFill>
                  <a:schemeClr val="bg1"/>
                </a:solidFill>
                <a:latin typeface="Arial" charset="0"/>
              </a:rPr>
              <a:t>6 Project docs updates</a:t>
            </a:r>
          </a:p>
          <a:p>
            <a:pPr marL="173038">
              <a:buFont typeface="Arial" panose="020B0604020202020204" pitchFamily="34" charset="0"/>
              <a:buChar char="•"/>
            </a:pPr>
            <a:r>
              <a:rPr lang="en-US" sz="1600" dirty="0">
                <a:solidFill>
                  <a:schemeClr val="bg1"/>
                </a:solidFill>
                <a:latin typeface="Arial" charset="0"/>
              </a:rPr>
              <a:t>Lessons learned Reg.</a:t>
            </a:r>
          </a:p>
          <a:p>
            <a:pPr marL="173038">
              <a:buFont typeface="Arial" panose="020B0604020202020204" pitchFamily="34" charset="0"/>
              <a:buChar char="•"/>
            </a:pPr>
            <a:r>
              <a:rPr lang="en-US" sz="1600" dirty="0">
                <a:solidFill>
                  <a:schemeClr val="bg1"/>
                </a:solidFill>
                <a:latin typeface="Arial" charset="0"/>
              </a:rPr>
              <a:t>Resource Req. </a:t>
            </a:r>
          </a:p>
          <a:p>
            <a:pPr marL="173038">
              <a:buFont typeface="Arial" panose="020B0604020202020204" pitchFamily="34" charset="0"/>
              <a:buChar char="•"/>
            </a:pPr>
            <a:r>
              <a:rPr lang="en-US" sz="1600" dirty="0">
                <a:solidFill>
                  <a:schemeClr val="bg1"/>
                </a:solidFill>
                <a:latin typeface="Arial" charset="0"/>
              </a:rPr>
              <a:t>Req. traceability Matrix </a:t>
            </a:r>
          </a:p>
          <a:p>
            <a:pPr marL="173038">
              <a:buFont typeface="Arial" panose="020B0604020202020204" pitchFamily="34" charset="0"/>
              <a:buChar char="•"/>
            </a:pPr>
            <a:r>
              <a:rPr lang="en-US" sz="1600" dirty="0">
                <a:solidFill>
                  <a:schemeClr val="bg1"/>
                </a:solidFill>
                <a:latin typeface="Arial" charset="0"/>
              </a:rPr>
              <a:t>Risk Register</a:t>
            </a:r>
          </a:p>
          <a:p>
            <a:pPr marL="173038">
              <a:buFont typeface="Arial" panose="020B0604020202020204" pitchFamily="34" charset="0"/>
              <a:buChar char="•"/>
            </a:pPr>
            <a:r>
              <a:rPr lang="en-US" sz="1600" dirty="0">
                <a:solidFill>
                  <a:schemeClr val="bg1"/>
                </a:solidFill>
                <a:latin typeface="Arial" charset="0"/>
              </a:rPr>
              <a:t>Stakeholder register</a:t>
            </a:r>
          </a:p>
          <a:p>
            <a:pPr>
              <a:buFont typeface="Arial" panose="020B0604020202020204" pitchFamily="34" charset="0"/>
              <a:buChar char="•"/>
            </a:pPr>
            <a:r>
              <a:rPr lang="en-US" sz="1600" dirty="0">
                <a:solidFill>
                  <a:schemeClr val="bg1"/>
                </a:solidFill>
                <a:latin typeface="Arial" charset="0"/>
              </a:rPr>
              <a:t>7 Org. Proc Asset Update</a:t>
            </a:r>
          </a:p>
        </p:txBody>
      </p:sp>
      <p:sp>
        <p:nvSpPr>
          <p:cNvPr id="143366" name="Rectangle 6"/>
          <p:cNvSpPr>
            <a:spLocks noChangeArrowheads="1"/>
          </p:cNvSpPr>
          <p:nvPr/>
        </p:nvSpPr>
        <p:spPr bwMode="auto">
          <a:xfrm>
            <a:off x="152400" y="882353"/>
            <a:ext cx="2743199" cy="5594647"/>
          </a:xfrm>
          <a:prstGeom prst="rect">
            <a:avLst/>
          </a:prstGeom>
          <a:solidFill>
            <a:schemeClr val="tx1"/>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r>
              <a:rPr lang="en-US" b="1" dirty="0">
                <a:solidFill>
                  <a:schemeClr val="bg1"/>
                </a:solidFill>
                <a:latin typeface="Arial" charset="0"/>
              </a:rPr>
              <a:t>    </a:t>
            </a:r>
          </a:p>
          <a:p>
            <a:pPr>
              <a:lnSpc>
                <a:spcPct val="90000"/>
              </a:lnSpc>
            </a:pPr>
            <a:r>
              <a:rPr lang="en-US" dirty="0">
                <a:solidFill>
                  <a:schemeClr val="bg1"/>
                </a:solidFill>
                <a:latin typeface="Arial" charset="0"/>
              </a:rPr>
              <a:t> </a:t>
            </a:r>
            <a:r>
              <a:rPr lang="en-US" sz="1600" dirty="0">
                <a:solidFill>
                  <a:schemeClr val="bg1"/>
                </a:solidFill>
                <a:latin typeface="Arial" charset="0"/>
              </a:rPr>
              <a:t> </a:t>
            </a:r>
          </a:p>
          <a:p>
            <a:pPr>
              <a:buFontTx/>
              <a:buChar char="•"/>
            </a:pPr>
            <a:r>
              <a:rPr lang="en-US" sz="1500" dirty="0">
                <a:solidFill>
                  <a:schemeClr val="bg1"/>
                </a:solidFill>
                <a:latin typeface="Arial" charset="0"/>
              </a:rPr>
              <a:t>1 Project Mgt. Plan</a:t>
            </a:r>
          </a:p>
          <a:p>
            <a:pPr marL="92075">
              <a:buFontTx/>
              <a:buChar char="•"/>
            </a:pPr>
            <a:r>
              <a:rPr lang="en-US" sz="1500" dirty="0">
                <a:solidFill>
                  <a:schemeClr val="bg1"/>
                </a:solidFill>
                <a:latin typeface="Arial" charset="0"/>
              </a:rPr>
              <a:t>Req. Mgmt. plan</a:t>
            </a:r>
          </a:p>
          <a:p>
            <a:pPr marL="92075">
              <a:buFontTx/>
              <a:buChar char="•"/>
            </a:pPr>
            <a:r>
              <a:rPr lang="en-US" sz="1500" dirty="0">
                <a:solidFill>
                  <a:schemeClr val="bg1"/>
                </a:solidFill>
                <a:latin typeface="Arial" charset="0"/>
              </a:rPr>
              <a:t>Risk Mgmt. plan</a:t>
            </a:r>
          </a:p>
          <a:p>
            <a:pPr marL="92075">
              <a:buFontTx/>
              <a:buChar char="•"/>
            </a:pPr>
            <a:r>
              <a:rPr lang="en-US" sz="1500" dirty="0">
                <a:solidFill>
                  <a:schemeClr val="bg1"/>
                </a:solidFill>
                <a:latin typeface="Arial" charset="0"/>
              </a:rPr>
              <a:t>Procurement Mgmt. plan</a:t>
            </a:r>
          </a:p>
          <a:p>
            <a:pPr marL="92075">
              <a:buFontTx/>
              <a:buChar char="•"/>
            </a:pPr>
            <a:r>
              <a:rPr lang="en-US" sz="1500" dirty="0">
                <a:solidFill>
                  <a:schemeClr val="bg1"/>
                </a:solidFill>
                <a:latin typeface="Arial" charset="0"/>
              </a:rPr>
              <a:t>Change Mgmt. plan</a:t>
            </a:r>
          </a:p>
          <a:p>
            <a:pPr marL="92075">
              <a:buFontTx/>
              <a:buChar char="•"/>
            </a:pPr>
            <a:r>
              <a:rPr lang="en-US" sz="1500" dirty="0">
                <a:solidFill>
                  <a:schemeClr val="bg1"/>
                </a:solidFill>
                <a:latin typeface="Arial" charset="0"/>
              </a:rPr>
              <a:t>Schedule baseline</a:t>
            </a:r>
          </a:p>
          <a:p>
            <a:pPr>
              <a:buFontTx/>
              <a:buChar char="•"/>
            </a:pPr>
            <a:r>
              <a:rPr lang="en-US" sz="1500" dirty="0">
                <a:solidFill>
                  <a:schemeClr val="bg1"/>
                </a:solidFill>
                <a:latin typeface="Arial" charset="0"/>
              </a:rPr>
              <a:t>2 Procurement Docs.</a:t>
            </a:r>
          </a:p>
          <a:p>
            <a:pPr marL="173038" indent="-80963">
              <a:buFont typeface="Arial" panose="020B0604020202020204" pitchFamily="34" charset="0"/>
              <a:buChar char="•"/>
            </a:pPr>
            <a:r>
              <a:rPr lang="en-US" sz="1500" dirty="0">
                <a:solidFill>
                  <a:schemeClr val="bg1"/>
                </a:solidFill>
                <a:latin typeface="Arial" charset="0"/>
              </a:rPr>
              <a:t>Assumption log</a:t>
            </a:r>
          </a:p>
          <a:p>
            <a:pPr marL="173038" indent="-80963">
              <a:buFont typeface="Arial" panose="020B0604020202020204" pitchFamily="34" charset="0"/>
              <a:buChar char="•"/>
            </a:pPr>
            <a:r>
              <a:rPr lang="en-US" sz="1500" dirty="0">
                <a:solidFill>
                  <a:schemeClr val="bg1"/>
                </a:solidFill>
                <a:latin typeface="Arial" charset="0"/>
              </a:rPr>
              <a:t>Lessons Learned Reg.</a:t>
            </a:r>
          </a:p>
          <a:p>
            <a:pPr marL="173038" indent="-80963">
              <a:buFont typeface="Arial" panose="020B0604020202020204" pitchFamily="34" charset="0"/>
              <a:buChar char="•"/>
            </a:pPr>
            <a:r>
              <a:rPr lang="en-US" sz="1500" dirty="0">
                <a:solidFill>
                  <a:schemeClr val="bg1"/>
                </a:solidFill>
                <a:latin typeface="Arial" charset="0"/>
              </a:rPr>
              <a:t>Milestone List</a:t>
            </a:r>
          </a:p>
          <a:p>
            <a:pPr marL="173038" indent="-80963">
              <a:buFont typeface="Arial" panose="020B0604020202020204" pitchFamily="34" charset="0"/>
              <a:buChar char="•"/>
            </a:pPr>
            <a:r>
              <a:rPr lang="en-US" sz="1500" dirty="0">
                <a:solidFill>
                  <a:schemeClr val="bg1"/>
                </a:solidFill>
                <a:latin typeface="Arial" charset="0"/>
              </a:rPr>
              <a:t>Quality Reports</a:t>
            </a:r>
          </a:p>
          <a:p>
            <a:pPr marL="173038" indent="-80963">
              <a:buFont typeface="Arial" panose="020B0604020202020204" pitchFamily="34" charset="0"/>
              <a:buChar char="•"/>
            </a:pPr>
            <a:r>
              <a:rPr lang="en-US" sz="1500" dirty="0">
                <a:solidFill>
                  <a:schemeClr val="bg1"/>
                </a:solidFill>
                <a:latin typeface="Arial" charset="0"/>
              </a:rPr>
              <a:t>Requirements Documentation</a:t>
            </a:r>
          </a:p>
          <a:p>
            <a:pPr marL="173038" indent="-80963">
              <a:buFont typeface="Arial" panose="020B0604020202020204" pitchFamily="34" charset="0"/>
              <a:buChar char="•"/>
            </a:pPr>
            <a:r>
              <a:rPr lang="en-US" sz="1500" dirty="0">
                <a:solidFill>
                  <a:schemeClr val="bg1"/>
                </a:solidFill>
                <a:latin typeface="Arial" charset="0"/>
              </a:rPr>
              <a:t>Req. Traceability Matrix</a:t>
            </a:r>
          </a:p>
          <a:p>
            <a:pPr marL="173038" indent="-80963">
              <a:buFont typeface="Arial" panose="020B0604020202020204" pitchFamily="34" charset="0"/>
              <a:buChar char="•"/>
            </a:pPr>
            <a:r>
              <a:rPr lang="en-US" sz="1500" dirty="0">
                <a:solidFill>
                  <a:schemeClr val="bg1"/>
                </a:solidFill>
                <a:latin typeface="Arial" charset="0"/>
              </a:rPr>
              <a:t>Risk Register</a:t>
            </a:r>
          </a:p>
          <a:p>
            <a:pPr marL="173038" indent="-80963">
              <a:buFont typeface="Arial" panose="020B0604020202020204" pitchFamily="34" charset="0"/>
              <a:buChar char="•"/>
            </a:pPr>
            <a:r>
              <a:rPr lang="en-US" sz="1500" dirty="0">
                <a:solidFill>
                  <a:schemeClr val="bg1"/>
                </a:solidFill>
                <a:latin typeface="Arial" charset="0"/>
              </a:rPr>
              <a:t>Stakeholder Register</a:t>
            </a:r>
          </a:p>
          <a:p>
            <a:pPr>
              <a:buFont typeface="Arial" pitchFamily="34" charset="0"/>
              <a:buChar char="•"/>
              <a:tabLst>
                <a:tab pos="231775" algn="l"/>
              </a:tabLst>
            </a:pPr>
            <a:r>
              <a:rPr lang="en-US" sz="1500" dirty="0">
                <a:solidFill>
                  <a:schemeClr val="bg1"/>
                </a:solidFill>
                <a:latin typeface="Arial" charset="0"/>
              </a:rPr>
              <a:t>3 Agreement</a:t>
            </a:r>
          </a:p>
          <a:p>
            <a:pPr>
              <a:buFont typeface="Arial" pitchFamily="34" charset="0"/>
              <a:buChar char="•"/>
              <a:tabLst>
                <a:tab pos="231775" algn="l"/>
              </a:tabLst>
            </a:pPr>
            <a:r>
              <a:rPr lang="en-US" sz="1500" dirty="0">
                <a:solidFill>
                  <a:schemeClr val="bg1"/>
                </a:solidFill>
                <a:latin typeface="Arial" charset="0"/>
              </a:rPr>
              <a:t>4 Procurement Documents</a:t>
            </a:r>
          </a:p>
          <a:p>
            <a:pPr>
              <a:buFont typeface="Arial" pitchFamily="34" charset="0"/>
              <a:buChar char="•"/>
              <a:tabLst>
                <a:tab pos="231775" algn="l"/>
              </a:tabLst>
            </a:pPr>
            <a:r>
              <a:rPr lang="en-US" sz="1500" dirty="0">
                <a:solidFill>
                  <a:schemeClr val="bg1"/>
                </a:solidFill>
                <a:latin typeface="Arial" charset="0"/>
              </a:rPr>
              <a:t>5 Approved Change Requests</a:t>
            </a:r>
          </a:p>
          <a:p>
            <a:pPr>
              <a:buFont typeface="Arial" pitchFamily="34" charset="0"/>
              <a:buChar char="•"/>
            </a:pPr>
            <a:r>
              <a:rPr lang="en-US" sz="1500" dirty="0">
                <a:solidFill>
                  <a:schemeClr val="bg1"/>
                </a:solidFill>
                <a:latin typeface="Arial" charset="0"/>
              </a:rPr>
              <a:t>6 Work Performance Data</a:t>
            </a:r>
          </a:p>
          <a:p>
            <a:pPr>
              <a:buFont typeface="Arial" pitchFamily="34" charset="0"/>
              <a:buChar char="•"/>
              <a:tabLst>
                <a:tab pos="231775" algn="l"/>
              </a:tabLst>
            </a:pPr>
            <a:r>
              <a:rPr lang="en-US" sz="1500" dirty="0">
                <a:solidFill>
                  <a:schemeClr val="bg1"/>
                </a:solidFill>
                <a:latin typeface="Arial" charset="0"/>
              </a:rPr>
              <a:t>7 Ent. </a:t>
            </a:r>
            <a:r>
              <a:rPr lang="en-US" sz="1500" dirty="0" err="1">
                <a:solidFill>
                  <a:schemeClr val="bg1"/>
                </a:solidFill>
                <a:latin typeface="Arial" charset="0"/>
              </a:rPr>
              <a:t>Env</a:t>
            </a:r>
            <a:r>
              <a:rPr lang="en-US" sz="1500" dirty="0">
                <a:solidFill>
                  <a:schemeClr val="bg1"/>
                </a:solidFill>
                <a:latin typeface="Arial" charset="0"/>
              </a:rPr>
              <a:t>. Factors</a:t>
            </a:r>
          </a:p>
          <a:p>
            <a:pPr>
              <a:buFont typeface="Arial" pitchFamily="34" charset="0"/>
              <a:buChar char="•"/>
              <a:tabLst>
                <a:tab pos="231775" algn="l"/>
              </a:tabLst>
            </a:pPr>
            <a:r>
              <a:rPr lang="en-US" sz="1500" dirty="0">
                <a:solidFill>
                  <a:schemeClr val="bg1"/>
                </a:solidFill>
                <a:latin typeface="Arial" charset="0"/>
              </a:rPr>
              <a:t>8. Org. process Assets</a:t>
            </a:r>
          </a:p>
        </p:txBody>
      </p:sp>
      <p:sp>
        <p:nvSpPr>
          <p:cNvPr id="143367" name="Rectangle 7"/>
          <p:cNvSpPr>
            <a:spLocks noChangeArrowheads="1"/>
          </p:cNvSpPr>
          <p:nvPr/>
        </p:nvSpPr>
        <p:spPr bwMode="auto">
          <a:xfrm>
            <a:off x="3048000" y="1752600"/>
            <a:ext cx="2438400" cy="3360739"/>
          </a:xfrm>
          <a:prstGeom prst="rect">
            <a:avLst/>
          </a:prstGeom>
          <a:solidFill>
            <a:schemeClr val="tx1"/>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r>
              <a:rPr lang="en-US" b="1" dirty="0">
                <a:solidFill>
                  <a:schemeClr val="bg1"/>
                </a:solidFill>
                <a:latin typeface="Arial" charset="0"/>
              </a:rPr>
              <a:t> </a:t>
            </a:r>
            <a:endParaRPr lang="en-US" dirty="0">
              <a:solidFill>
                <a:schemeClr val="bg1"/>
              </a:solidFill>
              <a:latin typeface="Arial" charset="0"/>
            </a:endParaRPr>
          </a:p>
          <a:p>
            <a:pPr>
              <a:buFontTx/>
              <a:buChar char="•"/>
            </a:pPr>
            <a:r>
              <a:rPr lang="en-US" sz="1600" dirty="0">
                <a:solidFill>
                  <a:schemeClr val="bg1"/>
                </a:solidFill>
                <a:latin typeface="Arial" charset="0"/>
              </a:rPr>
              <a:t>1 Expert Judgment</a:t>
            </a:r>
          </a:p>
          <a:p>
            <a:pPr>
              <a:buFontTx/>
              <a:buChar char="•"/>
            </a:pPr>
            <a:r>
              <a:rPr lang="en-US" sz="1600" dirty="0">
                <a:solidFill>
                  <a:schemeClr val="bg1"/>
                </a:solidFill>
                <a:latin typeface="Arial" charset="0"/>
              </a:rPr>
              <a:t>2 Claims Administration</a:t>
            </a:r>
          </a:p>
          <a:p>
            <a:pPr>
              <a:buFontTx/>
              <a:buChar char="•"/>
            </a:pPr>
            <a:r>
              <a:rPr lang="en-US" sz="1600" dirty="0">
                <a:solidFill>
                  <a:schemeClr val="bg1"/>
                </a:solidFill>
                <a:latin typeface="Arial" charset="0"/>
              </a:rPr>
              <a:t>3 Data Analysis</a:t>
            </a:r>
          </a:p>
          <a:p>
            <a:pPr marL="92075">
              <a:buFontTx/>
              <a:buChar char="•"/>
            </a:pPr>
            <a:r>
              <a:rPr lang="en-US" sz="1600" dirty="0">
                <a:solidFill>
                  <a:schemeClr val="bg1"/>
                </a:solidFill>
                <a:latin typeface="Arial" charset="0"/>
              </a:rPr>
              <a:t> Performance reviews</a:t>
            </a:r>
          </a:p>
          <a:p>
            <a:pPr marL="92075">
              <a:buFontTx/>
              <a:buChar char="•"/>
            </a:pPr>
            <a:r>
              <a:rPr lang="en-US" sz="1600" dirty="0">
                <a:solidFill>
                  <a:schemeClr val="bg1"/>
                </a:solidFill>
                <a:latin typeface="Arial" charset="0"/>
              </a:rPr>
              <a:t> Earned Value Analysis</a:t>
            </a:r>
          </a:p>
          <a:p>
            <a:pPr marL="92075">
              <a:buFontTx/>
              <a:buChar char="•"/>
            </a:pPr>
            <a:r>
              <a:rPr lang="en-US" sz="1600" dirty="0">
                <a:solidFill>
                  <a:schemeClr val="bg1"/>
                </a:solidFill>
                <a:latin typeface="Arial" charset="0"/>
              </a:rPr>
              <a:t> Trend Analysis</a:t>
            </a:r>
          </a:p>
          <a:p>
            <a:pPr>
              <a:buFontTx/>
              <a:buChar char="•"/>
            </a:pPr>
            <a:r>
              <a:rPr lang="en-US" sz="1600" dirty="0">
                <a:solidFill>
                  <a:schemeClr val="bg1"/>
                </a:solidFill>
                <a:latin typeface="Arial" charset="0"/>
              </a:rPr>
              <a:t>4 Inspection</a:t>
            </a:r>
          </a:p>
          <a:p>
            <a:pPr>
              <a:buFontTx/>
              <a:buChar char="•"/>
            </a:pPr>
            <a:r>
              <a:rPr lang="en-US" sz="1600" dirty="0">
                <a:solidFill>
                  <a:schemeClr val="bg1"/>
                </a:solidFill>
                <a:latin typeface="Arial" charset="0"/>
              </a:rPr>
              <a:t>5 Audits</a:t>
            </a:r>
          </a:p>
        </p:txBody>
      </p:sp>
      <p:sp>
        <p:nvSpPr>
          <p:cNvPr id="9" name="Title 49"/>
          <p:cNvSpPr>
            <a:spLocks noGrp="1"/>
          </p:cNvSpPr>
          <p:nvPr>
            <p:ph type="title"/>
          </p:nvPr>
        </p:nvSpPr>
        <p:spPr>
          <a:xfrm>
            <a:off x="301752" y="228600"/>
            <a:ext cx="8686800" cy="653753"/>
          </a:xfrm>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  CONTROL PROCUREMENTS</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8" name="TextBox 1"/>
          <p:cNvSpPr txBox="1"/>
          <p:nvPr/>
        </p:nvSpPr>
        <p:spPr>
          <a:xfrm>
            <a:off x="5847919" y="6570836"/>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3" name="TextBox 2"/>
          <p:cNvSpPr txBox="1"/>
          <p:nvPr/>
        </p:nvSpPr>
        <p:spPr>
          <a:xfrm>
            <a:off x="314291" y="933986"/>
            <a:ext cx="1003122" cy="369332"/>
          </a:xfrm>
          <a:prstGeom prst="rect">
            <a:avLst/>
          </a:prstGeom>
          <a:noFill/>
        </p:spPr>
        <p:txBody>
          <a:bodyPr wrap="square" rtlCol="0">
            <a:spAutoFit/>
          </a:bodyPr>
          <a:lstStyle/>
          <a:p>
            <a:r>
              <a:rPr lang="en-US" b="1" dirty="0">
                <a:solidFill>
                  <a:schemeClr val="bg1"/>
                </a:solidFill>
                <a:latin typeface="Arial" charset="0"/>
              </a:rPr>
              <a:t>Inputs</a:t>
            </a:r>
          </a:p>
        </p:txBody>
      </p:sp>
      <p:sp>
        <p:nvSpPr>
          <p:cNvPr id="4" name="TextBox 3"/>
          <p:cNvSpPr txBox="1"/>
          <p:nvPr/>
        </p:nvSpPr>
        <p:spPr>
          <a:xfrm>
            <a:off x="3048000" y="1903512"/>
            <a:ext cx="1828800" cy="646331"/>
          </a:xfrm>
          <a:prstGeom prst="rect">
            <a:avLst/>
          </a:prstGeom>
          <a:noFill/>
        </p:spPr>
        <p:txBody>
          <a:bodyPr wrap="square" rtlCol="0">
            <a:spAutoFit/>
          </a:bodyPr>
          <a:lstStyle/>
          <a:p>
            <a:r>
              <a:rPr lang="en-US" b="1">
                <a:solidFill>
                  <a:schemeClr val="bg1"/>
                </a:solidFill>
                <a:latin typeface="Arial" charset="0"/>
              </a:rPr>
              <a:t>Tools and </a:t>
            </a:r>
          </a:p>
          <a:p>
            <a:r>
              <a:rPr lang="en-US" b="1">
                <a:solidFill>
                  <a:schemeClr val="bg1"/>
                </a:solidFill>
                <a:latin typeface="Arial" charset="0"/>
              </a:rPr>
              <a:t>Techniques</a:t>
            </a:r>
            <a:endParaRPr lang="en-US" b="1" dirty="0">
              <a:solidFill>
                <a:schemeClr val="bg1"/>
              </a:solidFill>
              <a:latin typeface="Arial" charset="0"/>
            </a:endParaRPr>
          </a:p>
        </p:txBody>
      </p:sp>
      <p:sp>
        <p:nvSpPr>
          <p:cNvPr id="5" name="TextBox 4"/>
          <p:cNvSpPr txBox="1"/>
          <p:nvPr/>
        </p:nvSpPr>
        <p:spPr>
          <a:xfrm>
            <a:off x="5829301" y="1057104"/>
            <a:ext cx="1828800" cy="369332"/>
          </a:xfrm>
          <a:prstGeom prst="rect">
            <a:avLst/>
          </a:prstGeom>
          <a:noFill/>
        </p:spPr>
        <p:txBody>
          <a:bodyPr wrap="square" rtlCol="0">
            <a:spAutoFit/>
          </a:bodyPr>
          <a:lstStyle/>
          <a:p>
            <a:r>
              <a:rPr lang="en-US" b="1" dirty="0">
                <a:solidFill>
                  <a:schemeClr val="bg1"/>
                </a:solidFill>
                <a:latin typeface="Arial" charset="0"/>
              </a:rPr>
              <a:t>Outputs</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6" name="Title 49"/>
          <p:cNvSpPr>
            <a:spLocks noGrp="1"/>
          </p:cNvSpPr>
          <p:nvPr>
            <p:ph type="title"/>
          </p:nvPr>
        </p:nvSpPr>
        <p:spPr>
          <a:xfrm>
            <a:off x="76200" y="152400"/>
            <a:ext cx="9220200" cy="838200"/>
          </a:xfrm>
        </p:spPr>
        <p:txBody>
          <a:bodyPr>
            <a:no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12.3.1 CONTROL PROCUREMENTS:INPUTS</a:t>
            </a:r>
            <a:endParaRPr lang="en-CA"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155652" name="Rectangle 4"/>
          <p:cNvSpPr>
            <a:spLocks noGrp="1" noChangeArrowheads="1"/>
          </p:cNvSpPr>
          <p:nvPr>
            <p:ph idx="1"/>
          </p:nvPr>
        </p:nvSpPr>
        <p:spPr>
          <a:xfrm>
            <a:off x="0" y="990600"/>
            <a:ext cx="9144000" cy="6019800"/>
          </a:xfrm>
          <a:noFill/>
          <a:ln/>
        </p:spPr>
        <p:txBody>
          <a:bodyPr>
            <a:normAutofit fontScale="92500" lnSpcReduction="10000"/>
          </a:bodyPr>
          <a:lstStyle/>
          <a:p>
            <a:pPr>
              <a:buSzPct val="79000"/>
              <a:buNone/>
            </a:pPr>
            <a:r>
              <a:rPr lang="en-US" sz="2800" b="1" dirty="0"/>
              <a:t>.1 Project Management Plan</a:t>
            </a:r>
          </a:p>
          <a:p>
            <a:pPr marL="450850" lvl="1" indent="-184150">
              <a:buSzPct val="79000"/>
            </a:pPr>
            <a:r>
              <a:rPr lang="en-US" sz="2200" b="1" i="1" dirty="0"/>
              <a:t>Requirements Management Plan. </a:t>
            </a:r>
            <a:r>
              <a:rPr lang="en-US" sz="2200" dirty="0"/>
              <a:t>Describes how contracted requirements will be analyzed, documented and managed.</a:t>
            </a:r>
          </a:p>
          <a:p>
            <a:pPr marL="450850" lvl="1" indent="-184150">
              <a:buSzPct val="79000"/>
            </a:pPr>
            <a:r>
              <a:rPr lang="en-US" sz="2200" b="1" i="1" dirty="0"/>
              <a:t>Risk Management Plan. </a:t>
            </a:r>
            <a:r>
              <a:rPr lang="en-US" sz="2200" dirty="0"/>
              <a:t>Describes how risk activities created by the seller will be structured and performed.</a:t>
            </a:r>
          </a:p>
          <a:p>
            <a:pPr marL="450850" lvl="1" indent="-184150">
              <a:buSzPct val="79000"/>
            </a:pPr>
            <a:r>
              <a:rPr lang="en-US" sz="2200" b="1" i="1" dirty="0"/>
              <a:t>Procurement Management Plan. </a:t>
            </a:r>
            <a:r>
              <a:rPr lang="en-US" sz="2200" dirty="0"/>
              <a:t>Describes control procurement activities</a:t>
            </a:r>
          </a:p>
          <a:p>
            <a:pPr marL="450850" lvl="1" indent="-184150">
              <a:buSzPct val="79000"/>
            </a:pPr>
            <a:r>
              <a:rPr lang="en-US" sz="2200" b="1" i="1" dirty="0"/>
              <a:t>Change Management Plan. </a:t>
            </a:r>
            <a:r>
              <a:rPr lang="en-US" sz="2200" dirty="0"/>
              <a:t>Describes how seller-created changes will be managed. </a:t>
            </a:r>
          </a:p>
          <a:p>
            <a:pPr marL="450850" lvl="1" indent="-184150">
              <a:buSzPct val="79000"/>
            </a:pPr>
            <a:r>
              <a:rPr lang="en-US" sz="2200" b="1" i="1" dirty="0"/>
              <a:t>Schedule baseline. </a:t>
            </a:r>
            <a:r>
              <a:rPr lang="en-US" sz="2200" dirty="0"/>
              <a:t>Updated to reflect schedule slippages caused by seller.</a:t>
            </a:r>
          </a:p>
          <a:p>
            <a:pPr marL="0" lvl="1" indent="0">
              <a:buSzPct val="79000"/>
            </a:pPr>
            <a:r>
              <a:rPr lang="en-US" sz="2800" b="1" dirty="0"/>
              <a:t>2 Project Documents</a:t>
            </a:r>
          </a:p>
          <a:p>
            <a:pPr marL="450850" lvl="1" indent="-184150">
              <a:buSzPct val="79000"/>
            </a:pPr>
            <a:r>
              <a:rPr lang="en-US" sz="2200" b="1" i="1" dirty="0"/>
              <a:t> Assumption Log. </a:t>
            </a:r>
            <a:r>
              <a:rPr lang="en-US" sz="2200" dirty="0"/>
              <a:t>Documents assumption made during procurement</a:t>
            </a:r>
          </a:p>
          <a:p>
            <a:pPr marL="450850" lvl="1" indent="-184150">
              <a:buSzPct val="79000"/>
            </a:pPr>
            <a:r>
              <a:rPr lang="en-US" sz="2200" b="1" i="1" dirty="0"/>
              <a:t>Lessons Learned Register. </a:t>
            </a:r>
            <a:r>
              <a:rPr lang="en-US" sz="2200" dirty="0"/>
              <a:t>Needed to improve contractor performance</a:t>
            </a:r>
          </a:p>
          <a:p>
            <a:pPr marL="450850" lvl="1" indent="-184150">
              <a:buSzPct val="79000"/>
            </a:pPr>
            <a:r>
              <a:rPr lang="en-US" sz="2200" b="1" i="1" dirty="0"/>
              <a:t>Milestone List. </a:t>
            </a:r>
            <a:r>
              <a:rPr lang="en-US" sz="2200" dirty="0"/>
              <a:t>Shows seller’s delivery dates</a:t>
            </a:r>
          </a:p>
          <a:p>
            <a:pPr marL="450850" lvl="1" indent="-184150">
              <a:buSzPct val="79000"/>
            </a:pPr>
            <a:r>
              <a:rPr lang="en-US" sz="2200" b="1" i="1" dirty="0"/>
              <a:t>Quality Reports. </a:t>
            </a:r>
            <a:r>
              <a:rPr lang="en-US" sz="2200" dirty="0"/>
              <a:t>Identifies seller performance and deliverable compliance </a:t>
            </a:r>
          </a:p>
          <a:p>
            <a:pPr marL="450850" lvl="1" indent="-184150">
              <a:buSzPct val="79000"/>
            </a:pPr>
            <a:r>
              <a:rPr lang="en-US" sz="2200" b="1" i="1" dirty="0"/>
              <a:t>Requirements Documentation. </a:t>
            </a:r>
            <a:r>
              <a:rPr lang="en-US" sz="2200" dirty="0"/>
              <a:t>Identifies technical and contractual requirements, the seller is required to satisfy. </a:t>
            </a:r>
          </a:p>
          <a:p>
            <a:pPr marL="450850" lvl="1" indent="-184150">
              <a:buSzPct val="79000"/>
            </a:pPr>
            <a:r>
              <a:rPr lang="en-US" sz="2200" b="1" i="1" dirty="0"/>
              <a:t>Requirements Traceability Matrix. </a:t>
            </a:r>
            <a:r>
              <a:rPr lang="en-US" sz="2200" dirty="0"/>
              <a:t>Shows how requirements are satisfied.</a:t>
            </a:r>
          </a:p>
          <a:p>
            <a:pPr marL="450850" lvl="1" indent="-184150">
              <a:buSzPct val="79000"/>
            </a:pPr>
            <a:r>
              <a:rPr lang="en-US" sz="2200" b="1" i="1" dirty="0"/>
              <a:t>Risk Register. </a:t>
            </a:r>
            <a:r>
              <a:rPr lang="en-US" sz="2200" dirty="0"/>
              <a:t>Identifies risks associated with the seller. </a:t>
            </a:r>
          </a:p>
          <a:p>
            <a:pPr marL="450850" lvl="1" indent="-184150">
              <a:buSzPct val="79000"/>
            </a:pPr>
            <a:r>
              <a:rPr lang="en-US" sz="2200" b="1" i="1" dirty="0"/>
              <a:t>Stakeholder Register. </a:t>
            </a:r>
            <a:r>
              <a:rPr lang="en-US" sz="2200" dirty="0"/>
              <a:t>Provides information about stakeholders involved in the procurement process</a:t>
            </a:r>
            <a:r>
              <a:rPr lang="en-US" sz="2200" b="1" i="1" dirty="0"/>
              <a:t>   </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9"/>
          <p:cNvSpPr>
            <a:spLocks noGrp="1"/>
          </p:cNvSpPr>
          <p:nvPr>
            <p:ph type="title"/>
          </p:nvPr>
        </p:nvSpPr>
        <p:spPr>
          <a:xfrm>
            <a:off x="76200" y="-197734"/>
            <a:ext cx="9144000" cy="838200"/>
          </a:xfrm>
        </p:spPr>
        <p:txBody>
          <a:bodyPr>
            <a:no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12.3.1 CONTROL PROCUREMENTS:INPUTS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304800" y="762000"/>
            <a:ext cx="8686800" cy="6400800"/>
          </a:xfrm>
        </p:spPr>
        <p:txBody>
          <a:bodyPr>
            <a:normAutofit fontScale="85000" lnSpcReduction="20000"/>
          </a:bodyPr>
          <a:lstStyle/>
          <a:p>
            <a:pPr>
              <a:buNone/>
            </a:pPr>
            <a:r>
              <a:rPr lang="en-US" sz="3300" b="1" dirty="0"/>
              <a:t>.3  Agreements</a:t>
            </a:r>
          </a:p>
          <a:p>
            <a:pPr marL="450850" indent="0">
              <a:lnSpc>
                <a:spcPct val="120000"/>
              </a:lnSpc>
              <a:spcBef>
                <a:spcPts val="0"/>
              </a:spcBef>
              <a:buNone/>
            </a:pPr>
            <a:r>
              <a:rPr lang="en-US" sz="2600" dirty="0"/>
              <a:t>Understanding between parties, serves as a baseline for the work being  performed/provided by a seller to a buyer</a:t>
            </a:r>
          </a:p>
          <a:p>
            <a:pPr>
              <a:buNone/>
            </a:pPr>
            <a:r>
              <a:rPr lang="en-US" sz="3000" b="1" dirty="0"/>
              <a:t>.4  Procurement Documentation</a:t>
            </a:r>
          </a:p>
          <a:p>
            <a:pPr marL="450850" indent="0">
              <a:lnSpc>
                <a:spcPct val="120000"/>
              </a:lnSpc>
              <a:buNone/>
            </a:pPr>
            <a:r>
              <a:rPr lang="en-US" sz="2600" dirty="0"/>
              <a:t>Details how the procurement processes will be administered, provides the SOW, payment information, contractor performance information, plans, drawings and other documents. </a:t>
            </a:r>
          </a:p>
          <a:p>
            <a:pPr>
              <a:buNone/>
            </a:pPr>
            <a:r>
              <a:rPr lang="en-US" sz="3000" b="1" dirty="0"/>
              <a:t>5. Approved Change Requests</a:t>
            </a:r>
          </a:p>
          <a:p>
            <a:pPr marL="855663" lvl="1" indent="-236538">
              <a:buSzPct val="77000"/>
            </a:pPr>
            <a:r>
              <a:rPr lang="en-US" sz="2600" dirty="0"/>
              <a:t>Modifications to the terms of the contract or to the description of the product or service</a:t>
            </a:r>
          </a:p>
          <a:p>
            <a:pPr marL="855663" lvl="1" indent="-236538">
              <a:buSzPct val="77000"/>
            </a:pPr>
            <a:r>
              <a:rPr lang="en-US" sz="2600" dirty="0"/>
              <a:t>Contested changes where the seller and project management team cannot agree on compensation for the change are also called claims, disputes or appeals</a:t>
            </a:r>
          </a:p>
          <a:p>
            <a:pPr>
              <a:buNone/>
            </a:pPr>
            <a:r>
              <a:rPr lang="en-US" sz="3000" b="1" dirty="0"/>
              <a:t>.6  Work Performance Data</a:t>
            </a:r>
          </a:p>
          <a:p>
            <a:pPr marL="855663" lvl="1" indent="-236538"/>
            <a:r>
              <a:rPr lang="en-US" sz="2600" dirty="0"/>
              <a:t>Work performance information indicating which deliverables have been completed and which have not. </a:t>
            </a:r>
          </a:p>
          <a:p>
            <a:pPr marL="855663" lvl="1" indent="-236538"/>
            <a:r>
              <a:rPr lang="en-US" sz="2600" dirty="0"/>
              <a:t>Meeting quality standards</a:t>
            </a:r>
          </a:p>
          <a:p>
            <a:pPr marL="855663" lvl="1" indent="-236538"/>
            <a:r>
              <a:rPr lang="en-US" sz="2600" dirty="0"/>
              <a:t>Incurred or committed costs</a:t>
            </a:r>
          </a:p>
          <a:p>
            <a:pPr marL="855663" lvl="1" indent="-236538"/>
            <a:r>
              <a:rPr lang="en-US" sz="2600" dirty="0"/>
              <a:t>Seller Invoices</a:t>
            </a:r>
          </a:p>
          <a:p>
            <a:pPr lvl="1">
              <a:buSzPct val="77000"/>
              <a:buNone/>
            </a:pPr>
            <a:endParaRPr lang="en-US" sz="2400" b="1" dirty="0"/>
          </a:p>
          <a:p>
            <a:pPr lvl="1"/>
            <a:endParaRPr lang="en-US" sz="2400" b="1" dirty="0"/>
          </a:p>
          <a:p>
            <a:pPr lvl="1">
              <a:buNone/>
            </a:pPr>
            <a:endParaRPr lang="en-CA"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59395" name="Rectangle 3"/>
          <p:cNvSpPr>
            <a:spLocks noGrp="1" noChangeArrowheads="1"/>
          </p:cNvSpPr>
          <p:nvPr>
            <p:ph type="title"/>
          </p:nvPr>
        </p:nvSpPr>
        <p:spPr>
          <a:xfrm>
            <a:off x="304800" y="225552"/>
            <a:ext cx="8686800" cy="841248"/>
          </a:xfrm>
          <a:noFill/>
          <a:ln/>
        </p:spPr>
        <p:txBody>
          <a:bodyPr>
            <a:no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PROJECT PROCUREMENT MANAGEMENT </a:t>
            </a:r>
          </a:p>
        </p:txBody>
      </p:sp>
      <p:graphicFrame>
        <p:nvGraphicFramePr>
          <p:cNvPr id="68610" name="Object 2"/>
          <p:cNvGraphicFramePr>
            <a:graphicFrameLocks noChangeAspect="1"/>
          </p:cNvGraphicFramePr>
          <p:nvPr>
            <p:extLst>
              <p:ext uri="{D42A27DB-BD31-4B8C-83A1-F6EECF244321}">
                <p14:modId xmlns:p14="http://schemas.microsoft.com/office/powerpoint/2010/main" val="3328107144"/>
              </p:ext>
            </p:extLst>
          </p:nvPr>
        </p:nvGraphicFramePr>
        <p:xfrm>
          <a:off x="571500" y="1752600"/>
          <a:ext cx="9258300" cy="4267200"/>
        </p:xfrm>
        <a:graphic>
          <a:graphicData uri="http://schemas.openxmlformats.org/presentationml/2006/ole">
            <mc:AlternateContent xmlns:mc="http://schemas.openxmlformats.org/markup-compatibility/2006">
              <mc:Choice xmlns:v="urn:schemas-microsoft-com:vml" Requires="v">
                <p:oleObj spid="_x0000_s68873" name="Visio" r:id="rId4" imgW="8029643" imgH="2771775" progId="Visio.Drawing.11">
                  <p:embed/>
                </p:oleObj>
              </mc:Choice>
              <mc:Fallback>
                <p:oleObj name="Visio" r:id="rId4" imgW="8029643" imgH="2771775" progId="Visio.Drawing.11">
                  <p:embed/>
                  <p:pic>
                    <p:nvPicPr>
                      <p:cNvPr id="0" name="Picture 2"/>
                      <p:cNvPicPr>
                        <a:picLocks noChangeAspect="1" noChangeArrowheads="1"/>
                      </p:cNvPicPr>
                      <p:nvPr/>
                    </p:nvPicPr>
                    <p:blipFill>
                      <a:blip r:embed="rId5"/>
                      <a:srcRect/>
                      <a:stretch>
                        <a:fillRect/>
                      </a:stretch>
                    </p:blipFill>
                    <p:spPr bwMode="auto">
                      <a:xfrm>
                        <a:off x="571500" y="1752600"/>
                        <a:ext cx="9258300" cy="4267200"/>
                      </a:xfrm>
                      <a:prstGeom prst="rect">
                        <a:avLst/>
                      </a:prstGeom>
                      <a:noFill/>
                      <a:ln>
                        <a:noFill/>
                      </a:ln>
                      <a:effectLst/>
                    </p:spPr>
                  </p:pic>
                </p:oleObj>
              </mc:Fallback>
            </mc:AlternateContent>
          </a:graphicData>
        </a:graphic>
      </p:graphicFrame>
      <p:sp>
        <p:nvSpPr>
          <p:cNvPr id="5"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9"/>
          <p:cNvSpPr>
            <a:spLocks noGrp="1"/>
          </p:cNvSpPr>
          <p:nvPr>
            <p:ph type="title"/>
          </p:nvPr>
        </p:nvSpPr>
        <p:spPr>
          <a:xfrm>
            <a:off x="76200" y="-197734"/>
            <a:ext cx="9144000" cy="838200"/>
          </a:xfrm>
        </p:spPr>
        <p:txBody>
          <a:bodyPr>
            <a:no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12.3.1 CONTROL PROCUREMENTS:INPUTS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304800" y="762000"/>
            <a:ext cx="8686800" cy="6400800"/>
          </a:xfrm>
        </p:spPr>
        <p:txBody>
          <a:bodyPr>
            <a:normAutofit/>
          </a:bodyPr>
          <a:lstStyle/>
          <a:p>
            <a:pPr>
              <a:buNone/>
            </a:pPr>
            <a:r>
              <a:rPr lang="en-US" b="1" dirty="0"/>
              <a:t>.7 Enterprise Organizational Factors</a:t>
            </a:r>
          </a:p>
          <a:p>
            <a:pPr marL="358775" indent="0">
              <a:buNone/>
            </a:pPr>
            <a:r>
              <a:rPr lang="en-US" sz="2400" dirty="0"/>
              <a:t>Factors that influence control procurement process include:</a:t>
            </a:r>
          </a:p>
          <a:p>
            <a:pPr marL="701675" indent="-342900"/>
            <a:r>
              <a:rPr lang="en-US" sz="2400" i="1" dirty="0"/>
              <a:t>Contract Change Control Systems</a:t>
            </a:r>
          </a:p>
          <a:p>
            <a:pPr marL="701675" indent="-342900"/>
            <a:r>
              <a:rPr lang="en-US" sz="2400" i="1" dirty="0"/>
              <a:t>Market Conditions</a:t>
            </a:r>
          </a:p>
          <a:p>
            <a:pPr marL="701675" indent="-342900"/>
            <a:r>
              <a:rPr lang="en-US" sz="2400" i="1" dirty="0"/>
              <a:t>Financial and Accounts payable management systems</a:t>
            </a:r>
          </a:p>
          <a:p>
            <a:pPr marL="701675" indent="-342900"/>
            <a:r>
              <a:rPr lang="en-US" sz="2400" i="1" dirty="0"/>
              <a:t>Buyer’s code of ethics</a:t>
            </a:r>
          </a:p>
          <a:p>
            <a:pPr marL="358775" indent="0">
              <a:buNone/>
            </a:pPr>
            <a:endParaRPr lang="en-US" sz="2000" i="1" dirty="0"/>
          </a:p>
          <a:p>
            <a:pPr marL="0" indent="0">
              <a:buNone/>
            </a:pPr>
            <a:r>
              <a:rPr lang="en-US" b="1" dirty="0"/>
              <a:t>.8  Organizational Process Assets</a:t>
            </a:r>
          </a:p>
          <a:p>
            <a:pPr marL="717550" indent="-320675"/>
            <a:r>
              <a:rPr lang="en-US" sz="2400" i="1" dirty="0"/>
              <a:t>Procurement Policies</a:t>
            </a:r>
            <a:endParaRPr lang="en-US" sz="2400" b="1" i="1" dirty="0"/>
          </a:p>
          <a:p>
            <a:pPr lvl="1">
              <a:buSzPct val="77000"/>
              <a:buNone/>
            </a:pPr>
            <a:endParaRPr lang="en-US" sz="2400" b="1" dirty="0"/>
          </a:p>
          <a:p>
            <a:pPr lvl="1"/>
            <a:endParaRPr lang="en-US" sz="2400" b="1" dirty="0"/>
          </a:p>
          <a:p>
            <a:pPr lvl="1">
              <a:buNone/>
            </a:pPr>
            <a:endParaRPr lang="en-CA" sz="2400" b="1" dirty="0"/>
          </a:p>
        </p:txBody>
      </p:sp>
    </p:spTree>
    <p:extLst>
      <p:ext uri="{BB962C8B-B14F-4D97-AF65-F5344CB8AC3E}">
        <p14:creationId xmlns:p14="http://schemas.microsoft.com/office/powerpoint/2010/main" val="3078214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9"/>
          <p:cNvSpPr>
            <a:spLocks noGrp="1"/>
          </p:cNvSpPr>
          <p:nvPr>
            <p:ph type="title"/>
          </p:nvPr>
        </p:nvSpPr>
        <p:spPr>
          <a:xfrm>
            <a:off x="-381000" y="13504"/>
            <a:ext cx="9677400" cy="838200"/>
          </a:xfrm>
        </p:spPr>
        <p:txBody>
          <a:bodyPr>
            <a:noAutofit/>
          </a:bodyPr>
          <a:lstStyle/>
          <a:p>
            <a:pPr algn="ctr">
              <a:tabLst>
                <a:tab pos="1482725" algn="l"/>
              </a:tabLst>
            </a:pPr>
            <a:r>
              <a:rPr lang="en-US" sz="27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12.3.2 CONTROL PROCUREMENTS:TOOLS &amp; TECHNIQUES</a:t>
            </a:r>
            <a:endParaRPr lang="en-CA" sz="27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76200" y="851704"/>
            <a:ext cx="8915400" cy="5853896"/>
          </a:xfrm>
        </p:spPr>
        <p:txBody>
          <a:bodyPr>
            <a:normAutofit/>
          </a:bodyPr>
          <a:lstStyle/>
          <a:p>
            <a:pPr>
              <a:buNone/>
            </a:pPr>
            <a:r>
              <a:rPr lang="en-US" sz="2800" b="1" dirty="0"/>
              <a:t>.1 Expert Judgment</a:t>
            </a:r>
          </a:p>
          <a:p>
            <a:pPr marL="358775" indent="0">
              <a:lnSpc>
                <a:spcPct val="100000"/>
              </a:lnSpc>
              <a:buNone/>
            </a:pPr>
            <a:r>
              <a:rPr lang="en-US" sz="2000" dirty="0"/>
              <a:t>Control procurements may require expertise in the areas of finance, engineering, design development, supply chain management, laws regulations compliance requirements and claims administration.  </a:t>
            </a:r>
          </a:p>
          <a:p>
            <a:pPr marL="0" indent="0">
              <a:lnSpc>
                <a:spcPct val="100000"/>
              </a:lnSpc>
              <a:buNone/>
            </a:pPr>
            <a:r>
              <a:rPr lang="en-US" b="1" dirty="0"/>
              <a:t>.2 Claims Administration </a:t>
            </a:r>
          </a:p>
          <a:p>
            <a:pPr marL="531813" lvl="1" indent="-168275"/>
            <a:r>
              <a:rPr lang="en-US" sz="2000" dirty="0"/>
              <a:t>Contested changes, claims, disputes, appeals are documented, processed, and monitored as per contact terms</a:t>
            </a:r>
          </a:p>
          <a:p>
            <a:pPr marL="531813" lvl="1" indent="-168275"/>
            <a:r>
              <a:rPr lang="en-US" sz="2000" dirty="0"/>
              <a:t>Contractual Dispute resolution procedures </a:t>
            </a:r>
          </a:p>
          <a:p>
            <a:pPr marL="531813" lvl="1" indent="-168275"/>
            <a:r>
              <a:rPr lang="en-US" sz="2000" dirty="0"/>
              <a:t>Arbitration, litigation </a:t>
            </a:r>
          </a:p>
          <a:p>
            <a:pPr marL="0" indent="0">
              <a:lnSpc>
                <a:spcPct val="100000"/>
              </a:lnSpc>
              <a:buNone/>
            </a:pPr>
            <a:r>
              <a:rPr lang="en-US" b="1" dirty="0"/>
              <a:t>.3 Data Analysis</a:t>
            </a:r>
          </a:p>
          <a:p>
            <a:pPr marL="531813" indent="-173038">
              <a:lnSpc>
                <a:spcPct val="100000"/>
              </a:lnSpc>
            </a:pPr>
            <a:r>
              <a:rPr lang="en-US" sz="2000" b="1" i="1" dirty="0"/>
              <a:t>Performance Reviews. </a:t>
            </a:r>
            <a:r>
              <a:rPr lang="en-US" sz="2000" dirty="0"/>
              <a:t>Performed to measure, compare and analyze actual performance on quality, resources, cost and schedule, against the agreement. </a:t>
            </a:r>
          </a:p>
          <a:p>
            <a:pPr marL="531813" indent="-173038">
              <a:lnSpc>
                <a:spcPct val="100000"/>
              </a:lnSpc>
            </a:pPr>
            <a:r>
              <a:rPr lang="en-US" sz="2000" b="1" i="1" dirty="0"/>
              <a:t>Earned Value Analysis (EVA). </a:t>
            </a:r>
            <a:r>
              <a:rPr lang="en-US" sz="2000" dirty="0"/>
              <a:t>Measures variances of cost and schedule against the baselines. </a:t>
            </a:r>
          </a:p>
          <a:p>
            <a:pPr marL="531813" indent="-173038">
              <a:lnSpc>
                <a:spcPct val="100000"/>
              </a:lnSpc>
            </a:pPr>
            <a:r>
              <a:rPr lang="en-US" sz="2000" b="1" i="1" dirty="0"/>
              <a:t>Trend Analysis. </a:t>
            </a:r>
            <a:r>
              <a:rPr lang="en-US" sz="2000" dirty="0"/>
              <a:t>Used to forecast estimates of cost at completion (EAC).  </a:t>
            </a:r>
            <a:endParaRPr lang="en-US" sz="2000" b="1" i="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9"/>
          <p:cNvSpPr>
            <a:spLocks noGrp="1"/>
          </p:cNvSpPr>
          <p:nvPr>
            <p:ph type="title"/>
          </p:nvPr>
        </p:nvSpPr>
        <p:spPr>
          <a:xfrm>
            <a:off x="-381000" y="13504"/>
            <a:ext cx="9677400" cy="838200"/>
          </a:xfrm>
        </p:spPr>
        <p:txBody>
          <a:bodyPr>
            <a:noAutofit/>
          </a:bodyPr>
          <a:lstStyle/>
          <a:p>
            <a:pPr algn="ctr">
              <a:tabLst>
                <a:tab pos="1482725" algn="l"/>
              </a:tabLst>
            </a:pPr>
            <a:r>
              <a:rPr lang="en-US" sz="27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12.3.2 CONTROL PROCUREMENTS:TOOLS &amp; TECHNIQUES</a:t>
            </a:r>
            <a:endParaRPr lang="en-CA" sz="27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76200" y="851704"/>
            <a:ext cx="8915400" cy="5853896"/>
          </a:xfrm>
        </p:spPr>
        <p:txBody>
          <a:bodyPr>
            <a:normAutofit/>
          </a:bodyPr>
          <a:lstStyle/>
          <a:p>
            <a:pPr>
              <a:buNone/>
            </a:pPr>
            <a:r>
              <a:rPr lang="en-US" sz="2800" b="1" dirty="0"/>
              <a:t>.</a:t>
            </a:r>
            <a:r>
              <a:rPr lang="en-US" b="1" dirty="0"/>
              <a:t>4 Inspection</a:t>
            </a:r>
            <a:r>
              <a:rPr lang="en-US" sz="2000" dirty="0"/>
              <a:t>  </a:t>
            </a:r>
          </a:p>
          <a:p>
            <a:pPr marL="358775" indent="0">
              <a:buNone/>
            </a:pPr>
            <a:r>
              <a:rPr lang="en-US" sz="2400" dirty="0"/>
              <a:t>A structured review of the work performed by the seller, to determine work progress. </a:t>
            </a:r>
          </a:p>
          <a:p>
            <a:pPr marL="0" indent="0">
              <a:buNone/>
            </a:pPr>
            <a:r>
              <a:rPr lang="en-US" b="1" dirty="0"/>
              <a:t>.5 Audits</a:t>
            </a:r>
          </a:p>
          <a:p>
            <a:pPr lvl="1"/>
            <a:r>
              <a:rPr lang="en-US" b="1" dirty="0"/>
              <a:t> </a:t>
            </a:r>
            <a:r>
              <a:rPr lang="en-US" dirty="0"/>
              <a:t>Required by the buyer and supported by seller as per the contract</a:t>
            </a:r>
          </a:p>
          <a:p>
            <a:pPr lvl="1"/>
            <a:r>
              <a:rPr lang="en-US" dirty="0"/>
              <a:t>Conducted during execution to identify any weaknesses in seller’s deliverables. </a:t>
            </a:r>
          </a:p>
          <a:p>
            <a:pPr lvl="1"/>
            <a:r>
              <a:rPr lang="en-US" dirty="0"/>
              <a:t>Audits findings must be brought to the attention of the project manager for adjustment as necessary. </a:t>
            </a:r>
          </a:p>
          <a:p>
            <a:pPr marL="358775" indent="0">
              <a:buNone/>
            </a:pPr>
            <a:endParaRPr lang="en-US" b="1" dirty="0"/>
          </a:p>
        </p:txBody>
      </p:sp>
    </p:spTree>
    <p:extLst>
      <p:ext uri="{BB962C8B-B14F-4D97-AF65-F5344CB8AC3E}">
        <p14:creationId xmlns:p14="http://schemas.microsoft.com/office/powerpoint/2010/main" val="2658638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9"/>
          <p:cNvSpPr>
            <a:spLocks noGrp="1"/>
          </p:cNvSpPr>
          <p:nvPr>
            <p:ph type="title"/>
          </p:nvPr>
        </p:nvSpPr>
        <p:spPr>
          <a:xfrm>
            <a:off x="609600" y="-152400"/>
            <a:ext cx="8763000" cy="990600"/>
          </a:xfrm>
        </p:spPr>
        <p:txBody>
          <a:bodyPr>
            <a:noAutofit/>
          </a:bodyPr>
          <a:lstStyle/>
          <a:p>
            <a:pPr algn="ctr">
              <a:tabLst>
                <a:tab pos="1482725" algn="l"/>
              </a:tabLst>
            </a:pP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12.3.3 CONTROL PROCUREMENTS: OUTPUTS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228600" y="990600"/>
            <a:ext cx="8705088" cy="6172200"/>
          </a:xfrm>
        </p:spPr>
        <p:txBody>
          <a:bodyPr>
            <a:normAutofit lnSpcReduction="10000"/>
          </a:bodyPr>
          <a:lstStyle/>
          <a:p>
            <a:pPr marL="569913" indent="-452438">
              <a:buNone/>
            </a:pPr>
            <a:r>
              <a:rPr lang="en-US" sz="2800" b="1" dirty="0"/>
              <a:t>.1 Closed Procurements	</a:t>
            </a:r>
          </a:p>
          <a:p>
            <a:pPr marL="531813" indent="0">
              <a:buNone/>
            </a:pPr>
            <a:r>
              <a:rPr lang="en-US" sz="2200" dirty="0"/>
              <a:t>Formal procurement closure requirements are described in the contract. Closure occurs when deliverables are have been provided on time, met the technical and quality specifications, and approved by the project team. There should be no outstanding claims or invoices. </a:t>
            </a:r>
          </a:p>
          <a:p>
            <a:pPr marL="569913" indent="-452438">
              <a:buNone/>
            </a:pPr>
            <a:r>
              <a:rPr lang="en-US" sz="2800" b="1" dirty="0"/>
              <a:t>.2 Work Performance Information</a:t>
            </a:r>
          </a:p>
          <a:p>
            <a:pPr marL="850900" indent="-222250">
              <a:spcBef>
                <a:spcPts val="0"/>
              </a:spcBef>
            </a:pPr>
            <a:r>
              <a:rPr lang="en-US" sz="2200" dirty="0"/>
              <a:t>Provides a basis for identification of encountered or potential problems of a vendor, to support later claims, disputes or new procurements. </a:t>
            </a:r>
          </a:p>
          <a:p>
            <a:pPr marL="850900" indent="-222250">
              <a:spcBef>
                <a:spcPts val="0"/>
              </a:spcBef>
            </a:pPr>
            <a:r>
              <a:rPr lang="en-US" sz="2200" dirty="0"/>
              <a:t>Reporting compliance of contracts enables tracking the completion of deliverables, supports improved forecasting, risk management and decision making </a:t>
            </a:r>
            <a:r>
              <a:rPr lang="en-US" sz="2200" b="1" dirty="0"/>
              <a:t> </a:t>
            </a:r>
          </a:p>
          <a:p>
            <a:pPr marL="628650" indent="0">
              <a:spcBef>
                <a:spcPts val="0"/>
              </a:spcBef>
              <a:buNone/>
            </a:pPr>
            <a:endParaRPr lang="en-US" sz="2200" b="1" dirty="0"/>
          </a:p>
          <a:p>
            <a:pPr marL="569913" indent="-452438">
              <a:spcBef>
                <a:spcPts val="0"/>
              </a:spcBef>
              <a:buNone/>
            </a:pPr>
            <a:r>
              <a:rPr lang="en-US" sz="2800" b="1" dirty="0"/>
              <a:t>.3 Procurement Documents Updates</a:t>
            </a:r>
          </a:p>
          <a:p>
            <a:pPr marL="569913" indent="-452438">
              <a:spcBef>
                <a:spcPts val="0"/>
              </a:spcBef>
              <a:buNone/>
            </a:pPr>
            <a:r>
              <a:rPr lang="en-US" b="1" dirty="0"/>
              <a:t>     </a:t>
            </a:r>
            <a:r>
              <a:rPr lang="en-US" sz="2200" dirty="0"/>
              <a:t>These documents may need updating to record any approved or unapproved changes, seller provided technical documents, performance information, invoices, payment records, inspection results.  </a:t>
            </a:r>
            <a:r>
              <a:rPr lang="en-US" sz="2800" b="1" dirty="0"/>
              <a:t>   	</a:t>
            </a:r>
            <a:endParaRPr lang="en-US" sz="2000" dirty="0"/>
          </a:p>
        </p:txBody>
      </p:sp>
    </p:spTree>
    <p:extLst>
      <p:ext uri="{BB962C8B-B14F-4D97-AF65-F5344CB8AC3E}">
        <p14:creationId xmlns:p14="http://schemas.microsoft.com/office/powerpoint/2010/main" val="3430766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362950" cy="4881563"/>
          </a:xfrm>
        </p:spPr>
        <p:txBody>
          <a:bodyPr/>
          <a:lstStyle/>
          <a:p>
            <a:pPr marL="569913" indent="-452438">
              <a:spcBef>
                <a:spcPts val="0"/>
              </a:spcBef>
              <a:buNone/>
            </a:pPr>
            <a:r>
              <a:rPr lang="en-US" b="1" dirty="0"/>
              <a:t>.4 Change Requests</a:t>
            </a:r>
          </a:p>
          <a:p>
            <a:pPr marL="968375" lvl="1" indent="-342900"/>
            <a:r>
              <a:rPr lang="en-US" dirty="0"/>
              <a:t>Changes to the project management plan or its subsidiaries such as Cost or Schedule baselines, or the procurement management plan may result from administer procurement.</a:t>
            </a:r>
          </a:p>
          <a:p>
            <a:pPr marL="968375" lvl="1" indent="-342900"/>
            <a:r>
              <a:rPr lang="en-US" dirty="0"/>
              <a:t>Change requests are processed for review and approval. </a:t>
            </a:r>
          </a:p>
          <a:p>
            <a:pPr marL="968375" lvl="1" indent="-342900"/>
            <a:r>
              <a:rPr lang="en-US" dirty="0"/>
              <a:t>Requested but unresolved changes may be disputed by one contract party and can lead to claims against the other party. These must be identified and documented by project correspondence.</a:t>
            </a:r>
          </a:p>
          <a:p>
            <a:pPr marL="0" indent="0">
              <a:buNone/>
            </a:pPr>
            <a:endParaRPr lang="en-CA" dirty="0"/>
          </a:p>
        </p:txBody>
      </p:sp>
      <p:sp>
        <p:nvSpPr>
          <p:cNvPr id="4" name="Title 49"/>
          <p:cNvSpPr>
            <a:spLocks noGrp="1"/>
          </p:cNvSpPr>
          <p:nvPr>
            <p:ph type="title"/>
          </p:nvPr>
        </p:nvSpPr>
        <p:spPr>
          <a:xfrm>
            <a:off x="628650" y="365125"/>
            <a:ext cx="7886700" cy="701675"/>
          </a:xfrm>
        </p:spPr>
        <p:txBody>
          <a:bodyPr>
            <a:noAutofit/>
          </a:bodyPr>
          <a:lstStyle/>
          <a:p>
            <a:pPr algn="ctr">
              <a:tabLst>
                <a:tab pos="1482725" algn="l"/>
              </a:tabLst>
            </a:pP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12.3.3 CONTROL PROCUREMENTS: OUTPUTS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51986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9"/>
          <p:cNvSpPr>
            <a:spLocks noGrp="1"/>
          </p:cNvSpPr>
          <p:nvPr>
            <p:ph type="title"/>
          </p:nvPr>
        </p:nvSpPr>
        <p:spPr>
          <a:xfrm>
            <a:off x="438912" y="-152400"/>
            <a:ext cx="8781288" cy="914400"/>
          </a:xfrm>
        </p:spPr>
        <p:txBody>
          <a:bodyPr>
            <a:noAutofit/>
          </a:bodyPr>
          <a:lstStyle/>
          <a:p>
            <a:pPr algn="ctr">
              <a:tabLst>
                <a:tab pos="1482725" algn="l"/>
              </a:tabLst>
            </a:pP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12.3.3 CONTROL PROCUREMENTS: OUTPUTS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304800" y="838200"/>
            <a:ext cx="8686800" cy="6019800"/>
          </a:xfrm>
        </p:spPr>
        <p:txBody>
          <a:bodyPr>
            <a:normAutofit/>
          </a:bodyPr>
          <a:lstStyle/>
          <a:p>
            <a:pPr>
              <a:buNone/>
            </a:pPr>
            <a:r>
              <a:rPr lang="en-US" sz="2800" b="1" dirty="0"/>
              <a:t>.5  Project Management Plan Updates </a:t>
            </a:r>
          </a:p>
          <a:p>
            <a:pPr marL="625475" lvl="1" indent="-223838">
              <a:buNone/>
            </a:pPr>
            <a:r>
              <a:rPr lang="en-US" sz="3200" dirty="0"/>
              <a:t>  </a:t>
            </a:r>
            <a:r>
              <a:rPr lang="en-US" dirty="0"/>
              <a:t>Updates to the project management plan may   be required for:</a:t>
            </a:r>
          </a:p>
          <a:p>
            <a:pPr lvl="2">
              <a:buClr>
                <a:schemeClr val="accent1"/>
              </a:buClr>
            </a:pPr>
            <a:r>
              <a:rPr lang="en-US" sz="2200" b="1" i="1" dirty="0"/>
              <a:t>Risk Management Plan. </a:t>
            </a:r>
            <a:r>
              <a:rPr lang="en-US" sz="2200" dirty="0"/>
              <a:t>Updated to record significant unexpected risks identified during the execution of the contract, or update information on risks already in the plan.  </a:t>
            </a:r>
            <a:endParaRPr lang="en-US" sz="2200" b="1" i="1" dirty="0"/>
          </a:p>
          <a:p>
            <a:pPr lvl="2">
              <a:buClr>
                <a:schemeClr val="accent1"/>
              </a:buClr>
            </a:pPr>
            <a:r>
              <a:rPr lang="en-US" sz="2200" b="1" i="1" dirty="0"/>
              <a:t>Procurement Management Plan. </a:t>
            </a:r>
            <a:r>
              <a:rPr lang="en-US" sz="2200" dirty="0"/>
              <a:t>Updated to reflect approved changes that effect procurement management including costs and schedules</a:t>
            </a:r>
          </a:p>
          <a:p>
            <a:pPr lvl="2">
              <a:buClr>
                <a:schemeClr val="accent1"/>
              </a:buClr>
            </a:pPr>
            <a:r>
              <a:rPr lang="en-US" sz="2200" b="1" i="1" dirty="0"/>
              <a:t>Schedule Baseline. </a:t>
            </a:r>
            <a:r>
              <a:rPr lang="en-US" sz="2200" dirty="0"/>
              <a:t>Updated</a:t>
            </a:r>
            <a:r>
              <a:rPr lang="en-US" sz="2200" b="1" i="1" dirty="0"/>
              <a:t> </a:t>
            </a:r>
            <a:r>
              <a:rPr lang="en-US" sz="2200" dirty="0"/>
              <a:t>to reflect any slippages that impact overall project performance. </a:t>
            </a:r>
          </a:p>
          <a:p>
            <a:pPr lvl="2">
              <a:buClr>
                <a:schemeClr val="accent1"/>
              </a:buClr>
            </a:pPr>
            <a:r>
              <a:rPr lang="en-US" sz="2200" b="1" i="1" dirty="0"/>
              <a:t>Cost Baseline. </a:t>
            </a:r>
            <a:r>
              <a:rPr lang="en-US" sz="2200" dirty="0"/>
              <a:t>Updated to reflect changes impacting overall project costs and current cost forecasts </a:t>
            </a:r>
            <a:r>
              <a:rPr lang="en-US" sz="2200" b="1" dirty="0"/>
              <a:t>   </a:t>
            </a:r>
          </a:p>
          <a:p>
            <a:pPr lvl="1"/>
            <a:endParaRPr lang="en-CA" sz="24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9"/>
          <p:cNvSpPr>
            <a:spLocks noGrp="1"/>
          </p:cNvSpPr>
          <p:nvPr>
            <p:ph type="title"/>
          </p:nvPr>
        </p:nvSpPr>
        <p:spPr>
          <a:xfrm>
            <a:off x="381000" y="0"/>
            <a:ext cx="8839200" cy="838200"/>
          </a:xfrm>
        </p:spPr>
        <p:txBody>
          <a:bodyPr>
            <a:noAutofit/>
          </a:bodyPr>
          <a:lstStyle/>
          <a:p>
            <a:pPr algn="ctr">
              <a:tabLst>
                <a:tab pos="1482725" algn="l"/>
              </a:tabLst>
            </a:pP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12.3.3 CONTROL PROCUREMENTS: OUTPUTS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304800" y="1143000"/>
            <a:ext cx="8686800" cy="5486400"/>
          </a:xfrm>
        </p:spPr>
        <p:txBody>
          <a:bodyPr>
            <a:normAutofit/>
          </a:bodyPr>
          <a:lstStyle/>
          <a:p>
            <a:pPr marL="365125" indent="-192088">
              <a:buNone/>
            </a:pPr>
            <a:r>
              <a:rPr lang="en-US" sz="3200" b="1" dirty="0"/>
              <a:t>.6  Project Documentation Updates</a:t>
            </a:r>
          </a:p>
          <a:p>
            <a:pPr marL="809625" lvl="1" indent="-184150">
              <a:buSzPct val="77000"/>
              <a:buFont typeface="Arial" pitchFamily="34" charset="0"/>
              <a:buChar char="•"/>
            </a:pPr>
            <a:r>
              <a:rPr lang="en-US" b="1" i="1" dirty="0"/>
              <a:t>Lessons Learned Register. </a:t>
            </a:r>
            <a:r>
              <a:rPr lang="en-US" dirty="0"/>
              <a:t>Updated to record information about effective techniques used in maintaining and resolving variances encountered in scope, time and cost of contract performance.</a:t>
            </a:r>
          </a:p>
          <a:p>
            <a:pPr marL="809625" lvl="1" indent="-184150">
              <a:buSzPct val="77000"/>
              <a:buFont typeface="Arial" pitchFamily="34" charset="0"/>
              <a:buChar char="•"/>
            </a:pPr>
            <a:r>
              <a:rPr lang="en-US" b="1" i="1" dirty="0"/>
              <a:t>Resource Requirements. </a:t>
            </a:r>
            <a:r>
              <a:rPr lang="en-US" dirty="0"/>
              <a:t>Updated to record changes in resources required to carry out the contract work. </a:t>
            </a:r>
          </a:p>
          <a:p>
            <a:pPr marL="809625" lvl="1" indent="-184150">
              <a:buSzPct val="77000"/>
              <a:buFont typeface="Arial" pitchFamily="34" charset="0"/>
              <a:buChar char="•"/>
            </a:pPr>
            <a:r>
              <a:rPr lang="en-US" b="1" i="1" dirty="0"/>
              <a:t>Requirements Traceability Matrix. </a:t>
            </a:r>
            <a:r>
              <a:rPr lang="en-US" dirty="0"/>
              <a:t>Updated with information about completed requirements.</a:t>
            </a:r>
          </a:p>
          <a:p>
            <a:pPr marL="809625" lvl="1" indent="-184150">
              <a:buSzPct val="77000"/>
              <a:buFont typeface="Arial" pitchFamily="34" charset="0"/>
              <a:buChar char="•"/>
            </a:pPr>
            <a:r>
              <a:rPr lang="en-US" b="1" i="1" dirty="0"/>
              <a:t>Risk Register. </a:t>
            </a:r>
            <a:r>
              <a:rPr lang="en-US" dirty="0"/>
              <a:t>Updated with information regarding new risks encountered during contract execution, or changes to existing risks</a:t>
            </a:r>
          </a:p>
          <a:p>
            <a:pPr marL="809625" lvl="1" indent="-184150">
              <a:buSzPct val="77000"/>
              <a:buFont typeface="Arial" pitchFamily="34" charset="0"/>
              <a:buChar char="•"/>
            </a:pPr>
            <a:r>
              <a:rPr lang="en-US" b="1" i="1" dirty="0"/>
              <a:t>Stakeholder Register. </a:t>
            </a:r>
            <a:r>
              <a:rPr lang="en-US" dirty="0"/>
              <a:t>Updated to reflect any changes to suppliers or contractors. </a:t>
            </a:r>
            <a:r>
              <a:rPr lang="en-US" b="1" i="1" dirty="0"/>
              <a:t> </a:t>
            </a:r>
          </a:p>
          <a:p>
            <a:pPr>
              <a:buSzPct val="77000"/>
              <a:buNone/>
            </a:pPr>
            <a:endParaRPr lang="en-US" b="1" dirty="0"/>
          </a:p>
          <a:p>
            <a:pPr>
              <a:buNone/>
            </a:pPr>
            <a:endParaRPr lang="en-CA" sz="32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9"/>
          <p:cNvSpPr>
            <a:spLocks noGrp="1"/>
          </p:cNvSpPr>
          <p:nvPr>
            <p:ph type="title"/>
          </p:nvPr>
        </p:nvSpPr>
        <p:spPr>
          <a:xfrm>
            <a:off x="381000" y="0"/>
            <a:ext cx="8839200" cy="838200"/>
          </a:xfrm>
        </p:spPr>
        <p:txBody>
          <a:bodyPr>
            <a:noAutofit/>
          </a:bodyPr>
          <a:lstStyle/>
          <a:p>
            <a:pPr algn="ctr">
              <a:tabLst>
                <a:tab pos="1482725" algn="l"/>
              </a:tabLst>
            </a:pP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12.3.3 CONTROL PROCUREMENTS: OUTPUTS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304800" y="1143000"/>
            <a:ext cx="8686800" cy="5486400"/>
          </a:xfrm>
        </p:spPr>
        <p:txBody>
          <a:bodyPr>
            <a:noAutofit/>
          </a:bodyPr>
          <a:lstStyle/>
          <a:p>
            <a:pPr>
              <a:spcBef>
                <a:spcPts val="600"/>
              </a:spcBef>
              <a:spcAft>
                <a:spcPts val="600"/>
              </a:spcAft>
              <a:buSzPct val="77000"/>
              <a:buNone/>
            </a:pPr>
            <a:r>
              <a:rPr lang="en-US" b="1" dirty="0"/>
              <a:t>.7  Organizational Process Assets Updates</a:t>
            </a:r>
          </a:p>
          <a:p>
            <a:pPr marL="958850" lvl="1" indent="-342900">
              <a:spcBef>
                <a:spcPts val="600"/>
              </a:spcBef>
              <a:spcAft>
                <a:spcPts val="600"/>
              </a:spcAft>
            </a:pPr>
            <a:r>
              <a:rPr lang="en-US" sz="2300" b="1" i="1" dirty="0"/>
              <a:t>Payment Schedule and Requests. </a:t>
            </a:r>
            <a:r>
              <a:rPr lang="en-US" sz="2300" dirty="0"/>
              <a:t>Updated to reflect changes</a:t>
            </a:r>
          </a:p>
          <a:p>
            <a:pPr marL="958850" lvl="1" indent="-342900">
              <a:spcBef>
                <a:spcPts val="600"/>
              </a:spcBef>
              <a:spcAft>
                <a:spcPts val="600"/>
              </a:spcAft>
            </a:pPr>
            <a:r>
              <a:rPr lang="en-US" sz="2300" b="1" i="1" dirty="0"/>
              <a:t>Seller Performance Evaluation Documentation. </a:t>
            </a:r>
            <a:r>
              <a:rPr lang="en-US" sz="2300" dirty="0"/>
              <a:t>Updated to reflect new information regarding the sellers performance and capability to continue executing the agreement. The document helps selecting sellers in future.</a:t>
            </a:r>
          </a:p>
          <a:p>
            <a:pPr marL="958850" lvl="1" indent="-342900">
              <a:spcBef>
                <a:spcPts val="600"/>
              </a:spcBef>
              <a:spcAft>
                <a:spcPts val="600"/>
              </a:spcAft>
            </a:pPr>
            <a:r>
              <a:rPr lang="en-US" sz="2300" b="1" i="1" dirty="0"/>
              <a:t>Prequalified Seller Lists Updates. </a:t>
            </a:r>
            <a:r>
              <a:rPr lang="en-US" sz="2300" dirty="0"/>
              <a:t>Updated</a:t>
            </a:r>
            <a:r>
              <a:rPr lang="en-US" sz="2300" b="1" i="1" dirty="0"/>
              <a:t> </a:t>
            </a:r>
            <a:r>
              <a:rPr lang="en-US" sz="2300" dirty="0"/>
              <a:t>to record addition or removal of sellers from the list based on performance. </a:t>
            </a:r>
          </a:p>
          <a:p>
            <a:pPr marL="958850" lvl="1" indent="-342900">
              <a:spcBef>
                <a:spcPts val="600"/>
              </a:spcBef>
              <a:spcAft>
                <a:spcPts val="600"/>
              </a:spcAft>
            </a:pPr>
            <a:r>
              <a:rPr lang="en-US" sz="2300" b="1" i="1" dirty="0"/>
              <a:t>Lessons Learned Repository. </a:t>
            </a:r>
            <a:r>
              <a:rPr lang="en-US" sz="2300" dirty="0"/>
              <a:t>Updated to describe whether the project objectives were achieved and if not, provide reasons why not. </a:t>
            </a:r>
          </a:p>
          <a:p>
            <a:pPr marL="958850" lvl="1" indent="-342900">
              <a:spcBef>
                <a:spcPts val="600"/>
              </a:spcBef>
              <a:spcAft>
                <a:spcPts val="600"/>
              </a:spcAft>
            </a:pPr>
            <a:r>
              <a:rPr lang="en-US" sz="2300" b="1" i="1" dirty="0"/>
              <a:t>Procurement File. </a:t>
            </a:r>
            <a:r>
              <a:rPr lang="en-US" sz="2300" dirty="0"/>
              <a:t>Contains a complete set of indexed contract documents, including the closed contract, fro future reference. </a:t>
            </a:r>
            <a:r>
              <a:rPr lang="en-US" sz="2300" b="1" i="1" dirty="0"/>
              <a:t> </a:t>
            </a:r>
            <a:r>
              <a:rPr lang="en-US" sz="2300" b="1" dirty="0"/>
              <a:t> </a:t>
            </a:r>
          </a:p>
          <a:p>
            <a:pPr>
              <a:spcBef>
                <a:spcPts val="600"/>
              </a:spcBef>
              <a:spcAft>
                <a:spcPts val="600"/>
              </a:spcAft>
              <a:buSzPct val="77000"/>
              <a:buNone/>
            </a:pPr>
            <a:endParaRPr lang="en-US" sz="2300" b="1" dirty="0"/>
          </a:p>
          <a:p>
            <a:pPr>
              <a:spcBef>
                <a:spcPts val="600"/>
              </a:spcBef>
              <a:spcAft>
                <a:spcPts val="600"/>
              </a:spcAft>
              <a:buNone/>
            </a:pPr>
            <a:endParaRPr lang="en-CA" sz="2300" b="1" dirty="0"/>
          </a:p>
        </p:txBody>
      </p:sp>
    </p:spTree>
    <p:extLst>
      <p:ext uri="{BB962C8B-B14F-4D97-AF65-F5344CB8AC3E}">
        <p14:creationId xmlns:p14="http://schemas.microsoft.com/office/powerpoint/2010/main" val="3353796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8" name="Title 49"/>
          <p:cNvSpPr>
            <a:spLocks noGrp="1"/>
          </p:cNvSpPr>
          <p:nvPr>
            <p:ph type="title"/>
          </p:nvPr>
        </p:nvSpPr>
        <p:spPr>
          <a:xfrm>
            <a:off x="304800" y="228600"/>
            <a:ext cx="8686800" cy="838200"/>
          </a:xfrm>
        </p:spPr>
        <p:txBody>
          <a:bodyPr>
            <a:normAutofit/>
          </a:bodyPr>
          <a:lstStyle/>
          <a:p>
            <a:pPr algn="ctr">
              <a:tabLst>
                <a:tab pos="1482725" algn="l"/>
              </a:tabLst>
            </a:pPr>
            <a:r>
              <a:rPr lang="en-US" b="1" dirty="0"/>
              <a:t>NOTES</a:t>
            </a:r>
            <a:endParaRPr lang="en-CA" b="1" dirty="0"/>
          </a:p>
        </p:txBody>
      </p:sp>
      <p:sp>
        <p:nvSpPr>
          <p:cNvPr id="198660" name="Rectangle 4"/>
          <p:cNvSpPr>
            <a:spLocks noGrp="1" noChangeArrowheads="1"/>
          </p:cNvSpPr>
          <p:nvPr>
            <p:ph idx="1"/>
          </p:nvPr>
        </p:nvSpPr>
        <p:spPr>
          <a:xfrm>
            <a:off x="0" y="1219200"/>
            <a:ext cx="9144000" cy="5410200"/>
          </a:xfrm>
          <a:noFill/>
          <a:ln/>
        </p:spPr>
        <p:txBody>
          <a:bodyPr>
            <a:normAutofit/>
          </a:bodyPr>
          <a:lstStyle/>
          <a:p>
            <a:pPr>
              <a:lnSpc>
                <a:spcPct val="90000"/>
              </a:lnSpc>
            </a:pPr>
            <a:r>
              <a:rPr lang="en-US" sz="2800" b="1" dirty="0"/>
              <a:t>Contract Breach</a:t>
            </a:r>
          </a:p>
          <a:p>
            <a:pPr lvl="1">
              <a:lnSpc>
                <a:spcPct val="90000"/>
              </a:lnSpc>
              <a:buSzPct val="77000"/>
            </a:pPr>
            <a:r>
              <a:rPr lang="en-US" sz="2400" dirty="0"/>
              <a:t>Failure to perform a contractual obligation constitutes a breach of contract</a:t>
            </a:r>
          </a:p>
          <a:p>
            <a:pPr lvl="2">
              <a:lnSpc>
                <a:spcPct val="90000"/>
              </a:lnSpc>
              <a:buFont typeface="Wingdings" pitchFamily="2" charset="2"/>
              <a:buNone/>
            </a:pPr>
            <a:r>
              <a:rPr lang="en-US" sz="2000" dirty="0"/>
              <a:t>	If the breach is caused a project manager preventing performance of the contract, without fault on the party who is willing to perform, the loss of the latter may consist of two distinct grounds of damage a) work already performed and b) lost profits that would have been realized if performance had been allowed</a:t>
            </a:r>
          </a:p>
          <a:p>
            <a:pPr lvl="1">
              <a:lnSpc>
                <a:spcPct val="90000"/>
              </a:lnSpc>
              <a:buSzPct val="77000"/>
            </a:pPr>
            <a:r>
              <a:rPr lang="en-US" sz="2400" b="1" i="1" dirty="0"/>
              <a:t>Breach of contract </a:t>
            </a:r>
            <a:r>
              <a:rPr lang="en-US" sz="2400" dirty="0"/>
              <a:t>– failure to perform a duty imposed by the contract</a:t>
            </a:r>
          </a:p>
          <a:p>
            <a:pPr lvl="1">
              <a:lnSpc>
                <a:spcPct val="90000"/>
              </a:lnSpc>
              <a:buSzPct val="77000"/>
            </a:pPr>
            <a:r>
              <a:rPr lang="en-US" sz="2400" b="1" i="1" dirty="0"/>
              <a:t>Material breach </a:t>
            </a:r>
            <a:r>
              <a:rPr lang="en-US" sz="2400" dirty="0"/>
              <a:t>– is so serious as to deprive the non-breaching party the benefit of the bargain </a:t>
            </a:r>
          </a:p>
          <a:p>
            <a:pPr lvl="2">
              <a:lnSpc>
                <a:spcPct val="90000"/>
              </a:lnSpc>
              <a:buSzPct val="77000"/>
            </a:pPr>
            <a:r>
              <a:rPr lang="en-US" sz="2000" dirty="0"/>
              <a:t> Non-faulted party is discharged from any further obligations under the contract.</a:t>
            </a:r>
            <a:endParaRPr lang="en-US" sz="1800" b="1" dirty="0"/>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spcBef>
                <a:spcPts val="1800"/>
              </a:spcBef>
              <a:spcAft>
                <a:spcPts val="1800"/>
              </a:spcAft>
              <a:buNone/>
            </a:pPr>
            <a:r>
              <a:rPr lang="en-CA" dirty="0">
                <a:latin typeface="Aharoni" panose="02010803020104030203" pitchFamily="2" charset="-79"/>
                <a:cs typeface="Aharoni" panose="02010803020104030203" pitchFamily="2" charset="-79"/>
              </a:rPr>
              <a:t>SUPPLIMENTARY INFORMATION </a:t>
            </a:r>
          </a:p>
          <a:p>
            <a:pPr marL="0" indent="0" algn="ctr">
              <a:spcBef>
                <a:spcPts val="1800"/>
              </a:spcBef>
              <a:spcAft>
                <a:spcPts val="1800"/>
              </a:spcAft>
              <a:buNone/>
            </a:pPr>
            <a:r>
              <a:rPr lang="en-CA" dirty="0">
                <a:latin typeface="Aharoni" panose="02010803020104030203" pitchFamily="2" charset="-79"/>
                <a:cs typeface="Aharoni" panose="02010803020104030203" pitchFamily="2" charset="-79"/>
              </a:rPr>
              <a:t>RELEVANT TO </a:t>
            </a:r>
          </a:p>
          <a:p>
            <a:pPr marL="0" indent="0" algn="ctr">
              <a:spcBef>
                <a:spcPts val="1800"/>
              </a:spcBef>
              <a:spcAft>
                <a:spcPts val="1800"/>
              </a:spcAft>
              <a:buNone/>
            </a:pPr>
            <a:r>
              <a:rPr lang="en-CA" dirty="0">
                <a:latin typeface="Aharoni" panose="02010803020104030203" pitchFamily="2" charset="-79"/>
                <a:cs typeface="Aharoni" panose="02010803020104030203" pitchFamily="2" charset="-79"/>
              </a:rPr>
              <a:t>PROJECT PROCUREMENT MANAGEMENT</a:t>
            </a:r>
          </a:p>
        </p:txBody>
      </p:sp>
    </p:spTree>
    <p:extLst>
      <p:ext uri="{BB962C8B-B14F-4D97-AF65-F5344CB8AC3E}">
        <p14:creationId xmlns:p14="http://schemas.microsoft.com/office/powerpoint/2010/main" val="152221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63491" name="Rectangle 3"/>
          <p:cNvSpPr>
            <a:spLocks noGrp="1" noChangeArrowheads="1"/>
          </p:cNvSpPr>
          <p:nvPr>
            <p:ph type="title"/>
          </p:nvPr>
        </p:nvSpPr>
        <p:spPr>
          <a:xfrm>
            <a:off x="457200" y="76200"/>
            <a:ext cx="8686800" cy="838200"/>
          </a:xfrm>
          <a:noFill/>
          <a:ln/>
        </p:spPr>
        <p:txBody>
          <a:bodyPr>
            <a:normAutofit/>
          </a:bodyPr>
          <a:lstStyle/>
          <a:p>
            <a:pPr algn="ctr"/>
            <a:r>
              <a:rPr lang="en-US" sz="48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DEFINITIONS</a:t>
            </a:r>
          </a:p>
        </p:txBody>
      </p:sp>
      <p:sp>
        <p:nvSpPr>
          <p:cNvPr id="63492" name="Rectangle 4"/>
          <p:cNvSpPr>
            <a:spLocks noGrp="1" noChangeArrowheads="1"/>
          </p:cNvSpPr>
          <p:nvPr>
            <p:ph idx="1"/>
          </p:nvPr>
        </p:nvSpPr>
        <p:spPr>
          <a:xfrm>
            <a:off x="1219200" y="1295400"/>
            <a:ext cx="8001000" cy="5257800"/>
          </a:xfrm>
          <a:noFill/>
          <a:ln/>
        </p:spPr>
        <p:txBody>
          <a:bodyPr>
            <a:normAutofit/>
          </a:bodyPr>
          <a:lstStyle/>
          <a:p>
            <a:pPr>
              <a:buSzPct val="79000"/>
            </a:pPr>
            <a:r>
              <a:rPr lang="en-US" b="1" i="1" dirty="0"/>
              <a:t>Procurement</a:t>
            </a:r>
          </a:p>
          <a:p>
            <a:pPr lvl="1">
              <a:buSzPct val="77000"/>
            </a:pPr>
            <a:r>
              <a:rPr lang="en-US" dirty="0"/>
              <a:t>Acquisition of goods or services from external sources</a:t>
            </a:r>
          </a:p>
          <a:p>
            <a:pPr>
              <a:buSzPct val="79000"/>
            </a:pPr>
            <a:r>
              <a:rPr lang="en-US" b="1" i="1" dirty="0"/>
              <a:t>Procurement Management</a:t>
            </a:r>
          </a:p>
          <a:p>
            <a:pPr lvl="1">
              <a:buSzPct val="77000"/>
            </a:pPr>
            <a:r>
              <a:rPr lang="en-US" dirty="0"/>
              <a:t>The processes required to acquire goods or services</a:t>
            </a:r>
          </a:p>
          <a:p>
            <a:pPr>
              <a:buSzPct val="77000"/>
            </a:pPr>
            <a:r>
              <a:rPr lang="en-US" b="1" i="1" dirty="0"/>
              <a:t>Seller</a:t>
            </a:r>
            <a:r>
              <a:rPr lang="en-US" dirty="0"/>
              <a:t> </a:t>
            </a:r>
          </a:p>
          <a:p>
            <a:pPr lvl="1">
              <a:buSzPct val="77000"/>
            </a:pPr>
            <a:r>
              <a:rPr lang="en-US" dirty="0"/>
              <a:t>Contractor, Subcontractor, Vendor, Service Provider, or Supplier of products, services or results to the project</a:t>
            </a:r>
          </a:p>
          <a:p>
            <a:pPr>
              <a:buSzPct val="77000"/>
            </a:pPr>
            <a:r>
              <a:rPr lang="en-US" b="1" i="1" dirty="0"/>
              <a:t>Buyer</a:t>
            </a:r>
            <a:r>
              <a:rPr lang="en-US" dirty="0"/>
              <a:t> </a:t>
            </a:r>
          </a:p>
          <a:p>
            <a:pPr lvl="1">
              <a:buSzPct val="77000"/>
            </a:pPr>
            <a:r>
              <a:rPr lang="en-US" dirty="0"/>
              <a:t>Project’s customer, and key stakeholder, clients, prime contractors, acquiring organization, government agencies, service requestors, purchasers </a:t>
            </a: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026"/>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215043" name="Rectangle 1027"/>
          <p:cNvSpPr>
            <a:spLocks noGrp="1" noChangeArrowheads="1"/>
          </p:cNvSpPr>
          <p:nvPr>
            <p:ph type="title"/>
          </p:nvPr>
        </p:nvSpPr>
        <p:spPr>
          <a:xfrm>
            <a:off x="304800" y="304800"/>
            <a:ext cx="8686800" cy="838200"/>
          </a:xfrm>
          <a:noFill/>
          <a:ln/>
        </p:spPr>
        <p:txBody>
          <a:bodyPr/>
          <a:lstStyle/>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NOTES</a:t>
            </a:r>
          </a:p>
        </p:txBody>
      </p:sp>
      <p:sp>
        <p:nvSpPr>
          <p:cNvPr id="215044" name="Rectangle 1028"/>
          <p:cNvSpPr>
            <a:spLocks noGrp="1" noChangeArrowheads="1"/>
          </p:cNvSpPr>
          <p:nvPr>
            <p:ph idx="1"/>
          </p:nvPr>
        </p:nvSpPr>
        <p:spPr>
          <a:noFill/>
          <a:ln/>
        </p:spPr>
        <p:txBody>
          <a:bodyPr/>
          <a:lstStyle/>
          <a:p>
            <a:pPr>
              <a:buSzPct val="79000"/>
            </a:pPr>
            <a:r>
              <a:rPr lang="en-US" sz="2800" b="1" dirty="0"/>
              <a:t>Contract Close-out</a:t>
            </a:r>
          </a:p>
          <a:p>
            <a:pPr lvl="1">
              <a:buSzPct val="79000"/>
            </a:pPr>
            <a:r>
              <a:rPr lang="en-US" dirty="0"/>
              <a:t>Product verification</a:t>
            </a:r>
          </a:p>
          <a:p>
            <a:pPr lvl="1">
              <a:buSzPct val="77000"/>
            </a:pPr>
            <a:r>
              <a:rPr lang="en-US" dirty="0"/>
              <a:t>Was all work completed correctly and satisfactorily</a:t>
            </a:r>
          </a:p>
          <a:p>
            <a:pPr>
              <a:buSzPct val="79000"/>
            </a:pPr>
            <a:r>
              <a:rPr lang="en-US" sz="2800" b="1" dirty="0"/>
              <a:t>Administrative close-out</a:t>
            </a:r>
          </a:p>
          <a:p>
            <a:pPr lvl="1">
              <a:buSzPct val="77000"/>
            </a:pPr>
            <a:r>
              <a:rPr lang="en-US" dirty="0"/>
              <a:t>Updating records to reflect final results</a:t>
            </a:r>
          </a:p>
          <a:p>
            <a:pPr lvl="1">
              <a:buSzPct val="77000"/>
            </a:pPr>
            <a:r>
              <a:rPr lang="en-US" dirty="0"/>
              <a:t>Archiving of information for future use</a:t>
            </a:r>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26"/>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165891" name="Rectangle 1027"/>
          <p:cNvSpPr>
            <a:spLocks noGrp="1" noChangeArrowheads="1"/>
          </p:cNvSpPr>
          <p:nvPr>
            <p:ph type="title"/>
          </p:nvPr>
        </p:nvSpPr>
        <p:spPr>
          <a:noFill/>
          <a:ln/>
        </p:spPr>
        <p:txBody>
          <a:bodyPr>
            <a:normAutofit/>
          </a:bodyPr>
          <a:lstStyle/>
          <a:p>
            <a:r>
              <a:rPr lang="en-US" sz="2800" b="1" i="1" dirty="0">
                <a:latin typeface="Aharoni" panose="02010803020104030203" pitchFamily="2" charset="-79"/>
                <a:cs typeface="Aharoni" panose="02010803020104030203" pitchFamily="2" charset="-79"/>
              </a:rPr>
              <a:t>NEGOTIATON STAGES</a:t>
            </a:r>
            <a:br>
              <a:rPr lang="en-US" sz="2800" b="1" i="1" dirty="0"/>
            </a:br>
            <a:br>
              <a:rPr lang="en-US" sz="2800" b="1" i="1" dirty="0"/>
            </a:br>
            <a:r>
              <a:rPr lang="en-US" sz="2800" b="1" i="1" dirty="0"/>
              <a:t>    1. Protocol Stage</a:t>
            </a:r>
          </a:p>
        </p:txBody>
      </p:sp>
      <p:sp>
        <p:nvSpPr>
          <p:cNvPr id="165892" name="Rectangle 1028"/>
          <p:cNvSpPr>
            <a:spLocks noGrp="1" noChangeArrowheads="1"/>
          </p:cNvSpPr>
          <p:nvPr>
            <p:ph idx="1"/>
          </p:nvPr>
        </p:nvSpPr>
        <p:spPr>
          <a:xfrm>
            <a:off x="990600" y="1600200"/>
            <a:ext cx="7524750" cy="5257800"/>
          </a:xfrm>
          <a:noFill/>
          <a:ln/>
        </p:spPr>
        <p:txBody>
          <a:bodyPr>
            <a:normAutofit fontScale="92500" lnSpcReduction="10000"/>
          </a:bodyPr>
          <a:lstStyle/>
          <a:p>
            <a:pPr>
              <a:buSzPct val="79000"/>
            </a:pPr>
            <a:r>
              <a:rPr lang="en-US" sz="2600" dirty="0"/>
              <a:t>Introductions</a:t>
            </a:r>
          </a:p>
          <a:p>
            <a:pPr>
              <a:buSzPct val="79000"/>
            </a:pPr>
            <a:r>
              <a:rPr lang="en-US" sz="2600" dirty="0"/>
              <a:t>Negotiators getting to know each other</a:t>
            </a:r>
          </a:p>
          <a:p>
            <a:pPr>
              <a:buSzPct val="79000"/>
            </a:pPr>
            <a:r>
              <a:rPr lang="en-US" sz="2600" dirty="0"/>
              <a:t>Atmosphere for the rest of the negotiation meeting is determined</a:t>
            </a:r>
          </a:p>
          <a:p>
            <a:pPr marL="82296" indent="0">
              <a:buSzPct val="79000"/>
              <a:buNone/>
            </a:pPr>
            <a:endParaRPr lang="en-US" sz="2400" dirty="0"/>
          </a:p>
          <a:p>
            <a:pPr marL="0" indent="57150">
              <a:buSzPct val="79000"/>
              <a:buNone/>
            </a:pPr>
            <a:r>
              <a:rPr lang="en-US" sz="2800" b="1" i="1" dirty="0"/>
              <a:t>2. Probing Stage</a:t>
            </a:r>
          </a:p>
          <a:p>
            <a:pPr>
              <a:buSzPct val="79000"/>
            </a:pPr>
            <a:r>
              <a:rPr lang="en-US" sz="2600" dirty="0"/>
              <a:t>Beginning of the search process</a:t>
            </a:r>
          </a:p>
          <a:p>
            <a:pPr>
              <a:buSzPct val="79000"/>
            </a:pPr>
            <a:r>
              <a:rPr lang="en-US" sz="2600" dirty="0"/>
              <a:t>Each party identifies their issues of concern (issues are not debated, only reviewed in an attempt to understand where the other party stands)</a:t>
            </a:r>
          </a:p>
          <a:p>
            <a:pPr>
              <a:buSzPct val="79000"/>
            </a:pPr>
            <a:r>
              <a:rPr lang="en-US" sz="2600" dirty="0"/>
              <a:t>Identify strengths/weaknesses and possible areas of interest of the opponent</a:t>
            </a:r>
          </a:p>
          <a:p>
            <a:pPr>
              <a:buSzPct val="79000"/>
            </a:pPr>
            <a:r>
              <a:rPr lang="en-US" sz="2600" dirty="0"/>
              <a:t>Modification of the negotiation plan to take into account any new information</a:t>
            </a:r>
          </a:p>
          <a:p>
            <a:pPr marL="57150" indent="0">
              <a:buSzPct val="79000"/>
              <a:buNone/>
            </a:pPr>
            <a:endParaRPr lang="en-US" sz="2800" b="1" i="1" dirty="0"/>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050"/>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169987" name="Rectangle 2051"/>
          <p:cNvSpPr>
            <a:spLocks noGrp="1" noChangeArrowheads="1"/>
          </p:cNvSpPr>
          <p:nvPr>
            <p:ph type="title"/>
          </p:nvPr>
        </p:nvSpPr>
        <p:spPr>
          <a:xfrm>
            <a:off x="1219200" y="274638"/>
            <a:ext cx="7714488" cy="1143000"/>
          </a:xfrm>
          <a:noFill/>
          <a:ln/>
        </p:spPr>
        <p:txBody>
          <a:bodyPr>
            <a:normAutofit/>
          </a:bodyPr>
          <a:lstStyle/>
          <a:p>
            <a:r>
              <a:rPr lang="en-US" sz="3000" b="1" i="1" dirty="0"/>
              <a:t>3.  Scratch Bargaining</a:t>
            </a:r>
          </a:p>
        </p:txBody>
      </p:sp>
      <p:sp>
        <p:nvSpPr>
          <p:cNvPr id="169988" name="Rectangle 2052"/>
          <p:cNvSpPr>
            <a:spLocks noGrp="1" noChangeArrowheads="1"/>
          </p:cNvSpPr>
          <p:nvPr>
            <p:ph idx="1"/>
          </p:nvPr>
        </p:nvSpPr>
        <p:spPr>
          <a:xfrm>
            <a:off x="685800" y="1143000"/>
            <a:ext cx="8077200" cy="1524000"/>
          </a:xfrm>
          <a:noFill/>
          <a:ln/>
        </p:spPr>
        <p:txBody>
          <a:bodyPr>
            <a:noAutofit/>
          </a:bodyPr>
          <a:lstStyle/>
          <a:p>
            <a:pPr marL="1028700" indent="-282575">
              <a:buSzPct val="79000"/>
            </a:pPr>
            <a:r>
              <a:rPr lang="en-US" sz="2400" dirty="0"/>
              <a:t>The actual bargaining starts</a:t>
            </a:r>
          </a:p>
          <a:p>
            <a:pPr marL="1028700" indent="-282575">
              <a:buSzPct val="79000"/>
            </a:pPr>
            <a:r>
              <a:rPr lang="en-US" sz="2400" dirty="0"/>
              <a:t>Differences between the two parties’ approach (usually time, cost, performance) are discussed with some outcome deemed appropriate by both parties</a:t>
            </a:r>
          </a:p>
          <a:p>
            <a:pPr marL="1028700" indent="-282575">
              <a:buSzPct val="79000"/>
            </a:pPr>
            <a:r>
              <a:rPr lang="en-US" sz="2400" dirty="0"/>
              <a:t>Points of concession are identified and the gap between the two parties narrows</a:t>
            </a:r>
          </a:p>
        </p:txBody>
      </p:sp>
      <p:sp>
        <p:nvSpPr>
          <p:cNvPr id="5" name="Rectangle 3"/>
          <p:cNvSpPr txBox="1">
            <a:spLocks noChangeArrowheads="1"/>
          </p:cNvSpPr>
          <p:nvPr/>
        </p:nvSpPr>
        <p:spPr>
          <a:xfrm>
            <a:off x="1188720" y="3276600"/>
            <a:ext cx="7498080" cy="1143000"/>
          </a:xfrm>
          <a:prstGeom prst="rect">
            <a:avLst/>
          </a:prstGeom>
          <a:noFill/>
          <a:ln/>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000" b="1" i="1" dirty="0"/>
              <a:t>4. Closure Stage</a:t>
            </a:r>
          </a:p>
        </p:txBody>
      </p:sp>
      <p:sp>
        <p:nvSpPr>
          <p:cNvPr id="2" name="Rectangle 1"/>
          <p:cNvSpPr/>
          <p:nvPr/>
        </p:nvSpPr>
        <p:spPr>
          <a:xfrm>
            <a:off x="1447800" y="4168676"/>
            <a:ext cx="5791200" cy="2308324"/>
          </a:xfrm>
          <a:prstGeom prst="rect">
            <a:avLst/>
          </a:prstGeom>
        </p:spPr>
        <p:txBody>
          <a:bodyPr wrap="square">
            <a:spAutoFit/>
          </a:bodyPr>
          <a:lstStyle/>
          <a:p>
            <a:pPr marL="285750" indent="-285750">
              <a:buClr>
                <a:schemeClr val="accent1"/>
              </a:buClr>
              <a:buSzPct val="79000"/>
              <a:buFont typeface="Arial" pitchFamily="34" charset="0"/>
              <a:buChar char="•"/>
            </a:pPr>
            <a:r>
              <a:rPr lang="en-US" sz="2400" dirty="0"/>
              <a:t>The two positions are summed up and final concessions are reached</a:t>
            </a:r>
          </a:p>
          <a:p>
            <a:pPr marL="285750" indent="-285750">
              <a:buClr>
                <a:schemeClr val="accent1"/>
              </a:buClr>
              <a:buSzPct val="79000"/>
              <a:buFont typeface="Arial" pitchFamily="34" charset="0"/>
              <a:buChar char="•"/>
            </a:pPr>
            <a:r>
              <a:rPr lang="en-US" sz="2400" dirty="0"/>
              <a:t>A summary of the agreements reached is documented</a:t>
            </a:r>
          </a:p>
          <a:p>
            <a:pPr marL="285750" indent="-285750">
              <a:buClr>
                <a:schemeClr val="accent1"/>
              </a:buClr>
              <a:buSzPct val="79000"/>
              <a:buFont typeface="Arial" pitchFamily="34" charset="0"/>
              <a:buChar char="•"/>
            </a:pPr>
            <a:r>
              <a:rPr lang="en-US" sz="2400" dirty="0"/>
              <a:t>Arrangements for recording the results are initiated, leading into the last stage</a:t>
            </a:r>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174083" name="Rectangle 3"/>
          <p:cNvSpPr>
            <a:spLocks noGrp="1" noChangeArrowheads="1"/>
          </p:cNvSpPr>
          <p:nvPr>
            <p:ph type="title"/>
          </p:nvPr>
        </p:nvSpPr>
        <p:spPr>
          <a:xfrm>
            <a:off x="1219200" y="304800"/>
            <a:ext cx="7498080" cy="1143000"/>
          </a:xfrm>
          <a:noFill/>
          <a:ln/>
        </p:spPr>
        <p:txBody>
          <a:bodyPr>
            <a:normAutofit/>
          </a:bodyPr>
          <a:lstStyle/>
          <a:p>
            <a:r>
              <a:rPr lang="en-US" sz="3000" b="1" i="1" dirty="0"/>
              <a:t>5.  Agreement Stage</a:t>
            </a:r>
          </a:p>
        </p:txBody>
      </p:sp>
      <p:sp>
        <p:nvSpPr>
          <p:cNvPr id="174084" name="Rectangle 4"/>
          <p:cNvSpPr>
            <a:spLocks noGrp="1" noChangeArrowheads="1"/>
          </p:cNvSpPr>
          <p:nvPr>
            <p:ph idx="1"/>
          </p:nvPr>
        </p:nvSpPr>
        <p:spPr>
          <a:noFill/>
          <a:ln/>
        </p:spPr>
        <p:txBody>
          <a:bodyPr>
            <a:normAutofit/>
          </a:bodyPr>
          <a:lstStyle/>
          <a:p>
            <a:pPr>
              <a:buSzPct val="79000"/>
            </a:pPr>
            <a:r>
              <a:rPr lang="en-US" sz="2400" dirty="0"/>
              <a:t>Ensuring both parties have an identical understanding of the agreements reached</a:t>
            </a:r>
          </a:p>
          <a:p>
            <a:pPr>
              <a:buSzPct val="79000"/>
            </a:pPr>
            <a:r>
              <a:rPr lang="en-US" sz="2400" dirty="0"/>
              <a:t>Differences in language and terminology can contribute to misunderstandings, therefore clarification may be necessary</a:t>
            </a:r>
          </a:p>
          <a:p>
            <a:pPr>
              <a:buSzPct val="79000"/>
            </a:pPr>
            <a:r>
              <a:rPr lang="en-US" sz="2400" dirty="0"/>
              <a:t>Negotiations may be reopened on points previously thought settled</a:t>
            </a:r>
          </a:p>
          <a:p>
            <a:pPr>
              <a:buSzPct val="79000"/>
            </a:pPr>
            <a:r>
              <a:rPr lang="en-US" sz="2400" dirty="0"/>
              <a:t>Development of plans for recording the agreements in a written contract</a:t>
            </a:r>
          </a:p>
          <a:p>
            <a:pPr>
              <a:buSzPct val="79000"/>
            </a:pPr>
            <a:endParaRPr lang="en-US" sz="2400" dirty="0"/>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176131" name="Rectangle 3"/>
          <p:cNvSpPr>
            <a:spLocks noGrp="1" noChangeArrowheads="1"/>
          </p:cNvSpPr>
          <p:nvPr>
            <p:ph type="title"/>
          </p:nvPr>
        </p:nvSpPr>
        <p:spPr>
          <a:xfrm>
            <a:off x="807720" y="0"/>
            <a:ext cx="8412480" cy="1143000"/>
          </a:xfrm>
          <a:noFill/>
          <a:ln/>
        </p:spPr>
        <p:txBody>
          <a:bodyPr>
            <a:normAutofit/>
          </a:bodyPr>
          <a:lstStyle/>
          <a:p>
            <a:pPr algn="ctr"/>
            <a:r>
              <a:rPr lang="en-US" b="1" dirty="0">
                <a:effectLst>
                  <a:outerShdw blurRad="50000" dist="30000" dir="5400000" algn="tl" rotWithShape="0">
                    <a:srgbClr val="000000">
                      <a:alpha val="30000"/>
                    </a:srgbClr>
                  </a:outerShdw>
                  <a:reflection blurRad="6350" stA="55000" endA="300" endPos="45500" dir="5400000" sy="-100000" algn="bl" rotWithShape="0"/>
                </a:effectLst>
              </a:rPr>
              <a:t>Tactics for Contract Negotiation</a:t>
            </a:r>
          </a:p>
        </p:txBody>
      </p:sp>
      <p:sp>
        <p:nvSpPr>
          <p:cNvPr id="176132" name="Rectangle 4"/>
          <p:cNvSpPr>
            <a:spLocks noGrp="1" noChangeArrowheads="1"/>
          </p:cNvSpPr>
          <p:nvPr>
            <p:ph idx="1"/>
          </p:nvPr>
        </p:nvSpPr>
        <p:spPr>
          <a:xfrm>
            <a:off x="1066800" y="1143000"/>
            <a:ext cx="7772400" cy="5562600"/>
          </a:xfrm>
          <a:noFill/>
          <a:ln/>
        </p:spPr>
        <p:txBody>
          <a:bodyPr>
            <a:normAutofit fontScale="92500" lnSpcReduction="10000"/>
          </a:bodyPr>
          <a:lstStyle/>
          <a:p>
            <a:pPr>
              <a:buSzPct val="79000"/>
            </a:pPr>
            <a:r>
              <a:rPr lang="en-US" sz="2800" b="1" i="1" dirty="0"/>
              <a:t>Deadline</a:t>
            </a:r>
          </a:p>
          <a:p>
            <a:pPr marL="852488" lvl="1" indent="-236538">
              <a:buSzPct val="77000"/>
            </a:pPr>
            <a:r>
              <a:rPr lang="en-US" sz="2400" dirty="0"/>
              <a:t>Imposing a deadline for reaching an agreement</a:t>
            </a:r>
          </a:p>
          <a:p>
            <a:pPr marL="852488" lvl="1" indent="-236538">
              <a:buSzPct val="77000"/>
            </a:pPr>
            <a:r>
              <a:rPr lang="en-US" sz="2400" dirty="0"/>
              <a:t>Limits the time involved in negotiating</a:t>
            </a:r>
          </a:p>
          <a:p>
            <a:pPr>
              <a:buSzPct val="79000"/>
            </a:pPr>
            <a:r>
              <a:rPr lang="en-US" sz="3000" b="1" i="1" dirty="0"/>
              <a:t>Surprise</a:t>
            </a:r>
          </a:p>
          <a:p>
            <a:pPr marL="852488" lvl="1" indent="-236538">
              <a:buSzPct val="77000"/>
            </a:pPr>
            <a:r>
              <a:rPr lang="en-US" sz="2400" dirty="0"/>
              <a:t>One party can take the other party by surprise</a:t>
            </a:r>
          </a:p>
          <a:p>
            <a:pPr marL="852488" lvl="1" indent="-236538">
              <a:buSzPct val="77000"/>
            </a:pPr>
            <a:r>
              <a:rPr lang="en-US" sz="2400" dirty="0"/>
              <a:t>One party may have some information (e.g. price change) and present it to the other party who was not aware</a:t>
            </a:r>
          </a:p>
          <a:p>
            <a:pPr>
              <a:buSzPct val="79000"/>
            </a:pPr>
            <a:r>
              <a:rPr lang="en-US" b="1" i="1" dirty="0"/>
              <a:t>Limited authority</a:t>
            </a:r>
          </a:p>
          <a:p>
            <a:pPr marL="852488" lvl="1" indent="-236538">
              <a:buSzPct val="77000"/>
            </a:pPr>
            <a:r>
              <a:rPr lang="en-US" dirty="0"/>
              <a:t>One party may claim that the agreement cannot be finalized because the negotiator has limited authority</a:t>
            </a:r>
          </a:p>
          <a:p>
            <a:pPr marL="852488" lvl="1" indent="-236538">
              <a:buSzPct val="77000"/>
            </a:pPr>
            <a:r>
              <a:rPr lang="en-US" dirty="0"/>
              <a:t>Stalling tactic</a:t>
            </a:r>
          </a:p>
          <a:p>
            <a:pPr marL="852488" lvl="1" indent="-236538">
              <a:buSzPct val="77000"/>
            </a:pPr>
            <a:r>
              <a:rPr lang="en-US" dirty="0"/>
              <a:t>Know the authority of the opponent early in the negotiation meeting</a:t>
            </a:r>
          </a:p>
          <a:p>
            <a:pPr>
              <a:buSzPct val="79000"/>
            </a:pPr>
            <a:r>
              <a:rPr lang="en-US" b="1" i="1" dirty="0"/>
              <a:t>Missing-man</a:t>
            </a:r>
          </a:p>
          <a:p>
            <a:pPr marL="852488" lvl="1" indent="-236538">
              <a:buSzPct val="77000"/>
            </a:pPr>
            <a:r>
              <a:rPr lang="en-US" dirty="0"/>
              <a:t>One party may claim that the person with final authority is absent</a:t>
            </a:r>
          </a:p>
          <a:p>
            <a:pPr marL="82296" indent="0">
              <a:buSzPct val="77000"/>
              <a:buNone/>
            </a:pPr>
            <a:endParaRPr lang="en-US" b="0" dirty="0"/>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180228" name="Rectangle 4"/>
          <p:cNvSpPr>
            <a:spLocks noGrp="1" noChangeArrowheads="1"/>
          </p:cNvSpPr>
          <p:nvPr>
            <p:ph idx="1"/>
          </p:nvPr>
        </p:nvSpPr>
        <p:spPr>
          <a:xfrm>
            <a:off x="1143000" y="457200"/>
            <a:ext cx="7543800" cy="4876800"/>
          </a:xfrm>
          <a:noFill/>
          <a:ln/>
        </p:spPr>
        <p:txBody>
          <a:bodyPr>
            <a:normAutofit/>
          </a:bodyPr>
          <a:lstStyle/>
          <a:p>
            <a:pPr>
              <a:buSzPct val="79000"/>
            </a:pPr>
            <a:r>
              <a:rPr lang="en-US" sz="3000" b="1" i="1" dirty="0"/>
              <a:t>Fair and reasonable</a:t>
            </a:r>
          </a:p>
          <a:p>
            <a:pPr lvl="1">
              <a:buSzPct val="77000"/>
            </a:pPr>
            <a:r>
              <a:rPr lang="en-US" sz="2400" dirty="0"/>
              <a:t>Comparisons to other similar situations e.g. price is fair because that is what another company is paying</a:t>
            </a:r>
          </a:p>
          <a:p>
            <a:pPr>
              <a:buSzPct val="79000"/>
            </a:pPr>
            <a:r>
              <a:rPr lang="en-US" sz="3000" b="1" i="1" dirty="0"/>
              <a:t>Delays</a:t>
            </a:r>
          </a:p>
          <a:p>
            <a:pPr lvl="1">
              <a:buSzPct val="77000"/>
            </a:pPr>
            <a:r>
              <a:rPr lang="en-US" sz="2400" dirty="0"/>
              <a:t>Tactical use of delays to get back on track, to cool down when tempers begin to flare, etc.</a:t>
            </a:r>
          </a:p>
          <a:p>
            <a:pPr>
              <a:buSzPct val="79000"/>
            </a:pPr>
            <a:r>
              <a:rPr lang="en-US" sz="3000" b="1" i="1" dirty="0"/>
              <a:t>Reasoning together</a:t>
            </a:r>
          </a:p>
          <a:p>
            <a:pPr lvl="1">
              <a:buSzPct val="77000"/>
            </a:pPr>
            <a:r>
              <a:rPr lang="en-US" sz="2400" dirty="0"/>
              <a:t>Working out problems to the benefit of all involved</a:t>
            </a:r>
          </a:p>
        </p:txBody>
      </p:sp>
      <p:sp>
        <p:nvSpPr>
          <p:cNvPr id="3" name="Rectangle 2"/>
          <p:cNvSpPr/>
          <p:nvPr/>
        </p:nvSpPr>
        <p:spPr>
          <a:xfrm>
            <a:off x="762000" y="4397276"/>
            <a:ext cx="7848600" cy="1292662"/>
          </a:xfrm>
          <a:prstGeom prst="rect">
            <a:avLst/>
          </a:prstGeom>
        </p:spPr>
        <p:txBody>
          <a:bodyPr wrap="square">
            <a:spAutoFit/>
          </a:bodyPr>
          <a:lstStyle/>
          <a:p>
            <a:pPr marL="741363" indent="-279400">
              <a:buClr>
                <a:schemeClr val="accent1"/>
              </a:buClr>
              <a:buSzPct val="88000"/>
              <a:buFont typeface="Arial" pitchFamily="34" charset="0"/>
              <a:buChar char="•"/>
            </a:pPr>
            <a:r>
              <a:rPr lang="en-US" sz="3000" b="1" i="1" dirty="0"/>
              <a:t>Confusing the opponent</a:t>
            </a:r>
          </a:p>
          <a:p>
            <a:pPr marL="1027113" lvl="1" indent="-342900">
              <a:buClr>
                <a:schemeClr val="accent1"/>
              </a:buClr>
              <a:buSzPct val="50000"/>
              <a:buFont typeface="Courier New" pitchFamily="49" charset="0"/>
              <a:buChar char="o"/>
            </a:pPr>
            <a:r>
              <a:rPr lang="en-US" sz="2400" dirty="0"/>
              <a:t>One party deliberately distorts issues and figures creating confusion</a:t>
            </a:r>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1026"/>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182276" name="Rectangle 1028"/>
          <p:cNvSpPr>
            <a:spLocks noGrp="1" noChangeArrowheads="1"/>
          </p:cNvSpPr>
          <p:nvPr>
            <p:ph idx="1"/>
          </p:nvPr>
        </p:nvSpPr>
        <p:spPr>
          <a:xfrm>
            <a:off x="457200" y="381000"/>
            <a:ext cx="8336280" cy="6019800"/>
          </a:xfrm>
          <a:noFill/>
          <a:ln/>
        </p:spPr>
        <p:txBody>
          <a:bodyPr>
            <a:normAutofit/>
          </a:bodyPr>
          <a:lstStyle/>
          <a:p>
            <a:pPr>
              <a:buSzPct val="79000"/>
            </a:pPr>
            <a:r>
              <a:rPr lang="en-US" sz="3000" b="1" i="1" dirty="0"/>
              <a:t>Withdrawal</a:t>
            </a:r>
          </a:p>
          <a:p>
            <a:pPr lvl="1">
              <a:buSzPct val="77000"/>
            </a:pPr>
            <a:r>
              <a:rPr lang="en-US" sz="2400" dirty="0"/>
              <a:t>One party makes a false attack upon an issue and then retreats</a:t>
            </a:r>
          </a:p>
          <a:p>
            <a:pPr lvl="1">
              <a:buSzPct val="77000"/>
            </a:pPr>
            <a:r>
              <a:rPr lang="en-US" sz="2400" dirty="0"/>
              <a:t>Usually done to avert attention from a possible area of weakness</a:t>
            </a:r>
          </a:p>
          <a:p>
            <a:pPr>
              <a:buSzPct val="79000"/>
            </a:pPr>
            <a:r>
              <a:rPr lang="en-US" b="1" i="1" dirty="0"/>
              <a:t>Unreasonable</a:t>
            </a:r>
          </a:p>
          <a:p>
            <a:pPr lvl="1">
              <a:buSzPct val="77000"/>
            </a:pPr>
            <a:r>
              <a:rPr lang="en-US" sz="2600" dirty="0"/>
              <a:t>One party makes the other party appear unreasonable e.g. the buyer concedes on a number of minor issues then when a major issue comes up the buyer points out all of the areas in which they made concessions making the seller appear unreasonable</a:t>
            </a:r>
          </a:p>
          <a:p>
            <a:pPr lvl="1">
              <a:buSzPct val="77000"/>
            </a:pPr>
            <a:endParaRPr lang="en-US" sz="2400" dirty="0"/>
          </a:p>
          <a:p>
            <a:pPr>
              <a:buSzPct val="77000"/>
            </a:pPr>
            <a:endParaRPr lang="en-US" b="0" dirty="0"/>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dirty="0"/>
          </a:p>
        </p:txBody>
      </p:sp>
      <p:sp>
        <p:nvSpPr>
          <p:cNvPr id="110596"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dirty="0"/>
          </a:p>
        </p:txBody>
      </p:sp>
      <p:sp>
        <p:nvSpPr>
          <p:cNvPr id="110597" name="Rectangle 5"/>
          <p:cNvSpPr>
            <a:spLocks noChangeArrowheads="1"/>
          </p:cNvSpPr>
          <p:nvPr/>
        </p:nvSpPr>
        <p:spPr bwMode="auto">
          <a:xfrm>
            <a:off x="3124200" y="6400800"/>
            <a:ext cx="2895600" cy="457200"/>
          </a:xfrm>
          <a:prstGeom prst="rect">
            <a:avLst/>
          </a:prstGeom>
          <a:noFill/>
          <a:ln w="9525">
            <a:noFill/>
            <a:miter lim="800000"/>
            <a:headEnd/>
            <a:tailEnd/>
          </a:ln>
          <a:effectLst/>
        </p:spPr>
        <p:txBody>
          <a:bodyPr wrap="none" anchor="ctr"/>
          <a:lstStyle/>
          <a:p>
            <a:endParaRPr lang="en-CA" dirty="0"/>
          </a:p>
        </p:txBody>
      </p:sp>
      <p:sp>
        <p:nvSpPr>
          <p:cNvPr id="110598" name="Rectangle 6"/>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dirty="0"/>
          </a:p>
        </p:txBody>
      </p:sp>
      <p:sp>
        <p:nvSpPr>
          <p:cNvPr id="110599" name="Rectangle 7"/>
          <p:cNvSpPr>
            <a:spLocks noGrp="1" noChangeArrowheads="1"/>
          </p:cNvSpPr>
          <p:nvPr>
            <p:ph type="title"/>
          </p:nvPr>
        </p:nvSpPr>
        <p:spPr>
          <a:xfrm>
            <a:off x="304800" y="228600"/>
            <a:ext cx="8839200" cy="533400"/>
          </a:xfrm>
          <a:noFill/>
          <a:ln/>
        </p:spPr>
        <p:txBody>
          <a:bodyPr>
            <a:no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SCOPE DEFINITION - RISK - CONTRACT SELECTION</a:t>
            </a:r>
          </a:p>
        </p:txBody>
      </p:sp>
      <p:sp>
        <p:nvSpPr>
          <p:cNvPr id="110600" name="Rectangle 8"/>
          <p:cNvSpPr>
            <a:spLocks noChangeArrowheads="1"/>
          </p:cNvSpPr>
          <p:nvPr/>
        </p:nvSpPr>
        <p:spPr bwMode="auto">
          <a:xfrm rot="16200000">
            <a:off x="417081" y="2474482"/>
            <a:ext cx="2786063" cy="646973"/>
          </a:xfrm>
          <a:prstGeom prst="rect">
            <a:avLst/>
          </a:prstGeom>
          <a:noFill/>
          <a:ln w="9525">
            <a:noFill/>
            <a:miter lim="800000"/>
            <a:headEnd/>
            <a:tailEnd/>
          </a:ln>
          <a:effectLst/>
        </p:spPr>
        <p:txBody>
          <a:bodyPr wrap="square" lIns="92075" tIns="46038" rIns="92075" bIns="46038">
            <a:spAutoFit/>
          </a:bodyPr>
          <a:lstStyle/>
          <a:p>
            <a:pPr algn="ctr"/>
            <a:r>
              <a:rPr lang="en-US" b="1" i="1" dirty="0"/>
              <a:t>Probability of</a:t>
            </a:r>
          </a:p>
          <a:p>
            <a:pPr algn="ctr"/>
            <a:r>
              <a:rPr lang="en-US" b="1" i="1" dirty="0"/>
              <a:t>Occurrence</a:t>
            </a:r>
          </a:p>
        </p:txBody>
      </p:sp>
      <p:sp>
        <p:nvSpPr>
          <p:cNvPr id="110601" name="Line 9"/>
          <p:cNvSpPr>
            <a:spLocks noChangeShapeType="1"/>
          </p:cNvSpPr>
          <p:nvPr/>
        </p:nvSpPr>
        <p:spPr bwMode="auto">
          <a:xfrm>
            <a:off x="4852988" y="1220788"/>
            <a:ext cx="0" cy="2814637"/>
          </a:xfrm>
          <a:prstGeom prst="line">
            <a:avLst/>
          </a:prstGeom>
          <a:noFill/>
          <a:ln w="12700">
            <a:solidFill>
              <a:schemeClr val="tx1"/>
            </a:solidFill>
            <a:prstDash val="sysDot"/>
            <a:round/>
            <a:headEnd type="none" w="sm" len="sm"/>
            <a:tailEnd type="none" w="sm" len="sm"/>
          </a:ln>
          <a:effectLst/>
        </p:spPr>
        <p:txBody>
          <a:bodyPr wrap="none" anchor="ctr"/>
          <a:lstStyle/>
          <a:p>
            <a:endParaRPr lang="en-CA" dirty="0"/>
          </a:p>
        </p:txBody>
      </p:sp>
      <p:sp>
        <p:nvSpPr>
          <p:cNvPr id="110602" name="Rectangle 10"/>
          <p:cNvSpPr>
            <a:spLocks noChangeArrowheads="1"/>
          </p:cNvSpPr>
          <p:nvPr/>
        </p:nvSpPr>
        <p:spPr bwMode="auto">
          <a:xfrm>
            <a:off x="3862388" y="4387850"/>
            <a:ext cx="2178050" cy="366713"/>
          </a:xfrm>
          <a:prstGeom prst="rect">
            <a:avLst/>
          </a:prstGeom>
          <a:noFill/>
          <a:ln w="9525">
            <a:noFill/>
            <a:miter lim="800000"/>
            <a:headEnd/>
            <a:tailEnd/>
          </a:ln>
          <a:effectLst/>
        </p:spPr>
        <p:txBody>
          <a:bodyPr wrap="none" lIns="92075" tIns="46038" rIns="92075" bIns="46038">
            <a:spAutoFit/>
          </a:bodyPr>
          <a:lstStyle/>
          <a:p>
            <a:r>
              <a:rPr lang="en-US" sz="1800" b="1" i="1" dirty="0"/>
              <a:t>Cost Estimate Value</a:t>
            </a:r>
          </a:p>
        </p:txBody>
      </p:sp>
      <p:sp>
        <p:nvSpPr>
          <p:cNvPr id="110603" name="Line 11"/>
          <p:cNvSpPr>
            <a:spLocks noChangeShapeType="1"/>
          </p:cNvSpPr>
          <p:nvPr/>
        </p:nvSpPr>
        <p:spPr bwMode="auto">
          <a:xfrm>
            <a:off x="2109788" y="1220788"/>
            <a:ext cx="0" cy="2820987"/>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04" name="Line 12"/>
          <p:cNvSpPr>
            <a:spLocks noChangeShapeType="1"/>
          </p:cNvSpPr>
          <p:nvPr/>
        </p:nvSpPr>
        <p:spPr bwMode="auto">
          <a:xfrm>
            <a:off x="2111375" y="4041775"/>
            <a:ext cx="6018213" cy="0"/>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05" name="Freeform 13"/>
          <p:cNvSpPr>
            <a:spLocks/>
          </p:cNvSpPr>
          <p:nvPr/>
        </p:nvSpPr>
        <p:spPr bwMode="auto">
          <a:xfrm>
            <a:off x="4089400" y="1565275"/>
            <a:ext cx="1528763" cy="2479675"/>
          </a:xfrm>
          <a:custGeom>
            <a:avLst/>
            <a:gdLst/>
            <a:ahLst/>
            <a:cxnLst>
              <a:cxn ang="0">
                <a:pos x="0" y="1561"/>
              </a:cxn>
              <a:cxn ang="0">
                <a:pos x="34" y="1353"/>
              </a:cxn>
              <a:cxn ang="0">
                <a:pos x="68" y="1149"/>
              </a:cxn>
              <a:cxn ang="0">
                <a:pos x="102" y="950"/>
              </a:cxn>
              <a:cxn ang="0">
                <a:pos x="141" y="766"/>
              </a:cxn>
              <a:cxn ang="0">
                <a:pos x="158" y="677"/>
              </a:cxn>
              <a:cxn ang="0">
                <a:pos x="175" y="595"/>
              </a:cxn>
              <a:cxn ang="0">
                <a:pos x="192" y="518"/>
              </a:cxn>
              <a:cxn ang="0">
                <a:pos x="215" y="444"/>
              </a:cxn>
              <a:cxn ang="0">
                <a:pos x="232" y="375"/>
              </a:cxn>
              <a:cxn ang="0">
                <a:pos x="249" y="314"/>
              </a:cxn>
              <a:cxn ang="0">
                <a:pos x="271" y="261"/>
              </a:cxn>
              <a:cxn ang="0">
                <a:pos x="288" y="212"/>
              </a:cxn>
              <a:cxn ang="0">
                <a:pos x="305" y="171"/>
              </a:cxn>
              <a:cxn ang="0">
                <a:pos x="328" y="131"/>
              </a:cxn>
              <a:cxn ang="0">
                <a:pos x="351" y="98"/>
              </a:cxn>
              <a:cxn ang="0">
                <a:pos x="368" y="69"/>
              </a:cxn>
              <a:cxn ang="0">
                <a:pos x="390" y="45"/>
              </a:cxn>
              <a:cxn ang="0">
                <a:pos x="413" y="25"/>
              </a:cxn>
              <a:cxn ang="0">
                <a:pos x="430" y="12"/>
              </a:cxn>
              <a:cxn ang="0">
                <a:pos x="453" y="4"/>
              </a:cxn>
              <a:cxn ang="0">
                <a:pos x="475" y="0"/>
              </a:cxn>
              <a:cxn ang="0">
                <a:pos x="498" y="0"/>
              </a:cxn>
              <a:cxn ang="0">
                <a:pos x="520" y="8"/>
              </a:cxn>
              <a:cxn ang="0">
                <a:pos x="537" y="21"/>
              </a:cxn>
              <a:cxn ang="0">
                <a:pos x="560" y="41"/>
              </a:cxn>
              <a:cxn ang="0">
                <a:pos x="583" y="69"/>
              </a:cxn>
              <a:cxn ang="0">
                <a:pos x="600" y="102"/>
              </a:cxn>
              <a:cxn ang="0">
                <a:pos x="622" y="139"/>
              </a:cxn>
              <a:cxn ang="0">
                <a:pos x="645" y="188"/>
              </a:cxn>
              <a:cxn ang="0">
                <a:pos x="668" y="241"/>
              </a:cxn>
              <a:cxn ang="0">
                <a:pos x="685" y="302"/>
              </a:cxn>
              <a:cxn ang="0">
                <a:pos x="707" y="375"/>
              </a:cxn>
              <a:cxn ang="0">
                <a:pos x="730" y="448"/>
              </a:cxn>
              <a:cxn ang="0">
                <a:pos x="753" y="530"/>
              </a:cxn>
              <a:cxn ang="0">
                <a:pos x="770" y="620"/>
              </a:cxn>
              <a:cxn ang="0">
                <a:pos x="792" y="709"/>
              </a:cxn>
              <a:cxn ang="0">
                <a:pos x="815" y="807"/>
              </a:cxn>
              <a:cxn ang="0">
                <a:pos x="837" y="909"/>
              </a:cxn>
              <a:cxn ang="0">
                <a:pos x="877" y="1117"/>
              </a:cxn>
              <a:cxn ang="0">
                <a:pos x="922" y="1337"/>
              </a:cxn>
              <a:cxn ang="0">
                <a:pos x="962" y="1561"/>
              </a:cxn>
            </a:cxnLst>
            <a:rect l="0" t="0" r="r" b="b"/>
            <a:pathLst>
              <a:path w="963" h="1562">
                <a:moveTo>
                  <a:pt x="0" y="1561"/>
                </a:moveTo>
                <a:lnTo>
                  <a:pt x="34" y="1353"/>
                </a:lnTo>
                <a:lnTo>
                  <a:pt x="68" y="1149"/>
                </a:lnTo>
                <a:lnTo>
                  <a:pt x="102" y="950"/>
                </a:lnTo>
                <a:lnTo>
                  <a:pt x="141" y="766"/>
                </a:lnTo>
                <a:lnTo>
                  <a:pt x="158" y="677"/>
                </a:lnTo>
                <a:lnTo>
                  <a:pt x="175" y="595"/>
                </a:lnTo>
                <a:lnTo>
                  <a:pt x="192" y="518"/>
                </a:lnTo>
                <a:lnTo>
                  <a:pt x="215" y="444"/>
                </a:lnTo>
                <a:lnTo>
                  <a:pt x="232" y="375"/>
                </a:lnTo>
                <a:lnTo>
                  <a:pt x="249" y="314"/>
                </a:lnTo>
                <a:lnTo>
                  <a:pt x="271" y="261"/>
                </a:lnTo>
                <a:lnTo>
                  <a:pt x="288" y="212"/>
                </a:lnTo>
                <a:lnTo>
                  <a:pt x="305" y="171"/>
                </a:lnTo>
                <a:lnTo>
                  <a:pt x="328" y="131"/>
                </a:lnTo>
                <a:lnTo>
                  <a:pt x="351" y="98"/>
                </a:lnTo>
                <a:lnTo>
                  <a:pt x="368" y="69"/>
                </a:lnTo>
                <a:lnTo>
                  <a:pt x="390" y="45"/>
                </a:lnTo>
                <a:lnTo>
                  <a:pt x="413" y="25"/>
                </a:lnTo>
                <a:lnTo>
                  <a:pt x="430" y="12"/>
                </a:lnTo>
                <a:lnTo>
                  <a:pt x="453" y="4"/>
                </a:lnTo>
                <a:lnTo>
                  <a:pt x="475" y="0"/>
                </a:lnTo>
                <a:lnTo>
                  <a:pt x="498" y="0"/>
                </a:lnTo>
                <a:lnTo>
                  <a:pt x="520" y="8"/>
                </a:lnTo>
                <a:lnTo>
                  <a:pt x="537" y="21"/>
                </a:lnTo>
                <a:lnTo>
                  <a:pt x="560" y="41"/>
                </a:lnTo>
                <a:lnTo>
                  <a:pt x="583" y="69"/>
                </a:lnTo>
                <a:lnTo>
                  <a:pt x="600" y="102"/>
                </a:lnTo>
                <a:lnTo>
                  <a:pt x="622" y="139"/>
                </a:lnTo>
                <a:lnTo>
                  <a:pt x="645" y="188"/>
                </a:lnTo>
                <a:lnTo>
                  <a:pt x="668" y="241"/>
                </a:lnTo>
                <a:lnTo>
                  <a:pt x="685" y="302"/>
                </a:lnTo>
                <a:lnTo>
                  <a:pt x="707" y="375"/>
                </a:lnTo>
                <a:lnTo>
                  <a:pt x="730" y="448"/>
                </a:lnTo>
                <a:lnTo>
                  <a:pt x="753" y="530"/>
                </a:lnTo>
                <a:lnTo>
                  <a:pt x="770" y="620"/>
                </a:lnTo>
                <a:lnTo>
                  <a:pt x="792" y="709"/>
                </a:lnTo>
                <a:lnTo>
                  <a:pt x="815" y="807"/>
                </a:lnTo>
                <a:lnTo>
                  <a:pt x="837" y="909"/>
                </a:lnTo>
                <a:lnTo>
                  <a:pt x="877" y="1117"/>
                </a:lnTo>
                <a:lnTo>
                  <a:pt x="922" y="1337"/>
                </a:lnTo>
                <a:lnTo>
                  <a:pt x="962" y="1561"/>
                </a:lnTo>
              </a:path>
            </a:pathLst>
          </a:custGeom>
          <a:noFill/>
          <a:ln w="76200" cap="rnd" cmpd="sng">
            <a:solidFill>
              <a:schemeClr val="tx2"/>
            </a:solidFill>
            <a:prstDash val="solid"/>
            <a:round/>
            <a:headEnd type="none" w="sm" len="sm"/>
            <a:tailEnd type="none" w="sm" len="sm"/>
          </a:ln>
          <a:effectLst/>
        </p:spPr>
        <p:txBody>
          <a:bodyPr/>
          <a:lstStyle/>
          <a:p>
            <a:endParaRPr lang="en-CA" dirty="0"/>
          </a:p>
        </p:txBody>
      </p:sp>
      <p:sp>
        <p:nvSpPr>
          <p:cNvPr id="110606" name="Freeform 14"/>
          <p:cNvSpPr>
            <a:spLocks/>
          </p:cNvSpPr>
          <p:nvPr/>
        </p:nvSpPr>
        <p:spPr bwMode="auto">
          <a:xfrm>
            <a:off x="3408363" y="2365375"/>
            <a:ext cx="2971800" cy="1641475"/>
          </a:xfrm>
          <a:custGeom>
            <a:avLst/>
            <a:gdLst/>
            <a:ahLst/>
            <a:cxnLst>
              <a:cxn ang="0">
                <a:pos x="0" y="1033"/>
              </a:cxn>
              <a:cxn ang="0">
                <a:pos x="65" y="896"/>
              </a:cxn>
              <a:cxn ang="0">
                <a:pos x="135" y="758"/>
              </a:cxn>
              <a:cxn ang="0">
                <a:pos x="200" y="629"/>
              </a:cxn>
              <a:cxn ang="0">
                <a:pos x="270" y="508"/>
              </a:cxn>
              <a:cxn ang="0">
                <a:pos x="341" y="395"/>
              </a:cxn>
              <a:cxn ang="0">
                <a:pos x="412" y="294"/>
              </a:cxn>
              <a:cxn ang="0">
                <a:pos x="444" y="250"/>
              </a:cxn>
              <a:cxn ang="0">
                <a:pos x="482" y="209"/>
              </a:cxn>
              <a:cxn ang="0">
                <a:pos x="521" y="173"/>
              </a:cxn>
              <a:cxn ang="0">
                <a:pos x="560" y="141"/>
              </a:cxn>
              <a:cxn ang="0">
                <a:pos x="637" y="88"/>
              </a:cxn>
              <a:cxn ang="0">
                <a:pos x="714" y="48"/>
              </a:cxn>
              <a:cxn ang="0">
                <a:pos x="797" y="16"/>
              </a:cxn>
              <a:cxn ang="0">
                <a:pos x="881" y="4"/>
              </a:cxn>
              <a:cxn ang="0">
                <a:pos x="965" y="0"/>
              </a:cxn>
              <a:cxn ang="0">
                <a:pos x="1048" y="16"/>
              </a:cxn>
              <a:cxn ang="0">
                <a:pos x="1093" y="28"/>
              </a:cxn>
              <a:cxn ang="0">
                <a:pos x="1132" y="44"/>
              </a:cxn>
              <a:cxn ang="0">
                <a:pos x="1177" y="68"/>
              </a:cxn>
              <a:cxn ang="0">
                <a:pos x="1215" y="92"/>
              </a:cxn>
              <a:cxn ang="0">
                <a:pos x="1254" y="125"/>
              </a:cxn>
              <a:cxn ang="0">
                <a:pos x="1299" y="161"/>
              </a:cxn>
              <a:cxn ang="0">
                <a:pos x="1337" y="201"/>
              </a:cxn>
              <a:cxn ang="0">
                <a:pos x="1382" y="246"/>
              </a:cxn>
              <a:cxn ang="0">
                <a:pos x="1421" y="298"/>
              </a:cxn>
              <a:cxn ang="0">
                <a:pos x="1460" y="351"/>
              </a:cxn>
              <a:cxn ang="0">
                <a:pos x="1543" y="472"/>
              </a:cxn>
              <a:cxn ang="0">
                <a:pos x="1627" y="601"/>
              </a:cxn>
              <a:cxn ang="0">
                <a:pos x="1710" y="738"/>
              </a:cxn>
              <a:cxn ang="0">
                <a:pos x="1787" y="884"/>
              </a:cxn>
              <a:cxn ang="0">
                <a:pos x="1871" y="1033"/>
              </a:cxn>
            </a:cxnLst>
            <a:rect l="0" t="0" r="r" b="b"/>
            <a:pathLst>
              <a:path w="1872" h="1034">
                <a:moveTo>
                  <a:pt x="0" y="1033"/>
                </a:moveTo>
                <a:lnTo>
                  <a:pt x="65" y="896"/>
                </a:lnTo>
                <a:lnTo>
                  <a:pt x="135" y="758"/>
                </a:lnTo>
                <a:lnTo>
                  <a:pt x="200" y="629"/>
                </a:lnTo>
                <a:lnTo>
                  <a:pt x="270" y="508"/>
                </a:lnTo>
                <a:lnTo>
                  <a:pt x="341" y="395"/>
                </a:lnTo>
                <a:lnTo>
                  <a:pt x="412" y="294"/>
                </a:lnTo>
                <a:lnTo>
                  <a:pt x="444" y="250"/>
                </a:lnTo>
                <a:lnTo>
                  <a:pt x="482" y="209"/>
                </a:lnTo>
                <a:lnTo>
                  <a:pt x="521" y="173"/>
                </a:lnTo>
                <a:lnTo>
                  <a:pt x="560" y="141"/>
                </a:lnTo>
                <a:lnTo>
                  <a:pt x="637" y="88"/>
                </a:lnTo>
                <a:lnTo>
                  <a:pt x="714" y="48"/>
                </a:lnTo>
                <a:lnTo>
                  <a:pt x="797" y="16"/>
                </a:lnTo>
                <a:lnTo>
                  <a:pt x="881" y="4"/>
                </a:lnTo>
                <a:lnTo>
                  <a:pt x="965" y="0"/>
                </a:lnTo>
                <a:lnTo>
                  <a:pt x="1048" y="16"/>
                </a:lnTo>
                <a:lnTo>
                  <a:pt x="1093" y="28"/>
                </a:lnTo>
                <a:lnTo>
                  <a:pt x="1132" y="44"/>
                </a:lnTo>
                <a:lnTo>
                  <a:pt x="1177" y="68"/>
                </a:lnTo>
                <a:lnTo>
                  <a:pt x="1215" y="92"/>
                </a:lnTo>
                <a:lnTo>
                  <a:pt x="1254" y="125"/>
                </a:lnTo>
                <a:lnTo>
                  <a:pt x="1299" y="161"/>
                </a:lnTo>
                <a:lnTo>
                  <a:pt x="1337" y="201"/>
                </a:lnTo>
                <a:lnTo>
                  <a:pt x="1382" y="246"/>
                </a:lnTo>
                <a:lnTo>
                  <a:pt x="1421" y="298"/>
                </a:lnTo>
                <a:lnTo>
                  <a:pt x="1460" y="351"/>
                </a:lnTo>
                <a:lnTo>
                  <a:pt x="1543" y="472"/>
                </a:lnTo>
                <a:lnTo>
                  <a:pt x="1627" y="601"/>
                </a:lnTo>
                <a:lnTo>
                  <a:pt x="1710" y="738"/>
                </a:lnTo>
                <a:lnTo>
                  <a:pt x="1787" y="884"/>
                </a:lnTo>
                <a:lnTo>
                  <a:pt x="1871" y="1033"/>
                </a:lnTo>
              </a:path>
            </a:pathLst>
          </a:custGeom>
          <a:noFill/>
          <a:ln w="76200" cap="rnd" cmpd="sng">
            <a:solidFill>
              <a:srgbClr val="B66558"/>
            </a:solidFill>
            <a:prstDash val="solid"/>
            <a:round/>
            <a:headEnd type="none" w="sm" len="sm"/>
            <a:tailEnd type="none" w="sm" len="sm"/>
          </a:ln>
          <a:effectLst/>
        </p:spPr>
        <p:txBody>
          <a:bodyPr/>
          <a:lstStyle/>
          <a:p>
            <a:endParaRPr lang="en-CA" dirty="0"/>
          </a:p>
        </p:txBody>
      </p:sp>
      <p:sp>
        <p:nvSpPr>
          <p:cNvPr id="110607" name="Freeform 15"/>
          <p:cNvSpPr>
            <a:spLocks/>
          </p:cNvSpPr>
          <p:nvPr/>
        </p:nvSpPr>
        <p:spPr bwMode="auto">
          <a:xfrm>
            <a:off x="2413000" y="3024188"/>
            <a:ext cx="5567363" cy="982662"/>
          </a:xfrm>
          <a:custGeom>
            <a:avLst/>
            <a:gdLst/>
            <a:ahLst/>
            <a:cxnLst>
              <a:cxn ang="0">
                <a:pos x="0" y="618"/>
              </a:cxn>
              <a:cxn ang="0">
                <a:pos x="257" y="452"/>
              </a:cxn>
              <a:cxn ang="0">
                <a:pos x="386" y="376"/>
              </a:cxn>
              <a:cxn ang="0">
                <a:pos x="515" y="303"/>
              </a:cxn>
              <a:cxn ang="0">
                <a:pos x="643" y="235"/>
              </a:cxn>
              <a:cxn ang="0">
                <a:pos x="780" y="174"/>
              </a:cxn>
              <a:cxn ang="0">
                <a:pos x="917" y="121"/>
              </a:cxn>
              <a:cxn ang="0">
                <a:pos x="1053" y="81"/>
              </a:cxn>
              <a:cxn ang="0">
                <a:pos x="1198" y="49"/>
              </a:cxn>
              <a:cxn ang="0">
                <a:pos x="1351" y="25"/>
              </a:cxn>
              <a:cxn ang="0">
                <a:pos x="1504" y="8"/>
              </a:cxn>
              <a:cxn ang="0">
                <a:pos x="1656" y="0"/>
              </a:cxn>
              <a:cxn ang="0">
                <a:pos x="1809" y="0"/>
              </a:cxn>
              <a:cxn ang="0">
                <a:pos x="1970" y="8"/>
              </a:cxn>
              <a:cxn ang="0">
                <a:pos x="2123" y="29"/>
              </a:cxn>
              <a:cxn ang="0">
                <a:pos x="2276" y="57"/>
              </a:cxn>
              <a:cxn ang="0">
                <a:pos x="2428" y="97"/>
              </a:cxn>
              <a:cxn ang="0">
                <a:pos x="2581" y="150"/>
              </a:cxn>
              <a:cxn ang="0">
                <a:pos x="2734" y="210"/>
              </a:cxn>
              <a:cxn ang="0">
                <a:pos x="2895" y="283"/>
              </a:cxn>
              <a:cxn ang="0">
                <a:pos x="3048" y="360"/>
              </a:cxn>
              <a:cxn ang="0">
                <a:pos x="3200" y="444"/>
              </a:cxn>
              <a:cxn ang="0">
                <a:pos x="3506" y="618"/>
              </a:cxn>
            </a:cxnLst>
            <a:rect l="0" t="0" r="r" b="b"/>
            <a:pathLst>
              <a:path w="3507" h="619">
                <a:moveTo>
                  <a:pt x="0" y="618"/>
                </a:moveTo>
                <a:lnTo>
                  <a:pt x="257" y="452"/>
                </a:lnTo>
                <a:lnTo>
                  <a:pt x="386" y="376"/>
                </a:lnTo>
                <a:lnTo>
                  <a:pt x="515" y="303"/>
                </a:lnTo>
                <a:lnTo>
                  <a:pt x="643" y="235"/>
                </a:lnTo>
                <a:lnTo>
                  <a:pt x="780" y="174"/>
                </a:lnTo>
                <a:lnTo>
                  <a:pt x="917" y="121"/>
                </a:lnTo>
                <a:lnTo>
                  <a:pt x="1053" y="81"/>
                </a:lnTo>
                <a:lnTo>
                  <a:pt x="1198" y="49"/>
                </a:lnTo>
                <a:lnTo>
                  <a:pt x="1351" y="25"/>
                </a:lnTo>
                <a:lnTo>
                  <a:pt x="1504" y="8"/>
                </a:lnTo>
                <a:lnTo>
                  <a:pt x="1656" y="0"/>
                </a:lnTo>
                <a:lnTo>
                  <a:pt x="1809" y="0"/>
                </a:lnTo>
                <a:lnTo>
                  <a:pt x="1970" y="8"/>
                </a:lnTo>
                <a:lnTo>
                  <a:pt x="2123" y="29"/>
                </a:lnTo>
                <a:lnTo>
                  <a:pt x="2276" y="57"/>
                </a:lnTo>
                <a:lnTo>
                  <a:pt x="2428" y="97"/>
                </a:lnTo>
                <a:lnTo>
                  <a:pt x="2581" y="150"/>
                </a:lnTo>
                <a:lnTo>
                  <a:pt x="2734" y="210"/>
                </a:lnTo>
                <a:lnTo>
                  <a:pt x="2895" y="283"/>
                </a:lnTo>
                <a:lnTo>
                  <a:pt x="3048" y="360"/>
                </a:lnTo>
                <a:lnTo>
                  <a:pt x="3200" y="444"/>
                </a:lnTo>
                <a:lnTo>
                  <a:pt x="3506" y="618"/>
                </a:lnTo>
              </a:path>
            </a:pathLst>
          </a:custGeom>
          <a:noFill/>
          <a:ln w="76200" cap="rnd" cmpd="sng">
            <a:solidFill>
              <a:srgbClr val="0000CC"/>
            </a:solidFill>
            <a:prstDash val="solid"/>
            <a:round/>
            <a:headEnd type="none" w="sm" len="sm"/>
            <a:tailEnd type="none" w="sm" len="sm"/>
          </a:ln>
          <a:effectLst/>
        </p:spPr>
        <p:txBody>
          <a:bodyPr/>
          <a:lstStyle/>
          <a:p>
            <a:endParaRPr lang="en-CA" dirty="0"/>
          </a:p>
        </p:txBody>
      </p:sp>
      <p:sp>
        <p:nvSpPr>
          <p:cNvPr id="110608" name="Rectangle 16"/>
          <p:cNvSpPr>
            <a:spLocks noChangeArrowheads="1"/>
          </p:cNvSpPr>
          <p:nvPr/>
        </p:nvSpPr>
        <p:spPr bwMode="auto">
          <a:xfrm>
            <a:off x="4548188" y="4035425"/>
            <a:ext cx="814069" cy="400752"/>
          </a:xfrm>
          <a:prstGeom prst="rect">
            <a:avLst/>
          </a:prstGeom>
          <a:noFill/>
          <a:ln w="9525">
            <a:noFill/>
            <a:miter lim="800000"/>
            <a:headEnd/>
            <a:tailEnd/>
          </a:ln>
          <a:effectLst/>
        </p:spPr>
        <p:txBody>
          <a:bodyPr wrap="none" lIns="92075" tIns="46038" rIns="92075" bIns="46038">
            <a:spAutoFit/>
          </a:bodyPr>
          <a:lstStyle/>
          <a:p>
            <a:r>
              <a:rPr lang="en-US" sz="2000" b="1" dirty="0"/>
              <a:t>100%</a:t>
            </a:r>
          </a:p>
        </p:txBody>
      </p:sp>
      <p:sp>
        <p:nvSpPr>
          <p:cNvPr id="110609" name="Rectangle 17"/>
          <p:cNvSpPr>
            <a:spLocks noChangeArrowheads="1"/>
          </p:cNvSpPr>
          <p:nvPr/>
        </p:nvSpPr>
        <p:spPr bwMode="auto">
          <a:xfrm>
            <a:off x="3709988" y="4043363"/>
            <a:ext cx="671659" cy="400752"/>
          </a:xfrm>
          <a:prstGeom prst="rect">
            <a:avLst/>
          </a:prstGeom>
          <a:noFill/>
          <a:ln w="9525">
            <a:noFill/>
            <a:miter lim="800000"/>
            <a:headEnd/>
            <a:tailEnd/>
          </a:ln>
          <a:effectLst/>
        </p:spPr>
        <p:txBody>
          <a:bodyPr wrap="none" lIns="92075" tIns="46038" rIns="92075" bIns="46038">
            <a:spAutoFit/>
          </a:bodyPr>
          <a:lstStyle/>
          <a:p>
            <a:r>
              <a:rPr lang="en-US" sz="2000" b="1" dirty="0"/>
              <a:t>95%</a:t>
            </a:r>
          </a:p>
        </p:txBody>
      </p:sp>
      <p:sp>
        <p:nvSpPr>
          <p:cNvPr id="110610" name="Rectangle 18"/>
          <p:cNvSpPr>
            <a:spLocks noChangeArrowheads="1"/>
          </p:cNvSpPr>
          <p:nvPr/>
        </p:nvSpPr>
        <p:spPr bwMode="auto">
          <a:xfrm>
            <a:off x="5386388" y="4043363"/>
            <a:ext cx="809452" cy="400752"/>
          </a:xfrm>
          <a:prstGeom prst="rect">
            <a:avLst/>
          </a:prstGeom>
          <a:noFill/>
          <a:ln w="9525">
            <a:noFill/>
            <a:miter lim="800000"/>
            <a:headEnd/>
            <a:tailEnd/>
          </a:ln>
          <a:effectLst/>
        </p:spPr>
        <p:txBody>
          <a:bodyPr wrap="none" lIns="92075" tIns="46038" rIns="92075" bIns="46038">
            <a:spAutoFit/>
          </a:bodyPr>
          <a:lstStyle/>
          <a:p>
            <a:r>
              <a:rPr lang="en-US" sz="2000" b="1" dirty="0"/>
              <a:t>110%</a:t>
            </a:r>
          </a:p>
        </p:txBody>
      </p:sp>
      <p:sp>
        <p:nvSpPr>
          <p:cNvPr id="110611" name="Rectangle 19"/>
          <p:cNvSpPr>
            <a:spLocks noChangeArrowheads="1"/>
          </p:cNvSpPr>
          <p:nvPr/>
        </p:nvSpPr>
        <p:spPr bwMode="auto">
          <a:xfrm>
            <a:off x="6224588" y="4043363"/>
            <a:ext cx="822341" cy="400752"/>
          </a:xfrm>
          <a:prstGeom prst="rect">
            <a:avLst/>
          </a:prstGeom>
          <a:noFill/>
          <a:ln w="9525">
            <a:noFill/>
            <a:miter lim="800000"/>
            <a:headEnd/>
            <a:tailEnd/>
          </a:ln>
          <a:effectLst/>
        </p:spPr>
        <p:txBody>
          <a:bodyPr wrap="none" lIns="92075" tIns="46038" rIns="92075" bIns="46038">
            <a:spAutoFit/>
          </a:bodyPr>
          <a:lstStyle/>
          <a:p>
            <a:r>
              <a:rPr lang="en-US" sz="2000" b="1" dirty="0"/>
              <a:t>120%</a:t>
            </a:r>
          </a:p>
        </p:txBody>
      </p:sp>
      <p:sp>
        <p:nvSpPr>
          <p:cNvPr id="110612" name="Rectangle 20"/>
          <p:cNvSpPr>
            <a:spLocks noChangeArrowheads="1"/>
          </p:cNvSpPr>
          <p:nvPr/>
        </p:nvSpPr>
        <p:spPr bwMode="auto">
          <a:xfrm>
            <a:off x="2971800" y="4043363"/>
            <a:ext cx="671659" cy="400752"/>
          </a:xfrm>
          <a:prstGeom prst="rect">
            <a:avLst/>
          </a:prstGeom>
          <a:noFill/>
          <a:ln w="9525">
            <a:noFill/>
            <a:miter lim="800000"/>
            <a:headEnd/>
            <a:tailEnd/>
          </a:ln>
          <a:effectLst/>
        </p:spPr>
        <p:txBody>
          <a:bodyPr wrap="none" lIns="92075" tIns="46038" rIns="92075" bIns="46038">
            <a:spAutoFit/>
          </a:bodyPr>
          <a:lstStyle/>
          <a:p>
            <a:r>
              <a:rPr lang="en-US" sz="2000" b="1" dirty="0"/>
              <a:t>90%</a:t>
            </a:r>
          </a:p>
        </p:txBody>
      </p:sp>
      <p:sp>
        <p:nvSpPr>
          <p:cNvPr id="110613" name="Rectangle 21"/>
          <p:cNvSpPr>
            <a:spLocks noChangeArrowheads="1"/>
          </p:cNvSpPr>
          <p:nvPr/>
        </p:nvSpPr>
        <p:spPr bwMode="auto">
          <a:xfrm>
            <a:off x="7748588" y="4097338"/>
            <a:ext cx="814069" cy="400752"/>
          </a:xfrm>
          <a:prstGeom prst="rect">
            <a:avLst/>
          </a:prstGeom>
          <a:noFill/>
          <a:ln w="9525">
            <a:noFill/>
            <a:miter lim="800000"/>
            <a:headEnd/>
            <a:tailEnd/>
          </a:ln>
          <a:effectLst/>
        </p:spPr>
        <p:txBody>
          <a:bodyPr wrap="none" lIns="92075" tIns="46038" rIns="92075" bIns="46038">
            <a:spAutoFit/>
          </a:bodyPr>
          <a:lstStyle/>
          <a:p>
            <a:r>
              <a:rPr lang="en-US" sz="2000" b="1" dirty="0"/>
              <a:t>140%</a:t>
            </a:r>
          </a:p>
        </p:txBody>
      </p:sp>
      <p:sp>
        <p:nvSpPr>
          <p:cNvPr id="110614" name="Rectangle 22"/>
          <p:cNvSpPr>
            <a:spLocks noChangeArrowheads="1"/>
          </p:cNvSpPr>
          <p:nvPr/>
        </p:nvSpPr>
        <p:spPr bwMode="auto">
          <a:xfrm>
            <a:off x="2157412" y="4038600"/>
            <a:ext cx="671659" cy="400752"/>
          </a:xfrm>
          <a:prstGeom prst="rect">
            <a:avLst/>
          </a:prstGeom>
          <a:noFill/>
          <a:ln w="9525">
            <a:noFill/>
            <a:miter lim="800000"/>
            <a:headEnd/>
            <a:tailEnd/>
          </a:ln>
          <a:effectLst/>
        </p:spPr>
        <p:txBody>
          <a:bodyPr wrap="none" lIns="92075" tIns="46038" rIns="92075" bIns="46038">
            <a:spAutoFit/>
          </a:bodyPr>
          <a:lstStyle/>
          <a:p>
            <a:r>
              <a:rPr lang="en-US" sz="2000" b="1" dirty="0"/>
              <a:t>80%</a:t>
            </a:r>
          </a:p>
        </p:txBody>
      </p:sp>
      <p:sp>
        <p:nvSpPr>
          <p:cNvPr id="110615" name="Rectangle 23"/>
          <p:cNvSpPr>
            <a:spLocks noChangeArrowheads="1"/>
          </p:cNvSpPr>
          <p:nvPr/>
        </p:nvSpPr>
        <p:spPr bwMode="auto">
          <a:xfrm>
            <a:off x="5907088" y="1482725"/>
            <a:ext cx="2832635" cy="400752"/>
          </a:xfrm>
          <a:prstGeom prst="rect">
            <a:avLst/>
          </a:prstGeom>
          <a:solidFill>
            <a:schemeClr val="bg2">
              <a:lumMod val="25000"/>
            </a:schemeClr>
          </a:solidFill>
          <a:ln w="50800">
            <a:solidFill>
              <a:schemeClr val="tx2"/>
            </a:solidFill>
            <a:miter lim="800000"/>
            <a:headEnd/>
            <a:tailEnd/>
          </a:ln>
          <a:effectLst/>
          <a:scene3d>
            <a:camera prst="orthographicFront"/>
            <a:lightRig rig="threePt" dir="t"/>
          </a:scene3d>
          <a:sp3d>
            <a:bevelT w="114300" prst="artDeco"/>
          </a:sp3d>
        </p:spPr>
        <p:txBody>
          <a:bodyPr wrap="none" lIns="92075" tIns="46038" rIns="92075" bIns="46038">
            <a:spAutoFit/>
          </a:bodyPr>
          <a:lstStyle/>
          <a:p>
            <a:r>
              <a:rPr lang="en-US" sz="2000" b="1" dirty="0">
                <a:solidFill>
                  <a:schemeClr val="bg2"/>
                </a:solidFill>
              </a:rPr>
              <a:t>Project A</a:t>
            </a:r>
            <a:r>
              <a:rPr lang="en-US" b="1" dirty="0">
                <a:solidFill>
                  <a:schemeClr val="bg2"/>
                </a:solidFill>
              </a:rPr>
              <a:t> - </a:t>
            </a:r>
            <a:r>
              <a:rPr lang="en-US" sz="1800" b="1" dirty="0">
                <a:solidFill>
                  <a:schemeClr val="bg2"/>
                </a:solidFill>
              </a:rPr>
              <a:t>Well defined</a:t>
            </a:r>
          </a:p>
        </p:txBody>
      </p:sp>
      <p:sp>
        <p:nvSpPr>
          <p:cNvPr id="110616" name="Line 24"/>
          <p:cNvSpPr>
            <a:spLocks noChangeShapeType="1"/>
          </p:cNvSpPr>
          <p:nvPr/>
        </p:nvSpPr>
        <p:spPr bwMode="auto">
          <a:xfrm flipH="1">
            <a:off x="5159375" y="1619250"/>
            <a:ext cx="684213" cy="168275"/>
          </a:xfrm>
          <a:prstGeom prst="line">
            <a:avLst/>
          </a:prstGeom>
          <a:noFill/>
          <a:ln w="12700">
            <a:solidFill>
              <a:schemeClr val="tx1"/>
            </a:solidFill>
            <a:round/>
            <a:headEnd type="none" w="sm" len="sm"/>
            <a:tailEnd type="stealth" w="med" len="lg"/>
          </a:ln>
          <a:effectLst/>
        </p:spPr>
        <p:txBody>
          <a:bodyPr wrap="none" anchor="ctr"/>
          <a:lstStyle/>
          <a:p>
            <a:endParaRPr lang="en-CA" dirty="0"/>
          </a:p>
        </p:txBody>
      </p:sp>
      <p:sp>
        <p:nvSpPr>
          <p:cNvPr id="110617" name="Rectangle 25"/>
          <p:cNvSpPr>
            <a:spLocks noChangeArrowheads="1"/>
          </p:cNvSpPr>
          <p:nvPr/>
        </p:nvSpPr>
        <p:spPr bwMode="auto">
          <a:xfrm>
            <a:off x="6096000" y="2128838"/>
            <a:ext cx="2966710" cy="400752"/>
          </a:xfrm>
          <a:prstGeom prst="rect">
            <a:avLst/>
          </a:prstGeom>
          <a:solidFill>
            <a:schemeClr val="accent3"/>
          </a:solidFill>
          <a:ln w="50800">
            <a:solidFill>
              <a:srgbClr val="F3A9B2"/>
            </a:solidFill>
            <a:miter lim="800000"/>
            <a:headEnd/>
            <a:tailEnd/>
          </a:ln>
          <a:effectLst/>
          <a:scene3d>
            <a:camera prst="orthographicFront"/>
            <a:lightRig rig="threePt" dir="t"/>
          </a:scene3d>
          <a:sp3d>
            <a:bevelT w="114300" prst="artDeco"/>
          </a:sp3d>
        </p:spPr>
        <p:txBody>
          <a:bodyPr wrap="none" lIns="92075" tIns="46038" rIns="92075" bIns="46038">
            <a:spAutoFit/>
          </a:bodyPr>
          <a:lstStyle/>
          <a:p>
            <a:r>
              <a:rPr lang="en-US" sz="2000" b="1" dirty="0"/>
              <a:t>Project B</a:t>
            </a:r>
            <a:r>
              <a:rPr lang="en-US" b="1" dirty="0"/>
              <a:t> - </a:t>
            </a:r>
            <a:r>
              <a:rPr lang="en-US" sz="1800" b="1" dirty="0"/>
              <a:t>Fairly defined</a:t>
            </a:r>
          </a:p>
        </p:txBody>
      </p:sp>
      <p:sp>
        <p:nvSpPr>
          <p:cNvPr id="110618" name="Rectangle 26"/>
          <p:cNvSpPr>
            <a:spLocks noChangeArrowheads="1"/>
          </p:cNvSpPr>
          <p:nvPr/>
        </p:nvSpPr>
        <p:spPr bwMode="auto">
          <a:xfrm>
            <a:off x="7315200" y="2743200"/>
            <a:ext cx="1747510" cy="677751"/>
          </a:xfrm>
          <a:prstGeom prst="rect">
            <a:avLst/>
          </a:prstGeom>
          <a:solidFill>
            <a:srgbClr val="0033CC"/>
          </a:solidFill>
          <a:ln w="50800">
            <a:solidFill>
              <a:srgbClr val="0033CC"/>
            </a:solidFill>
            <a:miter lim="800000"/>
            <a:headEnd/>
            <a:tailEnd/>
          </a:ln>
          <a:effectLst/>
          <a:scene3d>
            <a:camera prst="orthographicFront"/>
            <a:lightRig rig="threePt" dir="t"/>
          </a:scene3d>
          <a:sp3d>
            <a:bevelT w="114300" prst="artDeco"/>
          </a:sp3d>
        </p:spPr>
        <p:txBody>
          <a:bodyPr wrap="square" lIns="92075" tIns="46038" rIns="92075" bIns="46038">
            <a:spAutoFit/>
          </a:bodyPr>
          <a:lstStyle/>
          <a:p>
            <a:r>
              <a:rPr lang="en-US" sz="2000" b="1" dirty="0">
                <a:solidFill>
                  <a:schemeClr val="bg2"/>
                </a:solidFill>
              </a:rPr>
              <a:t>Project C</a:t>
            </a:r>
            <a:r>
              <a:rPr lang="en-US" b="1" dirty="0">
                <a:solidFill>
                  <a:schemeClr val="bg2"/>
                </a:solidFill>
              </a:rPr>
              <a:t> - </a:t>
            </a:r>
            <a:r>
              <a:rPr lang="en-US" sz="1800" b="1" dirty="0">
                <a:solidFill>
                  <a:schemeClr val="bg2"/>
                </a:solidFill>
              </a:rPr>
              <a:t>Poorly defined</a:t>
            </a:r>
          </a:p>
        </p:txBody>
      </p:sp>
      <p:sp>
        <p:nvSpPr>
          <p:cNvPr id="110619" name="Line 27"/>
          <p:cNvSpPr>
            <a:spLocks noChangeShapeType="1"/>
          </p:cNvSpPr>
          <p:nvPr/>
        </p:nvSpPr>
        <p:spPr bwMode="auto">
          <a:xfrm flipH="1">
            <a:off x="5486400" y="2438400"/>
            <a:ext cx="684213" cy="168275"/>
          </a:xfrm>
          <a:prstGeom prst="line">
            <a:avLst/>
          </a:prstGeom>
          <a:noFill/>
          <a:ln w="12700">
            <a:solidFill>
              <a:schemeClr val="tx1"/>
            </a:solidFill>
            <a:round/>
            <a:headEnd type="none" w="sm" len="sm"/>
            <a:tailEnd type="stealth" w="med" len="lg"/>
          </a:ln>
          <a:effectLst/>
        </p:spPr>
        <p:txBody>
          <a:bodyPr wrap="none" anchor="ctr"/>
          <a:lstStyle/>
          <a:p>
            <a:endParaRPr lang="en-CA" dirty="0"/>
          </a:p>
        </p:txBody>
      </p:sp>
      <p:sp>
        <p:nvSpPr>
          <p:cNvPr id="110620" name="Line 28"/>
          <p:cNvSpPr>
            <a:spLocks noChangeShapeType="1"/>
          </p:cNvSpPr>
          <p:nvPr/>
        </p:nvSpPr>
        <p:spPr bwMode="auto">
          <a:xfrm flipH="1">
            <a:off x="6530975" y="3028950"/>
            <a:ext cx="684213" cy="168275"/>
          </a:xfrm>
          <a:prstGeom prst="line">
            <a:avLst/>
          </a:prstGeom>
          <a:noFill/>
          <a:ln w="12700">
            <a:solidFill>
              <a:schemeClr val="tx1"/>
            </a:solidFill>
            <a:round/>
            <a:headEnd type="none" w="sm" len="sm"/>
            <a:tailEnd type="stealth" w="med" len="lg"/>
          </a:ln>
          <a:effectLst/>
        </p:spPr>
        <p:txBody>
          <a:bodyPr wrap="none" anchor="ctr"/>
          <a:lstStyle/>
          <a:p>
            <a:endParaRPr lang="en-CA" dirty="0"/>
          </a:p>
        </p:txBody>
      </p:sp>
      <p:sp>
        <p:nvSpPr>
          <p:cNvPr id="110621" name="Rectangle 29"/>
          <p:cNvSpPr>
            <a:spLocks noChangeArrowheads="1"/>
          </p:cNvSpPr>
          <p:nvPr/>
        </p:nvSpPr>
        <p:spPr bwMode="auto">
          <a:xfrm>
            <a:off x="357188" y="5021263"/>
            <a:ext cx="2172454" cy="923972"/>
          </a:xfrm>
          <a:prstGeom prst="rect">
            <a:avLst/>
          </a:prstGeom>
          <a:noFill/>
          <a:ln w="9525">
            <a:noFill/>
            <a:miter lim="800000"/>
            <a:headEnd/>
            <a:tailEnd/>
          </a:ln>
          <a:effectLst/>
        </p:spPr>
        <p:txBody>
          <a:bodyPr wrap="none" lIns="92075" tIns="46038" rIns="92075" bIns="46038">
            <a:spAutoFit/>
          </a:bodyPr>
          <a:lstStyle/>
          <a:p>
            <a:r>
              <a:rPr lang="en-US" sz="1800" b="1" i="1" dirty="0"/>
              <a:t>Suggested types of</a:t>
            </a:r>
          </a:p>
          <a:p>
            <a:r>
              <a:rPr lang="en-US" sz="1800" b="1" i="1" dirty="0"/>
              <a:t>contract for various</a:t>
            </a:r>
          </a:p>
          <a:p>
            <a:r>
              <a:rPr lang="en-US" sz="1800" b="1" i="1" dirty="0"/>
              <a:t>spreads</a:t>
            </a:r>
          </a:p>
        </p:txBody>
      </p:sp>
      <p:sp>
        <p:nvSpPr>
          <p:cNvPr id="110622" name="Rectangle 30"/>
          <p:cNvSpPr>
            <a:spLocks noChangeArrowheads="1"/>
          </p:cNvSpPr>
          <p:nvPr/>
        </p:nvSpPr>
        <p:spPr bwMode="auto">
          <a:xfrm>
            <a:off x="4167188" y="4738688"/>
            <a:ext cx="1482778" cy="1200971"/>
          </a:xfrm>
          <a:prstGeom prst="rect">
            <a:avLst/>
          </a:prstGeom>
          <a:noFill/>
          <a:ln w="9525">
            <a:noFill/>
            <a:miter lim="800000"/>
            <a:headEnd/>
            <a:tailEnd/>
          </a:ln>
          <a:effectLst/>
        </p:spPr>
        <p:txBody>
          <a:bodyPr wrap="none" lIns="92075" tIns="46038" rIns="92075" bIns="46038">
            <a:spAutoFit/>
          </a:bodyPr>
          <a:lstStyle/>
          <a:p>
            <a:r>
              <a:rPr lang="en-US" sz="1800" dirty="0"/>
              <a:t>+/- 15%: FFP</a:t>
            </a:r>
          </a:p>
          <a:p>
            <a:r>
              <a:rPr lang="en-US" sz="1800" dirty="0"/>
              <a:t>+/- 25%: CPFF</a:t>
            </a:r>
          </a:p>
          <a:p>
            <a:r>
              <a:rPr lang="en-US" sz="1800" dirty="0"/>
              <a:t>+/- 50%: CPIF</a:t>
            </a:r>
          </a:p>
          <a:p>
            <a:r>
              <a:rPr lang="en-US" sz="1800" dirty="0"/>
              <a:t>&gt; 50%  : CPAF</a:t>
            </a:r>
          </a:p>
        </p:txBody>
      </p:sp>
      <p:sp>
        <p:nvSpPr>
          <p:cNvPr id="110623" name="Line 31"/>
          <p:cNvSpPr>
            <a:spLocks noChangeShapeType="1"/>
          </p:cNvSpPr>
          <p:nvPr/>
        </p:nvSpPr>
        <p:spPr bwMode="auto">
          <a:xfrm>
            <a:off x="3940175" y="4881563"/>
            <a:ext cx="227013" cy="0"/>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24" name="Line 32"/>
          <p:cNvSpPr>
            <a:spLocks noChangeShapeType="1"/>
          </p:cNvSpPr>
          <p:nvPr/>
        </p:nvSpPr>
        <p:spPr bwMode="auto">
          <a:xfrm>
            <a:off x="5692775" y="4881563"/>
            <a:ext cx="303213" cy="0"/>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25" name="Line 33"/>
          <p:cNvSpPr>
            <a:spLocks noChangeShapeType="1"/>
          </p:cNvSpPr>
          <p:nvPr/>
        </p:nvSpPr>
        <p:spPr bwMode="auto">
          <a:xfrm>
            <a:off x="3406775" y="5162550"/>
            <a:ext cx="760413" cy="0"/>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26" name="Line 34"/>
          <p:cNvSpPr>
            <a:spLocks noChangeShapeType="1"/>
          </p:cNvSpPr>
          <p:nvPr/>
        </p:nvSpPr>
        <p:spPr bwMode="auto">
          <a:xfrm>
            <a:off x="5768975" y="5162550"/>
            <a:ext cx="989013" cy="0"/>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27" name="Line 35"/>
          <p:cNvSpPr>
            <a:spLocks noChangeShapeType="1"/>
          </p:cNvSpPr>
          <p:nvPr/>
        </p:nvSpPr>
        <p:spPr bwMode="auto">
          <a:xfrm>
            <a:off x="2644775" y="5443538"/>
            <a:ext cx="1370013" cy="0"/>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28" name="Line 36"/>
          <p:cNvSpPr>
            <a:spLocks noChangeShapeType="1"/>
          </p:cNvSpPr>
          <p:nvPr/>
        </p:nvSpPr>
        <p:spPr bwMode="auto">
          <a:xfrm>
            <a:off x="5692775" y="5443538"/>
            <a:ext cx="1903413" cy="0"/>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29" name="Line 37"/>
          <p:cNvSpPr>
            <a:spLocks noChangeShapeType="1"/>
          </p:cNvSpPr>
          <p:nvPr/>
        </p:nvSpPr>
        <p:spPr bwMode="auto">
          <a:xfrm flipV="1">
            <a:off x="2643188" y="4457700"/>
            <a:ext cx="0" cy="984250"/>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30" name="Line 38"/>
          <p:cNvSpPr>
            <a:spLocks noChangeShapeType="1"/>
          </p:cNvSpPr>
          <p:nvPr/>
        </p:nvSpPr>
        <p:spPr bwMode="auto">
          <a:xfrm flipV="1">
            <a:off x="7596188" y="4457700"/>
            <a:ext cx="0" cy="984250"/>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31" name="Line 39"/>
          <p:cNvSpPr>
            <a:spLocks noChangeShapeType="1"/>
          </p:cNvSpPr>
          <p:nvPr/>
        </p:nvSpPr>
        <p:spPr bwMode="auto">
          <a:xfrm flipV="1">
            <a:off x="3405188" y="4457700"/>
            <a:ext cx="0" cy="703263"/>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32" name="Line 40"/>
          <p:cNvSpPr>
            <a:spLocks noChangeShapeType="1"/>
          </p:cNvSpPr>
          <p:nvPr/>
        </p:nvSpPr>
        <p:spPr bwMode="auto">
          <a:xfrm flipV="1">
            <a:off x="6757988" y="4457700"/>
            <a:ext cx="0" cy="703263"/>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33" name="Line 41"/>
          <p:cNvSpPr>
            <a:spLocks noChangeShapeType="1"/>
          </p:cNvSpPr>
          <p:nvPr/>
        </p:nvSpPr>
        <p:spPr bwMode="auto">
          <a:xfrm flipV="1">
            <a:off x="3938588" y="4740275"/>
            <a:ext cx="0" cy="139700"/>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34" name="Line 42"/>
          <p:cNvSpPr>
            <a:spLocks noChangeShapeType="1"/>
          </p:cNvSpPr>
          <p:nvPr/>
        </p:nvSpPr>
        <p:spPr bwMode="auto">
          <a:xfrm flipV="1">
            <a:off x="5995988" y="4740275"/>
            <a:ext cx="0" cy="139700"/>
          </a:xfrm>
          <a:prstGeom prst="line">
            <a:avLst/>
          </a:prstGeom>
          <a:noFill/>
          <a:ln w="12700">
            <a:solidFill>
              <a:schemeClr val="tx1"/>
            </a:solidFill>
            <a:round/>
            <a:headEnd type="none" w="sm" len="sm"/>
            <a:tailEnd type="none" w="sm" len="sm"/>
          </a:ln>
          <a:effectLst/>
        </p:spPr>
        <p:txBody>
          <a:bodyPr wrap="none" anchor="ctr"/>
          <a:lstStyle/>
          <a:p>
            <a:endParaRPr lang="en-CA" dirty="0"/>
          </a:p>
        </p:txBody>
      </p:sp>
      <p:sp>
        <p:nvSpPr>
          <p:cNvPr id="110635" name="Rectangle 43"/>
          <p:cNvSpPr>
            <a:spLocks noChangeArrowheads="1"/>
          </p:cNvSpPr>
          <p:nvPr/>
        </p:nvSpPr>
        <p:spPr bwMode="auto">
          <a:xfrm>
            <a:off x="2109788" y="3121025"/>
            <a:ext cx="570862" cy="369974"/>
          </a:xfrm>
          <a:prstGeom prst="rect">
            <a:avLst/>
          </a:prstGeom>
          <a:noFill/>
          <a:ln w="9525">
            <a:noFill/>
            <a:miter lim="800000"/>
            <a:headEnd/>
            <a:tailEnd/>
          </a:ln>
          <a:effectLst/>
        </p:spPr>
        <p:txBody>
          <a:bodyPr wrap="none" lIns="92075" tIns="46038" rIns="92075" bIns="46038">
            <a:spAutoFit/>
          </a:bodyPr>
          <a:lstStyle/>
          <a:p>
            <a:r>
              <a:rPr lang="en-US" sz="1800" b="1" dirty="0"/>
              <a:t>Low</a:t>
            </a:r>
          </a:p>
        </p:txBody>
      </p:sp>
      <p:sp>
        <p:nvSpPr>
          <p:cNvPr id="110636" name="Rectangle 44"/>
          <p:cNvSpPr>
            <a:spLocks noChangeArrowheads="1"/>
          </p:cNvSpPr>
          <p:nvPr/>
        </p:nvSpPr>
        <p:spPr bwMode="auto">
          <a:xfrm>
            <a:off x="2109788" y="2274888"/>
            <a:ext cx="984244" cy="369974"/>
          </a:xfrm>
          <a:prstGeom prst="rect">
            <a:avLst/>
          </a:prstGeom>
          <a:noFill/>
          <a:ln w="9525">
            <a:noFill/>
            <a:miter lim="800000"/>
            <a:headEnd/>
            <a:tailEnd/>
          </a:ln>
          <a:effectLst/>
        </p:spPr>
        <p:txBody>
          <a:bodyPr wrap="none" lIns="92075" tIns="46038" rIns="92075" bIns="46038">
            <a:spAutoFit/>
          </a:bodyPr>
          <a:lstStyle/>
          <a:p>
            <a:r>
              <a:rPr lang="en-US" sz="1800" b="1" dirty="0"/>
              <a:t>Medium</a:t>
            </a:r>
          </a:p>
        </p:txBody>
      </p:sp>
      <p:sp>
        <p:nvSpPr>
          <p:cNvPr id="110637" name="Rectangle 45"/>
          <p:cNvSpPr>
            <a:spLocks noChangeArrowheads="1"/>
          </p:cNvSpPr>
          <p:nvPr/>
        </p:nvSpPr>
        <p:spPr bwMode="auto">
          <a:xfrm>
            <a:off x="2109788" y="1500188"/>
            <a:ext cx="641350" cy="366712"/>
          </a:xfrm>
          <a:prstGeom prst="rect">
            <a:avLst/>
          </a:prstGeom>
          <a:noFill/>
          <a:ln w="9525">
            <a:noFill/>
            <a:miter lim="800000"/>
            <a:headEnd/>
            <a:tailEnd/>
          </a:ln>
          <a:effectLst/>
        </p:spPr>
        <p:txBody>
          <a:bodyPr wrap="none" lIns="92075" tIns="46038" rIns="92075" bIns="46038">
            <a:spAutoFit/>
          </a:bodyPr>
          <a:lstStyle/>
          <a:p>
            <a:r>
              <a:rPr lang="en-US" sz="1800" b="1" dirty="0"/>
              <a:t>High</a:t>
            </a:r>
          </a:p>
        </p:txBody>
      </p:sp>
    </p:spTree>
    <p:extLst>
      <p:ext uri="{BB962C8B-B14F-4D97-AF65-F5344CB8AC3E}">
        <p14:creationId xmlns:p14="http://schemas.microsoft.com/office/powerpoint/2010/main" val="3311635955"/>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61443" name="Rectangle 3"/>
          <p:cNvSpPr>
            <a:spLocks noGrp="1" noChangeArrowheads="1"/>
          </p:cNvSpPr>
          <p:nvPr>
            <p:ph type="title"/>
          </p:nvPr>
        </p:nvSpPr>
        <p:spPr>
          <a:xfrm>
            <a:off x="0" y="228600"/>
            <a:ext cx="9525000" cy="533400"/>
          </a:xfrm>
          <a:noFill/>
          <a:ln/>
        </p:spPr>
        <p:txBody>
          <a:bodyPr>
            <a:no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KEY CONCEPTS FOR PROJECT PROCUREMENT MANAGEMENT</a:t>
            </a:r>
          </a:p>
        </p:txBody>
      </p:sp>
      <p:sp>
        <p:nvSpPr>
          <p:cNvPr id="61444" name="Rectangle 4"/>
          <p:cNvSpPr>
            <a:spLocks noGrp="1" noChangeArrowheads="1"/>
          </p:cNvSpPr>
          <p:nvPr>
            <p:ph idx="1"/>
          </p:nvPr>
        </p:nvSpPr>
        <p:spPr>
          <a:xfrm>
            <a:off x="0" y="1371600"/>
            <a:ext cx="9144000" cy="5486400"/>
          </a:xfrm>
          <a:noFill/>
          <a:ln/>
        </p:spPr>
        <p:txBody>
          <a:bodyPr>
            <a:normAutofit/>
          </a:bodyPr>
          <a:lstStyle/>
          <a:p>
            <a:pPr>
              <a:buSzPct val="79000"/>
            </a:pPr>
            <a:r>
              <a:rPr lang="en-US" sz="2400" dirty="0"/>
              <a:t>The Project Manager should be familiar with procurement regulations and processes to make intelligent decisions regarding contracts and avoid exposing the project to legal infractions. </a:t>
            </a:r>
          </a:p>
          <a:p>
            <a:pPr>
              <a:buSzPct val="79000"/>
            </a:pPr>
            <a:r>
              <a:rPr lang="en-US" sz="2400" dirty="0"/>
              <a:t>Contract should clearly state the expected deliverables and results. Anything not in the contract, cannot be legally enforced. Project Managers should be mindful of cultural influences and local laws, in dealing with international contracts.</a:t>
            </a:r>
          </a:p>
          <a:p>
            <a:pPr>
              <a:buSzPct val="79000"/>
            </a:pPr>
            <a:r>
              <a:rPr lang="en-US" sz="2400" dirty="0"/>
              <a:t>Contracts, being legally binding documents, are subjected to extensive approval process, involving the legal department, to ensure compliance with procurement rules and regulations, while making ensuring that the contract adequately describes the products, services or results that the seller is agreeing to provide. </a:t>
            </a:r>
          </a:p>
          <a:p>
            <a:pPr>
              <a:buSzPct val="79000"/>
            </a:pPr>
            <a:r>
              <a:rPr lang="en-US" sz="2400" dirty="0"/>
              <a:t>Multiple contracts, managed simultaneously or sequentially, may be required for complex multi-phased projects, involving several levels of buyer-seller relationships.      </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61443" name="Rectangle 3"/>
          <p:cNvSpPr>
            <a:spLocks noGrp="1" noChangeArrowheads="1"/>
          </p:cNvSpPr>
          <p:nvPr>
            <p:ph type="title"/>
          </p:nvPr>
        </p:nvSpPr>
        <p:spPr>
          <a:xfrm>
            <a:off x="0" y="228600"/>
            <a:ext cx="9525000" cy="533400"/>
          </a:xfrm>
          <a:noFill/>
          <a:ln/>
        </p:spPr>
        <p:txBody>
          <a:bodyPr>
            <a:no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KEY CONCEPTS FOR PROJECT PROCUREMENT MANAGEMENT </a:t>
            </a:r>
            <a:r>
              <a:rPr lang="en-US" sz="3200" b="1" i="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(cont’d)</a:t>
            </a:r>
          </a:p>
        </p:txBody>
      </p:sp>
      <p:sp>
        <p:nvSpPr>
          <p:cNvPr id="61444" name="Rectangle 4"/>
          <p:cNvSpPr>
            <a:spLocks noGrp="1" noChangeArrowheads="1"/>
          </p:cNvSpPr>
          <p:nvPr>
            <p:ph idx="1"/>
          </p:nvPr>
        </p:nvSpPr>
        <p:spPr>
          <a:xfrm>
            <a:off x="0" y="1371600"/>
            <a:ext cx="9144000" cy="5486400"/>
          </a:xfrm>
          <a:noFill/>
          <a:ln/>
        </p:spPr>
        <p:txBody>
          <a:bodyPr>
            <a:normAutofit/>
          </a:bodyPr>
          <a:lstStyle/>
          <a:p>
            <a:pPr>
              <a:buSzPct val="79000"/>
            </a:pPr>
            <a:r>
              <a:rPr lang="en-US" sz="2400" dirty="0"/>
              <a:t>A contract awarded to a winning bidder, may be run as a project, thus:</a:t>
            </a:r>
          </a:p>
          <a:p>
            <a:pPr lvl="1">
              <a:buSzPct val="79000"/>
              <a:buFont typeface="Courier New" panose="02070309020205020404" pitchFamily="49" charset="0"/>
              <a:buChar char="o"/>
            </a:pPr>
            <a:r>
              <a:rPr lang="en-US" sz="2000" dirty="0"/>
              <a:t>The buyer becomes the customer of the subcontractor. </a:t>
            </a:r>
          </a:p>
          <a:p>
            <a:pPr lvl="1">
              <a:buSzPct val="79000"/>
              <a:buFont typeface="Courier New" panose="02070309020205020404" pitchFamily="49" charset="0"/>
              <a:buChar char="o"/>
            </a:pPr>
            <a:r>
              <a:rPr lang="en-US" sz="2000" dirty="0"/>
              <a:t>The seller’s project management team, performs the delivery processes.</a:t>
            </a:r>
          </a:p>
          <a:p>
            <a:pPr lvl="1">
              <a:buSzPct val="79000"/>
              <a:buFont typeface="Courier New" panose="02070309020205020404" pitchFamily="49" charset="0"/>
              <a:buChar char="o"/>
            </a:pPr>
            <a:r>
              <a:rPr lang="en-US" sz="2000" dirty="0"/>
              <a:t> The sellers manages the project to achieve The Procurement Scope of Work (SOW). </a:t>
            </a:r>
          </a:p>
          <a:p>
            <a:pPr lvl="1">
              <a:buSzPct val="79000"/>
              <a:buFont typeface="Courier New" panose="02070309020205020404" pitchFamily="49" charset="0"/>
              <a:buChar char="o"/>
            </a:pPr>
            <a:r>
              <a:rPr lang="en-US" sz="2000" dirty="0"/>
              <a:t>The seller may become a buyer of lower-tiered products and services from its subcontractors.          </a:t>
            </a:r>
          </a:p>
          <a:p>
            <a:pPr>
              <a:buSzPct val="79000"/>
            </a:pPr>
            <a:r>
              <a:rPr lang="en-US" sz="2400" dirty="0"/>
              <a:t>For the Procurement Knowledge Area, the performing organization is assumed to be a </a:t>
            </a:r>
            <a:r>
              <a:rPr lang="en-US" sz="2400" u="sng" dirty="0"/>
              <a:t>buyer</a:t>
            </a:r>
            <a:r>
              <a:rPr lang="en-US" sz="2400" dirty="0"/>
              <a:t> for an external organization, assumed to be a </a:t>
            </a:r>
            <a:r>
              <a:rPr lang="en-US" sz="2400" u="sng" dirty="0"/>
              <a:t>seller</a:t>
            </a:r>
            <a:r>
              <a:rPr lang="en-US" sz="2400" dirty="0"/>
              <a:t> providing goods and services to the project. For larger, more complex projects the seller may become part of an integrated team after the contract award. </a:t>
            </a:r>
          </a:p>
          <a:p>
            <a:pPr>
              <a:buSzPct val="79000"/>
            </a:pPr>
            <a:r>
              <a:rPr lang="en-US" sz="2400" dirty="0"/>
              <a:t>Often, the procurement of goods and services for a project, is conducted by the organization’s purchasing or contracting department   </a:t>
            </a:r>
          </a:p>
        </p:txBody>
      </p:sp>
    </p:spTree>
    <p:extLst>
      <p:ext uri="{BB962C8B-B14F-4D97-AF65-F5344CB8AC3E}">
        <p14:creationId xmlns:p14="http://schemas.microsoft.com/office/powerpoint/2010/main" val="893114582"/>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1" name="Picture 3"/>
          <p:cNvPicPr>
            <a:picLocks noChangeArrowheads="1"/>
          </p:cNvPicPr>
          <p:nvPr/>
        </p:nvPicPr>
        <p:blipFill>
          <a:blip r:embed="rId4" cstate="print"/>
          <a:srcRect/>
          <a:stretch>
            <a:fillRect/>
          </a:stretch>
        </p:blipFill>
        <p:spPr bwMode="auto">
          <a:xfrm rot="20254353">
            <a:off x="53674" y="3674892"/>
            <a:ext cx="3321652" cy="2937216"/>
          </a:xfrm>
          <a:prstGeom prst="rect">
            <a:avLst/>
          </a:prstGeom>
          <a:noFill/>
          <a:ln w="9525">
            <a:noFill/>
            <a:miter lim="800000"/>
            <a:headEnd/>
            <a:tailEnd/>
          </a:ln>
          <a:effectLst/>
        </p:spPr>
      </p:pic>
      <p:sp>
        <p:nvSpPr>
          <p:cNvPr id="73732" name="Rectangle 4"/>
          <p:cNvSpPr>
            <a:spLocks noGrp="1" noChangeArrowheads="1"/>
          </p:cNvSpPr>
          <p:nvPr>
            <p:ph type="title"/>
          </p:nvPr>
        </p:nvSpPr>
        <p:spPr>
          <a:xfrm>
            <a:off x="304800" y="228600"/>
            <a:ext cx="8915400" cy="841248"/>
          </a:xfrm>
          <a:noFill/>
          <a:ln/>
        </p:spPr>
        <p:txBody>
          <a:bodyPr>
            <a:normAutofit fontScale="90000"/>
          </a:bodyPr>
          <a:lstStyle/>
          <a:p>
            <a:pPr algn="ctr"/>
            <a:r>
              <a:rPr lang="en-US" b="1" dirty="0">
                <a:solidFill>
                  <a:schemeClr val="tx1"/>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12.1  Plan Procurement Management </a:t>
            </a:r>
          </a:p>
        </p:txBody>
      </p:sp>
      <p:sp>
        <p:nvSpPr>
          <p:cNvPr id="5" name="TextBox 1"/>
          <p:cNvSpPr txBox="1"/>
          <p:nvPr/>
        </p:nvSpPr>
        <p:spPr>
          <a:xfrm>
            <a:off x="9525"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2" name="Object 1"/>
          <p:cNvGraphicFramePr>
            <a:graphicFrameLocks noChangeAspect="1"/>
          </p:cNvGraphicFramePr>
          <p:nvPr>
            <p:extLst>
              <p:ext uri="{D42A27DB-BD31-4B8C-83A1-F6EECF244321}">
                <p14:modId xmlns:p14="http://schemas.microsoft.com/office/powerpoint/2010/main" val="505634468"/>
              </p:ext>
            </p:extLst>
          </p:nvPr>
        </p:nvGraphicFramePr>
        <p:xfrm>
          <a:off x="571500" y="1752600"/>
          <a:ext cx="11315700" cy="4267200"/>
        </p:xfrm>
        <a:graphic>
          <a:graphicData uri="http://schemas.openxmlformats.org/presentationml/2006/ole">
            <mc:AlternateContent xmlns:mc="http://schemas.openxmlformats.org/markup-compatibility/2006">
              <mc:Choice xmlns:v="urn:schemas-microsoft-com:vml" Requires="v">
                <p:oleObj spid="_x0000_s70921" name="Visio" r:id="rId5" imgW="8029643" imgH="2771775" progId="Visio.Drawing.11">
                  <p:embed/>
                </p:oleObj>
              </mc:Choice>
              <mc:Fallback>
                <p:oleObj name="Visio" r:id="rId5" imgW="8029643" imgH="2771775" progId="Visio.Drawing.11">
                  <p:embed/>
                  <p:pic>
                    <p:nvPicPr>
                      <p:cNvPr id="0" name="Object 2"/>
                      <p:cNvPicPr>
                        <a:picLocks noChangeAspect="1" noChangeArrowheads="1"/>
                      </p:cNvPicPr>
                      <p:nvPr/>
                    </p:nvPicPr>
                    <p:blipFill>
                      <a:blip r:embed="rId6"/>
                      <a:srcRect/>
                      <a:stretch>
                        <a:fillRect/>
                      </a:stretch>
                    </p:blipFill>
                    <p:spPr bwMode="auto">
                      <a:xfrm>
                        <a:off x="571500" y="1752600"/>
                        <a:ext cx="11315700" cy="4267200"/>
                      </a:xfrm>
                      <a:prstGeom prst="rect">
                        <a:avLst/>
                      </a:prstGeom>
                      <a:noFill/>
                      <a:ln>
                        <a:noFill/>
                      </a:ln>
                      <a:effectLst/>
                    </p:spPr>
                  </p:pic>
                </p:oleObj>
              </mc:Fallback>
            </mc:AlternateContent>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box(out)">
                                      <p:cBhvr>
                                        <p:cTn id="7"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dirty="0"/>
          </a:p>
        </p:txBody>
      </p:sp>
      <p:sp>
        <p:nvSpPr>
          <p:cNvPr id="75779" name="Rectangle 1027"/>
          <p:cNvSpPr>
            <a:spLocks noGrp="1" noChangeArrowheads="1"/>
          </p:cNvSpPr>
          <p:nvPr>
            <p:ph type="title"/>
          </p:nvPr>
        </p:nvSpPr>
        <p:spPr>
          <a:xfrm>
            <a:off x="76200" y="0"/>
            <a:ext cx="8915400" cy="838200"/>
          </a:xfrm>
          <a:noFill/>
          <a:ln/>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12.1  Plan Procurement Management</a:t>
            </a:r>
          </a:p>
        </p:txBody>
      </p:sp>
      <p:sp>
        <p:nvSpPr>
          <p:cNvPr id="75780" name="Rectangle 1028"/>
          <p:cNvSpPr>
            <a:spLocks noGrp="1" noChangeArrowheads="1"/>
          </p:cNvSpPr>
          <p:nvPr>
            <p:ph idx="1"/>
          </p:nvPr>
        </p:nvSpPr>
        <p:spPr>
          <a:xfrm>
            <a:off x="76200" y="990599"/>
            <a:ext cx="8915400" cy="6172201"/>
          </a:xfrm>
          <a:noFill/>
          <a:ln/>
        </p:spPr>
        <p:txBody>
          <a:bodyPr>
            <a:normAutofit fontScale="92500" lnSpcReduction="10000"/>
          </a:bodyPr>
          <a:lstStyle/>
          <a:p>
            <a:pPr>
              <a:spcBef>
                <a:spcPts val="600"/>
              </a:spcBef>
              <a:spcAft>
                <a:spcPts val="600"/>
              </a:spcAft>
              <a:buSzPct val="79000"/>
            </a:pPr>
            <a:r>
              <a:rPr lang="en-US" dirty="0"/>
              <a:t>Identifying which project needs can be best met by procuring products or services</a:t>
            </a:r>
          </a:p>
          <a:p>
            <a:pPr>
              <a:spcBef>
                <a:spcPts val="600"/>
              </a:spcBef>
              <a:spcAft>
                <a:spcPts val="600"/>
              </a:spcAft>
              <a:buSzPct val="79000"/>
            </a:pPr>
            <a:r>
              <a:rPr lang="en-US" dirty="0"/>
              <a:t>The process documents the project team’s answers of the following questions: </a:t>
            </a:r>
          </a:p>
          <a:p>
            <a:pPr marL="971550" lvl="1" indent="-295275">
              <a:spcBef>
                <a:spcPts val="0"/>
              </a:spcBef>
              <a:buSzPct val="77000"/>
              <a:buFont typeface="Arial" pitchFamily="34" charset="0"/>
              <a:buChar char="•"/>
            </a:pPr>
            <a:r>
              <a:rPr lang="en-US" sz="2200" i="1" dirty="0"/>
              <a:t>whether to procure or provide internally; i.e., make/buy decision </a:t>
            </a:r>
          </a:p>
          <a:p>
            <a:pPr marL="971550" lvl="1" indent="-295275">
              <a:spcBef>
                <a:spcPts val="0"/>
              </a:spcBef>
              <a:buSzPct val="77000"/>
              <a:buFont typeface="Arial" pitchFamily="34" charset="0"/>
              <a:buChar char="•"/>
            </a:pPr>
            <a:r>
              <a:rPr lang="en-US" sz="2200" i="1" dirty="0"/>
              <a:t>what and how much to procure</a:t>
            </a:r>
          </a:p>
          <a:p>
            <a:pPr marL="971550" lvl="1" indent="-295275">
              <a:spcBef>
                <a:spcPts val="0"/>
              </a:spcBef>
              <a:buSzPct val="77000"/>
              <a:buFont typeface="Arial" pitchFamily="34" charset="0"/>
              <a:buChar char="•"/>
            </a:pPr>
            <a:r>
              <a:rPr lang="en-US" sz="2200" i="1" dirty="0"/>
              <a:t>who are the sellers</a:t>
            </a:r>
          </a:p>
          <a:p>
            <a:pPr marL="971550" lvl="1" indent="-295275">
              <a:spcBef>
                <a:spcPts val="0"/>
              </a:spcBef>
              <a:buSzPct val="77000"/>
              <a:buFont typeface="Arial" pitchFamily="34" charset="0"/>
              <a:buChar char="•"/>
            </a:pPr>
            <a:r>
              <a:rPr lang="en-US" sz="2200" i="1" dirty="0"/>
              <a:t>what approach to take to procure</a:t>
            </a:r>
          </a:p>
          <a:p>
            <a:pPr marL="971550" lvl="1" indent="-295275">
              <a:spcBef>
                <a:spcPts val="0"/>
              </a:spcBef>
              <a:buSzPct val="77000"/>
              <a:buFont typeface="Arial" pitchFamily="34" charset="0"/>
              <a:buChar char="•"/>
            </a:pPr>
            <a:r>
              <a:rPr lang="en-US" sz="2200" i="1" dirty="0"/>
              <a:t>when to procure</a:t>
            </a:r>
            <a:endParaRPr lang="en-US" sz="2200" dirty="0"/>
          </a:p>
          <a:p>
            <a:pPr>
              <a:spcBef>
                <a:spcPts val="600"/>
              </a:spcBef>
              <a:spcAft>
                <a:spcPts val="600"/>
              </a:spcAft>
              <a:buSzPct val="77000"/>
            </a:pPr>
            <a:r>
              <a:rPr lang="en-US" b="0" dirty="0"/>
              <a:t>The roles and responsibilities related to procurement should be specified early in the project, and may include personnel from the purchasing and the legal departments of the organization. </a:t>
            </a:r>
          </a:p>
          <a:p>
            <a:pPr>
              <a:spcBef>
                <a:spcPts val="600"/>
              </a:spcBef>
              <a:spcAft>
                <a:spcPts val="600"/>
              </a:spcAft>
              <a:buSzPct val="77000"/>
            </a:pPr>
            <a:r>
              <a:rPr lang="en-US" dirty="0"/>
              <a:t>Typical procurement steps might include:</a:t>
            </a:r>
          </a:p>
          <a:p>
            <a:pPr marL="457200" lvl="1" indent="0">
              <a:spcBef>
                <a:spcPts val="0"/>
              </a:spcBef>
              <a:buSzPct val="77000"/>
              <a:buNone/>
              <a:tabLst>
                <a:tab pos="3228975" algn="l"/>
              </a:tabLst>
            </a:pPr>
            <a:r>
              <a:rPr lang="en-US" b="0" dirty="0"/>
              <a:t>- </a:t>
            </a:r>
            <a:r>
              <a:rPr lang="en-US" sz="2200" b="0" i="1" dirty="0"/>
              <a:t>Preparing the SOW	 - High level estimate		- Advertising RFP </a:t>
            </a:r>
          </a:p>
          <a:p>
            <a:pPr marL="457200" lvl="1" indent="0">
              <a:spcBef>
                <a:spcPts val="0"/>
              </a:spcBef>
              <a:buSzPct val="77000"/>
              <a:buNone/>
              <a:tabLst>
                <a:tab pos="2152650" algn="l"/>
                <a:tab pos="3228975" algn="l"/>
              </a:tabLst>
            </a:pPr>
            <a:r>
              <a:rPr lang="en-US" sz="2200" i="1" dirty="0"/>
              <a:t>- Shortlisting sellers	 - Issue bid document		- Seller proposals</a:t>
            </a:r>
          </a:p>
          <a:p>
            <a:pPr marL="625475" lvl="1" indent="-168275">
              <a:spcBef>
                <a:spcPts val="0"/>
              </a:spcBef>
              <a:buSzPct val="77000"/>
              <a:buFontTx/>
              <a:buChar char="-"/>
              <a:tabLst>
                <a:tab pos="2152650" algn="l"/>
                <a:tab pos="3228975" algn="l"/>
              </a:tabLst>
            </a:pPr>
            <a:r>
              <a:rPr lang="en-US" sz="2200" b="0" i="1" dirty="0"/>
              <a:t>Proposal evaluation	 - Cost evaluation 		- Select winner</a:t>
            </a:r>
          </a:p>
          <a:p>
            <a:pPr marL="625475" lvl="1" indent="-168275">
              <a:spcBef>
                <a:spcPts val="0"/>
              </a:spcBef>
              <a:buSzPct val="77000"/>
              <a:buFontTx/>
              <a:buChar char="-"/>
              <a:tabLst>
                <a:tab pos="2152650" algn="l"/>
                <a:tab pos="3136900" algn="l"/>
              </a:tabLst>
            </a:pPr>
            <a:r>
              <a:rPr lang="en-US" sz="2200" i="1" dirty="0"/>
              <a:t>Finalize negotiations	   - Sign contract 		- Integrate schedule </a:t>
            </a:r>
            <a:r>
              <a:rPr lang="en-US" b="0" dirty="0"/>
              <a:t>	</a:t>
            </a:r>
          </a:p>
        </p:txBody>
      </p:sp>
      <p:sp>
        <p:nvSpPr>
          <p:cNvPr id="6" name="TextBox 1"/>
          <p:cNvSpPr txBox="1"/>
          <p:nvPr/>
        </p:nvSpPr>
        <p:spPr>
          <a:xfrm>
            <a:off x="5961891" y="6557058"/>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8021</TotalTime>
  <Words>6507</Words>
  <Application>Microsoft Office PowerPoint</Application>
  <PresentationFormat>On-screen Show (4:3)</PresentationFormat>
  <Paragraphs>782</Paragraphs>
  <Slides>57</Slides>
  <Notes>51</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6" baseType="lpstr">
      <vt:lpstr>Aharoni</vt:lpstr>
      <vt:lpstr>Arial</vt:lpstr>
      <vt:lpstr>Calibri</vt:lpstr>
      <vt:lpstr>Calibri Light</vt:lpstr>
      <vt:lpstr>Courier New</vt:lpstr>
      <vt:lpstr>Times New Roman</vt:lpstr>
      <vt:lpstr>Wingdings</vt:lpstr>
      <vt:lpstr>Office Theme</vt:lpstr>
      <vt:lpstr>Visio</vt:lpstr>
      <vt:lpstr>PMP® Exam Preparation Workshop PMP250 </vt:lpstr>
      <vt:lpstr>PowerPoint Presentation</vt:lpstr>
      <vt:lpstr>OBJECTIVES</vt:lpstr>
      <vt:lpstr>PROJECT PROCUREMENT MANAGEMENT </vt:lpstr>
      <vt:lpstr>DEFINITIONS</vt:lpstr>
      <vt:lpstr>KEY CONCEPTS FOR PROJECT PROCUREMENT MANAGEMENT</vt:lpstr>
      <vt:lpstr>KEY CONCEPTS FOR PROJECT PROCUREMENT MANAGEMENT (cont’d)</vt:lpstr>
      <vt:lpstr>12.1  Plan Procurement Management </vt:lpstr>
      <vt:lpstr>12.1  Plan Procurement Management</vt:lpstr>
      <vt:lpstr>12.1  Plan Procurement Management</vt:lpstr>
      <vt:lpstr>12.1.1   PLAN PROCUREMENT MANAGEMENT INPUTS</vt:lpstr>
      <vt:lpstr>12.1.1   PLAN PROCUREMENT MANAGEMENT INPUTS</vt:lpstr>
      <vt:lpstr>12.1.1   PLAN PROCUREMENT MANAGEMENT: INPUTS</vt:lpstr>
      <vt:lpstr>12.1.1   PLAN PROCUREMENT MANAGEMENT: INPUTS</vt:lpstr>
      <vt:lpstr>12.1.1   PLAN PROCUREMENT MANAGEMENT: INPUTS</vt:lpstr>
      <vt:lpstr>12.1.1   PLAN PROCUREMENT MANAGEMENT: INPUTS</vt:lpstr>
      <vt:lpstr>PowerPoint Presentation</vt:lpstr>
      <vt:lpstr>PowerPoint Presentation</vt:lpstr>
      <vt:lpstr>12.1.3 PLAN PROCUREMENT MANAGEMENT: OUTPUTS</vt:lpstr>
      <vt:lpstr>12.1.3 PLAN PROCUREMENT MANAGEMENT: OUTPUTS</vt:lpstr>
      <vt:lpstr>12.1.3 PLAN PROCUREMENT MANAGEMENT: OUTPUTS</vt:lpstr>
      <vt:lpstr>12.1.3 PLAN PROCUREMENT MANAGEMENT: OUTPUTS</vt:lpstr>
      <vt:lpstr>12.1.3 PLAN PROCUREMENT MANAGEMENT: OUTPUTS</vt:lpstr>
      <vt:lpstr>12.2  CONDUCT PROCUREMENTS </vt:lpstr>
      <vt:lpstr>12.2 CONDUCT PROCUREMENTS</vt:lpstr>
      <vt:lpstr>12.2 CONDUCT PROCUREMENTS</vt:lpstr>
      <vt:lpstr>12.2.1 CONDUCT PROCUREMENTS: INPUTS</vt:lpstr>
      <vt:lpstr>12.2.1 CONDUCT PROCUREMENTS: INPUTS</vt:lpstr>
      <vt:lpstr>12.2.1 CONDUCT PROCUREMENTS: INPUTS</vt:lpstr>
      <vt:lpstr>12.2.2   CONDUCT PROCUREMENTS                                         TOOLS &amp; TECHNIQUES</vt:lpstr>
      <vt:lpstr>12.2.2   CONDUCT PROCUREMENTS                                         TOOLS &amp; TECHNIQUES</vt:lpstr>
      <vt:lpstr>12.2.3 CONDUCT PROCUREMENTS: OUTPUTS</vt:lpstr>
      <vt:lpstr>12.2.3 CONDUCT PROCUREMENTS: OUTPUTS</vt:lpstr>
      <vt:lpstr>12.3  CONTROL PROCUREMENTS</vt:lpstr>
      <vt:lpstr>12.3  CONTROL PROCUREMENTS</vt:lpstr>
      <vt:lpstr>12.3  CONTROL PROCUREMENTS</vt:lpstr>
      <vt:lpstr>12.3  CONTROL PROCUREMENTS</vt:lpstr>
      <vt:lpstr>12.3.1 CONTROL PROCUREMENTS:INPUTS</vt:lpstr>
      <vt:lpstr>12.3.1 CONTROL PROCUREMENTS:INPUTS</vt:lpstr>
      <vt:lpstr>12.3.1 CONTROL PROCUREMENTS:INPUTS</vt:lpstr>
      <vt:lpstr>12.3.2 CONTROL PROCUREMENTS:TOOLS &amp; TECHNIQUES</vt:lpstr>
      <vt:lpstr>12.3.2 CONTROL PROCUREMENTS:TOOLS &amp; TECHNIQUES</vt:lpstr>
      <vt:lpstr>12.3.3 CONTROL PROCUREMENTS: OUTPUTS</vt:lpstr>
      <vt:lpstr>12.3.3 CONTROL PROCUREMENTS: OUTPUTS</vt:lpstr>
      <vt:lpstr>12.3.3 CONTROL PROCUREMENTS: OUTPUTS</vt:lpstr>
      <vt:lpstr>12.3.3 CONTROL PROCUREMENTS: OUTPUTS</vt:lpstr>
      <vt:lpstr>12.3.3 CONTROL PROCUREMENTS: OUTPUTS</vt:lpstr>
      <vt:lpstr>NOTES</vt:lpstr>
      <vt:lpstr>PowerPoint Presentation</vt:lpstr>
      <vt:lpstr>NOTES</vt:lpstr>
      <vt:lpstr>NEGOTIATON STAGES      1. Protocol Stage</vt:lpstr>
      <vt:lpstr>3.  Scratch Bargaining</vt:lpstr>
      <vt:lpstr>5.  Agreement Stage</vt:lpstr>
      <vt:lpstr>Tactics for Contract Negotiation</vt:lpstr>
      <vt:lpstr>PowerPoint Presentation</vt:lpstr>
      <vt:lpstr>PowerPoint Presentation</vt:lpstr>
      <vt:lpstr>SCOPE DEFINITION - RISK - CONTRACT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Isaac</dc:creator>
  <cp:lastModifiedBy>Hamza Qazi</cp:lastModifiedBy>
  <cp:revision>737</cp:revision>
  <dcterms:created xsi:type="dcterms:W3CDTF">2009-09-07T12:59:07Z</dcterms:created>
  <dcterms:modified xsi:type="dcterms:W3CDTF">2020-02-28T02:22:40Z</dcterms:modified>
</cp:coreProperties>
</file>