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3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7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5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13/10/15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13/10/15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2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13/10/15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2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13/10/15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6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13/10/15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13/10/15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8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7C45A-EC31-C341-BCBA-1394489C9760}" type="datetimeFigureOut">
              <a:rPr lang="en-US" smtClean="0"/>
              <a:t>13/10/15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4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66910" y="3352102"/>
            <a:ext cx="2433484" cy="1145290"/>
          </a:xfrm>
          <a:prstGeom prst="roundRect">
            <a:avLst/>
          </a:prstGeom>
          <a:solidFill>
            <a:srgbClr val="009473">
              <a:alpha val="35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Specific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SDK</a:t>
            </a:r>
            <a:endParaRPr lang="en-US" kern="0" dirty="0">
              <a:solidFill>
                <a:schemeClr val="bg1"/>
              </a:solidFill>
              <a:latin typeface="Tahoma"/>
              <a:ea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43108" y="1017812"/>
            <a:ext cx="1620510" cy="1049808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chemeClr val="bg1"/>
                </a:solidFill>
                <a:latin typeface="Tahoma"/>
                <a:ea typeface="+mn-ea"/>
              </a:rPr>
              <a:t>NFVO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5" y="1262022"/>
            <a:ext cx="1174462" cy="25099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366431" y="3421170"/>
            <a:ext cx="1935747" cy="695158"/>
          </a:xfrm>
          <a:prstGeom prst="roundRect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Specific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VNFM</a:t>
            </a:r>
            <a:endParaRPr lang="en-US" kern="0" dirty="0">
              <a:solidFill>
                <a:schemeClr val="bg1"/>
              </a:solidFill>
              <a:latin typeface="Tahoma"/>
              <a:ea typeface="+mn-ea"/>
            </a:endParaRPr>
          </a:p>
        </p:txBody>
      </p:sp>
      <p:cxnSp>
        <p:nvCxnSpPr>
          <p:cNvPr id="8" name="Elbow Connector 21"/>
          <p:cNvCxnSpPr/>
          <p:nvPr/>
        </p:nvCxnSpPr>
        <p:spPr>
          <a:xfrm flipH="1">
            <a:off x="4690658" y="2075323"/>
            <a:ext cx="19061" cy="1154730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1830639" y="3146638"/>
            <a:ext cx="695489" cy="1244222"/>
          </a:xfrm>
          <a:prstGeom prst="roundRect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VNF</a:t>
            </a:r>
            <a:endParaRPr lang="en-US" kern="0" dirty="0">
              <a:solidFill>
                <a:schemeClr val="bg1"/>
              </a:solidFill>
              <a:latin typeface="Tahoma"/>
              <a:ea typeface="+mn-ea"/>
            </a:endParaRPr>
          </a:p>
        </p:txBody>
      </p:sp>
      <p:cxnSp>
        <p:nvCxnSpPr>
          <p:cNvPr id="10" name="Elbow Connector 36"/>
          <p:cNvCxnSpPr>
            <a:stCxn id="7" idx="1"/>
            <a:endCxn id="9" idx="3"/>
          </p:cNvCxnSpPr>
          <p:nvPr/>
        </p:nvCxnSpPr>
        <p:spPr>
          <a:xfrm flipH="1">
            <a:off x="2526128" y="3768749"/>
            <a:ext cx="840303" cy="0"/>
          </a:xfrm>
          <a:prstGeom prst="straightConnector1">
            <a:avLst/>
          </a:prstGeom>
          <a:ln w="57150">
            <a:solidFill>
              <a:srgbClr val="009473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1" name="Elbow Connector 21"/>
          <p:cNvCxnSpPr/>
          <p:nvPr/>
        </p:nvCxnSpPr>
        <p:spPr>
          <a:xfrm flipH="1">
            <a:off x="4039834" y="2053142"/>
            <a:ext cx="2920" cy="786367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2" name="Can 11"/>
          <p:cNvSpPr/>
          <p:nvPr/>
        </p:nvSpPr>
        <p:spPr>
          <a:xfrm rot="10800000">
            <a:off x="3862852" y="2286698"/>
            <a:ext cx="383252" cy="773177"/>
          </a:xfrm>
          <a:prstGeom prst="can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13" name="Elbow Connector 21"/>
          <p:cNvCxnSpPr>
            <a:stCxn id="12" idx="0"/>
          </p:cNvCxnSpPr>
          <p:nvPr/>
        </p:nvCxnSpPr>
        <p:spPr>
          <a:xfrm>
            <a:off x="4054478" y="2964063"/>
            <a:ext cx="0" cy="314891"/>
          </a:xfrm>
          <a:prstGeom prst="straightConnector1">
            <a:avLst/>
          </a:prstGeom>
          <a:ln w="57150">
            <a:solidFill>
              <a:srgbClr val="E68F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4" name="Rectangle 13"/>
          <p:cNvSpPr/>
          <p:nvPr/>
        </p:nvSpPr>
        <p:spPr>
          <a:xfrm>
            <a:off x="2323384" y="2374463"/>
            <a:ext cx="173071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Message</a:t>
            </a:r>
          </a:p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Queue</a:t>
            </a:r>
            <a:endParaRPr lang="en-US" b="1" kern="0" dirty="0">
              <a:solidFill>
                <a:prstClr val="black">
                  <a:lumMod val="75000"/>
                  <a:lumOff val="2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00188" y="2446325"/>
            <a:ext cx="173071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JSON REST</a:t>
            </a:r>
          </a:p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API</a:t>
            </a:r>
            <a:endParaRPr lang="en-US" b="1" kern="0" dirty="0">
              <a:solidFill>
                <a:prstClr val="black">
                  <a:lumMod val="75000"/>
                  <a:lumOff val="2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111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5350387" y="4735872"/>
            <a:ext cx="2687484" cy="1786194"/>
          </a:xfrm>
          <a:prstGeom prst="roundRect">
            <a:avLst>
              <a:gd name="adj" fmla="val 7635"/>
            </a:avLst>
          </a:prstGeom>
          <a:solidFill>
            <a:schemeClr val="bg1">
              <a:alpha val="30000"/>
            </a:schemeClr>
          </a:solidFill>
          <a:ln w="2222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txBody>
          <a:bodyPr vert="vert270" wrap="square" lIns="0" tIns="0" rIns="0" bIns="0" rtlCol="0" anchor="ctr">
            <a:sp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00574" y="1467535"/>
            <a:ext cx="1620510" cy="1049808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chemeClr val="bg1"/>
                </a:solidFill>
                <a:latin typeface="Tahoma"/>
                <a:ea typeface="+mn-ea"/>
              </a:rPr>
              <a:t>NFVO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71" y="1711745"/>
            <a:ext cx="1174462" cy="25099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915807" y="3728677"/>
            <a:ext cx="1712452" cy="695158"/>
          </a:xfrm>
          <a:prstGeom prst="roundRect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Specific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VNFM</a:t>
            </a:r>
            <a:endParaRPr lang="en-US" kern="0" dirty="0">
              <a:solidFill>
                <a:schemeClr val="bg1"/>
              </a:solidFill>
              <a:latin typeface="Tahoma"/>
              <a:ea typeface="+mn-ea"/>
            </a:endParaRPr>
          </a:p>
        </p:txBody>
      </p:sp>
      <p:cxnSp>
        <p:nvCxnSpPr>
          <p:cNvPr id="8" name="Elbow Connector 21"/>
          <p:cNvCxnSpPr/>
          <p:nvPr/>
        </p:nvCxnSpPr>
        <p:spPr>
          <a:xfrm flipH="1">
            <a:off x="7067185" y="2525046"/>
            <a:ext cx="1" cy="1154730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6268852" y="4881889"/>
            <a:ext cx="695489" cy="534046"/>
          </a:xfrm>
          <a:prstGeom prst="roundRect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 smtClean="0">
                <a:solidFill>
                  <a:schemeClr val="bg1"/>
                </a:solidFill>
                <a:latin typeface="Tahoma"/>
              </a:rPr>
              <a:t>MME</a:t>
            </a:r>
            <a:endParaRPr lang="en-US" sz="1600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915808" y="5825664"/>
            <a:ext cx="679612" cy="577666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/>
            <a:r>
              <a:rPr lang="en-US" sz="1600" kern="0" dirty="0">
                <a:solidFill>
                  <a:schemeClr val="bg1"/>
                </a:solidFill>
                <a:latin typeface="Tahoma"/>
              </a:rPr>
              <a:t>PGW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01811" y="5825664"/>
            <a:ext cx="695489" cy="577666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/>
            <a:r>
              <a:rPr lang="en-US" sz="1600" kern="0" dirty="0">
                <a:solidFill>
                  <a:schemeClr val="bg1"/>
                </a:solidFill>
                <a:latin typeface="Tahoma"/>
              </a:rPr>
              <a:t>SGW</a:t>
            </a:r>
          </a:p>
        </p:txBody>
      </p:sp>
      <p:cxnSp>
        <p:nvCxnSpPr>
          <p:cNvPr id="12" name="Elbow Connector 21"/>
          <p:cNvCxnSpPr/>
          <p:nvPr/>
        </p:nvCxnSpPr>
        <p:spPr>
          <a:xfrm flipH="1">
            <a:off x="6397300" y="2502865"/>
            <a:ext cx="2920" cy="786367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3" name="Can 12"/>
          <p:cNvSpPr/>
          <p:nvPr/>
        </p:nvSpPr>
        <p:spPr>
          <a:xfrm rot="10800000">
            <a:off x="6220318" y="2736421"/>
            <a:ext cx="383252" cy="773177"/>
          </a:xfrm>
          <a:prstGeom prst="can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14" name="Elbow Connector 21"/>
          <p:cNvCxnSpPr>
            <a:stCxn id="13" idx="0"/>
          </p:cNvCxnSpPr>
          <p:nvPr/>
        </p:nvCxnSpPr>
        <p:spPr>
          <a:xfrm>
            <a:off x="6411944" y="3413786"/>
            <a:ext cx="0" cy="314891"/>
          </a:xfrm>
          <a:prstGeom prst="straightConnector1">
            <a:avLst/>
          </a:prstGeom>
          <a:ln w="57150">
            <a:solidFill>
              <a:srgbClr val="E68F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>
            <a:off x="4680850" y="2824186"/>
            <a:ext cx="173071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Message</a:t>
            </a:r>
          </a:p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Queue</a:t>
            </a:r>
            <a:endParaRPr lang="en-US" b="1" kern="0" dirty="0">
              <a:solidFill>
                <a:prstClr val="black">
                  <a:lumMod val="75000"/>
                  <a:lumOff val="2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57654" y="2896048"/>
            <a:ext cx="173071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JSON REST</a:t>
            </a:r>
          </a:p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API</a:t>
            </a:r>
            <a:endParaRPr lang="en-US" b="1" kern="0" dirty="0">
              <a:solidFill>
                <a:prstClr val="black">
                  <a:lumMod val="75000"/>
                  <a:lumOff val="2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680850" y="3728677"/>
            <a:ext cx="1935747" cy="695158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/>
            <a:r>
              <a:rPr lang="en-US" kern="0" dirty="0" smtClean="0">
                <a:solidFill>
                  <a:schemeClr val="bg1"/>
                </a:solidFill>
                <a:latin typeface="Tahoma"/>
              </a:rPr>
              <a:t>Generic VNFM</a:t>
            </a:r>
            <a:endParaRPr lang="en-US" kern="0" dirty="0">
              <a:solidFill>
                <a:schemeClr val="bg1"/>
              </a:solidFill>
              <a:latin typeface="Tahoma"/>
            </a:endParaRPr>
          </a:p>
        </p:txBody>
      </p:sp>
      <p:cxnSp>
        <p:nvCxnSpPr>
          <p:cNvPr id="18" name="Elbow Connector 21"/>
          <p:cNvCxnSpPr>
            <a:stCxn id="7" idx="2"/>
          </p:cNvCxnSpPr>
          <p:nvPr/>
        </p:nvCxnSpPr>
        <p:spPr>
          <a:xfrm>
            <a:off x="7772033" y="4423835"/>
            <a:ext cx="0" cy="312036"/>
          </a:xfrm>
          <a:prstGeom prst="straightConnector1">
            <a:avLst/>
          </a:prstGeom>
          <a:ln w="12700" cmpd="sng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9" name="Elbow Connector 21"/>
          <p:cNvCxnSpPr/>
          <p:nvPr/>
        </p:nvCxnSpPr>
        <p:spPr>
          <a:xfrm>
            <a:off x="5694889" y="4420217"/>
            <a:ext cx="0" cy="312036"/>
          </a:xfrm>
          <a:prstGeom prst="straightConnector1">
            <a:avLst/>
          </a:prstGeom>
          <a:ln w="12700" cmpd="sng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0" name="Elbow Connector 21"/>
          <p:cNvCxnSpPr>
            <a:endCxn id="11" idx="1"/>
          </p:cNvCxnSpPr>
          <p:nvPr/>
        </p:nvCxnSpPr>
        <p:spPr>
          <a:xfrm>
            <a:off x="4580194" y="6114497"/>
            <a:ext cx="1121617" cy="0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1" name="Elbow Connector 21"/>
          <p:cNvCxnSpPr>
            <a:stCxn id="11" idx="3"/>
          </p:cNvCxnSpPr>
          <p:nvPr/>
        </p:nvCxnSpPr>
        <p:spPr>
          <a:xfrm>
            <a:off x="6397300" y="6114497"/>
            <a:ext cx="518507" cy="0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2" name="Elbow Connector 21"/>
          <p:cNvCxnSpPr>
            <a:stCxn id="10" idx="3"/>
          </p:cNvCxnSpPr>
          <p:nvPr/>
        </p:nvCxnSpPr>
        <p:spPr>
          <a:xfrm flipV="1">
            <a:off x="7595420" y="6021091"/>
            <a:ext cx="811161" cy="93406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3" name="Rectangle 22"/>
          <p:cNvSpPr/>
          <p:nvPr/>
        </p:nvSpPr>
        <p:spPr>
          <a:xfrm>
            <a:off x="6953817" y="4709823"/>
            <a:ext cx="121970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Network Service</a:t>
            </a:r>
            <a:endParaRPr lang="en-US" sz="1400" b="1" kern="0" dirty="0">
              <a:solidFill>
                <a:prstClr val="black">
                  <a:lumMod val="75000"/>
                  <a:lumOff val="2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cxnSp>
        <p:nvCxnSpPr>
          <p:cNvPr id="24" name="Elbow Connector 21"/>
          <p:cNvCxnSpPr>
            <a:stCxn id="11" idx="0"/>
            <a:endCxn id="9" idx="2"/>
          </p:cNvCxnSpPr>
          <p:nvPr/>
        </p:nvCxnSpPr>
        <p:spPr>
          <a:xfrm flipV="1">
            <a:off x="6049556" y="5415935"/>
            <a:ext cx="567041" cy="409729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5" name="Elbow Connector 21"/>
          <p:cNvCxnSpPr>
            <a:stCxn id="9" idx="2"/>
            <a:endCxn id="10" idx="0"/>
          </p:cNvCxnSpPr>
          <p:nvPr/>
        </p:nvCxnSpPr>
        <p:spPr>
          <a:xfrm>
            <a:off x="6616597" y="5415935"/>
            <a:ext cx="639017" cy="409729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85067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34279" y="1245604"/>
            <a:ext cx="2162611" cy="4673789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NFV Management and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Orchestration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777034" y="2587187"/>
            <a:ext cx="1332723" cy="675020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6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VNFs</a:t>
            </a:r>
          </a:p>
          <a:p>
            <a:pPr algn="ctr" defTabSz="914400"/>
            <a:r>
              <a:rPr lang="en-US" sz="16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Manager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683586" y="2651562"/>
            <a:ext cx="1332723" cy="675020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6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VNFs</a:t>
            </a:r>
          </a:p>
          <a:p>
            <a:pPr algn="ctr" defTabSz="914400"/>
            <a:r>
              <a:rPr lang="en-US" sz="16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Manager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14399" y="3870177"/>
            <a:ext cx="4845851" cy="2059945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black">
                  <a:lumMod val="85000"/>
                  <a:lumOff val="1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47893" y="4023966"/>
            <a:ext cx="4552161" cy="541807"/>
          </a:xfrm>
          <a:prstGeom prst="roundRect">
            <a:avLst>
              <a:gd name="adj" fmla="val 8225"/>
            </a:avLst>
          </a:prstGeom>
          <a:solidFill>
            <a:srgbClr val="999999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6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47893" y="5136189"/>
            <a:ext cx="4552162" cy="751018"/>
          </a:xfrm>
          <a:prstGeom prst="roundRect">
            <a:avLst>
              <a:gd name="adj" fmla="val 8225"/>
            </a:avLst>
          </a:prstGeom>
          <a:solidFill>
            <a:srgbClr val="999999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t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Hardware Resources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127991" y="5393678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Computing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Hardware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47603" y="5393678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Storage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Hardware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167216" y="5393678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Network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Hardware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47894" y="4622098"/>
            <a:ext cx="4552161" cy="320078"/>
          </a:xfrm>
          <a:prstGeom prst="roundRect">
            <a:avLst>
              <a:gd name="adj" fmla="val 8225"/>
            </a:avLst>
          </a:prstGeom>
          <a:solidFill>
            <a:srgbClr val="999999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Virtualisation Layer</a:t>
            </a:r>
          </a:p>
        </p:txBody>
      </p:sp>
      <p:cxnSp>
        <p:nvCxnSpPr>
          <p:cNvPr id="14" name="Straight Connector 13"/>
          <p:cNvCxnSpPr>
            <a:stCxn id="13" idx="2"/>
            <a:endCxn id="9" idx="0"/>
          </p:cNvCxnSpPr>
          <p:nvPr/>
        </p:nvCxnSpPr>
        <p:spPr>
          <a:xfrm flipH="1">
            <a:off x="3323974" y="4942176"/>
            <a:ext cx="1" cy="194013"/>
          </a:xfrm>
          <a:prstGeom prst="line">
            <a:avLst/>
          </a:prstGeom>
          <a:noFill/>
          <a:ln w="38100" cap="flat" cmpd="sng" algn="ctr">
            <a:solidFill>
              <a:srgbClr val="5F5F5F"/>
            </a:solidFill>
            <a:prstDash val="solid"/>
            <a:headEnd type="oval" w="med" len="med"/>
            <a:tailEnd type="oval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5" name="Rounded Rectangle 14"/>
          <p:cNvSpPr/>
          <p:nvPr/>
        </p:nvSpPr>
        <p:spPr>
          <a:xfrm>
            <a:off x="1127991" y="4072245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Virtual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Computing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47603" y="4072244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Virtual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Storage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167216" y="4072245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Virtual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Hardware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14399" y="2400349"/>
            <a:ext cx="4845851" cy="1296384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black">
                  <a:lumMod val="85000"/>
                  <a:lumOff val="1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127991" y="3149561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647603" y="3149560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VNF2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167216" y="3149561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VNF3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317301" y="2698058"/>
            <a:ext cx="4450" cy="194013"/>
          </a:xfrm>
          <a:prstGeom prst="line">
            <a:avLst/>
          </a:prstGeom>
          <a:noFill/>
          <a:ln w="25400" cap="flat" cmpd="sng" algn="ctr">
            <a:solidFill>
              <a:srgbClr val="6FA93B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3" name="Rounded Rectangle 22"/>
          <p:cNvSpPr/>
          <p:nvPr/>
        </p:nvSpPr>
        <p:spPr>
          <a:xfrm>
            <a:off x="1127991" y="2493331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EMS1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647603" y="2493330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EMS2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167216" y="2493331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EMS3</a:t>
            </a:r>
          </a:p>
        </p:txBody>
      </p:sp>
      <p:cxnSp>
        <p:nvCxnSpPr>
          <p:cNvPr id="26" name="Straight Connector 25"/>
          <p:cNvCxnSpPr>
            <a:stCxn id="23" idx="2"/>
            <a:endCxn id="19" idx="0"/>
          </p:cNvCxnSpPr>
          <p:nvPr/>
        </p:nvCxnSpPr>
        <p:spPr>
          <a:xfrm>
            <a:off x="1815488" y="2954672"/>
            <a:ext cx="0" cy="194889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7" name="Straight Connector 26"/>
          <p:cNvCxnSpPr>
            <a:stCxn id="24" idx="2"/>
            <a:endCxn id="20" idx="0"/>
          </p:cNvCxnSpPr>
          <p:nvPr/>
        </p:nvCxnSpPr>
        <p:spPr>
          <a:xfrm>
            <a:off x="3335100" y="2954671"/>
            <a:ext cx="0" cy="194889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8" name="Straight Connector 27"/>
          <p:cNvCxnSpPr>
            <a:stCxn id="25" idx="2"/>
            <a:endCxn id="21" idx="0"/>
          </p:cNvCxnSpPr>
          <p:nvPr/>
        </p:nvCxnSpPr>
        <p:spPr>
          <a:xfrm>
            <a:off x="4854712" y="2954672"/>
            <a:ext cx="0" cy="194889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29" name="Rounded Rectangle 28"/>
          <p:cNvSpPr/>
          <p:nvPr/>
        </p:nvSpPr>
        <p:spPr>
          <a:xfrm>
            <a:off x="914399" y="1263064"/>
            <a:ext cx="4845851" cy="504256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OSS/BSS</a:t>
            </a:r>
          </a:p>
        </p:txBody>
      </p:sp>
      <p:cxnSp>
        <p:nvCxnSpPr>
          <p:cNvPr id="30" name="Straight Connector 29"/>
          <p:cNvCxnSpPr>
            <a:stCxn id="19" idx="2"/>
          </p:cNvCxnSpPr>
          <p:nvPr/>
        </p:nvCxnSpPr>
        <p:spPr>
          <a:xfrm>
            <a:off x="1815488" y="3610901"/>
            <a:ext cx="0" cy="259276"/>
          </a:xfrm>
          <a:prstGeom prst="line">
            <a:avLst/>
          </a:prstGeom>
          <a:noFill/>
          <a:ln w="38100" cap="flat" cmpd="sng" algn="ctr">
            <a:solidFill>
              <a:srgbClr val="5F5F5F"/>
            </a:solidFill>
            <a:prstDash val="solid"/>
            <a:headEnd type="oval" w="med" len="med"/>
            <a:tailEnd type="oval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1" name="Straight Connector 30"/>
          <p:cNvCxnSpPr>
            <a:stCxn id="20" idx="2"/>
          </p:cNvCxnSpPr>
          <p:nvPr/>
        </p:nvCxnSpPr>
        <p:spPr>
          <a:xfrm>
            <a:off x="3335100" y="3610901"/>
            <a:ext cx="0" cy="280721"/>
          </a:xfrm>
          <a:prstGeom prst="line">
            <a:avLst/>
          </a:prstGeom>
          <a:noFill/>
          <a:ln w="38100" cap="flat" cmpd="sng" algn="ctr">
            <a:solidFill>
              <a:srgbClr val="5F5F5F"/>
            </a:solidFill>
            <a:prstDash val="solid"/>
            <a:headEnd type="oval" w="med" len="med"/>
            <a:tailEnd type="oval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2" name="Straight Connector 31"/>
          <p:cNvCxnSpPr/>
          <p:nvPr/>
        </p:nvCxnSpPr>
        <p:spPr>
          <a:xfrm>
            <a:off x="4865834" y="3585897"/>
            <a:ext cx="0" cy="305725"/>
          </a:xfrm>
          <a:prstGeom prst="line">
            <a:avLst/>
          </a:prstGeom>
          <a:noFill/>
          <a:ln w="38100" cap="flat" cmpd="sng" algn="ctr">
            <a:solidFill>
              <a:srgbClr val="5F5F5F"/>
            </a:solidFill>
            <a:prstDash val="solid"/>
            <a:headEnd type="oval" w="med" len="med"/>
            <a:tailEnd type="oval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33" name="Rounded Rectangle 32"/>
          <p:cNvSpPr/>
          <p:nvPr/>
        </p:nvSpPr>
        <p:spPr>
          <a:xfrm>
            <a:off x="2467389" y="1853176"/>
            <a:ext cx="3292859" cy="504256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Service, VNF and Infrastructure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Description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1815488" y="1767321"/>
            <a:ext cx="0" cy="693821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5" name="Straight Connector 56"/>
          <p:cNvCxnSpPr>
            <a:stCxn id="29" idx="1"/>
            <a:endCxn id="9" idx="1"/>
          </p:cNvCxnSpPr>
          <p:nvPr/>
        </p:nvCxnSpPr>
        <p:spPr>
          <a:xfrm rot="10800000" flipH="1" flipV="1">
            <a:off x="914399" y="1515192"/>
            <a:ext cx="133494" cy="3996505"/>
          </a:xfrm>
          <a:prstGeom prst="bentConnector3">
            <a:avLst>
              <a:gd name="adj1" fmla="val -162501"/>
            </a:avLst>
          </a:prstGeom>
          <a:noFill/>
          <a:ln w="38100" cap="flat" cmpd="sng" algn="ctr">
            <a:solidFill>
              <a:srgbClr val="009473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36" name="Rounded Rectangle 35"/>
          <p:cNvSpPr/>
          <p:nvPr/>
        </p:nvSpPr>
        <p:spPr>
          <a:xfrm>
            <a:off x="6592366" y="1273793"/>
            <a:ext cx="1330497" cy="66519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Orchestrator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592366" y="2706998"/>
            <a:ext cx="1332723" cy="675020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VNFs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Manager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517049" y="4567567"/>
            <a:ext cx="1499260" cy="66519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Virtualised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Infrastructure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Manager</a:t>
            </a:r>
          </a:p>
        </p:txBody>
      </p:sp>
      <p:cxnSp>
        <p:nvCxnSpPr>
          <p:cNvPr id="39" name="Straight Connector 38"/>
          <p:cNvCxnSpPr>
            <a:stCxn id="29" idx="3"/>
          </p:cNvCxnSpPr>
          <p:nvPr/>
        </p:nvCxnSpPr>
        <p:spPr>
          <a:xfrm>
            <a:off x="5760250" y="1515192"/>
            <a:ext cx="574029" cy="0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0" name="Straight Connector 39"/>
          <p:cNvCxnSpPr>
            <a:stCxn id="18" idx="3"/>
            <a:endCxn id="37" idx="1"/>
          </p:cNvCxnSpPr>
          <p:nvPr/>
        </p:nvCxnSpPr>
        <p:spPr>
          <a:xfrm flipV="1">
            <a:off x="5760250" y="3044508"/>
            <a:ext cx="832117" cy="4033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1" name="Straight Connector 40"/>
          <p:cNvCxnSpPr/>
          <p:nvPr/>
        </p:nvCxnSpPr>
        <p:spPr>
          <a:xfrm>
            <a:off x="5771371" y="2103501"/>
            <a:ext cx="562908" cy="0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2" name="Straight Connector 41"/>
          <p:cNvCxnSpPr>
            <a:stCxn id="7" idx="3"/>
            <a:endCxn id="38" idx="1"/>
          </p:cNvCxnSpPr>
          <p:nvPr/>
        </p:nvCxnSpPr>
        <p:spPr>
          <a:xfrm>
            <a:off x="5760250" y="4900150"/>
            <a:ext cx="756800" cy="13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3" name="Straight Connector 42"/>
          <p:cNvCxnSpPr>
            <a:stCxn id="37" idx="0"/>
            <a:endCxn id="36" idx="2"/>
          </p:cNvCxnSpPr>
          <p:nvPr/>
        </p:nvCxnSpPr>
        <p:spPr>
          <a:xfrm flipH="1" flipV="1">
            <a:off x="7257615" y="1938984"/>
            <a:ext cx="1113" cy="768014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4" name="Straight Connector 43"/>
          <p:cNvCxnSpPr>
            <a:stCxn id="38" idx="0"/>
            <a:endCxn id="37" idx="2"/>
          </p:cNvCxnSpPr>
          <p:nvPr/>
        </p:nvCxnSpPr>
        <p:spPr>
          <a:xfrm flipH="1" flipV="1">
            <a:off x="7258728" y="3382018"/>
            <a:ext cx="7952" cy="1185549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5" name="Straight Connector 92"/>
          <p:cNvCxnSpPr>
            <a:stCxn id="38" idx="3"/>
            <a:endCxn id="36" idx="3"/>
          </p:cNvCxnSpPr>
          <p:nvPr/>
        </p:nvCxnSpPr>
        <p:spPr>
          <a:xfrm flipH="1" flipV="1">
            <a:off x="7922863" y="1606388"/>
            <a:ext cx="93446" cy="3293774"/>
          </a:xfrm>
          <a:prstGeom prst="bentConnector3">
            <a:avLst>
              <a:gd name="adj1" fmla="val -232142"/>
            </a:avLst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23442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19811" y="-328889"/>
            <a:ext cx="1107618" cy="7053291"/>
            <a:chOff x="719811" y="858819"/>
            <a:chExt cx="1308636" cy="4997605"/>
          </a:xfrm>
        </p:grpSpPr>
        <p:sp>
          <p:nvSpPr>
            <p:cNvPr id="5" name="Rounded Rectangle 4"/>
            <p:cNvSpPr/>
            <p:nvPr/>
          </p:nvSpPr>
          <p:spPr>
            <a:xfrm>
              <a:off x="719811" y="858819"/>
              <a:ext cx="1308636" cy="338047"/>
            </a:xfrm>
            <a:prstGeom prst="roundRect">
              <a:avLst/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schemeClr val="bg1"/>
                  </a:solidFill>
                  <a:latin typeface="Tahoma"/>
                  <a:ea typeface="+mn-ea"/>
                </a:rPr>
                <a:t>NFVO</a:t>
              </a:r>
            </a:p>
          </p:txBody>
        </p:sp>
        <p:cxnSp>
          <p:nvCxnSpPr>
            <p:cNvPr id="8" name="Elbow Connector 21"/>
            <p:cNvCxnSpPr>
              <a:stCxn id="5" idx="2"/>
            </p:cNvCxnSpPr>
            <p:nvPr/>
          </p:nvCxnSpPr>
          <p:spPr>
            <a:xfrm>
              <a:off x="1374129" y="1196866"/>
              <a:ext cx="0" cy="4659558"/>
            </a:xfrm>
            <a:prstGeom prst="straightConnector1">
              <a:avLst/>
            </a:prstGeom>
            <a:ln w="25400">
              <a:solidFill>
                <a:srgbClr val="E68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31316" y="-392845"/>
            <a:ext cx="1331375" cy="7117247"/>
            <a:chOff x="3502176" y="875106"/>
            <a:chExt cx="1935747" cy="4981318"/>
          </a:xfrm>
        </p:grpSpPr>
        <p:sp>
          <p:nvSpPr>
            <p:cNvPr id="4" name="Rounded Rectangle 3"/>
            <p:cNvSpPr/>
            <p:nvPr/>
          </p:nvSpPr>
          <p:spPr>
            <a:xfrm>
              <a:off x="3502176" y="875106"/>
              <a:ext cx="1935747" cy="472425"/>
            </a:xfrm>
            <a:prstGeom prst="roundRect">
              <a:avLst/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  <a:latin typeface="Tahoma"/>
                </a:rPr>
                <a:t>Generic VNFM</a:t>
              </a:r>
              <a:endParaRPr lang="en-US" kern="0" dirty="0">
                <a:solidFill>
                  <a:schemeClr val="bg1"/>
                </a:solidFill>
                <a:latin typeface="Tahoma"/>
              </a:endParaRPr>
            </a:p>
          </p:txBody>
        </p:sp>
        <p:cxnSp>
          <p:nvCxnSpPr>
            <p:cNvPr id="12" name="Elbow Connector 21"/>
            <p:cNvCxnSpPr>
              <a:stCxn id="4" idx="2"/>
            </p:cNvCxnSpPr>
            <p:nvPr/>
          </p:nvCxnSpPr>
          <p:spPr>
            <a:xfrm>
              <a:off x="4470050" y="1347531"/>
              <a:ext cx="0" cy="4508893"/>
            </a:xfrm>
            <a:prstGeom prst="straightConnector1">
              <a:avLst/>
            </a:prstGeom>
            <a:ln w="25400">
              <a:solidFill>
                <a:srgbClr val="E68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7455912" y="-392843"/>
            <a:ext cx="1149670" cy="7117245"/>
            <a:chOff x="6669835" y="858819"/>
            <a:chExt cx="1935747" cy="4997605"/>
          </a:xfrm>
        </p:grpSpPr>
        <p:sp>
          <p:nvSpPr>
            <p:cNvPr id="7" name="Rounded Rectangle 6"/>
            <p:cNvSpPr/>
            <p:nvPr/>
          </p:nvSpPr>
          <p:spPr>
            <a:xfrm>
              <a:off x="6669835" y="858819"/>
              <a:ext cx="1935747" cy="473969"/>
            </a:xfrm>
            <a:prstGeom prst="roundRect">
              <a:avLst/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  <a:latin typeface="Tahoma"/>
                </a:rPr>
                <a:t>Generic EMS</a:t>
              </a:r>
              <a:endParaRPr lang="en-US" kern="0" dirty="0">
                <a:solidFill>
                  <a:schemeClr val="bg1"/>
                </a:solidFill>
                <a:latin typeface="Tahoma"/>
              </a:endParaRPr>
            </a:p>
          </p:txBody>
        </p:sp>
        <p:cxnSp>
          <p:nvCxnSpPr>
            <p:cNvPr id="15" name="Elbow Connector 21"/>
            <p:cNvCxnSpPr>
              <a:stCxn id="7" idx="2"/>
            </p:cNvCxnSpPr>
            <p:nvPr/>
          </p:nvCxnSpPr>
          <p:spPr>
            <a:xfrm>
              <a:off x="7637709" y="1332788"/>
              <a:ext cx="0" cy="4523636"/>
            </a:xfrm>
            <a:prstGeom prst="straightConnector1">
              <a:avLst/>
            </a:prstGeom>
            <a:ln w="25400">
              <a:solidFill>
                <a:srgbClr val="E68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2459329" y="279373"/>
            <a:ext cx="1031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INSTATIATE</a:t>
            </a:r>
            <a:endParaRPr lang="en-US" sz="1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3620" y="648705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9" name="Rounded Rectangle 58"/>
          <p:cNvSpPr/>
          <p:nvPr/>
        </p:nvSpPr>
        <p:spPr>
          <a:xfrm>
            <a:off x="4678559" y="757439"/>
            <a:ext cx="236889" cy="490380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15448" y="832320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createVNFR</a:t>
            </a:r>
            <a:endParaRPr lang="en-US" sz="1200" dirty="0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1273620" y="1349303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6" name="TextBox 65"/>
          <p:cNvSpPr txBox="1"/>
          <p:nvPr/>
        </p:nvSpPr>
        <p:spPr>
          <a:xfrm>
            <a:off x="2144921" y="982317"/>
            <a:ext cx="1660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GRANT_OPERATION</a:t>
            </a:r>
            <a:endParaRPr lang="en-US" sz="14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1273621" y="1550298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9" name="Straight Connector 68"/>
          <p:cNvCxnSpPr/>
          <p:nvPr/>
        </p:nvCxnSpPr>
        <p:spPr>
          <a:xfrm flipH="1">
            <a:off x="1273619" y="1938856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0" name="TextBox 69"/>
          <p:cNvSpPr txBox="1"/>
          <p:nvPr/>
        </p:nvSpPr>
        <p:spPr>
          <a:xfrm>
            <a:off x="2031221" y="1590142"/>
            <a:ext cx="1887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ALLOCATE_RESOURCES</a:t>
            </a:r>
            <a:endParaRPr lang="en-US" sz="14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1273620" y="2139851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2" name="Rounded Rectangle 71"/>
          <p:cNvSpPr/>
          <p:nvPr/>
        </p:nvSpPr>
        <p:spPr>
          <a:xfrm>
            <a:off x="4678559" y="2289432"/>
            <a:ext cx="236889" cy="114587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06096" y="2642189"/>
            <a:ext cx="854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instantiate</a:t>
            </a:r>
            <a:endParaRPr lang="en-US" sz="1200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4915448" y="2442745"/>
            <a:ext cx="3115299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6" name="Straight Connector 75"/>
          <p:cNvCxnSpPr/>
          <p:nvPr/>
        </p:nvCxnSpPr>
        <p:spPr>
          <a:xfrm flipH="1">
            <a:off x="4915448" y="3297234"/>
            <a:ext cx="3115300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8" name="Oval 77"/>
          <p:cNvSpPr/>
          <p:nvPr/>
        </p:nvSpPr>
        <p:spPr>
          <a:xfrm>
            <a:off x="6325239" y="2631309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6325239" y="2820253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6325239" y="3009197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43025" y="2119093"/>
            <a:ext cx="2043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SAVE &amp; EXECUTE SCRIPTS</a:t>
            </a:r>
            <a:endParaRPr lang="en-US" sz="1400" dirty="0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1273619" y="3566526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3" name="Straight Connector 82"/>
          <p:cNvCxnSpPr/>
          <p:nvPr/>
        </p:nvCxnSpPr>
        <p:spPr>
          <a:xfrm>
            <a:off x="1270691" y="3991547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84" name="Rounded Rectangle 83"/>
          <p:cNvSpPr/>
          <p:nvPr/>
        </p:nvSpPr>
        <p:spPr>
          <a:xfrm>
            <a:off x="4675630" y="4141129"/>
            <a:ext cx="236889" cy="806652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16070" y="4442381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modify</a:t>
            </a:r>
            <a:endParaRPr lang="en-US" sz="1200" dirty="0"/>
          </a:p>
        </p:txBody>
      </p:sp>
      <p:cxnSp>
        <p:nvCxnSpPr>
          <p:cNvPr id="86" name="Straight Connector 85"/>
          <p:cNvCxnSpPr/>
          <p:nvPr/>
        </p:nvCxnSpPr>
        <p:spPr>
          <a:xfrm>
            <a:off x="4915449" y="4221668"/>
            <a:ext cx="3115299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7" name="Straight Connector 86"/>
          <p:cNvCxnSpPr/>
          <p:nvPr/>
        </p:nvCxnSpPr>
        <p:spPr>
          <a:xfrm flipH="1">
            <a:off x="4915448" y="4902562"/>
            <a:ext cx="3115300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88" name="Oval 87"/>
          <p:cNvSpPr/>
          <p:nvPr/>
        </p:nvSpPr>
        <p:spPr>
          <a:xfrm>
            <a:off x="6323775" y="4532578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6323775" y="4386982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6323775" y="4678173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632799" y="3894458"/>
            <a:ext cx="1463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EXECUTE SCRIPTS</a:t>
            </a:r>
            <a:endParaRPr lang="en-US" sz="1400" dirty="0"/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1270690" y="5052782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93" name="Straight Connector 92"/>
          <p:cNvCxnSpPr/>
          <p:nvPr/>
        </p:nvCxnSpPr>
        <p:spPr>
          <a:xfrm>
            <a:off x="1273621" y="5387570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4" name="Rounded Rectangle 93"/>
          <p:cNvSpPr/>
          <p:nvPr/>
        </p:nvSpPr>
        <p:spPr>
          <a:xfrm>
            <a:off x="4654763" y="5537152"/>
            <a:ext cx="236889" cy="806652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223121" y="588408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start</a:t>
            </a:r>
            <a:endParaRPr lang="en-US" sz="1200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4894582" y="5617691"/>
            <a:ext cx="3115299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97" name="Straight Connector 96"/>
          <p:cNvCxnSpPr/>
          <p:nvPr/>
        </p:nvCxnSpPr>
        <p:spPr>
          <a:xfrm flipH="1">
            <a:off x="4894581" y="6298585"/>
            <a:ext cx="3115300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8" name="Oval 97"/>
          <p:cNvSpPr/>
          <p:nvPr/>
        </p:nvSpPr>
        <p:spPr>
          <a:xfrm>
            <a:off x="6357730" y="5928601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6357730" y="5783005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357730" y="6074196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632799" y="5290481"/>
            <a:ext cx="1463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EXECUTE SCRIPTS</a:t>
            </a:r>
            <a:endParaRPr lang="en-US" sz="1400" dirty="0"/>
          </a:p>
        </p:txBody>
      </p:sp>
      <p:cxnSp>
        <p:nvCxnSpPr>
          <p:cNvPr id="102" name="Straight Connector 101"/>
          <p:cNvCxnSpPr/>
          <p:nvPr/>
        </p:nvCxnSpPr>
        <p:spPr>
          <a:xfrm flipH="1">
            <a:off x="1273621" y="6448805"/>
            <a:ext cx="3499588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06" name="TextBox 105"/>
          <p:cNvSpPr txBox="1"/>
          <p:nvPr/>
        </p:nvSpPr>
        <p:spPr>
          <a:xfrm>
            <a:off x="2641615" y="3719261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MODIFY</a:t>
            </a:r>
            <a:endParaRPr 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713730" y="5107201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START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597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10674" y="-328889"/>
            <a:ext cx="1107618" cy="7053291"/>
            <a:chOff x="719811" y="858819"/>
            <a:chExt cx="1308636" cy="4997605"/>
          </a:xfrm>
        </p:grpSpPr>
        <p:sp>
          <p:nvSpPr>
            <p:cNvPr id="5" name="Rounded Rectangle 4"/>
            <p:cNvSpPr/>
            <p:nvPr/>
          </p:nvSpPr>
          <p:spPr>
            <a:xfrm>
              <a:off x="719811" y="858819"/>
              <a:ext cx="1308636" cy="338047"/>
            </a:xfrm>
            <a:prstGeom prst="roundRect">
              <a:avLst/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schemeClr val="bg1"/>
                  </a:solidFill>
                  <a:latin typeface="Tahoma"/>
                  <a:ea typeface="+mn-ea"/>
                </a:rPr>
                <a:t>NFVO</a:t>
              </a:r>
            </a:p>
          </p:txBody>
        </p:sp>
        <p:cxnSp>
          <p:nvCxnSpPr>
            <p:cNvPr id="8" name="Elbow Connector 21"/>
            <p:cNvCxnSpPr>
              <a:stCxn id="5" idx="2"/>
            </p:cNvCxnSpPr>
            <p:nvPr/>
          </p:nvCxnSpPr>
          <p:spPr>
            <a:xfrm>
              <a:off x="1374129" y="1196866"/>
              <a:ext cx="0" cy="4659558"/>
            </a:xfrm>
            <a:prstGeom prst="straightConnector1">
              <a:avLst/>
            </a:prstGeom>
            <a:ln w="25400">
              <a:solidFill>
                <a:srgbClr val="E68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22179" y="-392845"/>
            <a:ext cx="1331375" cy="7117247"/>
            <a:chOff x="3502176" y="875106"/>
            <a:chExt cx="1935747" cy="4981318"/>
          </a:xfrm>
        </p:grpSpPr>
        <p:sp>
          <p:nvSpPr>
            <p:cNvPr id="4" name="Rounded Rectangle 3"/>
            <p:cNvSpPr/>
            <p:nvPr/>
          </p:nvSpPr>
          <p:spPr>
            <a:xfrm>
              <a:off x="3502176" y="875106"/>
              <a:ext cx="1935747" cy="472425"/>
            </a:xfrm>
            <a:prstGeom prst="roundRect">
              <a:avLst/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  <a:latin typeface="Tahoma"/>
                </a:rPr>
                <a:t>Generic VNFM</a:t>
              </a:r>
              <a:endParaRPr lang="en-US" kern="0" dirty="0">
                <a:solidFill>
                  <a:schemeClr val="bg1"/>
                </a:solidFill>
                <a:latin typeface="Tahoma"/>
              </a:endParaRPr>
            </a:p>
          </p:txBody>
        </p:sp>
        <p:cxnSp>
          <p:nvCxnSpPr>
            <p:cNvPr id="12" name="Elbow Connector 21"/>
            <p:cNvCxnSpPr>
              <a:stCxn id="4" idx="2"/>
            </p:cNvCxnSpPr>
            <p:nvPr/>
          </p:nvCxnSpPr>
          <p:spPr>
            <a:xfrm>
              <a:off x="4470050" y="1347531"/>
              <a:ext cx="0" cy="4508893"/>
            </a:xfrm>
            <a:prstGeom prst="straightConnector1">
              <a:avLst/>
            </a:prstGeom>
            <a:ln w="25400">
              <a:solidFill>
                <a:srgbClr val="E68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7446775" y="-392843"/>
            <a:ext cx="1149670" cy="7117245"/>
            <a:chOff x="6669835" y="858819"/>
            <a:chExt cx="1935747" cy="4997605"/>
          </a:xfrm>
        </p:grpSpPr>
        <p:sp>
          <p:nvSpPr>
            <p:cNvPr id="7" name="Rounded Rectangle 6"/>
            <p:cNvSpPr/>
            <p:nvPr/>
          </p:nvSpPr>
          <p:spPr>
            <a:xfrm>
              <a:off x="6669835" y="858819"/>
              <a:ext cx="1935747" cy="473969"/>
            </a:xfrm>
            <a:prstGeom prst="roundRect">
              <a:avLst/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  <a:latin typeface="Tahoma"/>
                </a:rPr>
                <a:t>Generic EMS</a:t>
              </a:r>
              <a:endParaRPr lang="en-US" kern="0" dirty="0">
                <a:solidFill>
                  <a:schemeClr val="bg1"/>
                </a:solidFill>
                <a:latin typeface="Tahoma"/>
              </a:endParaRPr>
            </a:p>
          </p:txBody>
        </p:sp>
        <p:cxnSp>
          <p:nvCxnSpPr>
            <p:cNvPr id="15" name="Elbow Connector 21"/>
            <p:cNvCxnSpPr>
              <a:stCxn id="7" idx="2"/>
            </p:cNvCxnSpPr>
            <p:nvPr/>
          </p:nvCxnSpPr>
          <p:spPr>
            <a:xfrm>
              <a:off x="7637709" y="1332788"/>
              <a:ext cx="0" cy="4523636"/>
            </a:xfrm>
            <a:prstGeom prst="straightConnector1">
              <a:avLst/>
            </a:prstGeom>
            <a:ln w="25400">
              <a:solidFill>
                <a:srgbClr val="E68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2510468" y="279373"/>
            <a:ext cx="1031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INSTATIATE</a:t>
            </a:r>
            <a:endParaRPr lang="en-US" sz="1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64483" y="648705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9" name="Rounded Rectangle 58"/>
          <p:cNvSpPr/>
          <p:nvPr/>
        </p:nvSpPr>
        <p:spPr>
          <a:xfrm>
            <a:off x="4669422" y="757439"/>
            <a:ext cx="236889" cy="490380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06311" y="832320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createVNFR</a:t>
            </a:r>
            <a:endParaRPr lang="en-US" sz="1200" dirty="0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1264483" y="1349303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6" name="TextBox 65"/>
          <p:cNvSpPr txBox="1"/>
          <p:nvPr/>
        </p:nvSpPr>
        <p:spPr>
          <a:xfrm>
            <a:off x="2196060" y="982317"/>
            <a:ext cx="1660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GRANT_OPERATION</a:t>
            </a:r>
            <a:endParaRPr lang="en-US" sz="14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1264484" y="1550298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9" name="Straight Connector 68"/>
          <p:cNvCxnSpPr/>
          <p:nvPr/>
        </p:nvCxnSpPr>
        <p:spPr>
          <a:xfrm flipH="1">
            <a:off x="1264482" y="1938856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0" name="TextBox 69"/>
          <p:cNvSpPr txBox="1"/>
          <p:nvPr/>
        </p:nvSpPr>
        <p:spPr>
          <a:xfrm>
            <a:off x="2082360" y="1590142"/>
            <a:ext cx="1887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ALLOCATE_RESOURCES</a:t>
            </a:r>
            <a:endParaRPr lang="en-US" sz="14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1264483" y="2139851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2" name="Rounded Rectangle 71"/>
          <p:cNvSpPr/>
          <p:nvPr/>
        </p:nvSpPr>
        <p:spPr>
          <a:xfrm>
            <a:off x="4669422" y="2289432"/>
            <a:ext cx="236889" cy="114587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896959" y="2642189"/>
            <a:ext cx="854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instantiate</a:t>
            </a:r>
            <a:endParaRPr lang="en-US" sz="1200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4906311" y="2442745"/>
            <a:ext cx="3115299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6" name="Straight Connector 75"/>
          <p:cNvCxnSpPr/>
          <p:nvPr/>
        </p:nvCxnSpPr>
        <p:spPr>
          <a:xfrm flipH="1">
            <a:off x="4906311" y="3297234"/>
            <a:ext cx="3115300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8" name="Oval 77"/>
          <p:cNvSpPr/>
          <p:nvPr/>
        </p:nvSpPr>
        <p:spPr>
          <a:xfrm>
            <a:off x="6316102" y="2631309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6316102" y="2820253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6316102" y="3009197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33888" y="2119093"/>
            <a:ext cx="2043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SAVE &amp; EXECUTE SCRIPTS</a:t>
            </a:r>
            <a:endParaRPr lang="en-US" sz="1400" dirty="0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1264482" y="3566526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3" name="Straight Connector 82"/>
          <p:cNvCxnSpPr/>
          <p:nvPr/>
        </p:nvCxnSpPr>
        <p:spPr>
          <a:xfrm>
            <a:off x="1261554" y="3991547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84" name="Rounded Rectangle 83"/>
          <p:cNvSpPr/>
          <p:nvPr/>
        </p:nvSpPr>
        <p:spPr>
          <a:xfrm>
            <a:off x="4666493" y="4141129"/>
            <a:ext cx="236889" cy="806652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06933" y="4442381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modify</a:t>
            </a:r>
            <a:endParaRPr lang="en-US" sz="1200" dirty="0"/>
          </a:p>
        </p:txBody>
      </p:sp>
      <p:cxnSp>
        <p:nvCxnSpPr>
          <p:cNvPr id="86" name="Straight Connector 85"/>
          <p:cNvCxnSpPr/>
          <p:nvPr/>
        </p:nvCxnSpPr>
        <p:spPr>
          <a:xfrm>
            <a:off x="4906312" y="4221668"/>
            <a:ext cx="3115299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7" name="Straight Connector 86"/>
          <p:cNvCxnSpPr/>
          <p:nvPr/>
        </p:nvCxnSpPr>
        <p:spPr>
          <a:xfrm flipH="1">
            <a:off x="4906311" y="4902562"/>
            <a:ext cx="3115300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88" name="Oval 87"/>
          <p:cNvSpPr/>
          <p:nvPr/>
        </p:nvSpPr>
        <p:spPr>
          <a:xfrm>
            <a:off x="6314638" y="4532578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6314638" y="4386982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6314638" y="4678173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623662" y="3894458"/>
            <a:ext cx="1463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EXECUTE SCRIPTS</a:t>
            </a:r>
            <a:endParaRPr lang="en-US" sz="1400" dirty="0"/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1261553" y="5052782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93" name="Straight Connector 92"/>
          <p:cNvCxnSpPr/>
          <p:nvPr/>
        </p:nvCxnSpPr>
        <p:spPr>
          <a:xfrm>
            <a:off x="1264484" y="5387570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4" name="Rounded Rectangle 93"/>
          <p:cNvSpPr/>
          <p:nvPr/>
        </p:nvSpPr>
        <p:spPr>
          <a:xfrm>
            <a:off x="4645626" y="5537152"/>
            <a:ext cx="236889" cy="806652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213984" y="588408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start</a:t>
            </a:r>
            <a:endParaRPr lang="en-US" sz="1200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4885445" y="5617691"/>
            <a:ext cx="3115299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97" name="Straight Connector 96"/>
          <p:cNvCxnSpPr/>
          <p:nvPr/>
        </p:nvCxnSpPr>
        <p:spPr>
          <a:xfrm flipH="1">
            <a:off x="4885444" y="6298585"/>
            <a:ext cx="3115300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8" name="Oval 97"/>
          <p:cNvSpPr/>
          <p:nvPr/>
        </p:nvSpPr>
        <p:spPr>
          <a:xfrm>
            <a:off x="6348593" y="5928601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6348593" y="5783005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348593" y="6074196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623662" y="5290481"/>
            <a:ext cx="1463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EXECUTE SCRIPTS</a:t>
            </a:r>
            <a:endParaRPr lang="en-US" sz="1400" dirty="0"/>
          </a:p>
        </p:txBody>
      </p:sp>
      <p:cxnSp>
        <p:nvCxnSpPr>
          <p:cNvPr id="102" name="Straight Connector 101"/>
          <p:cNvCxnSpPr/>
          <p:nvPr/>
        </p:nvCxnSpPr>
        <p:spPr>
          <a:xfrm flipH="1">
            <a:off x="1264484" y="6448805"/>
            <a:ext cx="3499588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" name="Oval 1"/>
          <p:cNvSpPr/>
          <p:nvPr/>
        </p:nvSpPr>
        <p:spPr>
          <a:xfrm>
            <a:off x="4933683" y="587150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2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734513" y="288979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2" name="Oval 51"/>
          <p:cNvSpPr/>
          <p:nvPr/>
        </p:nvSpPr>
        <p:spPr>
          <a:xfrm>
            <a:off x="4188905" y="1603231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4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4312286" y="2315700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4" name="Oval 53"/>
          <p:cNvSpPr/>
          <p:nvPr/>
        </p:nvSpPr>
        <p:spPr>
          <a:xfrm>
            <a:off x="6551335" y="2580651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5" name="Oval 54"/>
          <p:cNvSpPr/>
          <p:nvPr/>
        </p:nvSpPr>
        <p:spPr>
          <a:xfrm>
            <a:off x="2585812" y="3272058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6" name="Oval 55"/>
          <p:cNvSpPr/>
          <p:nvPr/>
        </p:nvSpPr>
        <p:spPr>
          <a:xfrm>
            <a:off x="3481216" y="3676397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632478" y="3691853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MODIFY</a:t>
            </a:r>
            <a:endParaRPr lang="en-US" sz="1400" dirty="0"/>
          </a:p>
        </p:txBody>
      </p:sp>
      <p:sp>
        <p:nvSpPr>
          <p:cNvPr id="58" name="Oval 57"/>
          <p:cNvSpPr/>
          <p:nvPr/>
        </p:nvSpPr>
        <p:spPr>
          <a:xfrm>
            <a:off x="2004584" y="4702951"/>
            <a:ext cx="553779" cy="399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04593" y="5079793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6551335" y="4280949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9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6551335" y="5761861"/>
            <a:ext cx="553779" cy="399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12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3066289" y="6049583"/>
            <a:ext cx="553779" cy="399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13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4202641" y="963605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3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3725338" y="5052782"/>
            <a:ext cx="553779" cy="399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11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06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72117" y="1702426"/>
            <a:ext cx="787630" cy="534046"/>
          </a:xfrm>
          <a:prstGeom prst="roundRect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 err="1" smtClean="0">
                <a:solidFill>
                  <a:schemeClr val="bg1"/>
                </a:solidFill>
                <a:latin typeface="Tahoma"/>
              </a:rPr>
              <a:t>Iperf</a:t>
            </a:r>
            <a:endParaRPr lang="en-US" sz="1600" kern="0" dirty="0">
              <a:solidFill>
                <a:schemeClr val="bg1"/>
              </a:solidFill>
              <a:latin typeface="Tahoma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 smtClean="0">
                <a:solidFill>
                  <a:schemeClr val="bg1"/>
                </a:solidFill>
                <a:latin typeface="Tahoma"/>
              </a:rPr>
              <a:t>client</a:t>
            </a:r>
            <a:endParaRPr lang="en-US" sz="1600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116803" y="3012461"/>
            <a:ext cx="814504" cy="577666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/>
            <a:r>
              <a:rPr lang="en-US" sz="1600" kern="0" dirty="0" err="1" smtClean="0">
                <a:solidFill>
                  <a:schemeClr val="bg1"/>
                </a:solidFill>
                <a:latin typeface="Tahoma"/>
              </a:rPr>
              <a:t>Iperf</a:t>
            </a:r>
            <a:endParaRPr lang="en-US" sz="1600" kern="0" dirty="0" smtClean="0">
              <a:solidFill>
                <a:schemeClr val="bg1"/>
              </a:solidFill>
              <a:latin typeface="Tahoma"/>
            </a:endParaRPr>
          </a:p>
          <a:p>
            <a:pPr algn="ctr"/>
            <a:r>
              <a:rPr lang="en-US" sz="1600" kern="0" dirty="0" smtClean="0">
                <a:solidFill>
                  <a:schemeClr val="bg1"/>
                </a:solidFill>
                <a:latin typeface="Tahoma"/>
              </a:rPr>
              <a:t>server</a:t>
            </a:r>
            <a:endParaRPr lang="en-US" sz="1600" kern="0" dirty="0">
              <a:solidFill>
                <a:schemeClr val="bg1"/>
              </a:solidFill>
              <a:latin typeface="Tahoma"/>
            </a:endParaRPr>
          </a:p>
        </p:txBody>
      </p:sp>
      <p:cxnSp>
        <p:nvCxnSpPr>
          <p:cNvPr id="6" name="Elbow Connector 21"/>
          <p:cNvCxnSpPr>
            <a:stCxn id="5" idx="0"/>
            <a:endCxn id="4" idx="3"/>
          </p:cNvCxnSpPr>
          <p:nvPr/>
        </p:nvCxnSpPr>
        <p:spPr>
          <a:xfrm rot="16200000" flipV="1">
            <a:off x="4370395" y="1858801"/>
            <a:ext cx="1043012" cy="1264308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04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Elbow Connector 21"/>
          <p:cNvCxnSpPr>
            <a:stCxn id="6" idx="4"/>
            <a:endCxn id="7" idx="0"/>
          </p:cNvCxnSpPr>
          <p:nvPr/>
        </p:nvCxnSpPr>
        <p:spPr>
          <a:xfrm rot="5400000">
            <a:off x="4440430" y="1514662"/>
            <a:ext cx="766960" cy="1774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Elbow Connector 21"/>
          <p:cNvCxnSpPr>
            <a:stCxn id="7" idx="6"/>
            <a:endCxn id="19" idx="2"/>
          </p:cNvCxnSpPr>
          <p:nvPr/>
        </p:nvCxnSpPr>
        <p:spPr>
          <a:xfrm flipV="1">
            <a:off x="5719616" y="1897616"/>
            <a:ext cx="1335358" cy="46659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57408" y="1353015"/>
            <a:ext cx="142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INSTANTIATE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670086" y="172234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MODIFY</a:t>
            </a:r>
            <a:endParaRPr lang="en-US" dirty="0"/>
          </a:p>
        </p:txBody>
      </p:sp>
      <p:cxnSp>
        <p:nvCxnSpPr>
          <p:cNvPr id="28" name="Elbow Connector 21"/>
          <p:cNvCxnSpPr>
            <a:stCxn id="19" idx="5"/>
            <a:endCxn id="27" idx="6"/>
          </p:cNvCxnSpPr>
          <p:nvPr/>
        </p:nvCxnSpPr>
        <p:spPr>
          <a:xfrm rot="5400000">
            <a:off x="5956703" y="2888396"/>
            <a:ext cx="3309972" cy="1974991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15038" y="4253345"/>
            <a:ext cx="77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33" name="Elbow Connector 21"/>
          <p:cNvCxnSpPr>
            <a:stCxn id="27" idx="7"/>
            <a:endCxn id="32" idx="4"/>
          </p:cNvCxnSpPr>
          <p:nvPr/>
        </p:nvCxnSpPr>
        <p:spPr>
          <a:xfrm rot="5400000" flipH="1" flipV="1">
            <a:off x="5934963" y="4629607"/>
            <a:ext cx="1002266" cy="15369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Elbow Connector 21"/>
          <p:cNvCxnSpPr>
            <a:stCxn id="19" idx="4"/>
            <a:endCxn id="32" idx="6"/>
          </p:cNvCxnSpPr>
          <p:nvPr/>
        </p:nvCxnSpPr>
        <p:spPr>
          <a:xfrm rot="5400000">
            <a:off x="6991884" y="2780454"/>
            <a:ext cx="1393306" cy="542031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Elbow Connector 21"/>
          <p:cNvCxnSpPr>
            <a:stCxn id="7" idx="4"/>
            <a:endCxn id="32" idx="0"/>
          </p:cNvCxnSpPr>
          <p:nvPr/>
        </p:nvCxnSpPr>
        <p:spPr>
          <a:xfrm rot="16200000" flipH="1">
            <a:off x="5429236" y="2207214"/>
            <a:ext cx="469510" cy="1697905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640832" y="2722637"/>
            <a:ext cx="129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TERMINATE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290071" y="4403407"/>
            <a:ext cx="129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TERMINATE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661076" y="2531702"/>
            <a:ext cx="129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TERMINATE</a:t>
            </a:r>
            <a:endParaRPr lang="en-US" dirty="0"/>
          </a:p>
        </p:txBody>
      </p:sp>
      <p:cxnSp>
        <p:nvCxnSpPr>
          <p:cNvPr id="22" name="Elbow Connector 21"/>
          <p:cNvCxnSpPr>
            <a:stCxn id="27" idx="1"/>
            <a:endCxn id="21" idx="4"/>
          </p:cNvCxnSpPr>
          <p:nvPr/>
        </p:nvCxnSpPr>
        <p:spPr>
          <a:xfrm rot="16200000" flipV="1">
            <a:off x="3411546" y="3539150"/>
            <a:ext cx="1173513" cy="216336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Elbow Connector 21"/>
          <p:cNvCxnSpPr>
            <a:stCxn id="21" idx="0"/>
            <a:endCxn id="7" idx="2"/>
          </p:cNvCxnSpPr>
          <p:nvPr/>
        </p:nvCxnSpPr>
        <p:spPr>
          <a:xfrm rot="5400000" flipH="1" flipV="1">
            <a:off x="3035809" y="2245024"/>
            <a:ext cx="755463" cy="993841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57971" y="4229719"/>
            <a:ext cx="75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57079" y="105218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SCALED</a:t>
            </a:r>
            <a:endParaRPr lang="en-US" dirty="0"/>
          </a:p>
        </p:txBody>
      </p:sp>
      <p:cxnSp>
        <p:nvCxnSpPr>
          <p:cNvPr id="51" name="Elbow Connector 21"/>
          <p:cNvCxnSpPr>
            <a:stCxn id="7" idx="1"/>
            <a:endCxn id="50" idx="0"/>
          </p:cNvCxnSpPr>
          <p:nvPr/>
        </p:nvCxnSpPr>
        <p:spPr>
          <a:xfrm rot="16200000" flipH="1" flipV="1">
            <a:off x="1607952" y="2300773"/>
            <a:ext cx="2827305" cy="2307603"/>
          </a:xfrm>
          <a:prstGeom prst="curvedConnector3">
            <a:avLst>
              <a:gd name="adj1" fmla="val -1282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Elbow Connector 21"/>
          <p:cNvCxnSpPr>
            <a:stCxn id="27" idx="2"/>
            <a:endCxn id="50" idx="6"/>
          </p:cNvCxnSpPr>
          <p:nvPr/>
        </p:nvCxnSpPr>
        <p:spPr>
          <a:xfrm rot="10800000">
            <a:off x="2772380" y="5325429"/>
            <a:ext cx="2042658" cy="205449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Elbow Connector 21"/>
          <p:cNvCxnSpPr>
            <a:stCxn id="7" idx="3"/>
            <a:endCxn id="27" idx="0"/>
          </p:cNvCxnSpPr>
          <p:nvPr/>
        </p:nvCxnSpPr>
        <p:spPr>
          <a:xfrm rot="16200000" flipH="1">
            <a:off x="3754423" y="3108484"/>
            <a:ext cx="2386176" cy="154421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6" name="Elbow Connector 21"/>
          <p:cNvCxnSpPr>
            <a:stCxn id="21" idx="3"/>
            <a:endCxn id="50" idx="7"/>
          </p:cNvCxnSpPr>
          <p:nvPr/>
        </p:nvCxnSpPr>
        <p:spPr>
          <a:xfrm rot="16200000" flipH="1">
            <a:off x="1841224" y="4335927"/>
            <a:ext cx="1101975" cy="23044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0" name="Elbow Connector 21"/>
          <p:cNvCxnSpPr>
            <a:stCxn id="19" idx="6"/>
            <a:endCxn id="50" idx="5"/>
          </p:cNvCxnSpPr>
          <p:nvPr/>
        </p:nvCxnSpPr>
        <p:spPr>
          <a:xfrm flipH="1">
            <a:off x="2507435" y="1897616"/>
            <a:ext cx="6356694" cy="3751101"/>
          </a:xfrm>
          <a:prstGeom prst="curvedConnector4">
            <a:avLst>
              <a:gd name="adj1" fmla="val -3596"/>
              <a:gd name="adj2" fmla="val 109664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7972592" y="4403407"/>
            <a:ext cx="77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608366" y="3290922"/>
            <a:ext cx="1809155" cy="914400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 smtClean="0">
                <a:solidFill>
                  <a:schemeClr val="bg1"/>
                </a:solidFill>
                <a:latin typeface="Tahoma"/>
              </a:rPr>
              <a:t>TERMIATED</a:t>
            </a:r>
            <a:endParaRPr lang="en-US" sz="1400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012042" y="3119675"/>
            <a:ext cx="1809155" cy="914400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 smtClean="0">
                <a:solidFill>
                  <a:schemeClr val="bg1"/>
                </a:solidFill>
                <a:latin typeface="Tahoma"/>
              </a:rPr>
              <a:t>SCALING</a:t>
            </a:r>
            <a:endParaRPr lang="en-US" sz="1400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15038" y="5073677"/>
            <a:ext cx="1809155" cy="914400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 smtClean="0">
                <a:solidFill>
                  <a:schemeClr val="bg1"/>
                </a:solidFill>
                <a:latin typeface="Tahoma"/>
              </a:rPr>
              <a:t>ACTIVE</a:t>
            </a:r>
            <a:endParaRPr lang="en-US" sz="1400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963225" y="4868228"/>
            <a:ext cx="1809155" cy="914400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 smtClean="0">
                <a:solidFill>
                  <a:schemeClr val="bg1"/>
                </a:solidFill>
                <a:latin typeface="Tahoma"/>
              </a:rPr>
              <a:t>ERROR</a:t>
            </a:r>
            <a:endParaRPr lang="en-US" sz="1400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054974" y="1440416"/>
            <a:ext cx="1809155" cy="914400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 smtClean="0">
                <a:solidFill>
                  <a:schemeClr val="bg1"/>
                </a:solidFill>
                <a:latin typeface="Tahoma"/>
              </a:rPr>
              <a:t>INACTIVE</a:t>
            </a:r>
            <a:endParaRPr lang="en-US" sz="1400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10461" y="1907012"/>
            <a:ext cx="1809155" cy="914400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 smtClean="0">
                <a:solidFill>
                  <a:schemeClr val="bg1"/>
                </a:solidFill>
                <a:latin typeface="Tahoma"/>
              </a:rPr>
              <a:t>INSTATIATED</a:t>
            </a:r>
            <a:endParaRPr lang="en-US" sz="1400" kern="0" dirty="0">
              <a:solidFill>
                <a:schemeClr val="bg1"/>
              </a:solidFill>
              <a:latin typeface="Tahoma"/>
            </a:endParaRPr>
          </a:p>
        </p:txBody>
      </p:sp>
      <p:cxnSp>
        <p:nvCxnSpPr>
          <p:cNvPr id="219" name="Elbow Connector 21"/>
          <p:cNvCxnSpPr>
            <a:stCxn id="6" idx="2"/>
            <a:endCxn id="50" idx="1"/>
          </p:cNvCxnSpPr>
          <p:nvPr/>
        </p:nvCxnSpPr>
        <p:spPr>
          <a:xfrm rot="10800000" flipV="1">
            <a:off x="1228170" y="682851"/>
            <a:ext cx="2700032" cy="4319287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928202" y="225652"/>
            <a:ext cx="1809155" cy="914400"/>
          </a:xfrm>
          <a:prstGeom prst="ellipse">
            <a:avLst/>
          </a:prstGeom>
          <a:solidFill>
            <a:srgbClr val="009473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600" kern="0" dirty="0" smtClean="0">
                <a:solidFill>
                  <a:schemeClr val="bg1"/>
                </a:solidFill>
                <a:latin typeface="Tahoma"/>
              </a:rPr>
              <a:t>NULL</a:t>
            </a:r>
            <a:endParaRPr lang="en-US" sz="1600" kern="0" dirty="0">
              <a:solidFill>
                <a:schemeClr val="bg1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8199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60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148</Words>
  <Application>Microsoft Macintosh PowerPoint</Application>
  <PresentationFormat>On-screen Show (4:3)</PresentationFormat>
  <Paragraphs>120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Carella</dc:creator>
  <cp:lastModifiedBy>Lorenzo Tomasini</cp:lastModifiedBy>
  <cp:revision>17</cp:revision>
  <dcterms:created xsi:type="dcterms:W3CDTF">2015-10-09T15:26:33Z</dcterms:created>
  <dcterms:modified xsi:type="dcterms:W3CDTF">2015-10-13T16:45:03Z</dcterms:modified>
</cp:coreProperties>
</file>