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01d4f085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01d4f085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401d4f085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401d4f085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401d4f085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401d4f085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401d4f085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401d4f085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401d4f085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401d4f085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01d4f085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401d4f085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409b0be8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409b0be8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kaggle.com/code/wessamwalid/heart-disease-prediction-eda-modelling-acc-95"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Technical Audit of </a:t>
            </a:r>
            <a:endParaRPr/>
          </a:p>
          <a:p>
            <a:pPr indent="0" lvl="0" marL="0" rtl="0" algn="ctr">
              <a:spcBef>
                <a:spcPts val="0"/>
              </a:spcBef>
              <a:spcAft>
                <a:spcPts val="0"/>
              </a:spcAft>
              <a:buNone/>
            </a:pPr>
            <a:r>
              <a:rPr lang="en"/>
              <a:t>Heart Disease ADS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Guilherme Albertini &amp; Martin Keenan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ADS</a:t>
            </a:r>
            <a:endParaRPr/>
          </a:p>
        </p:txBody>
      </p:sp>
      <p:pic>
        <p:nvPicPr>
          <p:cNvPr id="61" name="Google Shape;61;p14"/>
          <p:cNvPicPr preferRelativeResize="0"/>
          <p:nvPr/>
        </p:nvPicPr>
        <p:blipFill>
          <a:blip r:embed="rId3">
            <a:alphaModFix/>
          </a:blip>
          <a:stretch>
            <a:fillRect/>
          </a:stretch>
        </p:blipFill>
        <p:spPr>
          <a:xfrm>
            <a:off x="3395650" y="370325"/>
            <a:ext cx="5492399" cy="4402850"/>
          </a:xfrm>
          <a:prstGeom prst="rect">
            <a:avLst/>
          </a:prstGeom>
          <a:noFill/>
          <a:ln>
            <a:noFill/>
          </a:ln>
        </p:spPr>
      </p:pic>
      <p:sp>
        <p:nvSpPr>
          <p:cNvPr id="62" name="Google Shape;62;p14"/>
          <p:cNvSpPr txBox="1"/>
          <p:nvPr>
            <p:ph idx="1" type="body"/>
          </p:nvPr>
        </p:nvSpPr>
        <p:spPr>
          <a:xfrm>
            <a:off x="99725" y="1152475"/>
            <a:ext cx="3330300" cy="3852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b="1" lang="en">
                <a:solidFill>
                  <a:schemeClr val="dk1"/>
                </a:solidFill>
                <a:highlight>
                  <a:schemeClr val="lt1"/>
                </a:highlight>
              </a:rPr>
              <a:t>Model</a:t>
            </a:r>
            <a:endParaRPr b="1">
              <a:solidFill>
                <a:schemeClr val="dk1"/>
              </a:solidFill>
              <a:highlight>
                <a:schemeClr val="lt1"/>
              </a:highlight>
            </a:endParaRPr>
          </a:p>
          <a:p>
            <a:pPr indent="-342900" lvl="0" marL="457200" rtl="0" algn="l">
              <a:spcBef>
                <a:spcPts val="0"/>
              </a:spcBef>
              <a:spcAft>
                <a:spcPts val="0"/>
              </a:spcAft>
              <a:buClr>
                <a:schemeClr val="dk1"/>
              </a:buClr>
              <a:buSzPts val="1800"/>
              <a:buChar char="-"/>
            </a:pPr>
            <a:r>
              <a:rPr lang="en">
                <a:solidFill>
                  <a:schemeClr val="dk1"/>
                </a:solidFill>
                <a:highlight>
                  <a:schemeClr val="lt1"/>
                </a:highlight>
              </a:rPr>
              <a:t>Trained by Kaggle user Wessam Salah Walid</a:t>
            </a:r>
            <a:endParaRPr>
              <a:solidFill>
                <a:schemeClr val="dk1"/>
              </a:solidFill>
              <a:highlight>
                <a:schemeClr val="lt1"/>
              </a:highlight>
            </a:endParaRPr>
          </a:p>
          <a:p>
            <a:pPr indent="-342900" lvl="0" marL="457200" rtl="0" algn="l">
              <a:spcBef>
                <a:spcPts val="0"/>
              </a:spcBef>
              <a:spcAft>
                <a:spcPts val="0"/>
              </a:spcAft>
              <a:buClr>
                <a:schemeClr val="dk1"/>
              </a:buClr>
              <a:buSzPts val="1800"/>
              <a:buChar char="-"/>
            </a:pPr>
            <a:r>
              <a:rPr lang="en">
                <a:solidFill>
                  <a:schemeClr val="dk1"/>
                </a:solidFill>
                <a:highlight>
                  <a:schemeClr val="lt1"/>
                </a:highlight>
              </a:rPr>
              <a:t>Predicts heart disease from patient features</a:t>
            </a:r>
            <a:endParaRPr>
              <a:solidFill>
                <a:schemeClr val="dk1"/>
              </a:solidFill>
              <a:highlight>
                <a:schemeClr val="lt1"/>
              </a:highlight>
            </a:endParaRPr>
          </a:p>
          <a:p>
            <a:pPr indent="0" lvl="0" marL="0" marR="0" rtl="0" algn="l">
              <a:lnSpc>
                <a:spcPct val="115000"/>
              </a:lnSpc>
              <a:spcBef>
                <a:spcPts val="0"/>
              </a:spcBef>
              <a:spcAft>
                <a:spcPts val="0"/>
              </a:spcAft>
              <a:buNone/>
            </a:pPr>
            <a:r>
              <a:t/>
            </a:r>
            <a:endParaRPr i="1">
              <a:solidFill>
                <a:schemeClr val="dk1"/>
              </a:solidFill>
              <a:highlight>
                <a:srgbClr val="FFFFFF"/>
              </a:highlight>
            </a:endParaRPr>
          </a:p>
          <a:p>
            <a:pPr indent="0" lvl="0" marL="0" marR="0" rtl="0" algn="l">
              <a:lnSpc>
                <a:spcPct val="115000"/>
              </a:lnSpc>
              <a:spcBef>
                <a:spcPts val="0"/>
              </a:spcBef>
              <a:spcAft>
                <a:spcPts val="0"/>
              </a:spcAft>
              <a:buNone/>
            </a:pPr>
            <a:r>
              <a:rPr b="1" lang="en">
                <a:solidFill>
                  <a:schemeClr val="dk1"/>
                </a:solidFill>
                <a:highlight>
                  <a:srgbClr val="FFFFFF"/>
                </a:highlight>
              </a:rPr>
              <a:t>Dataset</a:t>
            </a:r>
            <a:endParaRPr b="1">
              <a:solidFill>
                <a:schemeClr val="dk1"/>
              </a:solidFill>
              <a:highlight>
                <a:srgbClr val="FFFFFF"/>
              </a:highlight>
            </a:endParaRPr>
          </a:p>
          <a:p>
            <a:pPr indent="-342900" lvl="0" marL="457200" marR="0" rtl="0" algn="l">
              <a:lnSpc>
                <a:spcPct val="115000"/>
              </a:lnSpc>
              <a:spcBef>
                <a:spcPts val="0"/>
              </a:spcBef>
              <a:spcAft>
                <a:spcPts val="0"/>
              </a:spcAft>
              <a:buSzPts val="1800"/>
              <a:buChar char="-"/>
            </a:pPr>
            <a:r>
              <a:rPr i="1" lang="en">
                <a:solidFill>
                  <a:schemeClr val="dk1"/>
                </a:solidFill>
                <a:highlight>
                  <a:srgbClr val="FFFFFF"/>
                </a:highlight>
              </a:rPr>
              <a:t>Source</a:t>
            </a:r>
            <a:r>
              <a:rPr lang="en">
                <a:solidFill>
                  <a:schemeClr val="dk1"/>
                </a:solidFill>
                <a:highlight>
                  <a:srgbClr val="FFFFFF"/>
                </a:highlight>
              </a:rPr>
              <a:t>: CDC Behavioral Risk</a:t>
            </a:r>
            <a:r>
              <a:rPr lang="en">
                <a:solidFill>
                  <a:schemeClr val="dk1"/>
                </a:solidFill>
              </a:rPr>
              <a:t> </a:t>
            </a:r>
            <a:r>
              <a:rPr lang="en">
                <a:solidFill>
                  <a:schemeClr val="dk1"/>
                </a:solidFill>
                <a:highlight>
                  <a:srgbClr val="FFFFFF"/>
                </a:highlight>
              </a:rPr>
              <a:t>Factor Surveillance System</a:t>
            </a:r>
            <a:endParaRPr>
              <a:solidFill>
                <a:schemeClr val="dk1"/>
              </a:solidFill>
              <a:highlight>
                <a:srgbClr val="FFFFFF"/>
              </a:highlight>
            </a:endParaRPr>
          </a:p>
          <a:p>
            <a:pPr indent="-342900" lvl="0" marL="457200" marR="0" rtl="0" algn="l">
              <a:lnSpc>
                <a:spcPct val="115000"/>
              </a:lnSpc>
              <a:spcBef>
                <a:spcPts val="0"/>
              </a:spcBef>
              <a:spcAft>
                <a:spcPts val="0"/>
              </a:spcAft>
              <a:buSzPts val="1800"/>
              <a:buChar char="-"/>
            </a:pPr>
            <a:r>
              <a:rPr i="1" lang="en">
                <a:solidFill>
                  <a:schemeClr val="dk1"/>
                </a:solidFill>
                <a:highlight>
                  <a:srgbClr val="FFFFFF"/>
                </a:highlight>
              </a:rPr>
              <a:t>Target</a:t>
            </a:r>
            <a:r>
              <a:rPr lang="en">
                <a:solidFill>
                  <a:schemeClr val="dk1"/>
                </a:solidFill>
                <a:highlight>
                  <a:srgbClr val="FFFFFF"/>
                </a:highlight>
              </a:rPr>
              <a:t>: Heart Disease</a:t>
            </a:r>
            <a:endParaRPr>
              <a:solidFill>
                <a:schemeClr val="dk1"/>
              </a:solidFill>
              <a:highlight>
                <a:srgbClr val="FFFFFF"/>
              </a:highlight>
            </a:endParaRPr>
          </a:p>
          <a:p>
            <a:pPr indent="-342900" lvl="0" marL="457200" marR="0" rtl="0" algn="l">
              <a:lnSpc>
                <a:spcPct val="115000"/>
              </a:lnSpc>
              <a:spcBef>
                <a:spcPts val="0"/>
              </a:spcBef>
              <a:spcAft>
                <a:spcPts val="0"/>
              </a:spcAft>
              <a:buSzPts val="1800"/>
              <a:buChar char="-"/>
            </a:pPr>
            <a:r>
              <a:rPr i="1" lang="en">
                <a:solidFill>
                  <a:schemeClr val="dk1"/>
                </a:solidFill>
                <a:highlight>
                  <a:srgbClr val="FFFFFF"/>
                </a:highlight>
              </a:rPr>
              <a:t>Sensitive Features</a:t>
            </a:r>
            <a:r>
              <a:rPr lang="en">
                <a:solidFill>
                  <a:schemeClr val="dk1"/>
                </a:solidFill>
                <a:highlight>
                  <a:srgbClr val="FFFFFF"/>
                </a:highlight>
              </a:rPr>
              <a:t>: Sex, Race</a:t>
            </a:r>
            <a:endParaRPr>
              <a:solidFill>
                <a:schemeClr val="dk1"/>
              </a:solidFill>
              <a:highlight>
                <a:srgbClr val="FFFFFF"/>
              </a:highlight>
            </a:endParaRPr>
          </a:p>
          <a:p>
            <a:pPr indent="-342900" lvl="0" marL="457200" marR="0" rtl="0" algn="l">
              <a:lnSpc>
                <a:spcPct val="115000"/>
              </a:lnSpc>
              <a:spcBef>
                <a:spcPts val="0"/>
              </a:spcBef>
              <a:spcAft>
                <a:spcPts val="0"/>
              </a:spcAft>
              <a:buClr>
                <a:schemeClr val="dk1"/>
              </a:buClr>
              <a:buSzPts val="1800"/>
              <a:buChar char="-"/>
            </a:pPr>
            <a:r>
              <a:rPr lang="en">
                <a:solidFill>
                  <a:schemeClr val="dk1"/>
                </a:solidFill>
                <a:highlight>
                  <a:srgbClr val="FFFFFF"/>
                </a:highlight>
              </a:rPr>
              <a:t>400k observations</a:t>
            </a:r>
            <a:endParaRPr>
              <a:solidFill>
                <a:schemeClr val="dk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Correlations</a:t>
            </a:r>
            <a:endParaRPr/>
          </a:p>
        </p:txBody>
      </p:sp>
      <p:sp>
        <p:nvSpPr>
          <p:cNvPr id="68" name="Google Shape;68;p15"/>
          <p:cNvSpPr txBox="1"/>
          <p:nvPr>
            <p:ph idx="1" type="body"/>
          </p:nvPr>
        </p:nvSpPr>
        <p:spPr>
          <a:xfrm>
            <a:off x="311700" y="1152475"/>
            <a:ext cx="3118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Heart disease is slightly correlated with Sex</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It’s more highly correlated with other health indicators like Stroke and Difficulty Walking</a:t>
            </a:r>
            <a:endParaRPr>
              <a:solidFill>
                <a:schemeClr val="dk1"/>
              </a:solidFill>
            </a:endParaRPr>
          </a:p>
        </p:txBody>
      </p:sp>
      <p:pic>
        <p:nvPicPr>
          <p:cNvPr id="69" name="Google Shape;69;p15"/>
          <p:cNvPicPr preferRelativeResize="0"/>
          <p:nvPr/>
        </p:nvPicPr>
        <p:blipFill>
          <a:blip r:embed="rId3">
            <a:alphaModFix/>
          </a:blip>
          <a:stretch>
            <a:fillRect/>
          </a:stretch>
        </p:blipFill>
        <p:spPr>
          <a:xfrm>
            <a:off x="3273050" y="1017725"/>
            <a:ext cx="5474868" cy="3991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Metrics by Sex and by Race</a:t>
            </a:r>
            <a:endParaRPr/>
          </a:p>
        </p:txBody>
      </p:sp>
      <p:pic>
        <p:nvPicPr>
          <p:cNvPr id="75" name="Google Shape;75;p16"/>
          <p:cNvPicPr preferRelativeResize="0"/>
          <p:nvPr/>
        </p:nvPicPr>
        <p:blipFill>
          <a:blip r:embed="rId3">
            <a:alphaModFix/>
          </a:blip>
          <a:stretch>
            <a:fillRect/>
          </a:stretch>
        </p:blipFill>
        <p:spPr>
          <a:xfrm>
            <a:off x="770401" y="3013408"/>
            <a:ext cx="7223100" cy="1928103"/>
          </a:xfrm>
          <a:prstGeom prst="rect">
            <a:avLst/>
          </a:prstGeom>
          <a:noFill/>
          <a:ln>
            <a:noFill/>
          </a:ln>
        </p:spPr>
      </p:pic>
      <p:pic>
        <p:nvPicPr>
          <p:cNvPr id="76" name="Google Shape;76;p16"/>
          <p:cNvPicPr preferRelativeResize="0"/>
          <p:nvPr/>
        </p:nvPicPr>
        <p:blipFill>
          <a:blip r:embed="rId4">
            <a:alphaModFix/>
          </a:blip>
          <a:stretch>
            <a:fillRect/>
          </a:stretch>
        </p:blipFill>
        <p:spPr>
          <a:xfrm>
            <a:off x="1177148" y="1726057"/>
            <a:ext cx="6409605" cy="1070096"/>
          </a:xfrm>
          <a:prstGeom prst="rect">
            <a:avLst/>
          </a:prstGeom>
          <a:noFill/>
          <a:ln>
            <a:noFill/>
          </a:ln>
        </p:spPr>
      </p:pic>
      <p:sp>
        <p:nvSpPr>
          <p:cNvPr id="77" name="Google Shape;77;p16"/>
          <p:cNvSpPr/>
          <p:nvPr/>
        </p:nvSpPr>
        <p:spPr>
          <a:xfrm>
            <a:off x="4516211" y="1725300"/>
            <a:ext cx="588000" cy="1127400"/>
          </a:xfrm>
          <a:prstGeom prst="rect">
            <a:avLst/>
          </a:prstGeom>
          <a:no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p:nvPr/>
        </p:nvSpPr>
        <p:spPr>
          <a:xfrm>
            <a:off x="4897212" y="3013410"/>
            <a:ext cx="685800" cy="1991700"/>
          </a:xfrm>
          <a:prstGeom prst="rect">
            <a:avLst/>
          </a:prstGeom>
          <a:no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txBox="1"/>
          <p:nvPr>
            <p:ph idx="1" type="body"/>
          </p:nvPr>
        </p:nvSpPr>
        <p:spPr>
          <a:xfrm>
            <a:off x="164250" y="1152475"/>
            <a:ext cx="86682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Given the medical context, it is important to have a low and fair false negative rate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Metrics by Intersection of Sex and Race</a:t>
            </a:r>
            <a:endParaRPr/>
          </a:p>
        </p:txBody>
      </p:sp>
      <p:pic>
        <p:nvPicPr>
          <p:cNvPr id="85" name="Google Shape;85;p17"/>
          <p:cNvPicPr preferRelativeResize="0"/>
          <p:nvPr/>
        </p:nvPicPr>
        <p:blipFill>
          <a:blip r:embed="rId3">
            <a:alphaModFix/>
          </a:blip>
          <a:stretch>
            <a:fillRect/>
          </a:stretch>
        </p:blipFill>
        <p:spPr>
          <a:xfrm>
            <a:off x="443574" y="1248051"/>
            <a:ext cx="8256850" cy="3558998"/>
          </a:xfrm>
          <a:prstGeom prst="rect">
            <a:avLst/>
          </a:prstGeom>
          <a:noFill/>
          <a:ln>
            <a:noFill/>
          </a:ln>
        </p:spPr>
      </p:pic>
      <p:sp>
        <p:nvSpPr>
          <p:cNvPr id="86" name="Google Shape;86;p17"/>
          <p:cNvSpPr/>
          <p:nvPr/>
        </p:nvSpPr>
        <p:spPr>
          <a:xfrm>
            <a:off x="5503975" y="1248050"/>
            <a:ext cx="664500" cy="3652500"/>
          </a:xfrm>
          <a:prstGeom prst="rect">
            <a:avLst/>
          </a:prstGeom>
          <a:no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SHAP Values</a:t>
            </a:r>
            <a:endParaRPr/>
          </a:p>
        </p:txBody>
      </p:sp>
      <p:sp>
        <p:nvSpPr>
          <p:cNvPr id="92" name="Google Shape;92;p18"/>
          <p:cNvSpPr txBox="1"/>
          <p:nvPr>
            <p:ph idx="1" type="body"/>
          </p:nvPr>
        </p:nvSpPr>
        <p:spPr>
          <a:xfrm>
            <a:off x="118800" y="923575"/>
            <a:ext cx="4922100" cy="199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b="1" lang="en">
                <a:solidFill>
                  <a:schemeClr val="dk1"/>
                </a:solidFill>
                <a:highlight>
                  <a:schemeClr val="lt1"/>
                </a:highlight>
              </a:rPr>
              <a:t>Feature Importance</a:t>
            </a:r>
            <a:endParaRPr b="1">
              <a:solidFill>
                <a:schemeClr val="dk1"/>
              </a:solidFill>
              <a:highlight>
                <a:schemeClr val="lt1"/>
              </a:highlight>
            </a:endParaRPr>
          </a:p>
          <a:p>
            <a:pPr indent="-311150" lvl="0" marL="457200" rtl="0" algn="l">
              <a:spcBef>
                <a:spcPts val="0"/>
              </a:spcBef>
              <a:spcAft>
                <a:spcPts val="0"/>
              </a:spcAft>
              <a:buClr>
                <a:schemeClr val="dk1"/>
              </a:buClr>
              <a:buSzPts val="1300"/>
              <a:buChar char="-"/>
            </a:pPr>
            <a:r>
              <a:rPr lang="en" sz="1300">
                <a:solidFill>
                  <a:schemeClr val="dk1"/>
                </a:solidFill>
                <a:highlight>
                  <a:schemeClr val="lt1"/>
                </a:highlight>
              </a:rPr>
              <a:t>Most classifiers deemed </a:t>
            </a:r>
            <a:r>
              <a:rPr b="1" lang="en" sz="1300">
                <a:solidFill>
                  <a:schemeClr val="dk1"/>
                </a:solidFill>
                <a:highlight>
                  <a:schemeClr val="lt1"/>
                </a:highlight>
              </a:rPr>
              <a:t>AgeCategory</a:t>
            </a:r>
            <a:r>
              <a:rPr lang="en" sz="1300">
                <a:solidFill>
                  <a:schemeClr val="dk1"/>
                </a:solidFill>
                <a:highlight>
                  <a:schemeClr val="lt1"/>
                </a:highlight>
              </a:rPr>
              <a:t>, </a:t>
            </a:r>
            <a:r>
              <a:rPr b="1" lang="en" sz="1300">
                <a:solidFill>
                  <a:schemeClr val="dk1"/>
                </a:solidFill>
                <a:highlight>
                  <a:schemeClr val="lt1"/>
                </a:highlight>
              </a:rPr>
              <a:t>Sex</a:t>
            </a:r>
            <a:r>
              <a:rPr lang="en" sz="1300">
                <a:solidFill>
                  <a:schemeClr val="dk1"/>
                </a:solidFill>
                <a:highlight>
                  <a:schemeClr val="lt1"/>
                </a:highlight>
              </a:rPr>
              <a:t>, and </a:t>
            </a:r>
            <a:r>
              <a:rPr b="1" lang="en" sz="1300">
                <a:solidFill>
                  <a:schemeClr val="dk1"/>
                </a:solidFill>
                <a:highlight>
                  <a:schemeClr val="lt1"/>
                </a:highlight>
              </a:rPr>
              <a:t>DifficultyWalking </a:t>
            </a:r>
            <a:r>
              <a:rPr lang="en" sz="1300">
                <a:solidFill>
                  <a:schemeClr val="dk1"/>
                </a:solidFill>
                <a:highlight>
                  <a:schemeClr val="lt1"/>
                </a:highlight>
              </a:rPr>
              <a:t>as having the highest average impact on the predictions of Heart Disease across all instances</a:t>
            </a:r>
            <a:endParaRPr sz="1300">
              <a:solidFill>
                <a:schemeClr val="dk1"/>
              </a:solidFill>
              <a:highlight>
                <a:schemeClr val="lt1"/>
              </a:highlight>
            </a:endParaRPr>
          </a:p>
          <a:p>
            <a:pPr indent="-311150" lvl="0" marL="457200" rtl="0" algn="l">
              <a:spcBef>
                <a:spcPts val="0"/>
              </a:spcBef>
              <a:spcAft>
                <a:spcPts val="0"/>
              </a:spcAft>
              <a:buClr>
                <a:schemeClr val="dk1"/>
              </a:buClr>
              <a:buSzPts val="1300"/>
              <a:buChar char="-"/>
            </a:pPr>
            <a:r>
              <a:rPr lang="en" sz="1300">
                <a:solidFill>
                  <a:schemeClr val="dk1"/>
                </a:solidFill>
                <a:highlight>
                  <a:schemeClr val="lt1"/>
                </a:highlight>
              </a:rPr>
              <a:t>Longer bars indicate more influential features; thus, we see that </a:t>
            </a:r>
            <a:r>
              <a:rPr b="1" lang="en" sz="1300">
                <a:solidFill>
                  <a:schemeClr val="dk1"/>
                </a:solidFill>
                <a:highlight>
                  <a:schemeClr val="lt1"/>
                </a:highlight>
              </a:rPr>
              <a:t>AgeCategory is a key indicator of heart disease</a:t>
            </a:r>
            <a:endParaRPr b="1" sz="1300">
              <a:solidFill>
                <a:schemeClr val="dk1"/>
              </a:solidFill>
              <a:highlight>
                <a:schemeClr val="lt1"/>
              </a:highlight>
            </a:endParaRPr>
          </a:p>
          <a:p>
            <a:pPr indent="0" lvl="0" marL="0" marR="0" rtl="0" algn="l">
              <a:lnSpc>
                <a:spcPct val="115000"/>
              </a:lnSpc>
              <a:spcBef>
                <a:spcPts val="0"/>
              </a:spcBef>
              <a:spcAft>
                <a:spcPts val="0"/>
              </a:spcAft>
              <a:buNone/>
            </a:pPr>
            <a:r>
              <a:t/>
            </a:r>
            <a:endParaRPr>
              <a:solidFill>
                <a:schemeClr val="dk1"/>
              </a:solidFill>
              <a:highlight>
                <a:srgbClr val="FFFFFF"/>
              </a:highlight>
            </a:endParaRPr>
          </a:p>
        </p:txBody>
      </p:sp>
      <p:pic>
        <p:nvPicPr>
          <p:cNvPr id="93" name="Google Shape;93;p18"/>
          <p:cNvPicPr preferRelativeResize="0"/>
          <p:nvPr/>
        </p:nvPicPr>
        <p:blipFill>
          <a:blip r:embed="rId3">
            <a:alphaModFix/>
          </a:blip>
          <a:stretch>
            <a:fillRect/>
          </a:stretch>
        </p:blipFill>
        <p:spPr>
          <a:xfrm>
            <a:off x="1939950" y="2973775"/>
            <a:ext cx="3602027" cy="2169725"/>
          </a:xfrm>
          <a:prstGeom prst="rect">
            <a:avLst/>
          </a:prstGeom>
          <a:noFill/>
          <a:ln>
            <a:noFill/>
          </a:ln>
        </p:spPr>
      </p:pic>
      <p:pic>
        <p:nvPicPr>
          <p:cNvPr id="94" name="Google Shape;94;p18"/>
          <p:cNvPicPr preferRelativeResize="0"/>
          <p:nvPr/>
        </p:nvPicPr>
        <p:blipFill>
          <a:blip r:embed="rId4">
            <a:alphaModFix/>
          </a:blip>
          <a:stretch>
            <a:fillRect/>
          </a:stretch>
        </p:blipFill>
        <p:spPr>
          <a:xfrm>
            <a:off x="5510177" y="2973775"/>
            <a:ext cx="3602027" cy="2169725"/>
          </a:xfrm>
          <a:prstGeom prst="rect">
            <a:avLst/>
          </a:prstGeom>
          <a:noFill/>
          <a:ln>
            <a:noFill/>
          </a:ln>
        </p:spPr>
      </p:pic>
      <p:pic>
        <p:nvPicPr>
          <p:cNvPr id="95" name="Google Shape;95;p18"/>
          <p:cNvPicPr preferRelativeResize="0"/>
          <p:nvPr/>
        </p:nvPicPr>
        <p:blipFill>
          <a:blip r:embed="rId5">
            <a:alphaModFix/>
          </a:blip>
          <a:stretch>
            <a:fillRect/>
          </a:stretch>
        </p:blipFill>
        <p:spPr>
          <a:xfrm>
            <a:off x="5190980" y="605694"/>
            <a:ext cx="3953020" cy="2381150"/>
          </a:xfrm>
          <a:prstGeom prst="rect">
            <a:avLst/>
          </a:prstGeom>
          <a:noFill/>
          <a:ln>
            <a:noFill/>
          </a:ln>
        </p:spPr>
      </p:pic>
      <p:sp>
        <p:nvSpPr>
          <p:cNvPr id="96" name="Google Shape;96;p18"/>
          <p:cNvSpPr txBox="1"/>
          <p:nvPr>
            <p:ph idx="1" type="body"/>
          </p:nvPr>
        </p:nvSpPr>
        <p:spPr>
          <a:xfrm>
            <a:off x="440850" y="3221950"/>
            <a:ext cx="1499100" cy="15018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u="sng">
                <a:solidFill>
                  <a:schemeClr val="dk1"/>
                </a:solidFill>
                <a:highlight>
                  <a:schemeClr val="lt1"/>
                </a:highlight>
              </a:rPr>
              <a:t>Feature Value:</a:t>
            </a:r>
            <a:endParaRPr b="1" u="sng">
              <a:solidFill>
                <a:schemeClr val="dk1"/>
              </a:solidFill>
              <a:highlight>
                <a:schemeClr val="lt1"/>
              </a:highlight>
            </a:endParaRPr>
          </a:p>
          <a:p>
            <a:pPr indent="0" lvl="0" marL="0" rtl="0" algn="l">
              <a:spcBef>
                <a:spcPts val="0"/>
              </a:spcBef>
              <a:spcAft>
                <a:spcPts val="0"/>
              </a:spcAft>
              <a:buNone/>
            </a:pPr>
            <a:r>
              <a:t/>
            </a:r>
            <a:endParaRPr b="1" u="sng">
              <a:solidFill>
                <a:schemeClr val="dk1"/>
              </a:solidFill>
              <a:highlight>
                <a:schemeClr val="lt1"/>
              </a:highlight>
            </a:endParaRPr>
          </a:p>
          <a:p>
            <a:pPr indent="0" lvl="0" marL="0" rtl="0" algn="l">
              <a:spcBef>
                <a:spcPts val="0"/>
              </a:spcBef>
              <a:spcAft>
                <a:spcPts val="0"/>
              </a:spcAft>
              <a:buNone/>
            </a:pPr>
            <a:r>
              <a:rPr lang="en">
                <a:solidFill>
                  <a:schemeClr val="dk1"/>
                </a:solidFill>
                <a:highlight>
                  <a:schemeClr val="lt1"/>
                </a:highlight>
              </a:rPr>
              <a:t>High - Heart Disease</a:t>
            </a:r>
            <a:endParaRPr>
              <a:solidFill>
                <a:schemeClr val="dk1"/>
              </a:solidFill>
              <a:highlight>
                <a:schemeClr val="lt1"/>
              </a:highlight>
            </a:endParaRPr>
          </a:p>
          <a:p>
            <a:pPr indent="0" lvl="0" marL="0" rtl="0" algn="l">
              <a:spcBef>
                <a:spcPts val="0"/>
              </a:spcBef>
              <a:spcAft>
                <a:spcPts val="0"/>
              </a:spcAft>
              <a:buNone/>
            </a:pPr>
            <a:r>
              <a:t/>
            </a:r>
            <a:endParaRPr>
              <a:solidFill>
                <a:schemeClr val="dk1"/>
              </a:solidFill>
              <a:highlight>
                <a:schemeClr val="lt1"/>
              </a:highlight>
            </a:endParaRPr>
          </a:p>
          <a:p>
            <a:pPr indent="0" lvl="0" marL="0" rtl="0" algn="l">
              <a:spcBef>
                <a:spcPts val="0"/>
              </a:spcBef>
              <a:spcAft>
                <a:spcPts val="0"/>
              </a:spcAft>
              <a:buNone/>
            </a:pPr>
            <a:r>
              <a:rPr lang="en">
                <a:solidFill>
                  <a:schemeClr val="dk1"/>
                </a:solidFill>
                <a:highlight>
                  <a:schemeClr val="lt1"/>
                </a:highlight>
              </a:rPr>
              <a:t>Low - No Heart Disease</a:t>
            </a:r>
            <a:endParaRPr>
              <a:solidFill>
                <a:schemeClr val="dk1"/>
              </a:solidFill>
              <a:highlight>
                <a:schemeClr val="lt1"/>
              </a:highlight>
            </a:endParaRPr>
          </a:p>
          <a:p>
            <a:pPr indent="0" lvl="0" marL="0" marR="0" rtl="0" algn="l">
              <a:lnSpc>
                <a:spcPct val="115000"/>
              </a:lnSpc>
              <a:spcBef>
                <a:spcPts val="0"/>
              </a:spcBef>
              <a:spcAft>
                <a:spcPts val="0"/>
              </a:spcAft>
              <a:buNone/>
            </a:pPr>
            <a:r>
              <a:t/>
            </a:r>
            <a:endParaRPr>
              <a:solidFill>
                <a:schemeClr val="dk1"/>
              </a:solidFill>
              <a:highlight>
                <a:srgbClr val="FFFFFF"/>
              </a:highlight>
            </a:endParaRPr>
          </a:p>
        </p:txBody>
      </p:sp>
      <p:sp>
        <p:nvSpPr>
          <p:cNvPr id="97" name="Google Shape;97;p18"/>
          <p:cNvSpPr/>
          <p:nvPr/>
        </p:nvSpPr>
        <p:spPr>
          <a:xfrm>
            <a:off x="2344350" y="2700650"/>
            <a:ext cx="2493300" cy="286200"/>
          </a:xfrm>
          <a:prstGeom prst="wedgeRoundRectCallout">
            <a:avLst>
              <a:gd fmla="val -9663" name="adj1"/>
              <a:gd fmla="val 101066"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98" name="Google Shape;98;p18"/>
          <p:cNvSpPr/>
          <p:nvPr/>
        </p:nvSpPr>
        <p:spPr>
          <a:xfrm flipH="1">
            <a:off x="5191100" y="95700"/>
            <a:ext cx="3734700" cy="510000"/>
          </a:xfrm>
          <a:prstGeom prst="wedgeRoundRectCallout">
            <a:avLst>
              <a:gd fmla="val -23747" name="adj1"/>
              <a:gd fmla="val 71525"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Random Forest (top) and XGBoost (below)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Encoding of Categorical Features</a:t>
            </a:r>
            <a:endParaRPr/>
          </a:p>
        </p:txBody>
      </p:sp>
      <p:sp>
        <p:nvSpPr>
          <p:cNvPr id="104" name="Google Shape;104;p19"/>
          <p:cNvSpPr txBox="1"/>
          <p:nvPr>
            <p:ph idx="1" type="body"/>
          </p:nvPr>
        </p:nvSpPr>
        <p:spPr>
          <a:xfrm>
            <a:off x="311700" y="1152475"/>
            <a:ext cx="5217900" cy="34164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Clr>
                <a:schemeClr val="dk1"/>
              </a:buClr>
              <a:buSzPts val="1400"/>
              <a:buChar char="●"/>
            </a:pPr>
            <a:r>
              <a:rPr lang="en" sz="1400">
                <a:solidFill>
                  <a:schemeClr val="dk1"/>
                </a:solidFill>
              </a:rPr>
              <a:t>Author uses LabelEncoder for all categorical features, thereby imposing an integer ranking for all features consisting of “Yes/No” outputs and those with orderings without an inherent order, such as Race</a:t>
            </a:r>
            <a:endParaRPr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For example, in encoding </a:t>
            </a:r>
            <a:r>
              <a:rPr lang="en">
                <a:solidFill>
                  <a:srgbClr val="188038"/>
                </a:solidFill>
                <a:latin typeface="Montserrat"/>
                <a:ea typeface="Montserrat"/>
                <a:cs typeface="Montserrat"/>
                <a:sym typeface="Montserrat"/>
              </a:rPr>
              <a:t>[White, Asian,White, Black, Asian]</a:t>
            </a:r>
            <a:r>
              <a:rPr lang="en">
                <a:solidFill>
                  <a:schemeClr val="dk1"/>
                </a:solidFill>
                <a:latin typeface="Montserrat"/>
                <a:ea typeface="Montserrat"/>
                <a:cs typeface="Montserrat"/>
                <a:sym typeface="Montserrat"/>
              </a:rPr>
              <a:t> </a:t>
            </a:r>
            <a:r>
              <a:rPr lang="en">
                <a:solidFill>
                  <a:schemeClr val="dk1"/>
                </a:solidFill>
              </a:rPr>
              <a:t>into </a:t>
            </a:r>
            <a:r>
              <a:rPr lang="en">
                <a:solidFill>
                  <a:srgbClr val="188038"/>
                </a:solidFill>
                <a:latin typeface="Montserrat"/>
                <a:ea typeface="Montserrat"/>
                <a:cs typeface="Montserrat"/>
                <a:sym typeface="Montserrat"/>
              </a:rPr>
              <a:t>[1,2,1,3,2]</a:t>
            </a:r>
            <a:r>
              <a:rPr lang="en">
                <a:solidFill>
                  <a:srgbClr val="188038"/>
                </a:solidFill>
              </a:rPr>
              <a:t> </a:t>
            </a:r>
            <a:r>
              <a:rPr lang="en">
                <a:solidFill>
                  <a:schemeClr val="dk1"/>
                </a:solidFill>
              </a:rPr>
              <a:t>using LabelEncoder, the imposed integer rank may suggest that the average of White and Black is Asian to a classifier.</a:t>
            </a:r>
            <a:endParaRPr>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 fix: by enforcing the ordinal ranking only for </a:t>
            </a:r>
            <a:r>
              <a:rPr b="1" lang="en" sz="1400">
                <a:solidFill>
                  <a:schemeClr val="dk1"/>
                </a:solidFill>
              </a:rPr>
              <a:t>GenHealth </a:t>
            </a:r>
            <a:r>
              <a:rPr lang="en" sz="1400">
                <a:solidFill>
                  <a:schemeClr val="dk1"/>
                </a:solidFill>
              </a:rPr>
              <a:t>and </a:t>
            </a:r>
            <a:r>
              <a:rPr b="1" lang="en" sz="1400">
                <a:solidFill>
                  <a:schemeClr val="dk1"/>
                </a:solidFill>
              </a:rPr>
              <a:t>AgeCategory </a:t>
            </a:r>
            <a:r>
              <a:rPr lang="en" sz="1400">
                <a:solidFill>
                  <a:schemeClr val="dk1"/>
                </a:solidFill>
              </a:rPr>
              <a:t>and one-hot encoding the other (non-ranked) categorical features, we observe better data separability through t-SNE visualizations</a:t>
            </a:r>
            <a:endParaRPr sz="1400">
              <a:solidFill>
                <a:schemeClr val="dk1"/>
              </a:solidFill>
            </a:endParaRPr>
          </a:p>
          <a:p>
            <a:pPr indent="0" lvl="0" marL="457200" rtl="0" algn="l">
              <a:spcBef>
                <a:spcPts val="1200"/>
              </a:spcBef>
              <a:spcAft>
                <a:spcPts val="1200"/>
              </a:spcAft>
              <a:buNone/>
            </a:pPr>
            <a:r>
              <a:t/>
            </a:r>
            <a:endParaRPr sz="1400">
              <a:solidFill>
                <a:schemeClr val="dk1"/>
              </a:solidFill>
            </a:endParaRPr>
          </a:p>
        </p:txBody>
      </p:sp>
      <p:pic>
        <p:nvPicPr>
          <p:cNvPr id="105" name="Google Shape;105;p19"/>
          <p:cNvPicPr preferRelativeResize="0"/>
          <p:nvPr/>
        </p:nvPicPr>
        <p:blipFill>
          <a:blip r:embed="rId3">
            <a:alphaModFix/>
          </a:blip>
          <a:stretch>
            <a:fillRect/>
          </a:stretch>
        </p:blipFill>
        <p:spPr>
          <a:xfrm>
            <a:off x="5529725" y="2642425"/>
            <a:ext cx="3614275" cy="2501078"/>
          </a:xfrm>
          <a:prstGeom prst="rect">
            <a:avLst/>
          </a:prstGeom>
          <a:noFill/>
          <a:ln>
            <a:noFill/>
          </a:ln>
        </p:spPr>
      </p:pic>
      <p:pic>
        <p:nvPicPr>
          <p:cNvPr id="106" name="Google Shape;106;p19"/>
          <p:cNvPicPr preferRelativeResize="0"/>
          <p:nvPr/>
        </p:nvPicPr>
        <p:blipFill>
          <a:blip r:embed="rId4">
            <a:alphaModFix/>
          </a:blip>
          <a:stretch>
            <a:fillRect/>
          </a:stretch>
        </p:blipFill>
        <p:spPr>
          <a:xfrm>
            <a:off x="5529725" y="38150"/>
            <a:ext cx="3614275" cy="2482950"/>
          </a:xfrm>
          <a:prstGeom prst="rect">
            <a:avLst/>
          </a:prstGeom>
          <a:noFill/>
          <a:ln>
            <a:noFill/>
          </a:ln>
        </p:spPr>
      </p:pic>
      <p:sp>
        <p:nvSpPr>
          <p:cNvPr id="107" name="Google Shape;107;p19"/>
          <p:cNvSpPr/>
          <p:nvPr/>
        </p:nvSpPr>
        <p:spPr>
          <a:xfrm>
            <a:off x="5529600" y="359425"/>
            <a:ext cx="1310700" cy="286200"/>
          </a:xfrm>
          <a:prstGeom prst="wedgeRoundRectCallout">
            <a:avLst>
              <a:gd fmla="val -9663" name="adj1"/>
              <a:gd fmla="val 101066"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LabelEncoder</a:t>
            </a:r>
            <a:endParaRPr/>
          </a:p>
        </p:txBody>
      </p:sp>
      <p:sp>
        <p:nvSpPr>
          <p:cNvPr id="108" name="Google Shape;108;p19"/>
          <p:cNvSpPr/>
          <p:nvPr/>
        </p:nvSpPr>
        <p:spPr>
          <a:xfrm>
            <a:off x="5529600" y="2492250"/>
            <a:ext cx="3206400" cy="286200"/>
          </a:xfrm>
          <a:prstGeom prst="wedgeRoundRectCallout">
            <a:avLst>
              <a:gd fmla="val -24192" name="adj1"/>
              <a:gd fmla="val 12003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OneHotEncoder </a:t>
            </a:r>
            <a:r>
              <a:rPr lang="en"/>
              <a:t>and OrdinalEncoder</a:t>
            </a:r>
            <a:endParaRPr/>
          </a:p>
        </p:txBody>
      </p:sp>
      <p:pic>
        <p:nvPicPr>
          <p:cNvPr id="109" name="Google Shape;109;p19"/>
          <p:cNvPicPr preferRelativeResize="0"/>
          <p:nvPr/>
        </p:nvPicPr>
        <p:blipFill>
          <a:blip r:embed="rId5">
            <a:alphaModFix/>
          </a:blip>
          <a:stretch>
            <a:fillRect/>
          </a:stretch>
        </p:blipFill>
        <p:spPr>
          <a:xfrm>
            <a:off x="8337026" y="1762351"/>
            <a:ext cx="705897"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15" name="Google Shape;115;p20"/>
          <p:cNvSpPr txBox="1"/>
          <p:nvPr>
            <p:ph idx="1" type="body"/>
          </p:nvPr>
        </p:nvSpPr>
        <p:spPr>
          <a:xfrm>
            <a:off x="311700" y="11138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Wessam Salah Walid, “Heart Disease Prediction (EDA &amp; Modelling)(Acc 95\%),” 2022, available at </a:t>
            </a:r>
            <a:r>
              <a:rPr lang="en" u="sng">
                <a:solidFill>
                  <a:schemeClr val="hlink"/>
                </a:solidFill>
                <a:hlinkClick r:id="rId3"/>
              </a:rPr>
              <a:t>https://www.kaggle.com/code/wessamwalid/heart-disease-prediction-eda-modelling-acc-95</a:t>
            </a:r>
            <a:r>
              <a:rPr lang="en"/>
              <a:t>.</a:t>
            </a:r>
            <a:endParaRPr/>
          </a:p>
          <a:p>
            <a:pPr indent="-334327" lvl="0" marL="457200" rtl="0" algn="l">
              <a:spcBef>
                <a:spcPts val="0"/>
              </a:spcBef>
              <a:spcAft>
                <a:spcPts val="0"/>
              </a:spcAft>
              <a:buSzPct val="100000"/>
              <a:buChar char="-"/>
            </a:pPr>
            <a:r>
              <a:rPr lang="en"/>
              <a:t>Koshiyama, Adriano and Kazim, Emre and Treleaven, Philip and Rai, Pete and Szpruch, Lukasz and Pavey, Giles and Ahamat, Ghazi and Leutner, Franziska and Goebel, Randy and Knight, Andrew and others, “Towards algorithm auditing: a survey on managing legal, ethical and technological risks of AI, ML and associated algorithms,'' 2021.</a:t>
            </a:r>
            <a:endParaRPr/>
          </a:p>
          <a:p>
            <a:pPr indent="-334327" lvl="0" marL="457200" rtl="0" algn="l">
              <a:spcBef>
                <a:spcPts val="0"/>
              </a:spcBef>
              <a:spcAft>
                <a:spcPts val="0"/>
              </a:spcAft>
              <a:buSzPct val="100000"/>
              <a:buChar char="-"/>
            </a:pPr>
            <a:r>
              <a:rPr lang="en"/>
              <a:t>CDC Behavioral Risk Factor Surveillance System, “Personal Key Indicators of Heart Disease,'' 2020, available at https://www.kaggle.com/datasets/kamilpytlak/personal-key-indicators-of-heart-disease?datasetId=1936563&amp;sortBy=voteCount.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