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71" r:id="rId3"/>
    <p:sldId id="274" r:id="rId4"/>
    <p:sldId id="260" r:id="rId5"/>
    <p:sldId id="258" r:id="rId6"/>
    <p:sldId id="257" r:id="rId7"/>
    <p:sldId id="269" r:id="rId8"/>
    <p:sldId id="268" r:id="rId9"/>
    <p:sldId id="262" r:id="rId10"/>
    <p:sldId id="259" r:id="rId11"/>
    <p:sldId id="270" r:id="rId12"/>
    <p:sldId id="27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BCB"/>
    <a:srgbClr val="A59D82"/>
    <a:srgbClr val="858157"/>
    <a:srgbClr val="000000"/>
    <a:srgbClr val="93A299"/>
    <a:srgbClr val="9452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0"/>
    <p:restoredTop sz="94663"/>
  </p:normalViewPr>
  <p:slideViewPr>
    <p:cSldViewPr snapToGrid="0" snapToObjects="1">
      <p:cViewPr>
        <p:scale>
          <a:sx n="136" d="100"/>
          <a:sy n="136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abecalderon\Documents\Airbnb%20Data%20analysis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abecalderon\Documents\Airbnb%20Data%20analysis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Documents/Airbnb%20Data%20analysis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Price Per Night if used</a:t>
            </a:r>
            <a:r>
              <a:rPr lang="en-US" b="0" baseline="0" dirty="0">
                <a:solidFill>
                  <a:schemeClr val="tx1"/>
                </a:solidFill>
              </a:rPr>
              <a:t> with a black star emoji in listing title</a:t>
            </a:r>
            <a:endParaRPr lang="en-US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250825">
              <a:solidFill>
                <a:schemeClr val="tx1"/>
              </a:solidFill>
            </a:ln>
            <a:effectLst/>
          </c:spPr>
          <c:invertIfNegative val="0"/>
          <c:cat>
            <c:strRef>
              <c:f>Sheet3!$A$2:$A$109</c:f>
              <c:strCache>
                <c:ptCount val="107"/>
                <c:pt idx="0">
                  <c:v>★ ❤ 1 Sunny apartment for family and friends ★ ❤ ♛</c:v>
                </c:pt>
                <c:pt idx="1">
                  <c:v>★ 4BRs Family Groups★ Duplex ★Backyard ★ NYC 35min</c:v>
                </c:pt>
                <c:pt idx="2">
                  <c:v>★ AMAZING★  TIME SQUARE/ 2 Bedroom 3 Bed Apartment</c:v>
                </c:pt>
                <c:pt idx="3">
                  <c:v>★ AMAZING★ TIME SQUARE/ 2 Bedroom 3 Bed APT</c:v>
                </c:pt>
                <c:pt idx="4">
                  <c:v>★ Beautiful Apartment in Best Location ★</c:v>
                </c:pt>
                <c:pt idx="5">
                  <c:v>★ Business Getaway ★ Cozy &amp; Warm | Laptop Friendly</c:v>
                </c:pt>
                <c:pt idx="6">
                  <c:v>★ Clean, Private BR in Little Italy/Chinatown ★</c:v>
                </c:pt>
                <c:pt idx="7">
                  <c:v>★ CLEAN/ELEGANT TWO BEDROOM APARTMENT ★</c:v>
                </c:pt>
                <c:pt idx="8">
                  <c:v>★ Clean/Trendy/Sunny room ★ in the center of NYC</c:v>
                </c:pt>
                <c:pt idx="9">
                  <c:v>★ Comfy Couple's Getaway ★ Walk/Transit Score 85+</c:v>
                </c:pt>
                <c:pt idx="10">
                  <c:v>★ Comfy Room ★ w/ Parking | Quiet Area | Near Park</c:v>
                </c:pt>
                <c:pt idx="11">
                  <c:v>★ Convenience &amp; Comfort Awaits!  ♥️ Your Stay! ★</c:v>
                </c:pt>
                <c:pt idx="12">
                  <c:v>★ Cosy room in Brooklyn ★ 20-min to Manhattan</c:v>
                </c:pt>
                <c:pt idx="13">
                  <c:v>★ Cosy room in Bushwick ★ 20-min to Manhattan</c:v>
                </c:pt>
                <c:pt idx="14">
                  <c:v>★ Discounted!!★ NEAR TIMES SQUARE</c:v>
                </c:pt>
                <c:pt idx="15">
                  <c:v>★ Easy Access to the Best of Brooklyn - Tree Top ★</c:v>
                </c:pt>
                <c:pt idx="16">
                  <c:v>★ HEBREWS 13:2 ★</c:v>
                </c:pt>
                <c:pt idx="17">
                  <c:v>★ Hidden Gem. Spacious. Restaurants, Cafés Galore.</c:v>
                </c:pt>
                <c:pt idx="18">
                  <c:v>★ Huge Three Bedroom Centrally Located ★</c:v>
                </c:pt>
                <c:pt idx="19">
                  <c:v>★ Luxury FiDi Studio - Elevator and Gym ★</c:v>
                </c:pt>
                <c:pt idx="20">
                  <c:v>★ Master Bdrm | HBO, Netflix + Stocked Mini Fridge</c:v>
                </c:pt>
                <c:pt idx="21">
                  <c:v>★ NEW 2 BEDROOM APT NEXT TO CENTRAL PARK WEST★</c:v>
                </c:pt>
                <c:pt idx="22">
                  <c:v>★ Premier Room with 2 Queen Beds ★</c:v>
                </c:pt>
                <c:pt idx="23">
                  <c:v>★ Private Room in great location near Times Square</c:v>
                </c:pt>
                <c:pt idx="24">
                  <c:v>★ Retreat to a Stylish 4BR in NYC ★</c:v>
                </c:pt>
                <c:pt idx="25">
                  <c:v>★ UES | Cozy bedroom near LGA, free coffee &amp; tea!</c:v>
                </c:pt>
                <c:pt idx="26">
                  <c:v>★ UNBEATABLE★ 4Beds/Manhattan/NYC/TIME SQUARE</c:v>
                </c:pt>
                <c:pt idx="27">
                  <c:v>★ Unreal Loft w/ Huge Private Roofdeck ★</c:v>
                </c:pt>
                <c:pt idx="28">
                  <c:v>★ Warm NYC Getaway ★ | Walk/Transit Score 85+ |</c:v>
                </c:pt>
                <c:pt idx="29">
                  <c:v>★ Your Cozy Home I Taxi Service I Backyard ★</c:v>
                </c:pt>
                <c:pt idx="30">
                  <c:v>★★ 4Br 2Ba Getaway in Chelsea ★★</c:v>
                </c:pt>
                <c:pt idx="31">
                  <c:v>★★ Spacious Single House | Close to Everything! ★★</c:v>
                </c:pt>
                <c:pt idx="32">
                  <c:v>★★★★★- Lux Astoria |❤of NYC| Near subway/Manhattan</c:v>
                </c:pt>
                <c:pt idx="33">
                  <c:v>★★★Chic place in center of Manhattan★★★</c:v>
                </c:pt>
                <c:pt idx="34">
                  <c:v>★★Cute flat in ❤ of Manhattan★★</c:v>
                </c:pt>
                <c:pt idx="35">
                  <c:v>★★LUXURY at a MIDTOWN RESORT★★</c:v>
                </c:pt>
                <c:pt idx="36">
                  <c:v>★★SLEEP ON CLOUD 9 IN OUR DOUBLE BED SUITE★★</c:v>
                </c:pt>
                <c:pt idx="37">
                  <c:v>★☆Sunnyside☆-Locals' favorite neighbor for living-</c:v>
                </c:pt>
                <c:pt idx="38">
                  <c:v>★1 BR DELUXE★ Near Grand Central Station -Midtown</c:v>
                </c:pt>
                <c:pt idx="39">
                  <c:v>★1000 ft²  designer loft in SOHO - Little Italy★</c:v>
                </c:pt>
                <c:pt idx="40">
                  <c:v>★1800ft²/195m²★3-Levels★Deck★Walk Score 96★Office★</c:v>
                </c:pt>
                <c:pt idx="41">
                  <c:v>★2 mins to Subway B/Q, Great for budget travel★</c:v>
                </c:pt>
                <c:pt idx="42">
                  <c:v>★2,200sq Duplex w/Backyard near Fort Greene Park★</c:v>
                </c:pt>
                <c:pt idx="43">
                  <c:v>★3BR/2BA Amazing East Village Penthouse+Pvt Terr★</c:v>
                </c:pt>
                <c:pt idx="44">
                  <c:v>★Affordable Clean Private Room#1 in Hell' kitchen★</c:v>
                </c:pt>
                <c:pt idx="45">
                  <c:v>★AMAZING★ 4Beds/TIME SQUARE/NYC/PERFECT FOR U</c:v>
                </c:pt>
                <c:pt idx="46">
                  <c:v>★Beautiful Home Away From Home★</c:v>
                </c:pt>
                <c:pt idx="47">
                  <c:v>★Bright,Spacious 1BR near Empire State/5th Ave</c:v>
                </c:pt>
                <c:pt idx="48">
                  <c:v>★Bushwick Charming Room★ Great for Solo Travellers</c:v>
                </c:pt>
                <c:pt idx="49">
                  <c:v>★City That Never Sleeps★ Hotel Room @ Midtown 45 ★</c:v>
                </c:pt>
                <c:pt idx="50">
                  <c:v>★Clean, Private Bedroom in Little Italy/Chinatown★</c:v>
                </c:pt>
                <c:pt idx="51">
                  <c:v>★COLUMBUS CIRCLE★FULL FLOOR LOFT~5 Beds@BROADWAY</c:v>
                </c:pt>
                <c:pt idx="52">
                  <c:v>★Comfy Bedroom in Convenient, awesome location!★</c:v>
                </c:pt>
                <c:pt idx="53">
                  <c:v>★cozy apartment ★</c:v>
                </c:pt>
                <c:pt idx="54">
                  <c:v>★Hip ★Subway 1 min ★Backyard  ★3Beds ★Huge ★Duplex</c:v>
                </c:pt>
                <c:pt idx="55">
                  <c:v>★Hostel Style Room | Ideal Traveling Buddies★</c:v>
                </c:pt>
                <c:pt idx="56">
                  <c:v>★HUGE beautiful E. Villager 2nd Av★</c:v>
                </c:pt>
                <c:pt idx="57">
                  <c:v>★INCREDIBLE LOCATION★HELLO TIMES SQ &amp; CENTRAL PARK</c:v>
                </c:pt>
                <c:pt idx="58">
                  <c:v>★Large Full Floor Apartment in Heart of Times Sqr★</c:v>
                </c:pt>
                <c:pt idx="59">
                  <c:v>★Long-term★Discount★NYC Blue Room Garden View</c:v>
                </c:pt>
                <c:pt idx="60">
                  <c:v>★Long-term★Discount★Sunny NYC Room Near Subway</c:v>
                </c:pt>
                <c:pt idx="61">
                  <c:v>★Luminous and vivid room in NYC★</c:v>
                </c:pt>
                <c:pt idx="62">
                  <c:v>★Luxurious Manhattan's Midtown Resort★ 2 Double's</c:v>
                </c:pt>
                <c:pt idx="63">
                  <c:v>★Minimalist Spacious Bright sunny room in Midtown★</c:v>
                </c:pt>
                <c:pt idx="64">
                  <c:v>★Modern 2BDR WITH BIG PATIO in Upper East!★</c:v>
                </c:pt>
                <c:pt idx="65">
                  <c:v>★Modern,Cozy 3BDR/2BA Getaway in Upper East!</c:v>
                </c:pt>
                <c:pt idx="66">
                  <c:v>★NEW YORK APT★ 20 Minutes to Manhattan ★1ST Floor</c:v>
                </c:pt>
                <c:pt idx="67">
                  <c:v>★NYC Place with  Private Garden★sleep 4★</c:v>
                </c:pt>
                <c:pt idx="68">
                  <c:v>★Official &amp; Only 6★Star Airbnb w/ TempurPedic Bed</c:v>
                </c:pt>
                <c:pt idx="69">
                  <c:v>★Premier Queen Room with Balcony ★</c:v>
                </c:pt>
                <c:pt idx="70">
                  <c:v>★Private Guest Suite in a great location ★</c:v>
                </c:pt>
                <c:pt idx="71">
                  <c:v>★Private Rooftop★- Your Own Townhouse in NYC</c:v>
                </c:pt>
                <c:pt idx="72">
                  <c:v>★Private Room Overlooking the Park★</c:v>
                </c:pt>
                <c:pt idx="73">
                  <c:v>★Private, Modern Apartment | Convenient Location★</c:v>
                </c:pt>
                <c:pt idx="74">
                  <c:v>★Pvt Room in 4BR House ★ Backyard ★Laundry ★ Room1</c:v>
                </c:pt>
                <c:pt idx="75">
                  <c:v>★Pvt Room in 4BR House ★ Backyard ★Laundry ★ Room2</c:v>
                </c:pt>
                <c:pt idx="76">
                  <c:v>★Pvt Room in 4BR House ★ Backyard ★Laundry ★ Room4</c:v>
                </c:pt>
                <c:pt idx="77">
                  <c:v>★Pvt Room in 4BR House ★ Backyard ★Laundry ★Room 3</c:v>
                </c:pt>
                <c:pt idx="78">
                  <c:v>★Roof views/Quick to Times Sq/NY Presby/Columbia ★</c:v>
                </c:pt>
                <c:pt idx="79">
                  <c:v>★Single Room in Backpackers Accommodation★</c:v>
                </c:pt>
                <c:pt idx="80">
                  <c:v>★Spacious 2 b/r apt | 3 beds + WiFi~Sleeps 1-6★</c:v>
                </c:pt>
                <c:pt idx="81">
                  <c:v>★Spacious bedroom in Midtown | Centrally Located★</c:v>
                </c:pt>
                <c:pt idx="82">
                  <c:v>★Spacious Private Room★ MANHATTAN + Close to Park!</c:v>
                </c:pt>
                <c:pt idx="83">
                  <c:v>★SPRING/ SUMMER SALE ALERT★ 10 MIN TO TIMES SQUARE</c:v>
                </c:pt>
                <c:pt idx="84">
                  <c:v>★STAY IN OUR MIDTOWN LUXURIOUS STUDIO SUITE★</c:v>
                </c:pt>
                <c:pt idx="85">
                  <c:v>★Unique two bedroom on 2nd Avenue★</c:v>
                </c:pt>
                <c:pt idx="86">
                  <c:v>★Warm + Welcoming BEDSTUY - Private2BR on J/M/Z★</c:v>
                </c:pt>
                <c:pt idx="87">
                  <c:v>♛ Fabulous Bedroom |★★★★★| ♛</c:v>
                </c:pt>
                <c:pt idx="88">
                  <c:v>❤️ Furnished One Bedroom with Terrace!! ★★★★★</c:v>
                </c:pt>
                <c:pt idx="89">
                  <c:v>100% 5★ Reviews - Big 2-Bed 2-Bath – Central Wburg</c:v>
                </c:pt>
                <c:pt idx="90">
                  <c:v>2 BR Presidential for FAMILY Vacation ★ EPIC VIEWS</c:v>
                </c:pt>
                <c:pt idx="91">
                  <c:v>5 ★ Stay in Manhattan (Cozy &amp; Family Friendly)</c:v>
                </c:pt>
                <c:pt idx="92">
                  <c:v>5 ★★★★★ Gorgeous suite only 1 block from subway!</c:v>
                </c:pt>
                <c:pt idx="93">
                  <c:v>5★ clean,  150ft² bedroom, 10min to Union Square</c:v>
                </c:pt>
                <c:pt idx="94">
                  <c:v>5min to Subway★20min to Manhattan★Large Bklyn Apt!</c:v>
                </c:pt>
                <c:pt idx="95">
                  <c:v>Artful loft ★ NYC ★ Chelsea</c:v>
                </c:pt>
                <c:pt idx="96">
                  <c:v>Brooklyn Bay Ridge area★★明るいお部屋★</c:v>
                </c:pt>
                <c:pt idx="97">
                  <c:v>Cozy Manhattan room ★ 3 mins to subway</c:v>
                </c:pt>
                <c:pt idx="98">
                  <c:v>Gorgeous Artists'  loft ★ Prime location</c:v>
                </c:pt>
                <c:pt idx="99">
                  <c:v>HUGE SOHO 3 BR LOFT★★★★★LES/FULL FLOOR ★★★★★</c:v>
                </c:pt>
                <c:pt idx="100">
                  <c:v>Magic★★Flat close to Brooklyn Bridge ★★</c:v>
                </c:pt>
                <c:pt idx="101">
                  <c:v>NYC★GREATVALUE★STEPSFROMTRAIN★QUEENtempurpedicBED</c:v>
                </c:pt>
                <c:pt idx="102">
                  <c:v>RATED ★★★★★ IN THIS 2 BEDROOM PRESIDENTIAL SUITE</c:v>
                </c:pt>
                <c:pt idx="103">
                  <c:v>Stylish 2BR ★ Sleeps 6 ★ C.Park</c:v>
                </c:pt>
                <c:pt idx="104">
                  <c:v>Sunny&amp;Stylish 1BR★Terrace★Doorman</c:v>
                </c:pt>
                <c:pt idx="105">
                  <c:v>Superb apartment in❤of Manhattan★</c:v>
                </c:pt>
                <c:pt idx="106">
                  <c:v>Walk to Subway★15min to Manhattan★Min. to LGA/JFK</c:v>
                </c:pt>
              </c:strCache>
            </c:strRef>
          </c:cat>
          <c:val>
            <c:numRef>
              <c:f>Sheet3!$B$2:$B$109</c:f>
              <c:numCache>
                <c:formatCode>General</c:formatCode>
                <c:ptCount val="107"/>
                <c:pt idx="0">
                  <c:v>119</c:v>
                </c:pt>
                <c:pt idx="1">
                  <c:v>190</c:v>
                </c:pt>
                <c:pt idx="2">
                  <c:v>500</c:v>
                </c:pt>
                <c:pt idx="3">
                  <c:v>500</c:v>
                </c:pt>
                <c:pt idx="4">
                  <c:v>299</c:v>
                </c:pt>
                <c:pt idx="5">
                  <c:v>75</c:v>
                </c:pt>
                <c:pt idx="6">
                  <c:v>169</c:v>
                </c:pt>
                <c:pt idx="7">
                  <c:v>289</c:v>
                </c:pt>
                <c:pt idx="8">
                  <c:v>129</c:v>
                </c:pt>
                <c:pt idx="9">
                  <c:v>65</c:v>
                </c:pt>
                <c:pt idx="10">
                  <c:v>75</c:v>
                </c:pt>
                <c:pt idx="11">
                  <c:v>117</c:v>
                </c:pt>
                <c:pt idx="12">
                  <c:v>80</c:v>
                </c:pt>
                <c:pt idx="13">
                  <c:v>55</c:v>
                </c:pt>
                <c:pt idx="14">
                  <c:v>239</c:v>
                </c:pt>
                <c:pt idx="15">
                  <c:v>116</c:v>
                </c:pt>
                <c:pt idx="16">
                  <c:v>450</c:v>
                </c:pt>
                <c:pt idx="17">
                  <c:v>130</c:v>
                </c:pt>
                <c:pt idx="18">
                  <c:v>450</c:v>
                </c:pt>
                <c:pt idx="19">
                  <c:v>279</c:v>
                </c:pt>
                <c:pt idx="20">
                  <c:v>105</c:v>
                </c:pt>
                <c:pt idx="21">
                  <c:v>135</c:v>
                </c:pt>
                <c:pt idx="22">
                  <c:v>119</c:v>
                </c:pt>
                <c:pt idx="23">
                  <c:v>135</c:v>
                </c:pt>
                <c:pt idx="24">
                  <c:v>450</c:v>
                </c:pt>
                <c:pt idx="25">
                  <c:v>95</c:v>
                </c:pt>
                <c:pt idx="26">
                  <c:v>700</c:v>
                </c:pt>
                <c:pt idx="27">
                  <c:v>225</c:v>
                </c:pt>
                <c:pt idx="28">
                  <c:v>55</c:v>
                </c:pt>
                <c:pt idx="29">
                  <c:v>78</c:v>
                </c:pt>
                <c:pt idx="30">
                  <c:v>800</c:v>
                </c:pt>
                <c:pt idx="31">
                  <c:v>260</c:v>
                </c:pt>
                <c:pt idx="32">
                  <c:v>188</c:v>
                </c:pt>
                <c:pt idx="33">
                  <c:v>320</c:v>
                </c:pt>
                <c:pt idx="34">
                  <c:v>275</c:v>
                </c:pt>
                <c:pt idx="35">
                  <c:v>198</c:v>
                </c:pt>
                <c:pt idx="36">
                  <c:v>198</c:v>
                </c:pt>
                <c:pt idx="37">
                  <c:v>40</c:v>
                </c:pt>
                <c:pt idx="38">
                  <c:v>378</c:v>
                </c:pt>
                <c:pt idx="39">
                  <c:v>250</c:v>
                </c:pt>
                <c:pt idx="40">
                  <c:v>336</c:v>
                </c:pt>
                <c:pt idx="41">
                  <c:v>33</c:v>
                </c:pt>
                <c:pt idx="42">
                  <c:v>220</c:v>
                </c:pt>
                <c:pt idx="43">
                  <c:v>299</c:v>
                </c:pt>
                <c:pt idx="44">
                  <c:v>110</c:v>
                </c:pt>
                <c:pt idx="45">
                  <c:v>700</c:v>
                </c:pt>
                <c:pt idx="46">
                  <c:v>60</c:v>
                </c:pt>
                <c:pt idx="47">
                  <c:v>250</c:v>
                </c:pt>
                <c:pt idx="48">
                  <c:v>45</c:v>
                </c:pt>
                <c:pt idx="49">
                  <c:v>198</c:v>
                </c:pt>
                <c:pt idx="50">
                  <c:v>120</c:v>
                </c:pt>
                <c:pt idx="51">
                  <c:v>549</c:v>
                </c:pt>
                <c:pt idx="52">
                  <c:v>31</c:v>
                </c:pt>
                <c:pt idx="53">
                  <c:v>30</c:v>
                </c:pt>
                <c:pt idx="54">
                  <c:v>365</c:v>
                </c:pt>
                <c:pt idx="55">
                  <c:v>0</c:v>
                </c:pt>
                <c:pt idx="56">
                  <c:v>260</c:v>
                </c:pt>
                <c:pt idx="57">
                  <c:v>189</c:v>
                </c:pt>
                <c:pt idx="58">
                  <c:v>250</c:v>
                </c:pt>
                <c:pt idx="59">
                  <c:v>42</c:v>
                </c:pt>
                <c:pt idx="60">
                  <c:v>47</c:v>
                </c:pt>
                <c:pt idx="61">
                  <c:v>110</c:v>
                </c:pt>
                <c:pt idx="62">
                  <c:v>198</c:v>
                </c:pt>
                <c:pt idx="63">
                  <c:v>129</c:v>
                </c:pt>
                <c:pt idx="64">
                  <c:v>264</c:v>
                </c:pt>
                <c:pt idx="65">
                  <c:v>399</c:v>
                </c:pt>
                <c:pt idx="66">
                  <c:v>135</c:v>
                </c:pt>
                <c:pt idx="67">
                  <c:v>99</c:v>
                </c:pt>
                <c:pt idx="68">
                  <c:v>57</c:v>
                </c:pt>
                <c:pt idx="69">
                  <c:v>99</c:v>
                </c:pt>
                <c:pt idx="70">
                  <c:v>70</c:v>
                </c:pt>
                <c:pt idx="71">
                  <c:v>399</c:v>
                </c:pt>
                <c:pt idx="72">
                  <c:v>99</c:v>
                </c:pt>
                <c:pt idx="73">
                  <c:v>75</c:v>
                </c:pt>
                <c:pt idx="74">
                  <c:v>47</c:v>
                </c:pt>
                <c:pt idx="75">
                  <c:v>39</c:v>
                </c:pt>
                <c:pt idx="76">
                  <c:v>46</c:v>
                </c:pt>
                <c:pt idx="77">
                  <c:v>43</c:v>
                </c:pt>
                <c:pt idx="78">
                  <c:v>55</c:v>
                </c:pt>
                <c:pt idx="79">
                  <c:v>55</c:v>
                </c:pt>
                <c:pt idx="80">
                  <c:v>117</c:v>
                </c:pt>
                <c:pt idx="81">
                  <c:v>140</c:v>
                </c:pt>
                <c:pt idx="82">
                  <c:v>65</c:v>
                </c:pt>
                <c:pt idx="83">
                  <c:v>394</c:v>
                </c:pt>
                <c:pt idx="84">
                  <c:v>252</c:v>
                </c:pt>
                <c:pt idx="85">
                  <c:v>260</c:v>
                </c:pt>
                <c:pt idx="86">
                  <c:v>125</c:v>
                </c:pt>
                <c:pt idx="87">
                  <c:v>95</c:v>
                </c:pt>
                <c:pt idx="88">
                  <c:v>125</c:v>
                </c:pt>
                <c:pt idx="89">
                  <c:v>300</c:v>
                </c:pt>
                <c:pt idx="90">
                  <c:v>672</c:v>
                </c:pt>
                <c:pt idx="91">
                  <c:v>105</c:v>
                </c:pt>
                <c:pt idx="92">
                  <c:v>200</c:v>
                </c:pt>
                <c:pt idx="93">
                  <c:v>60</c:v>
                </c:pt>
                <c:pt idx="94">
                  <c:v>189</c:v>
                </c:pt>
                <c:pt idx="95">
                  <c:v>750</c:v>
                </c:pt>
                <c:pt idx="96">
                  <c:v>29</c:v>
                </c:pt>
                <c:pt idx="97">
                  <c:v>70</c:v>
                </c:pt>
                <c:pt idx="98">
                  <c:v>99</c:v>
                </c:pt>
                <c:pt idx="99">
                  <c:v>416</c:v>
                </c:pt>
                <c:pt idx="100">
                  <c:v>250</c:v>
                </c:pt>
                <c:pt idx="101">
                  <c:v>70</c:v>
                </c:pt>
                <c:pt idx="102">
                  <c:v>672</c:v>
                </c:pt>
                <c:pt idx="103">
                  <c:v>190</c:v>
                </c:pt>
                <c:pt idx="104">
                  <c:v>300</c:v>
                </c:pt>
                <c:pt idx="105">
                  <c:v>500</c:v>
                </c:pt>
                <c:pt idx="106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B-4D41-A14A-DA27CCFBC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17656015"/>
        <c:axId val="417504559"/>
      </c:barChart>
      <c:catAx>
        <c:axId val="417656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504559"/>
        <c:crosses val="autoZero"/>
        <c:auto val="1"/>
        <c:lblAlgn val="ctr"/>
        <c:lblOffset val="100"/>
        <c:noMultiLvlLbl val="0"/>
      </c:catAx>
      <c:valAx>
        <c:axId val="41750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56015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project.xlsx]Sheet2!PivotTable1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Price Per Night if used with gold</a:t>
            </a:r>
            <a:r>
              <a:rPr lang="en-US" baseline="0" dirty="0">
                <a:solidFill>
                  <a:schemeClr val="tx1"/>
                </a:solidFill>
              </a:rPr>
              <a:t> star emoji in listing title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203200">
              <a:solidFill>
                <a:schemeClr val="tx1"/>
              </a:solidFill>
            </a:ln>
            <a:effectLst/>
          </c:spPr>
          <c:invertIfNegative val="0"/>
          <c:cat>
            <c:strRef>
              <c:f>Sheet2!$A$2:$A$20</c:f>
              <c:strCache>
                <c:ptCount val="18"/>
                <c:pt idx="0">
                  <c:v>⚡Stylish Apt in Trendy Location!! ⭐</c:v>
                </c:pt>
                <c:pt idx="1">
                  <c:v>❤️Quiet room w/PRIVATE BATHROOM near Manhattan!⭐️</c:v>
                </c:pt>
                <c:pt idx="2">
                  <c:v>⭐️ Luxury Studio with modern finishes ⭐️</c:v>
                </c:pt>
                <c:pt idx="3">
                  <c:v>⭐ Oversized 4BR Loft In Prime Location!</c:v>
                </c:pt>
                <c:pt idx="4">
                  <c:v>⭐⭐⭐Sleeps 10! Rare 4 Bedroom Apt Close to NYC</c:v>
                </c:pt>
                <c:pt idx="5">
                  <c:v>⭐︎⭐︎PRIVATE Bathroom⭐︎⭐︎2min to subway+huge living</c:v>
                </c:pt>
                <c:pt idx="6">
                  <c:v>⭐$1.6 MILLION CHELSEA FLAT⭐LUXURY AND LOCATION!</c:v>
                </c:pt>
                <c:pt idx="7">
                  <c:v>⭐3 BR Sleep 8 A+ Location by Shops + Subway to NYC</c:v>
                </c:pt>
                <c:pt idx="8">
                  <c:v>⭐️Harlem getaway w/ great amenities</c:v>
                </c:pt>
                <c:pt idx="9">
                  <c:v>⭐Sleeps 10 ⭐ Rare 4 Bedroom ⭐ 30 Mins to NYC ⭐</c:v>
                </c:pt>
                <c:pt idx="10">
                  <c:v>⭐SPRING/SUMMER SALE- LARGE OUTDOOR PATIO⭐</c:v>
                </c:pt>
                <c:pt idx="11">
                  <c:v>⭐️Walk + Transit Score 97⭐️8min to Yankee Std⭐️</c:v>
                </c:pt>
                <c:pt idx="12">
                  <c:v>2 blocks to 2 ⭐️⭐️⭐️⭐️⭐️</c:v>
                </c:pt>
                <c:pt idx="13">
                  <c:v>Cozy Studio ⭐ Premium Location in the Village!</c:v>
                </c:pt>
                <c:pt idx="14">
                  <c:v>Eveland the Place to Stay &amp; Enjoy a 5-⭐️ 2bdrm</c:v>
                </c:pt>
                <c:pt idx="15">
                  <c:v>Grdn 2BD Sleeps 7 Pvt. Bath Near train⭐Mins to NYC</c:v>
                </c:pt>
                <c:pt idx="16">
                  <c:v>Inspiring &amp; Motivational ⭐️</c:v>
                </c:pt>
                <c:pt idx="17">
                  <c:v>Spacious Studio ⭐in the heart of NYC</c:v>
                </c:pt>
              </c:strCache>
            </c:strRef>
          </c:cat>
          <c:val>
            <c:numRef>
              <c:f>Sheet2!$B$2:$B$20</c:f>
              <c:numCache>
                <c:formatCode>General</c:formatCode>
                <c:ptCount val="18"/>
                <c:pt idx="0">
                  <c:v>249</c:v>
                </c:pt>
                <c:pt idx="1">
                  <c:v>100</c:v>
                </c:pt>
                <c:pt idx="2">
                  <c:v>200</c:v>
                </c:pt>
                <c:pt idx="3">
                  <c:v>499</c:v>
                </c:pt>
                <c:pt idx="4">
                  <c:v>229</c:v>
                </c:pt>
                <c:pt idx="5">
                  <c:v>41</c:v>
                </c:pt>
                <c:pt idx="6">
                  <c:v>261</c:v>
                </c:pt>
                <c:pt idx="7">
                  <c:v>300</c:v>
                </c:pt>
                <c:pt idx="8">
                  <c:v>80</c:v>
                </c:pt>
                <c:pt idx="9">
                  <c:v>300</c:v>
                </c:pt>
                <c:pt idx="10">
                  <c:v>299</c:v>
                </c:pt>
                <c:pt idx="11">
                  <c:v>145</c:v>
                </c:pt>
                <c:pt idx="12">
                  <c:v>135</c:v>
                </c:pt>
                <c:pt idx="13">
                  <c:v>249</c:v>
                </c:pt>
                <c:pt idx="14">
                  <c:v>169</c:v>
                </c:pt>
                <c:pt idx="15">
                  <c:v>150</c:v>
                </c:pt>
                <c:pt idx="16">
                  <c:v>80</c:v>
                </c:pt>
                <c:pt idx="17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E-7547-ABEB-AAD3ECE24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8"/>
        <c:axId val="247925903"/>
        <c:axId val="247927535"/>
      </c:barChart>
      <c:catAx>
        <c:axId val="247925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7927535"/>
        <c:crosses val="autoZero"/>
        <c:auto val="1"/>
        <c:lblAlgn val="ctr"/>
        <c:lblOffset val="100"/>
        <c:noMultiLvlLbl val="0"/>
      </c:catAx>
      <c:valAx>
        <c:axId val="247927535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925903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project.xlsx]Sheet10!PivotTable8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Each Borough Stay Type,</a:t>
            </a:r>
            <a:r>
              <a:rPr lang="en-US" baseline="0" dirty="0">
                <a:solidFill>
                  <a:schemeClr val="tx1"/>
                </a:solidFill>
              </a:rPr>
              <a:t> Avg Price Per Night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941108923884519E-2"/>
          <c:y val="0.10345844269466319"/>
          <c:w val="0.87135047572178481"/>
          <c:h val="0.79550393700787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Sheet10!$A$4:$A$22</c:f>
              <c:multiLvlStrCache>
                <c:ptCount val="15"/>
                <c:lvl>
                  <c:pt idx="0">
                    <c:v>Bronx</c:v>
                  </c:pt>
                  <c:pt idx="1">
                    <c:v>Brooklyn</c:v>
                  </c:pt>
                  <c:pt idx="2">
                    <c:v>Manhattan</c:v>
                  </c:pt>
                  <c:pt idx="3">
                    <c:v>Queens</c:v>
                  </c:pt>
                  <c:pt idx="4">
                    <c:v>Staten Island</c:v>
                  </c:pt>
                  <c:pt idx="5">
                    <c:v>Bronx</c:v>
                  </c:pt>
                  <c:pt idx="6">
                    <c:v>Brooklyn</c:v>
                  </c:pt>
                  <c:pt idx="7">
                    <c:v>Manhattan</c:v>
                  </c:pt>
                  <c:pt idx="8">
                    <c:v>Queens</c:v>
                  </c:pt>
                  <c:pt idx="9">
                    <c:v>Staten Island</c:v>
                  </c:pt>
                  <c:pt idx="10">
                    <c:v>Bronx</c:v>
                  </c:pt>
                  <c:pt idx="11">
                    <c:v>Brooklyn</c:v>
                  </c:pt>
                  <c:pt idx="12">
                    <c:v>Manhattan</c:v>
                  </c:pt>
                  <c:pt idx="13">
                    <c:v>Queens</c:v>
                  </c:pt>
                  <c:pt idx="14">
                    <c:v>Staten Island</c:v>
                  </c:pt>
                </c:lvl>
                <c:lvl>
                  <c:pt idx="0">
                    <c:v>Entire home/apt</c:v>
                  </c:pt>
                  <c:pt idx="5">
                    <c:v>Private room</c:v>
                  </c:pt>
                  <c:pt idx="10">
                    <c:v>Shared room</c:v>
                  </c:pt>
                </c:lvl>
              </c:multiLvlStrCache>
            </c:multiLvlStrRef>
          </c:cat>
          <c:val>
            <c:numRef>
              <c:f>Sheet10!$B$4:$B$22</c:f>
              <c:numCache>
                <c:formatCode>General</c:formatCode>
                <c:ptCount val="15"/>
                <c:pt idx="0">
                  <c:v>127.5065963060686</c:v>
                </c:pt>
                <c:pt idx="1">
                  <c:v>178.32754472225128</c:v>
                </c:pt>
                <c:pt idx="2">
                  <c:v>249.23910902341086</c:v>
                </c:pt>
                <c:pt idx="3">
                  <c:v>147.05057251908397</c:v>
                </c:pt>
                <c:pt idx="4">
                  <c:v>173.84659090909091</c:v>
                </c:pt>
                <c:pt idx="5">
                  <c:v>66.788343558282207</c:v>
                </c:pt>
                <c:pt idx="6">
                  <c:v>76.500098697197004</c:v>
                </c:pt>
                <c:pt idx="7">
                  <c:v>116.7766224004009</c:v>
                </c:pt>
                <c:pt idx="8">
                  <c:v>71.762455516014228</c:v>
                </c:pt>
                <c:pt idx="9">
                  <c:v>62.292553191489361</c:v>
                </c:pt>
                <c:pt idx="10">
                  <c:v>59.8</c:v>
                </c:pt>
                <c:pt idx="11">
                  <c:v>50.527845036319611</c:v>
                </c:pt>
                <c:pt idx="12">
                  <c:v>88.97708333333334</c:v>
                </c:pt>
                <c:pt idx="13">
                  <c:v>69.020202020202021</c:v>
                </c:pt>
                <c:pt idx="14">
                  <c:v>57.444444444444443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7-C94D-AEAB-73FD27A7D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296768"/>
        <c:axId val="1253254992"/>
      </c:barChart>
      <c:catAx>
        <c:axId val="125329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254992"/>
        <c:crosses val="autoZero"/>
        <c:auto val="1"/>
        <c:lblAlgn val="ctr"/>
        <c:lblOffset val="100"/>
        <c:noMultiLvlLbl val="0"/>
      </c:catAx>
      <c:valAx>
        <c:axId val="125325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296768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127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project.xlsx]Sheet1!PivotTable2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Each Borough’s Average Price 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50800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2"/>
              <c:numFmt formatCode="_(&quot;$&quot;* #,##0_);_(&quot;$&quot;* \(#,##0\);_(&quot;$&quot;* &quot;-&quot;_);_(@_)" sourceLinked="0"/>
              <c:spPr>
                <a:solidFill>
                  <a:schemeClr val="tx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32-F546-BB60-461DEF7B33E7}"/>
                </c:ext>
              </c:extLst>
            </c:dLbl>
            <c:numFmt formatCode="_(&quot;$&quot;* #,##0_);_(&quot;$&quot;* \(#,##0\);_(&quot;$&quot;* &quot;-&quot;_);_(@_)" sourceLinked="0"/>
            <c:spPr>
              <a:solidFill>
                <a:srgbClr val="2E2B2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Sheet1!$S$5:$S$10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Sheet1!$T$5:$T$10</c:f>
              <c:numCache>
                <c:formatCode>General</c:formatCode>
                <c:ptCount val="5"/>
                <c:pt idx="0">
                  <c:v>87.4967919340055</c:v>
                </c:pt>
                <c:pt idx="1">
                  <c:v>124.38320732192598</c:v>
                </c:pt>
                <c:pt idx="2">
                  <c:v>196.87581367434561</c:v>
                </c:pt>
                <c:pt idx="3">
                  <c:v>99.517649135192372</c:v>
                </c:pt>
                <c:pt idx="4">
                  <c:v>114.81233243967829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9-B948-B3F8-300A6F263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637757376"/>
        <c:axId val="1198488496"/>
      </c:barChart>
      <c:catAx>
        <c:axId val="16377573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488496"/>
        <c:crosses val="autoZero"/>
        <c:auto val="1"/>
        <c:lblAlgn val="ctr"/>
        <c:lblOffset val="100"/>
        <c:noMultiLvlLbl val="0"/>
      </c:catAx>
      <c:valAx>
        <c:axId val="1198488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757376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project.xlsx]Staten Island!PivotTable7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Staten Island Neighborhood's Average Price 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'Staten Island'!$B$3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2225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'Staten Island'!$A$4:$A$47</c:f>
              <c:strCache>
                <c:ptCount val="43"/>
                <c:pt idx="0">
                  <c:v>Arden Heights</c:v>
                </c:pt>
                <c:pt idx="1">
                  <c:v>Arrochar</c:v>
                </c:pt>
                <c:pt idx="2">
                  <c:v>Bay Terrace, Staten Island</c:v>
                </c:pt>
                <c:pt idx="3">
                  <c:v>Bull's Head</c:v>
                </c:pt>
                <c:pt idx="4">
                  <c:v>Castleton Corners</c:v>
                </c:pt>
                <c:pt idx="5">
                  <c:v>Clifton</c:v>
                </c:pt>
                <c:pt idx="6">
                  <c:v>Concord</c:v>
                </c:pt>
                <c:pt idx="7">
                  <c:v>Dongan Hills</c:v>
                </c:pt>
                <c:pt idx="8">
                  <c:v>Eltingville</c:v>
                </c:pt>
                <c:pt idx="9">
                  <c:v>Emerson Hill</c:v>
                </c:pt>
                <c:pt idx="10">
                  <c:v>Fort Wadsworth</c:v>
                </c:pt>
                <c:pt idx="11">
                  <c:v>Graniteville</c:v>
                </c:pt>
                <c:pt idx="12">
                  <c:v>Grant City</c:v>
                </c:pt>
                <c:pt idx="13">
                  <c:v>Great Kills</c:v>
                </c:pt>
                <c:pt idx="14">
                  <c:v>Grymes Hill</c:v>
                </c:pt>
                <c:pt idx="15">
                  <c:v>Howland Hook</c:v>
                </c:pt>
                <c:pt idx="16">
                  <c:v>Huguenot</c:v>
                </c:pt>
                <c:pt idx="17">
                  <c:v>Lighthouse Hill</c:v>
                </c:pt>
                <c:pt idx="18">
                  <c:v>Mariners Harbor</c:v>
                </c:pt>
                <c:pt idx="19">
                  <c:v>Midland Beach</c:v>
                </c:pt>
                <c:pt idx="20">
                  <c:v>New Brighton</c:v>
                </c:pt>
                <c:pt idx="21">
                  <c:v>New Dorp</c:v>
                </c:pt>
                <c:pt idx="22">
                  <c:v>New Dorp Beach</c:v>
                </c:pt>
                <c:pt idx="23">
                  <c:v>New Springville</c:v>
                </c:pt>
                <c:pt idx="24">
                  <c:v>Oakwood</c:v>
                </c:pt>
                <c:pt idx="25">
                  <c:v>Port Richmond</c:v>
                </c:pt>
                <c:pt idx="26">
                  <c:v>Prince's Bay</c:v>
                </c:pt>
                <c:pt idx="27">
                  <c:v>Randall Manor</c:v>
                </c:pt>
                <c:pt idx="28">
                  <c:v>Richmondtown</c:v>
                </c:pt>
                <c:pt idx="29">
                  <c:v>Rosebank</c:v>
                </c:pt>
                <c:pt idx="30">
                  <c:v>Rossville</c:v>
                </c:pt>
                <c:pt idx="31">
                  <c:v>Shore Acres</c:v>
                </c:pt>
                <c:pt idx="32">
                  <c:v>Silver Lake</c:v>
                </c:pt>
                <c:pt idx="33">
                  <c:v>South Beach</c:v>
                </c:pt>
                <c:pt idx="34">
                  <c:v>St. George</c:v>
                </c:pt>
                <c:pt idx="35">
                  <c:v>Stapleton</c:v>
                </c:pt>
                <c:pt idx="36">
                  <c:v>Todt Hill</c:v>
                </c:pt>
                <c:pt idx="37">
                  <c:v>Tompkinsville</c:v>
                </c:pt>
                <c:pt idx="38">
                  <c:v>Tottenville</c:v>
                </c:pt>
                <c:pt idx="39">
                  <c:v>West Brighton</c:v>
                </c:pt>
                <c:pt idx="40">
                  <c:v>Westerleigh</c:v>
                </c:pt>
                <c:pt idx="41">
                  <c:v>Willowbrook</c:v>
                </c:pt>
                <c:pt idx="42">
                  <c:v>Woodrow</c:v>
                </c:pt>
              </c:strCache>
            </c:strRef>
          </c:cat>
          <c:val>
            <c:numRef>
              <c:f>'Staten Island'!$B$4:$B$47</c:f>
              <c:numCache>
                <c:formatCode>General</c:formatCode>
                <c:ptCount val="43"/>
                <c:pt idx="0">
                  <c:v>67.25</c:v>
                </c:pt>
                <c:pt idx="1">
                  <c:v>115</c:v>
                </c:pt>
                <c:pt idx="2">
                  <c:v>102.5</c:v>
                </c:pt>
                <c:pt idx="3">
                  <c:v>47.333333333333336</c:v>
                </c:pt>
                <c:pt idx="4">
                  <c:v>139.75</c:v>
                </c:pt>
                <c:pt idx="5">
                  <c:v>84.933333333333337</c:v>
                </c:pt>
                <c:pt idx="6">
                  <c:v>58.192307692307693</c:v>
                </c:pt>
                <c:pt idx="7">
                  <c:v>79.428571428571431</c:v>
                </c:pt>
                <c:pt idx="8">
                  <c:v>141.66666666666666</c:v>
                </c:pt>
                <c:pt idx="9">
                  <c:v>68.2</c:v>
                </c:pt>
                <c:pt idx="10">
                  <c:v>800</c:v>
                </c:pt>
                <c:pt idx="11">
                  <c:v>68.666666666666671</c:v>
                </c:pt>
                <c:pt idx="12">
                  <c:v>57.666666666666664</c:v>
                </c:pt>
                <c:pt idx="13">
                  <c:v>100.6</c:v>
                </c:pt>
                <c:pt idx="14">
                  <c:v>159.14285714285714</c:v>
                </c:pt>
                <c:pt idx="15">
                  <c:v>100</c:v>
                </c:pt>
                <c:pt idx="16">
                  <c:v>118.33333333333333</c:v>
                </c:pt>
                <c:pt idx="17">
                  <c:v>157.5</c:v>
                </c:pt>
                <c:pt idx="18">
                  <c:v>94.625</c:v>
                </c:pt>
                <c:pt idx="19">
                  <c:v>91.833333333333329</c:v>
                </c:pt>
                <c:pt idx="20">
                  <c:v>101.8</c:v>
                </c:pt>
                <c:pt idx="21">
                  <c:v>57</c:v>
                </c:pt>
                <c:pt idx="22">
                  <c:v>57.4</c:v>
                </c:pt>
                <c:pt idx="23">
                  <c:v>76</c:v>
                </c:pt>
                <c:pt idx="24">
                  <c:v>81.2</c:v>
                </c:pt>
                <c:pt idx="25">
                  <c:v>90.111111111111114</c:v>
                </c:pt>
                <c:pt idx="26">
                  <c:v>409.5</c:v>
                </c:pt>
                <c:pt idx="27">
                  <c:v>336</c:v>
                </c:pt>
                <c:pt idx="28">
                  <c:v>78</c:v>
                </c:pt>
                <c:pt idx="29">
                  <c:v>111.85714285714286</c:v>
                </c:pt>
                <c:pt idx="30">
                  <c:v>75</c:v>
                </c:pt>
                <c:pt idx="31">
                  <c:v>152.71428571428572</c:v>
                </c:pt>
                <c:pt idx="32">
                  <c:v>70</c:v>
                </c:pt>
                <c:pt idx="33">
                  <c:v>89.25</c:v>
                </c:pt>
                <c:pt idx="34">
                  <c:v>118.14583333333333</c:v>
                </c:pt>
                <c:pt idx="35">
                  <c:v>98.962962962962962</c:v>
                </c:pt>
                <c:pt idx="36">
                  <c:v>169</c:v>
                </c:pt>
                <c:pt idx="37">
                  <c:v>76.19047619047619</c:v>
                </c:pt>
                <c:pt idx="38">
                  <c:v>144.85714285714286</c:v>
                </c:pt>
                <c:pt idx="39">
                  <c:v>80.555555555555557</c:v>
                </c:pt>
                <c:pt idx="40">
                  <c:v>71.5</c:v>
                </c:pt>
                <c:pt idx="41">
                  <c:v>249</c:v>
                </c:pt>
                <c:pt idx="4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F-9C4A-A8E5-E19BA4973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34200240"/>
        <c:axId val="1234841312"/>
      </c:barChart>
      <c:catAx>
        <c:axId val="123420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41312"/>
        <c:crosses val="autoZero"/>
        <c:auto val="1"/>
        <c:lblAlgn val="ctr"/>
        <c:lblOffset val="100"/>
        <c:noMultiLvlLbl val="0"/>
      </c:catAx>
      <c:valAx>
        <c:axId val="12348413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2002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project.xlsx]Manhattan Avg!PivotTable5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Manhattan Neighborhood's Room Average</a:t>
            </a:r>
            <a:r>
              <a:rPr lang="en-US" baseline="0" dirty="0">
                <a:solidFill>
                  <a:schemeClr val="tx1"/>
                </a:solidFill>
              </a:rPr>
              <a:t> Price</a:t>
            </a:r>
            <a:r>
              <a:rPr lang="en-US" dirty="0">
                <a:solidFill>
                  <a:schemeClr val="tx1"/>
                </a:solidFill>
              </a:rPr>
              <a:t> Per Night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'Manhattan Avg'!$B$3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2225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'Manhattan Avg'!$A$4:$A$36</c:f>
              <c:strCache>
                <c:ptCount val="32"/>
                <c:pt idx="0">
                  <c:v>Battery Park City</c:v>
                </c:pt>
                <c:pt idx="1">
                  <c:v>Chelsea</c:v>
                </c:pt>
                <c:pt idx="2">
                  <c:v>Chinatown</c:v>
                </c:pt>
                <c:pt idx="3">
                  <c:v>Civic Center</c:v>
                </c:pt>
                <c:pt idx="4">
                  <c:v>East Harlem</c:v>
                </c:pt>
                <c:pt idx="5">
                  <c:v>East Village</c:v>
                </c:pt>
                <c:pt idx="6">
                  <c:v>Financial District</c:v>
                </c:pt>
                <c:pt idx="7">
                  <c:v>Flatiron District</c:v>
                </c:pt>
                <c:pt idx="8">
                  <c:v>Gramercy</c:v>
                </c:pt>
                <c:pt idx="9">
                  <c:v>Greenwich Village</c:v>
                </c:pt>
                <c:pt idx="10">
                  <c:v>Harlem</c:v>
                </c:pt>
                <c:pt idx="11">
                  <c:v>Hell's Kitchen</c:v>
                </c:pt>
                <c:pt idx="12">
                  <c:v>Inwood</c:v>
                </c:pt>
                <c:pt idx="13">
                  <c:v>Kips Bay</c:v>
                </c:pt>
                <c:pt idx="14">
                  <c:v>Little Italy</c:v>
                </c:pt>
                <c:pt idx="15">
                  <c:v>Lower East Side</c:v>
                </c:pt>
                <c:pt idx="16">
                  <c:v>Marble Hill</c:v>
                </c:pt>
                <c:pt idx="17">
                  <c:v>Midtown</c:v>
                </c:pt>
                <c:pt idx="18">
                  <c:v>Morningside Heights</c:v>
                </c:pt>
                <c:pt idx="19">
                  <c:v>Murray Hill</c:v>
                </c:pt>
                <c:pt idx="20">
                  <c:v>NoHo</c:v>
                </c:pt>
                <c:pt idx="21">
                  <c:v>Nolita</c:v>
                </c:pt>
                <c:pt idx="22">
                  <c:v>Roosevelt Island</c:v>
                </c:pt>
                <c:pt idx="23">
                  <c:v>SoHo</c:v>
                </c:pt>
                <c:pt idx="24">
                  <c:v>Stuyvesant Town</c:v>
                </c:pt>
                <c:pt idx="25">
                  <c:v>Theater District</c:v>
                </c:pt>
                <c:pt idx="26">
                  <c:v>Tribeca</c:v>
                </c:pt>
                <c:pt idx="27">
                  <c:v>Two Bridges</c:v>
                </c:pt>
                <c:pt idx="28">
                  <c:v>Upper East Side</c:v>
                </c:pt>
                <c:pt idx="29">
                  <c:v>Upper West Side</c:v>
                </c:pt>
                <c:pt idx="30">
                  <c:v>Washington Heights</c:v>
                </c:pt>
                <c:pt idx="31">
                  <c:v>West Village</c:v>
                </c:pt>
              </c:strCache>
            </c:strRef>
          </c:cat>
          <c:val>
            <c:numRef>
              <c:f>'Manhattan Avg'!$B$4:$B$36</c:f>
              <c:numCache>
                <c:formatCode>General</c:formatCode>
                <c:ptCount val="32"/>
                <c:pt idx="0">
                  <c:v>367.55714285714288</c:v>
                </c:pt>
                <c:pt idx="1">
                  <c:v>249.73854447439354</c:v>
                </c:pt>
                <c:pt idx="2">
                  <c:v>161.49728260869566</c:v>
                </c:pt>
                <c:pt idx="3">
                  <c:v>191.94230769230768</c:v>
                </c:pt>
                <c:pt idx="4">
                  <c:v>133.1987466427932</c:v>
                </c:pt>
                <c:pt idx="5">
                  <c:v>186.08310847274689</c:v>
                </c:pt>
                <c:pt idx="6">
                  <c:v>225.49059139784947</c:v>
                </c:pt>
                <c:pt idx="7">
                  <c:v>341.92500000000001</c:v>
                </c:pt>
                <c:pt idx="8">
                  <c:v>222.75443786982248</c:v>
                </c:pt>
                <c:pt idx="9">
                  <c:v>263.40561224489795</c:v>
                </c:pt>
                <c:pt idx="10">
                  <c:v>118.97404063205417</c:v>
                </c:pt>
                <c:pt idx="11">
                  <c:v>204.79417773237998</c:v>
                </c:pt>
                <c:pt idx="12">
                  <c:v>88.896825396825392</c:v>
                </c:pt>
                <c:pt idx="13">
                  <c:v>202.40851063829788</c:v>
                </c:pt>
                <c:pt idx="14">
                  <c:v>222.06611570247935</c:v>
                </c:pt>
                <c:pt idx="15">
                  <c:v>186.31284302963775</c:v>
                </c:pt>
                <c:pt idx="16">
                  <c:v>89.166666666666671</c:v>
                </c:pt>
                <c:pt idx="17">
                  <c:v>282.7190938511327</c:v>
                </c:pt>
                <c:pt idx="18">
                  <c:v>114.78323699421965</c:v>
                </c:pt>
                <c:pt idx="19">
                  <c:v>220.95876288659792</c:v>
                </c:pt>
                <c:pt idx="20">
                  <c:v>295.71794871794873</c:v>
                </c:pt>
                <c:pt idx="21">
                  <c:v>230.13833992094862</c:v>
                </c:pt>
                <c:pt idx="22">
                  <c:v>113.25974025974025</c:v>
                </c:pt>
                <c:pt idx="23">
                  <c:v>287.10335195530729</c:v>
                </c:pt>
                <c:pt idx="24">
                  <c:v>169.1081081081081</c:v>
                </c:pt>
                <c:pt idx="25">
                  <c:v>248.01388888888889</c:v>
                </c:pt>
                <c:pt idx="26">
                  <c:v>490.63841807909603</c:v>
                </c:pt>
                <c:pt idx="27">
                  <c:v>127.06944444444444</c:v>
                </c:pt>
                <c:pt idx="28">
                  <c:v>188.94827586206895</c:v>
                </c:pt>
                <c:pt idx="29">
                  <c:v>210.91831557584982</c:v>
                </c:pt>
                <c:pt idx="30">
                  <c:v>89.610678531701893</c:v>
                </c:pt>
                <c:pt idx="31">
                  <c:v>267.68229166666669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59-3B4B-B754-D96AB8A4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194601600"/>
        <c:axId val="1194603232"/>
      </c:barChart>
      <c:catAx>
        <c:axId val="119460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603232"/>
        <c:crosses val="autoZero"/>
        <c:auto val="1"/>
        <c:lblAlgn val="ctr"/>
        <c:lblOffset val="100"/>
        <c:noMultiLvlLbl val="0"/>
      </c:catAx>
      <c:valAx>
        <c:axId val="1194603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60160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project.xlsx]Brooklyn avg!PivotTable4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Brooklyn Neighborhood's Room Average Price 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'Brooklyn avg'!$B$4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2225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'Brooklyn avg'!$A$5:$A$52</c:f>
              <c:strCache>
                <c:ptCount val="47"/>
                <c:pt idx="0">
                  <c:v>Bath Beach</c:v>
                </c:pt>
                <c:pt idx="1">
                  <c:v>Bay Ridge</c:v>
                </c:pt>
                <c:pt idx="2">
                  <c:v>Bedford-Stuyvesant</c:v>
                </c:pt>
                <c:pt idx="3">
                  <c:v>Bensonhurst</c:v>
                </c:pt>
                <c:pt idx="4">
                  <c:v>Bergen Beach</c:v>
                </c:pt>
                <c:pt idx="5">
                  <c:v>Boerum Hill</c:v>
                </c:pt>
                <c:pt idx="6">
                  <c:v>Borough Park</c:v>
                </c:pt>
                <c:pt idx="7">
                  <c:v>Brighton Beach</c:v>
                </c:pt>
                <c:pt idx="8">
                  <c:v>Brooklyn Heights</c:v>
                </c:pt>
                <c:pt idx="9">
                  <c:v>Brownsville</c:v>
                </c:pt>
                <c:pt idx="10">
                  <c:v>Bushwick</c:v>
                </c:pt>
                <c:pt idx="11">
                  <c:v>Canarsie</c:v>
                </c:pt>
                <c:pt idx="12">
                  <c:v>Carroll Gardens</c:v>
                </c:pt>
                <c:pt idx="13">
                  <c:v>Clinton Hill</c:v>
                </c:pt>
                <c:pt idx="14">
                  <c:v>Cobble Hill</c:v>
                </c:pt>
                <c:pt idx="15">
                  <c:v>Columbia St</c:v>
                </c:pt>
                <c:pt idx="16">
                  <c:v>Coney Island</c:v>
                </c:pt>
                <c:pt idx="17">
                  <c:v>Crown Heights</c:v>
                </c:pt>
                <c:pt idx="18">
                  <c:v>Cypress Hills</c:v>
                </c:pt>
                <c:pt idx="19">
                  <c:v>Downtown Brooklyn</c:v>
                </c:pt>
                <c:pt idx="20">
                  <c:v>DUMBO</c:v>
                </c:pt>
                <c:pt idx="21">
                  <c:v>Dyker Heights</c:v>
                </c:pt>
                <c:pt idx="22">
                  <c:v>East Flatbush</c:v>
                </c:pt>
                <c:pt idx="23">
                  <c:v>East New York</c:v>
                </c:pt>
                <c:pt idx="24">
                  <c:v>Flatbush</c:v>
                </c:pt>
                <c:pt idx="25">
                  <c:v>Flatlands</c:v>
                </c:pt>
                <c:pt idx="26">
                  <c:v>Fort Greene</c:v>
                </c:pt>
                <c:pt idx="27">
                  <c:v>Fort Hamilton</c:v>
                </c:pt>
                <c:pt idx="28">
                  <c:v>Gowanus</c:v>
                </c:pt>
                <c:pt idx="29">
                  <c:v>Gravesend</c:v>
                </c:pt>
                <c:pt idx="30">
                  <c:v>Greenpoint</c:v>
                </c:pt>
                <c:pt idx="31">
                  <c:v>Kensington</c:v>
                </c:pt>
                <c:pt idx="32">
                  <c:v>Manhattan Beach</c:v>
                </c:pt>
                <c:pt idx="33">
                  <c:v>Midwood</c:v>
                </c:pt>
                <c:pt idx="34">
                  <c:v>Mill Basin</c:v>
                </c:pt>
                <c:pt idx="35">
                  <c:v>Navy Yard</c:v>
                </c:pt>
                <c:pt idx="36">
                  <c:v>Park Slope</c:v>
                </c:pt>
                <c:pt idx="37">
                  <c:v>Prospect Heights</c:v>
                </c:pt>
                <c:pt idx="38">
                  <c:v>Prospect-Lefferts Gardens</c:v>
                </c:pt>
                <c:pt idx="39">
                  <c:v>Red Hook</c:v>
                </c:pt>
                <c:pt idx="40">
                  <c:v>Sea Gate</c:v>
                </c:pt>
                <c:pt idx="41">
                  <c:v>Sheepshead Bay</c:v>
                </c:pt>
                <c:pt idx="42">
                  <c:v>South Slope</c:v>
                </c:pt>
                <c:pt idx="43">
                  <c:v>Sunset Park</c:v>
                </c:pt>
                <c:pt idx="44">
                  <c:v>Vinegar Hill</c:v>
                </c:pt>
                <c:pt idx="45">
                  <c:v>Williamsburg</c:v>
                </c:pt>
                <c:pt idx="46">
                  <c:v>Windsor Terrace</c:v>
                </c:pt>
              </c:strCache>
            </c:strRef>
          </c:cat>
          <c:val>
            <c:numRef>
              <c:f>'Brooklyn avg'!$B$5:$B$52</c:f>
              <c:numCache>
                <c:formatCode>General</c:formatCode>
                <c:ptCount val="47"/>
                <c:pt idx="0">
                  <c:v>81.764705882352942</c:v>
                </c:pt>
                <c:pt idx="1">
                  <c:v>144.43262411347519</c:v>
                </c:pt>
                <c:pt idx="2">
                  <c:v>107.67824448034465</c:v>
                </c:pt>
                <c:pt idx="3">
                  <c:v>75.786666666666662</c:v>
                </c:pt>
                <c:pt idx="4">
                  <c:v>106.7</c:v>
                </c:pt>
                <c:pt idx="5">
                  <c:v>176.13559322033899</c:v>
                </c:pt>
                <c:pt idx="6">
                  <c:v>63.066176470588232</c:v>
                </c:pt>
                <c:pt idx="7">
                  <c:v>131.93333333333334</c:v>
                </c:pt>
                <c:pt idx="8">
                  <c:v>209.06493506493507</c:v>
                </c:pt>
                <c:pt idx="9">
                  <c:v>76.459016393442624</c:v>
                </c:pt>
                <c:pt idx="10">
                  <c:v>84.80040567951319</c:v>
                </c:pt>
                <c:pt idx="11">
                  <c:v>104.36734693877551</c:v>
                </c:pt>
                <c:pt idx="12">
                  <c:v>175.91416309012877</c:v>
                </c:pt>
                <c:pt idx="13">
                  <c:v>181.89335664335664</c:v>
                </c:pt>
                <c:pt idx="14">
                  <c:v>211.92929292929293</c:v>
                </c:pt>
                <c:pt idx="15">
                  <c:v>162.95238095238096</c:v>
                </c:pt>
                <c:pt idx="16">
                  <c:v>123.70588235294117</c:v>
                </c:pt>
                <c:pt idx="17">
                  <c:v>112.48017902813299</c:v>
                </c:pt>
                <c:pt idx="18">
                  <c:v>128.90370370370371</c:v>
                </c:pt>
                <c:pt idx="19">
                  <c:v>150.34939759036143</c:v>
                </c:pt>
                <c:pt idx="20">
                  <c:v>196.30555555555554</c:v>
                </c:pt>
                <c:pt idx="21">
                  <c:v>93.416666666666671</c:v>
                </c:pt>
                <c:pt idx="22">
                  <c:v>104.22199999999999</c:v>
                </c:pt>
                <c:pt idx="23">
                  <c:v>85.426605504587158</c:v>
                </c:pt>
                <c:pt idx="24">
                  <c:v>92.212560386473427</c:v>
                </c:pt>
                <c:pt idx="25">
                  <c:v>126.43373493975903</c:v>
                </c:pt>
                <c:pt idx="26">
                  <c:v>151.37423312883436</c:v>
                </c:pt>
                <c:pt idx="27">
                  <c:v>93.818181818181813</c:v>
                </c:pt>
                <c:pt idx="28">
                  <c:v>158.80161943319837</c:v>
                </c:pt>
                <c:pt idx="29">
                  <c:v>79.014705882352942</c:v>
                </c:pt>
                <c:pt idx="30">
                  <c:v>144.82242152466367</c:v>
                </c:pt>
                <c:pt idx="31">
                  <c:v>92.885714285714286</c:v>
                </c:pt>
                <c:pt idx="32">
                  <c:v>103.5</c:v>
                </c:pt>
                <c:pt idx="33">
                  <c:v>80.339449541284409</c:v>
                </c:pt>
                <c:pt idx="34">
                  <c:v>179.75</c:v>
                </c:pt>
                <c:pt idx="35">
                  <c:v>151.64285714285714</c:v>
                </c:pt>
                <c:pt idx="36">
                  <c:v>176.31225296442688</c:v>
                </c:pt>
                <c:pt idx="37">
                  <c:v>173.37254901960785</c:v>
                </c:pt>
                <c:pt idx="38">
                  <c:v>110.40186915887851</c:v>
                </c:pt>
                <c:pt idx="39">
                  <c:v>143.45569620253164</c:v>
                </c:pt>
                <c:pt idx="40">
                  <c:v>487.85714285714283</c:v>
                </c:pt>
                <c:pt idx="41">
                  <c:v>105.77439024390245</c:v>
                </c:pt>
                <c:pt idx="42">
                  <c:v>146.72535211267606</c:v>
                </c:pt>
                <c:pt idx="43">
                  <c:v>113.04102564102564</c:v>
                </c:pt>
                <c:pt idx="44">
                  <c:v>187.1764705882353</c:v>
                </c:pt>
                <c:pt idx="45">
                  <c:v>143.80280612244897</c:v>
                </c:pt>
                <c:pt idx="46">
                  <c:v>138.9936305732484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7E-0246-8CA4-09CB17350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37105504"/>
        <c:axId val="1236917168"/>
      </c:barChart>
      <c:catAx>
        <c:axId val="123710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917168"/>
        <c:crosses val="autoZero"/>
        <c:auto val="1"/>
        <c:lblAlgn val="ctr"/>
        <c:lblOffset val="100"/>
        <c:noMultiLvlLbl val="0"/>
      </c:catAx>
      <c:valAx>
        <c:axId val="12369171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1055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project.xlsx]Neighborhood Difference Sheet!PivotTable3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Bronx Neighborhood's Room Average Price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'Neighborhood Difference Sheet'!$T$4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2225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'Neighborhood Difference Sheet'!$S$5:$S$53</c:f>
              <c:strCache>
                <c:ptCount val="48"/>
                <c:pt idx="0">
                  <c:v>Allerton</c:v>
                </c:pt>
                <c:pt idx="1">
                  <c:v>Baychester</c:v>
                </c:pt>
                <c:pt idx="2">
                  <c:v>Belmont</c:v>
                </c:pt>
                <c:pt idx="3">
                  <c:v>Bronxdale</c:v>
                </c:pt>
                <c:pt idx="4">
                  <c:v>Castle Hill</c:v>
                </c:pt>
                <c:pt idx="5">
                  <c:v>City Island</c:v>
                </c:pt>
                <c:pt idx="6">
                  <c:v>Claremont Village</c:v>
                </c:pt>
                <c:pt idx="7">
                  <c:v>Clason Point</c:v>
                </c:pt>
                <c:pt idx="8">
                  <c:v>Co-op City</c:v>
                </c:pt>
                <c:pt idx="9">
                  <c:v>Concourse</c:v>
                </c:pt>
                <c:pt idx="10">
                  <c:v>Concourse Village</c:v>
                </c:pt>
                <c:pt idx="11">
                  <c:v>East Morrisania</c:v>
                </c:pt>
                <c:pt idx="12">
                  <c:v>Eastchester</c:v>
                </c:pt>
                <c:pt idx="13">
                  <c:v>Edenwald</c:v>
                </c:pt>
                <c:pt idx="14">
                  <c:v>Fieldston</c:v>
                </c:pt>
                <c:pt idx="15">
                  <c:v>Fordham</c:v>
                </c:pt>
                <c:pt idx="16">
                  <c:v>Highbridge</c:v>
                </c:pt>
                <c:pt idx="17">
                  <c:v>Hunts Point</c:v>
                </c:pt>
                <c:pt idx="18">
                  <c:v>Kingsbridge</c:v>
                </c:pt>
                <c:pt idx="19">
                  <c:v>Longwood</c:v>
                </c:pt>
                <c:pt idx="20">
                  <c:v>Melrose</c:v>
                </c:pt>
                <c:pt idx="21">
                  <c:v>Morris Heights</c:v>
                </c:pt>
                <c:pt idx="22">
                  <c:v>Morris Park</c:v>
                </c:pt>
                <c:pt idx="23">
                  <c:v>Morrisania</c:v>
                </c:pt>
                <c:pt idx="24">
                  <c:v>Mott Haven</c:v>
                </c:pt>
                <c:pt idx="25">
                  <c:v>Mount Eden</c:v>
                </c:pt>
                <c:pt idx="26">
                  <c:v>Mount Hope</c:v>
                </c:pt>
                <c:pt idx="27">
                  <c:v>North Riverdale</c:v>
                </c:pt>
                <c:pt idx="28">
                  <c:v>Norwood</c:v>
                </c:pt>
                <c:pt idx="29">
                  <c:v>Olinville</c:v>
                </c:pt>
                <c:pt idx="30">
                  <c:v>Parkchester</c:v>
                </c:pt>
                <c:pt idx="31">
                  <c:v>Pelham Bay</c:v>
                </c:pt>
                <c:pt idx="32">
                  <c:v>Pelham Gardens</c:v>
                </c:pt>
                <c:pt idx="33">
                  <c:v>Port Morris</c:v>
                </c:pt>
                <c:pt idx="34">
                  <c:v>Riverdale</c:v>
                </c:pt>
                <c:pt idx="35">
                  <c:v>Schuylerville</c:v>
                </c:pt>
                <c:pt idx="36">
                  <c:v>Soundview</c:v>
                </c:pt>
                <c:pt idx="37">
                  <c:v>Spuyten Duyvil</c:v>
                </c:pt>
                <c:pt idx="38">
                  <c:v>Throgs Neck</c:v>
                </c:pt>
                <c:pt idx="39">
                  <c:v>Tremont</c:v>
                </c:pt>
                <c:pt idx="40">
                  <c:v>Unionport</c:v>
                </c:pt>
                <c:pt idx="41">
                  <c:v>University Heights</c:v>
                </c:pt>
                <c:pt idx="42">
                  <c:v>Van Nest</c:v>
                </c:pt>
                <c:pt idx="43">
                  <c:v>Wakefield</c:v>
                </c:pt>
                <c:pt idx="44">
                  <c:v>West Farms</c:v>
                </c:pt>
                <c:pt idx="45">
                  <c:v>Westchester Square</c:v>
                </c:pt>
                <c:pt idx="46">
                  <c:v>Williamsbridge</c:v>
                </c:pt>
                <c:pt idx="47">
                  <c:v>Woodlawn</c:v>
                </c:pt>
              </c:strCache>
            </c:strRef>
          </c:cat>
          <c:val>
            <c:numRef>
              <c:f>'Neighborhood Difference Sheet'!$T$5:$T$53</c:f>
              <c:numCache>
                <c:formatCode>General</c:formatCode>
                <c:ptCount val="48"/>
                <c:pt idx="0">
                  <c:v>87.595238095238102</c:v>
                </c:pt>
                <c:pt idx="1">
                  <c:v>75.428571428571431</c:v>
                </c:pt>
                <c:pt idx="2">
                  <c:v>77.125</c:v>
                </c:pt>
                <c:pt idx="3">
                  <c:v>57.10526315789474</c:v>
                </c:pt>
                <c:pt idx="4">
                  <c:v>63</c:v>
                </c:pt>
                <c:pt idx="5">
                  <c:v>173</c:v>
                </c:pt>
                <c:pt idx="6">
                  <c:v>87.464285714285708</c:v>
                </c:pt>
                <c:pt idx="7">
                  <c:v>112.76190476190476</c:v>
                </c:pt>
                <c:pt idx="8">
                  <c:v>77.5</c:v>
                </c:pt>
                <c:pt idx="9">
                  <c:v>86.18</c:v>
                </c:pt>
                <c:pt idx="10">
                  <c:v>73.78125</c:v>
                </c:pt>
                <c:pt idx="11">
                  <c:v>85</c:v>
                </c:pt>
                <c:pt idx="12">
                  <c:v>141.69230769230768</c:v>
                </c:pt>
                <c:pt idx="13">
                  <c:v>82</c:v>
                </c:pt>
                <c:pt idx="14">
                  <c:v>75.083333333333329</c:v>
                </c:pt>
                <c:pt idx="15">
                  <c:v>69.444444444444443</c:v>
                </c:pt>
                <c:pt idx="16">
                  <c:v>71.111111111111114</c:v>
                </c:pt>
                <c:pt idx="17">
                  <c:v>50.5</c:v>
                </c:pt>
                <c:pt idx="18">
                  <c:v>77.928571428571431</c:v>
                </c:pt>
                <c:pt idx="19">
                  <c:v>91.91935483870968</c:v>
                </c:pt>
                <c:pt idx="20">
                  <c:v>83.3</c:v>
                </c:pt>
                <c:pt idx="21">
                  <c:v>76.941176470588232</c:v>
                </c:pt>
                <c:pt idx="22">
                  <c:v>69.333333333333329</c:v>
                </c:pt>
                <c:pt idx="23">
                  <c:v>83.444444444444443</c:v>
                </c:pt>
                <c:pt idx="24">
                  <c:v>88.916666666666671</c:v>
                </c:pt>
                <c:pt idx="25">
                  <c:v>58.5</c:v>
                </c:pt>
                <c:pt idx="26">
                  <c:v>77.5</c:v>
                </c:pt>
                <c:pt idx="27">
                  <c:v>79.900000000000006</c:v>
                </c:pt>
                <c:pt idx="28">
                  <c:v>75.548387096774192</c:v>
                </c:pt>
                <c:pt idx="29">
                  <c:v>64</c:v>
                </c:pt>
                <c:pt idx="30">
                  <c:v>69.07692307692308</c:v>
                </c:pt>
                <c:pt idx="31">
                  <c:v>105</c:v>
                </c:pt>
                <c:pt idx="32">
                  <c:v>93.607142857142861</c:v>
                </c:pt>
                <c:pt idx="33">
                  <c:v>79.891304347826093</c:v>
                </c:pt>
                <c:pt idx="34">
                  <c:v>442.09090909090907</c:v>
                </c:pt>
                <c:pt idx="35">
                  <c:v>69.230769230769226</c:v>
                </c:pt>
                <c:pt idx="36">
                  <c:v>53.466666666666669</c:v>
                </c:pt>
                <c:pt idx="37">
                  <c:v>154.75</c:v>
                </c:pt>
                <c:pt idx="38">
                  <c:v>91.041666666666671</c:v>
                </c:pt>
                <c:pt idx="39">
                  <c:v>51.545454545454547</c:v>
                </c:pt>
                <c:pt idx="40">
                  <c:v>137.14285714285714</c:v>
                </c:pt>
                <c:pt idx="41">
                  <c:v>69.571428571428569</c:v>
                </c:pt>
                <c:pt idx="42">
                  <c:v>113.81818181818181</c:v>
                </c:pt>
                <c:pt idx="43">
                  <c:v>85.58</c:v>
                </c:pt>
                <c:pt idx="44">
                  <c:v>122</c:v>
                </c:pt>
                <c:pt idx="45">
                  <c:v>122.2</c:v>
                </c:pt>
                <c:pt idx="46">
                  <c:v>96.75</c:v>
                </c:pt>
                <c:pt idx="47">
                  <c:v>60.090909090909093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3-094E-9B7B-B0724D505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35460768"/>
        <c:axId val="1235462400"/>
      </c:barChart>
      <c:catAx>
        <c:axId val="123546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462400"/>
        <c:crosses val="autoZero"/>
        <c:auto val="1"/>
        <c:lblAlgn val="ctr"/>
        <c:lblOffset val="100"/>
        <c:noMultiLvlLbl val="0"/>
      </c:catAx>
      <c:valAx>
        <c:axId val="12354624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4607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 Data analysis project.xlsx]Queens Avg!PivotTable6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Queens Neighborhood's Average Price 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'Queens Avg'!$B$3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58157"/>
            </a:solidFill>
            <a:ln w="22225" cap="flat" cmpd="sng" algn="ctr">
              <a:solidFill>
                <a:schemeClr val="tx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'Queens Avg'!$A$4:$A$55</c:f>
              <c:strCache>
                <c:ptCount val="51"/>
                <c:pt idx="0">
                  <c:v>Arverne</c:v>
                </c:pt>
                <c:pt idx="1">
                  <c:v>Astoria</c:v>
                </c:pt>
                <c:pt idx="2">
                  <c:v>Bay Terrace</c:v>
                </c:pt>
                <c:pt idx="3">
                  <c:v>Bayside</c:v>
                </c:pt>
                <c:pt idx="4">
                  <c:v>Bayswater</c:v>
                </c:pt>
                <c:pt idx="5">
                  <c:v>Belle Harbor</c:v>
                </c:pt>
                <c:pt idx="6">
                  <c:v>Bellerose</c:v>
                </c:pt>
                <c:pt idx="7">
                  <c:v>Breezy Point</c:v>
                </c:pt>
                <c:pt idx="8">
                  <c:v>Briarwood</c:v>
                </c:pt>
                <c:pt idx="9">
                  <c:v>Cambria Heights</c:v>
                </c:pt>
                <c:pt idx="10">
                  <c:v>College Point</c:v>
                </c:pt>
                <c:pt idx="11">
                  <c:v>Corona</c:v>
                </c:pt>
                <c:pt idx="12">
                  <c:v>Ditmars Steinway</c:v>
                </c:pt>
                <c:pt idx="13">
                  <c:v>Douglaston</c:v>
                </c:pt>
                <c:pt idx="14">
                  <c:v>East Elmhurst</c:v>
                </c:pt>
                <c:pt idx="15">
                  <c:v>Edgemere</c:v>
                </c:pt>
                <c:pt idx="16">
                  <c:v>Elmhurst</c:v>
                </c:pt>
                <c:pt idx="17">
                  <c:v>Far Rockaway</c:v>
                </c:pt>
                <c:pt idx="18">
                  <c:v>Flushing</c:v>
                </c:pt>
                <c:pt idx="19">
                  <c:v>Forest Hills</c:v>
                </c:pt>
                <c:pt idx="20">
                  <c:v>Fresh Meadows</c:v>
                </c:pt>
                <c:pt idx="21">
                  <c:v>Glendale</c:v>
                </c:pt>
                <c:pt idx="22">
                  <c:v>Hollis</c:v>
                </c:pt>
                <c:pt idx="23">
                  <c:v>Holliswood</c:v>
                </c:pt>
                <c:pt idx="24">
                  <c:v>Howard Beach</c:v>
                </c:pt>
                <c:pt idx="25">
                  <c:v>Jackson Heights</c:v>
                </c:pt>
                <c:pt idx="26">
                  <c:v>Jamaica</c:v>
                </c:pt>
                <c:pt idx="27">
                  <c:v>Jamaica Estates</c:v>
                </c:pt>
                <c:pt idx="28">
                  <c:v>Jamaica Hills</c:v>
                </c:pt>
                <c:pt idx="29">
                  <c:v>Kew Gardens</c:v>
                </c:pt>
                <c:pt idx="30">
                  <c:v>Kew Gardens Hills</c:v>
                </c:pt>
                <c:pt idx="31">
                  <c:v>Laurelton</c:v>
                </c:pt>
                <c:pt idx="32">
                  <c:v>Little Neck</c:v>
                </c:pt>
                <c:pt idx="33">
                  <c:v>Long Island City</c:v>
                </c:pt>
                <c:pt idx="34">
                  <c:v>Maspeth</c:v>
                </c:pt>
                <c:pt idx="35">
                  <c:v>Middle Village</c:v>
                </c:pt>
                <c:pt idx="36">
                  <c:v>Neponsit</c:v>
                </c:pt>
                <c:pt idx="37">
                  <c:v>Ozone Park</c:v>
                </c:pt>
                <c:pt idx="38">
                  <c:v>Queens Village</c:v>
                </c:pt>
                <c:pt idx="39">
                  <c:v>Rego Park</c:v>
                </c:pt>
                <c:pt idx="40">
                  <c:v>Richmond Hill</c:v>
                </c:pt>
                <c:pt idx="41">
                  <c:v>Ridgewood</c:v>
                </c:pt>
                <c:pt idx="42">
                  <c:v>Rockaway Beach</c:v>
                </c:pt>
                <c:pt idx="43">
                  <c:v>Rosedale</c:v>
                </c:pt>
                <c:pt idx="44">
                  <c:v>South Ozone Park</c:v>
                </c:pt>
                <c:pt idx="45">
                  <c:v>Springfield Gardens</c:v>
                </c:pt>
                <c:pt idx="46">
                  <c:v>St. Albans</c:v>
                </c:pt>
                <c:pt idx="47">
                  <c:v>Sunnyside</c:v>
                </c:pt>
                <c:pt idx="48">
                  <c:v>Whitestone</c:v>
                </c:pt>
                <c:pt idx="49">
                  <c:v>Woodhaven</c:v>
                </c:pt>
                <c:pt idx="50">
                  <c:v>Woodside</c:v>
                </c:pt>
              </c:strCache>
            </c:strRef>
          </c:cat>
          <c:val>
            <c:numRef>
              <c:f>'Queens Avg'!$B$4:$B$55</c:f>
              <c:numCache>
                <c:formatCode>General</c:formatCode>
                <c:ptCount val="51"/>
                <c:pt idx="0">
                  <c:v>171.77922077922079</c:v>
                </c:pt>
                <c:pt idx="1">
                  <c:v>117.18777777777778</c:v>
                </c:pt>
                <c:pt idx="2">
                  <c:v>142</c:v>
                </c:pt>
                <c:pt idx="3">
                  <c:v>157.94871794871796</c:v>
                </c:pt>
                <c:pt idx="4">
                  <c:v>87.470588235294116</c:v>
                </c:pt>
                <c:pt idx="5">
                  <c:v>171.5</c:v>
                </c:pt>
                <c:pt idx="6">
                  <c:v>99.357142857142861</c:v>
                </c:pt>
                <c:pt idx="7">
                  <c:v>213.33333333333334</c:v>
                </c:pt>
                <c:pt idx="8">
                  <c:v>105.875</c:v>
                </c:pt>
                <c:pt idx="9">
                  <c:v>81.730769230769226</c:v>
                </c:pt>
                <c:pt idx="10">
                  <c:v>88</c:v>
                </c:pt>
                <c:pt idx="11">
                  <c:v>59.171875</c:v>
                </c:pt>
                <c:pt idx="12">
                  <c:v>95.029126213592235</c:v>
                </c:pt>
                <c:pt idx="13">
                  <c:v>82.75</c:v>
                </c:pt>
                <c:pt idx="14">
                  <c:v>81.183783783783781</c:v>
                </c:pt>
                <c:pt idx="15">
                  <c:v>94.727272727272734</c:v>
                </c:pt>
                <c:pt idx="16">
                  <c:v>80.459915611814353</c:v>
                </c:pt>
                <c:pt idx="17">
                  <c:v>165.86206896551724</c:v>
                </c:pt>
                <c:pt idx="18">
                  <c:v>93.514084507042256</c:v>
                </c:pt>
                <c:pt idx="19">
                  <c:v>121.625</c:v>
                </c:pt>
                <c:pt idx="20">
                  <c:v>99.5</c:v>
                </c:pt>
                <c:pt idx="21">
                  <c:v>90.796296296296291</c:v>
                </c:pt>
                <c:pt idx="22">
                  <c:v>88.642857142857139</c:v>
                </c:pt>
                <c:pt idx="23">
                  <c:v>135.75</c:v>
                </c:pt>
                <c:pt idx="24">
                  <c:v>115.4</c:v>
                </c:pt>
                <c:pt idx="25">
                  <c:v>80.897849462365585</c:v>
                </c:pt>
                <c:pt idx="26">
                  <c:v>95.770562770562776</c:v>
                </c:pt>
                <c:pt idx="27">
                  <c:v>182.94736842105263</c:v>
                </c:pt>
                <c:pt idx="28">
                  <c:v>132.125</c:v>
                </c:pt>
                <c:pt idx="29">
                  <c:v>88.375</c:v>
                </c:pt>
                <c:pt idx="30">
                  <c:v>112.30769230769231</c:v>
                </c:pt>
                <c:pt idx="31">
                  <c:v>95.333333333333329</c:v>
                </c:pt>
                <c:pt idx="32">
                  <c:v>75.2</c:v>
                </c:pt>
                <c:pt idx="33">
                  <c:v>127.46554934823091</c:v>
                </c:pt>
                <c:pt idx="34">
                  <c:v>83.645454545454541</c:v>
                </c:pt>
                <c:pt idx="35">
                  <c:v>109.58064516129032</c:v>
                </c:pt>
                <c:pt idx="36">
                  <c:v>274.66666666666669</c:v>
                </c:pt>
                <c:pt idx="37">
                  <c:v>85.274193548387103</c:v>
                </c:pt>
                <c:pt idx="38">
                  <c:v>83.933333333333337</c:v>
                </c:pt>
                <c:pt idx="39">
                  <c:v>83.877358490566039</c:v>
                </c:pt>
                <c:pt idx="40">
                  <c:v>87.11702127659575</c:v>
                </c:pt>
                <c:pt idx="41">
                  <c:v>77.184397163120565</c:v>
                </c:pt>
                <c:pt idx="42">
                  <c:v>132.17857142857142</c:v>
                </c:pt>
                <c:pt idx="43">
                  <c:v>76.694915254237287</c:v>
                </c:pt>
                <c:pt idx="44">
                  <c:v>82.4</c:v>
                </c:pt>
                <c:pt idx="45">
                  <c:v>94.235294117647058</c:v>
                </c:pt>
                <c:pt idx="46">
                  <c:v>100.82894736842105</c:v>
                </c:pt>
                <c:pt idx="47">
                  <c:v>84.865013774104682</c:v>
                </c:pt>
                <c:pt idx="48">
                  <c:v>107.54545454545455</c:v>
                </c:pt>
                <c:pt idx="49">
                  <c:v>67.170454545454547</c:v>
                </c:pt>
                <c:pt idx="50">
                  <c:v>85.097872340425525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1F-8F48-8C4D-EE8965375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15877680"/>
        <c:axId val="1215879312"/>
      </c:barChart>
      <c:catAx>
        <c:axId val="121587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879312"/>
        <c:crosses val="autoZero"/>
        <c:auto val="1"/>
        <c:lblAlgn val="ctr"/>
        <c:lblOffset val="100"/>
        <c:noMultiLvlLbl val="0"/>
      </c:catAx>
      <c:valAx>
        <c:axId val="12158793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8776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DDBCB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F4FE6-D8FC-4915-81C3-02B38EC03683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044D7D-319B-4811-BF0A-E669FF895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BOROUGHS</a:t>
          </a:r>
        </a:p>
      </dgm:t>
    </dgm:pt>
    <dgm:pt modelId="{C3A64EBF-22B6-4C58-92E5-DC19CA20C304}" type="parTrans" cxnId="{4B523EE0-1237-4A51-9FE0-78B3A7C58336}">
      <dgm:prSet/>
      <dgm:spPr/>
      <dgm:t>
        <a:bodyPr/>
        <a:lstStyle/>
        <a:p>
          <a:endParaRPr lang="en-US"/>
        </a:p>
      </dgm:t>
    </dgm:pt>
    <dgm:pt modelId="{F9962913-31F3-4259-A696-EC59494257D1}" type="sibTrans" cxnId="{4B523EE0-1237-4A51-9FE0-78B3A7C58336}">
      <dgm:prSet/>
      <dgm:spPr/>
      <dgm:t>
        <a:bodyPr/>
        <a:lstStyle/>
        <a:p>
          <a:endParaRPr lang="en-US"/>
        </a:p>
      </dgm:t>
    </dgm:pt>
    <dgm:pt modelId="{4339A9E5-4BA1-43BC-ACA4-E5254DF5A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NEIGHBORHOODS</a:t>
          </a:r>
        </a:p>
      </dgm:t>
    </dgm:pt>
    <dgm:pt modelId="{85214D26-DF89-4A74-BC2E-ECABE320DFE0}" type="parTrans" cxnId="{9837FBD9-F66E-4539-99F0-FDBED0412E86}">
      <dgm:prSet/>
      <dgm:spPr/>
      <dgm:t>
        <a:bodyPr/>
        <a:lstStyle/>
        <a:p>
          <a:endParaRPr lang="en-US"/>
        </a:p>
      </dgm:t>
    </dgm:pt>
    <dgm:pt modelId="{5E369AB5-A9D6-4413-BE39-BDF0FB541A3D}" type="sibTrans" cxnId="{9837FBD9-F66E-4539-99F0-FDBED0412E86}">
      <dgm:prSet/>
      <dgm:spPr/>
      <dgm:t>
        <a:bodyPr/>
        <a:lstStyle/>
        <a:p>
          <a:endParaRPr lang="en-US"/>
        </a:p>
      </dgm:t>
    </dgm:pt>
    <dgm:pt modelId="{B2BC24B0-97E9-4C90-99B8-822AE22BE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TYPES OF ROOM OFFERED</a:t>
          </a:r>
        </a:p>
      </dgm:t>
    </dgm:pt>
    <dgm:pt modelId="{05FC026C-9959-4CC0-8F80-AE2D527F6A4B}" type="parTrans" cxnId="{7BDB5E9F-6495-492B-BA83-DFE473F4E155}">
      <dgm:prSet/>
      <dgm:spPr/>
      <dgm:t>
        <a:bodyPr/>
        <a:lstStyle/>
        <a:p>
          <a:endParaRPr lang="en-US"/>
        </a:p>
      </dgm:t>
    </dgm:pt>
    <dgm:pt modelId="{935D8041-A4E4-443A-BBA4-B480B174EBB8}" type="sibTrans" cxnId="{7BDB5E9F-6495-492B-BA83-DFE473F4E155}">
      <dgm:prSet/>
      <dgm:spPr/>
      <dgm:t>
        <a:bodyPr/>
        <a:lstStyle/>
        <a:p>
          <a:endParaRPr lang="en-US"/>
        </a:p>
      </dgm:t>
    </dgm:pt>
    <dgm:pt modelId="{25CCF9F1-75D2-4057-9A1A-DF4FC6618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EMOJIS USED IN LISTING TITLE</a:t>
          </a:r>
        </a:p>
      </dgm:t>
    </dgm:pt>
    <dgm:pt modelId="{764D9105-6CFB-437B-AF58-9F70E0989FF5}" type="parTrans" cxnId="{26E33341-9196-4DFA-A8EA-26AC38A8BB9D}">
      <dgm:prSet/>
      <dgm:spPr/>
      <dgm:t>
        <a:bodyPr/>
        <a:lstStyle/>
        <a:p>
          <a:endParaRPr lang="en-US"/>
        </a:p>
      </dgm:t>
    </dgm:pt>
    <dgm:pt modelId="{6DC33001-4D9F-4821-BFFB-9668B3F0AFB4}" type="sibTrans" cxnId="{26E33341-9196-4DFA-A8EA-26AC38A8BB9D}">
      <dgm:prSet/>
      <dgm:spPr/>
      <dgm:t>
        <a:bodyPr/>
        <a:lstStyle/>
        <a:p>
          <a:endParaRPr lang="en-US"/>
        </a:p>
      </dgm:t>
    </dgm:pt>
    <dgm:pt modelId="{36FEA965-89E9-864D-915C-450C43AAD7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cap="none" spc="0" dirty="0">
              <a:ln w="9525">
                <a:solidFill>
                  <a:srgbClr val="FFFFFF"/>
                </a:solidFill>
                <a:prstDash val="solid"/>
              </a:ln>
              <a:solidFill>
                <a:srgbClr val="2E2B21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Tw Cen MT" panose="020B0602020104020603"/>
              <a:ea typeface="+mn-ea"/>
              <a:cs typeface="+mn-cs"/>
            </a:rPr>
            <a:t>CORRELATIONS IN CERTAIN NEIGHBORHOODS</a:t>
          </a:r>
        </a:p>
      </dgm:t>
    </dgm:pt>
    <dgm:pt modelId="{1E90A35F-1982-6040-8E41-67AB5E32A4D7}" type="parTrans" cxnId="{247C4BA8-8762-7649-94F5-D1223B84BB8C}">
      <dgm:prSet/>
      <dgm:spPr/>
      <dgm:t>
        <a:bodyPr/>
        <a:lstStyle/>
        <a:p>
          <a:endParaRPr lang="en-US"/>
        </a:p>
      </dgm:t>
    </dgm:pt>
    <dgm:pt modelId="{64B0353F-6A51-7C4C-9E4A-E6FBBCD3DAD4}" type="sibTrans" cxnId="{247C4BA8-8762-7649-94F5-D1223B84BB8C}">
      <dgm:prSet/>
      <dgm:spPr/>
      <dgm:t>
        <a:bodyPr/>
        <a:lstStyle/>
        <a:p>
          <a:endParaRPr lang="en-US"/>
        </a:p>
      </dgm:t>
    </dgm:pt>
    <dgm:pt modelId="{DBE33A20-F514-4998-93D1-4CD40E54F324}" type="pres">
      <dgm:prSet presAssocID="{EF7F4FE6-D8FC-4915-81C3-02B38EC03683}" presName="root" presStyleCnt="0">
        <dgm:presLayoutVars>
          <dgm:dir/>
          <dgm:resizeHandles val="exact"/>
        </dgm:presLayoutVars>
      </dgm:prSet>
      <dgm:spPr/>
    </dgm:pt>
    <dgm:pt modelId="{959A52ED-7B73-44A1-9BE5-2813663C2E1A}" type="pres">
      <dgm:prSet presAssocID="{25CCF9F1-75D2-4057-9A1A-DF4FC6618444}" presName="compNode" presStyleCnt="0"/>
      <dgm:spPr/>
    </dgm:pt>
    <dgm:pt modelId="{011BA547-12A5-4C74-9960-E1B7E99CA7EA}" type="pres">
      <dgm:prSet presAssocID="{25CCF9F1-75D2-4057-9A1A-DF4FC6618444}" presName="bgRect" presStyleLbl="bgShp" presStyleIdx="0" presStyleCnt="5"/>
      <dgm:spPr>
        <a:scene3d>
          <a:camera prst="orthographicFront"/>
          <a:lightRig rig="threePt" dir="t"/>
        </a:scene3d>
        <a:sp3d contourW="63500"/>
      </dgm:spPr>
    </dgm:pt>
    <dgm:pt modelId="{D1C0B735-1642-462A-8C72-A28D0186A95D}" type="pres">
      <dgm:prSet presAssocID="{25CCF9F1-75D2-4057-9A1A-DF4FC66184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1A88548-8CB8-4196-A410-3C349A7B4188}" type="pres">
      <dgm:prSet presAssocID="{25CCF9F1-75D2-4057-9A1A-DF4FC6618444}" presName="spaceRect" presStyleCnt="0"/>
      <dgm:spPr/>
    </dgm:pt>
    <dgm:pt modelId="{62CC418C-B0ED-440A-BB7C-FE073B979737}" type="pres">
      <dgm:prSet presAssocID="{25CCF9F1-75D2-4057-9A1A-DF4FC6618444}" presName="parTx" presStyleLbl="revTx" presStyleIdx="0" presStyleCnt="5">
        <dgm:presLayoutVars>
          <dgm:chMax val="0"/>
          <dgm:chPref val="0"/>
        </dgm:presLayoutVars>
      </dgm:prSet>
      <dgm:spPr/>
    </dgm:pt>
    <dgm:pt modelId="{7AD1DB32-E4CF-3243-8D89-5534254CF664}" type="pres">
      <dgm:prSet presAssocID="{6DC33001-4D9F-4821-BFFB-9668B3F0AFB4}" presName="sibTrans" presStyleCnt="0"/>
      <dgm:spPr/>
    </dgm:pt>
    <dgm:pt modelId="{F17B92E4-5A88-49B6-A1F4-E5E4212BF6C3}" type="pres">
      <dgm:prSet presAssocID="{B2BC24B0-97E9-4C90-99B8-822AE22BE881}" presName="compNode" presStyleCnt="0"/>
      <dgm:spPr/>
    </dgm:pt>
    <dgm:pt modelId="{E0C18142-246F-4163-8B6C-61B5F3455904}" type="pres">
      <dgm:prSet presAssocID="{B2BC24B0-97E9-4C90-99B8-822AE22BE881}" presName="bgRect" presStyleLbl="bgShp" presStyleIdx="1" presStyleCnt="5"/>
      <dgm:spPr>
        <a:scene3d>
          <a:camera prst="orthographicFront"/>
          <a:lightRig rig="threePt" dir="t"/>
        </a:scene3d>
        <a:sp3d contourW="63500"/>
      </dgm:spPr>
    </dgm:pt>
    <dgm:pt modelId="{B727C3FF-D41C-4BE0-8508-08051F928504}" type="pres">
      <dgm:prSet presAssocID="{B2BC24B0-97E9-4C90-99B8-822AE22BE8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6F86F5F7-23F9-44C2-AD24-0073A266C486}" type="pres">
      <dgm:prSet presAssocID="{B2BC24B0-97E9-4C90-99B8-822AE22BE881}" presName="spaceRect" presStyleCnt="0"/>
      <dgm:spPr/>
    </dgm:pt>
    <dgm:pt modelId="{9ABAC54E-88D9-498B-A6BF-D25FC400F85C}" type="pres">
      <dgm:prSet presAssocID="{B2BC24B0-97E9-4C90-99B8-822AE22BE881}" presName="parTx" presStyleLbl="revTx" presStyleIdx="1" presStyleCnt="5">
        <dgm:presLayoutVars>
          <dgm:chMax val="0"/>
          <dgm:chPref val="0"/>
        </dgm:presLayoutVars>
      </dgm:prSet>
      <dgm:spPr/>
    </dgm:pt>
    <dgm:pt modelId="{2AFDEE70-DFC3-4E23-8F08-18652A9AE25B}" type="pres">
      <dgm:prSet presAssocID="{935D8041-A4E4-443A-BBA4-B480B174EBB8}" presName="sibTrans" presStyleCnt="0"/>
      <dgm:spPr/>
    </dgm:pt>
    <dgm:pt modelId="{B687B485-7322-42F2-92BE-EFECF0C62B09}" type="pres">
      <dgm:prSet presAssocID="{27044D7D-319B-4811-BF0A-E669FF895FE4}" presName="compNode" presStyleCnt="0"/>
      <dgm:spPr/>
    </dgm:pt>
    <dgm:pt modelId="{061BA1C7-8641-443F-8D82-31F480C239C0}" type="pres">
      <dgm:prSet presAssocID="{27044D7D-319B-4811-BF0A-E669FF895FE4}" presName="bgRect" presStyleLbl="bgShp" presStyleIdx="2" presStyleCnt="5"/>
      <dgm:spPr>
        <a:solidFill>
          <a:schemeClr val="bg1"/>
        </a:solidFill>
        <a:scene3d>
          <a:camera prst="orthographicFront"/>
          <a:lightRig rig="threePt" dir="t"/>
        </a:scene3d>
        <a:sp3d contourW="63500"/>
      </dgm:spPr>
    </dgm:pt>
    <dgm:pt modelId="{660D973E-447C-4DC2-B86D-E8819B5D6017}" type="pres">
      <dgm:prSet presAssocID="{27044D7D-319B-4811-BF0A-E669FF895F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7C239BC-4318-4CD6-B3AA-3A9437F87028}" type="pres">
      <dgm:prSet presAssocID="{27044D7D-319B-4811-BF0A-E669FF895FE4}" presName="spaceRect" presStyleCnt="0"/>
      <dgm:spPr/>
    </dgm:pt>
    <dgm:pt modelId="{51D77779-BEBB-4808-949F-92AA69A09B35}" type="pres">
      <dgm:prSet presAssocID="{27044D7D-319B-4811-BF0A-E669FF895FE4}" presName="parTx" presStyleLbl="revTx" presStyleIdx="2" presStyleCnt="5">
        <dgm:presLayoutVars>
          <dgm:chMax val="0"/>
          <dgm:chPref val="0"/>
        </dgm:presLayoutVars>
      </dgm:prSet>
      <dgm:spPr/>
    </dgm:pt>
    <dgm:pt modelId="{8122F01D-3E86-4AB3-8DE6-ECAE83C3DBE9}" type="pres">
      <dgm:prSet presAssocID="{F9962913-31F3-4259-A696-EC59494257D1}" presName="sibTrans" presStyleCnt="0"/>
      <dgm:spPr/>
    </dgm:pt>
    <dgm:pt modelId="{95D71DAC-96B9-4302-849C-7C22F0AF0614}" type="pres">
      <dgm:prSet presAssocID="{4339A9E5-4BA1-43BC-ACA4-E5254DF5A240}" presName="compNode" presStyleCnt="0"/>
      <dgm:spPr/>
    </dgm:pt>
    <dgm:pt modelId="{48525B27-60DE-48F9-AF41-9DA221073724}" type="pres">
      <dgm:prSet presAssocID="{4339A9E5-4BA1-43BC-ACA4-E5254DF5A240}" presName="bgRect" presStyleLbl="bgShp" presStyleIdx="3" presStyleCnt="5"/>
      <dgm:spPr>
        <a:scene3d>
          <a:camera prst="orthographicFront"/>
          <a:lightRig rig="threePt" dir="t"/>
        </a:scene3d>
        <a:sp3d contourW="63500"/>
      </dgm:spPr>
    </dgm:pt>
    <dgm:pt modelId="{83D9D764-6FDE-4252-9B81-DC149EA8E05D}" type="pres">
      <dgm:prSet presAssocID="{4339A9E5-4BA1-43BC-ACA4-E5254DF5A2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D8A1CC7-05B2-4940-B022-0A8B43DBF016}" type="pres">
      <dgm:prSet presAssocID="{4339A9E5-4BA1-43BC-ACA4-E5254DF5A240}" presName="spaceRect" presStyleCnt="0"/>
      <dgm:spPr/>
    </dgm:pt>
    <dgm:pt modelId="{B0C43BD5-C553-48C5-B91E-4966C882D9B7}" type="pres">
      <dgm:prSet presAssocID="{4339A9E5-4BA1-43BC-ACA4-E5254DF5A240}" presName="parTx" presStyleLbl="revTx" presStyleIdx="3" presStyleCnt="5">
        <dgm:presLayoutVars>
          <dgm:chMax val="0"/>
          <dgm:chPref val="0"/>
        </dgm:presLayoutVars>
      </dgm:prSet>
      <dgm:spPr/>
    </dgm:pt>
    <dgm:pt modelId="{AF3C5285-923A-4B30-8DEC-118B6D928DA6}" type="pres">
      <dgm:prSet presAssocID="{5E369AB5-A9D6-4413-BE39-BDF0FB541A3D}" presName="sibTrans" presStyleCnt="0"/>
      <dgm:spPr/>
    </dgm:pt>
    <dgm:pt modelId="{27BBC0A9-19F4-6343-A1D3-7F7CF5110587}" type="pres">
      <dgm:prSet presAssocID="{36FEA965-89E9-864D-915C-450C43AAD720}" presName="compNode" presStyleCnt="0"/>
      <dgm:spPr/>
    </dgm:pt>
    <dgm:pt modelId="{D5FAEE59-8716-3844-97FF-FB429BCFB5D0}" type="pres">
      <dgm:prSet presAssocID="{36FEA965-89E9-864D-915C-450C43AAD720}" presName="bgRect" presStyleLbl="bgShp" presStyleIdx="4" presStyleCnt="5"/>
      <dgm:spPr>
        <a:solidFill>
          <a:schemeClr val="bg1"/>
        </a:solidFill>
        <a:ln w="63500">
          <a:solidFill>
            <a:srgbClr val="000000"/>
          </a:solidFill>
        </a:ln>
      </dgm:spPr>
    </dgm:pt>
    <dgm:pt modelId="{E176C2C8-3F97-8D4E-94C3-2872925E44A4}" type="pres">
      <dgm:prSet presAssocID="{36FEA965-89E9-864D-915C-450C43AAD720}" presName="iconRect" presStyleLbl="node1" presStyleIdx="4" presStyleCnt="5"/>
      <dgm:spPr/>
    </dgm:pt>
    <dgm:pt modelId="{9BCCCF7D-0E4D-254A-B838-51E4B19E3818}" type="pres">
      <dgm:prSet presAssocID="{36FEA965-89E9-864D-915C-450C43AAD720}" presName="spaceRect" presStyleCnt="0"/>
      <dgm:spPr/>
    </dgm:pt>
    <dgm:pt modelId="{0465E193-A076-E548-8443-3EC7D1C361E2}" type="pres">
      <dgm:prSet presAssocID="{36FEA965-89E9-864D-915C-450C43AAD72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E33341-9196-4DFA-A8EA-26AC38A8BB9D}" srcId="{EF7F4FE6-D8FC-4915-81C3-02B38EC03683}" destId="{25CCF9F1-75D2-4057-9A1A-DF4FC6618444}" srcOrd="0" destOrd="0" parTransId="{764D9105-6CFB-437B-AF58-9F70E0989FF5}" sibTransId="{6DC33001-4D9F-4821-BFFB-9668B3F0AFB4}"/>
    <dgm:cxn modelId="{D4E4FF58-AD32-0049-AD95-20846A112450}" type="presOf" srcId="{B2BC24B0-97E9-4C90-99B8-822AE22BE881}" destId="{9ABAC54E-88D9-498B-A6BF-D25FC400F85C}" srcOrd="0" destOrd="0" presId="urn:microsoft.com/office/officeart/2018/2/layout/IconVerticalSolidList"/>
    <dgm:cxn modelId="{7CCC3B78-A92E-E441-A338-E94C233F6502}" type="presOf" srcId="{25CCF9F1-75D2-4057-9A1A-DF4FC6618444}" destId="{62CC418C-B0ED-440A-BB7C-FE073B979737}" srcOrd="0" destOrd="0" presId="urn:microsoft.com/office/officeart/2018/2/layout/IconVerticalSolidList"/>
    <dgm:cxn modelId="{40E21090-5146-4E12-AACC-A3A6B04FD809}" type="presOf" srcId="{EF7F4FE6-D8FC-4915-81C3-02B38EC03683}" destId="{DBE33A20-F514-4998-93D1-4CD40E54F324}" srcOrd="0" destOrd="0" presId="urn:microsoft.com/office/officeart/2018/2/layout/IconVerticalSolidList"/>
    <dgm:cxn modelId="{C0683992-CC85-7F49-9011-6D5D0D0EB6D3}" type="presOf" srcId="{27044D7D-319B-4811-BF0A-E669FF895FE4}" destId="{51D77779-BEBB-4808-949F-92AA69A09B35}" srcOrd="0" destOrd="0" presId="urn:microsoft.com/office/officeart/2018/2/layout/IconVerticalSolidList"/>
    <dgm:cxn modelId="{7BDB5E9F-6495-492B-BA83-DFE473F4E155}" srcId="{EF7F4FE6-D8FC-4915-81C3-02B38EC03683}" destId="{B2BC24B0-97E9-4C90-99B8-822AE22BE881}" srcOrd="1" destOrd="0" parTransId="{05FC026C-9959-4CC0-8F80-AE2D527F6A4B}" sibTransId="{935D8041-A4E4-443A-BBA4-B480B174EBB8}"/>
    <dgm:cxn modelId="{247C4BA8-8762-7649-94F5-D1223B84BB8C}" srcId="{EF7F4FE6-D8FC-4915-81C3-02B38EC03683}" destId="{36FEA965-89E9-864D-915C-450C43AAD720}" srcOrd="4" destOrd="0" parTransId="{1E90A35F-1982-6040-8E41-67AB5E32A4D7}" sibTransId="{64B0353F-6A51-7C4C-9E4A-E6FBBCD3DAD4}"/>
    <dgm:cxn modelId="{EA73B3C1-4855-E949-AD4E-986D6CB017D8}" type="presOf" srcId="{4339A9E5-4BA1-43BC-ACA4-E5254DF5A240}" destId="{B0C43BD5-C553-48C5-B91E-4966C882D9B7}" srcOrd="0" destOrd="0" presId="urn:microsoft.com/office/officeart/2018/2/layout/IconVerticalSolidList"/>
    <dgm:cxn modelId="{2B0803D2-9722-E847-9DA8-AD4608E9C2E7}" type="presOf" srcId="{36FEA965-89E9-864D-915C-450C43AAD720}" destId="{0465E193-A076-E548-8443-3EC7D1C361E2}" srcOrd="0" destOrd="0" presId="urn:microsoft.com/office/officeart/2018/2/layout/IconVerticalSolidList"/>
    <dgm:cxn modelId="{9837FBD9-F66E-4539-99F0-FDBED0412E86}" srcId="{EF7F4FE6-D8FC-4915-81C3-02B38EC03683}" destId="{4339A9E5-4BA1-43BC-ACA4-E5254DF5A240}" srcOrd="3" destOrd="0" parTransId="{85214D26-DF89-4A74-BC2E-ECABE320DFE0}" sibTransId="{5E369AB5-A9D6-4413-BE39-BDF0FB541A3D}"/>
    <dgm:cxn modelId="{4B523EE0-1237-4A51-9FE0-78B3A7C58336}" srcId="{EF7F4FE6-D8FC-4915-81C3-02B38EC03683}" destId="{27044D7D-319B-4811-BF0A-E669FF895FE4}" srcOrd="2" destOrd="0" parTransId="{C3A64EBF-22B6-4C58-92E5-DC19CA20C304}" sibTransId="{F9962913-31F3-4259-A696-EC59494257D1}"/>
    <dgm:cxn modelId="{81EB9D01-AAAA-8B45-82C2-DF69EE944886}" type="presParOf" srcId="{DBE33A20-F514-4998-93D1-4CD40E54F324}" destId="{959A52ED-7B73-44A1-9BE5-2813663C2E1A}" srcOrd="0" destOrd="0" presId="urn:microsoft.com/office/officeart/2018/2/layout/IconVerticalSolidList"/>
    <dgm:cxn modelId="{E1BEF7EC-0C6B-8E47-8A69-14FD107B1A24}" type="presParOf" srcId="{959A52ED-7B73-44A1-9BE5-2813663C2E1A}" destId="{011BA547-12A5-4C74-9960-E1B7E99CA7EA}" srcOrd="0" destOrd="0" presId="urn:microsoft.com/office/officeart/2018/2/layout/IconVerticalSolidList"/>
    <dgm:cxn modelId="{2881B64F-F2D4-5B48-8C85-929A0A621F55}" type="presParOf" srcId="{959A52ED-7B73-44A1-9BE5-2813663C2E1A}" destId="{D1C0B735-1642-462A-8C72-A28D0186A95D}" srcOrd="1" destOrd="0" presId="urn:microsoft.com/office/officeart/2018/2/layout/IconVerticalSolidList"/>
    <dgm:cxn modelId="{0C379017-0265-8F43-A80F-13E0DEC9F524}" type="presParOf" srcId="{959A52ED-7B73-44A1-9BE5-2813663C2E1A}" destId="{41A88548-8CB8-4196-A410-3C349A7B4188}" srcOrd="2" destOrd="0" presId="urn:microsoft.com/office/officeart/2018/2/layout/IconVerticalSolidList"/>
    <dgm:cxn modelId="{2388C027-B909-1648-B3E7-DA1354EAA509}" type="presParOf" srcId="{959A52ED-7B73-44A1-9BE5-2813663C2E1A}" destId="{62CC418C-B0ED-440A-BB7C-FE073B979737}" srcOrd="3" destOrd="0" presId="urn:microsoft.com/office/officeart/2018/2/layout/IconVerticalSolidList"/>
    <dgm:cxn modelId="{A99F95AE-2F9F-A748-A7CC-3CE2A49740D8}" type="presParOf" srcId="{DBE33A20-F514-4998-93D1-4CD40E54F324}" destId="{7AD1DB32-E4CF-3243-8D89-5534254CF664}" srcOrd="1" destOrd="0" presId="urn:microsoft.com/office/officeart/2018/2/layout/IconVerticalSolidList"/>
    <dgm:cxn modelId="{29CC6FB3-164A-6746-92FD-26F306F0314E}" type="presParOf" srcId="{DBE33A20-F514-4998-93D1-4CD40E54F324}" destId="{F17B92E4-5A88-49B6-A1F4-E5E4212BF6C3}" srcOrd="2" destOrd="0" presId="urn:microsoft.com/office/officeart/2018/2/layout/IconVerticalSolidList"/>
    <dgm:cxn modelId="{8BC7D416-D706-E649-9364-58C38BCC203A}" type="presParOf" srcId="{F17B92E4-5A88-49B6-A1F4-E5E4212BF6C3}" destId="{E0C18142-246F-4163-8B6C-61B5F3455904}" srcOrd="0" destOrd="0" presId="urn:microsoft.com/office/officeart/2018/2/layout/IconVerticalSolidList"/>
    <dgm:cxn modelId="{8CD9D3CE-3485-7F4A-BA59-53490E5EC661}" type="presParOf" srcId="{F17B92E4-5A88-49B6-A1F4-E5E4212BF6C3}" destId="{B727C3FF-D41C-4BE0-8508-08051F928504}" srcOrd="1" destOrd="0" presId="urn:microsoft.com/office/officeart/2018/2/layout/IconVerticalSolidList"/>
    <dgm:cxn modelId="{D6B68950-059D-EE4E-9718-D0858FC579B6}" type="presParOf" srcId="{F17B92E4-5A88-49B6-A1F4-E5E4212BF6C3}" destId="{6F86F5F7-23F9-44C2-AD24-0073A266C486}" srcOrd="2" destOrd="0" presId="urn:microsoft.com/office/officeart/2018/2/layout/IconVerticalSolidList"/>
    <dgm:cxn modelId="{181A04E8-0603-4F47-BD5F-979B13037C1E}" type="presParOf" srcId="{F17B92E4-5A88-49B6-A1F4-E5E4212BF6C3}" destId="{9ABAC54E-88D9-498B-A6BF-D25FC400F85C}" srcOrd="3" destOrd="0" presId="urn:microsoft.com/office/officeart/2018/2/layout/IconVerticalSolidList"/>
    <dgm:cxn modelId="{10AF0060-966C-7F46-9F9F-8003B4033A39}" type="presParOf" srcId="{DBE33A20-F514-4998-93D1-4CD40E54F324}" destId="{2AFDEE70-DFC3-4E23-8F08-18652A9AE25B}" srcOrd="3" destOrd="0" presId="urn:microsoft.com/office/officeart/2018/2/layout/IconVerticalSolidList"/>
    <dgm:cxn modelId="{754C614B-74E0-DD4C-AFA8-21AFBAFAB318}" type="presParOf" srcId="{DBE33A20-F514-4998-93D1-4CD40E54F324}" destId="{B687B485-7322-42F2-92BE-EFECF0C62B09}" srcOrd="4" destOrd="0" presId="urn:microsoft.com/office/officeart/2018/2/layout/IconVerticalSolidList"/>
    <dgm:cxn modelId="{1C2EFCA4-99EF-4B44-BB4F-13975BC092E2}" type="presParOf" srcId="{B687B485-7322-42F2-92BE-EFECF0C62B09}" destId="{061BA1C7-8641-443F-8D82-31F480C239C0}" srcOrd="0" destOrd="0" presId="urn:microsoft.com/office/officeart/2018/2/layout/IconVerticalSolidList"/>
    <dgm:cxn modelId="{F7964400-1683-0E45-8E1A-7B285872A664}" type="presParOf" srcId="{B687B485-7322-42F2-92BE-EFECF0C62B09}" destId="{660D973E-447C-4DC2-B86D-E8819B5D6017}" srcOrd="1" destOrd="0" presId="urn:microsoft.com/office/officeart/2018/2/layout/IconVerticalSolidList"/>
    <dgm:cxn modelId="{3D7607F6-4F09-4D42-8AAE-BF89B38C186F}" type="presParOf" srcId="{B687B485-7322-42F2-92BE-EFECF0C62B09}" destId="{97C239BC-4318-4CD6-B3AA-3A9437F87028}" srcOrd="2" destOrd="0" presId="urn:microsoft.com/office/officeart/2018/2/layout/IconVerticalSolidList"/>
    <dgm:cxn modelId="{AE188E84-D96D-CC46-BDC3-7FBD06D872FE}" type="presParOf" srcId="{B687B485-7322-42F2-92BE-EFECF0C62B09}" destId="{51D77779-BEBB-4808-949F-92AA69A09B35}" srcOrd="3" destOrd="0" presId="urn:microsoft.com/office/officeart/2018/2/layout/IconVerticalSolidList"/>
    <dgm:cxn modelId="{D9941953-F822-0247-96D0-FBFC34295313}" type="presParOf" srcId="{DBE33A20-F514-4998-93D1-4CD40E54F324}" destId="{8122F01D-3E86-4AB3-8DE6-ECAE83C3DBE9}" srcOrd="5" destOrd="0" presId="urn:microsoft.com/office/officeart/2018/2/layout/IconVerticalSolidList"/>
    <dgm:cxn modelId="{775E2C9E-9593-5747-AB36-CEB04CF3A8B9}" type="presParOf" srcId="{DBE33A20-F514-4998-93D1-4CD40E54F324}" destId="{95D71DAC-96B9-4302-849C-7C22F0AF0614}" srcOrd="6" destOrd="0" presId="urn:microsoft.com/office/officeart/2018/2/layout/IconVerticalSolidList"/>
    <dgm:cxn modelId="{1D2A1301-1574-5347-84CE-8E705A4C1017}" type="presParOf" srcId="{95D71DAC-96B9-4302-849C-7C22F0AF0614}" destId="{48525B27-60DE-48F9-AF41-9DA221073724}" srcOrd="0" destOrd="0" presId="urn:microsoft.com/office/officeart/2018/2/layout/IconVerticalSolidList"/>
    <dgm:cxn modelId="{3A9DA703-2B68-9649-9E3D-B8AEE17EDFF9}" type="presParOf" srcId="{95D71DAC-96B9-4302-849C-7C22F0AF0614}" destId="{83D9D764-6FDE-4252-9B81-DC149EA8E05D}" srcOrd="1" destOrd="0" presId="urn:microsoft.com/office/officeart/2018/2/layout/IconVerticalSolidList"/>
    <dgm:cxn modelId="{4EB4E847-521A-D147-88C4-EF830597975B}" type="presParOf" srcId="{95D71DAC-96B9-4302-849C-7C22F0AF0614}" destId="{0D8A1CC7-05B2-4940-B022-0A8B43DBF016}" srcOrd="2" destOrd="0" presId="urn:microsoft.com/office/officeart/2018/2/layout/IconVerticalSolidList"/>
    <dgm:cxn modelId="{DF50D5C1-04D7-184E-AA7F-5D6300CBCC1E}" type="presParOf" srcId="{95D71DAC-96B9-4302-849C-7C22F0AF0614}" destId="{B0C43BD5-C553-48C5-B91E-4966C882D9B7}" srcOrd="3" destOrd="0" presId="urn:microsoft.com/office/officeart/2018/2/layout/IconVerticalSolidList"/>
    <dgm:cxn modelId="{4380B930-3949-7A46-AA21-5535AFDD50B4}" type="presParOf" srcId="{DBE33A20-F514-4998-93D1-4CD40E54F324}" destId="{AF3C5285-923A-4B30-8DEC-118B6D928DA6}" srcOrd="7" destOrd="0" presId="urn:microsoft.com/office/officeart/2018/2/layout/IconVerticalSolidList"/>
    <dgm:cxn modelId="{43511352-6622-6345-9BEA-C74E822D69A9}" type="presParOf" srcId="{DBE33A20-F514-4998-93D1-4CD40E54F324}" destId="{27BBC0A9-19F4-6343-A1D3-7F7CF5110587}" srcOrd="8" destOrd="0" presId="urn:microsoft.com/office/officeart/2018/2/layout/IconVerticalSolidList"/>
    <dgm:cxn modelId="{F75E5557-476E-AB4E-A814-E7DD455D6DAF}" type="presParOf" srcId="{27BBC0A9-19F4-6343-A1D3-7F7CF5110587}" destId="{D5FAEE59-8716-3844-97FF-FB429BCFB5D0}" srcOrd="0" destOrd="0" presId="urn:microsoft.com/office/officeart/2018/2/layout/IconVerticalSolidList"/>
    <dgm:cxn modelId="{DBE88ACA-BA61-5B4F-8B7F-78239D0A0331}" type="presParOf" srcId="{27BBC0A9-19F4-6343-A1D3-7F7CF5110587}" destId="{E176C2C8-3F97-8D4E-94C3-2872925E44A4}" srcOrd="1" destOrd="0" presId="urn:microsoft.com/office/officeart/2018/2/layout/IconVerticalSolidList"/>
    <dgm:cxn modelId="{AC3C0617-1AC9-394F-8EC1-D456EC6847A9}" type="presParOf" srcId="{27BBC0A9-19F4-6343-A1D3-7F7CF5110587}" destId="{9BCCCF7D-0E4D-254A-B838-51E4B19E3818}" srcOrd="2" destOrd="0" presId="urn:microsoft.com/office/officeart/2018/2/layout/IconVerticalSolidList"/>
    <dgm:cxn modelId="{4AEEA9F3-9A84-E242-BD06-9D625E278AAD}" type="presParOf" srcId="{27BBC0A9-19F4-6343-A1D3-7F7CF5110587}" destId="{0465E193-A076-E548-8443-3EC7D1C361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BA547-12A5-4C74-9960-E1B7E99CA7EA}">
      <dsp:nvSpPr>
        <dsp:cNvPr id="0" name=""/>
        <dsp:cNvSpPr/>
      </dsp:nvSpPr>
      <dsp:spPr>
        <a:xfrm>
          <a:off x="0" y="4069"/>
          <a:ext cx="10058399" cy="866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contourW="63500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0B735-1642-462A-8C72-A28D0186A95D}">
      <dsp:nvSpPr>
        <dsp:cNvPr id="0" name=""/>
        <dsp:cNvSpPr/>
      </dsp:nvSpPr>
      <dsp:spPr>
        <a:xfrm>
          <a:off x="262194" y="199090"/>
          <a:ext cx="476717" cy="476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CC418C-B0ED-440A-BB7C-FE073B979737}">
      <dsp:nvSpPr>
        <dsp:cNvPr id="0" name=""/>
        <dsp:cNvSpPr/>
      </dsp:nvSpPr>
      <dsp:spPr>
        <a:xfrm>
          <a:off x="1001106" y="4069"/>
          <a:ext cx="9057293" cy="86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32" tIns="91732" rIns="91732" bIns="91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EMOJIS USED IN LISTING TITLE</a:t>
          </a:r>
        </a:p>
      </dsp:txBody>
      <dsp:txXfrm>
        <a:off x="1001106" y="4069"/>
        <a:ext cx="9057293" cy="866758"/>
      </dsp:txXfrm>
    </dsp:sp>
    <dsp:sp modelId="{E0C18142-246F-4163-8B6C-61B5F3455904}">
      <dsp:nvSpPr>
        <dsp:cNvPr id="0" name=""/>
        <dsp:cNvSpPr/>
      </dsp:nvSpPr>
      <dsp:spPr>
        <a:xfrm>
          <a:off x="0" y="1087517"/>
          <a:ext cx="10058399" cy="866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contourW="63500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7C3FF-D41C-4BE0-8508-08051F928504}">
      <dsp:nvSpPr>
        <dsp:cNvPr id="0" name=""/>
        <dsp:cNvSpPr/>
      </dsp:nvSpPr>
      <dsp:spPr>
        <a:xfrm>
          <a:off x="262194" y="1282538"/>
          <a:ext cx="476717" cy="476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BAC54E-88D9-498B-A6BF-D25FC400F85C}">
      <dsp:nvSpPr>
        <dsp:cNvPr id="0" name=""/>
        <dsp:cNvSpPr/>
      </dsp:nvSpPr>
      <dsp:spPr>
        <a:xfrm>
          <a:off x="1001106" y="1087517"/>
          <a:ext cx="9057293" cy="86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32" tIns="91732" rIns="91732" bIns="91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TYPES OF ROOM OFFERED</a:t>
          </a:r>
        </a:p>
      </dsp:txBody>
      <dsp:txXfrm>
        <a:off x="1001106" y="1087517"/>
        <a:ext cx="9057293" cy="866758"/>
      </dsp:txXfrm>
    </dsp:sp>
    <dsp:sp modelId="{061BA1C7-8641-443F-8D82-31F480C239C0}">
      <dsp:nvSpPr>
        <dsp:cNvPr id="0" name=""/>
        <dsp:cNvSpPr/>
      </dsp:nvSpPr>
      <dsp:spPr>
        <a:xfrm>
          <a:off x="0" y="2170966"/>
          <a:ext cx="10058399" cy="86675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threePt" dir="t"/>
        </a:scene3d>
        <a:sp3d contourW="63500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973E-447C-4DC2-B86D-E8819B5D6017}">
      <dsp:nvSpPr>
        <dsp:cNvPr id="0" name=""/>
        <dsp:cNvSpPr/>
      </dsp:nvSpPr>
      <dsp:spPr>
        <a:xfrm>
          <a:off x="262194" y="2365987"/>
          <a:ext cx="476717" cy="476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D77779-BEBB-4808-949F-92AA69A09B35}">
      <dsp:nvSpPr>
        <dsp:cNvPr id="0" name=""/>
        <dsp:cNvSpPr/>
      </dsp:nvSpPr>
      <dsp:spPr>
        <a:xfrm>
          <a:off x="1001106" y="2170966"/>
          <a:ext cx="9057293" cy="86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32" tIns="91732" rIns="91732" bIns="91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BOROUGHS</a:t>
          </a:r>
        </a:p>
      </dsp:txBody>
      <dsp:txXfrm>
        <a:off x="1001106" y="2170966"/>
        <a:ext cx="9057293" cy="866758"/>
      </dsp:txXfrm>
    </dsp:sp>
    <dsp:sp modelId="{48525B27-60DE-48F9-AF41-9DA221073724}">
      <dsp:nvSpPr>
        <dsp:cNvPr id="0" name=""/>
        <dsp:cNvSpPr/>
      </dsp:nvSpPr>
      <dsp:spPr>
        <a:xfrm>
          <a:off x="0" y="3254415"/>
          <a:ext cx="10058399" cy="866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contourW="63500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9D764-6FDE-4252-9B81-DC149EA8E05D}">
      <dsp:nvSpPr>
        <dsp:cNvPr id="0" name=""/>
        <dsp:cNvSpPr/>
      </dsp:nvSpPr>
      <dsp:spPr>
        <a:xfrm>
          <a:off x="262194" y="3449435"/>
          <a:ext cx="476717" cy="4767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C43BD5-C553-48C5-B91E-4966C882D9B7}">
      <dsp:nvSpPr>
        <dsp:cNvPr id="0" name=""/>
        <dsp:cNvSpPr/>
      </dsp:nvSpPr>
      <dsp:spPr>
        <a:xfrm>
          <a:off x="1001106" y="3254415"/>
          <a:ext cx="9057293" cy="86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32" tIns="91732" rIns="91732" bIns="91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DIFFERENCE IN NEIGHBORHOODS</a:t>
          </a:r>
        </a:p>
      </dsp:txBody>
      <dsp:txXfrm>
        <a:off x="1001106" y="3254415"/>
        <a:ext cx="9057293" cy="866758"/>
      </dsp:txXfrm>
    </dsp:sp>
    <dsp:sp modelId="{D5FAEE59-8716-3844-97FF-FB429BCFB5D0}">
      <dsp:nvSpPr>
        <dsp:cNvPr id="0" name=""/>
        <dsp:cNvSpPr/>
      </dsp:nvSpPr>
      <dsp:spPr>
        <a:xfrm>
          <a:off x="0" y="4337863"/>
          <a:ext cx="10058399" cy="866758"/>
        </a:xfrm>
        <a:prstGeom prst="roundRect">
          <a:avLst>
            <a:gd name="adj" fmla="val 10000"/>
          </a:avLst>
        </a:prstGeom>
        <a:solidFill>
          <a:schemeClr val="bg1"/>
        </a:solidFill>
        <a:ln w="63500">
          <a:solidFill>
            <a:srgbClr val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6C2C8-3F97-8D4E-94C3-2872925E44A4}">
      <dsp:nvSpPr>
        <dsp:cNvPr id="0" name=""/>
        <dsp:cNvSpPr/>
      </dsp:nvSpPr>
      <dsp:spPr>
        <a:xfrm>
          <a:off x="262194" y="4532884"/>
          <a:ext cx="476717" cy="476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5E193-A076-E548-8443-3EC7D1C361E2}">
      <dsp:nvSpPr>
        <dsp:cNvPr id="0" name=""/>
        <dsp:cNvSpPr/>
      </dsp:nvSpPr>
      <dsp:spPr>
        <a:xfrm>
          <a:off x="1001106" y="4337863"/>
          <a:ext cx="9057293" cy="86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32" tIns="91732" rIns="91732" bIns="91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 w="9525">
                <a:solidFill>
                  <a:srgbClr val="FFFFFF"/>
                </a:solidFill>
                <a:prstDash val="solid"/>
              </a:ln>
              <a:solidFill>
                <a:srgbClr val="2E2B21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Tw Cen MT" panose="020B0602020104020603"/>
              <a:ea typeface="+mn-ea"/>
              <a:cs typeface="+mn-cs"/>
            </a:rPr>
            <a:t>CORRELATIONS IN CERTAIN NEIGHBORHOODS</a:t>
          </a:r>
        </a:p>
      </dsp:txBody>
      <dsp:txXfrm>
        <a:off x="1001106" y="4337863"/>
        <a:ext cx="9057293" cy="86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0.64392</cdr:x>
      <cdr:y>0.43543</cdr:y>
    </cdr:from>
    <cdr:to>
      <cdr:x>0.70976</cdr:x>
      <cdr:y>0.54785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357C8F8B-0525-E04D-B015-415CEE13402F}"/>
            </a:ext>
          </a:extLst>
        </cdr:cNvPr>
        <cdr:cNvCxnSpPr/>
      </cdr:nvCxnSpPr>
      <cdr:spPr>
        <a:xfrm xmlns:a="http://schemas.openxmlformats.org/drawingml/2006/main" flipH="1">
          <a:off x="7850705" y="1990768"/>
          <a:ext cx="802640" cy="514018"/>
        </a:xfrm>
        <a:prstGeom xmlns:a="http://schemas.openxmlformats.org/drawingml/2006/main" prst="straightConnector1">
          <a:avLst/>
        </a:prstGeom>
        <a:ln xmlns:a="http://schemas.openxmlformats.org/drawingml/2006/main" w="31750">
          <a:solidFill>
            <a:srgbClr val="FF0000"/>
          </a:solidFill>
          <a:tailEnd type="triangle"/>
        </a:ln>
        <a:scene3d xmlns:a="http://schemas.openxmlformats.org/drawingml/2006/main">
          <a:camera prst="orthographicFront"/>
          <a:lightRig rig="threePt" dir="t"/>
        </a:scene3d>
        <a:sp3d xmlns:a="http://schemas.openxmlformats.org/drawingml/2006/main" contourW="63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0.5318</cdr:x>
      <cdr:y>0.36904</cdr:y>
    </cdr:from>
    <cdr:to>
      <cdr:x>0.81003</cdr:x>
      <cdr:y>0.44737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80772A2-3175-4144-A7A9-42013C0F3888}"/>
            </a:ext>
          </a:extLst>
        </cdr:cNvPr>
        <cdr:cNvSpPr txBox="1"/>
      </cdr:nvSpPr>
      <cdr:spPr>
        <a:xfrm xmlns:a="http://schemas.openxmlformats.org/drawingml/2006/main">
          <a:off x="6190344" y="1338624"/>
          <a:ext cx="3238809" cy="284118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solidFill>
                <a:schemeClr val="bg1"/>
              </a:solidFill>
            </a:rPr>
            <a:t>$124 is the AVG Cost Per Night to Rent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0.76309</cdr:x>
      <cdr:y>0.14222</cdr:y>
    </cdr:from>
    <cdr:to>
      <cdr:x>0.93242</cdr:x>
      <cdr:y>0.32149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B929F4D-19C8-4643-90CE-41602E01C99F}"/>
            </a:ext>
          </a:extLst>
        </cdr:cNvPr>
        <cdr:cNvSpPr txBox="1"/>
      </cdr:nvSpPr>
      <cdr:spPr>
        <a:xfrm xmlns:a="http://schemas.openxmlformats.org/drawingml/2006/main">
          <a:off x="8882744" y="515886"/>
          <a:ext cx="1971040" cy="65024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b="1" dirty="0">
              <a:solidFill>
                <a:schemeClr val="bg1"/>
              </a:solidFill>
            </a:rPr>
            <a:t>$100 is the AVG per night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57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601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216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210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583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95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2602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03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8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927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44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9/01/03/nyregion/nyc-airbnb-rental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20491E-CE2C-EE4C-B703-797C542E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174652"/>
          </a:xfr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NYC AIRBNB REVENUE – </a:t>
            </a:r>
            <a:br>
              <a:rPr lang="en-US" dirty="0"/>
            </a:br>
            <a:r>
              <a:rPr lang="en-US" dirty="0"/>
              <a:t>What’s the best solution for you?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4FBEB0-D3D7-294D-9044-07F119A3C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797" y="6084277"/>
            <a:ext cx="3090203" cy="773723"/>
          </a:xfrm>
          <a:solidFill>
            <a:srgbClr val="DDDBCB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Gabriel Calderon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30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, 2020</a:t>
            </a:r>
          </a:p>
        </p:txBody>
      </p:sp>
    </p:spTree>
    <p:extLst>
      <p:ext uri="{BB962C8B-B14F-4D97-AF65-F5344CB8AC3E}">
        <p14:creationId xmlns:p14="http://schemas.microsoft.com/office/powerpoint/2010/main" val="22819225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958D73-56A5-FA43-8B0A-96292093D53A}"/>
              </a:ext>
            </a:extLst>
          </p:cNvPr>
          <p:cNvCxnSpPr>
            <a:cxnSpLocks/>
          </p:cNvCxnSpPr>
          <p:nvPr/>
        </p:nvCxnSpPr>
        <p:spPr>
          <a:xfrm>
            <a:off x="650683" y="2955751"/>
            <a:ext cx="11127187" cy="0"/>
          </a:xfrm>
          <a:prstGeom prst="line">
            <a:avLst/>
          </a:prstGeom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82550" contourW="6350">
            <a:bevelT w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5DCAC4-88B2-F140-B05E-CE78AA627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836978"/>
              </p:ext>
            </p:extLst>
          </p:nvPr>
        </p:nvGraphicFramePr>
        <p:xfrm>
          <a:off x="290285" y="551498"/>
          <a:ext cx="11611429" cy="374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0F47FA-BAEB-B545-AF2A-17DCDEBF4BD0}"/>
              </a:ext>
            </a:extLst>
          </p:cNvPr>
          <p:cNvCxnSpPr>
            <a:cxnSpLocks/>
          </p:cNvCxnSpPr>
          <p:nvPr/>
        </p:nvCxnSpPr>
        <p:spPr>
          <a:xfrm>
            <a:off x="3744686" y="1799771"/>
            <a:ext cx="4782626" cy="0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5B56AC-12B8-3948-8058-21917C99D34B}"/>
              </a:ext>
            </a:extLst>
          </p:cNvPr>
          <p:cNvSpPr txBox="1"/>
          <p:nvPr/>
        </p:nvSpPr>
        <p:spPr>
          <a:xfrm>
            <a:off x="1082185" y="1476605"/>
            <a:ext cx="2662501" cy="646331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Riverdale charges $442 per night to 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6051-45EB-2F46-BDAC-A15784D0FD66}"/>
              </a:ext>
            </a:extLst>
          </p:cNvPr>
          <p:cNvSpPr txBox="1"/>
          <p:nvPr/>
        </p:nvSpPr>
        <p:spPr>
          <a:xfrm>
            <a:off x="290285" y="63539"/>
            <a:ext cx="1161142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If you live in the Bronx choose Riverdale because you will make $355 more than the rest of the Bronx.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D4A5E-EDDD-8045-A063-D8B20CD8B6A5}"/>
              </a:ext>
            </a:extLst>
          </p:cNvPr>
          <p:cNvSpPr txBox="1"/>
          <p:nvPr/>
        </p:nvSpPr>
        <p:spPr>
          <a:xfrm>
            <a:off x="290285" y="4615040"/>
            <a:ext cx="11611429" cy="523220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WHY IS RENT IN RIVERDALE OVER 2 TIMES THE AVERAGE?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2C18-EF26-CA41-AEEC-16CF152F2A4D}"/>
              </a:ext>
            </a:extLst>
          </p:cNvPr>
          <p:cNvSpPr txBox="1"/>
          <p:nvPr/>
        </p:nvSpPr>
        <p:spPr>
          <a:xfrm>
            <a:off x="290284" y="5381395"/>
            <a:ext cx="11611429" cy="1323439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Easy Access between Upstate New York and New York City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A Prime location for the Metro North Railroad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Riverdale has seen an influx of people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Riverdale was once thought of as an affordable area to live in the Bronx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D35E-8593-3F4A-9C28-3693A97A2620}"/>
              </a:ext>
            </a:extLst>
          </p:cNvPr>
          <p:cNvCxnSpPr>
            <a:cxnSpLocks/>
          </p:cNvCxnSpPr>
          <p:nvPr/>
        </p:nvCxnSpPr>
        <p:spPr>
          <a:xfrm flipH="1">
            <a:off x="8941981" y="2219304"/>
            <a:ext cx="627322" cy="6514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extrusionH="25400" contourW="63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838BCB-390A-694C-A7DD-76D2DAB6B2D4}"/>
              </a:ext>
            </a:extLst>
          </p:cNvPr>
          <p:cNvSpPr txBox="1"/>
          <p:nvPr/>
        </p:nvSpPr>
        <p:spPr>
          <a:xfrm>
            <a:off x="9627780" y="1661271"/>
            <a:ext cx="1988544" cy="92333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$87 is the AVG Cost Per Night in the Bronx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261AE0-D032-9E49-83D8-6FF83CA318AA}"/>
              </a:ext>
            </a:extLst>
          </p:cNvPr>
          <p:cNvCxnSpPr>
            <a:cxnSpLocks/>
          </p:cNvCxnSpPr>
          <p:nvPr/>
        </p:nvCxnSpPr>
        <p:spPr>
          <a:xfrm>
            <a:off x="727587" y="2955751"/>
            <a:ext cx="11050283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1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3AFBF5-FE61-B942-B105-2F22498BF171}"/>
              </a:ext>
            </a:extLst>
          </p:cNvPr>
          <p:cNvCxnSpPr>
            <a:cxnSpLocks/>
          </p:cNvCxnSpPr>
          <p:nvPr/>
        </p:nvCxnSpPr>
        <p:spPr>
          <a:xfrm>
            <a:off x="610669" y="2626627"/>
            <a:ext cx="10657840" cy="0"/>
          </a:xfrm>
          <a:prstGeom prst="line">
            <a:avLst/>
          </a:prstGeom>
          <a:ln w="4762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2277670-D35A-1B45-A30B-8B82E367F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12726"/>
              </p:ext>
            </p:extLst>
          </p:nvPr>
        </p:nvGraphicFramePr>
        <p:xfrm>
          <a:off x="261256" y="642354"/>
          <a:ext cx="11640457" cy="362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3567A0-9999-2748-BC87-C8C42D01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5" y="4422036"/>
            <a:ext cx="11640457" cy="678284"/>
          </a:xfrm>
          <a:solidFill>
            <a:srgbClr val="DDDBCB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is </a:t>
            </a:r>
            <a:r>
              <a:rPr lang="en-US" dirty="0" err="1">
                <a:solidFill>
                  <a:schemeClr val="tx1"/>
                </a:solidFill>
              </a:rPr>
              <a:t>NeponsIt</a:t>
            </a:r>
            <a:r>
              <a:rPr lang="en-US" dirty="0">
                <a:solidFill>
                  <a:schemeClr val="tx1"/>
                </a:solidFill>
              </a:rPr>
              <a:t> NEARLY 3x the average to rent?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A45AD-0D29-5549-BFD8-FF28316A6651}"/>
              </a:ext>
            </a:extLst>
          </p:cNvPr>
          <p:cNvSpPr txBox="1"/>
          <p:nvPr/>
        </p:nvSpPr>
        <p:spPr>
          <a:xfrm>
            <a:off x="261255" y="71248"/>
            <a:ext cx="117922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Neponsit</a:t>
            </a:r>
            <a:r>
              <a:rPr lang="en-US" b="1" dirty="0"/>
              <a:t> is the best choice in Queen’s to rent an Airbnb, making on average $175 more than the rest of Queens per night.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A30CDF-ABA2-A74A-BB79-4AECA472FF19}"/>
              </a:ext>
            </a:extLst>
          </p:cNvPr>
          <p:cNvSpPr txBox="1">
            <a:spLocks/>
          </p:cNvSpPr>
          <p:nvPr/>
        </p:nvSpPr>
        <p:spPr>
          <a:xfrm>
            <a:off x="275771" y="5418325"/>
            <a:ext cx="11640457" cy="1199464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vert="horz" lIns="45720" tIns="45720" rIns="4572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Extremely affluent neighborhood</a:t>
            </a:r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Population is estimated at 2,000 people (One of the smallest in Queens)</a:t>
            </a:r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High residential area</a:t>
            </a:r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Secluded beach area</a:t>
            </a:r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Avg market price for homes is around $1 million</a:t>
            </a:r>
          </a:p>
          <a:p>
            <a:pPr algn="ctr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It’s 8 blocks long and 3 blocks wide (Very tiny)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31C102-DDB3-7F49-B6FE-574FAED82336}"/>
              </a:ext>
            </a:extLst>
          </p:cNvPr>
          <p:cNvCxnSpPr/>
          <p:nvPr/>
        </p:nvCxnSpPr>
        <p:spPr>
          <a:xfrm flipH="1">
            <a:off x="9001760" y="1700234"/>
            <a:ext cx="477520" cy="7850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224DF9-776F-2F4B-896C-CE7FAD8CAD06}"/>
              </a:ext>
            </a:extLst>
          </p:cNvPr>
          <p:cNvCxnSpPr>
            <a:cxnSpLocks/>
          </p:cNvCxnSpPr>
          <p:nvPr/>
        </p:nvCxnSpPr>
        <p:spPr>
          <a:xfrm>
            <a:off x="3058886" y="1469571"/>
            <a:ext cx="5406688" cy="0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E7FCE6-7054-7540-A123-480DC67B09EF}"/>
              </a:ext>
            </a:extLst>
          </p:cNvPr>
          <p:cNvSpPr txBox="1"/>
          <p:nvPr/>
        </p:nvSpPr>
        <p:spPr>
          <a:xfrm>
            <a:off x="762000" y="936171"/>
            <a:ext cx="2536372" cy="646331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Neponsit</a:t>
            </a:r>
            <a:r>
              <a:rPr lang="en-US" dirty="0">
                <a:solidFill>
                  <a:schemeClr val="bg1"/>
                </a:solidFill>
              </a:rPr>
              <a:t> charges $275 per night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A9724F-7B90-764E-B7E6-323AF9D00941}"/>
              </a:ext>
            </a:extLst>
          </p:cNvPr>
          <p:cNvCxnSpPr>
            <a:cxnSpLocks/>
          </p:cNvCxnSpPr>
          <p:nvPr/>
        </p:nvCxnSpPr>
        <p:spPr>
          <a:xfrm>
            <a:off x="683443" y="2638456"/>
            <a:ext cx="11085770" cy="1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44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959-05A7-604E-BBB0-4A32D81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056AA-D233-C94D-9A32-9AF5BA970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899" y="-4111"/>
            <a:ext cx="12192000" cy="6858001"/>
          </a:xfrm>
          <a:solidFill>
            <a:srgbClr val="93A299"/>
          </a:solidFill>
          <a:ln>
            <a:solidFill>
              <a:schemeClr val="tx1"/>
            </a:solidFill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5158-C7A6-5F46-9BF3-0636CEB7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B36D2-FBEF-CF47-AE7D-4C3E88F9B5AA}"/>
              </a:ext>
            </a:extLst>
          </p:cNvPr>
          <p:cNvSpPr txBox="1"/>
          <p:nvPr/>
        </p:nvSpPr>
        <p:spPr>
          <a:xfrm>
            <a:off x="94593" y="199698"/>
            <a:ext cx="11995017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</a:rPr>
              <a:t>In Grymes Hill, increasing the minimum nights for guests to at least 3 nights will increase revenue higher than $160 per night.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9FB07F-2393-5E47-9E32-21B5A08D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83548"/>
              </p:ext>
            </p:extLst>
          </p:nvPr>
        </p:nvGraphicFramePr>
        <p:xfrm>
          <a:off x="457200" y="2103989"/>
          <a:ext cx="11353696" cy="264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977">
                  <a:extLst>
                    <a:ext uri="{9D8B030D-6E8A-4147-A177-3AD203B41FA5}">
                      <a16:colId xmlns:a16="http://schemas.microsoft.com/office/drawing/2014/main" val="2645568595"/>
                    </a:ext>
                  </a:extLst>
                </a:gridCol>
                <a:gridCol w="1705776">
                  <a:extLst>
                    <a:ext uri="{9D8B030D-6E8A-4147-A177-3AD203B41FA5}">
                      <a16:colId xmlns:a16="http://schemas.microsoft.com/office/drawing/2014/main" val="3789086170"/>
                    </a:ext>
                  </a:extLst>
                </a:gridCol>
                <a:gridCol w="1813480">
                  <a:extLst>
                    <a:ext uri="{9D8B030D-6E8A-4147-A177-3AD203B41FA5}">
                      <a16:colId xmlns:a16="http://schemas.microsoft.com/office/drawing/2014/main" val="3237834223"/>
                    </a:ext>
                  </a:extLst>
                </a:gridCol>
                <a:gridCol w="2042492">
                  <a:extLst>
                    <a:ext uri="{9D8B030D-6E8A-4147-A177-3AD203B41FA5}">
                      <a16:colId xmlns:a16="http://schemas.microsoft.com/office/drawing/2014/main" val="3696406345"/>
                    </a:ext>
                  </a:extLst>
                </a:gridCol>
                <a:gridCol w="2020830">
                  <a:extLst>
                    <a:ext uri="{9D8B030D-6E8A-4147-A177-3AD203B41FA5}">
                      <a16:colId xmlns:a16="http://schemas.microsoft.com/office/drawing/2014/main" val="3128685141"/>
                    </a:ext>
                  </a:extLst>
                </a:gridCol>
                <a:gridCol w="1835141">
                  <a:extLst>
                    <a:ext uri="{9D8B030D-6E8A-4147-A177-3AD203B41FA5}">
                      <a16:colId xmlns:a16="http://schemas.microsoft.com/office/drawing/2014/main" val="2019910577"/>
                    </a:ext>
                  </a:extLst>
                </a:gridCol>
              </a:tblGrid>
              <a:tr h="660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Price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Availability (365)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Number of Reviews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Reviews per Month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Minimum Nights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26694"/>
                  </a:ext>
                </a:extLst>
              </a:tr>
              <a:tr h="2150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663"/>
                  </a:ext>
                </a:extLst>
              </a:tr>
              <a:tr h="445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Availability (365)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0.12331836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14094"/>
                  </a:ext>
                </a:extLst>
              </a:tr>
              <a:tr h="4300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Number of Reviews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-0.29640125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-0.36987531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63127"/>
                  </a:ext>
                </a:extLst>
              </a:tr>
              <a:tr h="445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Reviews per 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-0.32262174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-0.31187576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0.963626809</a:t>
                      </a:r>
                      <a:endParaRPr lang="en-US" sz="1000" b="0" i="0" u="none" strike="noStrike" dirty="0">
                        <a:solidFill>
                          <a:srgbClr val="FFFF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555163"/>
                  </a:ext>
                </a:extLst>
              </a:tr>
              <a:tr h="445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Minimum Nights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-0.38431005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-0.16753473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0.945296387</a:t>
                      </a:r>
                      <a:endParaRPr lang="en-US" sz="1000" b="0" i="0" u="none" strike="noStrike" dirty="0">
                        <a:solidFill>
                          <a:srgbClr val="FFFF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0.95934189</a:t>
                      </a:r>
                      <a:endParaRPr lang="en-US" sz="1000" b="0" i="0" u="none" strike="noStrike" dirty="0">
                        <a:solidFill>
                          <a:srgbClr val="FFFF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09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7E890F-7012-9E4B-847E-8FFB7680DB3F}"/>
              </a:ext>
            </a:extLst>
          </p:cNvPr>
          <p:cNvSpPr txBox="1"/>
          <p:nvPr/>
        </p:nvSpPr>
        <p:spPr>
          <a:xfrm>
            <a:off x="4187206" y="1511122"/>
            <a:ext cx="3809790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Grymes Hill - Staten Island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82F65EA-0E2B-7A4A-9296-C143EB0CD61F}"/>
              </a:ext>
            </a:extLst>
          </p:cNvPr>
          <p:cNvSpPr txBox="1">
            <a:spLocks/>
          </p:cNvSpPr>
          <p:nvPr/>
        </p:nvSpPr>
        <p:spPr>
          <a:xfrm>
            <a:off x="457200" y="4882399"/>
            <a:ext cx="11348397" cy="17848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LONGER GUARANTEED STAYS = MORE REVIEWS = MORE PROFIT</a:t>
            </a:r>
          </a:p>
          <a:p>
            <a:pPr marL="285750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This is a neighborhood where people want to stay awhile</a:t>
            </a:r>
          </a:p>
          <a:p>
            <a:pPr marL="285750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To make more profit here, make each stay have a minimum stay greater than 2 nights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72749-DDA5-7448-9241-643C09AF968D}"/>
              </a:ext>
            </a:extLst>
          </p:cNvPr>
          <p:cNvSpPr/>
          <p:nvPr/>
        </p:nvSpPr>
        <p:spPr>
          <a:xfrm>
            <a:off x="6056870" y="3708123"/>
            <a:ext cx="4091888" cy="125508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29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4611CC18-4DDF-3D4C-9F61-A3949A4B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3F4CD-5FE1-FE43-98A9-B5FFE2F9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333248"/>
            <a:ext cx="11811000" cy="1499616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CONCLUSION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0A46DE4-85E8-4363-BC39-DE4C8077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693683"/>
            <a:ext cx="11785600" cy="5959365"/>
          </a:xfrm>
          <a:solidFill>
            <a:schemeClr val="tx2">
              <a:lumMod val="9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Hosting in </a:t>
            </a:r>
            <a:r>
              <a:rPr lang="en-US" b="1" i="1" dirty="0">
                <a:solidFill>
                  <a:schemeClr val="tx1"/>
                </a:solidFill>
              </a:rPr>
              <a:t>Manhattan</a:t>
            </a:r>
            <a:r>
              <a:rPr lang="en-US" b="1" dirty="0">
                <a:solidFill>
                  <a:schemeClr val="tx1"/>
                </a:solidFill>
              </a:rPr>
              <a:t> will earn you on </a:t>
            </a:r>
            <a:r>
              <a:rPr lang="en-US" b="1" i="1" dirty="0">
                <a:solidFill>
                  <a:schemeClr val="tx1"/>
                </a:solidFill>
              </a:rPr>
              <a:t>AVG $73 </a:t>
            </a:r>
            <a:r>
              <a:rPr lang="en-US" b="1" dirty="0">
                <a:solidFill>
                  <a:schemeClr val="tx1"/>
                </a:solidFill>
              </a:rPr>
              <a:t>more than the AVG of NYC’s Boroughs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Bronx’s best neighborhood to host is </a:t>
            </a:r>
            <a:r>
              <a:rPr lang="en-US" b="1" i="1" dirty="0">
                <a:solidFill>
                  <a:schemeClr val="tx1"/>
                </a:solidFill>
              </a:rPr>
              <a:t>Riverdale</a:t>
            </a:r>
            <a:r>
              <a:rPr lang="en-US" b="1" dirty="0">
                <a:solidFill>
                  <a:schemeClr val="tx1"/>
                </a:solidFill>
              </a:rPr>
              <a:t> earning on </a:t>
            </a:r>
            <a:r>
              <a:rPr lang="en-US" b="1" i="1" dirty="0">
                <a:solidFill>
                  <a:schemeClr val="tx1"/>
                </a:solidFill>
              </a:rPr>
              <a:t>AVG $355 </a:t>
            </a:r>
            <a:r>
              <a:rPr lang="en-US" b="1" dirty="0">
                <a:solidFill>
                  <a:schemeClr val="tx1"/>
                </a:solidFill>
              </a:rPr>
              <a:t>more than the Bronx’s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Brooklyn’s best neighborhood to host is </a:t>
            </a:r>
            <a:r>
              <a:rPr lang="en-US" b="1" i="1" dirty="0">
                <a:solidFill>
                  <a:schemeClr val="tx1"/>
                </a:solidFill>
              </a:rPr>
              <a:t>Sea Gate </a:t>
            </a:r>
            <a:r>
              <a:rPr lang="en-US" b="1" dirty="0">
                <a:solidFill>
                  <a:schemeClr val="tx1"/>
                </a:solidFill>
              </a:rPr>
              <a:t>earning on </a:t>
            </a:r>
            <a:r>
              <a:rPr lang="en-US" b="1" i="1" dirty="0">
                <a:solidFill>
                  <a:schemeClr val="tx1"/>
                </a:solidFill>
              </a:rPr>
              <a:t>AVG $364 </a:t>
            </a:r>
            <a:r>
              <a:rPr lang="en-US" b="1" dirty="0">
                <a:solidFill>
                  <a:schemeClr val="tx1"/>
                </a:solidFill>
              </a:rPr>
              <a:t>more than Brooklyn’s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Manhattan’s best neighborhood to host is </a:t>
            </a:r>
            <a:r>
              <a:rPr lang="en-US" b="1" i="1" dirty="0">
                <a:solidFill>
                  <a:schemeClr val="tx1"/>
                </a:solidFill>
              </a:rPr>
              <a:t>Tribeca</a:t>
            </a:r>
            <a:r>
              <a:rPr lang="en-US" b="1" dirty="0">
                <a:solidFill>
                  <a:schemeClr val="tx1"/>
                </a:solidFill>
              </a:rPr>
              <a:t> earning on </a:t>
            </a:r>
            <a:r>
              <a:rPr lang="en-US" b="1" i="1" dirty="0">
                <a:solidFill>
                  <a:schemeClr val="tx1"/>
                </a:solidFill>
              </a:rPr>
              <a:t>AVG $294 </a:t>
            </a:r>
            <a:r>
              <a:rPr lang="en-US" b="1" dirty="0">
                <a:solidFill>
                  <a:schemeClr val="tx1"/>
                </a:solidFill>
              </a:rPr>
              <a:t>more than Manhattan’s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Queens’s best neighborhood to host is </a:t>
            </a:r>
            <a:r>
              <a:rPr lang="en-US" b="1" i="1" dirty="0" err="1">
                <a:solidFill>
                  <a:schemeClr val="tx1"/>
                </a:solidFill>
              </a:rPr>
              <a:t>Neponsit</a:t>
            </a:r>
            <a:r>
              <a:rPr lang="en-US" b="1" dirty="0">
                <a:solidFill>
                  <a:schemeClr val="tx1"/>
                </a:solidFill>
              </a:rPr>
              <a:t> earning on </a:t>
            </a:r>
            <a:r>
              <a:rPr lang="en-US" b="1" i="1" dirty="0">
                <a:solidFill>
                  <a:schemeClr val="tx1"/>
                </a:solidFill>
              </a:rPr>
              <a:t>AVG $175 </a:t>
            </a:r>
            <a:r>
              <a:rPr lang="en-US" b="1" dirty="0">
                <a:solidFill>
                  <a:schemeClr val="tx1"/>
                </a:solidFill>
              </a:rPr>
              <a:t>more than Queens’s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Staten Island’s best neighborhood to host is </a:t>
            </a:r>
            <a:r>
              <a:rPr lang="en-US" b="1" i="1" dirty="0">
                <a:solidFill>
                  <a:schemeClr val="tx1"/>
                </a:solidFill>
              </a:rPr>
              <a:t>Fort Wadsworth </a:t>
            </a:r>
            <a:r>
              <a:rPr lang="en-US" b="1" dirty="0">
                <a:solidFill>
                  <a:schemeClr val="tx1"/>
                </a:solidFill>
              </a:rPr>
              <a:t>earning on </a:t>
            </a:r>
            <a:r>
              <a:rPr lang="en-US" b="1" i="1" dirty="0">
                <a:solidFill>
                  <a:schemeClr val="tx1"/>
                </a:solidFill>
              </a:rPr>
              <a:t>AVG $685 </a:t>
            </a:r>
            <a:r>
              <a:rPr lang="en-US" b="1" dirty="0">
                <a:solidFill>
                  <a:schemeClr val="tx1"/>
                </a:solidFill>
              </a:rPr>
              <a:t>more than Staten Island’s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Hosting the </a:t>
            </a:r>
            <a:r>
              <a:rPr lang="en-US" b="1" i="1" dirty="0">
                <a:solidFill>
                  <a:schemeClr val="tx1"/>
                </a:solidFill>
              </a:rPr>
              <a:t>entire home/apt in Manhattan</a:t>
            </a:r>
            <a:r>
              <a:rPr lang="en-US" b="1" dirty="0">
                <a:solidFill>
                  <a:schemeClr val="tx1"/>
                </a:solidFill>
              </a:rPr>
              <a:t> will earn you on </a:t>
            </a:r>
            <a:r>
              <a:rPr lang="en-US" b="1" i="1" dirty="0">
                <a:solidFill>
                  <a:schemeClr val="tx1"/>
                </a:solidFill>
              </a:rPr>
              <a:t>AVG $126 </a:t>
            </a:r>
            <a:r>
              <a:rPr lang="en-US" b="1" dirty="0">
                <a:solidFill>
                  <a:schemeClr val="tx1"/>
                </a:solidFill>
              </a:rPr>
              <a:t>more than NYC’s AVG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Choosing a </a:t>
            </a:r>
            <a:r>
              <a:rPr lang="en-US" sz="2400" b="1" dirty="0">
                <a:solidFill>
                  <a:schemeClr val="bg1"/>
                </a:solidFill>
              </a:rPr>
              <a:t>★</a:t>
            </a:r>
            <a:r>
              <a:rPr lang="en-US" b="1" dirty="0">
                <a:solidFill>
                  <a:schemeClr val="tx1"/>
                </a:solidFill>
              </a:rPr>
              <a:t> instead of a ⭐ in your listing title will earn you on </a:t>
            </a:r>
            <a:r>
              <a:rPr lang="en-US" b="1" i="1" dirty="0">
                <a:solidFill>
                  <a:schemeClr val="tx1"/>
                </a:solidFill>
              </a:rPr>
              <a:t>AVG $1,984.52 </a:t>
            </a:r>
            <a:r>
              <a:rPr lang="en-US" b="1" dirty="0">
                <a:solidFill>
                  <a:schemeClr val="tx1"/>
                </a:solidFill>
              </a:rPr>
              <a:t>more in a month in NYC.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many neighborhoods a greater availability = more reviews (Guests are not looking for exclusivity)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Making guests stay longer than 2 nights = more reviews = more profit (Guests want to stay long)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top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7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A6FE-B2D1-2049-A16D-E32C7F5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0520"/>
            <a:ext cx="11161643" cy="1734312"/>
          </a:xfrm>
          <a:solidFill>
            <a:schemeClr val="accent1">
              <a:lumMod val="20000"/>
              <a:lumOff val="80000"/>
              <a:alpha val="75000"/>
            </a:schemeClr>
          </a:solidFill>
          <a:scene3d>
            <a:camera prst="orthographicFront"/>
            <a:lightRig rig="threePt" dir="t"/>
          </a:scene3d>
          <a:sp3d contourW="25400"/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36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PROBLEM: NYC AIRBNB HOSTS ARE NOT MAXIMIZING THEIR POSSIBLE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6A40-7FEA-D54E-A737-E6EEAC79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21480"/>
          </a:xfrm>
          <a:solidFill>
            <a:schemeClr val="accent1">
              <a:lumMod val="20000"/>
              <a:lumOff val="80000"/>
              <a:alpha val="75000"/>
            </a:schemeClr>
          </a:solidFill>
          <a:scene3d>
            <a:camera prst="orthographicFront"/>
            <a:lightRig rig="threePt" dir="t"/>
          </a:scene3d>
          <a:sp3d contourW="25400"/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According to Airbnb, at least 62% of New York hosts use the service to help cover their rent.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New York City is the most expensive city in the United States.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1" dirty="0"/>
              <a:t>As of December 2019, the average price to rent a 1 BR apartment in NYC is $2,750 and a 2 BR is $3,110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1" dirty="0"/>
              <a:t>Whereas, in the state of New York, respectably, the average price for a 1 BR is $1,292 and a 2 BR is $1,538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median cost of homes in the five boroughs of New York is about $652,700, compared with a national median of $245,000.</a:t>
            </a:r>
            <a:endParaRPr lang="en-AU" b="1" dirty="0"/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cost of living in Manhattan was 154% higher than the national average.</a:t>
            </a:r>
            <a:endParaRPr lang="en-AU" b="1" dirty="0"/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According to a 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 New York Times article</a:t>
            </a:r>
            <a:r>
              <a:rPr lang="en-US" b="1" dirty="0"/>
              <a:t>: "New York City is Airbnb’s largest domestic market, with more than 50,000 apartment rental listings.</a:t>
            </a:r>
          </a:p>
        </p:txBody>
      </p:sp>
    </p:spTree>
    <p:extLst>
      <p:ext uri="{BB962C8B-B14F-4D97-AF65-F5344CB8AC3E}">
        <p14:creationId xmlns:p14="http://schemas.microsoft.com/office/powerpoint/2010/main" val="26949133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ext Placeholder 5">
            <a:extLst>
              <a:ext uri="{FF2B5EF4-FFF2-40B4-BE49-F238E27FC236}">
                <a16:creationId xmlns:a16="http://schemas.microsoft.com/office/drawing/2014/main" id="{0BE69442-AC73-433F-95E9-BF517774D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595490"/>
              </p:ext>
            </p:extLst>
          </p:nvPr>
        </p:nvGraphicFramePr>
        <p:xfrm>
          <a:off x="1087120" y="1005840"/>
          <a:ext cx="10058400" cy="5208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F7A7C-39D2-504E-A198-D26DFCAF5495}"/>
              </a:ext>
            </a:extLst>
          </p:cNvPr>
          <p:cNvSpPr txBox="1"/>
          <p:nvPr/>
        </p:nvSpPr>
        <p:spPr>
          <a:xfrm>
            <a:off x="1087120" y="182880"/>
            <a:ext cx="10058400" cy="5232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63500"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Solutions to NYC Airbnb Host Problems </a:t>
            </a:r>
          </a:p>
        </p:txBody>
      </p:sp>
    </p:spTree>
    <p:extLst>
      <p:ext uri="{BB962C8B-B14F-4D97-AF65-F5344CB8AC3E}">
        <p14:creationId xmlns:p14="http://schemas.microsoft.com/office/powerpoint/2010/main" val="17365596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9361-51F2-A441-A693-6C0217CA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7" y="549275"/>
            <a:ext cx="10692384" cy="1088025"/>
          </a:xfr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Using a </a:t>
            </a:r>
            <a:r>
              <a:rPr lang="en-US" sz="3600" b="1" dirty="0">
                <a:solidFill>
                  <a:srgbClr val="000000"/>
                </a:solidFill>
              </a:rPr>
              <a:t>★ </a:t>
            </a:r>
            <a:r>
              <a:rPr lang="en-US" sz="3600" dirty="0">
                <a:solidFill>
                  <a:schemeClr val="tx1"/>
                </a:solidFill>
              </a:rPr>
              <a:t>in your listing title instead of a </a:t>
            </a:r>
            <a:r>
              <a:rPr lang="en-US" sz="3600" dirty="0">
                <a:solidFill>
                  <a:srgbClr val="858157"/>
                </a:solidFill>
              </a:rPr>
              <a:t>⭐</a:t>
            </a:r>
            <a:r>
              <a:rPr lang="en-US" sz="3600" dirty="0">
                <a:solidFill>
                  <a:schemeClr val="tx1"/>
                </a:solidFill>
              </a:rPr>
              <a:t>, will make on average $1,984.52 more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90B245-C21A-C941-9978-62CFEBC997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4740229"/>
              </p:ext>
            </p:extLst>
          </p:nvPr>
        </p:nvGraphicFramePr>
        <p:xfrm>
          <a:off x="1" y="2967038"/>
          <a:ext cx="5879936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1E9F80-81F1-284C-A913-B67BD2A7159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12082287"/>
              </p:ext>
            </p:extLst>
          </p:nvPr>
        </p:nvGraphicFramePr>
        <p:xfrm>
          <a:off x="5879937" y="2967038"/>
          <a:ext cx="63120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C3BB5C9-770A-2C42-8240-7D3F032CD263}"/>
              </a:ext>
            </a:extLst>
          </p:cNvPr>
          <p:cNvSpPr/>
          <p:nvPr/>
        </p:nvSpPr>
        <p:spPr>
          <a:xfrm>
            <a:off x="5879939" y="2179636"/>
            <a:ext cx="63120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300" b="1" dirty="0">
                <a:ln w="0"/>
                <a:solidFill>
                  <a:srgbClr val="8581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>
                <a:solidFill>
                  <a:srgbClr val="858157"/>
                </a:solidFill>
              </a:rPr>
              <a:t>⭐</a:t>
            </a:r>
            <a:r>
              <a:rPr lang="en-US" b="1" dirty="0">
                <a:solidFill>
                  <a:srgbClr val="858157"/>
                </a:solidFill>
              </a:rPr>
              <a:t> </a:t>
            </a:r>
            <a:r>
              <a:rPr lang="en-US" sz="2300" b="1" dirty="0">
                <a:ln w="0"/>
                <a:solidFill>
                  <a:srgbClr val="8581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EARN YOU ON AVG $1,055.94 PER MONTH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A395A-CF0A-024D-8B87-95E04DB0B5BB}"/>
              </a:ext>
            </a:extLst>
          </p:cNvPr>
          <p:cNvSpPr txBox="1"/>
          <p:nvPr/>
        </p:nvSpPr>
        <p:spPr>
          <a:xfrm>
            <a:off x="0" y="6308725"/>
            <a:ext cx="12191998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formulate this equation we used the reviews per month, minimum number of nights hosts allowed and the price of their listing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65D1C-EC5B-F444-98F5-8EA9CA2F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79636"/>
            <a:ext cx="5879938" cy="830997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858157"/>
                </a:solidFill>
              </a:rPr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000000"/>
                </a:solidFill>
              </a:rPr>
              <a:t>★</a:t>
            </a:r>
            <a:r>
              <a:rPr lang="en-US" b="1" dirty="0"/>
              <a:t> </a:t>
            </a:r>
            <a:r>
              <a:rPr lang="en-US" b="1" dirty="0">
                <a:solidFill>
                  <a:srgbClr val="858157"/>
                </a:solidFill>
              </a:rPr>
              <a:t>WILL EARN YOU ON AVG $3040.46 PER MONTH</a:t>
            </a:r>
          </a:p>
        </p:txBody>
      </p:sp>
    </p:spTree>
    <p:extLst>
      <p:ext uri="{BB962C8B-B14F-4D97-AF65-F5344CB8AC3E}">
        <p14:creationId xmlns:p14="http://schemas.microsoft.com/office/powerpoint/2010/main" val="17943268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BBF-A052-EB44-8D81-6879905E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3542"/>
            <a:ext cx="11399520" cy="1377904"/>
          </a:xfr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Renting out the entire home/apartment in Manhattan will make you on average $126 PER NIGHT THAN THE OTHER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7E05FF-5C04-E240-A663-70396629C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191574"/>
              </p:ext>
            </p:extLst>
          </p:nvPr>
        </p:nvGraphicFramePr>
        <p:xfrm>
          <a:off x="1" y="2286000"/>
          <a:ext cx="1219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AEA4E-250D-2141-BDB5-CA8F7571E8E1}"/>
              </a:ext>
            </a:extLst>
          </p:cNvPr>
          <p:cNvSpPr txBox="1"/>
          <p:nvPr/>
        </p:nvSpPr>
        <p:spPr>
          <a:xfrm>
            <a:off x="4713513" y="2928257"/>
            <a:ext cx="6694727" cy="830997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Hosts who allow guests to rent the entire home/apt will always make more on AVG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B824C-ADB5-2D41-A9D9-29308BA6E175}"/>
              </a:ext>
            </a:extLst>
          </p:cNvPr>
          <p:cNvCxnSpPr>
            <a:cxnSpLocks/>
          </p:cNvCxnSpPr>
          <p:nvPr/>
        </p:nvCxnSpPr>
        <p:spPr>
          <a:xfrm flipV="1">
            <a:off x="3864077" y="3299110"/>
            <a:ext cx="773514" cy="1298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1F2442-EAF6-3E48-8D44-7847051CBE96}"/>
              </a:ext>
            </a:extLst>
          </p:cNvPr>
          <p:cNvCxnSpPr/>
          <p:nvPr/>
        </p:nvCxnSpPr>
        <p:spPr>
          <a:xfrm>
            <a:off x="2686786" y="2459154"/>
            <a:ext cx="0" cy="730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1B72D-2FDF-3148-B076-AFB2573D3418}"/>
              </a:ext>
            </a:extLst>
          </p:cNvPr>
          <p:cNvSpPr txBox="1"/>
          <p:nvPr/>
        </p:nvSpPr>
        <p:spPr>
          <a:xfrm>
            <a:off x="8023932" y="3907436"/>
            <a:ext cx="297688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$124 is the Avg to 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ACFF3-4AC6-0048-8BD2-9001525F733D}"/>
              </a:ext>
            </a:extLst>
          </p:cNvPr>
          <p:cNvSpPr txBox="1"/>
          <p:nvPr/>
        </p:nvSpPr>
        <p:spPr>
          <a:xfrm>
            <a:off x="7909560" y="1606278"/>
            <a:ext cx="4135120" cy="1200329"/>
          </a:xfrm>
          <a:prstGeom prst="rect">
            <a:avLst/>
          </a:prstGeom>
          <a:solidFill>
            <a:srgbClr val="A59D82"/>
          </a:solidFill>
          <a:ln w="254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space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Privacy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Larger groups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Kitchen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people are familiar with Manhattan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6DE7D4-5732-6B42-9510-F727431BC27F}"/>
              </a:ext>
            </a:extLst>
          </p:cNvPr>
          <p:cNvCxnSpPr>
            <a:cxnSpLocks/>
          </p:cNvCxnSpPr>
          <p:nvPr/>
        </p:nvCxnSpPr>
        <p:spPr>
          <a:xfrm>
            <a:off x="4247909" y="4872658"/>
            <a:ext cx="7314171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B5859D-87C9-D642-BF04-963180362A6E}"/>
              </a:ext>
            </a:extLst>
          </p:cNvPr>
          <p:cNvSpPr txBox="1"/>
          <p:nvPr/>
        </p:nvSpPr>
        <p:spPr>
          <a:xfrm>
            <a:off x="8238732" y="1236946"/>
            <a:ext cx="3384308" cy="369332"/>
          </a:xfrm>
          <a:prstGeom prst="rect">
            <a:avLst/>
          </a:prstGeom>
          <a:solidFill>
            <a:srgbClr val="A59D8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DO GUESTS DECIDE THIS?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5C639-899F-4144-A6E8-6412E3724C32}"/>
              </a:ext>
            </a:extLst>
          </p:cNvPr>
          <p:cNvCxnSpPr>
            <a:cxnSpLocks/>
          </p:cNvCxnSpPr>
          <p:nvPr/>
        </p:nvCxnSpPr>
        <p:spPr>
          <a:xfrm>
            <a:off x="2832295" y="4872658"/>
            <a:ext cx="456265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3D133D-94A9-024B-A9D7-BCF76FA3668A}"/>
              </a:ext>
            </a:extLst>
          </p:cNvPr>
          <p:cNvCxnSpPr>
            <a:cxnSpLocks/>
          </p:cNvCxnSpPr>
          <p:nvPr/>
        </p:nvCxnSpPr>
        <p:spPr>
          <a:xfrm>
            <a:off x="2119429" y="4872658"/>
            <a:ext cx="464898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941B2C-16C6-414F-AB55-6C7CCE0C6268}"/>
              </a:ext>
            </a:extLst>
          </p:cNvPr>
          <p:cNvCxnSpPr>
            <a:cxnSpLocks/>
          </p:cNvCxnSpPr>
          <p:nvPr/>
        </p:nvCxnSpPr>
        <p:spPr>
          <a:xfrm>
            <a:off x="1417591" y="4867613"/>
            <a:ext cx="454494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E5CCA-8F9B-B14C-B139-98E3ECD4287E}"/>
              </a:ext>
            </a:extLst>
          </p:cNvPr>
          <p:cNvCxnSpPr>
            <a:cxnSpLocks/>
          </p:cNvCxnSpPr>
          <p:nvPr/>
        </p:nvCxnSpPr>
        <p:spPr>
          <a:xfrm>
            <a:off x="939469" y="4867613"/>
            <a:ext cx="218771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8ACF1F-9696-FF49-86EC-832489710402}"/>
              </a:ext>
            </a:extLst>
          </p:cNvPr>
          <p:cNvCxnSpPr>
            <a:cxnSpLocks/>
          </p:cNvCxnSpPr>
          <p:nvPr/>
        </p:nvCxnSpPr>
        <p:spPr>
          <a:xfrm>
            <a:off x="3544956" y="4872658"/>
            <a:ext cx="453515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4BC42F-193D-2A4E-B294-DB582952C5C4}"/>
              </a:ext>
            </a:extLst>
          </p:cNvPr>
          <p:cNvSpPr txBox="1"/>
          <p:nvPr/>
        </p:nvSpPr>
        <p:spPr>
          <a:xfrm>
            <a:off x="1738284" y="1806186"/>
            <a:ext cx="2681316" cy="646331"/>
          </a:xfrm>
          <a:prstGeom prst="rect">
            <a:avLst/>
          </a:prstGeom>
          <a:solidFill>
            <a:srgbClr val="A59D8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AVG $250 Per Night in Manhattan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53FAC-790C-4341-83BA-2C81D1A6EF65}"/>
              </a:ext>
            </a:extLst>
          </p:cNvPr>
          <p:cNvSpPr txBox="1"/>
          <p:nvPr/>
        </p:nvSpPr>
        <p:spPr>
          <a:xfrm>
            <a:off x="751114" y="1132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475C2-162B-BD41-8094-AA08C6B0C117}"/>
              </a:ext>
            </a:extLst>
          </p:cNvPr>
          <p:cNvSpPr/>
          <p:nvPr/>
        </p:nvSpPr>
        <p:spPr>
          <a:xfrm>
            <a:off x="855406" y="3196510"/>
            <a:ext cx="3858097" cy="3661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44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12B1-4A6D-DB40-9402-7037078C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" y="270126"/>
            <a:ext cx="11641016" cy="8234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Using your apartment in Manhattan for Airbnb will earn you $73 more than the rest of NYC.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1CFC7-8611-9647-9747-5BEAE67E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72527"/>
              </p:ext>
            </p:extLst>
          </p:nvPr>
        </p:nvGraphicFramePr>
        <p:xfrm>
          <a:off x="944880" y="1195755"/>
          <a:ext cx="10302240" cy="37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8CC459-A5FC-CC41-AD59-CE0C66968B9E}"/>
              </a:ext>
            </a:extLst>
          </p:cNvPr>
          <p:cNvCxnSpPr>
            <a:cxnSpLocks/>
          </p:cNvCxnSpPr>
          <p:nvPr/>
        </p:nvCxnSpPr>
        <p:spPr>
          <a:xfrm>
            <a:off x="1494503" y="3200400"/>
            <a:ext cx="9606116" cy="0"/>
          </a:xfrm>
          <a:prstGeom prst="line">
            <a:avLst/>
          </a:prstGeom>
          <a:ln w="53975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69850">
            <a:bevelT w="146050"/>
            <a:bevelB w="1079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7D8FDB-332F-804E-A638-4301F1C5109A}"/>
              </a:ext>
            </a:extLst>
          </p:cNvPr>
          <p:cNvSpPr txBox="1"/>
          <p:nvPr/>
        </p:nvSpPr>
        <p:spPr>
          <a:xfrm>
            <a:off x="944880" y="5690074"/>
            <a:ext cx="10302240" cy="1061829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Manhattan sees more tourists than any other borough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Manhattan is the setting of a ton of movies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Manhattan has the highest cost of living in the entire city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Manhattan has many famous parts (Time Square, Empire State Building, Wall Street, Center of The United Nations)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C5447-8828-5343-BAB5-3E1D99196D9A}"/>
              </a:ext>
            </a:extLst>
          </p:cNvPr>
          <p:cNvSpPr txBox="1"/>
          <p:nvPr/>
        </p:nvSpPr>
        <p:spPr>
          <a:xfrm>
            <a:off x="944880" y="5126264"/>
            <a:ext cx="10302240" cy="461665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DO THEY PREFER MANHATTAN?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B8B17-1600-5540-8432-0C8DF8386A82}"/>
              </a:ext>
            </a:extLst>
          </p:cNvPr>
          <p:cNvCxnSpPr>
            <a:cxnSpLocks/>
          </p:cNvCxnSpPr>
          <p:nvPr/>
        </p:nvCxnSpPr>
        <p:spPr>
          <a:xfrm>
            <a:off x="2349500" y="2542034"/>
            <a:ext cx="381000" cy="569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A40849-A13D-F346-B751-ACEE29AE1D78}"/>
              </a:ext>
            </a:extLst>
          </p:cNvPr>
          <p:cNvSpPr txBox="1"/>
          <p:nvPr/>
        </p:nvSpPr>
        <p:spPr>
          <a:xfrm>
            <a:off x="1607502" y="1851253"/>
            <a:ext cx="2095500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$124 is the AVG Cost of NYC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14ADA3-DF5A-4068-8A32-4E2884271566}"/>
              </a:ext>
            </a:extLst>
          </p:cNvPr>
          <p:cNvSpPr/>
          <p:nvPr/>
        </p:nvSpPr>
        <p:spPr>
          <a:xfrm>
            <a:off x="5215107" y="2019733"/>
            <a:ext cx="2226072" cy="2981347"/>
          </a:xfrm>
          <a:prstGeom prst="ellips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solidFill>
              <a:srgbClr val="FFFF00"/>
            </a:solidFill>
          </a:ln>
          <a:scene3d>
            <a:camera prst="orthographicFron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2F9AE-4D94-BA4B-96C4-A44D44BD6D0B}"/>
              </a:ext>
            </a:extLst>
          </p:cNvPr>
          <p:cNvCxnSpPr>
            <a:cxnSpLocks/>
          </p:cNvCxnSpPr>
          <p:nvPr/>
        </p:nvCxnSpPr>
        <p:spPr>
          <a:xfrm flipH="1">
            <a:off x="7290376" y="1721392"/>
            <a:ext cx="1730672" cy="79723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FE703-5FA6-F148-BE55-2ECCBA1E9202}"/>
              </a:ext>
            </a:extLst>
          </p:cNvPr>
          <p:cNvSpPr txBox="1"/>
          <p:nvPr/>
        </p:nvSpPr>
        <p:spPr>
          <a:xfrm>
            <a:off x="8262878" y="1657623"/>
            <a:ext cx="3394841" cy="369332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Manhattan costs $197 per night </a:t>
            </a:r>
          </a:p>
        </p:txBody>
      </p:sp>
    </p:spTree>
    <p:extLst>
      <p:ext uri="{BB962C8B-B14F-4D97-AF65-F5344CB8AC3E}">
        <p14:creationId xmlns:p14="http://schemas.microsoft.com/office/powerpoint/2010/main" val="14204974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C7AA50-6A5E-B741-B9F0-AA844859A3CB}"/>
              </a:ext>
            </a:extLst>
          </p:cNvPr>
          <p:cNvCxnSpPr>
            <a:cxnSpLocks/>
          </p:cNvCxnSpPr>
          <p:nvPr/>
        </p:nvCxnSpPr>
        <p:spPr>
          <a:xfrm>
            <a:off x="748145" y="2906294"/>
            <a:ext cx="10529455" cy="0"/>
          </a:xfrm>
          <a:prstGeom prst="line">
            <a:avLst/>
          </a:prstGeom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EA45AD-0D29-5549-BFD8-FF28316A6651}"/>
              </a:ext>
            </a:extLst>
          </p:cNvPr>
          <p:cNvSpPr txBox="1"/>
          <p:nvPr/>
        </p:nvSpPr>
        <p:spPr>
          <a:xfrm>
            <a:off x="261257" y="46993"/>
            <a:ext cx="1164045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Being an Airbnb host in Fort Wadsworth will make you on AVG $685 more than the rest of Staten Island</a:t>
            </a:r>
            <a:r>
              <a:rPr lang="en-US" sz="2400" b="1" dirty="0"/>
              <a:t>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BD99AE-4E41-8249-ACE2-F27922CBA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589518"/>
              </p:ext>
            </p:extLst>
          </p:nvPr>
        </p:nvGraphicFramePr>
        <p:xfrm>
          <a:off x="261257" y="642938"/>
          <a:ext cx="11640457" cy="3655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EFC0C3-734A-2A4F-9784-8CC9692D0676}"/>
              </a:ext>
            </a:extLst>
          </p:cNvPr>
          <p:cNvSpPr txBox="1"/>
          <p:nvPr/>
        </p:nvSpPr>
        <p:spPr>
          <a:xfrm>
            <a:off x="7206343" y="1317171"/>
            <a:ext cx="2993571" cy="646331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Fort Wadsworth charges $800 per night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DD7398-9EBF-9243-82C2-B9C4A3D15C25}"/>
              </a:ext>
            </a:extLst>
          </p:cNvPr>
          <p:cNvSpPr txBox="1"/>
          <p:nvPr/>
        </p:nvSpPr>
        <p:spPr>
          <a:xfrm>
            <a:off x="4978400" y="3884615"/>
            <a:ext cx="708442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time was a factor and you wanted to make the most money </a:t>
            </a:r>
            <a:r>
              <a:rPr lang="en-US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 NIGHT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the neighborhood </a:t>
            </a:r>
            <a:r>
              <a:rPr lang="en-US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Fort Wadsworth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would be the most ideal location out of all the neighborhoods in NYC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4871E4-1157-8548-80FF-EC243A1201A7}"/>
              </a:ext>
            </a:extLst>
          </p:cNvPr>
          <p:cNvSpPr txBox="1">
            <a:spLocks/>
          </p:cNvSpPr>
          <p:nvPr/>
        </p:nvSpPr>
        <p:spPr>
          <a:xfrm>
            <a:off x="288108" y="5510331"/>
            <a:ext cx="11385732" cy="1137548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3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904 Restaurants within 5 miles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Former US Military Base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NYC Marathon begins here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Exempt from subway stations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Highly Residential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Waterfront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Extremely historical</a:t>
            </a:r>
          </a:p>
          <a:p>
            <a:pPr algn="ctr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NYC but the quiet part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A8124E-A0C1-1248-970C-9646BF221B8B}"/>
              </a:ext>
            </a:extLst>
          </p:cNvPr>
          <p:cNvSpPr>
            <a:spLocks noGrp="1"/>
          </p:cNvSpPr>
          <p:nvPr/>
        </p:nvSpPr>
        <p:spPr>
          <a:xfrm>
            <a:off x="288108" y="4921108"/>
            <a:ext cx="11385732" cy="476060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What makes Fort Wadsworth the best neighborhood to rent in NYC?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92760F-9029-1643-94EC-4895F753DB30}"/>
              </a:ext>
            </a:extLst>
          </p:cNvPr>
          <p:cNvCxnSpPr>
            <a:cxnSpLocks/>
          </p:cNvCxnSpPr>
          <p:nvPr/>
        </p:nvCxnSpPr>
        <p:spPr>
          <a:xfrm flipH="1">
            <a:off x="3840480" y="2166258"/>
            <a:ext cx="406400" cy="6154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3F46AC-7C43-6643-8500-AFB50A05649F}"/>
              </a:ext>
            </a:extLst>
          </p:cNvPr>
          <p:cNvSpPr txBox="1"/>
          <p:nvPr/>
        </p:nvSpPr>
        <p:spPr>
          <a:xfrm>
            <a:off x="3840480" y="1640336"/>
            <a:ext cx="25400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$115 is the Avg Cost Per Night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CE5740-E229-7D4E-903C-CE812A883E7D}"/>
              </a:ext>
            </a:extLst>
          </p:cNvPr>
          <p:cNvCxnSpPr>
            <a:cxnSpLocks/>
          </p:cNvCxnSpPr>
          <p:nvPr/>
        </p:nvCxnSpPr>
        <p:spPr>
          <a:xfrm flipH="1">
            <a:off x="3598606" y="1539584"/>
            <a:ext cx="360773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990017-F7D8-0C4A-9A6D-9A6B6F9B1A31}"/>
              </a:ext>
            </a:extLst>
          </p:cNvPr>
          <p:cNvCxnSpPr>
            <a:cxnSpLocks/>
          </p:cNvCxnSpPr>
          <p:nvPr/>
        </p:nvCxnSpPr>
        <p:spPr>
          <a:xfrm>
            <a:off x="748145" y="2906294"/>
            <a:ext cx="11011236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429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A37006-9F84-4545-81F6-631A237C12E3}"/>
              </a:ext>
            </a:extLst>
          </p:cNvPr>
          <p:cNvCxnSpPr>
            <a:cxnSpLocks/>
          </p:cNvCxnSpPr>
          <p:nvPr/>
        </p:nvCxnSpPr>
        <p:spPr>
          <a:xfrm>
            <a:off x="782855" y="2627697"/>
            <a:ext cx="10474960" cy="0"/>
          </a:xfrm>
          <a:prstGeom prst="line">
            <a:avLst/>
          </a:prstGeom>
          <a:ln w="3492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567A0-9999-2748-BC87-C8C42D01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4451952"/>
            <a:ext cx="11640457" cy="739808"/>
          </a:xfrm>
          <a:solidFill>
            <a:srgbClr val="DDDBC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Why Is Tribeca the best neighborhood to rent in Manhattan?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A45AD-0D29-5549-BFD8-FF28316A6651}"/>
              </a:ext>
            </a:extLst>
          </p:cNvPr>
          <p:cNvSpPr txBox="1"/>
          <p:nvPr/>
        </p:nvSpPr>
        <p:spPr>
          <a:xfrm>
            <a:off x="261256" y="89649"/>
            <a:ext cx="11640457" cy="412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Manhattan’s best neighborhood to host is </a:t>
            </a:r>
            <a:r>
              <a:rPr lang="en-US" sz="2000" b="1" i="1" dirty="0">
                <a:solidFill>
                  <a:schemeClr val="tx1"/>
                </a:solidFill>
              </a:rPr>
              <a:t>Tribeca</a:t>
            </a:r>
            <a:r>
              <a:rPr lang="en-US" sz="2000" b="1" dirty="0">
                <a:solidFill>
                  <a:schemeClr val="tx1"/>
                </a:solidFill>
              </a:rPr>
              <a:t> earning on </a:t>
            </a:r>
            <a:r>
              <a:rPr lang="en-US" sz="2000" b="1" i="1" dirty="0">
                <a:solidFill>
                  <a:schemeClr val="tx1"/>
                </a:solidFill>
              </a:rPr>
              <a:t>AVG $294 </a:t>
            </a:r>
            <a:r>
              <a:rPr lang="en-US" sz="2000" b="1" dirty="0">
                <a:solidFill>
                  <a:schemeClr val="tx1"/>
                </a:solidFill>
              </a:rPr>
              <a:t>more than Manhattan’s AVG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8C4B60B-906E-DD42-92B1-D4236CFDD611}"/>
              </a:ext>
            </a:extLst>
          </p:cNvPr>
          <p:cNvSpPr txBox="1">
            <a:spLocks/>
          </p:cNvSpPr>
          <p:nvPr/>
        </p:nvSpPr>
        <p:spPr>
          <a:xfrm>
            <a:off x="261257" y="5360488"/>
            <a:ext cx="11640457" cy="1273991"/>
          </a:xfrm>
          <a:prstGeom prst="rect">
            <a:avLst/>
          </a:prstGeom>
          <a:solidFill>
            <a:srgbClr val="DDDBCB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2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Tribeca Film Festival every Spring 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Cobblestone roads give the neighborhood an ancient and mysterious feel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Old industrial buildings turned into apartments (A recent trend)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Close to Wall Street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Very family friendly because of Washing Market Park and Hudson River Park draw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E441E8-3545-9543-83A5-A8C4967BB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308039"/>
              </p:ext>
            </p:extLst>
          </p:nvPr>
        </p:nvGraphicFramePr>
        <p:xfrm>
          <a:off x="261257" y="651445"/>
          <a:ext cx="11640457" cy="361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CE5740-E229-7D4E-903C-CE812A883E7D}"/>
              </a:ext>
            </a:extLst>
          </p:cNvPr>
          <p:cNvCxnSpPr>
            <a:cxnSpLocks/>
          </p:cNvCxnSpPr>
          <p:nvPr/>
        </p:nvCxnSpPr>
        <p:spPr>
          <a:xfrm>
            <a:off x="2971801" y="1741714"/>
            <a:ext cx="6781799" cy="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396F67-8DC0-5C47-8C0B-89636CD86611}"/>
              </a:ext>
            </a:extLst>
          </p:cNvPr>
          <p:cNvSpPr txBox="1"/>
          <p:nvPr/>
        </p:nvSpPr>
        <p:spPr>
          <a:xfrm>
            <a:off x="1164772" y="1280049"/>
            <a:ext cx="1807029" cy="646331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Tribeca charges $491 per night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98E5-2D02-054B-827D-FF0E7D9F59FC}"/>
              </a:ext>
            </a:extLst>
          </p:cNvPr>
          <p:cNvCxnSpPr>
            <a:cxnSpLocks/>
          </p:cNvCxnSpPr>
          <p:nvPr/>
        </p:nvCxnSpPr>
        <p:spPr>
          <a:xfrm flipH="1">
            <a:off x="10097729" y="1518921"/>
            <a:ext cx="126206" cy="10276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3AB97-5CC4-CE47-812E-37F12B921571}"/>
              </a:ext>
            </a:extLst>
          </p:cNvPr>
          <p:cNvSpPr txBox="1"/>
          <p:nvPr/>
        </p:nvSpPr>
        <p:spPr>
          <a:xfrm>
            <a:off x="9970588" y="824309"/>
            <a:ext cx="211328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$197 is the AVG Per Night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021B15-96A1-C54F-8111-3A7248C9BD63}"/>
              </a:ext>
            </a:extLst>
          </p:cNvPr>
          <p:cNvCxnSpPr>
            <a:cxnSpLocks/>
          </p:cNvCxnSpPr>
          <p:nvPr/>
        </p:nvCxnSpPr>
        <p:spPr>
          <a:xfrm>
            <a:off x="782855" y="2627697"/>
            <a:ext cx="10967656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389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67A0-9999-2748-BC87-C8C42D01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4439252"/>
            <a:ext cx="11640457" cy="681388"/>
          </a:xfrm>
          <a:solidFill>
            <a:srgbClr val="DDDBCB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IS IT EXPENSIVE TO RENT IN SEA GATE?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2659A-B651-B345-A5F8-85239391A50D}"/>
              </a:ext>
            </a:extLst>
          </p:cNvPr>
          <p:cNvCxnSpPr>
            <a:cxnSpLocks/>
          </p:cNvCxnSpPr>
          <p:nvPr/>
        </p:nvCxnSpPr>
        <p:spPr>
          <a:xfrm flipH="1">
            <a:off x="650240" y="2712720"/>
            <a:ext cx="10617200" cy="0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75685-9F33-734D-A5CE-FD01C3843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52189"/>
              </p:ext>
            </p:extLst>
          </p:nvPr>
        </p:nvGraphicFramePr>
        <p:xfrm>
          <a:off x="261257" y="642938"/>
          <a:ext cx="11640457" cy="362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0329E8C-BAE9-0044-B3C2-A30CA08462E7}"/>
              </a:ext>
            </a:extLst>
          </p:cNvPr>
          <p:cNvSpPr txBox="1">
            <a:spLocks/>
          </p:cNvSpPr>
          <p:nvPr/>
        </p:nvSpPr>
        <p:spPr>
          <a:xfrm>
            <a:off x="261257" y="5289672"/>
            <a:ext cx="11640457" cy="1263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2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On the very southwest tip of Brooklyn</a:t>
            </a:r>
          </a:p>
          <a:p>
            <a:pPr marL="457200" indent="-457200"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Beach location</a:t>
            </a:r>
          </a:p>
          <a:p>
            <a:pPr marL="457200" indent="-457200"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 private gated community</a:t>
            </a:r>
          </a:p>
          <a:p>
            <a:pPr marL="457200" indent="-457200"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Part of Coney Island</a:t>
            </a:r>
          </a:p>
          <a:p>
            <a:pPr marL="457200" indent="-457200"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Contains mostly single-family homes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33A4F-F910-8C4E-A521-7D19FD50B0A3}"/>
              </a:ext>
            </a:extLst>
          </p:cNvPr>
          <p:cNvCxnSpPr>
            <a:cxnSpLocks/>
          </p:cNvCxnSpPr>
          <p:nvPr/>
        </p:nvCxnSpPr>
        <p:spPr>
          <a:xfrm flipH="1">
            <a:off x="5958840" y="2265680"/>
            <a:ext cx="492761" cy="3348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CE5740-E229-7D4E-903C-CE812A883E7D}"/>
              </a:ext>
            </a:extLst>
          </p:cNvPr>
          <p:cNvCxnSpPr>
            <a:cxnSpLocks/>
          </p:cNvCxnSpPr>
          <p:nvPr/>
        </p:nvCxnSpPr>
        <p:spPr>
          <a:xfrm>
            <a:off x="3715657" y="1741714"/>
            <a:ext cx="6382072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7A801-04BB-4D4D-B95D-2B9C5FBDC5FF}"/>
              </a:ext>
            </a:extLst>
          </p:cNvPr>
          <p:cNvSpPr txBox="1"/>
          <p:nvPr/>
        </p:nvSpPr>
        <p:spPr>
          <a:xfrm>
            <a:off x="1208314" y="1317171"/>
            <a:ext cx="2536372" cy="646331"/>
          </a:xfrm>
          <a:prstGeom prst="rect">
            <a:avLst/>
          </a:prstGeom>
          <a:solidFill>
            <a:srgbClr val="A59D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 Gate charges $488 per night to 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A45AD-0D29-5549-BFD8-FF28316A6651}"/>
              </a:ext>
            </a:extLst>
          </p:cNvPr>
          <p:cNvSpPr txBox="1"/>
          <p:nvPr/>
        </p:nvSpPr>
        <p:spPr>
          <a:xfrm>
            <a:off x="377065" y="73967"/>
            <a:ext cx="113823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Choosing to list an Airbnb in Sea Gate will make you $364 more per night than the rest of Brooklyn.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B165E0-F859-FD4F-B80E-2CA1E9E4167B}"/>
              </a:ext>
            </a:extLst>
          </p:cNvPr>
          <p:cNvCxnSpPr>
            <a:cxnSpLocks/>
          </p:cNvCxnSpPr>
          <p:nvPr/>
        </p:nvCxnSpPr>
        <p:spPr>
          <a:xfrm>
            <a:off x="688157" y="2712760"/>
            <a:ext cx="11071224" cy="11789"/>
          </a:xfrm>
          <a:prstGeom prst="line">
            <a:avLst/>
          </a:prstGeom>
          <a:ln w="412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619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22688</TotalTime>
  <Words>1277</Words>
  <Application>Microsoft Macintosh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Helvetica Neue</vt:lpstr>
      <vt:lpstr>Tw Cen MT</vt:lpstr>
      <vt:lpstr>Tw Cen MT Condensed</vt:lpstr>
      <vt:lpstr>Wingdings 3</vt:lpstr>
      <vt:lpstr>5_Integral</vt:lpstr>
      <vt:lpstr>NYC AIRBNB REVENUE –  What’s the best solution for you?</vt:lpstr>
      <vt:lpstr>PROBLEM: NYC AIRBNB HOSTS ARE NOT MAXIMIZING THEIR POSSIBLE PROFITS</vt:lpstr>
      <vt:lpstr>PowerPoint Presentation</vt:lpstr>
      <vt:lpstr>Using a ★ in your listing title instead of a ⭐, will make on average $1,984.52 more</vt:lpstr>
      <vt:lpstr>Renting out the entire home/apartment in Manhattan will make you on average $126 PER NIGHT THAN THE OTHER OPTIONS</vt:lpstr>
      <vt:lpstr>Using your apartment in Manhattan for Airbnb will earn you $73 more than the rest of NYC.</vt:lpstr>
      <vt:lpstr>PowerPoint Presentation</vt:lpstr>
      <vt:lpstr>Why Is Tribeca the best neighborhood to rent in Manhattan?</vt:lpstr>
      <vt:lpstr>WHY IS IT EXPENSIVE TO RENT IN SEA GATE?</vt:lpstr>
      <vt:lpstr>PowerPoint Presentation</vt:lpstr>
      <vt:lpstr>WHY is NeponsIt NEARLY 3x the average to rent?</vt:lpstr>
      <vt:lpstr>PowerPoint Presentation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Hypothesis: Increase NYC AIRBNB REVENUE</dc:title>
  <dc:creator>Usuario de Microsoft Office</dc:creator>
  <cp:lastModifiedBy>Usuario de Microsoft Office</cp:lastModifiedBy>
  <cp:revision>112</cp:revision>
  <dcterms:created xsi:type="dcterms:W3CDTF">2020-03-05T22:51:54Z</dcterms:created>
  <dcterms:modified xsi:type="dcterms:W3CDTF">2020-05-01T00:22:28Z</dcterms:modified>
</cp:coreProperties>
</file>