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3"/>
  </p:normalViewPr>
  <p:slideViewPr>
    <p:cSldViewPr snapToGrid="0">
      <p:cViewPr>
        <p:scale>
          <a:sx n="95" d="100"/>
          <a:sy n="95" d="100"/>
        </p:scale>
        <p:origin x="1760"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10/19/24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243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10/19/24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033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10/19/24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640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10/19/24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145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10/19/24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883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10/19/24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0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10/19/24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550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10/19/24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405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10/19/24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563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10/19/24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445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10/19/24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959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10/19/24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20884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B7F88A-EE9B-4C9D-9477-42E234662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purple chromosome design">
            <a:extLst>
              <a:ext uri="{FF2B5EF4-FFF2-40B4-BE49-F238E27FC236}">
                <a16:creationId xmlns:a16="http://schemas.microsoft.com/office/drawing/2014/main" id="{AF551CEE-1D8A-91B7-2CC6-891F8CC4EED1}"/>
              </a:ext>
            </a:extLst>
          </p:cNvPr>
          <p:cNvPicPr>
            <a:picLocks noChangeAspect="1"/>
          </p:cNvPicPr>
          <p:nvPr/>
        </p:nvPicPr>
        <p:blipFill>
          <a:blip r:embed="rId2"/>
          <a:srcRect t="21974" b="21776"/>
          <a:stretch/>
        </p:blipFill>
        <p:spPr>
          <a:xfrm>
            <a:off x="1" y="10"/>
            <a:ext cx="12191999" cy="6857990"/>
          </a:xfrm>
          <a:prstGeom prst="rect">
            <a:avLst/>
          </a:prstGeom>
        </p:spPr>
      </p:pic>
      <p:sp>
        <p:nvSpPr>
          <p:cNvPr id="11" name="Rectangle 1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849C5-AFEA-2E7F-560A-E5AB0374C41A}"/>
              </a:ext>
            </a:extLst>
          </p:cNvPr>
          <p:cNvSpPr>
            <a:spLocks noGrp="1"/>
          </p:cNvSpPr>
          <p:nvPr>
            <p:ph type="ctrTitle"/>
          </p:nvPr>
        </p:nvSpPr>
        <p:spPr>
          <a:xfrm>
            <a:off x="4985517" y="3021984"/>
            <a:ext cx="6470692" cy="1538766"/>
          </a:xfrm>
        </p:spPr>
        <p:txBody>
          <a:bodyPr>
            <a:normAutofit fontScale="90000"/>
          </a:bodyPr>
          <a:lstStyle/>
          <a:p>
            <a:pPr algn="ctr"/>
            <a:r>
              <a:rPr lang="en-US" sz="5400" dirty="0">
                <a:solidFill>
                  <a:schemeClr val="tx1"/>
                </a:solidFill>
              </a:rPr>
              <a:t>DevOps and the Division of Labor</a:t>
            </a:r>
          </a:p>
        </p:txBody>
      </p:sp>
      <p:sp>
        <p:nvSpPr>
          <p:cNvPr id="3" name="Subtitle 2">
            <a:extLst>
              <a:ext uri="{FF2B5EF4-FFF2-40B4-BE49-F238E27FC236}">
                <a16:creationId xmlns:a16="http://schemas.microsoft.com/office/drawing/2014/main" id="{8D25DE85-8EF4-68A5-BF00-8F19A55FA4B4}"/>
              </a:ext>
            </a:extLst>
          </p:cNvPr>
          <p:cNvSpPr>
            <a:spLocks noGrp="1"/>
          </p:cNvSpPr>
          <p:nvPr>
            <p:ph type="subTitle" idx="1"/>
          </p:nvPr>
        </p:nvSpPr>
        <p:spPr>
          <a:xfrm>
            <a:off x="4985516" y="4735799"/>
            <a:ext cx="6470693" cy="605256"/>
          </a:xfrm>
        </p:spPr>
        <p:txBody>
          <a:bodyPr>
            <a:normAutofit fontScale="85000" lnSpcReduction="20000"/>
          </a:bodyPr>
          <a:lstStyle/>
          <a:p>
            <a:pPr algn="ctr"/>
            <a:r>
              <a:rPr lang="en-US" dirty="0"/>
              <a:t>From human machines to creative agents</a:t>
            </a:r>
          </a:p>
        </p:txBody>
      </p:sp>
      <p:cxnSp>
        <p:nvCxnSpPr>
          <p:cNvPr id="13" name="Straight Connector 1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7127724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C6508-5CF8-CEBE-B5AF-D9356590EE36}"/>
              </a:ext>
            </a:extLst>
          </p:cNvPr>
          <p:cNvSpPr>
            <a:spLocks noGrp="1"/>
          </p:cNvSpPr>
          <p:nvPr>
            <p:ph type="title"/>
          </p:nvPr>
        </p:nvSpPr>
        <p:spPr>
          <a:xfrm>
            <a:off x="477078" y="516836"/>
            <a:ext cx="3100136" cy="1960234"/>
          </a:xfrm>
        </p:spPr>
        <p:txBody>
          <a:bodyPr>
            <a:normAutofit/>
          </a:bodyPr>
          <a:lstStyle/>
          <a:p>
            <a:r>
              <a:rPr lang="en-US" sz="4000">
                <a:solidFill>
                  <a:srgbClr val="E72983"/>
                </a:solidFill>
              </a:rPr>
              <a:t>Assembly-Line Labor</a:t>
            </a:r>
          </a:p>
        </p:txBody>
      </p:sp>
      <p:cxnSp>
        <p:nvCxnSpPr>
          <p:cNvPr id="23" name="Straight Connector 22">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8361DB6D-5426-53CC-3423-27D1DAD07EB2}"/>
              </a:ext>
            </a:extLst>
          </p:cNvPr>
          <p:cNvSpPr>
            <a:spLocks noGrp="1"/>
          </p:cNvSpPr>
          <p:nvPr>
            <p:ph idx="1"/>
          </p:nvPr>
        </p:nvSpPr>
        <p:spPr>
          <a:xfrm>
            <a:off x="492371" y="3092823"/>
            <a:ext cx="3084844" cy="3009797"/>
          </a:xfrm>
        </p:spPr>
        <p:txBody>
          <a:bodyPr>
            <a:normAutofit/>
          </a:bodyPr>
          <a:lstStyle/>
          <a:p>
            <a:r>
              <a:rPr lang="en-US" sz="1800" dirty="0"/>
              <a:t>The workers were human machines, given mechanical jobs beyond the capabilities of the then-current technology.</a:t>
            </a:r>
          </a:p>
        </p:txBody>
      </p:sp>
      <p:pic>
        <p:nvPicPr>
          <p:cNvPr id="7" name="Content Placeholder 6" descr="A group of men working on a factory&#10;&#10;Description automatically generated">
            <a:extLst>
              <a:ext uri="{FF2B5EF4-FFF2-40B4-BE49-F238E27FC236}">
                <a16:creationId xmlns:a16="http://schemas.microsoft.com/office/drawing/2014/main" id="{448E62CD-1CC0-796D-88B1-39D4D6187A77}"/>
              </a:ext>
            </a:extLst>
          </p:cNvPr>
          <p:cNvPicPr>
            <a:picLocks noChangeAspect="1"/>
          </p:cNvPicPr>
          <p:nvPr/>
        </p:nvPicPr>
        <p:blipFill>
          <a:blip r:embed="rId2"/>
          <a:srcRect l="1781" r="12765"/>
          <a:stretch/>
        </p:blipFill>
        <p:spPr>
          <a:xfrm>
            <a:off x="4080728" y="10"/>
            <a:ext cx="8111272" cy="6857990"/>
          </a:xfrm>
          <a:prstGeom prst="rect">
            <a:avLst/>
          </a:prstGeom>
        </p:spPr>
      </p:pic>
    </p:spTree>
    <p:extLst>
      <p:ext uri="{BB962C8B-B14F-4D97-AF65-F5344CB8AC3E}">
        <p14:creationId xmlns:p14="http://schemas.microsoft.com/office/powerpoint/2010/main" val="408638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E7298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590B636-E7B1-D635-BAAA-02AD22C6B328}"/>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All Thinking Should Occur at the Top</a:t>
            </a:r>
          </a:p>
        </p:txBody>
      </p:sp>
      <p:cxnSp>
        <p:nvCxnSpPr>
          <p:cNvPr id="26" name="Straight Connector 2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Content Placeholder 18">
            <a:extLst>
              <a:ext uri="{FF2B5EF4-FFF2-40B4-BE49-F238E27FC236}">
                <a16:creationId xmlns:a16="http://schemas.microsoft.com/office/drawing/2014/main" id="{B42EA28B-C5D8-397D-95AB-D5DCD9DB29F2}"/>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The managers and factory engineers were supposed to think… the workers to do as they were instructed.</a:t>
            </a:r>
          </a:p>
        </p:txBody>
      </p:sp>
      <p:pic>
        <p:nvPicPr>
          <p:cNvPr id="5" name="Content Placeholder 4">
            <a:extLst>
              <a:ext uri="{FF2B5EF4-FFF2-40B4-BE49-F238E27FC236}">
                <a16:creationId xmlns:a16="http://schemas.microsoft.com/office/drawing/2014/main" id="{DFAB06BF-73BE-33A6-FEE9-7DF1CB11011C}"/>
              </a:ext>
            </a:extLst>
          </p:cNvPr>
          <p:cNvPicPr>
            <a:picLocks noChangeAspect="1"/>
          </p:cNvPicPr>
          <p:nvPr/>
        </p:nvPicPr>
        <p:blipFill>
          <a:blip r:embed="rId2"/>
          <a:stretch>
            <a:fillRect/>
          </a:stretch>
        </p:blipFill>
        <p:spPr>
          <a:xfrm>
            <a:off x="4742017" y="879719"/>
            <a:ext cx="6798082" cy="5098561"/>
          </a:xfrm>
          <a:prstGeom prst="rect">
            <a:avLst/>
          </a:prstGeom>
        </p:spPr>
      </p:pic>
    </p:spTree>
    <p:extLst>
      <p:ext uri="{BB962C8B-B14F-4D97-AF65-F5344CB8AC3E}">
        <p14:creationId xmlns:p14="http://schemas.microsoft.com/office/powerpoint/2010/main" val="2923383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46A45-FAA3-CF68-3AC5-95D9897AB3E6}"/>
              </a:ext>
            </a:extLst>
          </p:cNvPr>
          <p:cNvSpPr>
            <a:spLocks noGrp="1"/>
          </p:cNvSpPr>
          <p:nvPr>
            <p:ph type="title"/>
          </p:nvPr>
        </p:nvSpPr>
        <p:spPr>
          <a:xfrm>
            <a:off x="5172074" y="286603"/>
            <a:ext cx="5983605" cy="1450757"/>
          </a:xfrm>
        </p:spPr>
        <p:txBody>
          <a:bodyPr>
            <a:normAutofit/>
          </a:bodyPr>
          <a:lstStyle/>
          <a:p>
            <a:r>
              <a:rPr lang="en-US" dirty="0"/>
              <a:t>Adam Smith</a:t>
            </a:r>
          </a:p>
        </p:txBody>
      </p:sp>
      <p:pic>
        <p:nvPicPr>
          <p:cNvPr id="7" name="Content Placeholder 6">
            <a:extLst>
              <a:ext uri="{FF2B5EF4-FFF2-40B4-BE49-F238E27FC236}">
                <a16:creationId xmlns:a16="http://schemas.microsoft.com/office/drawing/2014/main" id="{53EB690C-267F-2F50-175C-A3D0E299FA6A}"/>
              </a:ext>
            </a:extLst>
          </p:cNvPr>
          <p:cNvPicPr>
            <a:picLocks noChangeAspect="1"/>
          </p:cNvPicPr>
          <p:nvPr/>
        </p:nvPicPr>
        <p:blipFill>
          <a:blip r:embed="rId2"/>
          <a:srcRect r="692"/>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284D6325-0036-15AF-35ED-096266398A0D}"/>
              </a:ext>
            </a:extLst>
          </p:cNvPr>
          <p:cNvSpPr>
            <a:spLocks noGrp="1"/>
          </p:cNvSpPr>
          <p:nvPr>
            <p:ph idx="1"/>
          </p:nvPr>
        </p:nvSpPr>
        <p:spPr>
          <a:xfrm>
            <a:off x="5172074" y="2108201"/>
            <a:ext cx="5983606" cy="3760891"/>
          </a:xfrm>
        </p:spPr>
        <p:txBody>
          <a:bodyPr>
            <a:normAutofit fontScale="92500" lnSpcReduction="10000"/>
          </a:bodyPr>
          <a:lstStyle/>
          <a:p>
            <a:r>
              <a:rPr lang="en-US" dirty="0"/>
              <a:t>“In the progress of the division of </a:t>
            </a:r>
            <a:r>
              <a:rPr lang="en-US" dirty="0" err="1"/>
              <a:t>labour</a:t>
            </a:r>
            <a:r>
              <a:rPr lang="en-US" dirty="0"/>
              <a:t>, the employment of... the great body of people, comes to be confined to a few very simple operations... But the understandings of the greater part of men are necessarily formed by their ordinary employments. The man whose whole life is spent in performing a few simple operations, of which the effects are perhaps always the same... has no occasion to exert his understanding or to exercise his invention... He naturally loses, therefore, the habit of such exertion, and generally becomes as stupid and ignorant as it is possible to become for a human creature to become.” </a:t>
            </a:r>
          </a:p>
        </p:txBody>
      </p:sp>
    </p:spTree>
    <p:extLst>
      <p:ext uri="{BB962C8B-B14F-4D97-AF65-F5344CB8AC3E}">
        <p14:creationId xmlns:p14="http://schemas.microsoft.com/office/powerpoint/2010/main" val="129185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F66AE95-89E4-4685-13C4-9CA53E1EB7EE}"/>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Taylorism</a:t>
            </a:r>
          </a:p>
        </p:txBody>
      </p:sp>
      <p:cxnSp>
        <p:nvCxnSpPr>
          <p:cNvPr id="14" name="Straight Connector 1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2FCE9-B56D-EA28-D0A0-05AFF090F6E3}"/>
              </a:ext>
            </a:extLst>
          </p:cNvPr>
          <p:cNvSpPr>
            <a:spLocks noGrp="1"/>
          </p:cNvSpPr>
          <p:nvPr>
            <p:ph idx="1"/>
          </p:nvPr>
        </p:nvSpPr>
        <p:spPr>
          <a:xfrm>
            <a:off x="1097279" y="2700171"/>
            <a:ext cx="5977938" cy="3188800"/>
          </a:xfrm>
        </p:spPr>
        <p:txBody>
          <a:bodyPr>
            <a:normAutofit/>
          </a:bodyPr>
          <a:lstStyle/>
          <a:p>
            <a:endParaRPr lang="en-US" sz="1800" dirty="0">
              <a:solidFill>
                <a:srgbClr val="FFFFFF"/>
              </a:solidFill>
            </a:endParaRPr>
          </a:p>
          <a:p>
            <a:r>
              <a:rPr lang="en-US" sz="1800" dirty="0">
                <a:solidFill>
                  <a:srgbClr val="FFFFFF"/>
                </a:solidFill>
              </a:rPr>
              <a:t>“He posited that time and motion studies combined with rational analysis and synthesis could uncover one best method for performing any particular task…” -- Wikipedia</a:t>
            </a:r>
          </a:p>
        </p:txBody>
      </p:sp>
      <p:pic>
        <p:nvPicPr>
          <p:cNvPr id="7" name="Picture 6">
            <a:extLst>
              <a:ext uri="{FF2B5EF4-FFF2-40B4-BE49-F238E27FC236}">
                <a16:creationId xmlns:a16="http://schemas.microsoft.com/office/drawing/2014/main" id="{7B92DB58-9CB9-1F6F-E023-CB6E17166946}"/>
              </a:ext>
            </a:extLst>
          </p:cNvPr>
          <p:cNvPicPr>
            <a:picLocks noChangeAspect="1"/>
          </p:cNvPicPr>
          <p:nvPr/>
        </p:nvPicPr>
        <p:blipFill>
          <a:blip r:embed="rId2"/>
          <a:srcRect r="-2" b="799"/>
          <a:stretch/>
        </p:blipFill>
        <p:spPr>
          <a:xfrm>
            <a:off x="7611902" y="10"/>
            <a:ext cx="4580097" cy="6857990"/>
          </a:xfrm>
          <a:prstGeom prst="rect">
            <a:avLst/>
          </a:prstGeom>
        </p:spPr>
      </p:pic>
    </p:spTree>
    <p:extLst>
      <p:ext uri="{BB962C8B-B14F-4D97-AF65-F5344CB8AC3E}">
        <p14:creationId xmlns:p14="http://schemas.microsoft.com/office/powerpoint/2010/main" val="34803529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51FC7-406B-17BD-6641-78521AFAD082}"/>
              </a:ext>
            </a:extLst>
          </p:cNvPr>
          <p:cNvSpPr>
            <a:spLocks noGrp="1"/>
          </p:cNvSpPr>
          <p:nvPr>
            <p:ph type="title"/>
          </p:nvPr>
        </p:nvSpPr>
        <p:spPr>
          <a:xfrm>
            <a:off x="5172074" y="286603"/>
            <a:ext cx="5983605" cy="1450757"/>
          </a:xfrm>
        </p:spPr>
        <p:txBody>
          <a:bodyPr>
            <a:normAutofit/>
          </a:bodyPr>
          <a:lstStyle/>
          <a:p>
            <a:r>
              <a:rPr lang="en-US" dirty="0"/>
              <a:t>Henry Ford</a:t>
            </a:r>
          </a:p>
        </p:txBody>
      </p:sp>
      <p:pic>
        <p:nvPicPr>
          <p:cNvPr id="4" name="Content Placeholder 3">
            <a:extLst>
              <a:ext uri="{FF2B5EF4-FFF2-40B4-BE49-F238E27FC236}">
                <a16:creationId xmlns:a16="http://schemas.microsoft.com/office/drawing/2014/main" id="{8B21D29E-7C06-B3E1-3410-1DE570C99A4A}"/>
              </a:ext>
            </a:extLst>
          </p:cNvPr>
          <p:cNvPicPr>
            <a:picLocks noChangeAspect="1"/>
          </p:cNvPicPr>
          <p:nvPr/>
        </p:nvPicPr>
        <p:blipFill>
          <a:blip r:embed="rId2"/>
          <a:srcRect l="6687" r="7965"/>
          <a:stretch/>
        </p:blipFill>
        <p:spPr>
          <a:xfrm>
            <a:off x="20" y="10"/>
            <a:ext cx="4580077" cy="6857990"/>
          </a:xfrm>
          <a:prstGeom prst="rect">
            <a:avLst/>
          </a:prstGeom>
        </p:spPr>
      </p:pic>
      <p:cxnSp>
        <p:nvCxnSpPr>
          <p:cNvPr id="13" name="Straight Connector 12">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123D776-4DA0-18A2-EEB7-A022166D1564}"/>
              </a:ext>
            </a:extLst>
          </p:cNvPr>
          <p:cNvSpPr>
            <a:spLocks noGrp="1"/>
          </p:cNvSpPr>
          <p:nvPr>
            <p:ph idx="1"/>
          </p:nvPr>
        </p:nvSpPr>
        <p:spPr>
          <a:xfrm>
            <a:off x="5172074" y="2108201"/>
            <a:ext cx="5983606" cy="3760891"/>
          </a:xfrm>
        </p:spPr>
        <p:txBody>
          <a:bodyPr>
            <a:normAutofit/>
          </a:bodyPr>
          <a:lstStyle/>
          <a:p>
            <a:r>
              <a:rPr lang="en-US" dirty="0"/>
              <a:t>Cars are available in “Any color the customer wants, as long as it’s black.”</a:t>
            </a:r>
          </a:p>
        </p:txBody>
      </p:sp>
    </p:spTree>
    <p:extLst>
      <p:ext uri="{BB962C8B-B14F-4D97-AF65-F5344CB8AC3E}">
        <p14:creationId xmlns:p14="http://schemas.microsoft.com/office/powerpoint/2010/main" val="72707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EFF65-88F2-B886-9BA8-BBA5358602A3}"/>
              </a:ext>
            </a:extLst>
          </p:cNvPr>
          <p:cNvSpPr>
            <a:spLocks noGrp="1"/>
          </p:cNvSpPr>
          <p:nvPr>
            <p:ph type="title"/>
          </p:nvPr>
        </p:nvSpPr>
        <p:spPr>
          <a:xfrm>
            <a:off x="8614786" y="516836"/>
            <a:ext cx="3100136" cy="1960234"/>
          </a:xfrm>
        </p:spPr>
        <p:txBody>
          <a:bodyPr>
            <a:normAutofit/>
          </a:bodyPr>
          <a:lstStyle/>
          <a:p>
            <a:r>
              <a:rPr lang="en-US" sz="4400">
                <a:solidFill>
                  <a:srgbClr val="E72983"/>
                </a:solidFill>
              </a:rPr>
              <a:t>Toyota</a:t>
            </a:r>
          </a:p>
        </p:txBody>
      </p:sp>
      <p:pic>
        <p:nvPicPr>
          <p:cNvPr id="7" name="Content Placeholder 6">
            <a:extLst>
              <a:ext uri="{FF2B5EF4-FFF2-40B4-BE49-F238E27FC236}">
                <a16:creationId xmlns:a16="http://schemas.microsoft.com/office/drawing/2014/main" id="{22E548EE-09EF-D4CC-B78B-F046D223457E}"/>
              </a:ext>
            </a:extLst>
          </p:cNvPr>
          <p:cNvPicPr>
            <a:picLocks noChangeAspect="1"/>
          </p:cNvPicPr>
          <p:nvPr/>
        </p:nvPicPr>
        <p:blipFill>
          <a:blip r:embed="rId2"/>
          <a:srcRect l="13024" r="20446"/>
          <a:stretch/>
        </p:blipFill>
        <p:spPr>
          <a:xfrm>
            <a:off x="-1" y="10"/>
            <a:ext cx="8111272" cy="6857990"/>
          </a:xfrm>
          <a:prstGeom prst="rect">
            <a:avLst/>
          </a:prstGeom>
        </p:spPr>
      </p:pic>
      <p:cxnSp>
        <p:nvCxnSpPr>
          <p:cNvPr id="16" name="Straight Connector 15">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0145" y="2633962"/>
            <a:ext cx="2926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2508E9ED-F2A4-7E54-16CB-5DD13FF0042E}"/>
              </a:ext>
            </a:extLst>
          </p:cNvPr>
          <p:cNvSpPr>
            <a:spLocks noGrp="1"/>
          </p:cNvSpPr>
          <p:nvPr>
            <p:ph idx="1"/>
          </p:nvPr>
        </p:nvSpPr>
        <p:spPr>
          <a:xfrm>
            <a:off x="8614786" y="3429000"/>
            <a:ext cx="3084844" cy="1519514"/>
          </a:xfrm>
        </p:spPr>
        <p:txBody>
          <a:bodyPr>
            <a:normAutofit/>
          </a:bodyPr>
          <a:lstStyle/>
          <a:p>
            <a:r>
              <a:rPr lang="en-US" sz="1600" dirty="0"/>
              <a:t>“Toyota’s real innovation is its ability to harness the intellect of ‘ordinary’ employees” – Mary and Tom </a:t>
            </a:r>
            <a:r>
              <a:rPr lang="en-US" sz="1600" dirty="0" err="1"/>
              <a:t>Poppendieck</a:t>
            </a:r>
            <a:endParaRPr lang="en-US" sz="1600" dirty="0"/>
          </a:p>
        </p:txBody>
      </p:sp>
    </p:spTree>
    <p:extLst>
      <p:ext uri="{BB962C8B-B14F-4D97-AF65-F5344CB8AC3E}">
        <p14:creationId xmlns:p14="http://schemas.microsoft.com/office/powerpoint/2010/main" val="94541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E7298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20F10D9-4399-41F3-EA8B-CDFD55F9D3A3}"/>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The Toyota Way</a:t>
            </a:r>
          </a:p>
        </p:txBody>
      </p:sp>
      <p:cxnSp>
        <p:nvCxnSpPr>
          <p:cNvPr id="21" name="Straight Connector 2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2D5C13-E38F-E9D9-CA5A-3756664646DF}"/>
              </a:ext>
            </a:extLst>
          </p:cNvPr>
          <p:cNvSpPr>
            <a:spLocks noGrp="1"/>
          </p:cNvSpPr>
          <p:nvPr>
            <p:ph idx="1"/>
          </p:nvPr>
        </p:nvSpPr>
        <p:spPr>
          <a:xfrm>
            <a:off x="571752" y="2799654"/>
            <a:ext cx="3005462" cy="3189665"/>
          </a:xfrm>
        </p:spPr>
        <p:txBody>
          <a:bodyPr>
            <a:normAutofit lnSpcReduction="10000"/>
          </a:bodyPr>
          <a:lstStyle/>
          <a:p>
            <a:pPr>
              <a:lnSpc>
                <a:spcPct val="90000"/>
              </a:lnSpc>
            </a:pPr>
            <a:endParaRPr lang="en-US" sz="900" dirty="0">
              <a:solidFill>
                <a:srgbClr val="FFFFFF"/>
              </a:solidFill>
            </a:endParaRPr>
          </a:p>
          <a:p>
            <a:pPr>
              <a:lnSpc>
                <a:spcPct val="90000"/>
              </a:lnSpc>
            </a:pPr>
            <a:r>
              <a:rPr lang="en-US" sz="1400" dirty="0">
                <a:solidFill>
                  <a:schemeClr val="accent4"/>
                </a:solidFill>
              </a:rPr>
              <a:t>The right process will produce the right results</a:t>
            </a:r>
          </a:p>
          <a:p>
            <a:pPr>
              <a:lnSpc>
                <a:spcPct val="90000"/>
              </a:lnSpc>
              <a:buFont typeface="Courier New" panose="02070309020205020404" pitchFamily="49" charset="0"/>
              <a:buChar char="o"/>
            </a:pPr>
            <a:r>
              <a:rPr lang="en-US" sz="900" dirty="0">
                <a:solidFill>
                  <a:srgbClr val="FFFFFF"/>
                </a:solidFill>
              </a:rPr>
              <a:t> Create continuous process flow to bring problems to the surface.</a:t>
            </a:r>
          </a:p>
          <a:p>
            <a:pPr>
              <a:lnSpc>
                <a:spcPct val="90000"/>
              </a:lnSpc>
              <a:buFont typeface="Courier New" panose="02070309020205020404" pitchFamily="49" charset="0"/>
              <a:buChar char="o"/>
            </a:pPr>
            <a:r>
              <a:rPr lang="en-US" sz="900" dirty="0">
                <a:solidFill>
                  <a:srgbClr val="FFFFFF"/>
                </a:solidFill>
              </a:rPr>
              <a:t> Use the "pull" system to avoid overproduction.</a:t>
            </a:r>
          </a:p>
          <a:p>
            <a:pPr>
              <a:lnSpc>
                <a:spcPct val="90000"/>
              </a:lnSpc>
              <a:buFont typeface="Courier New" panose="02070309020205020404" pitchFamily="49" charset="0"/>
              <a:buChar char="o"/>
            </a:pPr>
            <a:r>
              <a:rPr lang="en-US" sz="900" dirty="0">
                <a:solidFill>
                  <a:srgbClr val="FFFFFF"/>
                </a:solidFill>
              </a:rPr>
              <a:t> Level out the workload (</a:t>
            </a:r>
            <a:r>
              <a:rPr lang="en-US" sz="900" dirty="0" err="1">
                <a:solidFill>
                  <a:srgbClr val="FFFFFF"/>
                </a:solidFill>
              </a:rPr>
              <a:t>heijunka</a:t>
            </a:r>
            <a:r>
              <a:rPr lang="en-US" sz="900" dirty="0">
                <a:solidFill>
                  <a:srgbClr val="FFFFFF"/>
                </a:solidFill>
              </a:rPr>
              <a:t>). (Work like the tortoise, not the hare.)</a:t>
            </a:r>
          </a:p>
          <a:p>
            <a:pPr>
              <a:lnSpc>
                <a:spcPct val="90000"/>
              </a:lnSpc>
              <a:buFont typeface="Courier New" panose="02070309020205020404" pitchFamily="49" charset="0"/>
              <a:buChar char="o"/>
            </a:pPr>
            <a:r>
              <a:rPr lang="en-US" sz="900" dirty="0">
                <a:solidFill>
                  <a:srgbClr val="FFFFFF"/>
                </a:solidFill>
              </a:rPr>
              <a:t> Build a culture of stopping to fix problems, to get quality right from the start. (</a:t>
            </a:r>
            <a:r>
              <a:rPr lang="en-US" sz="900" dirty="0" err="1">
                <a:solidFill>
                  <a:srgbClr val="FFFFFF"/>
                </a:solidFill>
              </a:rPr>
              <a:t>Jidoka</a:t>
            </a:r>
            <a:r>
              <a:rPr lang="en-US" sz="900" dirty="0">
                <a:solidFill>
                  <a:srgbClr val="FFFFFF"/>
                </a:solidFill>
              </a:rPr>
              <a:t>)</a:t>
            </a:r>
          </a:p>
          <a:p>
            <a:pPr>
              <a:lnSpc>
                <a:spcPct val="90000"/>
              </a:lnSpc>
              <a:buFont typeface="Courier New" panose="02070309020205020404" pitchFamily="49" charset="0"/>
              <a:buChar char="o"/>
            </a:pPr>
            <a:r>
              <a:rPr lang="en-US" sz="900" dirty="0">
                <a:solidFill>
                  <a:srgbClr val="FFFFFF"/>
                </a:solidFill>
              </a:rPr>
              <a:t> Standardized tasks are the foundation for continuous improvement and employee empowerment.</a:t>
            </a:r>
          </a:p>
          <a:p>
            <a:pPr>
              <a:lnSpc>
                <a:spcPct val="90000"/>
              </a:lnSpc>
              <a:buFont typeface="Courier New" panose="02070309020205020404" pitchFamily="49" charset="0"/>
              <a:buChar char="o"/>
            </a:pPr>
            <a:r>
              <a:rPr lang="en-US" sz="900" dirty="0">
                <a:solidFill>
                  <a:srgbClr val="FFFFFF"/>
                </a:solidFill>
              </a:rPr>
              <a:t> Use visual control so no problems are hidden.</a:t>
            </a:r>
          </a:p>
          <a:p>
            <a:pPr>
              <a:lnSpc>
                <a:spcPct val="90000"/>
              </a:lnSpc>
              <a:buFont typeface="Courier New" panose="02070309020205020404" pitchFamily="49" charset="0"/>
              <a:buChar char="o"/>
            </a:pPr>
            <a:r>
              <a:rPr lang="en-US" sz="900" dirty="0">
                <a:solidFill>
                  <a:srgbClr val="FFFFFF"/>
                </a:solidFill>
              </a:rPr>
              <a:t> Use only reliable, thoroughly tested technology that serves your people and processes.</a:t>
            </a:r>
          </a:p>
        </p:txBody>
      </p:sp>
      <p:pic>
        <p:nvPicPr>
          <p:cNvPr id="6" name="Picture 5" descr="A diagram of a process&#10;&#10;Description automatically generated">
            <a:extLst>
              <a:ext uri="{FF2B5EF4-FFF2-40B4-BE49-F238E27FC236}">
                <a16:creationId xmlns:a16="http://schemas.microsoft.com/office/drawing/2014/main" id="{C8AE7262-4B97-32F2-3D9D-4FEF25E832B9}"/>
              </a:ext>
            </a:extLst>
          </p:cNvPr>
          <p:cNvPicPr>
            <a:picLocks noChangeAspect="1"/>
          </p:cNvPicPr>
          <p:nvPr/>
        </p:nvPicPr>
        <p:blipFill>
          <a:blip r:embed="rId2"/>
          <a:stretch>
            <a:fillRect/>
          </a:stretch>
        </p:blipFill>
        <p:spPr>
          <a:xfrm>
            <a:off x="4742017" y="1941920"/>
            <a:ext cx="6798082" cy="2974160"/>
          </a:xfrm>
          <a:prstGeom prst="rect">
            <a:avLst/>
          </a:prstGeom>
        </p:spPr>
      </p:pic>
    </p:spTree>
    <p:extLst>
      <p:ext uri="{BB962C8B-B14F-4D97-AF65-F5344CB8AC3E}">
        <p14:creationId xmlns:p14="http://schemas.microsoft.com/office/powerpoint/2010/main" val="1801810148"/>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F1833"/>
      </a:dk2>
      <a:lt2>
        <a:srgbClr val="F0F3F2"/>
      </a:lt2>
      <a:accent1>
        <a:srgbClr val="E72983"/>
      </a:accent1>
      <a:accent2>
        <a:srgbClr val="D517C0"/>
      </a:accent2>
      <a:accent3>
        <a:srgbClr val="AD29E7"/>
      </a:accent3>
      <a:accent4>
        <a:srgbClr val="501DD6"/>
      </a:accent4>
      <a:accent5>
        <a:srgbClr val="2943E7"/>
      </a:accent5>
      <a:accent6>
        <a:srgbClr val="1781D5"/>
      </a:accent6>
      <a:hlink>
        <a:srgbClr val="433FBF"/>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651</TotalTime>
  <Words>357</Words>
  <Application>Microsoft Macintosh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Courier New</vt:lpstr>
      <vt:lpstr>Garamond</vt:lpstr>
      <vt:lpstr>RetrospectVTI</vt:lpstr>
      <vt:lpstr>DevOps and the Division of Labor</vt:lpstr>
      <vt:lpstr>Assembly-Line Labor</vt:lpstr>
      <vt:lpstr>All Thinking Should Occur at the Top</vt:lpstr>
      <vt:lpstr>Adam Smith</vt:lpstr>
      <vt:lpstr>Taylorism</vt:lpstr>
      <vt:lpstr>Henry Ford</vt:lpstr>
      <vt:lpstr>Toyota</vt:lpstr>
      <vt:lpstr>The Toyota 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and the Division of Labor</dc:title>
  <dc:creator>Gene Callahan</dc:creator>
  <cp:lastModifiedBy>Gene Callahan</cp:lastModifiedBy>
  <cp:revision>2</cp:revision>
  <dcterms:created xsi:type="dcterms:W3CDTF">2024-10-19T17:50:27Z</dcterms:created>
  <dcterms:modified xsi:type="dcterms:W3CDTF">2024-10-20T04:42:06Z</dcterms:modified>
</cp:coreProperties>
</file>