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56" r:id="rId2"/>
    <p:sldId id="257" r:id="rId3"/>
    <p:sldId id="258" r:id="rId4"/>
    <p:sldId id="259" r:id="rId5"/>
    <p:sldId id="260" r:id="rId6"/>
    <p:sldId id="261" r:id="rId7"/>
    <p:sldId id="264" r:id="rId8"/>
    <p:sldId id="265" r:id="rId9"/>
    <p:sldId id="267" r:id="rId10"/>
    <p:sldId id="266" r:id="rId11"/>
    <p:sldId id="262" r:id="rId12"/>
    <p:sldId id="263"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52"/>
    <p:restoredTop sz="94710"/>
  </p:normalViewPr>
  <p:slideViewPr>
    <p:cSldViewPr snapToGrid="0">
      <p:cViewPr>
        <p:scale>
          <a:sx n="180" d="100"/>
          <a:sy n="180" d="100"/>
        </p:scale>
        <p:origin x="14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10/22/24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22430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10/22/24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0330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10/22/24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640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10/22/24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145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10/22/24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8835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10/22/24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020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10/22/24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550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10/22/24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8405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10/22/24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5634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10/22/24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445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10/22/24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959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10/22/24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220884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B7F88A-EE9B-4C9D-9477-42E234662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purple chromosome design">
            <a:extLst>
              <a:ext uri="{FF2B5EF4-FFF2-40B4-BE49-F238E27FC236}">
                <a16:creationId xmlns:a16="http://schemas.microsoft.com/office/drawing/2014/main" id="{AF551CEE-1D8A-91B7-2CC6-891F8CC4EED1}"/>
              </a:ext>
            </a:extLst>
          </p:cNvPr>
          <p:cNvPicPr>
            <a:picLocks noChangeAspect="1"/>
          </p:cNvPicPr>
          <p:nvPr/>
        </p:nvPicPr>
        <p:blipFill>
          <a:blip r:embed="rId2"/>
          <a:srcRect t="21974" b="21776"/>
          <a:stretch/>
        </p:blipFill>
        <p:spPr>
          <a:xfrm>
            <a:off x="1" y="10"/>
            <a:ext cx="12191999" cy="6857990"/>
          </a:xfrm>
          <a:prstGeom prst="rect">
            <a:avLst/>
          </a:prstGeom>
        </p:spPr>
      </p:pic>
      <p:sp>
        <p:nvSpPr>
          <p:cNvPr id="11" name="Rectangle 10">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A849C5-AFEA-2E7F-560A-E5AB0374C41A}"/>
              </a:ext>
            </a:extLst>
          </p:cNvPr>
          <p:cNvSpPr>
            <a:spLocks noGrp="1"/>
          </p:cNvSpPr>
          <p:nvPr>
            <p:ph type="ctrTitle"/>
          </p:nvPr>
        </p:nvSpPr>
        <p:spPr>
          <a:xfrm>
            <a:off x="4985517" y="3021984"/>
            <a:ext cx="6470692" cy="1538766"/>
          </a:xfrm>
        </p:spPr>
        <p:txBody>
          <a:bodyPr>
            <a:normAutofit fontScale="90000"/>
          </a:bodyPr>
          <a:lstStyle/>
          <a:p>
            <a:pPr algn="ctr"/>
            <a:r>
              <a:rPr lang="en-US" sz="5400" dirty="0">
                <a:solidFill>
                  <a:schemeClr val="tx1"/>
                </a:solidFill>
              </a:rPr>
              <a:t>DevOps and the Division of Labor</a:t>
            </a:r>
          </a:p>
        </p:txBody>
      </p:sp>
      <p:sp>
        <p:nvSpPr>
          <p:cNvPr id="3" name="Subtitle 2">
            <a:extLst>
              <a:ext uri="{FF2B5EF4-FFF2-40B4-BE49-F238E27FC236}">
                <a16:creationId xmlns:a16="http://schemas.microsoft.com/office/drawing/2014/main" id="{8D25DE85-8EF4-68A5-BF00-8F19A55FA4B4}"/>
              </a:ext>
            </a:extLst>
          </p:cNvPr>
          <p:cNvSpPr>
            <a:spLocks noGrp="1"/>
          </p:cNvSpPr>
          <p:nvPr>
            <p:ph type="subTitle" idx="1"/>
          </p:nvPr>
        </p:nvSpPr>
        <p:spPr>
          <a:xfrm>
            <a:off x="4985516" y="4735799"/>
            <a:ext cx="6470693" cy="605256"/>
          </a:xfrm>
        </p:spPr>
        <p:txBody>
          <a:bodyPr>
            <a:normAutofit fontScale="85000" lnSpcReduction="20000"/>
          </a:bodyPr>
          <a:lstStyle/>
          <a:p>
            <a:pPr algn="ctr"/>
            <a:r>
              <a:rPr lang="en-US" dirty="0"/>
              <a:t>From human machines to creative agents</a:t>
            </a:r>
          </a:p>
        </p:txBody>
      </p:sp>
      <p:cxnSp>
        <p:nvCxnSpPr>
          <p:cNvPr id="13" name="Straight Connector 12">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0211"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15" name="!!footer rectangle">
            <a:extLst>
              <a:ext uri="{FF2B5EF4-FFF2-40B4-BE49-F238E27FC236}">
                <a16:creationId xmlns:a16="http://schemas.microsoft.com/office/drawing/2014/main" id="{D50218C5-E017-43D2-8345-FD9FBF0C9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3712772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E7298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2CD4EB-2A82-996A-E366-3FA4C958EE3E}"/>
              </a:ext>
            </a:extLst>
          </p:cNvPr>
          <p:cNvSpPr>
            <a:spLocks noGrp="1"/>
          </p:cNvSpPr>
          <p:nvPr>
            <p:ph type="title"/>
          </p:nvPr>
        </p:nvSpPr>
        <p:spPr>
          <a:xfrm>
            <a:off x="435869" y="640080"/>
            <a:ext cx="3659246" cy="3834658"/>
          </a:xfrm>
        </p:spPr>
        <p:txBody>
          <a:bodyPr vert="horz" lIns="91440" tIns="45720" rIns="91440" bIns="45720" rtlCol="0" anchor="b">
            <a:normAutofit/>
          </a:bodyPr>
          <a:lstStyle/>
          <a:p>
            <a:pPr algn="ctr"/>
            <a:r>
              <a:rPr lang="en-US" sz="4400" dirty="0">
                <a:solidFill>
                  <a:srgbClr val="FFFFFF"/>
                </a:solidFill>
              </a:rPr>
              <a:t>The Result: But Is There a Better Way?</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white sheet with text on it&#10;&#10;Description automatically generated">
            <a:extLst>
              <a:ext uri="{FF2B5EF4-FFF2-40B4-BE49-F238E27FC236}">
                <a16:creationId xmlns:a16="http://schemas.microsoft.com/office/drawing/2014/main" id="{D23E0816-C20C-4A53-FB7C-2B2936DDB55B}"/>
              </a:ext>
            </a:extLst>
          </p:cNvPr>
          <p:cNvPicPr>
            <a:picLocks noGrp="1" noChangeAspect="1"/>
          </p:cNvPicPr>
          <p:nvPr>
            <p:ph idx="1"/>
          </p:nvPr>
        </p:nvPicPr>
        <p:blipFill>
          <a:blip r:embed="rId2"/>
          <a:stretch>
            <a:fillRect/>
          </a:stretch>
        </p:blipFill>
        <p:spPr>
          <a:xfrm>
            <a:off x="4889647" y="1242237"/>
            <a:ext cx="6728501" cy="4373525"/>
          </a:xfrm>
          <a:prstGeom prst="rect">
            <a:avLst/>
          </a:prstGeom>
        </p:spPr>
      </p:pic>
    </p:spTree>
    <p:extLst>
      <p:ext uri="{BB962C8B-B14F-4D97-AF65-F5344CB8AC3E}">
        <p14:creationId xmlns:p14="http://schemas.microsoft.com/office/powerpoint/2010/main" val="3767924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EFF65-88F2-B886-9BA8-BBA5358602A3}"/>
              </a:ext>
            </a:extLst>
          </p:cNvPr>
          <p:cNvSpPr>
            <a:spLocks noGrp="1"/>
          </p:cNvSpPr>
          <p:nvPr>
            <p:ph type="title"/>
          </p:nvPr>
        </p:nvSpPr>
        <p:spPr>
          <a:xfrm>
            <a:off x="8614786" y="516836"/>
            <a:ext cx="3100136" cy="1960234"/>
          </a:xfrm>
        </p:spPr>
        <p:txBody>
          <a:bodyPr>
            <a:normAutofit/>
          </a:bodyPr>
          <a:lstStyle/>
          <a:p>
            <a:r>
              <a:rPr lang="en-US" sz="4400">
                <a:solidFill>
                  <a:srgbClr val="E72983"/>
                </a:solidFill>
              </a:rPr>
              <a:t>Toyota</a:t>
            </a:r>
          </a:p>
        </p:txBody>
      </p:sp>
      <p:pic>
        <p:nvPicPr>
          <p:cNvPr id="7" name="Content Placeholder 6">
            <a:extLst>
              <a:ext uri="{FF2B5EF4-FFF2-40B4-BE49-F238E27FC236}">
                <a16:creationId xmlns:a16="http://schemas.microsoft.com/office/drawing/2014/main" id="{22E548EE-09EF-D4CC-B78B-F046D223457E}"/>
              </a:ext>
            </a:extLst>
          </p:cNvPr>
          <p:cNvPicPr>
            <a:picLocks noChangeAspect="1"/>
          </p:cNvPicPr>
          <p:nvPr/>
        </p:nvPicPr>
        <p:blipFill>
          <a:blip r:embed="rId2"/>
          <a:srcRect l="13024" r="20446"/>
          <a:stretch/>
        </p:blipFill>
        <p:spPr>
          <a:xfrm>
            <a:off x="-1" y="10"/>
            <a:ext cx="8111272" cy="6857990"/>
          </a:xfrm>
          <a:prstGeom prst="rect">
            <a:avLst/>
          </a:prstGeom>
        </p:spPr>
      </p:pic>
      <p:cxnSp>
        <p:nvCxnSpPr>
          <p:cNvPr id="16" name="Straight Connector 15">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30145" y="2633962"/>
            <a:ext cx="292608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2508E9ED-F2A4-7E54-16CB-5DD13FF0042E}"/>
              </a:ext>
            </a:extLst>
          </p:cNvPr>
          <p:cNvSpPr>
            <a:spLocks noGrp="1"/>
          </p:cNvSpPr>
          <p:nvPr>
            <p:ph idx="1"/>
          </p:nvPr>
        </p:nvSpPr>
        <p:spPr>
          <a:xfrm>
            <a:off x="8614786" y="3429000"/>
            <a:ext cx="3084844" cy="1519514"/>
          </a:xfrm>
        </p:spPr>
        <p:txBody>
          <a:bodyPr>
            <a:normAutofit/>
          </a:bodyPr>
          <a:lstStyle/>
          <a:p>
            <a:r>
              <a:rPr lang="en-US" sz="1600" dirty="0"/>
              <a:t>“Toyota’s real innovation is its ability to harness the intellect of ‘ordinary’ employees” – Mary and Tom </a:t>
            </a:r>
            <a:r>
              <a:rPr lang="en-US" sz="1600" dirty="0" err="1"/>
              <a:t>Poppendieck</a:t>
            </a:r>
            <a:endParaRPr lang="en-US" sz="1600" dirty="0"/>
          </a:p>
        </p:txBody>
      </p:sp>
    </p:spTree>
    <p:extLst>
      <p:ext uri="{BB962C8B-B14F-4D97-AF65-F5344CB8AC3E}">
        <p14:creationId xmlns:p14="http://schemas.microsoft.com/office/powerpoint/2010/main" val="945415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E7298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20F10D9-4399-41F3-EA8B-CDFD55F9D3A3}"/>
              </a:ext>
            </a:extLst>
          </p:cNvPr>
          <p:cNvSpPr>
            <a:spLocks noGrp="1"/>
          </p:cNvSpPr>
          <p:nvPr>
            <p:ph type="title"/>
          </p:nvPr>
        </p:nvSpPr>
        <p:spPr>
          <a:xfrm>
            <a:off x="290623" y="516837"/>
            <a:ext cx="3452037" cy="1085136"/>
          </a:xfrm>
        </p:spPr>
        <p:txBody>
          <a:bodyPr>
            <a:normAutofit/>
          </a:bodyPr>
          <a:lstStyle/>
          <a:p>
            <a:r>
              <a:rPr lang="en-US" sz="4000" dirty="0">
                <a:solidFill>
                  <a:srgbClr val="FFFFFF"/>
                </a:solidFill>
              </a:rPr>
              <a:t>The Toyota Way</a:t>
            </a:r>
          </a:p>
        </p:txBody>
      </p:sp>
      <p:cxnSp>
        <p:nvCxnSpPr>
          <p:cNvPr id="21" name="Straight Connector 20">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2D5C13-E38F-E9D9-CA5A-3756664646DF}"/>
              </a:ext>
            </a:extLst>
          </p:cNvPr>
          <p:cNvSpPr>
            <a:spLocks noGrp="1"/>
          </p:cNvSpPr>
          <p:nvPr>
            <p:ph idx="1"/>
          </p:nvPr>
        </p:nvSpPr>
        <p:spPr>
          <a:xfrm>
            <a:off x="290623" y="2268280"/>
            <a:ext cx="3515833" cy="4072880"/>
          </a:xfrm>
        </p:spPr>
        <p:txBody>
          <a:bodyPr>
            <a:normAutofit/>
          </a:bodyPr>
          <a:lstStyle/>
          <a:p>
            <a:pPr>
              <a:lnSpc>
                <a:spcPct val="90000"/>
              </a:lnSpc>
            </a:pPr>
            <a:endParaRPr lang="en-US" sz="900" dirty="0">
              <a:solidFill>
                <a:srgbClr val="FFFFFF"/>
              </a:solidFill>
            </a:endParaRPr>
          </a:p>
          <a:p>
            <a:pPr>
              <a:lnSpc>
                <a:spcPct val="90000"/>
              </a:lnSpc>
            </a:pPr>
            <a:r>
              <a:rPr lang="en-US" sz="1500" dirty="0">
                <a:solidFill>
                  <a:schemeClr val="accent4"/>
                </a:solidFill>
              </a:rPr>
              <a:t>The right process will produce the right results</a:t>
            </a:r>
          </a:p>
          <a:p>
            <a:pPr>
              <a:lnSpc>
                <a:spcPct val="90000"/>
              </a:lnSpc>
              <a:buFont typeface="Courier New" panose="02070309020205020404" pitchFamily="49" charset="0"/>
              <a:buChar char="o"/>
            </a:pPr>
            <a:r>
              <a:rPr lang="en-US" sz="900" dirty="0">
                <a:solidFill>
                  <a:srgbClr val="FFFFFF"/>
                </a:solidFill>
              </a:rPr>
              <a:t> </a:t>
            </a:r>
            <a:r>
              <a:rPr lang="en-US" sz="1200" dirty="0">
                <a:solidFill>
                  <a:srgbClr val="FFFFFF"/>
                </a:solidFill>
              </a:rPr>
              <a:t>Create continuous process flow to bring problems to the surface.</a:t>
            </a:r>
          </a:p>
          <a:p>
            <a:pPr>
              <a:lnSpc>
                <a:spcPct val="90000"/>
              </a:lnSpc>
              <a:buFont typeface="Courier New" panose="02070309020205020404" pitchFamily="49" charset="0"/>
              <a:buChar char="o"/>
            </a:pPr>
            <a:r>
              <a:rPr lang="en-US" sz="1200" dirty="0">
                <a:solidFill>
                  <a:srgbClr val="FFFFFF"/>
                </a:solidFill>
              </a:rPr>
              <a:t> Use the "pull" system to avoid overproduction.</a:t>
            </a:r>
          </a:p>
          <a:p>
            <a:pPr>
              <a:lnSpc>
                <a:spcPct val="90000"/>
              </a:lnSpc>
              <a:buFont typeface="Courier New" panose="02070309020205020404" pitchFamily="49" charset="0"/>
              <a:buChar char="o"/>
            </a:pPr>
            <a:r>
              <a:rPr lang="en-US" sz="1200" dirty="0">
                <a:solidFill>
                  <a:srgbClr val="FFFFFF"/>
                </a:solidFill>
              </a:rPr>
              <a:t> Level out the workload (</a:t>
            </a:r>
            <a:r>
              <a:rPr lang="en-US" sz="1200" i="1" dirty="0" err="1">
                <a:solidFill>
                  <a:srgbClr val="FFFFFF"/>
                </a:solidFill>
              </a:rPr>
              <a:t>heijunka</a:t>
            </a:r>
            <a:r>
              <a:rPr lang="en-US" sz="1200" dirty="0">
                <a:solidFill>
                  <a:srgbClr val="FFFFFF"/>
                </a:solidFill>
              </a:rPr>
              <a:t>). (Work like the tortoise, not the hare.)</a:t>
            </a:r>
          </a:p>
          <a:p>
            <a:pPr>
              <a:lnSpc>
                <a:spcPct val="90000"/>
              </a:lnSpc>
              <a:buFont typeface="Courier New" panose="02070309020205020404" pitchFamily="49" charset="0"/>
              <a:buChar char="o"/>
            </a:pPr>
            <a:r>
              <a:rPr lang="en-US" sz="1200" dirty="0">
                <a:solidFill>
                  <a:srgbClr val="FFFFFF"/>
                </a:solidFill>
              </a:rPr>
              <a:t> Build a culture of stopping to fix problems, to get quality right from the start. (</a:t>
            </a:r>
            <a:r>
              <a:rPr lang="en-US" sz="1200" i="1" dirty="0" err="1">
                <a:solidFill>
                  <a:srgbClr val="FFFFFF"/>
                </a:solidFill>
              </a:rPr>
              <a:t>Jidoka</a:t>
            </a:r>
            <a:r>
              <a:rPr lang="en-US" sz="1200" dirty="0">
                <a:solidFill>
                  <a:srgbClr val="FFFFFF"/>
                </a:solidFill>
              </a:rPr>
              <a:t>)</a:t>
            </a:r>
          </a:p>
          <a:p>
            <a:pPr>
              <a:lnSpc>
                <a:spcPct val="90000"/>
              </a:lnSpc>
              <a:buFont typeface="Courier New" panose="02070309020205020404" pitchFamily="49" charset="0"/>
              <a:buChar char="o"/>
            </a:pPr>
            <a:r>
              <a:rPr lang="en-US" sz="1200" dirty="0">
                <a:solidFill>
                  <a:srgbClr val="FFFFFF"/>
                </a:solidFill>
              </a:rPr>
              <a:t> Standardized tasks are the foundation for continuous improvement and employee empowerment.</a:t>
            </a:r>
          </a:p>
          <a:p>
            <a:pPr>
              <a:lnSpc>
                <a:spcPct val="90000"/>
              </a:lnSpc>
              <a:buFont typeface="Courier New" panose="02070309020205020404" pitchFamily="49" charset="0"/>
              <a:buChar char="o"/>
            </a:pPr>
            <a:r>
              <a:rPr lang="en-US" sz="1200" dirty="0">
                <a:solidFill>
                  <a:srgbClr val="FFFFFF"/>
                </a:solidFill>
              </a:rPr>
              <a:t> Use visual control so no problems are hidden.</a:t>
            </a:r>
          </a:p>
          <a:p>
            <a:pPr>
              <a:lnSpc>
                <a:spcPct val="90000"/>
              </a:lnSpc>
              <a:buFont typeface="Courier New" panose="02070309020205020404" pitchFamily="49" charset="0"/>
              <a:buChar char="o"/>
            </a:pPr>
            <a:r>
              <a:rPr lang="en-US" sz="1200" dirty="0">
                <a:solidFill>
                  <a:srgbClr val="FFFFFF"/>
                </a:solidFill>
              </a:rPr>
              <a:t> Use only reliable, thoroughly tested technology that serves your people and processes.</a:t>
            </a:r>
          </a:p>
        </p:txBody>
      </p:sp>
      <p:pic>
        <p:nvPicPr>
          <p:cNvPr id="6" name="Picture 5" descr="A diagram of a process&#10;&#10;Description automatically generated">
            <a:extLst>
              <a:ext uri="{FF2B5EF4-FFF2-40B4-BE49-F238E27FC236}">
                <a16:creationId xmlns:a16="http://schemas.microsoft.com/office/drawing/2014/main" id="{C8AE7262-4B97-32F2-3D9D-4FEF25E832B9}"/>
              </a:ext>
            </a:extLst>
          </p:cNvPr>
          <p:cNvPicPr>
            <a:picLocks noChangeAspect="1"/>
          </p:cNvPicPr>
          <p:nvPr/>
        </p:nvPicPr>
        <p:blipFill>
          <a:blip r:embed="rId2"/>
          <a:stretch>
            <a:fillRect/>
          </a:stretch>
        </p:blipFill>
        <p:spPr>
          <a:xfrm>
            <a:off x="4742017" y="1941920"/>
            <a:ext cx="6798082" cy="2974160"/>
          </a:xfrm>
          <a:prstGeom prst="rect">
            <a:avLst/>
          </a:prstGeom>
        </p:spPr>
      </p:pic>
    </p:spTree>
    <p:extLst>
      <p:ext uri="{BB962C8B-B14F-4D97-AF65-F5344CB8AC3E}">
        <p14:creationId xmlns:p14="http://schemas.microsoft.com/office/powerpoint/2010/main" val="1801810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621E5-5A21-ADF6-3647-0EC5A01B56FE}"/>
              </a:ext>
            </a:extLst>
          </p:cNvPr>
          <p:cNvSpPr>
            <a:spLocks noGrp="1"/>
          </p:cNvSpPr>
          <p:nvPr>
            <p:ph type="title"/>
          </p:nvPr>
        </p:nvSpPr>
        <p:spPr>
          <a:xfrm>
            <a:off x="6411685" y="634947"/>
            <a:ext cx="5127171" cy="1079916"/>
          </a:xfrm>
        </p:spPr>
        <p:txBody>
          <a:bodyPr>
            <a:normAutofit/>
          </a:bodyPr>
          <a:lstStyle/>
          <a:p>
            <a:r>
              <a:rPr lang="en-US" dirty="0"/>
              <a:t>UNIX</a:t>
            </a:r>
          </a:p>
        </p:txBody>
      </p:sp>
      <p:pic>
        <p:nvPicPr>
          <p:cNvPr id="4" name="Content Placeholder 3">
            <a:extLst>
              <a:ext uri="{FF2B5EF4-FFF2-40B4-BE49-F238E27FC236}">
                <a16:creationId xmlns:a16="http://schemas.microsoft.com/office/drawing/2014/main" id="{F93359DE-4700-B2B1-4167-5B96E8797771}"/>
              </a:ext>
            </a:extLst>
          </p:cNvPr>
          <p:cNvPicPr>
            <a:picLocks noChangeAspect="1"/>
          </p:cNvPicPr>
          <p:nvPr/>
        </p:nvPicPr>
        <p:blipFill>
          <a:blip r:embed="rId2"/>
          <a:stretch>
            <a:fillRect/>
          </a:stretch>
        </p:blipFill>
        <p:spPr>
          <a:xfrm>
            <a:off x="643192" y="1714863"/>
            <a:ext cx="5115347" cy="3316724"/>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02DEF096-B53B-2586-94C9-CA48B4CA05B9}"/>
              </a:ext>
            </a:extLst>
          </p:cNvPr>
          <p:cNvSpPr>
            <a:spLocks noGrp="1"/>
          </p:cNvSpPr>
          <p:nvPr>
            <p:ph idx="1"/>
          </p:nvPr>
        </p:nvSpPr>
        <p:spPr>
          <a:xfrm>
            <a:off x="6411684" y="2778276"/>
            <a:ext cx="5127172" cy="3225572"/>
          </a:xfrm>
        </p:spPr>
        <p:txBody>
          <a:bodyPr>
            <a:normAutofit/>
          </a:bodyPr>
          <a:lstStyle/>
          <a:p>
            <a:pPr>
              <a:buFont typeface="Arial" panose="020B0604020202020204" pitchFamily="34" charset="0"/>
              <a:buChar char="•"/>
            </a:pPr>
            <a:r>
              <a:rPr lang="en-US" dirty="0"/>
              <a:t> Write small components</a:t>
            </a:r>
          </a:p>
          <a:p>
            <a:pPr>
              <a:buFont typeface="Arial" panose="020B0604020202020204" pitchFamily="34" charset="0"/>
              <a:buChar char="•"/>
            </a:pPr>
            <a:r>
              <a:rPr lang="en-US" dirty="0"/>
              <a:t> Deliver minimal versions of software fast</a:t>
            </a:r>
          </a:p>
          <a:p>
            <a:pPr>
              <a:buFont typeface="Arial" panose="020B0604020202020204" pitchFamily="34" charset="0"/>
              <a:buChar char="•"/>
            </a:pPr>
            <a:r>
              <a:rPr lang="en-US" dirty="0"/>
              <a:t> Wait for feedback before adding more features</a:t>
            </a:r>
          </a:p>
          <a:p>
            <a:pPr>
              <a:buFont typeface="Arial" panose="020B0604020202020204" pitchFamily="34" charset="0"/>
              <a:buChar char="•"/>
            </a:pPr>
            <a:r>
              <a:rPr lang="en-US" dirty="0"/>
              <a:t> Make components flexibly connected to allow rapid experimentation</a:t>
            </a:r>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15763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315047-D6D1-C15A-2D88-20A0C6D7A1C7}"/>
              </a:ext>
            </a:extLst>
          </p:cNvPr>
          <p:cNvSpPr>
            <a:spLocks noGrp="1"/>
          </p:cNvSpPr>
          <p:nvPr>
            <p:ph type="title"/>
          </p:nvPr>
        </p:nvSpPr>
        <p:spPr>
          <a:xfrm>
            <a:off x="5862084" y="634946"/>
            <a:ext cx="5687659" cy="938667"/>
          </a:xfrm>
        </p:spPr>
        <p:txBody>
          <a:bodyPr>
            <a:normAutofit/>
          </a:bodyPr>
          <a:lstStyle/>
          <a:p>
            <a:r>
              <a:rPr lang="en-US" sz="4000" dirty="0"/>
              <a:t>Lean Software Development</a:t>
            </a:r>
          </a:p>
        </p:txBody>
      </p:sp>
      <p:pic>
        <p:nvPicPr>
          <p:cNvPr id="4" name="Content Placeholder 3">
            <a:extLst>
              <a:ext uri="{FF2B5EF4-FFF2-40B4-BE49-F238E27FC236}">
                <a16:creationId xmlns:a16="http://schemas.microsoft.com/office/drawing/2014/main" id="{2D112B54-DA68-D77D-96E3-25A3ED1C3660}"/>
              </a:ext>
            </a:extLst>
          </p:cNvPr>
          <p:cNvPicPr>
            <a:picLocks noChangeAspect="1"/>
          </p:cNvPicPr>
          <p:nvPr/>
        </p:nvPicPr>
        <p:blipFill>
          <a:blip r:embed="rId2"/>
          <a:srcRect r="3" b="11599"/>
          <a:stretch/>
        </p:blipFill>
        <p:spPr>
          <a:xfrm>
            <a:off x="774647" y="1275907"/>
            <a:ext cx="4585826" cy="3997840"/>
          </a:xfrm>
          <a:prstGeom prst="rect">
            <a:avLst/>
          </a:prstGeom>
        </p:spPr>
      </p:pic>
      <p:cxnSp>
        <p:nvCxnSpPr>
          <p:cNvPr id="13" name="!!Straight Connector">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42633" y="2250460"/>
            <a:ext cx="34747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6058DC5-1569-C4C8-A63D-98BCE1A35463}"/>
              </a:ext>
            </a:extLst>
          </p:cNvPr>
          <p:cNvSpPr>
            <a:spLocks noGrp="1"/>
          </p:cNvSpPr>
          <p:nvPr>
            <p:ph idx="1"/>
          </p:nvPr>
        </p:nvSpPr>
        <p:spPr>
          <a:xfrm>
            <a:off x="6025116" y="2424234"/>
            <a:ext cx="5784111" cy="3444860"/>
          </a:xfrm>
        </p:spPr>
        <p:txBody>
          <a:bodyPr>
            <a:normAutofit fontScale="62500" lnSpcReduction="20000"/>
          </a:bodyPr>
          <a:lstStyle/>
          <a:p>
            <a:r>
              <a:rPr lang="en-US" dirty="0"/>
              <a:t>Lean development can be summarized by seven principles, very close in concept to lean manufacturing principles:</a:t>
            </a:r>
          </a:p>
          <a:p>
            <a:pPr marL="457200" indent="-457200">
              <a:buFont typeface="+mj-lt"/>
              <a:buAutoNum type="arabicPeriod"/>
            </a:pPr>
            <a:r>
              <a:rPr lang="en-US" dirty="0"/>
              <a:t>Eliminate waste</a:t>
            </a:r>
          </a:p>
          <a:p>
            <a:pPr marL="457200" indent="-457200">
              <a:buFont typeface="+mj-lt"/>
              <a:buAutoNum type="arabicPeriod"/>
            </a:pPr>
            <a:r>
              <a:rPr lang="en-US" dirty="0"/>
              <a:t>Amplify learning</a:t>
            </a:r>
          </a:p>
          <a:p>
            <a:pPr marL="457200" indent="-457200">
              <a:buFont typeface="+mj-lt"/>
              <a:buAutoNum type="arabicPeriod"/>
            </a:pPr>
            <a:r>
              <a:rPr lang="en-US" dirty="0"/>
              <a:t>Decide as late as possible</a:t>
            </a:r>
          </a:p>
          <a:p>
            <a:pPr marL="457200" indent="-457200">
              <a:buFont typeface="+mj-lt"/>
              <a:buAutoNum type="arabicPeriod"/>
            </a:pPr>
            <a:r>
              <a:rPr lang="en-US" dirty="0"/>
              <a:t>Deliver as fast as possible</a:t>
            </a:r>
          </a:p>
          <a:p>
            <a:pPr marL="457200" indent="-457200">
              <a:buFont typeface="+mj-lt"/>
              <a:buAutoNum type="arabicPeriod"/>
            </a:pPr>
            <a:r>
              <a:rPr lang="en-US" dirty="0"/>
              <a:t>Empower the team</a:t>
            </a:r>
          </a:p>
          <a:p>
            <a:pPr marL="457200" indent="-457200">
              <a:buFont typeface="+mj-lt"/>
              <a:buAutoNum type="arabicPeriod"/>
            </a:pPr>
            <a:r>
              <a:rPr lang="en-US" dirty="0"/>
              <a:t>Build integrity in</a:t>
            </a:r>
          </a:p>
          <a:p>
            <a:pPr marL="457200" indent="-457200">
              <a:buFont typeface="+mj-lt"/>
              <a:buAutoNum type="arabicPeriod"/>
            </a:pPr>
            <a:r>
              <a:rPr lang="en-US" dirty="0"/>
              <a:t>Optimize the whole</a:t>
            </a:r>
          </a:p>
          <a:p>
            <a:pPr marL="0" indent="0">
              <a:buNone/>
            </a:pPr>
            <a:r>
              <a:rPr lang="en-US" dirty="0"/>
              <a:t>(Source: Wikipedia)</a:t>
            </a:r>
          </a:p>
        </p:txBody>
      </p:sp>
      <p:sp>
        <p:nvSpPr>
          <p:cNvPr id="15" name="Rectangle 14">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3708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835B24-F881-D796-E16A-C7E480D8C7FE}"/>
              </a:ext>
            </a:extLst>
          </p:cNvPr>
          <p:cNvSpPr>
            <a:spLocks noGrp="1"/>
          </p:cNvSpPr>
          <p:nvPr>
            <p:ph type="title"/>
          </p:nvPr>
        </p:nvSpPr>
        <p:spPr>
          <a:xfrm>
            <a:off x="6411685" y="634946"/>
            <a:ext cx="5127171" cy="1450757"/>
          </a:xfrm>
        </p:spPr>
        <p:txBody>
          <a:bodyPr>
            <a:normAutofit/>
          </a:bodyPr>
          <a:lstStyle/>
          <a:p>
            <a:r>
              <a:rPr lang="en-US" dirty="0"/>
              <a:t>Agile</a:t>
            </a:r>
          </a:p>
        </p:txBody>
      </p:sp>
      <p:pic>
        <p:nvPicPr>
          <p:cNvPr id="4" name="Content Placeholder 3" descr="A diagram of a process&#10;&#10;Description automatically generated">
            <a:extLst>
              <a:ext uri="{FF2B5EF4-FFF2-40B4-BE49-F238E27FC236}">
                <a16:creationId xmlns:a16="http://schemas.microsoft.com/office/drawing/2014/main" id="{C2E3E117-7624-3D54-5730-5B2EE3E278A7}"/>
              </a:ext>
            </a:extLst>
          </p:cNvPr>
          <p:cNvPicPr>
            <a:picLocks noChangeAspect="1"/>
          </p:cNvPicPr>
          <p:nvPr/>
        </p:nvPicPr>
        <p:blipFill>
          <a:blip r:embed="rId2"/>
          <a:stretch>
            <a:fillRect/>
          </a:stretch>
        </p:blipFill>
        <p:spPr>
          <a:xfrm>
            <a:off x="529047" y="2588052"/>
            <a:ext cx="4871952" cy="2728292"/>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75704A8F-29BE-AF4A-8EC4-37083A6D5149}"/>
              </a:ext>
            </a:extLst>
          </p:cNvPr>
          <p:cNvSpPr>
            <a:spLocks noGrp="1"/>
          </p:cNvSpPr>
          <p:nvPr>
            <p:ph idx="1"/>
          </p:nvPr>
        </p:nvSpPr>
        <p:spPr>
          <a:xfrm>
            <a:off x="6095999" y="2407435"/>
            <a:ext cx="5691963" cy="3603503"/>
          </a:xfrm>
        </p:spPr>
        <p:txBody>
          <a:bodyPr>
            <a:normAutofit/>
          </a:bodyPr>
          <a:lstStyle/>
          <a:p>
            <a:pPr>
              <a:buFont typeface="Arial" panose="020B0604020202020204" pitchFamily="34" charset="0"/>
              <a:buChar char="•"/>
            </a:pPr>
            <a:r>
              <a:rPr lang="en-US" dirty="0"/>
              <a:t> Individuals and interactions over processes and tools</a:t>
            </a:r>
          </a:p>
          <a:p>
            <a:pPr>
              <a:buFont typeface="Arial" panose="020B0604020202020204" pitchFamily="34" charset="0"/>
              <a:buChar char="•"/>
            </a:pPr>
            <a:r>
              <a:rPr lang="en-US" dirty="0"/>
              <a:t> Working software over comprehensive documentation</a:t>
            </a:r>
          </a:p>
          <a:p>
            <a:pPr>
              <a:buFont typeface="Arial" panose="020B0604020202020204" pitchFamily="34" charset="0"/>
              <a:buChar char="•"/>
            </a:pPr>
            <a:r>
              <a:rPr lang="en-US" dirty="0"/>
              <a:t> Customer collaboration over contract negotiation</a:t>
            </a:r>
          </a:p>
          <a:p>
            <a:pPr>
              <a:buFont typeface="Arial" panose="020B0604020202020204" pitchFamily="34" charset="0"/>
              <a:buChar char="•"/>
            </a:pPr>
            <a:r>
              <a:rPr lang="en-US" dirty="0"/>
              <a:t> Responding to change over following a plan</a:t>
            </a:r>
          </a:p>
          <a:p>
            <a:endParaRPr lang="en-US" dirty="0"/>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491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197AA73-9196-A151-4B7B-E736BE1FC8FD}"/>
              </a:ext>
            </a:extLst>
          </p:cNvPr>
          <p:cNvSpPr>
            <a:spLocks noGrp="1"/>
          </p:cNvSpPr>
          <p:nvPr>
            <p:ph type="title"/>
          </p:nvPr>
        </p:nvSpPr>
        <p:spPr>
          <a:xfrm>
            <a:off x="643467" y="516835"/>
            <a:ext cx="3448259" cy="1666501"/>
          </a:xfrm>
        </p:spPr>
        <p:txBody>
          <a:bodyPr>
            <a:normAutofit/>
          </a:bodyPr>
          <a:lstStyle/>
          <a:p>
            <a:r>
              <a:rPr lang="en-US" sz="4000" dirty="0">
                <a:solidFill>
                  <a:srgbClr val="FFFFFF"/>
                </a:solidFill>
              </a:rPr>
              <a:t>What About Operations?</a:t>
            </a:r>
          </a:p>
        </p:txBody>
      </p:sp>
      <p:cxnSp>
        <p:nvCxnSpPr>
          <p:cNvPr id="13" name="Straight Connector 12">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C426E5A4-121C-715F-A137-4998C017A21D}"/>
              </a:ext>
            </a:extLst>
          </p:cNvPr>
          <p:cNvSpPr>
            <a:spLocks noGrp="1"/>
          </p:cNvSpPr>
          <p:nvPr>
            <p:ph idx="1"/>
          </p:nvPr>
        </p:nvSpPr>
        <p:spPr>
          <a:xfrm>
            <a:off x="643467" y="2764466"/>
            <a:ext cx="3448259" cy="3124505"/>
          </a:xfrm>
        </p:spPr>
        <p:txBody>
          <a:bodyPr>
            <a:normAutofit/>
          </a:bodyPr>
          <a:lstStyle/>
          <a:p>
            <a:pPr marL="0" indent="0">
              <a:buNone/>
            </a:pPr>
            <a:r>
              <a:rPr lang="en-US" sz="2000" dirty="0">
                <a:solidFill>
                  <a:schemeClr val="accent1"/>
                </a:solidFill>
              </a:rPr>
              <a:t> The prevailing view (circa 2000):</a:t>
            </a:r>
          </a:p>
          <a:p>
            <a:pPr>
              <a:buFont typeface="Arial" panose="020B0604020202020204" pitchFamily="34" charset="0"/>
              <a:buChar char="•"/>
            </a:pPr>
            <a:r>
              <a:rPr lang="en-US" sz="1800" dirty="0">
                <a:solidFill>
                  <a:srgbClr val="FFFFFF"/>
                </a:solidFill>
              </a:rPr>
              <a:t> Releases are painful</a:t>
            </a:r>
          </a:p>
          <a:p>
            <a:pPr>
              <a:buFont typeface="Arial" panose="020B0604020202020204" pitchFamily="34" charset="0"/>
              <a:buChar char="•"/>
            </a:pPr>
            <a:r>
              <a:rPr lang="en-US" sz="1800" dirty="0">
                <a:solidFill>
                  <a:srgbClr val="FFFFFF"/>
                </a:solidFill>
              </a:rPr>
              <a:t> Software should remain stable as long as possible</a:t>
            </a:r>
          </a:p>
          <a:p>
            <a:pPr>
              <a:buFont typeface="Arial" panose="020B0604020202020204" pitchFamily="34" charset="0"/>
              <a:buChar char="•"/>
            </a:pPr>
            <a:r>
              <a:rPr lang="en-US" sz="1800" dirty="0">
                <a:solidFill>
                  <a:srgbClr val="FFFFFF"/>
                </a:solidFill>
              </a:rPr>
              <a:t> An annual release cycle is about as much as can be endured!</a:t>
            </a:r>
          </a:p>
        </p:txBody>
      </p:sp>
      <p:pic>
        <p:nvPicPr>
          <p:cNvPr id="4" name="Content Placeholder 3">
            <a:extLst>
              <a:ext uri="{FF2B5EF4-FFF2-40B4-BE49-F238E27FC236}">
                <a16:creationId xmlns:a16="http://schemas.microsoft.com/office/drawing/2014/main" id="{20A1AF8D-1465-7BBE-9954-71A0585FCA6D}"/>
              </a:ext>
            </a:extLst>
          </p:cNvPr>
          <p:cNvPicPr>
            <a:picLocks noChangeAspect="1"/>
          </p:cNvPicPr>
          <p:nvPr/>
        </p:nvPicPr>
        <p:blipFill>
          <a:blip r:embed="rId2"/>
          <a:srcRect l="12679" r="4888"/>
          <a:stretch/>
        </p:blipFill>
        <p:spPr>
          <a:xfrm>
            <a:off x="4654297" y="10"/>
            <a:ext cx="7537703" cy="6857990"/>
          </a:xfrm>
          <a:prstGeom prst="rect">
            <a:avLst/>
          </a:prstGeom>
        </p:spPr>
      </p:pic>
    </p:spTree>
    <p:extLst>
      <p:ext uri="{BB962C8B-B14F-4D97-AF65-F5344CB8AC3E}">
        <p14:creationId xmlns:p14="http://schemas.microsoft.com/office/powerpoint/2010/main" val="2159190788"/>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EA0BB2AE-ECF4-C213-D1CF-6C9522EAD9B6}"/>
              </a:ext>
            </a:extLst>
          </p:cNvPr>
          <p:cNvPicPr>
            <a:picLocks noGrp="1" noChangeAspect="1"/>
          </p:cNvPicPr>
          <p:nvPr>
            <p:ph idx="1"/>
          </p:nvPr>
        </p:nvPicPr>
        <p:blipFill>
          <a:blip r:embed="rId2"/>
          <a:srcRect t="9892" b="19130"/>
          <a:stretch/>
        </p:blipFill>
        <p:spPr>
          <a:xfrm>
            <a:off x="20" y="975"/>
            <a:ext cx="12191980" cy="6858000"/>
          </a:xfrm>
          <a:prstGeom prst="rect">
            <a:avLst/>
          </a:prstGeom>
        </p:spPr>
      </p:pic>
      <p:sp>
        <p:nvSpPr>
          <p:cNvPr id="15" name="Rectangle 14">
            <a:extLst>
              <a:ext uri="{FF2B5EF4-FFF2-40B4-BE49-F238E27FC236}">
                <a16:creationId xmlns:a16="http://schemas.microsoft.com/office/drawing/2014/main" id="{EEFC1EB0-DB92-4E98-B3A9-0CD6FA5A8B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8326" y="-341385"/>
            <a:ext cx="6858003" cy="7540754"/>
          </a:xfrm>
          <a:prstGeom prst="rect">
            <a:avLst/>
          </a:prstGeom>
          <a:gradFill flip="none" rotWithShape="1">
            <a:gsLst>
              <a:gs pos="48000">
                <a:schemeClr val="tx1">
                  <a:alpha val="25000"/>
                </a:schemeClr>
              </a:gs>
              <a:gs pos="85000">
                <a:schemeClr val="tx1">
                  <a:alpha val="45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78AA46-C2CD-402A-1832-E18CD05A6F3E}"/>
              </a:ext>
            </a:extLst>
          </p:cNvPr>
          <p:cNvSpPr>
            <a:spLocks noGrp="1"/>
          </p:cNvSpPr>
          <p:nvPr>
            <p:ph type="title"/>
          </p:nvPr>
        </p:nvSpPr>
        <p:spPr>
          <a:xfrm>
            <a:off x="854277" y="1475234"/>
            <a:ext cx="3214307" cy="2901694"/>
          </a:xfrm>
        </p:spPr>
        <p:txBody>
          <a:bodyPr vert="horz" lIns="91440" tIns="45720" rIns="91440" bIns="45720" rtlCol="0" anchor="b">
            <a:normAutofit/>
          </a:bodyPr>
          <a:lstStyle/>
          <a:p>
            <a:r>
              <a:rPr lang="en-US" sz="4100" dirty="0">
                <a:solidFill>
                  <a:schemeClr val="bg1"/>
                </a:solidFill>
              </a:rPr>
              <a:t>But… What If Operations Could Become Agile?</a:t>
            </a:r>
          </a:p>
        </p:txBody>
      </p:sp>
      <p:cxnSp>
        <p:nvCxnSpPr>
          <p:cNvPr id="17" name="Straight Connector 1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709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6A86F8-1498-C898-9E9D-2E86C470A545}"/>
              </a:ext>
            </a:extLst>
          </p:cNvPr>
          <p:cNvSpPr>
            <a:spLocks noGrp="1"/>
          </p:cNvSpPr>
          <p:nvPr>
            <p:ph type="title"/>
          </p:nvPr>
        </p:nvSpPr>
        <p:spPr>
          <a:xfrm>
            <a:off x="6411685" y="634946"/>
            <a:ext cx="5127171" cy="1450757"/>
          </a:xfrm>
        </p:spPr>
        <p:txBody>
          <a:bodyPr>
            <a:normAutofit/>
          </a:bodyPr>
          <a:lstStyle/>
          <a:p>
            <a:r>
              <a:rPr lang="en-US" sz="2900" dirty="0"/>
              <a:t>Bringing Development and Operations Together in an Agile Environment</a:t>
            </a:r>
          </a:p>
        </p:txBody>
      </p:sp>
      <p:pic>
        <p:nvPicPr>
          <p:cNvPr id="4" name="Content Placeholder 3">
            <a:extLst>
              <a:ext uri="{FF2B5EF4-FFF2-40B4-BE49-F238E27FC236}">
                <a16:creationId xmlns:a16="http://schemas.microsoft.com/office/drawing/2014/main" id="{1F488139-7A65-4C7F-2643-B278730A607E}"/>
              </a:ext>
            </a:extLst>
          </p:cNvPr>
          <p:cNvPicPr>
            <a:picLocks noChangeAspect="1"/>
          </p:cNvPicPr>
          <p:nvPr/>
        </p:nvPicPr>
        <p:blipFill>
          <a:blip r:embed="rId2"/>
          <a:stretch>
            <a:fillRect/>
          </a:stretch>
        </p:blipFill>
        <p:spPr>
          <a:xfrm>
            <a:off x="643192" y="1849471"/>
            <a:ext cx="5115347" cy="2839017"/>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4AE0F2FB-9E29-CB6A-115F-5D1D99B41887}"/>
              </a:ext>
            </a:extLst>
          </p:cNvPr>
          <p:cNvSpPr>
            <a:spLocks noGrp="1"/>
          </p:cNvSpPr>
          <p:nvPr>
            <p:ph idx="1"/>
          </p:nvPr>
        </p:nvSpPr>
        <p:spPr>
          <a:xfrm>
            <a:off x="6411684" y="2407436"/>
            <a:ext cx="5127172" cy="3461658"/>
          </a:xfrm>
        </p:spPr>
        <p:txBody>
          <a:bodyPr>
            <a:normAutofit/>
          </a:bodyPr>
          <a:lstStyle/>
          <a:p>
            <a:pPr>
              <a:buFont typeface="Arial" panose="020B0604020202020204" pitchFamily="34" charset="0"/>
              <a:buChar char="•"/>
            </a:pPr>
            <a:r>
              <a:rPr lang="en-US" dirty="0"/>
              <a:t> Incremental development</a:t>
            </a:r>
          </a:p>
          <a:p>
            <a:pPr>
              <a:buFont typeface="Arial" panose="020B0604020202020204" pitchFamily="34" charset="0"/>
              <a:buChar char="•"/>
            </a:pPr>
            <a:r>
              <a:rPr lang="en-US" dirty="0"/>
              <a:t> Continuous testing</a:t>
            </a:r>
          </a:p>
          <a:p>
            <a:pPr>
              <a:buFont typeface="Arial" panose="020B0604020202020204" pitchFamily="34" charset="0"/>
              <a:buChar char="•"/>
            </a:pPr>
            <a:r>
              <a:rPr lang="en-US" dirty="0"/>
              <a:t> Continuous integration</a:t>
            </a:r>
          </a:p>
          <a:p>
            <a:pPr>
              <a:buFont typeface="Arial" panose="020B0604020202020204" pitchFamily="34" charset="0"/>
              <a:buChar char="•"/>
            </a:pPr>
            <a:r>
              <a:rPr lang="en-US" dirty="0"/>
              <a:t> Continuous delivery</a:t>
            </a:r>
          </a:p>
          <a:p>
            <a:pPr>
              <a:buFont typeface="Arial" panose="020B0604020202020204" pitchFamily="34" charset="0"/>
              <a:buChar char="•"/>
            </a:pPr>
            <a:r>
              <a:rPr lang="en-US"/>
              <a:t> Infrastructure as code</a:t>
            </a:r>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145960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C6508-5CF8-CEBE-B5AF-D9356590EE36}"/>
              </a:ext>
            </a:extLst>
          </p:cNvPr>
          <p:cNvSpPr>
            <a:spLocks noGrp="1"/>
          </p:cNvSpPr>
          <p:nvPr>
            <p:ph type="title"/>
          </p:nvPr>
        </p:nvSpPr>
        <p:spPr>
          <a:xfrm>
            <a:off x="477078" y="516836"/>
            <a:ext cx="3100136" cy="1960234"/>
          </a:xfrm>
        </p:spPr>
        <p:txBody>
          <a:bodyPr>
            <a:normAutofit/>
          </a:bodyPr>
          <a:lstStyle/>
          <a:p>
            <a:r>
              <a:rPr lang="en-US" sz="4000">
                <a:solidFill>
                  <a:srgbClr val="E72983"/>
                </a:solidFill>
              </a:rPr>
              <a:t>Assembly-Line Labor</a:t>
            </a:r>
          </a:p>
        </p:txBody>
      </p:sp>
      <p:cxnSp>
        <p:nvCxnSpPr>
          <p:cNvPr id="23" name="Straight Connector 22">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8361DB6D-5426-53CC-3423-27D1DAD07EB2}"/>
              </a:ext>
            </a:extLst>
          </p:cNvPr>
          <p:cNvSpPr>
            <a:spLocks noGrp="1"/>
          </p:cNvSpPr>
          <p:nvPr>
            <p:ph idx="1"/>
          </p:nvPr>
        </p:nvSpPr>
        <p:spPr>
          <a:xfrm>
            <a:off x="492371" y="3092823"/>
            <a:ext cx="3084844" cy="3009797"/>
          </a:xfrm>
        </p:spPr>
        <p:txBody>
          <a:bodyPr>
            <a:normAutofit/>
          </a:bodyPr>
          <a:lstStyle/>
          <a:p>
            <a:r>
              <a:rPr lang="en-US" sz="1800" dirty="0"/>
              <a:t>The workers were human machines, given mechanical jobs beyond the capabilities of the then-current technology.</a:t>
            </a:r>
          </a:p>
        </p:txBody>
      </p:sp>
      <p:pic>
        <p:nvPicPr>
          <p:cNvPr id="7" name="Content Placeholder 6" descr="A group of men working on a factory&#10;&#10;Description automatically generated">
            <a:extLst>
              <a:ext uri="{FF2B5EF4-FFF2-40B4-BE49-F238E27FC236}">
                <a16:creationId xmlns:a16="http://schemas.microsoft.com/office/drawing/2014/main" id="{448E62CD-1CC0-796D-88B1-39D4D6187A77}"/>
              </a:ext>
            </a:extLst>
          </p:cNvPr>
          <p:cNvPicPr>
            <a:picLocks noChangeAspect="1"/>
          </p:cNvPicPr>
          <p:nvPr/>
        </p:nvPicPr>
        <p:blipFill>
          <a:blip r:embed="rId2"/>
          <a:srcRect l="1781" r="12765"/>
          <a:stretch/>
        </p:blipFill>
        <p:spPr>
          <a:xfrm>
            <a:off x="4080728" y="10"/>
            <a:ext cx="8111272" cy="6857990"/>
          </a:xfrm>
          <a:prstGeom prst="rect">
            <a:avLst/>
          </a:prstGeom>
        </p:spPr>
      </p:pic>
    </p:spTree>
    <p:extLst>
      <p:ext uri="{BB962C8B-B14F-4D97-AF65-F5344CB8AC3E}">
        <p14:creationId xmlns:p14="http://schemas.microsoft.com/office/powerpoint/2010/main" val="4086385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E7298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590B636-E7B1-D635-BAAA-02AD22C6B328}"/>
              </a:ext>
            </a:extLst>
          </p:cNvPr>
          <p:cNvSpPr>
            <a:spLocks noGrp="1"/>
          </p:cNvSpPr>
          <p:nvPr>
            <p:ph type="title"/>
          </p:nvPr>
        </p:nvSpPr>
        <p:spPr>
          <a:xfrm>
            <a:off x="492370" y="516836"/>
            <a:ext cx="3084844" cy="1961086"/>
          </a:xfrm>
        </p:spPr>
        <p:txBody>
          <a:bodyPr>
            <a:normAutofit/>
          </a:bodyPr>
          <a:lstStyle/>
          <a:p>
            <a:r>
              <a:rPr lang="en-US" sz="4000">
                <a:solidFill>
                  <a:srgbClr val="FFFFFF"/>
                </a:solidFill>
              </a:rPr>
              <a:t>All Thinking Should Occur at the Top</a:t>
            </a:r>
          </a:p>
        </p:txBody>
      </p:sp>
      <p:cxnSp>
        <p:nvCxnSpPr>
          <p:cNvPr id="26" name="Straight Connector 25">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Content Placeholder 18">
            <a:extLst>
              <a:ext uri="{FF2B5EF4-FFF2-40B4-BE49-F238E27FC236}">
                <a16:creationId xmlns:a16="http://schemas.microsoft.com/office/drawing/2014/main" id="{B42EA28B-C5D8-397D-95AB-D5DCD9DB29F2}"/>
              </a:ext>
            </a:extLst>
          </p:cNvPr>
          <p:cNvSpPr>
            <a:spLocks noGrp="1"/>
          </p:cNvSpPr>
          <p:nvPr>
            <p:ph idx="1"/>
          </p:nvPr>
        </p:nvSpPr>
        <p:spPr>
          <a:xfrm>
            <a:off x="571752" y="2799654"/>
            <a:ext cx="3005462" cy="3189665"/>
          </a:xfrm>
        </p:spPr>
        <p:txBody>
          <a:bodyPr>
            <a:normAutofit/>
          </a:bodyPr>
          <a:lstStyle/>
          <a:p>
            <a:r>
              <a:rPr lang="en-US" sz="1800" dirty="0">
                <a:solidFill>
                  <a:srgbClr val="FFFFFF"/>
                </a:solidFill>
              </a:rPr>
              <a:t>The managers and factory engineers were supposed to think… the workers to do as they were instructed.</a:t>
            </a:r>
          </a:p>
        </p:txBody>
      </p:sp>
      <p:pic>
        <p:nvPicPr>
          <p:cNvPr id="5" name="Content Placeholder 4">
            <a:extLst>
              <a:ext uri="{FF2B5EF4-FFF2-40B4-BE49-F238E27FC236}">
                <a16:creationId xmlns:a16="http://schemas.microsoft.com/office/drawing/2014/main" id="{DFAB06BF-73BE-33A6-FEE9-7DF1CB11011C}"/>
              </a:ext>
            </a:extLst>
          </p:cNvPr>
          <p:cNvPicPr>
            <a:picLocks noChangeAspect="1"/>
          </p:cNvPicPr>
          <p:nvPr/>
        </p:nvPicPr>
        <p:blipFill>
          <a:blip r:embed="rId2"/>
          <a:stretch>
            <a:fillRect/>
          </a:stretch>
        </p:blipFill>
        <p:spPr>
          <a:xfrm>
            <a:off x="4742017" y="879719"/>
            <a:ext cx="6798082" cy="5098561"/>
          </a:xfrm>
          <a:prstGeom prst="rect">
            <a:avLst/>
          </a:prstGeom>
        </p:spPr>
      </p:pic>
    </p:spTree>
    <p:extLst>
      <p:ext uri="{BB962C8B-B14F-4D97-AF65-F5344CB8AC3E}">
        <p14:creationId xmlns:p14="http://schemas.microsoft.com/office/powerpoint/2010/main" val="2923383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46A45-FAA3-CF68-3AC5-95D9897AB3E6}"/>
              </a:ext>
            </a:extLst>
          </p:cNvPr>
          <p:cNvSpPr>
            <a:spLocks noGrp="1"/>
          </p:cNvSpPr>
          <p:nvPr>
            <p:ph type="title"/>
          </p:nvPr>
        </p:nvSpPr>
        <p:spPr>
          <a:xfrm>
            <a:off x="5172074" y="286603"/>
            <a:ext cx="5983605" cy="1450757"/>
          </a:xfrm>
        </p:spPr>
        <p:txBody>
          <a:bodyPr>
            <a:normAutofit/>
          </a:bodyPr>
          <a:lstStyle/>
          <a:p>
            <a:r>
              <a:rPr lang="en-US" dirty="0"/>
              <a:t>Adam Smith</a:t>
            </a:r>
          </a:p>
        </p:txBody>
      </p:sp>
      <p:pic>
        <p:nvPicPr>
          <p:cNvPr id="7" name="Content Placeholder 6">
            <a:extLst>
              <a:ext uri="{FF2B5EF4-FFF2-40B4-BE49-F238E27FC236}">
                <a16:creationId xmlns:a16="http://schemas.microsoft.com/office/drawing/2014/main" id="{53EB690C-267F-2F50-175C-A3D0E299FA6A}"/>
              </a:ext>
            </a:extLst>
          </p:cNvPr>
          <p:cNvPicPr>
            <a:picLocks noChangeAspect="1"/>
          </p:cNvPicPr>
          <p:nvPr/>
        </p:nvPicPr>
        <p:blipFill>
          <a:blip r:embed="rId2"/>
          <a:srcRect r="692"/>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284D6325-0036-15AF-35ED-096266398A0D}"/>
              </a:ext>
            </a:extLst>
          </p:cNvPr>
          <p:cNvSpPr>
            <a:spLocks noGrp="1"/>
          </p:cNvSpPr>
          <p:nvPr>
            <p:ph idx="1"/>
          </p:nvPr>
        </p:nvSpPr>
        <p:spPr>
          <a:xfrm>
            <a:off x="5172074" y="2108201"/>
            <a:ext cx="5983606" cy="3760891"/>
          </a:xfrm>
        </p:spPr>
        <p:txBody>
          <a:bodyPr>
            <a:normAutofit fontScale="92500" lnSpcReduction="10000"/>
          </a:bodyPr>
          <a:lstStyle/>
          <a:p>
            <a:r>
              <a:rPr lang="en-US" dirty="0"/>
              <a:t>“In the progress of the division of </a:t>
            </a:r>
            <a:r>
              <a:rPr lang="en-US" dirty="0" err="1"/>
              <a:t>labour</a:t>
            </a:r>
            <a:r>
              <a:rPr lang="en-US" dirty="0"/>
              <a:t>, the employment of... the great body of people, comes to be confined to a few very simple operations... But the understandings of the greater part of men are necessarily formed by their ordinary employments. The man whose whole life is spent in performing a few simple operations, of which the effects are perhaps always the same... has no occasion to exert his understanding or to exercise his invention... He naturally loses, therefore, the habit of such exertion, and generally becomes as stupid and ignorant as it is possible to become for a human creature to become.” </a:t>
            </a:r>
          </a:p>
        </p:txBody>
      </p:sp>
    </p:spTree>
    <p:extLst>
      <p:ext uri="{BB962C8B-B14F-4D97-AF65-F5344CB8AC3E}">
        <p14:creationId xmlns:p14="http://schemas.microsoft.com/office/powerpoint/2010/main" val="1291850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F66AE95-89E4-4685-13C4-9CA53E1EB7EE}"/>
              </a:ext>
            </a:extLst>
          </p:cNvPr>
          <p:cNvSpPr>
            <a:spLocks noGrp="1"/>
          </p:cNvSpPr>
          <p:nvPr>
            <p:ph type="title"/>
          </p:nvPr>
        </p:nvSpPr>
        <p:spPr>
          <a:xfrm>
            <a:off x="1097280" y="516835"/>
            <a:ext cx="5977937" cy="1666501"/>
          </a:xfrm>
        </p:spPr>
        <p:txBody>
          <a:bodyPr>
            <a:normAutofit/>
          </a:bodyPr>
          <a:lstStyle/>
          <a:p>
            <a:r>
              <a:rPr lang="en-US" sz="4000">
                <a:solidFill>
                  <a:srgbClr val="FFFFFF"/>
                </a:solidFill>
              </a:rPr>
              <a:t>Taylorism</a:t>
            </a:r>
          </a:p>
        </p:txBody>
      </p:sp>
      <p:cxnSp>
        <p:nvCxnSpPr>
          <p:cNvPr id="14" name="Straight Connector 13">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B2FCE9-B56D-EA28-D0A0-05AFF090F6E3}"/>
              </a:ext>
            </a:extLst>
          </p:cNvPr>
          <p:cNvSpPr>
            <a:spLocks noGrp="1"/>
          </p:cNvSpPr>
          <p:nvPr>
            <p:ph idx="1"/>
          </p:nvPr>
        </p:nvSpPr>
        <p:spPr>
          <a:xfrm>
            <a:off x="1097279" y="2700171"/>
            <a:ext cx="5977938" cy="3188800"/>
          </a:xfrm>
        </p:spPr>
        <p:txBody>
          <a:bodyPr>
            <a:normAutofit/>
          </a:bodyPr>
          <a:lstStyle/>
          <a:p>
            <a:endParaRPr lang="en-US" sz="1800" dirty="0">
              <a:solidFill>
                <a:srgbClr val="FFFFFF"/>
              </a:solidFill>
            </a:endParaRPr>
          </a:p>
          <a:p>
            <a:r>
              <a:rPr lang="en-US" sz="1800" dirty="0">
                <a:solidFill>
                  <a:srgbClr val="FFFFFF"/>
                </a:solidFill>
              </a:rPr>
              <a:t>“He posited that time and motion studies combined with rational analysis and synthesis could uncover one best method for performing any particular task…” -- Wikipedia</a:t>
            </a:r>
          </a:p>
        </p:txBody>
      </p:sp>
      <p:pic>
        <p:nvPicPr>
          <p:cNvPr id="7" name="Picture 6">
            <a:extLst>
              <a:ext uri="{FF2B5EF4-FFF2-40B4-BE49-F238E27FC236}">
                <a16:creationId xmlns:a16="http://schemas.microsoft.com/office/drawing/2014/main" id="{7B92DB58-9CB9-1F6F-E023-CB6E17166946}"/>
              </a:ext>
            </a:extLst>
          </p:cNvPr>
          <p:cNvPicPr>
            <a:picLocks noChangeAspect="1"/>
          </p:cNvPicPr>
          <p:nvPr/>
        </p:nvPicPr>
        <p:blipFill>
          <a:blip r:embed="rId2"/>
          <a:srcRect r="-2" b="799"/>
          <a:stretch/>
        </p:blipFill>
        <p:spPr>
          <a:xfrm>
            <a:off x="7611902" y="10"/>
            <a:ext cx="4580097" cy="6857990"/>
          </a:xfrm>
          <a:prstGeom prst="rect">
            <a:avLst/>
          </a:prstGeom>
        </p:spPr>
      </p:pic>
    </p:spTree>
    <p:extLst>
      <p:ext uri="{BB962C8B-B14F-4D97-AF65-F5344CB8AC3E}">
        <p14:creationId xmlns:p14="http://schemas.microsoft.com/office/powerpoint/2010/main" val="348035295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651FC7-406B-17BD-6641-78521AFAD082}"/>
              </a:ext>
            </a:extLst>
          </p:cNvPr>
          <p:cNvSpPr>
            <a:spLocks noGrp="1"/>
          </p:cNvSpPr>
          <p:nvPr>
            <p:ph type="title"/>
          </p:nvPr>
        </p:nvSpPr>
        <p:spPr>
          <a:xfrm>
            <a:off x="5172074" y="286603"/>
            <a:ext cx="5983605" cy="1450757"/>
          </a:xfrm>
        </p:spPr>
        <p:txBody>
          <a:bodyPr>
            <a:normAutofit/>
          </a:bodyPr>
          <a:lstStyle/>
          <a:p>
            <a:r>
              <a:rPr lang="en-US" dirty="0"/>
              <a:t>Henry Ford</a:t>
            </a:r>
          </a:p>
        </p:txBody>
      </p:sp>
      <p:pic>
        <p:nvPicPr>
          <p:cNvPr id="4" name="Content Placeholder 3">
            <a:extLst>
              <a:ext uri="{FF2B5EF4-FFF2-40B4-BE49-F238E27FC236}">
                <a16:creationId xmlns:a16="http://schemas.microsoft.com/office/drawing/2014/main" id="{8B21D29E-7C06-B3E1-3410-1DE570C99A4A}"/>
              </a:ext>
            </a:extLst>
          </p:cNvPr>
          <p:cNvPicPr>
            <a:picLocks noChangeAspect="1"/>
          </p:cNvPicPr>
          <p:nvPr/>
        </p:nvPicPr>
        <p:blipFill>
          <a:blip r:embed="rId2"/>
          <a:srcRect l="6687" r="7965"/>
          <a:stretch/>
        </p:blipFill>
        <p:spPr>
          <a:xfrm>
            <a:off x="20" y="10"/>
            <a:ext cx="4580077" cy="6857990"/>
          </a:xfrm>
          <a:prstGeom prst="rect">
            <a:avLst/>
          </a:prstGeom>
        </p:spPr>
      </p:pic>
      <p:cxnSp>
        <p:nvCxnSpPr>
          <p:cNvPr id="13" name="Straight Connector 12">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123D776-4DA0-18A2-EEB7-A022166D1564}"/>
              </a:ext>
            </a:extLst>
          </p:cNvPr>
          <p:cNvSpPr>
            <a:spLocks noGrp="1"/>
          </p:cNvSpPr>
          <p:nvPr>
            <p:ph idx="1"/>
          </p:nvPr>
        </p:nvSpPr>
        <p:spPr>
          <a:xfrm>
            <a:off x="5172074" y="2108201"/>
            <a:ext cx="5983606" cy="3760891"/>
          </a:xfrm>
        </p:spPr>
        <p:txBody>
          <a:bodyPr>
            <a:normAutofit/>
          </a:bodyPr>
          <a:lstStyle/>
          <a:p>
            <a:r>
              <a:rPr lang="en-US" dirty="0"/>
              <a:t>Cars are available in “Any color the customer wants, as long as it’s black.”</a:t>
            </a:r>
          </a:p>
        </p:txBody>
      </p:sp>
    </p:spTree>
    <p:extLst>
      <p:ext uri="{BB962C8B-B14F-4D97-AF65-F5344CB8AC3E}">
        <p14:creationId xmlns:p14="http://schemas.microsoft.com/office/powerpoint/2010/main" val="72707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93D95-DFD6-18B7-8174-9C876377403B}"/>
              </a:ext>
            </a:extLst>
          </p:cNvPr>
          <p:cNvSpPr>
            <a:spLocks noGrp="1"/>
          </p:cNvSpPr>
          <p:nvPr>
            <p:ph type="title"/>
          </p:nvPr>
        </p:nvSpPr>
        <p:spPr>
          <a:xfrm>
            <a:off x="6411685" y="634946"/>
            <a:ext cx="5127171" cy="1450757"/>
          </a:xfrm>
        </p:spPr>
        <p:txBody>
          <a:bodyPr>
            <a:normAutofit/>
          </a:bodyPr>
          <a:lstStyle/>
          <a:p>
            <a:r>
              <a:rPr lang="en-US" sz="4900" dirty="0"/>
              <a:t>The Factory Model Applied to Software</a:t>
            </a:r>
          </a:p>
        </p:txBody>
      </p:sp>
      <p:pic>
        <p:nvPicPr>
          <p:cNvPr id="4" name="Content Placeholder 3">
            <a:extLst>
              <a:ext uri="{FF2B5EF4-FFF2-40B4-BE49-F238E27FC236}">
                <a16:creationId xmlns:a16="http://schemas.microsoft.com/office/drawing/2014/main" id="{164C1982-FD27-EF85-CF27-A79D036B5BFB}"/>
              </a:ext>
            </a:extLst>
          </p:cNvPr>
          <p:cNvPicPr>
            <a:picLocks noChangeAspect="1"/>
          </p:cNvPicPr>
          <p:nvPr/>
        </p:nvPicPr>
        <p:blipFill>
          <a:blip r:embed="rId2"/>
          <a:stretch>
            <a:fillRect/>
          </a:stretch>
        </p:blipFill>
        <p:spPr>
          <a:xfrm>
            <a:off x="643192" y="1500412"/>
            <a:ext cx="5115347" cy="3537134"/>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0914BFEB-8B48-25A9-0161-84961392B359}"/>
              </a:ext>
            </a:extLst>
          </p:cNvPr>
          <p:cNvSpPr>
            <a:spLocks noGrp="1"/>
          </p:cNvSpPr>
          <p:nvPr>
            <p:ph idx="1"/>
          </p:nvPr>
        </p:nvSpPr>
        <p:spPr>
          <a:xfrm>
            <a:off x="6411684" y="2658140"/>
            <a:ext cx="5127172" cy="3210953"/>
          </a:xfrm>
        </p:spPr>
        <p:txBody>
          <a:bodyPr>
            <a:normAutofit/>
          </a:bodyPr>
          <a:lstStyle/>
          <a:p>
            <a:pPr>
              <a:buFont typeface="Arial" panose="020B0604020202020204" pitchFamily="34" charset="0"/>
              <a:buChar char="•"/>
            </a:pPr>
            <a:r>
              <a:rPr lang="en-US" dirty="0"/>
              <a:t> Intelligence is concentrated in the first two steps.</a:t>
            </a:r>
          </a:p>
          <a:p>
            <a:pPr>
              <a:buFont typeface="Arial" panose="020B0604020202020204" pitchFamily="34" charset="0"/>
              <a:buChar char="•"/>
            </a:pPr>
            <a:r>
              <a:rPr lang="en-US" dirty="0"/>
              <a:t> “Coders” are the equivalent of factory workers.</a:t>
            </a:r>
          </a:p>
          <a:p>
            <a:pPr>
              <a:buFont typeface="Arial" panose="020B0604020202020204" pitchFamily="34" charset="0"/>
              <a:buChar char="•"/>
            </a:pPr>
            <a:r>
              <a:rPr lang="en-US" dirty="0"/>
              <a:t> The method assumes the product that is needed is known at the start.</a:t>
            </a:r>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3955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F54272-5398-FE9D-60F7-05F7BB5A2B1A}"/>
              </a:ext>
            </a:extLst>
          </p:cNvPr>
          <p:cNvSpPr>
            <a:spLocks noGrp="1"/>
          </p:cNvSpPr>
          <p:nvPr>
            <p:ph type="title"/>
          </p:nvPr>
        </p:nvSpPr>
        <p:spPr>
          <a:xfrm>
            <a:off x="5117309" y="634946"/>
            <a:ext cx="6432434" cy="1450757"/>
          </a:xfrm>
        </p:spPr>
        <p:txBody>
          <a:bodyPr>
            <a:normAutofit/>
          </a:bodyPr>
          <a:lstStyle/>
          <a:p>
            <a:r>
              <a:rPr lang="en-US" sz="4100" dirty="0"/>
              <a:t>Building New Software Is Like Building a New Warehouse</a:t>
            </a:r>
          </a:p>
        </p:txBody>
      </p:sp>
      <p:pic>
        <p:nvPicPr>
          <p:cNvPr id="4" name="Content Placeholder 3">
            <a:extLst>
              <a:ext uri="{FF2B5EF4-FFF2-40B4-BE49-F238E27FC236}">
                <a16:creationId xmlns:a16="http://schemas.microsoft.com/office/drawing/2014/main" id="{1F667819-2A78-CEFC-1CCF-8D7D0362FCED}"/>
              </a:ext>
            </a:extLst>
          </p:cNvPr>
          <p:cNvPicPr>
            <a:picLocks noChangeAspect="1"/>
          </p:cNvPicPr>
          <p:nvPr/>
        </p:nvPicPr>
        <p:blipFill>
          <a:blip r:embed="rId2"/>
          <a:srcRect t="388" r="2" b="2"/>
          <a:stretch/>
        </p:blipFill>
        <p:spPr>
          <a:xfrm>
            <a:off x="633999" y="640081"/>
            <a:ext cx="4001315" cy="5314406"/>
          </a:xfrm>
          <a:prstGeom prst="rect">
            <a:avLst/>
          </a:prstGeom>
        </p:spPr>
      </p:pic>
      <p:cxnSp>
        <p:nvCxnSpPr>
          <p:cNvPr id="13" name="Straight Connector 12">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072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19F7131B-B4FE-BBC7-2083-4CFFF1314A69}"/>
              </a:ext>
            </a:extLst>
          </p:cNvPr>
          <p:cNvSpPr>
            <a:spLocks noGrp="1"/>
          </p:cNvSpPr>
          <p:nvPr>
            <p:ph idx="1"/>
          </p:nvPr>
        </p:nvSpPr>
        <p:spPr>
          <a:xfrm>
            <a:off x="5117308" y="2407436"/>
            <a:ext cx="6432434" cy="3461658"/>
          </a:xfrm>
        </p:spPr>
        <p:txBody>
          <a:bodyPr>
            <a:normAutofit/>
          </a:bodyPr>
          <a:lstStyle/>
          <a:p>
            <a:pPr>
              <a:buFont typeface="Arial" panose="020B0604020202020204" pitchFamily="34" charset="0"/>
              <a:buChar char="•"/>
            </a:pPr>
            <a:r>
              <a:rPr lang="en-US" dirty="0"/>
              <a:t> We know (almost) exactly what we need.</a:t>
            </a:r>
          </a:p>
          <a:p>
            <a:pPr>
              <a:buFont typeface="Arial" panose="020B0604020202020204" pitchFamily="34" charset="0"/>
              <a:buChar char="•"/>
            </a:pPr>
            <a:r>
              <a:rPr lang="en-US" dirty="0"/>
              <a:t> All “blueprints” can be drawn up in advance.</a:t>
            </a:r>
          </a:p>
          <a:p>
            <a:pPr>
              <a:buFont typeface="Arial" panose="020B0604020202020204" pitchFamily="34" charset="0"/>
              <a:buChar char="•"/>
            </a:pPr>
            <a:r>
              <a:rPr lang="en-US" dirty="0"/>
              <a:t> Surprises are very unlikely. (Earthquake? Revoked zoning permission?)</a:t>
            </a:r>
          </a:p>
          <a:p>
            <a:pPr>
              <a:buFont typeface="Arial" panose="020B0604020202020204" pitchFamily="34" charset="0"/>
              <a:buChar char="•"/>
            </a:pPr>
            <a:r>
              <a:rPr lang="en-US" dirty="0"/>
              <a:t> The basic technology is stable.</a:t>
            </a:r>
          </a:p>
          <a:p>
            <a:pPr>
              <a:buFont typeface="Arial" panose="020B0604020202020204" pitchFamily="34" charset="0"/>
              <a:buChar char="•"/>
            </a:pPr>
            <a:r>
              <a:rPr lang="en-US" dirty="0"/>
              <a:t> Of course, all is different if one is building a cutting-edge warehouse!</a:t>
            </a:r>
          </a:p>
        </p:txBody>
      </p:sp>
      <p:sp>
        <p:nvSpPr>
          <p:cNvPr id="15" name="Rectangle 14">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5500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0E58038-8ACE-4AD9-B404-25C603550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1EDAA10-7B5C-15FB-9E53-F87AC2533306}"/>
              </a:ext>
            </a:extLst>
          </p:cNvPr>
          <p:cNvPicPr>
            <a:picLocks noChangeAspect="1"/>
          </p:cNvPicPr>
          <p:nvPr/>
        </p:nvPicPr>
        <p:blipFill>
          <a:blip r:embed="rId2">
            <a:duotone>
              <a:schemeClr val="bg2">
                <a:shade val="45000"/>
                <a:satMod val="135000"/>
              </a:schemeClr>
              <a:prstClr val="white"/>
            </a:duotone>
            <a:alphaModFix amt="45000"/>
          </a:blip>
          <a:srcRect l="11980" r="135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9E09C713-AAB5-F833-902F-34FBF4A61CF5}"/>
              </a:ext>
            </a:extLst>
          </p:cNvPr>
          <p:cNvSpPr>
            <a:spLocks noGrp="1"/>
          </p:cNvSpPr>
          <p:nvPr>
            <p:ph type="title"/>
          </p:nvPr>
        </p:nvSpPr>
        <p:spPr>
          <a:xfrm>
            <a:off x="1097280" y="286603"/>
            <a:ext cx="10058400" cy="1450757"/>
          </a:xfrm>
        </p:spPr>
        <p:txBody>
          <a:bodyPr>
            <a:normAutofit/>
          </a:bodyPr>
          <a:lstStyle/>
          <a:p>
            <a:r>
              <a:rPr lang="en-US" dirty="0"/>
              <a:t>The Result</a:t>
            </a:r>
          </a:p>
        </p:txBody>
      </p:sp>
      <p:cxnSp>
        <p:nvCxnSpPr>
          <p:cNvPr id="13" name="Straight Connector 12">
            <a:extLst>
              <a:ext uri="{FF2B5EF4-FFF2-40B4-BE49-F238E27FC236}">
                <a16:creationId xmlns:a16="http://schemas.microsoft.com/office/drawing/2014/main" id="{38A34772-9011-42B5-AA63-FD6DEC92EE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910746"/>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C019EE81-3AC9-A855-60FB-4825FB054120}"/>
              </a:ext>
            </a:extLst>
          </p:cNvPr>
          <p:cNvSpPr>
            <a:spLocks noGrp="1"/>
          </p:cNvSpPr>
          <p:nvPr>
            <p:ph idx="1"/>
          </p:nvPr>
        </p:nvSpPr>
        <p:spPr>
          <a:xfrm>
            <a:off x="1687032" y="3111796"/>
            <a:ext cx="9468647" cy="2757296"/>
          </a:xfrm>
        </p:spPr>
        <p:txBody>
          <a:bodyPr>
            <a:normAutofit/>
          </a:bodyPr>
          <a:lstStyle/>
          <a:p>
            <a:pPr>
              <a:buFont typeface="Arial" panose="020B0604020202020204" pitchFamily="34" charset="0"/>
              <a:buChar char="•"/>
            </a:pPr>
            <a:r>
              <a:rPr lang="en-US" dirty="0"/>
              <a:t> Who was the biggest consumer of vacuum tubes in the world by the 1990s?</a:t>
            </a:r>
          </a:p>
          <a:p>
            <a:pPr>
              <a:buFont typeface="Arial" panose="020B0604020202020204" pitchFamily="34" charset="0"/>
              <a:buChar char="•"/>
            </a:pPr>
            <a:r>
              <a:rPr lang="en-US" dirty="0"/>
              <a:t> Who needed so many they were buying them from Soviet bloc countries?</a:t>
            </a:r>
          </a:p>
          <a:p>
            <a:pPr>
              <a:buFont typeface="Arial" panose="020B0604020202020204" pitchFamily="34" charset="0"/>
              <a:buChar char="•"/>
            </a:pPr>
            <a:r>
              <a:rPr lang="en-US" dirty="0"/>
              <a:t> And why?</a:t>
            </a:r>
          </a:p>
        </p:txBody>
      </p:sp>
      <p:sp>
        <p:nvSpPr>
          <p:cNvPr id="15" name="Rectangle 14">
            <a:extLst>
              <a:ext uri="{FF2B5EF4-FFF2-40B4-BE49-F238E27FC236}">
                <a16:creationId xmlns:a16="http://schemas.microsoft.com/office/drawing/2014/main" id="{82BCDE19-2810-4337-9C49-8589C42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733382578"/>
      </p:ext>
    </p:extLst>
  </p:cSld>
  <p:clrMapOvr>
    <a:masterClrMapping/>
  </p:clrMapOvr>
</p:sld>
</file>

<file path=ppt/theme/theme1.xml><?xml version="1.0" encoding="utf-8"?>
<a:theme xmlns:a="http://schemas.openxmlformats.org/drawingml/2006/main" name="RetrospectVTI">
  <a:themeElements>
    <a:clrScheme name="AnalogousFromDarkSeedLeftStep">
      <a:dk1>
        <a:srgbClr val="000000"/>
      </a:dk1>
      <a:lt1>
        <a:srgbClr val="FFFFFF"/>
      </a:lt1>
      <a:dk2>
        <a:srgbClr val="1F1833"/>
      </a:dk2>
      <a:lt2>
        <a:srgbClr val="F0F3F2"/>
      </a:lt2>
      <a:accent1>
        <a:srgbClr val="E72983"/>
      </a:accent1>
      <a:accent2>
        <a:srgbClr val="D517C0"/>
      </a:accent2>
      <a:accent3>
        <a:srgbClr val="AD29E7"/>
      </a:accent3>
      <a:accent4>
        <a:srgbClr val="501DD6"/>
      </a:accent4>
      <a:accent5>
        <a:srgbClr val="2943E7"/>
      </a:accent5>
      <a:accent6>
        <a:srgbClr val="1781D5"/>
      </a:accent6>
      <a:hlink>
        <a:srgbClr val="433FBF"/>
      </a:hlink>
      <a:folHlink>
        <a:srgbClr val="7F7F7F"/>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764</TotalTime>
  <Words>692</Words>
  <Application>Microsoft Macintosh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Courier New</vt:lpstr>
      <vt:lpstr>Garamond</vt:lpstr>
      <vt:lpstr>RetrospectVTI</vt:lpstr>
      <vt:lpstr>DevOps and the Division of Labor</vt:lpstr>
      <vt:lpstr>Assembly-Line Labor</vt:lpstr>
      <vt:lpstr>All Thinking Should Occur at the Top</vt:lpstr>
      <vt:lpstr>Adam Smith</vt:lpstr>
      <vt:lpstr>Taylorism</vt:lpstr>
      <vt:lpstr>Henry Ford</vt:lpstr>
      <vt:lpstr>The Factory Model Applied to Software</vt:lpstr>
      <vt:lpstr>Building New Software Is Like Building a New Warehouse</vt:lpstr>
      <vt:lpstr>The Result</vt:lpstr>
      <vt:lpstr>The Result: But Is There a Better Way?</vt:lpstr>
      <vt:lpstr>Toyota</vt:lpstr>
      <vt:lpstr>The Toyota Way</vt:lpstr>
      <vt:lpstr>UNIX</vt:lpstr>
      <vt:lpstr>Lean Software Development</vt:lpstr>
      <vt:lpstr>Agile</vt:lpstr>
      <vt:lpstr>What About Operations?</vt:lpstr>
      <vt:lpstr>But… What If Operations Could Become Agile?</vt:lpstr>
      <vt:lpstr>Bringing Development and Operations Together in an Agile Environment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and the Division of Labor</dc:title>
  <dc:creator>Gene Callahan</dc:creator>
  <cp:lastModifiedBy>Gene Callahan</cp:lastModifiedBy>
  <cp:revision>5</cp:revision>
  <dcterms:created xsi:type="dcterms:W3CDTF">2024-10-19T17:50:27Z</dcterms:created>
  <dcterms:modified xsi:type="dcterms:W3CDTF">2024-10-23T04:47:30Z</dcterms:modified>
</cp:coreProperties>
</file>