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3.xml" ContentType="application/vnd.ms-office.chartex+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9"/>
  </p:notesMasterIdLst>
  <p:handoutMasterIdLst>
    <p:handoutMasterId r:id="rId30"/>
  </p:handoutMasterIdLst>
  <p:sldIdLst>
    <p:sldId id="339" r:id="rId5"/>
    <p:sldId id="331" r:id="rId6"/>
    <p:sldId id="384" r:id="rId7"/>
    <p:sldId id="387" r:id="rId8"/>
    <p:sldId id="351" r:id="rId9"/>
    <p:sldId id="383" r:id="rId10"/>
    <p:sldId id="352" r:id="rId11"/>
    <p:sldId id="359" r:id="rId12"/>
    <p:sldId id="386" r:id="rId13"/>
    <p:sldId id="361" r:id="rId14"/>
    <p:sldId id="391" r:id="rId15"/>
    <p:sldId id="392" r:id="rId16"/>
    <p:sldId id="389" r:id="rId17"/>
    <p:sldId id="2146848108" r:id="rId18"/>
    <p:sldId id="2146848295" r:id="rId19"/>
    <p:sldId id="397" r:id="rId20"/>
    <p:sldId id="396" r:id="rId21"/>
    <p:sldId id="393" r:id="rId22"/>
    <p:sldId id="382" r:id="rId23"/>
    <p:sldId id="390" r:id="rId24"/>
    <p:sldId id="394" r:id="rId25"/>
    <p:sldId id="372" r:id="rId26"/>
    <p:sldId id="336" r:id="rId27"/>
    <p:sldId id="395" r:id="rId2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Microsoft Office User" initials="MOU" lastIdx="1"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32F3E"/>
    <a:srgbClr val="7C7C7C"/>
    <a:srgbClr val="00A0C8"/>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5918" autoAdjust="0"/>
  </p:normalViewPr>
  <p:slideViewPr>
    <p:cSldViewPr snapToGrid="0" showGuides="1">
      <p:cViewPr varScale="1">
        <p:scale>
          <a:sx n="102" d="100"/>
          <a:sy n="102" d="100"/>
        </p:scale>
        <p:origin x="552" y="192"/>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6.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8.xlsx"/></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9.xlsx"/></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10.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Servers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BB-4D52-BD49-8535134BCFA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ACA-4FBD-A03C-1DEDE6B9E33C}"/>
              </c:ext>
            </c:extLst>
          </c:dPt>
          <c:dLbls>
            <c:dLbl>
              <c:idx val="0"/>
              <c:layout>
                <c:manualLayout>
                  <c:x val="-0.23071626804022577"/>
                  <c:y val="0.13441454734907921"/>
                </c:manualLayout>
              </c:layout>
              <c:showLegendKey val="0"/>
              <c:showVal val="1"/>
              <c:showCatName val="1"/>
              <c:showSerName val="0"/>
              <c:showPercent val="0"/>
              <c:showBubbleSize val="0"/>
              <c:extLst>
                <c:ext xmlns:c15="http://schemas.microsoft.com/office/drawing/2012/chart" uri="{CE6537A1-D6FC-4f65-9D91-7224C49458BB}">
                  <c15:layout>
                    <c:manualLayout>
                      <c:w val="0.25955580154525398"/>
                      <c:h val="0.18317932167267939"/>
                    </c:manualLayout>
                  </c15:layout>
                </c:ext>
                <c:ext xmlns:c16="http://schemas.microsoft.com/office/drawing/2014/chart" uri="{C3380CC4-5D6E-409C-BE32-E72D297353CC}">
                  <c16:uniqueId val="{00000001-84BB-4D52-BD49-8535134BCFA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Physical</c:v>
                </c:pt>
                <c:pt idx="1">
                  <c:v>Virtual</c:v>
                </c:pt>
              </c:strCache>
            </c:strRef>
          </c:cat>
          <c:val>
            <c:numRef>
              <c:f>Sheet1!$B$2:$B$3</c:f>
              <c:numCache>
                <c:formatCode>General</c:formatCode>
                <c:ptCount val="2"/>
                <c:pt idx="0">
                  <c:v>40</c:v>
                </c:pt>
                <c:pt idx="1">
                  <c:v>80</c:v>
                </c:pt>
              </c:numCache>
            </c:numRef>
          </c:val>
          <c:extLst>
            <c:ext xmlns:c16="http://schemas.microsoft.com/office/drawing/2014/chart" uri="{C3380CC4-5D6E-409C-BE32-E72D297353CC}">
              <c16:uniqueId val="{00000000-84BB-4D52-BD49-8535134BCFA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Servers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6A5-4A80-B1A7-7C3BFCBE472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6A5-4A80-B1A7-7C3BFCBE472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3A5-426E-B497-2936DAA3BA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66A5-4A80-B1A7-7C3BFCBE4727}"/>
              </c:ext>
            </c:extLst>
          </c:dPt>
          <c:dLbls>
            <c:dLbl>
              <c:idx val="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6A5-4A80-B1A7-7C3BFCBE4727}"/>
                </c:ext>
              </c:extLst>
            </c:dLbl>
            <c:dLbl>
              <c:idx val="3"/>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6A5-4A80-B1A7-7C3BFCBE47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Production</c:v>
                </c:pt>
                <c:pt idx="1">
                  <c:v>Test</c:v>
                </c:pt>
                <c:pt idx="2">
                  <c:v>Dev</c:v>
                </c:pt>
                <c:pt idx="3">
                  <c:v>Unclassified</c:v>
                </c:pt>
              </c:strCache>
            </c:strRef>
          </c:cat>
          <c:val>
            <c:numRef>
              <c:f>Sheet1!$B$2:$B$5</c:f>
              <c:numCache>
                <c:formatCode>General</c:formatCode>
                <c:ptCount val="4"/>
                <c:pt idx="0">
                  <c:v>20</c:v>
                </c:pt>
                <c:pt idx="1">
                  <c:v>60</c:v>
                </c:pt>
                <c:pt idx="2">
                  <c:v>20</c:v>
                </c:pt>
                <c:pt idx="3">
                  <c:v>20</c:v>
                </c:pt>
              </c:numCache>
            </c:numRef>
          </c:val>
          <c:extLst>
            <c:ext xmlns:c16="http://schemas.microsoft.com/office/drawing/2014/chart" uri="{C3380CC4-5D6E-409C-BE32-E72D297353CC}">
              <c16:uniqueId val="{00000004-66A5-4A80-B1A7-7C3BFCBE472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Servers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16-4A68-85C6-3710D5729B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16-4A68-85C6-3710D5729B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E1-4F88-8969-0214261D15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DE16-4A68-85C6-3710D5729B51}"/>
              </c:ext>
            </c:extLst>
          </c:dPt>
          <c:dLbls>
            <c:dLbl>
              <c:idx val="0"/>
              <c:layout>
                <c:manualLayout>
                  <c:x val="0.10414704922370932"/>
                  <c:y val="0.1593375338353024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layout>
                    <c:manualLayout>
                      <c:w val="0.29001034892656385"/>
                      <c:h val="0.32118460192475939"/>
                    </c:manualLayout>
                  </c15:layout>
                </c:ext>
                <c:ext xmlns:c16="http://schemas.microsoft.com/office/drawing/2014/chart" uri="{C3380CC4-5D6E-409C-BE32-E72D297353CC}">
                  <c16:uniqueId val="{00000001-DE16-4A68-85C6-3710D5729B51}"/>
                </c:ext>
              </c:extLst>
            </c:dLbl>
            <c:dLbl>
              <c:idx val="3"/>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E16-4A68-85C6-3710D5729B5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Windows</c:v>
                </c:pt>
                <c:pt idx="1">
                  <c:v>Linux</c:v>
                </c:pt>
                <c:pt idx="2">
                  <c:v>RHEL</c:v>
                </c:pt>
                <c:pt idx="3">
                  <c:v>Unclassified</c:v>
                </c:pt>
              </c:strCache>
            </c:strRef>
          </c:cat>
          <c:val>
            <c:numRef>
              <c:f>Sheet1!$B$2:$B$5</c:f>
              <c:numCache>
                <c:formatCode>General</c:formatCode>
                <c:ptCount val="4"/>
                <c:pt idx="0">
                  <c:v>54</c:v>
                </c:pt>
                <c:pt idx="1">
                  <c:v>50</c:v>
                </c:pt>
                <c:pt idx="2">
                  <c:v>5</c:v>
                </c:pt>
                <c:pt idx="3">
                  <c:v>25</c:v>
                </c:pt>
              </c:numCache>
            </c:numRef>
          </c:val>
          <c:extLst>
            <c:ext xmlns:c16="http://schemas.microsoft.com/office/drawing/2014/chart" uri="{C3380CC4-5D6E-409C-BE32-E72D297353CC}">
              <c16:uniqueId val="{00000004-DE16-4A68-85C6-3710D5729B5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Servers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9C-433D-8A6E-707F23DF22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9C-433D-8A6E-707F23DF22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9C-433D-8A6E-707F23DF22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89C-433D-8A6E-707F23DF22F0}"/>
              </c:ext>
            </c:extLst>
          </c:dPt>
          <c:dLbls>
            <c:dLbl>
              <c:idx val="0"/>
              <c:layout>
                <c:manualLayout>
                  <c:x val="-0.10585300993118071"/>
                  <c:y val="0.15419350069667218"/>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layout>
                    <c:manualLayout>
                      <c:w val="0.21842925865596516"/>
                      <c:h val="0.11542318784226044"/>
                    </c:manualLayout>
                  </c15:layout>
                </c:ext>
                <c:ext xmlns:c16="http://schemas.microsoft.com/office/drawing/2014/chart" uri="{C3380CC4-5D6E-409C-BE32-E72D297353CC}">
                  <c16:uniqueId val="{00000001-589C-433D-8A6E-707F23DF22F0}"/>
                </c:ext>
              </c:extLst>
            </c:dLbl>
            <c:dLbl>
              <c:idx val="3"/>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89C-433D-8A6E-707F23DF22F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MX"/>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Idle</c:v>
                </c:pt>
                <c:pt idx="1">
                  <c:v>In-Use</c:v>
                </c:pt>
                <c:pt idx="2">
                  <c:v>Unclassified </c:v>
                </c:pt>
                <c:pt idx="3">
                  <c:v>Zombie</c:v>
                </c:pt>
              </c:strCache>
            </c:strRef>
          </c:cat>
          <c:val>
            <c:numRef>
              <c:f>Sheet1!$B$2:$B$5</c:f>
              <c:numCache>
                <c:formatCode>0%</c:formatCode>
                <c:ptCount val="4"/>
                <c:pt idx="0">
                  <c:v>0.15</c:v>
                </c:pt>
                <c:pt idx="1">
                  <c:v>0.6</c:v>
                </c:pt>
                <c:pt idx="2">
                  <c:v>0.08</c:v>
                </c:pt>
                <c:pt idx="3">
                  <c:v>0.17</c:v>
                </c:pt>
              </c:numCache>
            </c:numRef>
          </c:val>
          <c:extLst>
            <c:ext xmlns:c16="http://schemas.microsoft.com/office/drawing/2014/chart" uri="{C3380CC4-5D6E-409C-BE32-E72D297353CC}">
              <c16:uniqueId val="{00000008-589C-433D-8A6E-707F23DF22F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482998196613263E-2"/>
          <c:y val="0"/>
          <c:w val="0.73757219694449583"/>
          <c:h val="1"/>
        </c:manualLayout>
      </c:layout>
      <c:doughnutChart>
        <c:varyColors val="1"/>
        <c:ser>
          <c:idx val="0"/>
          <c:order val="0"/>
          <c:tx>
            <c:strRef>
              <c:f>Sheet1!$B$1</c:f>
              <c:strCache>
                <c:ptCount val="1"/>
                <c:pt idx="0">
                  <c:v>Column1</c:v>
                </c:pt>
              </c:strCache>
            </c:strRef>
          </c:tx>
          <c:spPr>
            <a:ln w="3175">
              <a:solidFill>
                <a:schemeClr val="tx1"/>
              </a:solidFill>
            </a:ln>
          </c:spPr>
          <c:dPt>
            <c:idx val="0"/>
            <c:bubble3D val="0"/>
            <c:spPr>
              <a:solidFill>
                <a:schemeClr val="bg1"/>
              </a:solidFill>
              <a:ln w="3175">
                <a:solidFill>
                  <a:schemeClr val="tx1"/>
                </a:solidFill>
              </a:ln>
              <a:effectLst/>
            </c:spPr>
            <c:extLst>
              <c:ext xmlns:c16="http://schemas.microsoft.com/office/drawing/2014/chart" uri="{C3380CC4-5D6E-409C-BE32-E72D297353CC}">
                <c16:uniqueId val="{00000001-7675-478E-A493-F14DB4FC4549}"/>
              </c:ext>
            </c:extLst>
          </c:dPt>
          <c:dPt>
            <c:idx val="1"/>
            <c:bubble3D val="0"/>
            <c:spPr>
              <a:solidFill>
                <a:schemeClr val="accent3">
                  <a:lumMod val="75000"/>
                </a:schemeClr>
              </a:solidFill>
              <a:ln w="3175">
                <a:solidFill>
                  <a:schemeClr val="tx1"/>
                </a:solidFill>
              </a:ln>
              <a:effectLst/>
            </c:spPr>
            <c:extLst>
              <c:ext xmlns:c16="http://schemas.microsoft.com/office/drawing/2014/chart" uri="{C3380CC4-5D6E-409C-BE32-E72D297353CC}">
                <c16:uniqueId val="{00000003-7675-478E-A493-F14DB4FC4549}"/>
              </c:ext>
            </c:extLst>
          </c:dPt>
          <c:dPt>
            <c:idx val="2"/>
            <c:bubble3D val="0"/>
            <c:spPr>
              <a:solidFill>
                <a:schemeClr val="accent3"/>
              </a:solidFill>
              <a:ln w="3175">
                <a:solidFill>
                  <a:schemeClr val="tx1"/>
                </a:solidFill>
              </a:ln>
              <a:effectLst/>
            </c:spPr>
            <c:extLst>
              <c:ext xmlns:c16="http://schemas.microsoft.com/office/drawing/2014/chart" uri="{C3380CC4-5D6E-409C-BE32-E72D297353CC}">
                <c16:uniqueId val="{00000005-7675-478E-A493-F14DB4FC4549}"/>
              </c:ext>
            </c:extLst>
          </c:dPt>
          <c:dPt>
            <c:idx val="3"/>
            <c:bubble3D val="0"/>
            <c:spPr>
              <a:solidFill>
                <a:schemeClr val="accent3">
                  <a:lumMod val="60000"/>
                  <a:lumOff val="40000"/>
                </a:schemeClr>
              </a:solidFill>
              <a:ln w="3175">
                <a:solidFill>
                  <a:schemeClr val="tx1"/>
                </a:solidFill>
              </a:ln>
              <a:effectLst/>
            </c:spPr>
            <c:extLst>
              <c:ext xmlns:c16="http://schemas.microsoft.com/office/drawing/2014/chart" uri="{C3380CC4-5D6E-409C-BE32-E72D297353CC}">
                <c16:uniqueId val="{00000007-7675-478E-A493-F14DB4FC4549}"/>
              </c:ext>
            </c:extLst>
          </c:dPt>
          <c:dPt>
            <c:idx val="4"/>
            <c:bubble3D val="0"/>
            <c:spPr>
              <a:solidFill>
                <a:schemeClr val="accent5"/>
              </a:solidFill>
              <a:ln w="3175">
                <a:solidFill>
                  <a:schemeClr val="tx1"/>
                </a:solidFill>
              </a:ln>
              <a:effectLst/>
            </c:spPr>
            <c:extLst>
              <c:ext xmlns:c16="http://schemas.microsoft.com/office/drawing/2014/chart" uri="{C3380CC4-5D6E-409C-BE32-E72D297353CC}">
                <c16:uniqueId val="{00000009-D12A-4FC1-9B35-8D185C1427BA}"/>
              </c:ext>
            </c:extLst>
          </c:dPt>
          <c:dPt>
            <c:idx val="5"/>
            <c:bubble3D val="0"/>
            <c:spPr>
              <a:solidFill>
                <a:schemeClr val="accent6"/>
              </a:solidFill>
              <a:ln w="3175">
                <a:solidFill>
                  <a:schemeClr val="tx1"/>
                </a:solidFill>
              </a:ln>
              <a:effectLst/>
            </c:spPr>
            <c:extLst>
              <c:ext xmlns:c16="http://schemas.microsoft.com/office/drawing/2014/chart" uri="{C3380CC4-5D6E-409C-BE32-E72D297353CC}">
                <c16:uniqueId val="{0000000B-D12A-4FC1-9B35-8D185C1427BA}"/>
              </c:ext>
            </c:extLst>
          </c:dPt>
          <c:dPt>
            <c:idx val="6"/>
            <c:bubble3D val="0"/>
            <c:spPr>
              <a:solidFill>
                <a:schemeClr val="accent1">
                  <a:lumMod val="60000"/>
                </a:schemeClr>
              </a:solidFill>
              <a:ln w="3175">
                <a:solidFill>
                  <a:schemeClr val="tx1"/>
                </a:solidFill>
              </a:ln>
              <a:effectLst/>
            </c:spPr>
            <c:extLst>
              <c:ext xmlns:c16="http://schemas.microsoft.com/office/drawing/2014/chart" uri="{C3380CC4-5D6E-409C-BE32-E72D297353CC}">
                <c16:uniqueId val="{0000000D-D12A-4FC1-9B35-8D185C1427BA}"/>
              </c:ext>
            </c:extLst>
          </c:dPt>
          <c:dPt>
            <c:idx val="7"/>
            <c:bubble3D val="0"/>
            <c:spPr>
              <a:solidFill>
                <a:schemeClr val="accent2">
                  <a:lumMod val="60000"/>
                </a:schemeClr>
              </a:solidFill>
              <a:ln w="3175">
                <a:solidFill>
                  <a:schemeClr val="tx1"/>
                </a:solidFill>
              </a:ln>
              <a:effectLst/>
            </c:spPr>
            <c:extLst>
              <c:ext xmlns:c16="http://schemas.microsoft.com/office/drawing/2014/chart" uri="{C3380CC4-5D6E-409C-BE32-E72D297353CC}">
                <c16:uniqueId val="{0000000F-D12A-4FC1-9B35-8D185C1427BA}"/>
              </c:ext>
            </c:extLst>
          </c:dPt>
          <c:dLbls>
            <c:dLbl>
              <c:idx val="0"/>
              <c:layout>
                <c:manualLayout>
                  <c:x val="4.1768562426550311E-2"/>
                  <c:y val="-4.3322275765826992E-3"/>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n-lt"/>
                        <a:ea typeface="+mn-ea"/>
                        <a:cs typeface="+mn-cs"/>
                      </a:defRPr>
                    </a:pPr>
                    <a:fld id="{F3D57718-41D3-4928-9FAB-DE13C74BEB8B}" type="CATEGORYNAME">
                      <a:rPr lang="en-US" sz="1000" dirty="0">
                        <a:solidFill>
                          <a:schemeClr val="tx1"/>
                        </a:solidFill>
                      </a:rPr>
                      <a:pPr>
                        <a:defRPr sz="1000">
                          <a:solidFill>
                            <a:schemeClr val="tx1"/>
                          </a:solidFill>
                        </a:defRPr>
                      </a:pPr>
                      <a:t>[CATEGORY NAME]</a:t>
                    </a:fld>
                    <a:endParaRPr lang="en-US" sz="1000" baseline="0" dirty="0">
                      <a:solidFill>
                        <a:schemeClr val="tx1"/>
                      </a:solidFill>
                    </a:endParaRPr>
                  </a:p>
                  <a:p>
                    <a:pPr>
                      <a:defRPr sz="1000">
                        <a:solidFill>
                          <a:schemeClr val="tx1"/>
                        </a:solidFill>
                      </a:defRPr>
                    </a:pPr>
                    <a:fld id="{7C39BD3D-2EE7-40EA-AEA4-C9577D6798AE}" type="VALUE">
                      <a:rPr lang="en-US" sz="1000" b="1" dirty="0">
                        <a:solidFill>
                          <a:schemeClr val="tx1"/>
                        </a:solidFill>
                      </a:rPr>
                      <a:pPr>
                        <a:defRPr sz="1000">
                          <a:solidFill>
                            <a:schemeClr val="tx1"/>
                          </a:solidFill>
                        </a:defRPr>
                      </a:pPr>
                      <a:t>[VALUE]</a:t>
                    </a:fld>
                    <a:endParaRPr lang="en-MX"/>
                  </a:p>
                </c:rich>
              </c:tx>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n-lt"/>
                      <a:ea typeface="+mn-ea"/>
                      <a:cs typeface="+mn-cs"/>
                    </a:defRPr>
                  </a:pPr>
                  <a:endParaRPr lang="en-MX"/>
                </a:p>
              </c:txPr>
              <c:showLegendKey val="0"/>
              <c:showVal val="1"/>
              <c:showCatName val="1"/>
              <c:showSerName val="0"/>
              <c:showPercent val="0"/>
              <c:showBubbleSize val="0"/>
              <c:separator>
</c:separator>
              <c:extLst>
                <c:ext xmlns:c15="http://schemas.microsoft.com/office/drawing/2012/chart" uri="{CE6537A1-D6FC-4f65-9D91-7224C49458BB}">
                  <c15:layout>
                    <c:manualLayout>
                      <c:w val="0.15470788181004294"/>
                      <c:h val="0.14864353538890535"/>
                    </c:manualLayout>
                  </c15:layout>
                  <c15:dlblFieldTable/>
                  <c15:showDataLabelsRange val="0"/>
                </c:ext>
                <c:ext xmlns:c16="http://schemas.microsoft.com/office/drawing/2014/chart" uri="{C3380CC4-5D6E-409C-BE32-E72D297353CC}">
                  <c16:uniqueId val="{00000001-7675-478E-A493-F14DB4FC4549}"/>
                </c:ext>
              </c:extLst>
            </c:dLbl>
            <c:dLbl>
              <c:idx val="1"/>
              <c:layout>
                <c:manualLayout>
                  <c:x val="-7.7698658262305972E-2"/>
                  <c:y val="-5.6409409898459446E-2"/>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n-lt"/>
                        <a:ea typeface="+mn-ea"/>
                        <a:cs typeface="+mn-cs"/>
                      </a:defRPr>
                    </a:pPr>
                    <a:fld id="{1873BF8E-30F5-46DB-8F54-D3F2690D45E1}" type="CATEGORYNAME">
                      <a:rPr lang="en-US" sz="1000">
                        <a:solidFill>
                          <a:schemeClr val="tx1"/>
                        </a:solidFill>
                      </a:rPr>
                      <a:pPr>
                        <a:defRPr sz="1000">
                          <a:solidFill>
                            <a:schemeClr val="tx1"/>
                          </a:solidFill>
                        </a:defRPr>
                      </a:pPr>
                      <a:t>[CATEGORY NAME]</a:t>
                    </a:fld>
                    <a:endParaRPr lang="en-US" sz="1000" baseline="0" dirty="0">
                      <a:solidFill>
                        <a:schemeClr val="tx1"/>
                      </a:solidFill>
                    </a:endParaRPr>
                  </a:p>
                  <a:p>
                    <a:pPr>
                      <a:defRPr sz="1000">
                        <a:solidFill>
                          <a:schemeClr val="tx1"/>
                        </a:solidFill>
                      </a:defRPr>
                    </a:pPr>
                    <a:fld id="{6281D7D8-673B-44E2-8568-C8A7F7EC4E55}" type="VALUE">
                      <a:rPr lang="en-US" sz="1000" b="1">
                        <a:solidFill>
                          <a:schemeClr val="tx1"/>
                        </a:solidFill>
                      </a:rPr>
                      <a:pPr>
                        <a:defRPr sz="1000">
                          <a:solidFill>
                            <a:schemeClr val="tx1"/>
                          </a:solidFill>
                        </a:defRPr>
                      </a:pPr>
                      <a:t>[VALUE]</a:t>
                    </a:fld>
                    <a:endParaRPr lang="en-MX"/>
                  </a:p>
                </c:rich>
              </c:tx>
              <c:numFmt formatCode="#,##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n-lt"/>
                      <a:ea typeface="+mn-ea"/>
                      <a:cs typeface="+mn-cs"/>
                    </a:defRPr>
                  </a:pPr>
                  <a:endParaRPr lang="en-MX"/>
                </a:p>
              </c:txPr>
              <c:showLegendKey val="0"/>
              <c:showVal val="1"/>
              <c:showCatName val="1"/>
              <c:showSerName val="0"/>
              <c:showPercent val="0"/>
              <c:showBubbleSize val="0"/>
              <c:separator>
</c:separator>
              <c:extLst>
                <c:ext xmlns:c15="http://schemas.microsoft.com/office/drawing/2012/chart" uri="{CE6537A1-D6FC-4f65-9D91-7224C49458BB}">
                  <c15:layout>
                    <c:manualLayout>
                      <c:w val="0.20283639442037299"/>
                      <c:h val="0.12782317128354559"/>
                    </c:manualLayout>
                  </c15:layout>
                  <c15:dlblFieldTable/>
                  <c15:showDataLabelsRange val="0"/>
                </c:ext>
                <c:ext xmlns:c16="http://schemas.microsoft.com/office/drawing/2014/chart" uri="{C3380CC4-5D6E-409C-BE32-E72D297353CC}">
                  <c16:uniqueId val="{00000003-7675-478E-A493-F14DB4FC4549}"/>
                </c:ext>
              </c:extLst>
            </c:dLbl>
            <c:dLbl>
              <c:idx val="2"/>
              <c:layout>
                <c:manualLayout>
                  <c:x val="1.8658658212817505E-2"/>
                  <c:y val="-9.6951664389232334E-2"/>
                </c:manualLayout>
              </c:layout>
              <c:tx>
                <c:rich>
                  <a:bodyPr/>
                  <a:lstStyle/>
                  <a:p>
                    <a:fld id="{57E068DD-A504-4625-83A4-6D442C392DBE}" type="CATEGORYNAME">
                      <a:rPr lang="en-US"/>
                      <a:pPr/>
                      <a:t>[CATEGORY NAME]</a:t>
                    </a:fld>
                    <a:r>
                      <a:rPr lang="en-US" baseline="0" dirty="0"/>
                      <a:t>
</a:t>
                    </a:r>
                    <a:fld id="{551BAF72-C42D-4464-8B88-90D072474DB2}" type="VALUE">
                      <a:rPr lang="en-US" b="1" baseline="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layout>
                    <c:manualLayout>
                      <c:w val="0.17882850845021478"/>
                      <c:h val="0.13622148505105514"/>
                    </c:manualLayout>
                  </c15:layout>
                  <c15:dlblFieldTable/>
                  <c15:showDataLabelsRange val="0"/>
                </c:ext>
                <c:ext xmlns:c16="http://schemas.microsoft.com/office/drawing/2014/chart" uri="{C3380CC4-5D6E-409C-BE32-E72D297353CC}">
                  <c16:uniqueId val="{00000005-7675-478E-A493-F14DB4FC4549}"/>
                </c:ext>
              </c:extLst>
            </c:dLbl>
            <c:dLbl>
              <c:idx val="3"/>
              <c:layout>
                <c:manualLayout>
                  <c:x val="7.8562848747952232E-2"/>
                  <c:y val="-0.1466067208802472"/>
                </c:manualLayout>
              </c:layout>
              <c:tx>
                <c:rich>
                  <a:bodyPr/>
                  <a:lstStyle/>
                  <a:p>
                    <a:fld id="{CDC1737C-7277-415E-A56C-A326F21DEB5D}" type="CATEGORYNAME">
                      <a:rPr lang="en-US"/>
                      <a:pPr/>
                      <a:t>[CATEGORY NAME]</a:t>
                    </a:fld>
                    <a:r>
                      <a:rPr lang="en-US" baseline="0" dirty="0"/>
                      <a:t>
</a:t>
                    </a:r>
                    <a:fld id="{6CBE7005-FEE4-46C4-8162-114C26E6990E}" type="VALUE">
                      <a:rPr lang="en-US" b="1" baseline="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layout>
                    <c:manualLayout>
                      <c:w val="0.27396802464272885"/>
                      <c:h val="0.10751151100598537"/>
                    </c:manualLayout>
                  </c15:layout>
                  <c15:dlblFieldTable/>
                  <c15:showDataLabelsRange val="0"/>
                </c:ext>
                <c:ext xmlns:c16="http://schemas.microsoft.com/office/drawing/2014/chart" uri="{C3380CC4-5D6E-409C-BE32-E72D297353CC}">
                  <c16:uniqueId val="{00000007-7675-478E-A493-F14DB4FC454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MX"/>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Facilities</c:v>
                </c:pt>
                <c:pt idx="1">
                  <c:v>Power &amp; Cooling</c:v>
                </c:pt>
                <c:pt idx="2">
                  <c:v>Managed Services</c:v>
                </c:pt>
                <c:pt idx="3">
                  <c:v>Servers, OS, facilities</c:v>
                </c:pt>
                <c:pt idx="4">
                  <c:v>Storage</c:v>
                </c:pt>
                <c:pt idx="5">
                  <c:v>Network</c:v>
                </c:pt>
                <c:pt idx="6">
                  <c:v>Database Licenses</c:v>
                </c:pt>
                <c:pt idx="7">
                  <c:v>Others</c:v>
                </c:pt>
              </c:strCache>
            </c:strRef>
          </c:cat>
          <c:val>
            <c:numRef>
              <c:f>Sheet1!$B$2:$B$9</c:f>
              <c:numCache>
                <c:formatCode>General</c:formatCode>
                <c:ptCount val="8"/>
                <c:pt idx="0">
                  <c:v>500</c:v>
                </c:pt>
                <c:pt idx="1">
                  <c:v>200</c:v>
                </c:pt>
                <c:pt idx="2">
                  <c:v>150</c:v>
                </c:pt>
                <c:pt idx="3">
                  <c:v>1330</c:v>
                </c:pt>
                <c:pt idx="4">
                  <c:v>440</c:v>
                </c:pt>
                <c:pt idx="5">
                  <c:v>148</c:v>
                </c:pt>
                <c:pt idx="6">
                  <c:v>100</c:v>
                </c:pt>
                <c:pt idx="7">
                  <c:v>100</c:v>
                </c:pt>
              </c:numCache>
            </c:numRef>
          </c:val>
          <c:extLst>
            <c:ext xmlns:c16="http://schemas.microsoft.com/office/drawing/2014/chart" uri="{C3380CC4-5D6E-409C-BE32-E72D297353CC}">
              <c16:uniqueId val="{00000008-7675-478E-A493-F14DB4FC4549}"/>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4362547223407552E-2"/>
          <c:w val="0.92954598837264757"/>
          <c:h val="0.75651430821393173"/>
        </c:manualLayout>
      </c:layout>
      <c:barChart>
        <c:barDir val="col"/>
        <c:grouping val="stacked"/>
        <c:varyColors val="0"/>
        <c:ser>
          <c:idx val="2"/>
          <c:order val="0"/>
          <c:tx>
            <c:strRef>
              <c:f>Sheet1!$B$1</c:f>
              <c:strCache>
                <c:ptCount val="1"/>
                <c:pt idx="0">
                  <c:v>Annual costs</c:v>
                </c:pt>
              </c:strCache>
            </c:strRef>
          </c:tx>
          <c:spPr>
            <a:solidFill>
              <a:schemeClr val="accent3"/>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1E4B-406D-9AA7-D36E5678CE26}"/>
              </c:ext>
            </c:extLst>
          </c:dPt>
          <c:dLbls>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On Premise
 (As Is)</c:v>
                </c:pt>
                <c:pt idx="1">
                  <c:v>AWS </c:v>
                </c:pt>
              </c:strCache>
            </c:strRef>
          </c:cat>
          <c:val>
            <c:numRef>
              <c:f>Sheet1!$B$2:$B$3</c:f>
              <c:numCache>
                <c:formatCode>"$"#,##0</c:formatCode>
                <c:ptCount val="2"/>
                <c:pt idx="0">
                  <c:v>3000000</c:v>
                </c:pt>
                <c:pt idx="1">
                  <c:v>1553175</c:v>
                </c:pt>
              </c:numCache>
            </c:numRef>
          </c:val>
          <c:extLst>
            <c:ext xmlns:c16="http://schemas.microsoft.com/office/drawing/2014/chart" uri="{C3380CC4-5D6E-409C-BE32-E72D297353CC}">
              <c16:uniqueId val="{00000002-1E4B-406D-9AA7-D36E5678CE26}"/>
            </c:ext>
          </c:extLst>
        </c:ser>
        <c:dLbls>
          <c:showLegendKey val="0"/>
          <c:showVal val="0"/>
          <c:showCatName val="0"/>
          <c:showSerName val="0"/>
          <c:showPercent val="0"/>
          <c:showBubbleSize val="0"/>
        </c:dLbls>
        <c:gapWidth val="150"/>
        <c:overlap val="100"/>
        <c:axId val="585295184"/>
        <c:axId val="585298792"/>
      </c:barChart>
      <c:catAx>
        <c:axId val="585295184"/>
        <c:scaling>
          <c:orientation val="minMax"/>
        </c:scaling>
        <c:delete val="0"/>
        <c:axPos val="b"/>
        <c:numFmt formatCode="General" sourceLinked="1"/>
        <c:majorTickMark val="out"/>
        <c:minorTickMark val="none"/>
        <c:tickLblPos val="nextTo"/>
        <c:spPr>
          <a:noFill/>
          <a:ln w="9525" cap="flat" cmpd="sng" algn="ctr">
            <a:solidFill>
              <a:schemeClr val="tx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MX"/>
          </a:p>
        </c:txPr>
        <c:crossAx val="585298792"/>
        <c:crosses val="autoZero"/>
        <c:auto val="1"/>
        <c:lblAlgn val="ctr"/>
        <c:lblOffset val="100"/>
        <c:noMultiLvlLbl val="0"/>
      </c:catAx>
      <c:valAx>
        <c:axId val="585298792"/>
        <c:scaling>
          <c:orientation val="minMax"/>
          <c:min val="0"/>
        </c:scaling>
        <c:delete val="1"/>
        <c:axPos val="l"/>
        <c:numFmt formatCode="&quot;$&quot;#,##0" sourceLinked="0"/>
        <c:majorTickMark val="out"/>
        <c:minorTickMark val="none"/>
        <c:tickLblPos val="nextTo"/>
        <c:crossAx val="585295184"/>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4362493092006301E-2"/>
          <c:w val="0.92954598837264757"/>
          <c:h val="0.75651430821393173"/>
        </c:manualLayout>
      </c:layout>
      <c:barChart>
        <c:barDir val="col"/>
        <c:grouping val="stacked"/>
        <c:varyColors val="0"/>
        <c:ser>
          <c:idx val="2"/>
          <c:order val="0"/>
          <c:tx>
            <c:strRef>
              <c:f>Sheet1!$B$1</c:f>
              <c:strCache>
                <c:ptCount val="1"/>
                <c:pt idx="0">
                  <c:v>Annual costs</c:v>
                </c:pt>
              </c:strCache>
            </c:strRef>
          </c:tx>
          <c:spPr>
            <a:solidFill>
              <a:schemeClr val="accent3"/>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1E4B-406D-9AA7-D36E5678CE26}"/>
              </c:ext>
            </c:extLst>
          </c:dPt>
          <c:dLbls>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M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On Premise
 (As Is)</c:v>
                </c:pt>
                <c:pt idx="1">
                  <c:v>AWS </c:v>
                </c:pt>
              </c:strCache>
            </c:strRef>
          </c:cat>
          <c:val>
            <c:numRef>
              <c:f>Sheet1!$B$2:$B$3</c:f>
              <c:numCache>
                <c:formatCode>"$"#,##0</c:formatCode>
                <c:ptCount val="2"/>
                <c:pt idx="0">
                  <c:v>3000000</c:v>
                </c:pt>
                <c:pt idx="1">
                  <c:v>1203000</c:v>
                </c:pt>
              </c:numCache>
            </c:numRef>
          </c:val>
          <c:extLst>
            <c:ext xmlns:c16="http://schemas.microsoft.com/office/drawing/2014/chart" uri="{C3380CC4-5D6E-409C-BE32-E72D297353CC}">
              <c16:uniqueId val="{00000002-1E4B-406D-9AA7-D36E5678CE26}"/>
            </c:ext>
          </c:extLst>
        </c:ser>
        <c:dLbls>
          <c:showLegendKey val="0"/>
          <c:showVal val="0"/>
          <c:showCatName val="0"/>
          <c:showSerName val="0"/>
          <c:showPercent val="0"/>
          <c:showBubbleSize val="0"/>
        </c:dLbls>
        <c:gapWidth val="150"/>
        <c:overlap val="100"/>
        <c:axId val="585295184"/>
        <c:axId val="585298792"/>
      </c:barChart>
      <c:catAx>
        <c:axId val="585295184"/>
        <c:scaling>
          <c:orientation val="minMax"/>
        </c:scaling>
        <c:delete val="0"/>
        <c:axPos val="b"/>
        <c:numFmt formatCode="General" sourceLinked="1"/>
        <c:majorTickMark val="out"/>
        <c:minorTickMark val="none"/>
        <c:tickLblPos val="nextTo"/>
        <c:spPr>
          <a:noFill/>
          <a:ln w="9525" cap="flat" cmpd="sng" algn="ctr">
            <a:solidFill>
              <a:schemeClr val="tx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MX"/>
          </a:p>
        </c:txPr>
        <c:crossAx val="585298792"/>
        <c:crosses val="autoZero"/>
        <c:auto val="1"/>
        <c:lblAlgn val="ctr"/>
        <c:lblOffset val="100"/>
        <c:noMultiLvlLbl val="0"/>
      </c:catAx>
      <c:valAx>
        <c:axId val="585298792"/>
        <c:scaling>
          <c:orientation val="minMax"/>
          <c:min val="0"/>
        </c:scaling>
        <c:delete val="1"/>
        <c:axPos val="l"/>
        <c:numFmt formatCode="&quot;$&quot;#,##0" sourceLinked="0"/>
        <c:majorTickMark val="out"/>
        <c:minorTickMark val="none"/>
        <c:tickLblPos val="nextTo"/>
        <c:crossAx val="585295184"/>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Sheet1!$A$2:$A$11</cx:f>
        <cx:lvl ptCount="10">
          <cx:pt idx="0">On Premises </cx:pt>
          <cx:pt idx="1">Run Cost Savings</cx:pt>
          <cx:pt idx="2">Steady State
Costs AWS</cx:pt>
          <cx:pt idx="3">Migration Costs</cx:pt>
          <cx:pt idx="4">Parallel 
Run Costs</cx:pt>
          <cx:pt idx="5">Staff Productivity
 Benefits</cx:pt>
          <cx:pt idx="6">Operational 
Resilience
 Benefits</cx:pt>
          <cx:pt idx="7">Business Agility 
Benefits</cx:pt>
          <cx:pt idx="8">AWS 
Investments</cx:pt>
          <cx:pt idx="9">Migrate to
AWS Costs</cx:pt>
        </cx:lvl>
      </cx:strDim>
      <cx:numDim type="val">
        <cx:f>Sheet1!$B$2:$B$11</cx:f>
        <cx:lvl ptCount="10" formatCode="General">
          <cx:pt idx="0">10000</cx:pt>
          <cx:pt idx="1">-4000</cx:pt>
          <cx:pt idx="2">6000</cx:pt>
          <cx:pt idx="3">1257</cx:pt>
          <cx:pt idx="4">1500</cx:pt>
          <cx:pt idx="5">-368</cx:pt>
          <cx:pt idx="6">0</cx:pt>
          <cx:pt idx="7">0</cx:pt>
          <cx:pt idx="8">-300</cx:pt>
          <cx:pt idx="9">8089</cx:pt>
        </cx:lvl>
      </cx:numDim>
    </cx:data>
  </cx:chartData>
  <cx:chart>
    <cx:plotArea>
      <cx:plotAreaRegion>
        <cx:series layoutId="waterfall" uniqueId="{FF5EC42B-EFE9-4E2C-884D-14509DBBE22E}">
          <cx:tx>
            <cx:txData>
              <cx:f>Sheet1!$B$1</cx:f>
              <cx:v>Series1</cx:v>
            </cx:txData>
          </cx:tx>
          <cx:spPr>
            <a:solidFill>
              <a:schemeClr val="accent3"/>
            </a:solidFill>
          </cx:spPr>
          <cx:dataPt idx="1">
            <cx:spPr>
              <a:noFill/>
              <a:ln w="3175">
                <a:solidFill>
                  <a:srgbClr val="FFFFFF"/>
                </a:solidFill>
              </a:ln>
            </cx:spPr>
          </cx:dataPt>
          <cx:dataPt idx="2">
            <cx:spPr>
              <a:solidFill>
                <a:srgbClr val="FF9900"/>
              </a:solidFill>
            </cx:spPr>
          </cx:dataPt>
          <cx:dataPt idx="3">
            <cx:spPr>
              <a:solidFill>
                <a:srgbClr val="FFFFFF"/>
              </a:solidFill>
            </cx:spPr>
          </cx:dataPt>
          <cx:dataPt idx="4">
            <cx:spPr>
              <a:solidFill>
                <a:srgbClr val="7030A0"/>
              </a:solidFill>
            </cx:spPr>
          </cx:dataPt>
          <cx:dataPt idx="5">
            <cx:spPr>
              <a:solidFill>
                <a:srgbClr val="69AE35"/>
              </a:solidFill>
            </cx:spPr>
          </cx:dataPt>
          <cx:dataPt idx="8">
            <cx:spPr>
              <a:solidFill>
                <a:srgbClr val="1D8900"/>
              </a:solidFill>
            </cx:spPr>
          </cx:dataPt>
          <cx:dataPt idx="9">
            <cx:spPr>
              <a:solidFill>
                <a:srgbClr val="FFFFFF">
                  <a:lumMod val="85000"/>
                </a:srgbClr>
              </a:solidFill>
            </cx:spPr>
          </cx:dataPt>
          <cx:dataLabels/>
          <cx:dataId val="0"/>
          <cx:layoutPr>
            <cx:subtotals>
              <cx:idx val="2"/>
              <cx:idx val="9"/>
            </cx:subtotals>
          </cx:layoutPr>
        </cx:series>
      </cx:plotAreaRegion>
      <cx:axis id="0">
        <cx:catScaling gapWidth="0.5"/>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lvl ptCount="3">
          <cx:pt idx="0">AWS Spend</cx:pt>
          <cx:pt idx="1">Credits</cx:pt>
          <cx:pt idx="2">Post Credit AWS Spend</cx:pt>
        </cx:lvl>
      </cx:strDim>
      <cx:numDim type="val">
        <cx:f>Sheet1!$B$2:$B$4</cx:f>
        <cx:lvl ptCount="3" formatCode="General">
          <cx:pt idx="0">2203</cx:pt>
          <cx:pt idx="1">-300</cx:pt>
          <cx:pt idx="2">1903</cx:pt>
        </cx:lvl>
      </cx:numDim>
    </cx:data>
  </cx:chartData>
  <cx:chart>
    <cx:plotArea>
      <cx:plotAreaRegion>
        <cx:series layoutId="waterfall" uniqueId="{50EFB23D-8922-4151-9B2B-CFE91140126D}" formatIdx="0">
          <cx:tx>
            <cx:txData>
              <cx:f>Sheet1!$B$1</cx:f>
              <cx:v>AWS Spend</cx:v>
            </cx:txData>
          </cx:tx>
          <cx:dataPt idx="1">
            <cx:spPr>
              <a:solidFill>
                <a:srgbClr val="FF9900">
                  <a:lumMod val="75000"/>
                </a:srgbClr>
              </a:solidFill>
            </cx:spPr>
          </cx:dataPt>
          <cx:dataPt idx="2">
            <cx:spPr>
              <a:solidFill>
                <a:srgbClr val="FF9900">
                  <a:lumMod val="50000"/>
                </a:srgbClr>
              </a:solidFill>
            </cx:spPr>
          </cx:dataPt>
          <cx:dataLabels/>
          <cx:dataId val="0"/>
          <cx:layoutPr>
            <cx:subtotals>
              <cx:idx val="2"/>
            </cx:subtotals>
          </cx:layoutPr>
        </cx:series>
      </cx:plotAreaRegion>
      <cx:axis id="0">
        <cx:catScaling gapWidth="2.19000006"/>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Sheet1!$A$2:$A$11</cx:f>
        <cx:lvl ptCount="10">
          <cx:pt idx="0">On Premises </cx:pt>
          <cx:pt idx="1">Run Cost Savings</cx:pt>
          <cx:pt idx="2">Steady State
Costs AWS</cx:pt>
          <cx:pt idx="3">Migration Costs</cx:pt>
          <cx:pt idx="4">Parallel 
Run Costs</cx:pt>
          <cx:pt idx="5">Staff Productivity
 Benefits</cx:pt>
          <cx:pt idx="6">Operational 
Resilience
 Benefits</cx:pt>
          <cx:pt idx="7">Business Agility 
Benefits</cx:pt>
          <cx:pt idx="8">AWS 
Investments</cx:pt>
          <cx:pt idx="9">Migrate to
AWS Costs</cx:pt>
        </cx:lvl>
      </cx:strDim>
      <cx:numDim type="val">
        <cx:f>Sheet1!$B$2:$B$11</cx:f>
        <cx:lvl ptCount="10" formatCode="General">
          <cx:pt idx="0">10000</cx:pt>
          <cx:pt idx="1">-4000</cx:pt>
          <cx:pt idx="2">6000</cx:pt>
          <cx:pt idx="3">1257</cx:pt>
          <cx:pt idx="4">1500</cx:pt>
          <cx:pt idx="5">-368</cx:pt>
          <cx:pt idx="6">0</cx:pt>
          <cx:pt idx="7">0</cx:pt>
          <cx:pt idx="8">-300</cx:pt>
          <cx:pt idx="9">8089</cx:pt>
        </cx:lvl>
      </cx:numDim>
    </cx:data>
  </cx:chartData>
  <cx:chart>
    <cx:plotArea>
      <cx:plotAreaRegion>
        <cx:series layoutId="waterfall" uniqueId="{FF5EC42B-EFE9-4E2C-884D-14509DBBE22E}">
          <cx:tx>
            <cx:txData>
              <cx:f>Sheet1!$B$1</cx:f>
              <cx:v>Series1</cx:v>
            </cx:txData>
          </cx:tx>
          <cx:spPr>
            <a:solidFill>
              <a:schemeClr val="accent3"/>
            </a:solidFill>
          </cx:spPr>
          <cx:dataPt idx="1">
            <cx:spPr>
              <a:noFill/>
              <a:ln w="3175">
                <a:solidFill>
                  <a:srgbClr val="FFFFFF"/>
                </a:solidFill>
              </a:ln>
            </cx:spPr>
          </cx:dataPt>
          <cx:dataPt idx="2">
            <cx:spPr>
              <a:solidFill>
                <a:srgbClr val="FF9900"/>
              </a:solidFill>
            </cx:spPr>
          </cx:dataPt>
          <cx:dataPt idx="3">
            <cx:spPr>
              <a:solidFill>
                <a:srgbClr val="FFFFFF"/>
              </a:solidFill>
            </cx:spPr>
          </cx:dataPt>
          <cx:dataPt idx="4">
            <cx:spPr>
              <a:solidFill>
                <a:srgbClr val="7030A0"/>
              </a:solidFill>
            </cx:spPr>
          </cx:dataPt>
          <cx:dataPt idx="5">
            <cx:spPr>
              <a:solidFill>
                <a:srgbClr val="69AE35"/>
              </a:solidFill>
            </cx:spPr>
          </cx:dataPt>
          <cx:dataPt idx="8">
            <cx:spPr>
              <a:solidFill>
                <a:srgbClr val="1D8900"/>
              </a:solidFill>
            </cx:spPr>
          </cx:dataPt>
          <cx:dataPt idx="9">
            <cx:spPr>
              <a:solidFill>
                <a:srgbClr val="FFFFFF">
                  <a:lumMod val="85000"/>
                </a:srgbClr>
              </a:solidFill>
            </cx:spPr>
          </cx:dataPt>
          <cx:dataLabels/>
          <cx:dataId val="0"/>
          <cx:layoutPr>
            <cx:subtotals>
              <cx:idx val="2"/>
              <cx:idx val="9"/>
            </cx:subtotals>
          </cx:layoutPr>
        </cx:series>
      </cx:plotAreaRegion>
      <cx:axis id="0">
        <cx:catScaling gapWidth="0.5"/>
        <cx:tickLabels/>
      </cx:axis>
      <cx:axis id="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Sheet1!$A$2:$A$11</cx:f>
        <cx:lvl ptCount="10">
          <cx:pt idx="0">Unoptimized
Lift&amp; Shift</cx:pt>
          <cx:pt idx="1">Instance
 Rightsizing</cx:pt>
          <cx:pt idx="2">Improved 
Purchasing Elasticity</cx:pt>
          <cx:pt idx="3">Server Number
Rationalization</cx:pt>
          <cx:pt idx="4">Storage
 Optimization</cx:pt>
          <cx:pt idx="5">Optimized
Lift &amp; Shift</cx:pt>
          <cx:pt idx="6">License
 Optimization</cx:pt>
          <cx:pt idx="7">Modernization</cx:pt>
          <cx:pt idx="8">Serverless
 Architecture</cx:pt>
          <cx:pt idx="9">AWS Optimized</cx:pt>
        </cx:lvl>
      </cx:strDim>
      <cx:numDim type="val">
        <cx:f>Sheet1!$B$2:$B$11</cx:f>
        <cx:lvl ptCount="10" formatCode="General">
          <cx:pt idx="0">1953</cx:pt>
          <cx:pt idx="1">-200</cx:pt>
          <cx:pt idx="2">-50</cx:pt>
          <cx:pt idx="3">-90</cx:pt>
          <cx:pt idx="4">-60</cx:pt>
          <cx:pt idx="5">1553</cx:pt>
          <cx:pt idx="6">-60</cx:pt>
          <cx:pt idx="7">-190</cx:pt>
          <cx:pt idx="8">-100</cx:pt>
          <cx:pt idx="9">1203</cx:pt>
        </cx:lvl>
      </cx:numDim>
    </cx:data>
  </cx:chartData>
  <cx:chart>
    <cx:plotArea>
      <cx:plotAreaRegion>
        <cx:series layoutId="waterfall" uniqueId="{F7FDA003-840E-4B3C-8E38-5A215B770071}">
          <cx:tx>
            <cx:txData>
              <cx:f>Sheet1!$B$1</cx:f>
              <cx:v>Series1</cx:v>
            </cx:txData>
          </cx:tx>
          <cx:spPr>
            <a:solidFill>
              <a:schemeClr val="accent1">
                <a:lumMod val="60000"/>
                <a:lumOff val="40000"/>
              </a:schemeClr>
            </a:solidFill>
          </cx:spPr>
          <cx:dataPt idx="0">
            <cx:spPr>
              <a:solidFill>
                <a:srgbClr val="FF9900"/>
              </a:solidFill>
            </cx:spPr>
          </cx:dataPt>
          <cx:dataPt idx="5">
            <cx:spPr>
              <a:solidFill>
                <a:srgbClr val="FF9900"/>
              </a:solidFill>
            </cx:spPr>
          </cx:dataPt>
          <cx:dataPt idx="9">
            <cx:spPr>
              <a:solidFill>
                <a:srgbClr val="FF9900"/>
              </a:solidFill>
            </cx:spPr>
          </cx:dataPt>
          <cx:dataLabels pos="outEnd">
            <cx:visibility seriesName="0" categoryName="0" value="1"/>
          </cx:dataLabels>
          <cx:dataId val="0"/>
          <cx:layoutPr>
            <cx:subtotals>
              <cx:idx val="0"/>
              <cx:idx val="5"/>
              <cx:idx val="9"/>
            </cx:subtotals>
          </cx:layoutPr>
        </cx:series>
      </cx:plotAreaRegion>
      <cx:axis id="0">
        <cx:catScaling gapWidth="0.5"/>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0.22078</cdr:x>
      <cdr:y>0.39359</cdr:y>
    </cdr:from>
    <cdr:to>
      <cdr:x>0.62342</cdr:x>
      <cdr:y>0.52427</cdr:y>
    </cdr:to>
    <cdr:sp macro="" textlink="">
      <cdr:nvSpPr>
        <cdr:cNvPr id="3" name="TextBox 2"/>
        <cdr:cNvSpPr txBox="1"/>
      </cdr:nvSpPr>
      <cdr:spPr>
        <a:xfrm xmlns:a="http://schemas.openxmlformats.org/drawingml/2006/main">
          <a:off x="1427599" y="1761362"/>
          <a:ext cx="2603538" cy="584775"/>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r>
            <a:rPr lang="en-US" sz="16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Total:</a:t>
          </a:r>
        </a:p>
        <a:p xmlns:a="http://schemas.openxmlformats.org/drawingml/2006/main">
          <a:pPr algn="ct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a:t>
          </a:r>
          <a:r>
            <a:rPr lang="pl-PL"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r>
            <a:rPr lang="de-DE"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0 </a:t>
          </a: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7/17/23</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7/17/23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88290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13915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98053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89E5F-BEEF-42A1-A57B-E5A736D51194}" type="slidenum">
              <a:rPr lang="en-US" smtClean="0"/>
              <a:pPr/>
              <a:t>15</a:t>
            </a:fld>
            <a:endParaRPr lang="en-US"/>
          </a:p>
        </p:txBody>
      </p:sp>
    </p:spTree>
    <p:extLst>
      <p:ext uri="{BB962C8B-B14F-4D97-AF65-F5344CB8AC3E}">
        <p14:creationId xmlns:p14="http://schemas.microsoft.com/office/powerpoint/2010/main" val="155995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640838-0779-453E-A228-679F9239DDAA}"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52428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08A22A18-A983-4477-9CE2-E889A78034A4}"/>
              </a:ext>
            </a:extLst>
          </p:cNvPr>
          <p:cNvSpPr>
            <a:spLocks noGrp="1"/>
          </p:cNvSpPr>
          <p:nvPr>
            <p:ph type="dt" sz="half" idx="10"/>
          </p:nvPr>
        </p:nvSpPr>
        <p:spPr/>
        <p:txBody>
          <a:bodyPr/>
          <a:lstStyle/>
          <a:p>
            <a:fld id="{9483809E-4D4E-C945-902A-7DD2DF6A7B18}" type="datetime1">
              <a:rPr lang="en-US" smtClean="0"/>
              <a:t>7/17/23</a:t>
            </a:fld>
            <a:endParaRPr lang="en-US"/>
          </a:p>
        </p:txBody>
      </p:sp>
      <p:sp>
        <p:nvSpPr>
          <p:cNvPr id="4" name="Footer Placeholder 3">
            <a:extLst>
              <a:ext uri="{FF2B5EF4-FFF2-40B4-BE49-F238E27FC236}">
                <a16:creationId xmlns:a16="http://schemas.microsoft.com/office/drawing/2014/main" id="{416B6389-19E6-4677-81FB-25CCEB0E3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07AE9-2A8E-446F-AC5C-E522F1C0231C}"/>
              </a:ext>
            </a:extLst>
          </p:cNvPr>
          <p:cNvSpPr>
            <a:spLocks noGrp="1"/>
          </p:cNvSpPr>
          <p:nvPr>
            <p:ph type="sldNum" sz="quarter" idx="1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905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06" r:id="rId3"/>
    <p:sldLayoutId id="2147483713" r:id="rId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4/relationships/chartEx" Target="../charts/chartEx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D8FA8-F998-A345-B2EA-E1D98ABF96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Instructions for using this template</a:t>
            </a:r>
          </a:p>
        </p:txBody>
      </p:sp>
      <p:sp>
        <p:nvSpPr>
          <p:cNvPr id="5" name="Rectangle 4">
            <a:extLst>
              <a:ext uri="{FF2B5EF4-FFF2-40B4-BE49-F238E27FC236}">
                <a16:creationId xmlns:a16="http://schemas.microsoft.com/office/drawing/2014/main" id="{B6B0E7AB-15D8-6B4A-8D69-CDF60077CAC4}"/>
              </a:ext>
            </a:extLst>
          </p:cNvPr>
          <p:cNvSpPr/>
          <p:nvPr/>
        </p:nvSpPr>
        <p:spPr>
          <a:xfrm>
            <a:off x="538860" y="1567339"/>
            <a:ext cx="13836045" cy="4493538"/>
          </a:xfrm>
          <a:prstGeom prst="rect">
            <a:avLst/>
          </a:prstGeom>
        </p:spPr>
        <p:txBody>
          <a:bodyPr wrap="square">
            <a:spAutoFit/>
          </a:bodyPr>
          <a:lstStyle/>
          <a:p>
            <a:r>
              <a:rPr lang="en-US" sz="1600" b="1" dirty="0">
                <a:latin typeface="Calibri" panose="020F0502020204030204" pitchFamily="34" charset="0"/>
                <a:ea typeface="Amazon Ember" panose="020B0603020204020204" pitchFamily="34" charset="0"/>
                <a:cs typeface="Calibri" panose="020F0502020204030204" pitchFamily="34" charset="0"/>
              </a:rPr>
              <a:t>Purpose</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Provide simplified template for external customer-facing Business Case deliverable</a:t>
            </a:r>
          </a:p>
          <a:p>
            <a:endParaRPr lang="en-US" sz="1600" dirty="0">
              <a:latin typeface="Calibri" panose="020F0502020204030204" pitchFamily="34" charset="0"/>
              <a:ea typeface="Amazon Ember" panose="020B0603020204020204" pitchFamily="34" charset="0"/>
              <a:cs typeface="Calibri" panose="020F0502020204030204" pitchFamily="34" charset="0"/>
            </a:endParaRPr>
          </a:p>
          <a:p>
            <a:r>
              <a:rPr lang="en-US" sz="1600" b="1" dirty="0">
                <a:latin typeface="Calibri" panose="020F0502020204030204" pitchFamily="34" charset="0"/>
                <a:ea typeface="Amazon Ember Light" panose="020B0403020204020204" pitchFamily="34" charset="0"/>
                <a:cs typeface="Calibri" panose="020F0502020204030204" pitchFamily="34" charset="0"/>
              </a:rPr>
              <a:t>Audience and delivery mechanism</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External customers</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1 on 1 customer engagements</a:t>
            </a:r>
          </a:p>
          <a:p>
            <a:pPr marL="342900" indent="-342900">
              <a:buFont typeface="Arial" panose="020B0604020202020204" pitchFamily="34" charset="0"/>
              <a:buChar char="•"/>
            </a:pPr>
            <a:endParaRPr lang="en-US" sz="1600" dirty="0">
              <a:latin typeface="Calibri" panose="020F0502020204030204" pitchFamily="34" charset="0"/>
              <a:ea typeface="Amazon Ember Light" panose="020B0403020204020204" pitchFamily="34" charset="0"/>
              <a:cs typeface="Calibri" panose="020F0502020204030204" pitchFamily="34" charset="0"/>
            </a:endParaRPr>
          </a:p>
          <a:p>
            <a:r>
              <a:rPr lang="en-US" sz="1600" b="1" dirty="0">
                <a:latin typeface="Calibri" panose="020F0502020204030204" pitchFamily="34" charset="0"/>
                <a:ea typeface="Amazon Ember Light" panose="020B0403020204020204" pitchFamily="34" charset="0"/>
                <a:cs typeface="Calibri" panose="020F0502020204030204" pitchFamily="34" charset="0"/>
              </a:rPr>
              <a:t>How you should use the template </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Update slides with Customer/engagement specific data. Guidance is given in the red boxes in the top right corner of each slide </a:t>
            </a:r>
            <a:r>
              <a:rPr lang="pl-PL" sz="1600" dirty="0">
                <a:latin typeface="Calibri" panose="020F0502020204030204" pitchFamily="34" charset="0"/>
                <a:ea typeface="Amazon Ember" panose="020B0603020204020204" pitchFamily="34" charset="0"/>
                <a:cs typeface="Calibri" panose="020F0502020204030204" pitchFamily="34" charset="0"/>
              </a:rPr>
              <a:t>(</a:t>
            </a:r>
            <a:r>
              <a:rPr lang="de-DE" sz="1600" dirty="0" err="1">
                <a:latin typeface="Calibri" panose="020F0502020204030204" pitchFamily="34" charset="0"/>
                <a:ea typeface="Amazon Ember" panose="020B0603020204020204" pitchFamily="34" charset="0"/>
                <a:cs typeface="Calibri" panose="020F0502020204030204" pitchFamily="34" charset="0"/>
              </a:rPr>
              <a:t>to</a:t>
            </a:r>
            <a:r>
              <a:rPr lang="de-DE" sz="1600" dirty="0">
                <a:latin typeface="Calibri" panose="020F0502020204030204" pitchFamily="34" charset="0"/>
                <a:ea typeface="Amazon Ember" panose="020B0603020204020204" pitchFamily="34" charset="0"/>
                <a:cs typeface="Calibri" panose="020F0502020204030204" pitchFamily="34" charset="0"/>
              </a:rPr>
              <a:t> </a:t>
            </a:r>
            <a:r>
              <a:rPr lang="de-DE" sz="1600" dirty="0" err="1">
                <a:latin typeface="Calibri" panose="020F0502020204030204" pitchFamily="34" charset="0"/>
                <a:ea typeface="Amazon Ember" panose="020B0603020204020204" pitchFamily="34" charset="0"/>
                <a:cs typeface="Calibri" panose="020F0502020204030204" pitchFamily="34" charset="0"/>
              </a:rPr>
              <a:t>be</a:t>
            </a:r>
            <a:r>
              <a:rPr lang="de-DE" sz="1600" dirty="0">
                <a:latin typeface="Calibri" panose="020F0502020204030204" pitchFamily="34" charset="0"/>
                <a:ea typeface="Amazon Ember" panose="020B0603020204020204" pitchFamily="34" charset="0"/>
                <a:cs typeface="Calibri" panose="020F0502020204030204" pitchFamily="34" charset="0"/>
              </a:rPr>
              <a:t> </a:t>
            </a:r>
            <a:r>
              <a:rPr lang="pl-PL" sz="1600" dirty="0">
                <a:latin typeface="Calibri" panose="020F0502020204030204" pitchFamily="34" charset="0"/>
                <a:ea typeface="Amazon Ember" panose="020B0603020204020204" pitchFamily="34" charset="0"/>
                <a:cs typeface="Calibri" panose="020F0502020204030204" pitchFamily="34" charset="0"/>
              </a:rPr>
              <a:t>remove</a:t>
            </a:r>
            <a:r>
              <a:rPr lang="de-DE" sz="1600" dirty="0">
                <a:latin typeface="Calibri" panose="020F0502020204030204" pitchFamily="34" charset="0"/>
                <a:ea typeface="Amazon Ember" panose="020B0603020204020204" pitchFamily="34" charset="0"/>
                <a:cs typeface="Calibri" panose="020F0502020204030204" pitchFamily="34" charset="0"/>
              </a:rPr>
              <a:t>d </a:t>
            </a:r>
            <a:r>
              <a:rPr lang="pl-PL" sz="1600" dirty="0">
                <a:latin typeface="Calibri" panose="020F0502020204030204" pitchFamily="34" charset="0"/>
                <a:ea typeface="Amazon Ember" panose="020B0603020204020204" pitchFamily="34" charset="0"/>
                <a:cs typeface="Calibri" panose="020F0502020204030204" pitchFamily="34" charset="0"/>
              </a:rPr>
              <a:t>once </a:t>
            </a:r>
            <a:r>
              <a:rPr lang="en-US" sz="1600" dirty="0">
                <a:latin typeface="Calibri" panose="020F0502020204030204" pitchFamily="34" charset="0"/>
                <a:ea typeface="Amazon Ember" panose="020B0603020204020204" pitchFamily="34" charset="0"/>
                <a:cs typeface="Calibri" panose="020F0502020204030204" pitchFamily="34" charset="0"/>
              </a:rPr>
              <a:t>updates are completed</a:t>
            </a:r>
            <a:r>
              <a:rPr lang="pl-PL" sz="1600" dirty="0">
                <a:latin typeface="Calibri" panose="020F0502020204030204" pitchFamily="34" charset="0"/>
                <a:ea typeface="Amazon Ember" panose="020B0603020204020204" pitchFamily="34" charset="0"/>
                <a:cs typeface="Calibri" panose="020F0502020204030204" pitchFamily="34" charset="0"/>
              </a:rPr>
              <a:t>)</a:t>
            </a:r>
            <a:r>
              <a:rPr lang="en-US" sz="1600" dirty="0">
                <a:latin typeface="Calibri" panose="020F0502020204030204" pitchFamily="34" charset="0"/>
                <a:ea typeface="Amazon Ember" panose="020B0603020204020204" pitchFamily="34" charset="0"/>
                <a:cs typeface="Calibri" panose="020F0502020204030204" pitchFamily="34" charset="0"/>
              </a:rPr>
              <a:t>  </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Amend/add/delete any slide to suit your needs. You are the owner of the presentation and the template is intended to facilitate achieving desired outcome </a:t>
            </a:r>
          </a:p>
          <a:p>
            <a:pPr marL="342900" indent="-342900">
              <a:spcAft>
                <a:spcPts val="600"/>
              </a:spcAft>
              <a:buFont typeface="Arial" panose="020B0604020202020204" pitchFamily="34" charset="0"/>
              <a:buChar char="•"/>
            </a:pPr>
            <a:r>
              <a:rPr lang="en-US" sz="1600" dirty="0">
                <a:latin typeface="Calibri" panose="020F0502020204030204" pitchFamily="34" charset="0"/>
                <a:ea typeface="Amazon Ember" panose="020B0603020204020204" pitchFamily="34" charset="0"/>
                <a:cs typeface="Calibri" panose="020F0502020204030204" pitchFamily="34" charset="0"/>
              </a:rPr>
              <a:t>Share a PDF version of this PPT with your customer</a:t>
            </a:r>
          </a:p>
          <a:p>
            <a:endParaRPr lang="en-US" sz="1600" dirty="0">
              <a:latin typeface="Calibri" panose="020F0502020204030204" pitchFamily="34" charset="0"/>
              <a:ea typeface="Amazon Ember Light" panose="020B0403020204020204" pitchFamily="34" charset="0"/>
              <a:cs typeface="Calibri" panose="020F0502020204030204" pitchFamily="34" charset="0"/>
            </a:endParaRPr>
          </a:p>
          <a:p>
            <a:r>
              <a:rPr lang="en-US" sz="1600" b="1" dirty="0">
                <a:latin typeface="Calibri" panose="020F0502020204030204" pitchFamily="34" charset="0"/>
                <a:ea typeface="Amazon Ember Light" panose="020B0403020204020204" pitchFamily="34" charset="0"/>
                <a:cs typeface="Calibri" panose="020F0502020204030204" pitchFamily="34" charset="0"/>
              </a:rPr>
              <a:t>Additional resources</a:t>
            </a:r>
          </a:p>
          <a:p>
            <a:pPr marL="285750" indent="-285750">
              <a:buFont typeface="Arial" panose="020B0604020202020204" pitchFamily="34" charset="0"/>
              <a:buChar char="•"/>
            </a:pPr>
            <a:r>
              <a:rPr lang="de-DE" sz="1600" dirty="0">
                <a:latin typeface="Calibri" panose="020F0502020204030204" pitchFamily="34" charset="0"/>
                <a:ea typeface="Amazon Ember Light" panose="020B0403020204020204" pitchFamily="34" charset="0"/>
                <a:cs typeface="Calibri" panose="020F0502020204030204" pitchFamily="34" charset="0"/>
              </a:rPr>
              <a:t>B</a:t>
            </a:r>
            <a:r>
              <a:rPr lang="en-US" sz="1600" dirty="0" err="1">
                <a:latin typeface="Calibri" panose="020F0502020204030204" pitchFamily="34" charset="0"/>
                <a:ea typeface="Amazon Ember Light" panose="020B0403020204020204" pitchFamily="34" charset="0"/>
                <a:cs typeface="Calibri" panose="020F0502020204030204" pitchFamily="34" charset="0"/>
              </a:rPr>
              <a:t>enchmarking</a:t>
            </a:r>
            <a:r>
              <a:rPr lang="en-US" sz="1600" dirty="0">
                <a:latin typeface="Calibri" panose="020F0502020204030204" pitchFamily="34" charset="0"/>
                <a:ea typeface="Amazon Ember Light" panose="020B0403020204020204" pitchFamily="34" charset="0"/>
                <a:cs typeface="Calibri" panose="020F0502020204030204" pitchFamily="34" charset="0"/>
              </a:rPr>
              <a:t> data</a:t>
            </a:r>
            <a:r>
              <a:rPr lang="en-US" sz="1600" b="1" dirty="0">
                <a:latin typeface="Calibri" panose="020F0502020204030204" pitchFamily="34" charset="0"/>
                <a:ea typeface="Amazon Ember Light" panose="020B040302020402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Business Value of Migration to Amazon Web Services” February 2022, The Hackett Group</a:t>
            </a:r>
          </a:p>
          <a:p>
            <a:r>
              <a:rPr lang="en-US" sz="1600" dirty="0">
                <a:latin typeface="Calibri" panose="020F0502020204030204" pitchFamily="34" charset="0"/>
                <a:ea typeface="Amazon Ember" panose="020B0603020204020204" pitchFamily="34" charset="0"/>
                <a:cs typeface="Calibri" panose="020F0502020204030204" pitchFamily="34" charset="0"/>
              </a:rPr>
              <a:t>https://pages.awscloud.com/rs/112-TZM-766/images/hackett-group-the-business-value-of-migration-to-aws-012022.pdf</a:t>
            </a:r>
            <a:endParaRPr lang="en-US" sz="1600" b="1" dirty="0">
              <a:latin typeface="Calibri" panose="020F0502020204030204" pitchFamily="34" charset="0"/>
              <a:ea typeface="Amazon Ember Light" panose="020B0403020204020204" pitchFamily="34" charset="0"/>
              <a:cs typeface="Calibri" panose="020F0502020204030204" pitchFamily="34" charset="0"/>
            </a:endParaRPr>
          </a:p>
        </p:txBody>
      </p:sp>
      <p:sp>
        <p:nvSpPr>
          <p:cNvPr id="7" name="&quot;No&quot; Symbol 5">
            <a:extLst>
              <a:ext uri="{FF2B5EF4-FFF2-40B4-BE49-F238E27FC236}">
                <a16:creationId xmlns:a16="http://schemas.microsoft.com/office/drawing/2014/main" id="{3E8782B1-74CC-48D1-8458-ED37DCB7CAA5}"/>
              </a:ext>
            </a:extLst>
          </p:cNvPr>
          <p:cNvSpPr/>
          <p:nvPr/>
        </p:nvSpPr>
        <p:spPr>
          <a:xfrm>
            <a:off x="12277165" y="370651"/>
            <a:ext cx="1800000" cy="1800000"/>
          </a:xfrm>
          <a:prstGeom prst="noSmoking">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92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Delete this slide before sharing</a:t>
            </a:r>
          </a:p>
        </p:txBody>
      </p:sp>
    </p:spTree>
    <p:extLst>
      <p:ext uri="{BB962C8B-B14F-4D97-AF65-F5344CB8AC3E}">
        <p14:creationId xmlns:p14="http://schemas.microsoft.com/office/powerpoint/2010/main" val="14660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 Comparative Operating Cost Summary</a:t>
            </a:r>
          </a:p>
        </p:txBody>
      </p:sp>
      <p:sp>
        <p:nvSpPr>
          <p:cNvPr id="3" name="TextBox 2"/>
          <p:cNvSpPr txBox="1"/>
          <p:nvPr/>
        </p:nvSpPr>
        <p:spPr>
          <a:xfrm>
            <a:off x="7894768" y="1645920"/>
            <a:ext cx="6164132" cy="2431435"/>
          </a:xfrm>
          <a:prstGeom prst="rect">
            <a:avLst/>
          </a:prstGeom>
          <a:noFill/>
        </p:spPr>
        <p:txBody>
          <a:bodyPr wrap="square" rtlCol="0">
            <a:spAutoFit/>
          </a:bodyPr>
          <a:lstStyle/>
          <a:p>
            <a:pPr>
              <a:spcAft>
                <a:spcPts val="1200"/>
              </a:spcAft>
            </a:pPr>
            <a:r>
              <a:rPr lang="de-DE" sz="2000" b="1" dirty="0">
                <a:latin typeface="Calibri" panose="020F0502020204030204" pitchFamily="34" charset="0"/>
                <a:ea typeface="Amazon Ember" panose="020B0603020204020204" pitchFamily="34" charset="0"/>
                <a:cs typeface="Calibri" panose="020F0502020204030204" pitchFamily="34" charset="0"/>
              </a:rPr>
              <a:t>Comments</a:t>
            </a:r>
            <a:endParaRPr lang="en-US" sz="2000" b="1"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AWS annual costs are estimated at the level of $</a:t>
            </a:r>
            <a:r>
              <a:rPr lang="pl-PL" sz="1800" dirty="0">
                <a:latin typeface="Calibri" panose="020F0502020204030204" pitchFamily="34" charset="0"/>
                <a:ea typeface="Amazon Ember" panose="020B0603020204020204" pitchFamily="34" charset="0"/>
                <a:cs typeface="Calibri" panose="020F0502020204030204" pitchFamily="34" charset="0"/>
              </a:rPr>
              <a:t>1.55</a:t>
            </a:r>
            <a:r>
              <a:rPr lang="en-US" sz="1800" dirty="0">
                <a:latin typeface="Calibri" panose="020F0502020204030204" pitchFamily="34" charset="0"/>
                <a:ea typeface="Amazon Ember" panose="020B0603020204020204" pitchFamily="34" charset="0"/>
                <a:cs typeface="Calibri" panose="020F0502020204030204" pitchFamily="34" charset="0"/>
              </a:rPr>
              <a:t>m, ~</a:t>
            </a:r>
            <a:r>
              <a:rPr lang="pl-PL" sz="1800" dirty="0">
                <a:latin typeface="Calibri" panose="020F0502020204030204" pitchFamily="34" charset="0"/>
                <a:ea typeface="Amazon Ember" panose="020B0603020204020204" pitchFamily="34" charset="0"/>
                <a:cs typeface="Calibri" panose="020F0502020204030204" pitchFamily="34" charset="0"/>
              </a:rPr>
              <a:t>23</a:t>
            </a:r>
            <a:r>
              <a:rPr lang="en-US" sz="1800" dirty="0">
                <a:latin typeface="Calibri" panose="020F0502020204030204" pitchFamily="34" charset="0"/>
                <a:ea typeface="Amazon Ember" panose="020B0603020204020204" pitchFamily="34" charset="0"/>
                <a:cs typeface="Calibri" panose="020F0502020204030204" pitchFamily="34" charset="0"/>
              </a:rPr>
              <a:t>% lower than current spend on-premises</a:t>
            </a:r>
          </a:p>
          <a:p>
            <a:pPr>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endParaRPr lang="en-US" sz="1600"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5" name="TextBox 4"/>
          <p:cNvSpPr txBox="1"/>
          <p:nvPr/>
        </p:nvSpPr>
        <p:spPr>
          <a:xfrm>
            <a:off x="548641" y="1648016"/>
            <a:ext cx="6368526" cy="400110"/>
          </a:xfrm>
          <a:prstGeom prst="rect">
            <a:avLst/>
          </a:prstGeom>
          <a:noFill/>
        </p:spPr>
        <p:txBody>
          <a:bodyPr wrap="square" rtlCol="0">
            <a:spAutoFit/>
          </a:bodyPr>
          <a:lstStyle/>
          <a:p>
            <a:pPr>
              <a:spcAft>
                <a:spcPts val="600"/>
              </a:spcAft>
            </a:pPr>
            <a:r>
              <a:rPr lang="en-US" sz="2000" b="1" dirty="0">
                <a:latin typeface="Calibri" panose="020F0502020204030204" pitchFamily="34" charset="0"/>
                <a:ea typeface="Amazon Ember" panose="020B0603020204020204" pitchFamily="34" charset="0"/>
                <a:cs typeface="Calibri" panose="020F0502020204030204" pitchFamily="34" charset="0"/>
              </a:rPr>
              <a:t>Costs comparison </a:t>
            </a:r>
            <a:r>
              <a:rPr lang="en-US" sz="2000" dirty="0">
                <a:latin typeface="Calibri" panose="020F0502020204030204" pitchFamily="34" charset="0"/>
                <a:ea typeface="Amazon Ember" panose="020B0603020204020204" pitchFamily="34" charset="0"/>
                <a:cs typeface="Calibri" panose="020F0502020204030204" pitchFamily="34" charset="0"/>
              </a:rPr>
              <a:t>(steady state, k USD, p.a.</a:t>
            </a:r>
            <a:r>
              <a:rPr lang="en-US" sz="1800" dirty="0">
                <a:latin typeface="Calibri" panose="020F0502020204030204" pitchFamily="34" charset="0"/>
                <a:ea typeface="Amazon Ember" panose="020B0603020204020204" pitchFamily="34" charset="0"/>
                <a:cs typeface="Calibri" panose="020F0502020204030204" pitchFamily="34" charset="0"/>
              </a:rPr>
              <a:t>)</a:t>
            </a:r>
            <a:endParaRPr lang="en-US" sz="1400"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1" name="Straight Connector 10"/>
          <p:cNvCxnSpPr/>
          <p:nvPr/>
        </p:nvCxnSpPr>
        <p:spPr>
          <a:xfrm>
            <a:off x="548641" y="2023769"/>
            <a:ext cx="6480000"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7894768" y="2048126"/>
            <a:ext cx="6156000"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0829" y="4130707"/>
            <a:ext cx="540000" cy="322967"/>
          </a:xfrm>
          <a:prstGeom prst="rect">
            <a:avLst/>
          </a:prstGeom>
        </p:spPr>
      </p:pic>
      <p:sp>
        <p:nvSpPr>
          <p:cNvPr id="26" name="Rectangle 25"/>
          <p:cNvSpPr/>
          <p:nvPr/>
        </p:nvSpPr>
        <p:spPr>
          <a:xfrm>
            <a:off x="7601760" y="0"/>
            <a:ext cx="7028640" cy="205489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i="1" dirty="0">
                <a:latin typeface="Calibri" panose="020F0502020204030204" pitchFamily="34" charset="0"/>
                <a:cs typeface="Calibri" panose="020F0502020204030204" pitchFamily="34" charset="0"/>
              </a:rPr>
              <a:t>Illustrative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with AWS and on-premises cost estimates shown on previous slide. </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Delete second bar (and create a stacked bar chart for AWS costs) if Customer’s on-premises costs are not available.</a:t>
            </a:r>
          </a:p>
        </p:txBody>
      </p:sp>
      <p:sp>
        <p:nvSpPr>
          <p:cNvPr id="27" name="Oval 26"/>
          <p:cNvSpPr/>
          <p:nvPr/>
        </p:nvSpPr>
        <p:spPr>
          <a:xfrm>
            <a:off x="3209848" y="2383538"/>
            <a:ext cx="1001825" cy="278116"/>
          </a:xfrm>
          <a:prstGeom prst="ellipse">
            <a:avLst/>
          </a:prstGeom>
          <a:noFill/>
          <a:ln>
            <a:solidFill>
              <a:srgbClr val="A1A1A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l-PL" sz="1600" b="1" dirty="0">
                <a:solidFill>
                  <a:srgbClr val="FFFFFF"/>
                </a:solidFill>
                <a:latin typeface="Calibri" panose="020F0502020204030204" pitchFamily="34" charset="0"/>
                <a:cs typeface="Calibri" panose="020F0502020204030204" pitchFamily="34" charset="0"/>
              </a:rPr>
              <a:t>-</a:t>
            </a:r>
            <a:r>
              <a:rPr lang="de-DE" sz="1600" b="1" dirty="0">
                <a:solidFill>
                  <a:srgbClr val="FFFFFF"/>
                </a:solidFill>
                <a:latin typeface="Calibri" panose="020F0502020204030204" pitchFamily="34" charset="0"/>
                <a:cs typeface="Calibri" panose="020F0502020204030204" pitchFamily="34" charset="0"/>
              </a:rPr>
              <a:t>48</a:t>
            </a:r>
            <a:r>
              <a:rPr lang="pl-PL" sz="1600" b="1" dirty="0">
                <a:solidFill>
                  <a:srgbClr val="FFFFFF"/>
                </a:solidFill>
                <a:latin typeface="Calibri" panose="020F0502020204030204" pitchFamily="34" charset="0"/>
                <a:cs typeface="Calibri" panose="020F0502020204030204" pitchFamily="34" charset="0"/>
              </a:rPr>
              <a:t>%</a:t>
            </a:r>
            <a:endParaRPr lang="en-US" sz="1600" b="1" dirty="0">
              <a:solidFill>
                <a:srgbClr val="FFFFFF"/>
              </a:solidFill>
              <a:latin typeface="Calibri" panose="020F0502020204030204" pitchFamily="34" charset="0"/>
              <a:cs typeface="Calibri" panose="020F0502020204030204" pitchFamily="34" charset="0"/>
            </a:endParaRPr>
          </a:p>
        </p:txBody>
      </p:sp>
      <p:cxnSp>
        <p:nvCxnSpPr>
          <p:cNvPr id="28" name="Elbow Connector 27"/>
          <p:cNvCxnSpPr>
            <a:endCxn id="27" idx="6"/>
          </p:cNvCxnSpPr>
          <p:nvPr/>
        </p:nvCxnSpPr>
        <p:spPr>
          <a:xfrm rot="10800000">
            <a:off x="4211673" y="2522617"/>
            <a:ext cx="1138099" cy="496756"/>
          </a:xfrm>
          <a:prstGeom prst="bentConnector3">
            <a:avLst>
              <a:gd name="adj1" fmla="val -215"/>
            </a:avLst>
          </a:prstGeom>
          <a:ln>
            <a:solidFill>
              <a:srgbClr val="A1A1A1"/>
            </a:solidFill>
            <a:prstDash val="dash"/>
            <a:headEnd type="triangl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Elbow Connector 29"/>
          <p:cNvCxnSpPr>
            <a:endCxn id="27" idx="2"/>
          </p:cNvCxnSpPr>
          <p:nvPr/>
        </p:nvCxnSpPr>
        <p:spPr>
          <a:xfrm flipV="1">
            <a:off x="2019213" y="2522617"/>
            <a:ext cx="1190635" cy="342092"/>
          </a:xfrm>
          <a:prstGeom prst="bentConnector3">
            <a:avLst>
              <a:gd name="adj1" fmla="val -824"/>
            </a:avLst>
          </a:prstGeom>
          <a:ln w="9525" cap="flat" cmpd="sng" algn="ctr">
            <a:solidFill>
              <a:srgbClr val="A1A1A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1" name="Chart 30">
            <a:extLst>
              <a:ext uri="{FF2B5EF4-FFF2-40B4-BE49-F238E27FC236}">
                <a16:creationId xmlns:a16="http://schemas.microsoft.com/office/drawing/2014/main" id="{07544DA6-3C35-F843-B353-B4A2EED40E86}"/>
              </a:ext>
            </a:extLst>
          </p:cNvPr>
          <p:cNvGraphicFramePr/>
          <p:nvPr>
            <p:extLst>
              <p:ext uri="{D42A27DB-BD31-4B8C-83A1-F6EECF244321}">
                <p14:modId xmlns:p14="http://schemas.microsoft.com/office/powerpoint/2010/main" val="638500393"/>
              </p:ext>
            </p:extLst>
          </p:nvPr>
        </p:nvGraphicFramePr>
        <p:xfrm>
          <a:off x="562473" y="2526864"/>
          <a:ext cx="6709696" cy="3852421"/>
        </p:xfrm>
        <a:graphic>
          <a:graphicData uri="http://schemas.openxmlformats.org/drawingml/2006/chart">
            <c:chart xmlns:c="http://schemas.openxmlformats.org/drawingml/2006/chart" xmlns:r="http://schemas.openxmlformats.org/officeDocument/2006/relationships" r:id="rId3"/>
          </a:graphicData>
        </a:graphic>
      </p:graphicFrame>
      <p:sp>
        <p:nvSpPr>
          <p:cNvPr id="47" name="Rectangle 46">
            <a:extLst>
              <a:ext uri="{FF2B5EF4-FFF2-40B4-BE49-F238E27FC236}">
                <a16:creationId xmlns:a16="http://schemas.microsoft.com/office/drawing/2014/main" id="{D0835A2F-FB16-4D4C-AF4D-E0983E1AE789}"/>
              </a:ext>
            </a:extLst>
          </p:cNvPr>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75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Cost of Migration/Transformation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22" name="Rectangle 21"/>
          <p:cNvSpPr/>
          <p:nvPr/>
        </p:nvSpPr>
        <p:spPr>
          <a:xfrm>
            <a:off x="10112188" y="17401"/>
            <a:ext cx="4518212" cy="1908217"/>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pl-PL"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Cost drivers not limited to those listed below. Add / adjust as needed.</a:t>
            </a:r>
          </a:p>
          <a:p>
            <a:pPr algn="ctr"/>
            <a:r>
              <a:rPr lang="en-US" sz="1800" dirty="0">
                <a:latin typeface="Calibri" panose="020F0502020204030204" pitchFamily="34" charset="0"/>
                <a:cs typeface="Calibri" panose="020F0502020204030204" pitchFamily="34" charset="0"/>
              </a:rPr>
              <a:t>Add a second column / table if migration costs vary among scenarios.</a:t>
            </a:r>
          </a:p>
        </p:txBody>
      </p:sp>
      <p:graphicFrame>
        <p:nvGraphicFramePr>
          <p:cNvPr id="8" name="Table 7"/>
          <p:cNvGraphicFramePr>
            <a:graphicFrameLocks noGrp="1"/>
          </p:cNvGraphicFramePr>
          <p:nvPr>
            <p:extLst>
              <p:ext uri="{D42A27DB-BD31-4B8C-83A1-F6EECF244321}">
                <p14:modId xmlns:p14="http://schemas.microsoft.com/office/powerpoint/2010/main" val="3287961111"/>
              </p:ext>
            </p:extLst>
          </p:nvPr>
        </p:nvGraphicFramePr>
        <p:xfrm>
          <a:off x="548638" y="2340993"/>
          <a:ext cx="13066713" cy="2760207"/>
        </p:xfrm>
        <a:graphic>
          <a:graphicData uri="http://schemas.openxmlformats.org/drawingml/2006/table">
            <a:tbl>
              <a:tblPr>
                <a:tableStyleId>{2D5ABB26-0587-4C30-8999-92F81FD0307C}</a:tableStyleId>
              </a:tblPr>
              <a:tblGrid>
                <a:gridCol w="3568238">
                  <a:extLst>
                    <a:ext uri="{9D8B030D-6E8A-4147-A177-3AD203B41FA5}">
                      <a16:colId xmlns:a16="http://schemas.microsoft.com/office/drawing/2014/main" val="1573100442"/>
                    </a:ext>
                  </a:extLst>
                </a:gridCol>
                <a:gridCol w="1589121">
                  <a:extLst>
                    <a:ext uri="{9D8B030D-6E8A-4147-A177-3AD203B41FA5}">
                      <a16:colId xmlns:a16="http://schemas.microsoft.com/office/drawing/2014/main" val="1626962140"/>
                    </a:ext>
                  </a:extLst>
                </a:gridCol>
                <a:gridCol w="169400">
                  <a:extLst>
                    <a:ext uri="{9D8B030D-6E8A-4147-A177-3AD203B41FA5}">
                      <a16:colId xmlns:a16="http://schemas.microsoft.com/office/drawing/2014/main" val="2969478965"/>
                    </a:ext>
                  </a:extLst>
                </a:gridCol>
                <a:gridCol w="7739954">
                  <a:extLst>
                    <a:ext uri="{9D8B030D-6E8A-4147-A177-3AD203B41FA5}">
                      <a16:colId xmlns:a16="http://schemas.microsoft.com/office/drawing/2014/main" val="3794641292"/>
                    </a:ext>
                  </a:extLst>
                </a:gridCol>
              </a:tblGrid>
              <a:tr h="301499">
                <a:tc>
                  <a:txBody>
                    <a:bodyPr/>
                    <a:lstStyle/>
                    <a:p>
                      <a:pPr algn="l" fontAlgn="ctr"/>
                      <a:r>
                        <a:rPr lang="de-DE" sz="1400" b="1" i="0" u="none" strike="noStrike" dirty="0" err="1">
                          <a:solidFill>
                            <a:schemeClr val="accent1"/>
                          </a:solidFill>
                          <a:effectLst/>
                          <a:latin typeface="+mn-lt"/>
                        </a:rPr>
                        <a:t>One</a:t>
                      </a:r>
                      <a:r>
                        <a:rPr lang="de-DE" sz="1400" b="1" i="0" u="none" strike="noStrike" dirty="0">
                          <a:solidFill>
                            <a:schemeClr val="accent1"/>
                          </a:solidFill>
                          <a:effectLst/>
                          <a:latin typeface="+mn-lt"/>
                        </a:rPr>
                        <a:t>-off Costs (k USD)</a:t>
                      </a: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tc>
                  <a:txBody>
                    <a:bodyPr/>
                    <a:lstStyle/>
                    <a:p>
                      <a:pPr algn="l" fontAlgn="ct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tc>
                  <a:txBody>
                    <a:bodyPr/>
                    <a:lstStyle/>
                    <a:p>
                      <a:pPr algn="l" fontAlgn="ctr"/>
                      <a:r>
                        <a:rPr lang="en-US" sz="1400" b="1" u="none" strike="noStrike" dirty="0">
                          <a:solidFill>
                            <a:schemeClr val="accent1"/>
                          </a:solidFill>
                          <a:effectLst/>
                          <a:latin typeface="+mn-lt"/>
                        </a:rPr>
                        <a:t> </a:t>
                      </a:r>
                      <a:endParaRPr lang="en-US" sz="1400" b="1" i="0" u="none" strike="noStrike" dirty="0">
                        <a:solidFill>
                          <a:schemeClr val="accent1"/>
                        </a:solidFill>
                        <a:effectLst/>
                        <a:latin typeface="+mn-lt"/>
                      </a:endParaRPr>
                    </a:p>
                  </a:txBody>
                  <a:tcPr marL="72000" marR="72000" marT="36000" marB="36000" anchor="ctr"/>
                </a:tc>
                <a:tc>
                  <a:txBody>
                    <a:bodyPr/>
                    <a:lstStyle/>
                    <a:p>
                      <a:pPr algn="l" fontAlgn="ctr"/>
                      <a:r>
                        <a:rPr lang="en-US" sz="1400" b="1" u="none" strike="noStrike" dirty="0">
                          <a:solidFill>
                            <a:schemeClr val="accent1"/>
                          </a:solidFill>
                          <a:effectLst/>
                          <a:latin typeface="+mn-lt"/>
                        </a:rPr>
                        <a:t>Key assumptions</a:t>
                      </a: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32493219"/>
                  </a:ext>
                </a:extLst>
              </a:tr>
              <a:tr h="466468">
                <a:tc>
                  <a:txBody>
                    <a:bodyPr/>
                    <a:lstStyle/>
                    <a:p>
                      <a:pPr algn="l" fontAlgn="ctr"/>
                      <a:r>
                        <a:rPr lang="en-US" sz="1400" u="none" strike="noStrike" dirty="0">
                          <a:effectLst/>
                        </a:rPr>
                        <a:t>Landing Zone</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2"/>
                      </a:solidFill>
                      <a:prstDash val="solid"/>
                      <a:round/>
                      <a:headEnd type="none" w="med" len="med"/>
                      <a:tailEnd type="none" w="med" len="med"/>
                    </a:lnT>
                  </a:tcPr>
                </a:tc>
                <a:tc>
                  <a:txBody>
                    <a:bodyPr/>
                    <a:lstStyle/>
                    <a:p>
                      <a:pPr algn="r" fontAlgn="ctr"/>
                      <a:r>
                        <a:rPr lang="en-US" sz="1400" u="none" strike="noStrike" noProof="0" dirty="0">
                          <a:effectLst/>
                        </a:rPr>
                        <a:t>150</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2"/>
                      </a:solidFill>
                      <a:prstDash val="solid"/>
                      <a:round/>
                      <a:headEnd type="none" w="med" len="med"/>
                      <a:tailEnd type="none" w="med" len="med"/>
                    </a:lnT>
                  </a:tcPr>
                </a:tc>
                <a:tc>
                  <a:txBody>
                    <a:bodyPr/>
                    <a:lstStyle/>
                    <a:p>
                      <a:pPr algn="r" fontAlgn="ctr"/>
                      <a:r>
                        <a:rPr lang="en-US" sz="1400" u="none" strike="noStrike" noProof="0">
                          <a:effectLst/>
                        </a:rPr>
                        <a:t> </a:t>
                      </a:r>
                      <a:endParaRPr lang="en-US" sz="1400" b="1" i="0" u="none" strike="noStrike" noProof="0">
                        <a:solidFill>
                          <a:srgbClr val="000000"/>
                        </a:solidFill>
                        <a:effectLst/>
                        <a:latin typeface="Amazon Ember" panose="020B0603020204020204" pitchFamily="34" charset="0"/>
                      </a:endParaRPr>
                    </a:p>
                  </a:txBody>
                  <a:tcPr marL="72000" marR="72000" marT="36000" marB="36000" anchor="ctr"/>
                </a:tc>
                <a:tc>
                  <a:txBody>
                    <a:bodyPr/>
                    <a:lstStyle/>
                    <a:p>
                      <a:pPr marL="0" indent="0" algn="l" fontAlgn="ctr">
                        <a:buFont typeface="+mj-lt"/>
                        <a:buNone/>
                      </a:pPr>
                      <a:r>
                        <a:rPr lang="en-US" sz="1200" u="none" strike="noStrike" kern="1200" noProof="0" dirty="0">
                          <a:solidFill>
                            <a:schemeClr val="tx1"/>
                          </a:solidFill>
                          <a:effectLst/>
                          <a:latin typeface="+mn-lt"/>
                          <a:ea typeface="+mn-ea"/>
                          <a:cs typeface="+mn-cs"/>
                        </a:rPr>
                        <a:t>Scope of work:</a:t>
                      </a:r>
                    </a:p>
                  </a:txBody>
                  <a:tcPr marL="72000" marR="72000" marT="36000" marB="36000" anchor="ctr">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2925822548"/>
                  </a:ext>
                </a:extLst>
              </a:tr>
              <a:tr h="457200">
                <a:tc>
                  <a:txBody>
                    <a:bodyPr/>
                    <a:lstStyle/>
                    <a:p>
                      <a:pPr marL="0" algn="l" defTabSz="731520" rtl="0" eaLnBrk="1" fontAlgn="ctr" latinLnBrk="0" hangingPunct="1"/>
                      <a:r>
                        <a:rPr lang="de-DE" sz="1400" u="none" strike="noStrike" kern="1200" dirty="0">
                          <a:solidFill>
                            <a:schemeClr val="tx1"/>
                          </a:solidFill>
                          <a:effectLst/>
                          <a:latin typeface="+mn-lt"/>
                          <a:ea typeface="+mn-ea"/>
                          <a:cs typeface="+mn-cs"/>
                        </a:rPr>
                        <a:t>S</a:t>
                      </a:r>
                      <a:r>
                        <a:rPr lang="en-US" sz="1400" u="none" strike="noStrike" kern="1200" dirty="0" err="1">
                          <a:solidFill>
                            <a:schemeClr val="tx1"/>
                          </a:solidFill>
                          <a:effectLst/>
                          <a:latin typeface="+mn-lt"/>
                          <a:ea typeface="+mn-ea"/>
                          <a:cs typeface="+mn-cs"/>
                        </a:rPr>
                        <a:t>taff</a:t>
                      </a:r>
                      <a:r>
                        <a:rPr lang="en-US" sz="1400" u="none" strike="noStrike" kern="1200" dirty="0">
                          <a:solidFill>
                            <a:schemeClr val="tx1"/>
                          </a:solidFill>
                          <a:effectLst/>
                          <a:latin typeface="+mn-lt"/>
                          <a:ea typeface="+mn-ea"/>
                          <a:cs typeface="+mn-cs"/>
                        </a:rPr>
                        <a:t> Training</a:t>
                      </a:r>
                    </a:p>
                  </a:txBody>
                  <a:tcPr marL="72000" marR="72000" marT="36000" marB="36000" anchor="ctr"/>
                </a:tc>
                <a:tc>
                  <a:txBody>
                    <a:bodyPr/>
                    <a:lstStyle/>
                    <a:p>
                      <a:pPr algn="r" fontAlgn="ctr"/>
                      <a:r>
                        <a:rPr lang="en-US" sz="1400" u="none" strike="noStrike" noProof="0" dirty="0">
                          <a:effectLst/>
                        </a:rPr>
                        <a:t>25</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noProof="0">
                          <a:effectLst/>
                        </a:rPr>
                        <a:t> </a:t>
                      </a:r>
                      <a:endParaRPr lang="en-US" sz="1400" b="1" i="0" u="none" strike="noStrike" noProof="0">
                        <a:solidFill>
                          <a:srgbClr val="000000"/>
                        </a:solidFill>
                        <a:effectLst/>
                        <a:latin typeface="Amazon Ember" panose="020B0603020204020204" pitchFamily="34" charset="0"/>
                      </a:endParaRPr>
                    </a:p>
                  </a:txBody>
                  <a:tcPr marL="72000" marR="72000" marT="36000" marB="36000" anchor="ctr"/>
                </a:tc>
                <a:tc>
                  <a:txBody>
                    <a:bodyPr/>
                    <a:lstStyle/>
                    <a:p>
                      <a:pPr marL="0" indent="0" algn="l" fontAlgn="ctr">
                        <a:buFont typeface="+mj-lt"/>
                        <a:buNone/>
                      </a:pPr>
                      <a:r>
                        <a:rPr lang="en-US" sz="1200" u="none" strike="noStrike" kern="1200" noProof="0" dirty="0">
                          <a:solidFill>
                            <a:schemeClr val="tx1"/>
                          </a:solidFill>
                          <a:effectLst/>
                          <a:latin typeface="+mn-lt"/>
                          <a:ea typeface="+mn-ea"/>
                          <a:cs typeface="+mn-cs"/>
                        </a:rPr>
                        <a:t>10 employees attending 1 course at USD 2500 each</a:t>
                      </a:r>
                    </a:p>
                  </a:txBody>
                  <a:tcPr marL="72000" marR="72000" marT="36000" marB="36000" anchor="ctr"/>
                </a:tc>
                <a:extLst>
                  <a:ext uri="{0D108BD9-81ED-4DB2-BD59-A6C34878D82A}">
                    <a16:rowId xmlns:a16="http://schemas.microsoft.com/office/drawing/2014/main" val="1371120351"/>
                  </a:ext>
                </a:extLst>
              </a:tr>
              <a:tr h="457200">
                <a:tc>
                  <a:txBody>
                    <a:bodyPr/>
                    <a:lstStyle/>
                    <a:p>
                      <a:pPr algn="l" fontAlgn="ctr"/>
                      <a:r>
                        <a:rPr lang="en-US" sz="1400" u="none" strike="noStrike" dirty="0">
                          <a:effectLst/>
                        </a:rPr>
                        <a:t>Internal Efforts</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noProof="0" dirty="0">
                          <a:effectLst/>
                        </a:rPr>
                        <a:t>20</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noProof="0">
                          <a:effectLst/>
                        </a:rPr>
                        <a:t> </a:t>
                      </a:r>
                      <a:endParaRPr lang="en-US" sz="1400" b="1" i="0" u="none" strike="noStrike" noProof="0">
                        <a:solidFill>
                          <a:srgbClr val="000000"/>
                        </a:solidFill>
                        <a:effectLst/>
                        <a:latin typeface="Amazon Ember" panose="020B0603020204020204" pitchFamily="34" charset="0"/>
                      </a:endParaRPr>
                    </a:p>
                  </a:txBody>
                  <a:tcPr marL="72000" marR="72000" marT="36000" marB="36000" anchor="ctr">
                    <a:lnB>
                      <a:noFill/>
                    </a:lnB>
                  </a:tcPr>
                </a:tc>
                <a:tc>
                  <a:txBody>
                    <a:bodyPr/>
                    <a:lstStyle/>
                    <a:p>
                      <a:pPr marL="0" indent="0" algn="l" fontAlgn="ctr">
                        <a:buFont typeface="+mj-lt"/>
                        <a:buNone/>
                      </a:pPr>
                      <a:r>
                        <a:rPr lang="en-US" sz="1200" u="none" strike="noStrike" kern="1200" noProof="0" dirty="0">
                          <a:solidFill>
                            <a:schemeClr val="tx1"/>
                          </a:solidFill>
                          <a:effectLst/>
                          <a:latin typeface="+mn-lt"/>
                          <a:ea typeface="+mn-ea"/>
                          <a:cs typeface="+mn-cs"/>
                        </a:rPr>
                        <a:t>3 employees investing 1 month in migration</a:t>
                      </a:r>
                    </a:p>
                  </a:txBody>
                  <a:tcPr marL="72000" marR="72000" marT="36000" marB="36000" anchor="ctr"/>
                </a:tc>
                <a:extLst>
                  <a:ext uri="{0D108BD9-81ED-4DB2-BD59-A6C34878D82A}">
                    <a16:rowId xmlns:a16="http://schemas.microsoft.com/office/drawing/2014/main" val="2287131024"/>
                  </a:ext>
                </a:extLst>
              </a:tr>
              <a:tr h="457200">
                <a:tc>
                  <a:txBody>
                    <a:bodyPr/>
                    <a:lstStyle/>
                    <a:p>
                      <a:pPr algn="l" fontAlgn="ctr"/>
                      <a:r>
                        <a:rPr lang="en-US" sz="1400" u="none" strike="noStrike" dirty="0">
                          <a:effectLst/>
                        </a:rPr>
                        <a:t>Partner Efforts</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noProof="0" dirty="0">
                          <a:effectLst/>
                        </a:rPr>
                        <a:t>60</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noProof="0" dirty="0">
                          <a:effectLst/>
                        </a:rPr>
                        <a:t> </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ctr">
                        <a:buFont typeface="+mj-lt"/>
                        <a:buNone/>
                      </a:pPr>
                      <a:r>
                        <a:rPr lang="de-DE" sz="1200" u="none" strike="noStrike" kern="1200" noProof="0" dirty="0">
                          <a:solidFill>
                            <a:schemeClr val="tx1"/>
                          </a:solidFill>
                          <a:effectLst/>
                          <a:latin typeface="+mn-lt"/>
                          <a:ea typeface="+mn-ea"/>
                          <a:cs typeface="+mn-cs"/>
                        </a:rPr>
                        <a:t>1</a:t>
                      </a:r>
                      <a:r>
                        <a:rPr lang="en-US" sz="1200" u="none" strike="noStrike" kern="1200" noProof="0" dirty="0">
                          <a:solidFill>
                            <a:schemeClr val="tx1"/>
                          </a:solidFill>
                          <a:effectLst/>
                          <a:latin typeface="+mn-lt"/>
                          <a:ea typeface="+mn-ea"/>
                          <a:cs typeface="+mn-cs"/>
                        </a:rPr>
                        <a:t>) Server migration strategy: xx retained, xx relocated, xx retained, xx rehosted, xx repurchased, xx </a:t>
                      </a:r>
                      <a:r>
                        <a:rPr lang="en-US" sz="1200" u="none" strike="noStrike" kern="1200" noProof="0" dirty="0" err="1">
                          <a:solidFill>
                            <a:schemeClr val="tx1"/>
                          </a:solidFill>
                          <a:effectLst/>
                          <a:latin typeface="+mn-lt"/>
                          <a:ea typeface="+mn-ea"/>
                          <a:cs typeface="+mn-cs"/>
                        </a:rPr>
                        <a:t>replatformed</a:t>
                      </a:r>
                      <a:r>
                        <a:rPr lang="en-US" sz="1200" u="none" strike="noStrike" kern="1200" noProof="0" dirty="0">
                          <a:solidFill>
                            <a:schemeClr val="tx1"/>
                          </a:solidFill>
                          <a:effectLst/>
                          <a:latin typeface="+mn-lt"/>
                          <a:ea typeface="+mn-ea"/>
                          <a:cs typeface="+mn-cs"/>
                        </a:rPr>
                        <a:t>, xx refactored</a:t>
                      </a:r>
                    </a:p>
                    <a:p>
                      <a:pPr marL="0" indent="0" algn="l" fontAlgn="ctr">
                        <a:buFont typeface="+mj-lt"/>
                        <a:buNone/>
                      </a:pPr>
                      <a:endParaRPr lang="en-US" sz="1200" u="none" strike="noStrike" kern="1200" noProof="0" dirty="0">
                        <a:solidFill>
                          <a:schemeClr val="tx1"/>
                        </a:solidFill>
                        <a:effectLst/>
                        <a:latin typeface="+mn-lt"/>
                        <a:ea typeface="+mn-ea"/>
                        <a:cs typeface="+mn-cs"/>
                      </a:endParaRPr>
                    </a:p>
                  </a:txBody>
                  <a:tcPr marL="72000" marR="72000" marT="36000" marB="36000" anchor="ctr">
                    <a:lnL>
                      <a:noFill/>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153646"/>
                  </a:ext>
                </a:extLst>
              </a:tr>
              <a:tr h="457200">
                <a:tc>
                  <a:txBody>
                    <a:bodyPr/>
                    <a:lstStyle/>
                    <a:p>
                      <a:pPr algn="l" fontAlgn="ctr"/>
                      <a:r>
                        <a:rPr lang="en-US" sz="1400" u="none" strike="noStrike" dirty="0">
                          <a:effectLst/>
                        </a:rPr>
                        <a:t>Total cost of migration</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noProof="0" dirty="0">
                          <a:effectLst/>
                        </a:rPr>
                        <a:t>1,257</a:t>
                      </a:r>
                      <a:endParaRPr lang="en-US" sz="1400" b="1" i="0" u="none" strike="noStrike" noProof="0" dirty="0">
                        <a:solidFill>
                          <a:srgbClr val="000000"/>
                        </a:solidFill>
                        <a:effectLst/>
                        <a:latin typeface="Amazon Ember" panose="020B0603020204020204" pitchFamily="34" charset="0"/>
                      </a:endParaRPr>
                    </a:p>
                  </a:txBody>
                  <a:tcPr marL="72000" marR="72000" marT="36000" marB="3600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noProof="0">
                          <a:effectLst/>
                        </a:rPr>
                        <a:t> </a:t>
                      </a:r>
                      <a:endParaRPr lang="en-US" sz="1400" b="1" i="0" u="none" strike="noStrike" noProof="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200" u="none" strike="noStrike" noProof="0" dirty="0">
                          <a:effectLst/>
                        </a:rPr>
                        <a:t> </a:t>
                      </a:r>
                      <a:endParaRPr lang="en-US" sz="1200" b="1" i="0" u="none" strike="noStrike" noProof="0" dirty="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53688"/>
                  </a:ext>
                </a:extLst>
              </a:tr>
            </a:tbl>
          </a:graphicData>
        </a:graphic>
      </p:graphicFrame>
    </p:spTree>
    <p:extLst>
      <p:ext uri="{BB962C8B-B14F-4D97-AF65-F5344CB8AC3E}">
        <p14:creationId xmlns:p14="http://schemas.microsoft.com/office/powerpoint/2010/main" val="77434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cs typeface="Calibri" panose="020F0502020204030204" pitchFamily="34" charset="0"/>
              </a:rPr>
              <a:t>Migration Plan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22" name="Rectangle 21"/>
          <p:cNvSpPr/>
          <p:nvPr/>
        </p:nvSpPr>
        <p:spPr>
          <a:xfrm>
            <a:off x="9660367" y="17402"/>
            <a:ext cx="4970033" cy="118745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latin typeface="Calibri" panose="020F0502020204030204" pitchFamily="34" charset="0"/>
                <a:cs typeface="Calibri" panose="020F0502020204030204" pitchFamily="34" charset="0"/>
              </a:rPr>
              <a:t>Add one or more high-level migration plans detailing migration waves.  </a:t>
            </a:r>
            <a:endParaRPr lang="en-US" sz="1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67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CFE6-9341-4A36-A9E7-D6A49AFE6F2D}"/>
              </a:ext>
            </a:extLst>
          </p:cNvPr>
          <p:cNvSpPr>
            <a:spLocks noGrp="1"/>
          </p:cNvSpPr>
          <p:nvPr>
            <p:ph type="title"/>
          </p:nvPr>
        </p:nvSpPr>
        <p:spPr>
          <a:xfrm>
            <a:off x="548638" y="151625"/>
            <a:ext cx="14081761" cy="904122"/>
          </a:xfrm>
        </p:spPr>
        <p:txBody>
          <a:bodyPr/>
          <a:lstStyle/>
          <a:p>
            <a:r>
              <a:rPr lang="de-DE" dirty="0">
                <a:latin typeface="Calibri" panose="020F0502020204030204" pitchFamily="34" charset="0"/>
                <a:cs typeface="Calibri" panose="020F0502020204030204" pitchFamily="34" charset="0"/>
              </a:rPr>
              <a:t>Customer XYZ Can Profit </a:t>
            </a:r>
            <a:r>
              <a:rPr lang="de-DE" dirty="0" err="1">
                <a:latin typeface="Calibri" panose="020F0502020204030204" pitchFamily="34" charset="0"/>
                <a:cs typeface="Calibri" panose="020F0502020204030204" pitchFamily="34" charset="0"/>
              </a:rPr>
              <a:t>from</a:t>
            </a:r>
            <a:r>
              <a:rPr lang="de-DE" dirty="0">
                <a:latin typeface="Calibri" panose="020F0502020204030204" pitchFamily="34" charset="0"/>
                <a:cs typeface="Calibri" panose="020F0502020204030204" pitchFamily="34" charset="0"/>
              </a:rPr>
              <a:t> AWS Investment </a:t>
            </a:r>
            <a:r>
              <a:rPr lang="de-DE" dirty="0" err="1">
                <a:latin typeface="Calibri" panose="020F0502020204030204" pitchFamily="34" charset="0"/>
                <a:cs typeface="Calibri" panose="020F0502020204030204" pitchFamily="34" charset="0"/>
              </a:rPr>
              <a:t>Program</a:t>
            </a:r>
            <a:r>
              <a:rPr lang="de-DE" dirty="0">
                <a:latin typeface="Calibri" panose="020F0502020204030204" pitchFamily="34" charset="0"/>
                <a:cs typeface="Calibri" panose="020F0502020204030204" pitchFamily="34" charset="0"/>
              </a:rPr>
              <a:t> ABC</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7D28A63-DCF8-4DAC-BD82-5265ADA53D83}"/>
              </a:ext>
            </a:extLst>
          </p:cNvPr>
          <p:cNvSpPr/>
          <p:nvPr/>
        </p:nvSpPr>
        <p:spPr>
          <a:xfrm>
            <a:off x="8145287" y="4186002"/>
            <a:ext cx="6735633" cy="200379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pl-PL"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Briefly outline the AWS investment program from which the customers can benefit and calculate the financial implications. Include the prerequisites for this program especially when it is not clear whether the customer will qualify.  </a:t>
            </a:r>
            <a:endParaRPr lang="en-US" sz="1800" i="1" dirty="0">
              <a:latin typeface="Calibri" panose="020F0502020204030204" pitchFamily="34" charset="0"/>
              <a:cs typeface="Calibri" panose="020F0502020204030204" pitchFamily="34" charset="0"/>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0B47CEAF-D3AC-433B-9965-9782ABBEF0D2}"/>
                  </a:ext>
                </a:extLst>
              </p:cNvPr>
              <p:cNvGraphicFramePr/>
              <p:nvPr>
                <p:extLst>
                  <p:ext uri="{D42A27DB-BD31-4B8C-83A1-F6EECF244321}">
                    <p14:modId xmlns:p14="http://schemas.microsoft.com/office/powerpoint/2010/main" val="735284450"/>
                  </p:ext>
                </p:extLst>
              </p:nvPr>
            </p:nvGraphicFramePr>
            <p:xfrm>
              <a:off x="684906" y="1936376"/>
              <a:ext cx="7275753" cy="518219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0B47CEAF-D3AC-433B-9965-9782ABBEF0D2}"/>
                  </a:ext>
                </a:extLst>
              </p:cNvPr>
              <p:cNvPicPr>
                <a:picLocks noGrp="1" noRot="1" noChangeAspect="1" noMove="1" noResize="1" noEditPoints="1" noAdjustHandles="1" noChangeArrowheads="1" noChangeShapeType="1"/>
              </p:cNvPicPr>
              <p:nvPr/>
            </p:nvPicPr>
            <p:blipFill>
              <a:blip r:embed="rId3"/>
              <a:stretch>
                <a:fillRect/>
              </a:stretch>
            </p:blipFill>
            <p:spPr>
              <a:xfrm>
                <a:off x="684906" y="1936376"/>
                <a:ext cx="7275753" cy="5182198"/>
              </a:xfrm>
              <a:prstGeom prst="rect">
                <a:avLst/>
              </a:prstGeom>
            </p:spPr>
          </p:pic>
        </mc:Fallback>
      </mc:AlternateContent>
      <p:sp>
        <p:nvSpPr>
          <p:cNvPr id="7" name="TextBox 6">
            <a:extLst>
              <a:ext uri="{FF2B5EF4-FFF2-40B4-BE49-F238E27FC236}">
                <a16:creationId xmlns:a16="http://schemas.microsoft.com/office/drawing/2014/main" id="{0817CA0E-236B-4D38-B860-39FF22F24D16}"/>
              </a:ext>
            </a:extLst>
          </p:cNvPr>
          <p:cNvSpPr txBox="1"/>
          <p:nvPr/>
        </p:nvSpPr>
        <p:spPr>
          <a:xfrm rot="16200000">
            <a:off x="-274320" y="3460003"/>
            <a:ext cx="1645920" cy="307777"/>
          </a:xfrm>
          <a:prstGeom prst="rect">
            <a:avLst/>
          </a:prstGeom>
          <a:noFill/>
        </p:spPr>
        <p:txBody>
          <a:bodyPr wrap="square" rtlCol="0">
            <a:spAutoFit/>
          </a:bodyPr>
          <a:lstStyle/>
          <a:p>
            <a:pPr>
              <a:spcAft>
                <a:spcPts val="600"/>
              </a:spcAft>
            </a:pPr>
            <a:r>
              <a:rPr lang="en-US" sz="1400" dirty="0">
                <a:latin typeface="Calibri" panose="020F0502020204030204" pitchFamily="34" charset="0"/>
                <a:ea typeface="Amazon Ember" panose="020B0603020204020204" pitchFamily="34" charset="0"/>
                <a:cs typeface="Calibri" panose="020F0502020204030204" pitchFamily="34" charset="0"/>
              </a:rPr>
              <a:t>k USD p.a.</a:t>
            </a:r>
          </a:p>
        </p:txBody>
      </p:sp>
      <p:sp>
        <p:nvSpPr>
          <p:cNvPr id="8" name="TextBox 7">
            <a:extLst>
              <a:ext uri="{FF2B5EF4-FFF2-40B4-BE49-F238E27FC236}">
                <a16:creationId xmlns:a16="http://schemas.microsoft.com/office/drawing/2014/main" id="{59489C02-F09F-4F17-B1AB-A29C98034DD4}"/>
              </a:ext>
            </a:extLst>
          </p:cNvPr>
          <p:cNvSpPr txBox="1"/>
          <p:nvPr/>
        </p:nvSpPr>
        <p:spPr>
          <a:xfrm>
            <a:off x="2104251" y="1613647"/>
            <a:ext cx="4601344" cy="707886"/>
          </a:xfrm>
          <a:prstGeom prst="rect">
            <a:avLst/>
          </a:prstGeom>
          <a:noFill/>
        </p:spPr>
        <p:txBody>
          <a:bodyPr wrap="square" rtlCol="0">
            <a:spAutoFit/>
          </a:bodyPr>
          <a:lstStyle/>
          <a:p>
            <a:pPr algn="ctr"/>
            <a:r>
              <a:rPr lang="en-US" sz="2000" b="1" dirty="0">
                <a:latin typeface="Calibri" panose="020F0502020204030204" pitchFamily="34" charset="0"/>
                <a:ea typeface="Amazon Ember" panose="020B0603020204020204" pitchFamily="34" charset="0"/>
                <a:cs typeface="Calibri" panose="020F0502020204030204" pitchFamily="34" charset="0"/>
              </a:rPr>
              <a:t>AWS Spend Prior and Post AWS </a:t>
            </a:r>
          </a:p>
          <a:p>
            <a:pPr algn="ctr"/>
            <a:r>
              <a:rPr lang="en-US" sz="2000" b="1" dirty="0">
                <a:latin typeface="Calibri" panose="020F0502020204030204" pitchFamily="34" charset="0"/>
                <a:ea typeface="Amazon Ember" panose="020B0603020204020204" pitchFamily="34" charset="0"/>
                <a:cs typeface="Calibri" panose="020F0502020204030204" pitchFamily="34" charset="0"/>
              </a:rPr>
              <a:t>Investment in the First Two Years</a:t>
            </a:r>
          </a:p>
        </p:txBody>
      </p:sp>
      <p:sp>
        <p:nvSpPr>
          <p:cNvPr id="9" name="TextBox 8">
            <a:extLst>
              <a:ext uri="{FF2B5EF4-FFF2-40B4-BE49-F238E27FC236}">
                <a16:creationId xmlns:a16="http://schemas.microsoft.com/office/drawing/2014/main" id="{9F11DC9D-CE33-4646-9442-33876CE7F2DE}"/>
              </a:ext>
            </a:extLst>
          </p:cNvPr>
          <p:cNvSpPr txBox="1"/>
          <p:nvPr/>
        </p:nvSpPr>
        <p:spPr>
          <a:xfrm>
            <a:off x="7894768" y="1645920"/>
            <a:ext cx="6164132" cy="4555093"/>
          </a:xfrm>
          <a:prstGeom prst="rect">
            <a:avLst/>
          </a:prstGeom>
          <a:noFill/>
        </p:spPr>
        <p:txBody>
          <a:bodyPr wrap="square" rtlCol="0">
            <a:spAutoFit/>
          </a:bodyPr>
          <a:lstStyle/>
          <a:p>
            <a:pPr>
              <a:spcAft>
                <a:spcPts val="1200"/>
              </a:spcAft>
            </a:pPr>
            <a:r>
              <a:rPr lang="de-DE" sz="2000" b="1" dirty="0">
                <a:latin typeface="Calibri" panose="020F0502020204030204" pitchFamily="34" charset="0"/>
                <a:ea typeface="Amazon Ember" panose="020B0603020204020204" pitchFamily="34" charset="0"/>
                <a:cs typeface="Calibri" panose="020F0502020204030204" pitchFamily="34" charset="0"/>
              </a:rPr>
              <a:t>Comments</a:t>
            </a:r>
            <a:endParaRPr lang="en-US" sz="2000" b="1"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Components of the AWS Investment Program ABC are:</a:t>
            </a:r>
          </a:p>
          <a:p>
            <a:pPr marL="1017270" lvl="1"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Platform credits amounting to xx% of incremental AWS spend</a:t>
            </a:r>
          </a:p>
          <a:p>
            <a:pPr marL="1017270" lvl="1"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xxx</a:t>
            </a:r>
          </a:p>
          <a:p>
            <a:pPr lvl="1">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Prerequisites:</a:t>
            </a:r>
          </a:p>
          <a:p>
            <a:pPr>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endParaRPr lang="en-US" sz="1600"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Tree>
    <p:extLst>
      <p:ext uri="{BB962C8B-B14F-4D97-AF65-F5344CB8AC3E}">
        <p14:creationId xmlns:p14="http://schemas.microsoft.com/office/powerpoint/2010/main" val="187834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Benefits of the Cloud Go Beyond Infrastructure Cost Savings</a:t>
            </a:r>
            <a:br>
              <a:rPr lang="en-US"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Cloud Value Framework</a:t>
            </a:r>
            <a:endParaRPr lang="en-US" dirty="0"/>
          </a:p>
        </p:txBody>
      </p:sp>
      <p:sp>
        <p:nvSpPr>
          <p:cNvPr id="114" name="Slide Number Placeholder 2">
            <a:extLst>
              <a:ext uri="{FF2B5EF4-FFF2-40B4-BE49-F238E27FC236}">
                <a16:creationId xmlns:a16="http://schemas.microsoft.com/office/drawing/2014/main" id="{588457E3-697D-43C6-BB2E-7EEBFF2E73ED}"/>
              </a:ext>
            </a:extLst>
          </p:cNvPr>
          <p:cNvSpPr txBox="1">
            <a:spLocks/>
          </p:cNvSpPr>
          <p:nvPr/>
        </p:nvSpPr>
        <p:spPr>
          <a:xfrm>
            <a:off x="14110536" y="7679605"/>
            <a:ext cx="401084" cy="438150"/>
          </a:xfrm>
          <a:prstGeom prst="rect">
            <a:avLst/>
          </a:prstGeom>
        </p:spPr>
        <p:txBody>
          <a:bodyPr vert="horz" lIns="91440" tIns="45720" rIns="91440" bIns="45720" rtlCol="0" anchor="ctr"/>
          <a:lstStyle>
            <a:defPPr>
              <a:defRPr lang="en-US"/>
            </a:defPPr>
            <a:lvl1pPr marL="0" algn="r" defTabSz="1097212" rtl="0" eaLnBrk="1" latinLnBrk="0" hangingPunct="1">
              <a:defRPr sz="1200" kern="1200">
                <a:solidFill>
                  <a:schemeClr val="tx1"/>
                </a:solidFill>
                <a:latin typeface="+mn-lt"/>
                <a:ea typeface="+mn-ea"/>
                <a:cs typeface="+mn-cs"/>
              </a:defRPr>
            </a:lvl1pPr>
            <a:lvl2pPr marL="548606" algn="l" defTabSz="1097212" rtl="0" eaLnBrk="1" latinLnBrk="0" hangingPunct="1">
              <a:defRPr sz="2118" kern="1200">
                <a:solidFill>
                  <a:schemeClr val="tx1"/>
                </a:solidFill>
                <a:latin typeface="+mn-lt"/>
                <a:ea typeface="+mn-ea"/>
                <a:cs typeface="+mn-cs"/>
              </a:defRPr>
            </a:lvl2pPr>
            <a:lvl3pPr marL="1097212" algn="l" defTabSz="1097212" rtl="0" eaLnBrk="1" latinLnBrk="0" hangingPunct="1">
              <a:defRPr sz="2118" kern="1200">
                <a:solidFill>
                  <a:schemeClr val="tx1"/>
                </a:solidFill>
                <a:latin typeface="+mn-lt"/>
                <a:ea typeface="+mn-ea"/>
                <a:cs typeface="+mn-cs"/>
              </a:defRPr>
            </a:lvl3pPr>
            <a:lvl4pPr marL="1645818" algn="l" defTabSz="1097212" rtl="0" eaLnBrk="1" latinLnBrk="0" hangingPunct="1">
              <a:defRPr sz="2118" kern="1200">
                <a:solidFill>
                  <a:schemeClr val="tx1"/>
                </a:solidFill>
                <a:latin typeface="+mn-lt"/>
                <a:ea typeface="+mn-ea"/>
                <a:cs typeface="+mn-cs"/>
              </a:defRPr>
            </a:lvl4pPr>
            <a:lvl5pPr marL="2194424" algn="l" defTabSz="1097212" rtl="0" eaLnBrk="1" latinLnBrk="0" hangingPunct="1">
              <a:defRPr sz="2118" kern="1200">
                <a:solidFill>
                  <a:schemeClr val="tx1"/>
                </a:solidFill>
                <a:latin typeface="+mn-lt"/>
                <a:ea typeface="+mn-ea"/>
                <a:cs typeface="+mn-cs"/>
              </a:defRPr>
            </a:lvl5pPr>
            <a:lvl6pPr marL="2743031" algn="l" defTabSz="1097212" rtl="0" eaLnBrk="1" latinLnBrk="0" hangingPunct="1">
              <a:defRPr sz="2118" kern="1200">
                <a:solidFill>
                  <a:schemeClr val="tx1"/>
                </a:solidFill>
                <a:latin typeface="+mn-lt"/>
                <a:ea typeface="+mn-ea"/>
                <a:cs typeface="+mn-cs"/>
              </a:defRPr>
            </a:lvl6pPr>
            <a:lvl7pPr marL="3291635" algn="l" defTabSz="1097212" rtl="0" eaLnBrk="1" latinLnBrk="0" hangingPunct="1">
              <a:defRPr sz="2118" kern="1200">
                <a:solidFill>
                  <a:schemeClr val="tx1"/>
                </a:solidFill>
                <a:latin typeface="+mn-lt"/>
                <a:ea typeface="+mn-ea"/>
                <a:cs typeface="+mn-cs"/>
              </a:defRPr>
            </a:lvl7pPr>
            <a:lvl8pPr marL="3840241" algn="l" defTabSz="1097212" rtl="0" eaLnBrk="1" latinLnBrk="0" hangingPunct="1">
              <a:defRPr sz="2118" kern="1200">
                <a:solidFill>
                  <a:schemeClr val="tx1"/>
                </a:solidFill>
                <a:latin typeface="+mn-lt"/>
                <a:ea typeface="+mn-ea"/>
                <a:cs typeface="+mn-cs"/>
              </a:defRPr>
            </a:lvl8pPr>
            <a:lvl9pPr marL="4388848" algn="l" defTabSz="1097212" rtl="0" eaLnBrk="1" latinLnBrk="0" hangingPunct="1">
              <a:defRPr sz="2118" kern="1200">
                <a:solidFill>
                  <a:schemeClr val="tx1"/>
                </a:solidFill>
                <a:latin typeface="+mn-lt"/>
                <a:ea typeface="+mn-ea"/>
                <a:cs typeface="+mn-cs"/>
              </a:defRPr>
            </a:lvl9pPr>
          </a:lstStyle>
          <a:p>
            <a:fld id="{2075B680-1CDD-4E66-A473-3C94A9494B14}" type="slidenum">
              <a:rPr lang="en-US"/>
              <a:pPr/>
              <a:t>14</a:t>
            </a:fld>
            <a:endParaRPr lang="en-US" dirty="0"/>
          </a:p>
        </p:txBody>
      </p:sp>
      <p:sp>
        <p:nvSpPr>
          <p:cNvPr id="141" name="TextBox 140">
            <a:extLst>
              <a:ext uri="{FF2B5EF4-FFF2-40B4-BE49-F238E27FC236}">
                <a16:creationId xmlns:a16="http://schemas.microsoft.com/office/drawing/2014/main" id="{A37F7E4B-7B9E-4F79-8CAF-536B2DA40B56}"/>
              </a:ext>
            </a:extLst>
          </p:cNvPr>
          <p:cNvSpPr txBox="1"/>
          <p:nvPr/>
        </p:nvSpPr>
        <p:spPr>
          <a:xfrm>
            <a:off x="496564" y="7781251"/>
            <a:ext cx="6393097" cy="221599"/>
          </a:xfrm>
          <a:prstGeom prst="rect">
            <a:avLst/>
          </a:prstGeom>
          <a:noFill/>
        </p:spPr>
        <p:txBody>
          <a:bodyPr wrap="none" rtlCol="0">
            <a:spAutoFit/>
          </a:bodyPr>
          <a:lstStyle/>
          <a:p>
            <a:pPr defTabSz="1097168"/>
            <a:r>
              <a:rPr lang="en-US" sz="840" b="1"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Source:</a:t>
            </a:r>
            <a:r>
              <a:rPr lang="en-US" sz="840" i="1"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 Hackett Group 2021.  The percentage values on this page represents the improvement in these respective KPIs since migration. </a:t>
            </a:r>
          </a:p>
        </p:txBody>
      </p:sp>
      <p:grpSp>
        <p:nvGrpSpPr>
          <p:cNvPr id="215" name="Group 214">
            <a:extLst>
              <a:ext uri="{FF2B5EF4-FFF2-40B4-BE49-F238E27FC236}">
                <a16:creationId xmlns:a16="http://schemas.microsoft.com/office/drawing/2014/main" id="{84D2D106-A9E5-4F75-955A-51FFB3FC2D6A}"/>
              </a:ext>
            </a:extLst>
          </p:cNvPr>
          <p:cNvGrpSpPr>
            <a:grpSpLocks noChangeAspect="1"/>
          </p:cNvGrpSpPr>
          <p:nvPr/>
        </p:nvGrpSpPr>
        <p:grpSpPr>
          <a:xfrm>
            <a:off x="1259690" y="2129504"/>
            <a:ext cx="678544" cy="578706"/>
            <a:chOff x="2328754" y="1357376"/>
            <a:chExt cx="505296" cy="430950"/>
          </a:xfrm>
        </p:grpSpPr>
        <p:sp>
          <p:nvSpPr>
            <p:cNvPr id="285" name="Freeform: Shape 284">
              <a:extLst>
                <a:ext uri="{FF2B5EF4-FFF2-40B4-BE49-F238E27FC236}">
                  <a16:creationId xmlns:a16="http://schemas.microsoft.com/office/drawing/2014/main" id="{23D3C33D-86C9-49BE-8749-2343DF651259}"/>
                </a:ext>
              </a:extLst>
            </p:cNvPr>
            <p:cNvSpPr/>
            <p:nvPr/>
          </p:nvSpPr>
          <p:spPr>
            <a:xfrm>
              <a:off x="2491286" y="1468090"/>
              <a:ext cx="70806" cy="12874"/>
            </a:xfrm>
            <a:custGeom>
              <a:avLst/>
              <a:gdLst>
                <a:gd name="connsiteX0" fmla="*/ 4828 w 70805"/>
                <a:gd name="connsiteY0" fmla="*/ 4828 h 12873"/>
                <a:gd name="connsiteX1" fmla="*/ 67587 w 70805"/>
                <a:gd name="connsiteY1" fmla="*/ 9333 h 12873"/>
              </a:gdLst>
              <a:ahLst/>
              <a:cxnLst>
                <a:cxn ang="0">
                  <a:pos x="connsiteX0" y="connsiteY0"/>
                </a:cxn>
                <a:cxn ang="0">
                  <a:pos x="connsiteX1" y="connsiteY1"/>
                </a:cxn>
              </a:cxnLst>
              <a:rect l="l" t="t" r="r" b="b"/>
              <a:pathLst>
                <a:path w="70805" h="12873">
                  <a:moveTo>
                    <a:pt x="4828" y="4828"/>
                  </a:moveTo>
                  <a:lnTo>
                    <a:pt x="67587" y="9333"/>
                  </a:lnTo>
                </a:path>
              </a:pathLst>
            </a:custGeom>
            <a:ln w="12700" cap="flat">
              <a:solidFill>
                <a:srgbClr val="FF9900"/>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6" name="Freeform: Shape 285">
              <a:extLst>
                <a:ext uri="{FF2B5EF4-FFF2-40B4-BE49-F238E27FC236}">
                  <a16:creationId xmlns:a16="http://schemas.microsoft.com/office/drawing/2014/main" id="{544B177F-89B4-4FF6-ABC1-608D337B07D8}"/>
                </a:ext>
              </a:extLst>
            </p:cNvPr>
            <p:cNvSpPr/>
            <p:nvPr/>
          </p:nvSpPr>
          <p:spPr>
            <a:xfrm>
              <a:off x="2339375" y="1457148"/>
              <a:ext cx="70806" cy="12874"/>
            </a:xfrm>
            <a:custGeom>
              <a:avLst/>
              <a:gdLst>
                <a:gd name="connsiteX0" fmla="*/ 4828 w 70805"/>
                <a:gd name="connsiteY0" fmla="*/ 4828 h 12873"/>
                <a:gd name="connsiteX1" fmla="*/ 67587 w 70805"/>
                <a:gd name="connsiteY1" fmla="*/ 9334 h 12873"/>
              </a:gdLst>
              <a:ahLst/>
              <a:cxnLst>
                <a:cxn ang="0">
                  <a:pos x="connsiteX0" y="connsiteY0"/>
                </a:cxn>
                <a:cxn ang="0">
                  <a:pos x="connsiteX1" y="connsiteY1"/>
                </a:cxn>
              </a:cxnLst>
              <a:rect l="l" t="t" r="r" b="b"/>
              <a:pathLst>
                <a:path w="70805" h="12873">
                  <a:moveTo>
                    <a:pt x="4828" y="4828"/>
                  </a:moveTo>
                  <a:lnTo>
                    <a:pt x="67587" y="9334"/>
                  </a:lnTo>
                </a:path>
              </a:pathLst>
            </a:custGeom>
            <a:ln w="12700" cap="flat">
              <a:solidFill>
                <a:srgbClr val="FF9900"/>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7" name="Freeform: Shape 286">
              <a:extLst>
                <a:ext uri="{FF2B5EF4-FFF2-40B4-BE49-F238E27FC236}">
                  <a16:creationId xmlns:a16="http://schemas.microsoft.com/office/drawing/2014/main" id="{10D52CC6-99E9-4740-8D6E-9557459B13B9}"/>
                </a:ext>
              </a:extLst>
            </p:cNvPr>
            <p:cNvSpPr/>
            <p:nvPr/>
          </p:nvSpPr>
          <p:spPr>
            <a:xfrm>
              <a:off x="2395376" y="1403078"/>
              <a:ext cx="32184" cy="35403"/>
            </a:xfrm>
            <a:custGeom>
              <a:avLst/>
              <a:gdLst>
                <a:gd name="connsiteX0" fmla="*/ 4828 w 32184"/>
                <a:gd name="connsiteY0" fmla="*/ 4828 h 35402"/>
                <a:gd name="connsiteX1" fmla="*/ 27679 w 32184"/>
                <a:gd name="connsiteY1" fmla="*/ 31219 h 35402"/>
              </a:gdLst>
              <a:ahLst/>
              <a:cxnLst>
                <a:cxn ang="0">
                  <a:pos x="connsiteX0" y="connsiteY0"/>
                </a:cxn>
                <a:cxn ang="0">
                  <a:pos x="connsiteX1" y="connsiteY1"/>
                </a:cxn>
              </a:cxnLst>
              <a:rect l="l" t="t" r="r" b="b"/>
              <a:pathLst>
                <a:path w="32184" h="35402">
                  <a:moveTo>
                    <a:pt x="4828" y="4828"/>
                  </a:moveTo>
                  <a:lnTo>
                    <a:pt x="27679" y="31219"/>
                  </a:lnTo>
                </a:path>
              </a:pathLst>
            </a:custGeom>
            <a:ln w="12700" cap="flat">
              <a:solidFill>
                <a:srgbClr val="FF9900"/>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8" name="Freeform: Shape 287">
              <a:extLst>
                <a:ext uri="{FF2B5EF4-FFF2-40B4-BE49-F238E27FC236}">
                  <a16:creationId xmlns:a16="http://schemas.microsoft.com/office/drawing/2014/main" id="{AD0E385E-5874-4ABB-B598-91235C9C7BEB}"/>
                </a:ext>
              </a:extLst>
            </p:cNvPr>
            <p:cNvSpPr/>
            <p:nvPr/>
          </p:nvSpPr>
          <p:spPr>
            <a:xfrm>
              <a:off x="2484527" y="1411446"/>
              <a:ext cx="35403" cy="32184"/>
            </a:xfrm>
            <a:custGeom>
              <a:avLst/>
              <a:gdLst>
                <a:gd name="connsiteX0" fmla="*/ 31219 w 35402"/>
                <a:gd name="connsiteY0" fmla="*/ 4828 h 32184"/>
                <a:gd name="connsiteX1" fmla="*/ 4828 w 35402"/>
                <a:gd name="connsiteY1" fmla="*/ 27679 h 32184"/>
              </a:gdLst>
              <a:ahLst/>
              <a:cxnLst>
                <a:cxn ang="0">
                  <a:pos x="connsiteX0" y="connsiteY0"/>
                </a:cxn>
                <a:cxn ang="0">
                  <a:pos x="connsiteX1" y="connsiteY1"/>
                </a:cxn>
              </a:cxnLst>
              <a:rect l="l" t="t" r="r" b="b"/>
              <a:pathLst>
                <a:path w="35402" h="32184">
                  <a:moveTo>
                    <a:pt x="31219" y="4828"/>
                  </a:moveTo>
                  <a:lnTo>
                    <a:pt x="4828" y="27679"/>
                  </a:lnTo>
                </a:path>
              </a:pathLst>
            </a:custGeom>
            <a:ln w="12700" cap="flat">
              <a:solidFill>
                <a:srgbClr val="FF9900"/>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9" name="Freeform: Shape 288">
              <a:extLst>
                <a:ext uri="{FF2B5EF4-FFF2-40B4-BE49-F238E27FC236}">
                  <a16:creationId xmlns:a16="http://schemas.microsoft.com/office/drawing/2014/main" id="{1D560E22-DA34-4D57-81C8-E7A43D91D4BC}"/>
                </a:ext>
              </a:extLst>
            </p:cNvPr>
            <p:cNvSpPr/>
            <p:nvPr/>
          </p:nvSpPr>
          <p:spPr>
            <a:xfrm>
              <a:off x="2449768" y="1357376"/>
              <a:ext cx="12874" cy="70806"/>
            </a:xfrm>
            <a:custGeom>
              <a:avLst/>
              <a:gdLst>
                <a:gd name="connsiteX0" fmla="*/ 9333 w 12873"/>
                <a:gd name="connsiteY0" fmla="*/ 4828 h 70805"/>
                <a:gd name="connsiteX1" fmla="*/ 4828 w 12873"/>
                <a:gd name="connsiteY1" fmla="*/ 67587 h 70805"/>
              </a:gdLst>
              <a:ahLst/>
              <a:cxnLst>
                <a:cxn ang="0">
                  <a:pos x="connsiteX0" y="connsiteY0"/>
                </a:cxn>
                <a:cxn ang="0">
                  <a:pos x="connsiteX1" y="connsiteY1"/>
                </a:cxn>
              </a:cxnLst>
              <a:rect l="l" t="t" r="r" b="b"/>
              <a:pathLst>
                <a:path w="12873" h="70805">
                  <a:moveTo>
                    <a:pt x="9333" y="4828"/>
                  </a:moveTo>
                  <a:lnTo>
                    <a:pt x="4828" y="67587"/>
                  </a:lnTo>
                </a:path>
              </a:pathLst>
            </a:custGeom>
            <a:ln w="12700" cap="flat">
              <a:solidFill>
                <a:srgbClr val="FF9900"/>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0" name="Freeform: Shape 289">
              <a:extLst>
                <a:ext uri="{FF2B5EF4-FFF2-40B4-BE49-F238E27FC236}">
                  <a16:creationId xmlns:a16="http://schemas.microsoft.com/office/drawing/2014/main" id="{0E277FC5-85F4-4E71-8D2E-05534F806618}"/>
                </a:ext>
              </a:extLst>
            </p:cNvPr>
            <p:cNvSpPr/>
            <p:nvPr/>
          </p:nvSpPr>
          <p:spPr>
            <a:xfrm>
              <a:off x="2328754" y="1579127"/>
              <a:ext cx="32184" cy="48277"/>
            </a:xfrm>
            <a:custGeom>
              <a:avLst/>
              <a:gdLst>
                <a:gd name="connsiteX0" fmla="*/ 4828 w 32184"/>
                <a:gd name="connsiteY0" fmla="*/ 44093 h 48276"/>
                <a:gd name="connsiteX1" fmla="*/ 4828 w 32184"/>
                <a:gd name="connsiteY1" fmla="*/ 4828 h 48276"/>
                <a:gd name="connsiteX2" fmla="*/ 28000 w 32184"/>
                <a:gd name="connsiteY2" fmla="*/ 4828 h 48276"/>
              </a:gdLst>
              <a:ahLst/>
              <a:cxnLst>
                <a:cxn ang="0">
                  <a:pos x="connsiteX0" y="connsiteY0"/>
                </a:cxn>
                <a:cxn ang="0">
                  <a:pos x="connsiteX1" y="connsiteY1"/>
                </a:cxn>
                <a:cxn ang="0">
                  <a:pos x="connsiteX2" y="connsiteY2"/>
                </a:cxn>
              </a:cxnLst>
              <a:rect l="l" t="t" r="r" b="b"/>
              <a:pathLst>
                <a:path w="32184" h="48276">
                  <a:moveTo>
                    <a:pt x="4828" y="44093"/>
                  </a:moveTo>
                  <a:lnTo>
                    <a:pt x="4828" y="4828"/>
                  </a:lnTo>
                  <a:lnTo>
                    <a:pt x="28000" y="4828"/>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1" name="Freeform: Shape 290">
              <a:extLst>
                <a:ext uri="{FF2B5EF4-FFF2-40B4-BE49-F238E27FC236}">
                  <a16:creationId xmlns:a16="http://schemas.microsoft.com/office/drawing/2014/main" id="{76AF0B9F-117A-48B5-99EA-E7ADB977C49F}"/>
                </a:ext>
              </a:extLst>
            </p:cNvPr>
            <p:cNvSpPr/>
            <p:nvPr/>
          </p:nvSpPr>
          <p:spPr>
            <a:xfrm>
              <a:off x="2328754" y="1639312"/>
              <a:ext cx="9655" cy="5793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2" name="Freeform: Shape 291">
              <a:extLst>
                <a:ext uri="{FF2B5EF4-FFF2-40B4-BE49-F238E27FC236}">
                  <a16:creationId xmlns:a16="http://schemas.microsoft.com/office/drawing/2014/main" id="{224C81E6-92FF-43AC-A526-9A22ABAF1B00}"/>
                </a:ext>
              </a:extLst>
            </p:cNvPr>
            <p:cNvSpPr/>
            <p:nvPr/>
          </p:nvSpPr>
          <p:spPr>
            <a:xfrm>
              <a:off x="2328754" y="1579127"/>
              <a:ext cx="505296" cy="209199"/>
            </a:xfrm>
            <a:custGeom>
              <a:avLst/>
              <a:gdLst>
                <a:gd name="connsiteX0" fmla="*/ 4828 w 505295"/>
                <a:gd name="connsiteY0" fmla="*/ 134531 h 209198"/>
                <a:gd name="connsiteX1" fmla="*/ 4828 w 505295"/>
                <a:gd name="connsiteY1" fmla="*/ 205337 h 209198"/>
                <a:gd name="connsiteX2" fmla="*/ 502399 w 505295"/>
                <a:gd name="connsiteY2" fmla="*/ 205337 h 209198"/>
                <a:gd name="connsiteX3" fmla="*/ 502399 w 505295"/>
                <a:gd name="connsiteY3" fmla="*/ 4828 h 209198"/>
                <a:gd name="connsiteX4" fmla="*/ 273246 w 505295"/>
                <a:gd name="connsiteY4" fmla="*/ 4828 h 20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95" h="209198">
                  <a:moveTo>
                    <a:pt x="4828" y="134531"/>
                  </a:moveTo>
                  <a:lnTo>
                    <a:pt x="4828" y="205337"/>
                  </a:lnTo>
                  <a:lnTo>
                    <a:pt x="502399" y="205337"/>
                  </a:lnTo>
                  <a:lnTo>
                    <a:pt x="502399" y="4828"/>
                  </a:lnTo>
                  <a:lnTo>
                    <a:pt x="273246" y="4828"/>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3" name="Freeform: Shape 292">
              <a:extLst>
                <a:ext uri="{FF2B5EF4-FFF2-40B4-BE49-F238E27FC236}">
                  <a16:creationId xmlns:a16="http://schemas.microsoft.com/office/drawing/2014/main" id="{AAA94831-7760-4F2D-BF67-011187C23355}"/>
                </a:ext>
              </a:extLst>
            </p:cNvPr>
            <p:cNvSpPr/>
            <p:nvPr/>
          </p:nvSpPr>
          <p:spPr>
            <a:xfrm>
              <a:off x="2377996" y="1658300"/>
              <a:ext cx="167359" cy="9655"/>
            </a:xfrm>
            <a:custGeom>
              <a:avLst/>
              <a:gdLst>
                <a:gd name="connsiteX0" fmla="*/ 4828 w 167359"/>
                <a:gd name="connsiteY0" fmla="*/ 4828 h 9655"/>
                <a:gd name="connsiteX1" fmla="*/ 164141 w 167359"/>
                <a:gd name="connsiteY1" fmla="*/ 4828 h 9655"/>
              </a:gdLst>
              <a:ahLst/>
              <a:cxnLst>
                <a:cxn ang="0">
                  <a:pos x="connsiteX0" y="connsiteY0"/>
                </a:cxn>
                <a:cxn ang="0">
                  <a:pos x="connsiteX1" y="connsiteY1"/>
                </a:cxn>
              </a:cxnLst>
              <a:rect l="l" t="t" r="r" b="b"/>
              <a:pathLst>
                <a:path w="167359" h="9655">
                  <a:moveTo>
                    <a:pt x="4828" y="4828"/>
                  </a:moveTo>
                  <a:lnTo>
                    <a:pt x="164141"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4" name="Freeform: Shape 293">
              <a:extLst>
                <a:ext uri="{FF2B5EF4-FFF2-40B4-BE49-F238E27FC236}">
                  <a16:creationId xmlns:a16="http://schemas.microsoft.com/office/drawing/2014/main" id="{E177AE20-37A1-4D54-A558-ECF8C13D797B}"/>
                </a:ext>
              </a:extLst>
            </p:cNvPr>
            <p:cNvSpPr/>
            <p:nvPr/>
          </p:nvSpPr>
          <p:spPr>
            <a:xfrm>
              <a:off x="2491286" y="1696278"/>
              <a:ext cx="54714" cy="9655"/>
            </a:xfrm>
            <a:custGeom>
              <a:avLst/>
              <a:gdLst>
                <a:gd name="connsiteX0" fmla="*/ 4828 w 54713"/>
                <a:gd name="connsiteY0" fmla="*/ 4828 h 9655"/>
                <a:gd name="connsiteX1" fmla="*/ 50851 w 54713"/>
                <a:gd name="connsiteY1" fmla="*/ 4828 h 9655"/>
              </a:gdLst>
              <a:ahLst/>
              <a:cxnLst>
                <a:cxn ang="0">
                  <a:pos x="connsiteX0" y="connsiteY0"/>
                </a:cxn>
                <a:cxn ang="0">
                  <a:pos x="connsiteX1" y="connsiteY1"/>
                </a:cxn>
              </a:cxnLst>
              <a:rect l="l" t="t" r="r" b="b"/>
              <a:pathLst>
                <a:path w="54713" h="9655">
                  <a:moveTo>
                    <a:pt x="4828" y="4828"/>
                  </a:moveTo>
                  <a:lnTo>
                    <a:pt x="50851"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5" name="Freeform: Shape 294">
              <a:extLst>
                <a:ext uri="{FF2B5EF4-FFF2-40B4-BE49-F238E27FC236}">
                  <a16:creationId xmlns:a16="http://schemas.microsoft.com/office/drawing/2014/main" id="{6AD854D9-1AD8-4CCF-A946-1A496329B453}"/>
                </a:ext>
              </a:extLst>
            </p:cNvPr>
            <p:cNvSpPr/>
            <p:nvPr/>
          </p:nvSpPr>
          <p:spPr>
            <a:xfrm>
              <a:off x="2377996" y="1696278"/>
              <a:ext cx="106209" cy="9655"/>
            </a:xfrm>
            <a:custGeom>
              <a:avLst/>
              <a:gdLst>
                <a:gd name="connsiteX0" fmla="*/ 4828 w 106208"/>
                <a:gd name="connsiteY0" fmla="*/ 4828 h 9655"/>
                <a:gd name="connsiteX1" fmla="*/ 102668 w 106208"/>
                <a:gd name="connsiteY1" fmla="*/ 4828 h 9655"/>
              </a:gdLst>
              <a:ahLst/>
              <a:cxnLst>
                <a:cxn ang="0">
                  <a:pos x="connsiteX0" y="connsiteY0"/>
                </a:cxn>
                <a:cxn ang="0">
                  <a:pos x="connsiteX1" y="connsiteY1"/>
                </a:cxn>
              </a:cxnLst>
              <a:rect l="l" t="t" r="r" b="b"/>
              <a:pathLst>
                <a:path w="106208" h="9655">
                  <a:moveTo>
                    <a:pt x="4828" y="4828"/>
                  </a:moveTo>
                  <a:lnTo>
                    <a:pt x="102668"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6" name="Freeform: Shape 295">
              <a:extLst>
                <a:ext uri="{FF2B5EF4-FFF2-40B4-BE49-F238E27FC236}">
                  <a16:creationId xmlns:a16="http://schemas.microsoft.com/office/drawing/2014/main" id="{B0E1C33A-7995-463D-B099-53EBED9C7F9E}"/>
                </a:ext>
              </a:extLst>
            </p:cNvPr>
            <p:cNvSpPr/>
            <p:nvPr/>
          </p:nvSpPr>
          <p:spPr>
            <a:xfrm>
              <a:off x="2356111" y="1461975"/>
              <a:ext cx="231728" cy="138393"/>
            </a:xfrm>
            <a:custGeom>
              <a:avLst/>
              <a:gdLst>
                <a:gd name="connsiteX0" fmla="*/ 228831 w 231728"/>
                <a:gd name="connsiteY0" fmla="*/ 132278 h 138393"/>
                <a:gd name="connsiteX1" fmla="*/ 90760 w 231728"/>
                <a:gd name="connsiteY1" fmla="*/ 4828 h 138393"/>
                <a:gd name="connsiteX2" fmla="*/ 4828 w 231728"/>
                <a:gd name="connsiteY2" fmla="*/ 99772 h 138393"/>
                <a:gd name="connsiteX3" fmla="*/ 45380 w 231728"/>
                <a:gd name="connsiteY3" fmla="*/ 134531 h 138393"/>
              </a:gdLst>
              <a:ahLst/>
              <a:cxnLst>
                <a:cxn ang="0">
                  <a:pos x="connsiteX0" y="connsiteY0"/>
                </a:cxn>
                <a:cxn ang="0">
                  <a:pos x="connsiteX1" y="connsiteY1"/>
                </a:cxn>
                <a:cxn ang="0">
                  <a:pos x="connsiteX2" y="connsiteY2"/>
                </a:cxn>
                <a:cxn ang="0">
                  <a:pos x="connsiteX3" y="connsiteY3"/>
                </a:cxn>
              </a:cxnLst>
              <a:rect l="l" t="t" r="r" b="b"/>
              <a:pathLst>
                <a:path w="231728" h="138393">
                  <a:moveTo>
                    <a:pt x="228831" y="132278"/>
                  </a:moveTo>
                  <a:lnTo>
                    <a:pt x="90760" y="4828"/>
                  </a:lnTo>
                  <a:lnTo>
                    <a:pt x="4828" y="99772"/>
                  </a:lnTo>
                  <a:lnTo>
                    <a:pt x="45380" y="134531"/>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7" name="Freeform: Shape 296">
              <a:extLst>
                <a:ext uri="{FF2B5EF4-FFF2-40B4-BE49-F238E27FC236}">
                  <a16:creationId xmlns:a16="http://schemas.microsoft.com/office/drawing/2014/main" id="{DBE196C7-6C9B-49C4-B675-E5373145C679}"/>
                </a:ext>
              </a:extLst>
            </p:cNvPr>
            <p:cNvSpPr/>
            <p:nvPr/>
          </p:nvSpPr>
          <p:spPr>
            <a:xfrm>
              <a:off x="2577540" y="1630300"/>
              <a:ext cx="9655" cy="138393"/>
            </a:xfrm>
            <a:custGeom>
              <a:avLst/>
              <a:gdLst>
                <a:gd name="connsiteX0" fmla="*/ 4828 w 9655"/>
                <a:gd name="connsiteY0" fmla="*/ 134209 h 138393"/>
                <a:gd name="connsiteX1" fmla="*/ 4828 w 9655"/>
                <a:gd name="connsiteY1" fmla="*/ 4828 h 138393"/>
              </a:gdLst>
              <a:ahLst/>
              <a:cxnLst>
                <a:cxn ang="0">
                  <a:pos x="connsiteX0" y="connsiteY0"/>
                </a:cxn>
                <a:cxn ang="0">
                  <a:pos x="connsiteX1" y="connsiteY1"/>
                </a:cxn>
              </a:cxnLst>
              <a:rect l="l" t="t" r="r" b="b"/>
              <a:pathLst>
                <a:path w="9655" h="138393">
                  <a:moveTo>
                    <a:pt x="4828" y="134209"/>
                  </a:moveTo>
                  <a:lnTo>
                    <a:pt x="4828"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98" name="Freeform: Shape 297">
              <a:extLst>
                <a:ext uri="{FF2B5EF4-FFF2-40B4-BE49-F238E27FC236}">
                  <a16:creationId xmlns:a16="http://schemas.microsoft.com/office/drawing/2014/main" id="{E8DF6BBD-C7B2-4AE5-9132-7CE937508A51}"/>
                </a:ext>
              </a:extLst>
            </p:cNvPr>
            <p:cNvSpPr/>
            <p:nvPr/>
          </p:nvSpPr>
          <p:spPr>
            <a:xfrm>
              <a:off x="2352571" y="1612920"/>
              <a:ext cx="450582" cy="9655"/>
            </a:xfrm>
            <a:custGeom>
              <a:avLst/>
              <a:gdLst>
                <a:gd name="connsiteX0" fmla="*/ 4828 w 450582"/>
                <a:gd name="connsiteY0" fmla="*/ 4828 h 9655"/>
                <a:gd name="connsiteX1" fmla="*/ 446720 w 450582"/>
                <a:gd name="connsiteY1" fmla="*/ 4828 h 9655"/>
              </a:gdLst>
              <a:ahLst/>
              <a:cxnLst>
                <a:cxn ang="0">
                  <a:pos x="connsiteX0" y="connsiteY0"/>
                </a:cxn>
                <a:cxn ang="0">
                  <a:pos x="connsiteX1" y="connsiteY1"/>
                </a:cxn>
              </a:cxnLst>
              <a:rect l="l" t="t" r="r" b="b"/>
              <a:pathLst>
                <a:path w="450582" h="9655">
                  <a:moveTo>
                    <a:pt x="4828" y="4828"/>
                  </a:moveTo>
                  <a:lnTo>
                    <a:pt x="446720"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sp>
        <p:nvSpPr>
          <p:cNvPr id="216" name="TextBox 215">
            <a:extLst>
              <a:ext uri="{FF2B5EF4-FFF2-40B4-BE49-F238E27FC236}">
                <a16:creationId xmlns:a16="http://schemas.microsoft.com/office/drawing/2014/main" id="{0B867FED-9B11-484D-86B9-FC2CBC955013}"/>
              </a:ext>
            </a:extLst>
          </p:cNvPr>
          <p:cNvSpPr txBox="1"/>
          <p:nvPr/>
        </p:nvSpPr>
        <p:spPr>
          <a:xfrm>
            <a:off x="260537" y="2879901"/>
            <a:ext cx="2676852" cy="265907"/>
          </a:xfrm>
          <a:prstGeom prst="rect">
            <a:avLst/>
          </a:prstGeom>
          <a:noFill/>
        </p:spPr>
        <p:txBody>
          <a:bodyPr wrap="square" lIns="0" tIns="0" rIns="0" bIns="0" rtlCol="0">
            <a:spAutoFit/>
          </a:bodyPr>
          <a:lstStyle/>
          <a:p>
            <a:pPr algn="ctr">
              <a:lnSpc>
                <a:spcPct val="90000"/>
              </a:lnSpc>
              <a:spcAft>
                <a:spcPts val="1440"/>
              </a:spcAft>
              <a:buSzPct val="90000"/>
              <a:defRPr/>
            </a:pPr>
            <a:r>
              <a:rPr lang="en-US" sz="1920" b="1" dirty="0">
                <a:latin typeface="Amazon Ember Display" panose="020F0603020204020204" pitchFamily="34" charset="0"/>
              </a:rPr>
              <a:t>Cost savings</a:t>
            </a:r>
          </a:p>
        </p:txBody>
      </p:sp>
      <p:sp>
        <p:nvSpPr>
          <p:cNvPr id="217" name="Rectangle 216">
            <a:extLst>
              <a:ext uri="{FF2B5EF4-FFF2-40B4-BE49-F238E27FC236}">
                <a16:creationId xmlns:a16="http://schemas.microsoft.com/office/drawing/2014/main" id="{2049CAAA-0141-4A7F-A669-6AD735714DD4}"/>
              </a:ext>
            </a:extLst>
          </p:cNvPr>
          <p:cNvSpPr/>
          <p:nvPr/>
        </p:nvSpPr>
        <p:spPr>
          <a:xfrm>
            <a:off x="260537" y="4672394"/>
            <a:ext cx="2676852" cy="443198"/>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Top value driver</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Total Cost of Ownership (TCO)</a:t>
            </a:r>
          </a:p>
        </p:txBody>
      </p:sp>
      <p:sp>
        <p:nvSpPr>
          <p:cNvPr id="218" name="Rectangle 217">
            <a:extLst>
              <a:ext uri="{FF2B5EF4-FFF2-40B4-BE49-F238E27FC236}">
                <a16:creationId xmlns:a16="http://schemas.microsoft.com/office/drawing/2014/main" id="{CBEA6B22-B7D8-41D5-9FEC-2A8B672716AE}"/>
              </a:ext>
            </a:extLst>
          </p:cNvPr>
          <p:cNvSpPr/>
          <p:nvPr/>
        </p:nvSpPr>
        <p:spPr>
          <a:xfrm>
            <a:off x="260537" y="3558781"/>
            <a:ext cx="2676852" cy="886397"/>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What is it?</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Infrastructure cost savings/ avoidance from moving to </a:t>
            </a:r>
            <a:b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b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the cloud</a:t>
            </a:r>
          </a:p>
        </p:txBody>
      </p:sp>
      <p:cxnSp>
        <p:nvCxnSpPr>
          <p:cNvPr id="219" name="Straight Connector 218">
            <a:extLst>
              <a:ext uri="{FF2B5EF4-FFF2-40B4-BE49-F238E27FC236}">
                <a16:creationId xmlns:a16="http://schemas.microsoft.com/office/drawing/2014/main" id="{D8E35044-EAC5-4FF7-A1E0-4216C198E16A}"/>
              </a:ext>
            </a:extLst>
          </p:cNvPr>
          <p:cNvCxnSpPr>
            <a:cxnSpLocks/>
          </p:cNvCxnSpPr>
          <p:nvPr/>
        </p:nvCxnSpPr>
        <p:spPr>
          <a:xfrm flipH="1">
            <a:off x="260537" y="3348142"/>
            <a:ext cx="2676852" cy="0"/>
          </a:xfrm>
          <a:prstGeom prst="line">
            <a:avLst/>
          </a:prstGeom>
          <a:noFill/>
          <a:ln w="28575" cap="flat" cmpd="sng" algn="ctr">
            <a:solidFill>
              <a:srgbClr val="FF9900"/>
            </a:solidFill>
            <a:prstDash val="solid"/>
          </a:ln>
          <a:effectLst/>
        </p:spPr>
      </p:cxnSp>
      <p:sp>
        <p:nvSpPr>
          <p:cNvPr id="220" name="TextBox 219">
            <a:extLst>
              <a:ext uri="{FF2B5EF4-FFF2-40B4-BE49-F238E27FC236}">
                <a16:creationId xmlns:a16="http://schemas.microsoft.com/office/drawing/2014/main" id="{3554DEFA-D68C-43B7-B6DD-643E8AE0E641}"/>
              </a:ext>
            </a:extLst>
          </p:cNvPr>
          <p:cNvSpPr txBox="1"/>
          <p:nvPr/>
        </p:nvSpPr>
        <p:spPr>
          <a:xfrm>
            <a:off x="270975" y="5403254"/>
            <a:ext cx="2266561" cy="350865"/>
          </a:xfrm>
          <a:prstGeom prst="rect">
            <a:avLst/>
          </a:prstGeom>
          <a:noFill/>
        </p:spPr>
        <p:txBody>
          <a:bodyPr wrap="square" lIns="0" rIns="0" rtlCol="0">
            <a:spAutoFit/>
          </a:bodyPr>
          <a:lstStyle/>
          <a:p>
            <a:pPr defTabSz="731473">
              <a:defRPr/>
            </a:pPr>
            <a:r>
              <a:rPr lang="en-US" sz="168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Cost impact</a:t>
            </a:r>
          </a:p>
        </p:txBody>
      </p:sp>
      <p:sp>
        <p:nvSpPr>
          <p:cNvPr id="222" name="TextBox 221">
            <a:extLst>
              <a:ext uri="{FF2B5EF4-FFF2-40B4-BE49-F238E27FC236}">
                <a16:creationId xmlns:a16="http://schemas.microsoft.com/office/drawing/2014/main" id="{C9593F1D-BC72-4D46-B7F0-DF983BF9E680}"/>
              </a:ext>
            </a:extLst>
          </p:cNvPr>
          <p:cNvSpPr txBox="1"/>
          <p:nvPr/>
        </p:nvSpPr>
        <p:spPr>
          <a:xfrm>
            <a:off x="3153494" y="2879901"/>
            <a:ext cx="2676852" cy="295466"/>
          </a:xfrm>
          <a:prstGeom prst="rect">
            <a:avLst/>
          </a:prstGeom>
          <a:noFill/>
        </p:spPr>
        <p:txBody>
          <a:bodyPr wrap="square" lIns="0" tIns="0" rIns="0" bIns="0" rtlCol="0">
            <a:spAutoFit/>
          </a:bodyPr>
          <a:lstStyle/>
          <a:p>
            <a:pPr algn="ctr" defTabSz="731473">
              <a:defRPr/>
            </a:pPr>
            <a:r>
              <a:rPr lang="en-US" sz="192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Staff productivity</a:t>
            </a:r>
          </a:p>
        </p:txBody>
      </p:sp>
      <p:grpSp>
        <p:nvGrpSpPr>
          <p:cNvPr id="223" name="Group 222">
            <a:extLst>
              <a:ext uri="{FF2B5EF4-FFF2-40B4-BE49-F238E27FC236}">
                <a16:creationId xmlns:a16="http://schemas.microsoft.com/office/drawing/2014/main" id="{3D7906A2-DCEC-4E3C-8A10-34F7CCE4D557}"/>
              </a:ext>
            </a:extLst>
          </p:cNvPr>
          <p:cNvGrpSpPr>
            <a:grpSpLocks noChangeAspect="1"/>
          </p:cNvGrpSpPr>
          <p:nvPr/>
        </p:nvGrpSpPr>
        <p:grpSpPr>
          <a:xfrm>
            <a:off x="4197559" y="2115197"/>
            <a:ext cx="588722" cy="607318"/>
            <a:chOff x="4529069" y="1261982"/>
            <a:chExt cx="438409" cy="452256"/>
          </a:xfrm>
        </p:grpSpPr>
        <p:sp>
          <p:nvSpPr>
            <p:cNvPr id="280" name="Freeform: Shape 279">
              <a:extLst>
                <a:ext uri="{FF2B5EF4-FFF2-40B4-BE49-F238E27FC236}">
                  <a16:creationId xmlns:a16="http://schemas.microsoft.com/office/drawing/2014/main" id="{13746632-3BBF-4597-8BE3-B5A795E9D843}"/>
                </a:ext>
              </a:extLst>
            </p:cNvPr>
            <p:cNvSpPr/>
            <p:nvPr/>
          </p:nvSpPr>
          <p:spPr>
            <a:xfrm>
              <a:off x="4645312" y="1444790"/>
              <a:ext cx="80461" cy="151267"/>
            </a:xfrm>
            <a:custGeom>
              <a:avLst/>
              <a:gdLst>
                <a:gd name="connsiteX0" fmla="*/ 4828 w 80461"/>
                <a:gd name="connsiteY0" fmla="*/ 146761 h 151266"/>
                <a:gd name="connsiteX1" fmla="*/ 77565 w 80461"/>
                <a:gd name="connsiteY1" fmla="*/ 87542 h 151266"/>
                <a:gd name="connsiteX2" fmla="*/ 77565 w 80461"/>
                <a:gd name="connsiteY2" fmla="*/ 4828 h 151266"/>
              </a:gdLst>
              <a:ahLst/>
              <a:cxnLst>
                <a:cxn ang="0">
                  <a:pos x="connsiteX0" y="connsiteY0"/>
                </a:cxn>
                <a:cxn ang="0">
                  <a:pos x="connsiteX1" y="connsiteY1"/>
                </a:cxn>
                <a:cxn ang="0">
                  <a:pos x="connsiteX2" y="connsiteY2"/>
                </a:cxn>
              </a:cxnLst>
              <a:rect l="l" t="t" r="r" b="b"/>
              <a:pathLst>
                <a:path w="80461" h="151266">
                  <a:moveTo>
                    <a:pt x="4828" y="146761"/>
                  </a:moveTo>
                  <a:lnTo>
                    <a:pt x="77565" y="87542"/>
                  </a:lnTo>
                  <a:lnTo>
                    <a:pt x="77565" y="4828"/>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1" name="Freeform: Shape 280">
              <a:extLst>
                <a:ext uri="{FF2B5EF4-FFF2-40B4-BE49-F238E27FC236}">
                  <a16:creationId xmlns:a16="http://schemas.microsoft.com/office/drawing/2014/main" id="{518D6727-910A-4320-9C73-7922B863FC2A}"/>
                </a:ext>
              </a:extLst>
            </p:cNvPr>
            <p:cNvSpPr/>
            <p:nvPr/>
          </p:nvSpPr>
          <p:spPr>
            <a:xfrm>
              <a:off x="4761498" y="1261982"/>
              <a:ext cx="205980" cy="209199"/>
            </a:xfrm>
            <a:custGeom>
              <a:avLst/>
              <a:gdLst>
                <a:gd name="connsiteX0" fmla="*/ 23816 w 205980"/>
                <a:gd name="connsiteY0" fmla="*/ 163175 h 209198"/>
                <a:gd name="connsiteX1" fmla="*/ 28000 w 205980"/>
                <a:gd name="connsiteY1" fmla="*/ 167681 h 209198"/>
                <a:gd name="connsiteX2" fmla="*/ 32184 w 205980"/>
                <a:gd name="connsiteY2" fmla="*/ 172187 h 209198"/>
                <a:gd name="connsiteX3" fmla="*/ 36368 w 205980"/>
                <a:gd name="connsiteY3" fmla="*/ 176693 h 209198"/>
                <a:gd name="connsiteX4" fmla="*/ 64047 w 205980"/>
                <a:gd name="connsiteY4" fmla="*/ 162531 h 209198"/>
                <a:gd name="connsiteX5" fmla="*/ 83680 w 205980"/>
                <a:gd name="connsiteY5" fmla="*/ 172187 h 209198"/>
                <a:gd name="connsiteX6" fmla="*/ 89151 w 205980"/>
                <a:gd name="connsiteY6" fmla="*/ 202762 h 209198"/>
                <a:gd name="connsiteX7" fmla="*/ 95266 w 205980"/>
                <a:gd name="connsiteY7" fmla="*/ 203084 h 209198"/>
                <a:gd name="connsiteX8" fmla="*/ 101381 w 205980"/>
                <a:gd name="connsiteY8" fmla="*/ 203406 h 209198"/>
                <a:gd name="connsiteX9" fmla="*/ 107496 w 205980"/>
                <a:gd name="connsiteY9" fmla="*/ 204371 h 209198"/>
                <a:gd name="connsiteX10" fmla="*/ 117151 w 205980"/>
                <a:gd name="connsiteY10" fmla="*/ 174762 h 209198"/>
                <a:gd name="connsiteX11" fmla="*/ 137749 w 205980"/>
                <a:gd name="connsiteY11" fmla="*/ 167681 h 209198"/>
                <a:gd name="connsiteX12" fmla="*/ 163497 w 205980"/>
                <a:gd name="connsiteY12" fmla="*/ 185382 h 209198"/>
                <a:gd name="connsiteX13" fmla="*/ 168003 w 205980"/>
                <a:gd name="connsiteY13" fmla="*/ 181198 h 209198"/>
                <a:gd name="connsiteX14" fmla="*/ 172509 w 205980"/>
                <a:gd name="connsiteY14" fmla="*/ 177014 h 209198"/>
                <a:gd name="connsiteX15" fmla="*/ 177015 w 205980"/>
                <a:gd name="connsiteY15" fmla="*/ 172830 h 209198"/>
                <a:gd name="connsiteX16" fmla="*/ 162853 w 205980"/>
                <a:gd name="connsiteY16" fmla="*/ 145152 h 209198"/>
                <a:gd name="connsiteX17" fmla="*/ 172509 w 205980"/>
                <a:gd name="connsiteY17" fmla="*/ 125519 h 209198"/>
                <a:gd name="connsiteX18" fmla="*/ 203084 w 205980"/>
                <a:gd name="connsiteY18" fmla="*/ 120048 h 209198"/>
                <a:gd name="connsiteX19" fmla="*/ 203406 w 205980"/>
                <a:gd name="connsiteY19" fmla="*/ 113933 h 209198"/>
                <a:gd name="connsiteX20" fmla="*/ 203728 w 205980"/>
                <a:gd name="connsiteY20" fmla="*/ 107818 h 209198"/>
                <a:gd name="connsiteX21" fmla="*/ 204049 w 205980"/>
                <a:gd name="connsiteY21" fmla="*/ 101703 h 209198"/>
                <a:gd name="connsiteX22" fmla="*/ 174440 w 205980"/>
                <a:gd name="connsiteY22" fmla="*/ 92048 h 209198"/>
                <a:gd name="connsiteX23" fmla="*/ 167359 w 205980"/>
                <a:gd name="connsiteY23" fmla="*/ 71128 h 209198"/>
                <a:gd name="connsiteX24" fmla="*/ 185061 w 205980"/>
                <a:gd name="connsiteY24" fmla="*/ 45702 h 209198"/>
                <a:gd name="connsiteX25" fmla="*/ 180877 w 205980"/>
                <a:gd name="connsiteY25" fmla="*/ 41196 h 209198"/>
                <a:gd name="connsiteX26" fmla="*/ 176693 w 205980"/>
                <a:gd name="connsiteY26" fmla="*/ 36690 h 209198"/>
                <a:gd name="connsiteX27" fmla="*/ 172509 w 205980"/>
                <a:gd name="connsiteY27" fmla="*/ 32184 h 209198"/>
                <a:gd name="connsiteX28" fmla="*/ 144830 w 205980"/>
                <a:gd name="connsiteY28" fmla="*/ 46346 h 209198"/>
                <a:gd name="connsiteX29" fmla="*/ 124876 w 205980"/>
                <a:gd name="connsiteY29" fmla="*/ 36368 h 209198"/>
                <a:gd name="connsiteX30" fmla="*/ 119404 w 205980"/>
                <a:gd name="connsiteY30" fmla="*/ 5793 h 209198"/>
                <a:gd name="connsiteX31" fmla="*/ 113289 w 205980"/>
                <a:gd name="connsiteY31" fmla="*/ 5471 h 209198"/>
                <a:gd name="connsiteX32" fmla="*/ 107174 w 205980"/>
                <a:gd name="connsiteY32" fmla="*/ 5150 h 209198"/>
                <a:gd name="connsiteX33" fmla="*/ 101059 w 205980"/>
                <a:gd name="connsiteY33" fmla="*/ 4828 h 209198"/>
                <a:gd name="connsiteX34" fmla="*/ 91726 w 205980"/>
                <a:gd name="connsiteY34" fmla="*/ 34116 h 209198"/>
                <a:gd name="connsiteX35" fmla="*/ 70806 w 205980"/>
                <a:gd name="connsiteY35" fmla="*/ 41196 h 209198"/>
                <a:gd name="connsiteX36" fmla="*/ 45380 w 205980"/>
                <a:gd name="connsiteY36" fmla="*/ 23495 h 209198"/>
                <a:gd name="connsiteX37" fmla="*/ 40874 w 205980"/>
                <a:gd name="connsiteY37" fmla="*/ 27679 h 209198"/>
                <a:gd name="connsiteX38" fmla="*/ 36368 w 205980"/>
                <a:gd name="connsiteY38" fmla="*/ 31863 h 209198"/>
                <a:gd name="connsiteX39" fmla="*/ 31863 w 205980"/>
                <a:gd name="connsiteY39" fmla="*/ 36047 h 209198"/>
                <a:gd name="connsiteX40" fmla="*/ 46024 w 205980"/>
                <a:gd name="connsiteY40" fmla="*/ 63403 h 209198"/>
                <a:gd name="connsiteX41" fmla="*/ 36047 w 205980"/>
                <a:gd name="connsiteY41" fmla="*/ 83358 h 209198"/>
                <a:gd name="connsiteX42" fmla="*/ 5793 w 205980"/>
                <a:gd name="connsiteY42" fmla="*/ 88829 h 209198"/>
                <a:gd name="connsiteX43" fmla="*/ 5471 w 205980"/>
                <a:gd name="connsiteY43" fmla="*/ 94944 h 209198"/>
                <a:gd name="connsiteX44" fmla="*/ 5150 w 205980"/>
                <a:gd name="connsiteY44" fmla="*/ 101059 h 209198"/>
                <a:gd name="connsiteX45" fmla="*/ 4828 w 205980"/>
                <a:gd name="connsiteY45" fmla="*/ 107174 h 209198"/>
                <a:gd name="connsiteX46" fmla="*/ 34116 w 205980"/>
                <a:gd name="connsiteY46" fmla="*/ 116508 h 209198"/>
                <a:gd name="connsiteX47" fmla="*/ 41196 w 205980"/>
                <a:gd name="connsiteY47" fmla="*/ 137428 h 209198"/>
                <a:gd name="connsiteX48" fmla="*/ 23816 w 205980"/>
                <a:gd name="connsiteY48" fmla="*/ 163175 h 209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05980" h="209198">
                  <a:moveTo>
                    <a:pt x="23816" y="163175"/>
                  </a:moveTo>
                  <a:lnTo>
                    <a:pt x="28000" y="167681"/>
                  </a:lnTo>
                  <a:lnTo>
                    <a:pt x="32184" y="172187"/>
                  </a:lnTo>
                  <a:lnTo>
                    <a:pt x="36368" y="176693"/>
                  </a:lnTo>
                  <a:lnTo>
                    <a:pt x="64047" y="162531"/>
                  </a:lnTo>
                  <a:cubicBezTo>
                    <a:pt x="70162" y="166715"/>
                    <a:pt x="76921" y="169934"/>
                    <a:pt x="83680" y="172187"/>
                  </a:cubicBezTo>
                  <a:lnTo>
                    <a:pt x="89151" y="202762"/>
                  </a:lnTo>
                  <a:lnTo>
                    <a:pt x="95266" y="203084"/>
                  </a:lnTo>
                  <a:lnTo>
                    <a:pt x="101381" y="203406"/>
                  </a:lnTo>
                  <a:lnTo>
                    <a:pt x="107496" y="204371"/>
                  </a:lnTo>
                  <a:lnTo>
                    <a:pt x="117151" y="174762"/>
                  </a:lnTo>
                  <a:cubicBezTo>
                    <a:pt x="124232" y="173474"/>
                    <a:pt x="131313" y="171221"/>
                    <a:pt x="137749" y="167681"/>
                  </a:cubicBezTo>
                  <a:lnTo>
                    <a:pt x="163497" y="185382"/>
                  </a:lnTo>
                  <a:lnTo>
                    <a:pt x="168003" y="181198"/>
                  </a:lnTo>
                  <a:lnTo>
                    <a:pt x="172509" y="177014"/>
                  </a:lnTo>
                  <a:lnTo>
                    <a:pt x="177015" y="172830"/>
                  </a:lnTo>
                  <a:lnTo>
                    <a:pt x="162853" y="145152"/>
                  </a:lnTo>
                  <a:cubicBezTo>
                    <a:pt x="167037" y="139037"/>
                    <a:pt x="170256" y="132278"/>
                    <a:pt x="172509" y="125519"/>
                  </a:cubicBezTo>
                  <a:lnTo>
                    <a:pt x="203084" y="120048"/>
                  </a:lnTo>
                  <a:lnTo>
                    <a:pt x="203406" y="113933"/>
                  </a:lnTo>
                  <a:lnTo>
                    <a:pt x="203728" y="107818"/>
                  </a:lnTo>
                  <a:lnTo>
                    <a:pt x="204049" y="101703"/>
                  </a:lnTo>
                  <a:lnTo>
                    <a:pt x="174440" y="92048"/>
                  </a:lnTo>
                  <a:cubicBezTo>
                    <a:pt x="173152" y="84967"/>
                    <a:pt x="170899" y="77886"/>
                    <a:pt x="167359" y="71128"/>
                  </a:cubicBezTo>
                  <a:lnTo>
                    <a:pt x="185061" y="45702"/>
                  </a:lnTo>
                  <a:lnTo>
                    <a:pt x="180877" y="41196"/>
                  </a:lnTo>
                  <a:lnTo>
                    <a:pt x="176693" y="36690"/>
                  </a:lnTo>
                  <a:lnTo>
                    <a:pt x="172509" y="32184"/>
                  </a:lnTo>
                  <a:lnTo>
                    <a:pt x="144830" y="46346"/>
                  </a:lnTo>
                  <a:cubicBezTo>
                    <a:pt x="138715" y="41840"/>
                    <a:pt x="131956" y="38621"/>
                    <a:pt x="124876" y="36368"/>
                  </a:cubicBezTo>
                  <a:lnTo>
                    <a:pt x="119404" y="5793"/>
                  </a:lnTo>
                  <a:lnTo>
                    <a:pt x="113289" y="5471"/>
                  </a:lnTo>
                  <a:lnTo>
                    <a:pt x="107174" y="5150"/>
                  </a:lnTo>
                  <a:lnTo>
                    <a:pt x="101059" y="4828"/>
                  </a:lnTo>
                  <a:lnTo>
                    <a:pt x="91726" y="34116"/>
                  </a:lnTo>
                  <a:cubicBezTo>
                    <a:pt x="84323" y="35403"/>
                    <a:pt x="77243" y="37656"/>
                    <a:pt x="70806" y="41196"/>
                  </a:cubicBezTo>
                  <a:lnTo>
                    <a:pt x="45380" y="23495"/>
                  </a:lnTo>
                  <a:lnTo>
                    <a:pt x="40874" y="27679"/>
                  </a:lnTo>
                  <a:lnTo>
                    <a:pt x="36368" y="31863"/>
                  </a:lnTo>
                  <a:lnTo>
                    <a:pt x="31863" y="36047"/>
                  </a:lnTo>
                  <a:lnTo>
                    <a:pt x="46024" y="63403"/>
                  </a:lnTo>
                  <a:cubicBezTo>
                    <a:pt x="41518" y="69518"/>
                    <a:pt x="38300" y="76277"/>
                    <a:pt x="36047" y="83358"/>
                  </a:cubicBezTo>
                  <a:lnTo>
                    <a:pt x="5793" y="88829"/>
                  </a:lnTo>
                  <a:lnTo>
                    <a:pt x="5471" y="94944"/>
                  </a:lnTo>
                  <a:lnTo>
                    <a:pt x="5150" y="101059"/>
                  </a:lnTo>
                  <a:lnTo>
                    <a:pt x="4828" y="107174"/>
                  </a:lnTo>
                  <a:lnTo>
                    <a:pt x="34116" y="116508"/>
                  </a:lnTo>
                  <a:cubicBezTo>
                    <a:pt x="35403" y="123588"/>
                    <a:pt x="37656" y="130669"/>
                    <a:pt x="41196" y="137428"/>
                  </a:cubicBezTo>
                  <a:lnTo>
                    <a:pt x="23816" y="163175"/>
                  </a:lnTo>
                  <a:close/>
                </a:path>
              </a:pathLst>
            </a:custGeom>
            <a:noFill/>
            <a:ln w="12700" cap="flat">
              <a:solidFill>
                <a:srgbClr val="00A1C9"/>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2" name="Freeform: Shape 281">
              <a:extLst>
                <a:ext uri="{FF2B5EF4-FFF2-40B4-BE49-F238E27FC236}">
                  <a16:creationId xmlns:a16="http://schemas.microsoft.com/office/drawing/2014/main" id="{EF274CDD-88D8-45F7-B2AF-5BE1405D63F5}"/>
                </a:ext>
              </a:extLst>
            </p:cNvPr>
            <p:cNvSpPr/>
            <p:nvPr/>
          </p:nvSpPr>
          <p:spPr>
            <a:xfrm>
              <a:off x="4821361" y="1321845"/>
              <a:ext cx="86898" cy="86898"/>
            </a:xfrm>
            <a:custGeom>
              <a:avLst/>
              <a:gdLst>
                <a:gd name="connsiteX0" fmla="*/ 84645 w 86898"/>
                <a:gd name="connsiteY0" fmla="*/ 44736 h 86898"/>
                <a:gd name="connsiteX1" fmla="*/ 44736 w 86898"/>
                <a:gd name="connsiteY1" fmla="*/ 84645 h 86898"/>
                <a:gd name="connsiteX2" fmla="*/ 4828 w 86898"/>
                <a:gd name="connsiteY2" fmla="*/ 44736 h 86898"/>
                <a:gd name="connsiteX3" fmla="*/ 44736 w 86898"/>
                <a:gd name="connsiteY3" fmla="*/ 4828 h 86898"/>
                <a:gd name="connsiteX4" fmla="*/ 84645 w 86898"/>
                <a:gd name="connsiteY4" fmla="*/ 44736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98" h="86898">
                  <a:moveTo>
                    <a:pt x="84645" y="44736"/>
                  </a:moveTo>
                  <a:cubicBezTo>
                    <a:pt x="84645" y="66777"/>
                    <a:pt x="66777" y="84645"/>
                    <a:pt x="44736" y="84645"/>
                  </a:cubicBezTo>
                  <a:cubicBezTo>
                    <a:pt x="22695" y="84645"/>
                    <a:pt x="4828" y="66777"/>
                    <a:pt x="4828" y="44736"/>
                  </a:cubicBezTo>
                  <a:cubicBezTo>
                    <a:pt x="4828" y="22695"/>
                    <a:pt x="22695" y="4828"/>
                    <a:pt x="44736" y="4828"/>
                  </a:cubicBezTo>
                  <a:cubicBezTo>
                    <a:pt x="66777" y="4828"/>
                    <a:pt x="84645" y="22695"/>
                    <a:pt x="84645" y="44736"/>
                  </a:cubicBezTo>
                  <a:close/>
                </a:path>
              </a:pathLst>
            </a:custGeom>
            <a:noFill/>
            <a:ln w="12700" cap="flat">
              <a:solidFill>
                <a:srgbClr val="00A1C9"/>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3" name="Freeform: Shape 282">
              <a:extLst>
                <a:ext uri="{FF2B5EF4-FFF2-40B4-BE49-F238E27FC236}">
                  <a16:creationId xmlns:a16="http://schemas.microsoft.com/office/drawing/2014/main" id="{31EC9082-1CF7-419B-B455-1BDCC14A4996}"/>
                </a:ext>
              </a:extLst>
            </p:cNvPr>
            <p:cNvSpPr/>
            <p:nvPr/>
          </p:nvSpPr>
          <p:spPr>
            <a:xfrm>
              <a:off x="4529069" y="1344117"/>
              <a:ext cx="370121" cy="370121"/>
            </a:xfrm>
            <a:custGeom>
              <a:avLst/>
              <a:gdLst>
                <a:gd name="connsiteX0" fmla="*/ 204106 w 370121"/>
                <a:gd name="connsiteY0" fmla="*/ 5729 h 370121"/>
                <a:gd name="connsiteX1" fmla="*/ 44793 w 370121"/>
                <a:gd name="connsiteY1" fmla="*/ 72673 h 370121"/>
                <a:gd name="connsiteX2" fmla="*/ 4885 w 370121"/>
                <a:gd name="connsiteY2" fmla="*/ 181456 h 370121"/>
                <a:gd name="connsiteX3" fmla="*/ 104335 w 370121"/>
                <a:gd name="connsiteY3" fmla="*/ 347528 h 370121"/>
                <a:gd name="connsiteX4" fmla="*/ 324798 w 370121"/>
                <a:gd name="connsiteY4" fmla="*/ 301504 h 370121"/>
                <a:gd name="connsiteX5" fmla="*/ 362454 w 370121"/>
                <a:gd name="connsiteY5" fmla="*/ 147984 h 37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121" h="370121">
                  <a:moveTo>
                    <a:pt x="204106" y="5729"/>
                  </a:moveTo>
                  <a:cubicBezTo>
                    <a:pt x="204106" y="5729"/>
                    <a:pt x="107875" y="-8110"/>
                    <a:pt x="44793" y="72673"/>
                  </a:cubicBezTo>
                  <a:cubicBezTo>
                    <a:pt x="27092" y="95524"/>
                    <a:pt x="4885" y="134789"/>
                    <a:pt x="4885" y="181456"/>
                  </a:cubicBezTo>
                  <a:cubicBezTo>
                    <a:pt x="4885" y="181456"/>
                    <a:pt x="-909" y="296355"/>
                    <a:pt x="104335" y="347528"/>
                  </a:cubicBezTo>
                  <a:cubicBezTo>
                    <a:pt x="104335" y="347528"/>
                    <a:pt x="222130" y="414150"/>
                    <a:pt x="324798" y="301504"/>
                  </a:cubicBezTo>
                  <a:cubicBezTo>
                    <a:pt x="324798" y="301504"/>
                    <a:pt x="382730" y="238423"/>
                    <a:pt x="362454" y="147984"/>
                  </a:cubicBez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84" name="Freeform: Shape 283">
              <a:extLst>
                <a:ext uri="{FF2B5EF4-FFF2-40B4-BE49-F238E27FC236}">
                  <a16:creationId xmlns:a16="http://schemas.microsoft.com/office/drawing/2014/main" id="{9F8AB459-3E60-4ECF-91CF-4E9442584603}"/>
                </a:ext>
              </a:extLst>
            </p:cNvPr>
            <p:cNvSpPr/>
            <p:nvPr/>
          </p:nvSpPr>
          <p:spPr>
            <a:xfrm>
              <a:off x="4578575" y="1397760"/>
              <a:ext cx="267131" cy="263912"/>
            </a:xfrm>
            <a:custGeom>
              <a:avLst/>
              <a:gdLst>
                <a:gd name="connsiteX0" fmla="*/ 259200 w 267130"/>
                <a:gd name="connsiteY0" fmla="*/ 99491 h 263912"/>
                <a:gd name="connsiteX1" fmla="*/ 181958 w 267130"/>
                <a:gd name="connsiteY1" fmla="*/ 253654 h 263912"/>
                <a:gd name="connsiteX2" fmla="*/ 34875 w 267130"/>
                <a:gd name="connsiteY2" fmla="*/ 215355 h 263912"/>
                <a:gd name="connsiteX3" fmla="*/ 19426 w 267130"/>
                <a:gd name="connsiteY3" fmla="*/ 75996 h 263912"/>
                <a:gd name="connsiteX4" fmla="*/ 172624 w 267130"/>
                <a:gd name="connsiteY4" fmla="*/ 10340 h 26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30" h="263912">
                  <a:moveTo>
                    <a:pt x="259200" y="99491"/>
                  </a:moveTo>
                  <a:cubicBezTo>
                    <a:pt x="259200" y="99491"/>
                    <a:pt x="288810" y="205056"/>
                    <a:pt x="181958" y="253654"/>
                  </a:cubicBezTo>
                  <a:cubicBezTo>
                    <a:pt x="181958" y="253654"/>
                    <a:pt x="97634" y="289057"/>
                    <a:pt x="34875" y="215355"/>
                  </a:cubicBezTo>
                  <a:cubicBezTo>
                    <a:pt x="34875" y="215355"/>
                    <a:pt x="-20804" y="149699"/>
                    <a:pt x="19426" y="75996"/>
                  </a:cubicBezTo>
                  <a:cubicBezTo>
                    <a:pt x="19426" y="75996"/>
                    <a:pt x="62875" y="-18626"/>
                    <a:pt x="172624" y="10340"/>
                  </a:cubicBez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sp>
        <p:nvSpPr>
          <p:cNvPr id="224" name="Rectangle 223">
            <a:extLst>
              <a:ext uri="{FF2B5EF4-FFF2-40B4-BE49-F238E27FC236}">
                <a16:creationId xmlns:a16="http://schemas.microsoft.com/office/drawing/2014/main" id="{99AD5D08-0691-485C-8E46-A262DDF9DDAA}"/>
              </a:ext>
            </a:extLst>
          </p:cNvPr>
          <p:cNvSpPr/>
          <p:nvPr/>
        </p:nvSpPr>
        <p:spPr>
          <a:xfrm>
            <a:off x="3153494" y="4672394"/>
            <a:ext cx="2676852" cy="443198"/>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Top value driver</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Servers per Admin</a:t>
            </a:r>
          </a:p>
        </p:txBody>
      </p:sp>
      <p:sp>
        <p:nvSpPr>
          <p:cNvPr id="225" name="Rectangle 224">
            <a:extLst>
              <a:ext uri="{FF2B5EF4-FFF2-40B4-BE49-F238E27FC236}">
                <a16:creationId xmlns:a16="http://schemas.microsoft.com/office/drawing/2014/main" id="{5FA24A29-59DD-4F21-A4D7-A69492E4605D}"/>
              </a:ext>
            </a:extLst>
          </p:cNvPr>
          <p:cNvSpPr/>
          <p:nvPr/>
        </p:nvSpPr>
        <p:spPr>
          <a:xfrm>
            <a:off x="3153494" y="3558781"/>
            <a:ext cx="2676852" cy="886397"/>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What is it?</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Efficiency improvement by function on a task-by-task basis</a:t>
            </a:r>
          </a:p>
        </p:txBody>
      </p:sp>
      <p:cxnSp>
        <p:nvCxnSpPr>
          <p:cNvPr id="226" name="Straight Connector 225">
            <a:extLst>
              <a:ext uri="{FF2B5EF4-FFF2-40B4-BE49-F238E27FC236}">
                <a16:creationId xmlns:a16="http://schemas.microsoft.com/office/drawing/2014/main" id="{D6B6FEAC-59E4-4A63-AB94-EA914996EDDA}"/>
              </a:ext>
            </a:extLst>
          </p:cNvPr>
          <p:cNvCxnSpPr>
            <a:cxnSpLocks/>
          </p:cNvCxnSpPr>
          <p:nvPr/>
        </p:nvCxnSpPr>
        <p:spPr>
          <a:xfrm flipH="1">
            <a:off x="3153494" y="3348142"/>
            <a:ext cx="2676852" cy="0"/>
          </a:xfrm>
          <a:prstGeom prst="line">
            <a:avLst/>
          </a:prstGeom>
          <a:noFill/>
          <a:ln w="28575" cap="flat" cmpd="sng" algn="ctr">
            <a:solidFill>
              <a:srgbClr val="007DBC"/>
            </a:solidFill>
            <a:prstDash val="solid"/>
          </a:ln>
          <a:effectLst/>
        </p:spPr>
      </p:cxnSp>
      <p:sp>
        <p:nvSpPr>
          <p:cNvPr id="228" name="TextBox 227">
            <a:extLst>
              <a:ext uri="{FF2B5EF4-FFF2-40B4-BE49-F238E27FC236}">
                <a16:creationId xmlns:a16="http://schemas.microsoft.com/office/drawing/2014/main" id="{44B34BA4-EF12-4D25-8374-84FEB89A3D1F}"/>
              </a:ext>
            </a:extLst>
          </p:cNvPr>
          <p:cNvSpPr txBox="1"/>
          <p:nvPr/>
        </p:nvSpPr>
        <p:spPr>
          <a:xfrm>
            <a:off x="6049508" y="2879900"/>
            <a:ext cx="2676852" cy="295466"/>
          </a:xfrm>
          <a:prstGeom prst="rect">
            <a:avLst/>
          </a:prstGeom>
          <a:noFill/>
        </p:spPr>
        <p:txBody>
          <a:bodyPr wrap="square" lIns="0" tIns="0" rIns="0" bIns="0" rtlCol="0">
            <a:spAutoFit/>
          </a:bodyPr>
          <a:lstStyle/>
          <a:p>
            <a:pPr algn="ctr" defTabSz="731473">
              <a:defRPr/>
            </a:pPr>
            <a:r>
              <a:rPr lang="en-US" sz="192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Operational resilience</a:t>
            </a:r>
          </a:p>
        </p:txBody>
      </p:sp>
      <p:grpSp>
        <p:nvGrpSpPr>
          <p:cNvPr id="229" name="Group 228">
            <a:extLst>
              <a:ext uri="{FF2B5EF4-FFF2-40B4-BE49-F238E27FC236}">
                <a16:creationId xmlns:a16="http://schemas.microsoft.com/office/drawing/2014/main" id="{C9195E48-6024-46B1-B214-624D1DDFE01C}"/>
              </a:ext>
            </a:extLst>
          </p:cNvPr>
          <p:cNvGrpSpPr>
            <a:grpSpLocks noChangeAspect="1"/>
          </p:cNvGrpSpPr>
          <p:nvPr/>
        </p:nvGrpSpPr>
        <p:grpSpPr>
          <a:xfrm>
            <a:off x="6999177" y="2152194"/>
            <a:ext cx="777515" cy="533326"/>
            <a:chOff x="6383401" y="1220913"/>
            <a:chExt cx="578998" cy="397156"/>
          </a:xfrm>
        </p:grpSpPr>
        <p:sp>
          <p:nvSpPr>
            <p:cNvPr id="273" name="Freeform: Shape 272">
              <a:extLst>
                <a:ext uri="{FF2B5EF4-FFF2-40B4-BE49-F238E27FC236}">
                  <a16:creationId xmlns:a16="http://schemas.microsoft.com/office/drawing/2014/main" id="{AAD3134C-4742-4D87-9CA9-F6E3E6474AD4}"/>
                </a:ext>
              </a:extLst>
            </p:cNvPr>
            <p:cNvSpPr/>
            <p:nvPr/>
          </p:nvSpPr>
          <p:spPr>
            <a:xfrm>
              <a:off x="6383401" y="1315535"/>
              <a:ext cx="273568" cy="302534"/>
            </a:xfrm>
            <a:custGeom>
              <a:avLst/>
              <a:gdLst>
                <a:gd name="connsiteX0" fmla="*/ 254257 w 273567"/>
                <a:gd name="connsiteY0" fmla="*/ 91082 h 302533"/>
                <a:gd name="connsiteX1" fmla="*/ 264878 w 273567"/>
                <a:gd name="connsiteY1" fmla="*/ 75955 h 302533"/>
                <a:gd name="connsiteX2" fmla="*/ 271959 w 273567"/>
                <a:gd name="connsiteY2" fmla="*/ 65978 h 302533"/>
                <a:gd name="connsiteX3" fmla="*/ 265844 w 273567"/>
                <a:gd name="connsiteY3" fmla="*/ 59219 h 302533"/>
                <a:gd name="connsiteX4" fmla="*/ 259729 w 273567"/>
                <a:gd name="connsiteY4" fmla="*/ 52461 h 302533"/>
                <a:gd name="connsiteX5" fmla="*/ 253613 w 273567"/>
                <a:gd name="connsiteY5" fmla="*/ 45702 h 302533"/>
                <a:gd name="connsiteX6" fmla="*/ 212739 w 273567"/>
                <a:gd name="connsiteY6" fmla="*/ 66622 h 302533"/>
                <a:gd name="connsiteX7" fmla="*/ 183451 w 273567"/>
                <a:gd name="connsiteY7" fmla="*/ 52139 h 302533"/>
                <a:gd name="connsiteX8" fmla="*/ 175405 w 273567"/>
                <a:gd name="connsiteY8" fmla="*/ 7081 h 302533"/>
                <a:gd name="connsiteX9" fmla="*/ 166715 w 273567"/>
                <a:gd name="connsiteY9" fmla="*/ 6115 h 302533"/>
                <a:gd name="connsiteX10" fmla="*/ 157382 w 273567"/>
                <a:gd name="connsiteY10" fmla="*/ 5471 h 302533"/>
                <a:gd name="connsiteX11" fmla="*/ 148370 w 273567"/>
                <a:gd name="connsiteY11" fmla="*/ 4828 h 302533"/>
                <a:gd name="connsiteX12" fmla="*/ 134531 w 273567"/>
                <a:gd name="connsiteY12" fmla="*/ 48277 h 302533"/>
                <a:gd name="connsiteX13" fmla="*/ 103312 w 273567"/>
                <a:gd name="connsiteY13" fmla="*/ 58898 h 302533"/>
                <a:gd name="connsiteX14" fmla="*/ 65656 w 273567"/>
                <a:gd name="connsiteY14" fmla="*/ 32828 h 302533"/>
                <a:gd name="connsiteX15" fmla="*/ 58898 w 273567"/>
                <a:gd name="connsiteY15" fmla="*/ 38943 h 302533"/>
                <a:gd name="connsiteX16" fmla="*/ 52139 w 273567"/>
                <a:gd name="connsiteY16" fmla="*/ 45058 h 302533"/>
                <a:gd name="connsiteX17" fmla="*/ 45380 w 273567"/>
                <a:gd name="connsiteY17" fmla="*/ 51173 h 302533"/>
                <a:gd name="connsiteX18" fmla="*/ 66300 w 273567"/>
                <a:gd name="connsiteY18" fmla="*/ 91726 h 302533"/>
                <a:gd name="connsiteX19" fmla="*/ 51817 w 273567"/>
                <a:gd name="connsiteY19" fmla="*/ 121335 h 302533"/>
                <a:gd name="connsiteX20" fmla="*/ 6759 w 273567"/>
                <a:gd name="connsiteY20" fmla="*/ 129381 h 302533"/>
                <a:gd name="connsiteX21" fmla="*/ 6115 w 273567"/>
                <a:gd name="connsiteY21" fmla="*/ 138393 h 302533"/>
                <a:gd name="connsiteX22" fmla="*/ 5471 w 273567"/>
                <a:gd name="connsiteY22" fmla="*/ 147083 h 302533"/>
                <a:gd name="connsiteX23" fmla="*/ 4828 w 273567"/>
                <a:gd name="connsiteY23" fmla="*/ 156095 h 302533"/>
                <a:gd name="connsiteX24" fmla="*/ 48277 w 273567"/>
                <a:gd name="connsiteY24" fmla="*/ 170256 h 302533"/>
                <a:gd name="connsiteX25" fmla="*/ 58898 w 273567"/>
                <a:gd name="connsiteY25" fmla="*/ 201153 h 302533"/>
                <a:gd name="connsiteX26" fmla="*/ 32828 w 273567"/>
                <a:gd name="connsiteY26" fmla="*/ 238809 h 302533"/>
                <a:gd name="connsiteX27" fmla="*/ 38943 w 273567"/>
                <a:gd name="connsiteY27" fmla="*/ 245567 h 302533"/>
                <a:gd name="connsiteX28" fmla="*/ 45058 w 273567"/>
                <a:gd name="connsiteY28" fmla="*/ 252326 h 302533"/>
                <a:gd name="connsiteX29" fmla="*/ 51173 w 273567"/>
                <a:gd name="connsiteY29" fmla="*/ 259085 h 302533"/>
                <a:gd name="connsiteX30" fmla="*/ 92048 w 273567"/>
                <a:gd name="connsiteY30" fmla="*/ 238165 h 302533"/>
                <a:gd name="connsiteX31" fmla="*/ 121335 w 273567"/>
                <a:gd name="connsiteY31" fmla="*/ 252648 h 302533"/>
                <a:gd name="connsiteX32" fmla="*/ 129381 w 273567"/>
                <a:gd name="connsiteY32" fmla="*/ 297706 h 302533"/>
                <a:gd name="connsiteX33" fmla="*/ 138393 w 273567"/>
                <a:gd name="connsiteY33" fmla="*/ 298350 h 302533"/>
                <a:gd name="connsiteX34" fmla="*/ 147405 w 273567"/>
                <a:gd name="connsiteY34" fmla="*/ 298994 h 302533"/>
                <a:gd name="connsiteX35" fmla="*/ 156416 w 273567"/>
                <a:gd name="connsiteY35" fmla="*/ 299637 h 302533"/>
                <a:gd name="connsiteX36" fmla="*/ 170578 w 273567"/>
                <a:gd name="connsiteY36" fmla="*/ 255866 h 302533"/>
                <a:gd name="connsiteX37" fmla="*/ 201153 w 273567"/>
                <a:gd name="connsiteY37" fmla="*/ 245567 h 302533"/>
                <a:gd name="connsiteX38" fmla="*/ 239130 w 273567"/>
                <a:gd name="connsiteY38" fmla="*/ 271637 h 302533"/>
                <a:gd name="connsiteX39" fmla="*/ 245889 w 273567"/>
                <a:gd name="connsiteY39" fmla="*/ 265522 h 302533"/>
                <a:gd name="connsiteX40" fmla="*/ 252648 w 273567"/>
                <a:gd name="connsiteY40" fmla="*/ 259407 h 302533"/>
                <a:gd name="connsiteX41" fmla="*/ 259407 w 273567"/>
                <a:gd name="connsiteY41" fmla="*/ 253292 h 302533"/>
                <a:gd name="connsiteX42" fmla="*/ 250717 w 273567"/>
                <a:gd name="connsiteY42" fmla="*/ 236556 h 302533"/>
                <a:gd name="connsiteX43" fmla="*/ 243314 w 273567"/>
                <a:gd name="connsiteY43" fmla="*/ 222395 h 30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3567" h="302533">
                  <a:moveTo>
                    <a:pt x="254257" y="91082"/>
                  </a:moveTo>
                  <a:lnTo>
                    <a:pt x="264878" y="75955"/>
                  </a:lnTo>
                  <a:lnTo>
                    <a:pt x="271959" y="65978"/>
                  </a:lnTo>
                  <a:lnTo>
                    <a:pt x="265844" y="59219"/>
                  </a:lnTo>
                  <a:lnTo>
                    <a:pt x="259729" y="52461"/>
                  </a:lnTo>
                  <a:lnTo>
                    <a:pt x="253613" y="45702"/>
                  </a:lnTo>
                  <a:lnTo>
                    <a:pt x="212739" y="66622"/>
                  </a:lnTo>
                  <a:cubicBezTo>
                    <a:pt x="203728" y="60185"/>
                    <a:pt x="193750" y="55357"/>
                    <a:pt x="183451" y="52139"/>
                  </a:cubicBezTo>
                  <a:lnTo>
                    <a:pt x="175405" y="7081"/>
                  </a:lnTo>
                  <a:lnTo>
                    <a:pt x="166715" y="6115"/>
                  </a:lnTo>
                  <a:lnTo>
                    <a:pt x="157382" y="5471"/>
                  </a:lnTo>
                  <a:lnTo>
                    <a:pt x="148370" y="4828"/>
                  </a:lnTo>
                  <a:lnTo>
                    <a:pt x="134531" y="48277"/>
                  </a:lnTo>
                  <a:cubicBezTo>
                    <a:pt x="123910" y="50208"/>
                    <a:pt x="113289" y="53748"/>
                    <a:pt x="103312" y="58898"/>
                  </a:cubicBezTo>
                  <a:lnTo>
                    <a:pt x="65656" y="32828"/>
                  </a:lnTo>
                  <a:lnTo>
                    <a:pt x="58898" y="38943"/>
                  </a:lnTo>
                  <a:lnTo>
                    <a:pt x="52139" y="45058"/>
                  </a:lnTo>
                  <a:lnTo>
                    <a:pt x="45380" y="51173"/>
                  </a:lnTo>
                  <a:lnTo>
                    <a:pt x="66300" y="91726"/>
                  </a:lnTo>
                  <a:cubicBezTo>
                    <a:pt x="59863" y="100737"/>
                    <a:pt x="55035" y="110714"/>
                    <a:pt x="51817" y="121335"/>
                  </a:cubicBezTo>
                  <a:lnTo>
                    <a:pt x="6759" y="129381"/>
                  </a:lnTo>
                  <a:lnTo>
                    <a:pt x="6115" y="138393"/>
                  </a:lnTo>
                  <a:lnTo>
                    <a:pt x="5471" y="147083"/>
                  </a:lnTo>
                  <a:lnTo>
                    <a:pt x="4828" y="156095"/>
                  </a:lnTo>
                  <a:lnTo>
                    <a:pt x="48277" y="170256"/>
                  </a:lnTo>
                  <a:cubicBezTo>
                    <a:pt x="50208" y="180877"/>
                    <a:pt x="53748" y="191497"/>
                    <a:pt x="58898" y="201153"/>
                  </a:cubicBezTo>
                  <a:lnTo>
                    <a:pt x="32828" y="238809"/>
                  </a:lnTo>
                  <a:lnTo>
                    <a:pt x="38943" y="245567"/>
                  </a:lnTo>
                  <a:lnTo>
                    <a:pt x="45058" y="252326"/>
                  </a:lnTo>
                  <a:lnTo>
                    <a:pt x="51173" y="259085"/>
                  </a:lnTo>
                  <a:lnTo>
                    <a:pt x="92048" y="238165"/>
                  </a:lnTo>
                  <a:cubicBezTo>
                    <a:pt x="101059" y="244602"/>
                    <a:pt x="111036" y="249429"/>
                    <a:pt x="121335" y="252648"/>
                  </a:cubicBezTo>
                  <a:lnTo>
                    <a:pt x="129381" y="297706"/>
                  </a:lnTo>
                  <a:lnTo>
                    <a:pt x="138393" y="298350"/>
                  </a:lnTo>
                  <a:lnTo>
                    <a:pt x="147405" y="298994"/>
                  </a:lnTo>
                  <a:lnTo>
                    <a:pt x="156416" y="299637"/>
                  </a:lnTo>
                  <a:lnTo>
                    <a:pt x="170578" y="255866"/>
                  </a:lnTo>
                  <a:cubicBezTo>
                    <a:pt x="181198" y="253935"/>
                    <a:pt x="191497" y="250395"/>
                    <a:pt x="201153" y="245567"/>
                  </a:cubicBezTo>
                  <a:lnTo>
                    <a:pt x="239130" y="271637"/>
                  </a:lnTo>
                  <a:lnTo>
                    <a:pt x="245889" y="265522"/>
                  </a:lnTo>
                  <a:lnTo>
                    <a:pt x="252648" y="259407"/>
                  </a:lnTo>
                  <a:lnTo>
                    <a:pt x="259407" y="253292"/>
                  </a:lnTo>
                  <a:lnTo>
                    <a:pt x="250717" y="236556"/>
                  </a:lnTo>
                  <a:lnTo>
                    <a:pt x="243314" y="222395"/>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4" name="Freeform: Shape 273">
              <a:extLst>
                <a:ext uri="{FF2B5EF4-FFF2-40B4-BE49-F238E27FC236}">
                  <a16:creationId xmlns:a16="http://schemas.microsoft.com/office/drawing/2014/main" id="{B393D96D-CBFB-4632-98D6-2B2EAA95A544}"/>
                </a:ext>
              </a:extLst>
            </p:cNvPr>
            <p:cNvSpPr/>
            <p:nvPr/>
          </p:nvSpPr>
          <p:spPr>
            <a:xfrm>
              <a:off x="6471908" y="1404364"/>
              <a:ext cx="106209" cy="125519"/>
            </a:xfrm>
            <a:custGeom>
              <a:avLst/>
              <a:gdLst>
                <a:gd name="connsiteX0" fmla="*/ 101703 w 106208"/>
                <a:gd name="connsiteY0" fmla="*/ 108462 h 125519"/>
                <a:gd name="connsiteX1" fmla="*/ 76921 w 106208"/>
                <a:gd name="connsiteY1" fmla="*/ 121014 h 125519"/>
                <a:gd name="connsiteX2" fmla="*/ 63725 w 106208"/>
                <a:gd name="connsiteY2" fmla="*/ 122623 h 125519"/>
                <a:gd name="connsiteX3" fmla="*/ 4828 w 106208"/>
                <a:gd name="connsiteY3" fmla="*/ 63725 h 125519"/>
                <a:gd name="connsiteX4" fmla="*/ 63725 w 106208"/>
                <a:gd name="connsiteY4" fmla="*/ 4828 h 125519"/>
                <a:gd name="connsiteX5" fmla="*/ 84001 w 106208"/>
                <a:gd name="connsiteY5" fmla="*/ 8368 h 125519"/>
                <a:gd name="connsiteX6" fmla="*/ 104278 w 106208"/>
                <a:gd name="connsiteY6" fmla="*/ 20920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08" h="125519">
                  <a:moveTo>
                    <a:pt x="101703" y="108462"/>
                  </a:moveTo>
                  <a:cubicBezTo>
                    <a:pt x="94622" y="114577"/>
                    <a:pt x="86254" y="118761"/>
                    <a:pt x="76921" y="121014"/>
                  </a:cubicBezTo>
                  <a:cubicBezTo>
                    <a:pt x="72737" y="121979"/>
                    <a:pt x="68231" y="122623"/>
                    <a:pt x="63725" y="122623"/>
                  </a:cubicBezTo>
                  <a:cubicBezTo>
                    <a:pt x="31219" y="122623"/>
                    <a:pt x="4828" y="96232"/>
                    <a:pt x="4828" y="63725"/>
                  </a:cubicBezTo>
                  <a:cubicBezTo>
                    <a:pt x="4828" y="31219"/>
                    <a:pt x="31219" y="4828"/>
                    <a:pt x="63725" y="4828"/>
                  </a:cubicBezTo>
                  <a:cubicBezTo>
                    <a:pt x="70806" y="4828"/>
                    <a:pt x="77886" y="6115"/>
                    <a:pt x="84001" y="8368"/>
                  </a:cubicBezTo>
                  <a:cubicBezTo>
                    <a:pt x="91726" y="11265"/>
                    <a:pt x="98484" y="15449"/>
                    <a:pt x="104278" y="20920"/>
                  </a:cubicBezTo>
                </a:path>
              </a:pathLst>
            </a:custGeom>
            <a:noFill/>
            <a:ln w="12700" cap="flat">
              <a:solidFill>
                <a:srgbClr val="EB5F07"/>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5" name="Freeform: Shape 274">
              <a:extLst>
                <a:ext uri="{FF2B5EF4-FFF2-40B4-BE49-F238E27FC236}">
                  <a16:creationId xmlns:a16="http://schemas.microsoft.com/office/drawing/2014/main" id="{1B35602A-DAC2-4B9D-9FF6-D50CD81E0E58}"/>
                </a:ext>
              </a:extLst>
            </p:cNvPr>
            <p:cNvSpPr/>
            <p:nvPr/>
          </p:nvSpPr>
          <p:spPr>
            <a:xfrm>
              <a:off x="6663728" y="1220913"/>
              <a:ext cx="196325" cy="196325"/>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6" name="Freeform: Shape 275">
              <a:extLst>
                <a:ext uri="{FF2B5EF4-FFF2-40B4-BE49-F238E27FC236}">
                  <a16:creationId xmlns:a16="http://schemas.microsoft.com/office/drawing/2014/main" id="{A9C7046F-8E66-49CE-83E1-62F255904C18}"/>
                </a:ext>
              </a:extLst>
            </p:cNvPr>
            <p:cNvSpPr/>
            <p:nvPr/>
          </p:nvSpPr>
          <p:spPr>
            <a:xfrm>
              <a:off x="6720051" y="1277880"/>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2700" cap="flat">
              <a:solidFill>
                <a:srgbClr val="EB5F07"/>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7" name="Freeform: Shape 276">
              <a:extLst>
                <a:ext uri="{FF2B5EF4-FFF2-40B4-BE49-F238E27FC236}">
                  <a16:creationId xmlns:a16="http://schemas.microsoft.com/office/drawing/2014/main" id="{7BC7BDD0-F867-4B89-AC76-54BF67704715}"/>
                </a:ext>
              </a:extLst>
            </p:cNvPr>
            <p:cNvSpPr/>
            <p:nvPr/>
          </p:nvSpPr>
          <p:spPr>
            <a:xfrm>
              <a:off x="6563312" y="1414658"/>
              <a:ext cx="399087" cy="109427"/>
            </a:xfrm>
            <a:custGeom>
              <a:avLst/>
              <a:gdLst>
                <a:gd name="connsiteX0" fmla="*/ 53426 w 399087"/>
                <a:gd name="connsiteY0" fmla="*/ 4833 h 109427"/>
                <a:gd name="connsiteX1" fmla="*/ 99450 w 399087"/>
                <a:gd name="connsiteY1" fmla="*/ 33477 h 109427"/>
                <a:gd name="connsiteX2" fmla="*/ 302534 w 399087"/>
                <a:gd name="connsiteY2" fmla="*/ 33477 h 109427"/>
                <a:gd name="connsiteX3" fmla="*/ 348558 w 399087"/>
                <a:gd name="connsiteY3" fmla="*/ 4833 h 109427"/>
                <a:gd name="connsiteX4" fmla="*/ 397156 w 399087"/>
                <a:gd name="connsiteY4" fmla="*/ 39592 h 109427"/>
                <a:gd name="connsiteX5" fmla="*/ 355316 w 399087"/>
                <a:gd name="connsiteY5" fmla="*/ 39592 h 109427"/>
                <a:gd name="connsiteX6" fmla="*/ 355316 w 399087"/>
                <a:gd name="connsiteY6" fmla="*/ 72742 h 109427"/>
                <a:gd name="connsiteX7" fmla="*/ 397156 w 399087"/>
                <a:gd name="connsiteY7" fmla="*/ 72742 h 109427"/>
                <a:gd name="connsiteX8" fmla="*/ 348558 w 399087"/>
                <a:gd name="connsiteY8" fmla="*/ 107501 h 109427"/>
                <a:gd name="connsiteX9" fmla="*/ 302534 w 399087"/>
                <a:gd name="connsiteY9" fmla="*/ 78857 h 109427"/>
                <a:gd name="connsiteX10" fmla="*/ 99450 w 399087"/>
                <a:gd name="connsiteY10" fmla="*/ 78857 h 109427"/>
                <a:gd name="connsiteX11" fmla="*/ 53426 w 399087"/>
                <a:gd name="connsiteY11" fmla="*/ 107501 h 109427"/>
                <a:gd name="connsiteX12" fmla="*/ 4828 w 399087"/>
                <a:gd name="connsiteY12" fmla="*/ 72742 h 109427"/>
                <a:gd name="connsiteX13" fmla="*/ 46667 w 399087"/>
                <a:gd name="connsiteY13" fmla="*/ 72742 h 109427"/>
                <a:gd name="connsiteX14" fmla="*/ 46667 w 399087"/>
                <a:gd name="connsiteY14" fmla="*/ 39592 h 109427"/>
                <a:gd name="connsiteX15" fmla="*/ 4828 w 399087"/>
                <a:gd name="connsiteY15" fmla="*/ 39592 h 109427"/>
                <a:gd name="connsiteX16" fmla="*/ 53426 w 399087"/>
                <a:gd name="connsiteY16" fmla="*/ 4833 h 10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087" h="109427">
                  <a:moveTo>
                    <a:pt x="53426" y="4833"/>
                  </a:moveTo>
                  <a:cubicBezTo>
                    <a:pt x="73702" y="4833"/>
                    <a:pt x="91404" y="16419"/>
                    <a:pt x="99450" y="33477"/>
                  </a:cubicBezTo>
                  <a:lnTo>
                    <a:pt x="302534" y="33477"/>
                  </a:lnTo>
                  <a:cubicBezTo>
                    <a:pt x="310902" y="16419"/>
                    <a:pt x="328281" y="4833"/>
                    <a:pt x="348558" y="4833"/>
                  </a:cubicBezTo>
                  <a:cubicBezTo>
                    <a:pt x="371087" y="4833"/>
                    <a:pt x="390076" y="19316"/>
                    <a:pt x="397156" y="39592"/>
                  </a:cubicBezTo>
                  <a:lnTo>
                    <a:pt x="355316" y="39592"/>
                  </a:lnTo>
                  <a:lnTo>
                    <a:pt x="355316" y="72742"/>
                  </a:lnTo>
                  <a:lnTo>
                    <a:pt x="397156" y="72742"/>
                  </a:lnTo>
                  <a:cubicBezTo>
                    <a:pt x="390076" y="93018"/>
                    <a:pt x="371087" y="107501"/>
                    <a:pt x="348558" y="107501"/>
                  </a:cubicBezTo>
                  <a:cubicBezTo>
                    <a:pt x="328281" y="107501"/>
                    <a:pt x="310902" y="95593"/>
                    <a:pt x="302534" y="78857"/>
                  </a:cubicBezTo>
                  <a:lnTo>
                    <a:pt x="99450" y="78857"/>
                  </a:lnTo>
                  <a:cubicBezTo>
                    <a:pt x="91082" y="95915"/>
                    <a:pt x="73702" y="107501"/>
                    <a:pt x="53426" y="107501"/>
                  </a:cubicBezTo>
                  <a:cubicBezTo>
                    <a:pt x="30897" y="107501"/>
                    <a:pt x="11908" y="93018"/>
                    <a:pt x="4828" y="72742"/>
                  </a:cubicBezTo>
                  <a:lnTo>
                    <a:pt x="46667" y="72742"/>
                  </a:lnTo>
                  <a:lnTo>
                    <a:pt x="46667" y="39592"/>
                  </a:lnTo>
                  <a:lnTo>
                    <a:pt x="4828" y="39592"/>
                  </a:lnTo>
                  <a:cubicBezTo>
                    <a:pt x="11908" y="19316"/>
                    <a:pt x="30897" y="4511"/>
                    <a:pt x="53426" y="4833"/>
                  </a:cubicBezTo>
                  <a:close/>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8" name="Freeform: Shape 277">
              <a:extLst>
                <a:ext uri="{FF2B5EF4-FFF2-40B4-BE49-F238E27FC236}">
                  <a16:creationId xmlns:a16="http://schemas.microsoft.com/office/drawing/2014/main" id="{D0A3348B-76F0-4A44-AFCA-13523A31F36F}"/>
                </a:ext>
              </a:extLst>
            </p:cNvPr>
            <p:cNvSpPr/>
            <p:nvPr/>
          </p:nvSpPr>
          <p:spPr>
            <a:xfrm>
              <a:off x="6511817" y="1447492"/>
              <a:ext cx="41840" cy="41840"/>
            </a:xfrm>
            <a:custGeom>
              <a:avLst/>
              <a:gdLst>
                <a:gd name="connsiteX0" fmla="*/ 37012 w 41839"/>
                <a:gd name="connsiteY0" fmla="*/ 20920 h 41839"/>
                <a:gd name="connsiteX1" fmla="*/ 20920 w 41839"/>
                <a:gd name="connsiteY1" fmla="*/ 37012 h 41839"/>
                <a:gd name="connsiteX2" fmla="*/ 4828 w 41839"/>
                <a:gd name="connsiteY2" fmla="*/ 20920 h 41839"/>
                <a:gd name="connsiteX3" fmla="*/ 20920 w 41839"/>
                <a:gd name="connsiteY3" fmla="*/ 4828 h 41839"/>
                <a:gd name="connsiteX4" fmla="*/ 37012 w 41839"/>
                <a:gd name="connsiteY4" fmla="*/ 20920 h 4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9" h="41839">
                  <a:moveTo>
                    <a:pt x="37012" y="20920"/>
                  </a:moveTo>
                  <a:cubicBezTo>
                    <a:pt x="37012" y="29807"/>
                    <a:pt x="29807" y="37012"/>
                    <a:pt x="20920" y="37012"/>
                  </a:cubicBezTo>
                  <a:cubicBezTo>
                    <a:pt x="12032" y="37012"/>
                    <a:pt x="4828" y="29807"/>
                    <a:pt x="4828" y="20920"/>
                  </a:cubicBezTo>
                  <a:cubicBezTo>
                    <a:pt x="4828" y="12032"/>
                    <a:pt x="12032" y="4828"/>
                    <a:pt x="20920" y="4828"/>
                  </a:cubicBezTo>
                  <a:cubicBezTo>
                    <a:pt x="29807" y="4828"/>
                    <a:pt x="37012" y="12032"/>
                    <a:pt x="37012" y="20920"/>
                  </a:cubicBezTo>
                  <a:close/>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9" name="Freeform: Shape 278">
              <a:extLst>
                <a:ext uri="{FF2B5EF4-FFF2-40B4-BE49-F238E27FC236}">
                  <a16:creationId xmlns:a16="http://schemas.microsoft.com/office/drawing/2014/main" id="{AD577291-2ED6-48BA-90EC-000D89610314}"/>
                </a:ext>
              </a:extLst>
            </p:cNvPr>
            <p:cNvSpPr/>
            <p:nvPr/>
          </p:nvSpPr>
          <p:spPr>
            <a:xfrm>
              <a:off x="6746120" y="1303949"/>
              <a:ext cx="32184" cy="32184"/>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sp>
        <p:nvSpPr>
          <p:cNvPr id="230" name="Rectangle 229">
            <a:extLst>
              <a:ext uri="{FF2B5EF4-FFF2-40B4-BE49-F238E27FC236}">
                <a16:creationId xmlns:a16="http://schemas.microsoft.com/office/drawing/2014/main" id="{E9844E70-946B-43B4-B0E1-4A3DBC386767}"/>
              </a:ext>
            </a:extLst>
          </p:cNvPr>
          <p:cNvSpPr/>
          <p:nvPr/>
        </p:nvSpPr>
        <p:spPr>
          <a:xfrm>
            <a:off x="6049508" y="4672394"/>
            <a:ext cx="2676852" cy="443198"/>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Top Value Driver</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Downtime</a:t>
            </a:r>
          </a:p>
        </p:txBody>
      </p:sp>
      <p:sp>
        <p:nvSpPr>
          <p:cNvPr id="231" name="Rectangle 230">
            <a:extLst>
              <a:ext uri="{FF2B5EF4-FFF2-40B4-BE49-F238E27FC236}">
                <a16:creationId xmlns:a16="http://schemas.microsoft.com/office/drawing/2014/main" id="{B0A32DFD-275E-49A8-958E-E4396B63CB38}"/>
              </a:ext>
            </a:extLst>
          </p:cNvPr>
          <p:cNvSpPr/>
          <p:nvPr/>
        </p:nvSpPr>
        <p:spPr>
          <a:xfrm>
            <a:off x="6049508" y="3558781"/>
            <a:ext cx="2676852" cy="664797"/>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What is it?</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Benefit of improving SLAs and reducing unplanned outage</a:t>
            </a:r>
          </a:p>
        </p:txBody>
      </p:sp>
      <p:cxnSp>
        <p:nvCxnSpPr>
          <p:cNvPr id="232" name="Straight Connector 231">
            <a:extLst>
              <a:ext uri="{FF2B5EF4-FFF2-40B4-BE49-F238E27FC236}">
                <a16:creationId xmlns:a16="http://schemas.microsoft.com/office/drawing/2014/main" id="{C7DBC219-E3B5-4DCD-8C61-DBC3F6B27FCE}"/>
              </a:ext>
            </a:extLst>
          </p:cNvPr>
          <p:cNvCxnSpPr>
            <a:cxnSpLocks/>
          </p:cNvCxnSpPr>
          <p:nvPr/>
        </p:nvCxnSpPr>
        <p:spPr>
          <a:xfrm flipH="1">
            <a:off x="6049508" y="3348142"/>
            <a:ext cx="2676852" cy="0"/>
          </a:xfrm>
          <a:prstGeom prst="line">
            <a:avLst/>
          </a:prstGeom>
          <a:noFill/>
          <a:ln w="28575" cap="flat" cmpd="sng" algn="ctr">
            <a:solidFill>
              <a:srgbClr val="EB5F07"/>
            </a:solidFill>
            <a:prstDash val="solid"/>
          </a:ln>
          <a:effectLst/>
        </p:spPr>
      </p:cxnSp>
      <p:sp>
        <p:nvSpPr>
          <p:cNvPr id="234" name="TextBox 233">
            <a:extLst>
              <a:ext uri="{FF2B5EF4-FFF2-40B4-BE49-F238E27FC236}">
                <a16:creationId xmlns:a16="http://schemas.microsoft.com/office/drawing/2014/main" id="{179E3971-35EC-4D77-856C-69B24716424E}"/>
              </a:ext>
            </a:extLst>
          </p:cNvPr>
          <p:cNvSpPr txBox="1"/>
          <p:nvPr/>
        </p:nvSpPr>
        <p:spPr>
          <a:xfrm>
            <a:off x="8951455" y="2871738"/>
            <a:ext cx="2676852" cy="295466"/>
          </a:xfrm>
          <a:prstGeom prst="rect">
            <a:avLst/>
          </a:prstGeom>
          <a:noFill/>
        </p:spPr>
        <p:txBody>
          <a:bodyPr wrap="square" lIns="0" tIns="0" rIns="0" bIns="0" rtlCol="0">
            <a:spAutoFit/>
          </a:bodyPr>
          <a:lstStyle/>
          <a:p>
            <a:pPr algn="ctr" defTabSz="731473">
              <a:defRPr/>
            </a:pPr>
            <a:r>
              <a:rPr lang="en-US" sz="192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Business agility</a:t>
            </a:r>
          </a:p>
        </p:txBody>
      </p:sp>
      <p:grpSp>
        <p:nvGrpSpPr>
          <p:cNvPr id="235" name="Group 234">
            <a:extLst>
              <a:ext uri="{FF2B5EF4-FFF2-40B4-BE49-F238E27FC236}">
                <a16:creationId xmlns:a16="http://schemas.microsoft.com/office/drawing/2014/main" id="{1DA433B9-7D1D-4441-84EB-01E50935D40C}"/>
              </a:ext>
            </a:extLst>
          </p:cNvPr>
          <p:cNvGrpSpPr>
            <a:grpSpLocks noChangeAspect="1"/>
          </p:cNvGrpSpPr>
          <p:nvPr/>
        </p:nvGrpSpPr>
        <p:grpSpPr>
          <a:xfrm>
            <a:off x="9974596" y="2095415"/>
            <a:ext cx="630570" cy="646884"/>
            <a:chOff x="8185878" y="1199109"/>
            <a:chExt cx="469571" cy="481720"/>
          </a:xfrm>
        </p:grpSpPr>
        <p:sp>
          <p:nvSpPr>
            <p:cNvPr id="254" name="Freeform: Shape 253">
              <a:extLst>
                <a:ext uri="{FF2B5EF4-FFF2-40B4-BE49-F238E27FC236}">
                  <a16:creationId xmlns:a16="http://schemas.microsoft.com/office/drawing/2014/main" id="{245F68D8-3AB5-47C7-9DEA-4324D9DC838E}"/>
                </a:ext>
              </a:extLst>
            </p:cNvPr>
            <p:cNvSpPr/>
            <p:nvPr/>
          </p:nvSpPr>
          <p:spPr>
            <a:xfrm>
              <a:off x="8246706" y="1434618"/>
              <a:ext cx="9655" cy="9655"/>
            </a:xfrm>
            <a:custGeom>
              <a:avLst/>
              <a:gdLst>
                <a:gd name="connsiteX0" fmla="*/ 4828 w 9655"/>
                <a:gd name="connsiteY0" fmla="*/ 4828 h 9655"/>
                <a:gd name="connsiteX1" fmla="*/ 4828 w 9655"/>
                <a:gd name="connsiteY1" fmla="*/ 4828 h 9655"/>
              </a:gdLst>
              <a:ahLst/>
              <a:cxnLst>
                <a:cxn ang="0">
                  <a:pos x="connsiteX0" y="connsiteY0"/>
                </a:cxn>
                <a:cxn ang="0">
                  <a:pos x="connsiteX1" y="connsiteY1"/>
                </a:cxn>
              </a:cxnLst>
              <a:rect l="l" t="t" r="r" b="b"/>
              <a:pathLst>
                <a:path w="9655" h="9655">
                  <a:moveTo>
                    <a:pt x="4828" y="4828"/>
                  </a:moveTo>
                  <a:cubicBezTo>
                    <a:pt x="4828" y="4828"/>
                    <a:pt x="4828" y="4828"/>
                    <a:pt x="4828" y="4828"/>
                  </a:cubicBezTo>
                </a:path>
              </a:pathLst>
            </a:custGeom>
            <a:noFill/>
            <a:ln w="12700" cap="flat">
              <a:solidFill>
                <a:srgbClr val="232F3E"/>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55" name="Freeform: Shape 254">
              <a:extLst>
                <a:ext uri="{FF2B5EF4-FFF2-40B4-BE49-F238E27FC236}">
                  <a16:creationId xmlns:a16="http://schemas.microsoft.com/office/drawing/2014/main" id="{5BDA5E70-88A6-409C-A3F8-997B5A44AEE6}"/>
                </a:ext>
              </a:extLst>
            </p:cNvPr>
            <p:cNvSpPr/>
            <p:nvPr/>
          </p:nvSpPr>
          <p:spPr>
            <a:xfrm>
              <a:off x="8484550" y="1562391"/>
              <a:ext cx="154485" cy="64369"/>
            </a:xfrm>
            <a:custGeom>
              <a:avLst/>
              <a:gdLst>
                <a:gd name="connsiteX0" fmla="*/ 4828 w 154485"/>
                <a:gd name="connsiteY0" fmla="*/ 59541 h 64368"/>
                <a:gd name="connsiteX1" fmla="*/ 80461 w 154485"/>
                <a:gd name="connsiteY1" fmla="*/ 59541 h 64368"/>
                <a:gd name="connsiteX2" fmla="*/ 151589 w 154485"/>
                <a:gd name="connsiteY2" fmla="*/ 4828 h 64368"/>
              </a:gdLst>
              <a:ahLst/>
              <a:cxnLst>
                <a:cxn ang="0">
                  <a:pos x="connsiteX0" y="connsiteY0"/>
                </a:cxn>
                <a:cxn ang="0">
                  <a:pos x="connsiteX1" y="connsiteY1"/>
                </a:cxn>
                <a:cxn ang="0">
                  <a:pos x="connsiteX2" y="connsiteY2"/>
                </a:cxn>
              </a:cxnLst>
              <a:rect l="l" t="t" r="r" b="b"/>
              <a:pathLst>
                <a:path w="154485" h="64368">
                  <a:moveTo>
                    <a:pt x="4828" y="59541"/>
                  </a:moveTo>
                  <a:lnTo>
                    <a:pt x="80461" y="59541"/>
                  </a:lnTo>
                  <a:cubicBezTo>
                    <a:pt x="80461" y="59541"/>
                    <a:pt x="154164" y="65013"/>
                    <a:pt x="151589" y="4828"/>
                  </a:cubicBez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56" name="Freeform: Shape 255">
              <a:extLst>
                <a:ext uri="{FF2B5EF4-FFF2-40B4-BE49-F238E27FC236}">
                  <a16:creationId xmlns:a16="http://schemas.microsoft.com/office/drawing/2014/main" id="{39A48174-8BF2-459E-A5C7-61A27A8E20F9}"/>
                </a:ext>
              </a:extLst>
            </p:cNvPr>
            <p:cNvSpPr/>
            <p:nvPr/>
          </p:nvSpPr>
          <p:spPr>
            <a:xfrm>
              <a:off x="8611678" y="1476539"/>
              <a:ext cx="9655" cy="9655"/>
            </a:xfrm>
            <a:custGeom>
              <a:avLst/>
              <a:gdLst>
                <a:gd name="connsiteX0" fmla="*/ 4828 w 9655"/>
                <a:gd name="connsiteY0" fmla="*/ 5069 h 9655"/>
                <a:gd name="connsiteX1" fmla="*/ 4828 w 9655"/>
                <a:gd name="connsiteY1" fmla="*/ 5069 h 9655"/>
              </a:gdLst>
              <a:ahLst/>
              <a:cxnLst>
                <a:cxn ang="0">
                  <a:pos x="connsiteX0" y="connsiteY0"/>
                </a:cxn>
                <a:cxn ang="0">
                  <a:pos x="connsiteX1" y="connsiteY1"/>
                </a:cxn>
              </a:cxnLst>
              <a:rect l="l" t="t" r="r" b="b"/>
              <a:pathLst>
                <a:path w="9655" h="9655">
                  <a:moveTo>
                    <a:pt x="4828" y="5069"/>
                  </a:moveTo>
                  <a:cubicBezTo>
                    <a:pt x="4828" y="4747"/>
                    <a:pt x="4828" y="4747"/>
                    <a:pt x="4828" y="5069"/>
                  </a:cubicBezTo>
                </a:path>
              </a:pathLst>
            </a:custGeom>
            <a:noFill/>
            <a:ln w="12700" cap="flat">
              <a:solidFill>
                <a:srgbClr val="527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57" name="Freeform: Shape 256">
              <a:extLst>
                <a:ext uri="{FF2B5EF4-FFF2-40B4-BE49-F238E27FC236}">
                  <a16:creationId xmlns:a16="http://schemas.microsoft.com/office/drawing/2014/main" id="{B4B54D81-B4DE-4FB9-8FEE-CF7162AE64E9}"/>
                </a:ext>
              </a:extLst>
            </p:cNvPr>
            <p:cNvSpPr/>
            <p:nvPr/>
          </p:nvSpPr>
          <p:spPr>
            <a:xfrm>
              <a:off x="8185878" y="1488045"/>
              <a:ext cx="151267" cy="135175"/>
            </a:xfrm>
            <a:custGeom>
              <a:avLst/>
              <a:gdLst>
                <a:gd name="connsiteX0" fmla="*/ 17058 w 151266"/>
                <a:gd name="connsiteY0" fmla="*/ 4828 h 135174"/>
                <a:gd name="connsiteX1" fmla="*/ 4828 w 151266"/>
                <a:gd name="connsiteY1" fmla="*/ 50530 h 135174"/>
                <a:gd name="connsiteX2" fmla="*/ 46024 w 151266"/>
                <a:gd name="connsiteY2" fmla="*/ 126163 h 135174"/>
                <a:gd name="connsiteX3" fmla="*/ 70162 w 151266"/>
                <a:gd name="connsiteY3" fmla="*/ 133244 h 135174"/>
                <a:gd name="connsiteX4" fmla="*/ 148692 w 151266"/>
                <a:gd name="connsiteY4" fmla="*/ 133244 h 13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66" h="135174">
                  <a:moveTo>
                    <a:pt x="17058" y="4828"/>
                  </a:moveTo>
                  <a:cubicBezTo>
                    <a:pt x="9655" y="16414"/>
                    <a:pt x="4828" y="31541"/>
                    <a:pt x="4828" y="50530"/>
                  </a:cubicBezTo>
                  <a:cubicBezTo>
                    <a:pt x="4828" y="93335"/>
                    <a:pt x="29610" y="115864"/>
                    <a:pt x="46024" y="126163"/>
                  </a:cubicBezTo>
                  <a:cubicBezTo>
                    <a:pt x="53426" y="130669"/>
                    <a:pt x="61794" y="133244"/>
                    <a:pt x="70162" y="133244"/>
                  </a:cubicBezTo>
                  <a:lnTo>
                    <a:pt x="148692" y="133244"/>
                  </a:ln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58" name="Freeform: Shape 257">
              <a:extLst>
                <a:ext uri="{FF2B5EF4-FFF2-40B4-BE49-F238E27FC236}">
                  <a16:creationId xmlns:a16="http://schemas.microsoft.com/office/drawing/2014/main" id="{97343B3B-A10F-4E56-8561-7E0785058C0E}"/>
                </a:ext>
              </a:extLst>
            </p:cNvPr>
            <p:cNvSpPr/>
            <p:nvPr/>
          </p:nvSpPr>
          <p:spPr>
            <a:xfrm>
              <a:off x="8266983" y="1325351"/>
              <a:ext cx="280005" cy="112646"/>
            </a:xfrm>
            <a:custGeom>
              <a:avLst/>
              <a:gdLst>
                <a:gd name="connsiteX0" fmla="*/ 4828 w 280004"/>
                <a:gd name="connsiteY0" fmla="*/ 55841 h 112645"/>
                <a:gd name="connsiteX1" fmla="*/ 51817 w 280004"/>
                <a:gd name="connsiteY1" fmla="*/ 14645 h 112645"/>
                <a:gd name="connsiteX2" fmla="*/ 179911 w 280004"/>
                <a:gd name="connsiteY2" fmla="*/ 40070 h 112645"/>
                <a:gd name="connsiteX3" fmla="*/ 211452 w 280004"/>
                <a:gd name="connsiteY3" fmla="*/ 91565 h 112645"/>
                <a:gd name="connsiteX4" fmla="*/ 277430 w 280004"/>
                <a:gd name="connsiteY4" fmla="*/ 109267 h 1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04" h="112645">
                  <a:moveTo>
                    <a:pt x="4828" y="55841"/>
                  </a:moveTo>
                  <a:cubicBezTo>
                    <a:pt x="16736" y="37817"/>
                    <a:pt x="32828" y="23013"/>
                    <a:pt x="51817" y="14645"/>
                  </a:cubicBezTo>
                  <a:cubicBezTo>
                    <a:pt x="102668" y="-6919"/>
                    <a:pt x="149336" y="9495"/>
                    <a:pt x="179911" y="40070"/>
                  </a:cubicBezTo>
                  <a:cubicBezTo>
                    <a:pt x="194072" y="54232"/>
                    <a:pt x="204371" y="72255"/>
                    <a:pt x="211452" y="91565"/>
                  </a:cubicBezTo>
                  <a:cubicBezTo>
                    <a:pt x="211452" y="91565"/>
                    <a:pt x="255223" y="64209"/>
                    <a:pt x="277430" y="109267"/>
                  </a:cubicBez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59" name="Freeform: Shape 258">
              <a:extLst>
                <a:ext uri="{FF2B5EF4-FFF2-40B4-BE49-F238E27FC236}">
                  <a16:creationId xmlns:a16="http://schemas.microsoft.com/office/drawing/2014/main" id="{2952F441-0FC2-4B6B-A05A-DB6C777F8578}"/>
                </a:ext>
              </a:extLst>
            </p:cNvPr>
            <p:cNvSpPr/>
            <p:nvPr/>
          </p:nvSpPr>
          <p:spPr>
            <a:xfrm>
              <a:off x="8349375" y="1542436"/>
              <a:ext cx="119082" cy="64369"/>
            </a:xfrm>
            <a:custGeom>
              <a:avLst/>
              <a:gdLst>
                <a:gd name="connsiteX0" fmla="*/ 61794 w 119082"/>
                <a:gd name="connsiteY0" fmla="*/ 4828 h 64368"/>
                <a:gd name="connsiteX1" fmla="*/ 4828 w 119082"/>
                <a:gd name="connsiteY1" fmla="*/ 33794 h 64368"/>
                <a:gd name="connsiteX2" fmla="*/ 60185 w 119082"/>
                <a:gd name="connsiteY2" fmla="*/ 62438 h 64368"/>
                <a:gd name="connsiteX3" fmla="*/ 117151 w 119082"/>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19082" h="64368">
                  <a:moveTo>
                    <a:pt x="61794" y="4828"/>
                  </a:moveTo>
                  <a:lnTo>
                    <a:pt x="4828" y="33794"/>
                  </a:lnTo>
                  <a:lnTo>
                    <a:pt x="60185" y="62438"/>
                  </a:lnTo>
                  <a:lnTo>
                    <a:pt x="117151" y="33794"/>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0" name="Freeform: Shape 259">
              <a:extLst>
                <a:ext uri="{FF2B5EF4-FFF2-40B4-BE49-F238E27FC236}">
                  <a16:creationId xmlns:a16="http://schemas.microsoft.com/office/drawing/2014/main" id="{2BEB1572-796E-4721-873D-A12AB834EBDC}"/>
                </a:ext>
              </a:extLst>
            </p:cNvPr>
            <p:cNvSpPr/>
            <p:nvPr/>
          </p:nvSpPr>
          <p:spPr>
            <a:xfrm>
              <a:off x="8349375" y="1571402"/>
              <a:ext cx="64369" cy="109427"/>
            </a:xfrm>
            <a:custGeom>
              <a:avLst/>
              <a:gdLst>
                <a:gd name="connsiteX0" fmla="*/ 4828 w 64368"/>
                <a:gd name="connsiteY0" fmla="*/ 4828 h 109427"/>
                <a:gd name="connsiteX1" fmla="*/ 4828 w 64368"/>
                <a:gd name="connsiteY1" fmla="*/ 78208 h 109427"/>
                <a:gd name="connsiteX2" fmla="*/ 60829 w 64368"/>
                <a:gd name="connsiteY2" fmla="*/ 107174 h 109427"/>
                <a:gd name="connsiteX3" fmla="*/ 60829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0829" y="107174"/>
                  </a:lnTo>
                  <a:lnTo>
                    <a:pt x="60829"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1" name="Freeform: Shape 260">
              <a:extLst>
                <a:ext uri="{FF2B5EF4-FFF2-40B4-BE49-F238E27FC236}">
                  <a16:creationId xmlns:a16="http://schemas.microsoft.com/office/drawing/2014/main" id="{9C2106EE-2532-4EE4-92E7-1B23A2C4F772}"/>
                </a:ext>
              </a:extLst>
            </p:cNvPr>
            <p:cNvSpPr/>
            <p:nvPr/>
          </p:nvSpPr>
          <p:spPr>
            <a:xfrm>
              <a:off x="8405376" y="1571402"/>
              <a:ext cx="64369" cy="109427"/>
            </a:xfrm>
            <a:custGeom>
              <a:avLst/>
              <a:gdLst>
                <a:gd name="connsiteX0" fmla="*/ 61150 w 64368"/>
                <a:gd name="connsiteY0" fmla="*/ 4828 h 109427"/>
                <a:gd name="connsiteX1" fmla="*/ 61150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1150" y="4828"/>
                  </a:moveTo>
                  <a:lnTo>
                    <a:pt x="61150" y="78208"/>
                  </a:lnTo>
                  <a:lnTo>
                    <a:pt x="4828" y="107174"/>
                  </a:lnTo>
                  <a:lnTo>
                    <a:pt x="4828"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2" name="Freeform: Shape 261">
              <a:extLst>
                <a:ext uri="{FF2B5EF4-FFF2-40B4-BE49-F238E27FC236}">
                  <a16:creationId xmlns:a16="http://schemas.microsoft.com/office/drawing/2014/main" id="{78CF7BB9-B9A3-48CE-8EFF-EB0DE3D5CEB0}"/>
                </a:ext>
              </a:extLst>
            </p:cNvPr>
            <p:cNvSpPr/>
            <p:nvPr/>
          </p:nvSpPr>
          <p:spPr>
            <a:xfrm>
              <a:off x="8533148" y="1430434"/>
              <a:ext cx="122301" cy="64369"/>
            </a:xfrm>
            <a:custGeom>
              <a:avLst/>
              <a:gdLst>
                <a:gd name="connsiteX0" fmla="*/ 61794 w 122300"/>
                <a:gd name="connsiteY0" fmla="*/ 4828 h 64368"/>
                <a:gd name="connsiteX1" fmla="*/ 4828 w 122300"/>
                <a:gd name="connsiteY1" fmla="*/ 33794 h 64368"/>
                <a:gd name="connsiteX2" fmla="*/ 60185 w 122300"/>
                <a:gd name="connsiteY2" fmla="*/ 62438 h 64368"/>
                <a:gd name="connsiteX3" fmla="*/ 117473 w 122300"/>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22300" h="64368">
                  <a:moveTo>
                    <a:pt x="61794" y="4828"/>
                  </a:moveTo>
                  <a:lnTo>
                    <a:pt x="4828" y="33794"/>
                  </a:lnTo>
                  <a:lnTo>
                    <a:pt x="60185" y="62438"/>
                  </a:lnTo>
                  <a:lnTo>
                    <a:pt x="117473" y="33794"/>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3" name="Freeform: Shape 262">
              <a:extLst>
                <a:ext uri="{FF2B5EF4-FFF2-40B4-BE49-F238E27FC236}">
                  <a16:creationId xmlns:a16="http://schemas.microsoft.com/office/drawing/2014/main" id="{145FCE0A-6D1E-49EF-9ACD-FC5EF60D4C9C}"/>
                </a:ext>
              </a:extLst>
            </p:cNvPr>
            <p:cNvSpPr/>
            <p:nvPr/>
          </p:nvSpPr>
          <p:spPr>
            <a:xfrm>
              <a:off x="8533148" y="1459400"/>
              <a:ext cx="64369" cy="109427"/>
            </a:xfrm>
            <a:custGeom>
              <a:avLst/>
              <a:gdLst>
                <a:gd name="connsiteX0" fmla="*/ 4828 w 64368"/>
                <a:gd name="connsiteY0" fmla="*/ 4828 h 109427"/>
                <a:gd name="connsiteX1" fmla="*/ 4828 w 64368"/>
                <a:gd name="connsiteY1" fmla="*/ 78208 h 109427"/>
                <a:gd name="connsiteX2" fmla="*/ 61150 w 64368"/>
                <a:gd name="connsiteY2" fmla="*/ 107174 h 109427"/>
                <a:gd name="connsiteX3" fmla="*/ 61150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1150" y="107174"/>
                  </a:lnTo>
                  <a:lnTo>
                    <a:pt x="61150"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4" name="Freeform: Shape 263">
              <a:extLst>
                <a:ext uri="{FF2B5EF4-FFF2-40B4-BE49-F238E27FC236}">
                  <a16:creationId xmlns:a16="http://schemas.microsoft.com/office/drawing/2014/main" id="{AFF9E34E-623A-4BE5-A047-6A19C613D0BE}"/>
                </a:ext>
              </a:extLst>
            </p:cNvPr>
            <p:cNvSpPr/>
            <p:nvPr/>
          </p:nvSpPr>
          <p:spPr>
            <a:xfrm>
              <a:off x="8589471" y="1459400"/>
              <a:ext cx="64369" cy="109427"/>
            </a:xfrm>
            <a:custGeom>
              <a:avLst/>
              <a:gdLst>
                <a:gd name="connsiteX0" fmla="*/ 61150 w 64368"/>
                <a:gd name="connsiteY0" fmla="*/ 4828 h 109427"/>
                <a:gd name="connsiteX1" fmla="*/ 61150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1150" y="4828"/>
                  </a:moveTo>
                  <a:lnTo>
                    <a:pt x="61150" y="78208"/>
                  </a:lnTo>
                  <a:lnTo>
                    <a:pt x="4828" y="107174"/>
                  </a:lnTo>
                  <a:lnTo>
                    <a:pt x="4828"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5" name="Freeform: Shape 264">
              <a:extLst>
                <a:ext uri="{FF2B5EF4-FFF2-40B4-BE49-F238E27FC236}">
                  <a16:creationId xmlns:a16="http://schemas.microsoft.com/office/drawing/2014/main" id="{D25BFA8F-74F2-43D1-B8F1-964D9DB7A7CF}"/>
                </a:ext>
              </a:extLst>
            </p:cNvPr>
            <p:cNvSpPr/>
            <p:nvPr/>
          </p:nvSpPr>
          <p:spPr>
            <a:xfrm>
              <a:off x="8223534" y="1393744"/>
              <a:ext cx="119082" cy="64369"/>
            </a:xfrm>
            <a:custGeom>
              <a:avLst/>
              <a:gdLst>
                <a:gd name="connsiteX0" fmla="*/ 61794 w 119082"/>
                <a:gd name="connsiteY0" fmla="*/ 4828 h 64368"/>
                <a:gd name="connsiteX1" fmla="*/ 4828 w 119082"/>
                <a:gd name="connsiteY1" fmla="*/ 33794 h 64368"/>
                <a:gd name="connsiteX2" fmla="*/ 60185 w 119082"/>
                <a:gd name="connsiteY2" fmla="*/ 62438 h 64368"/>
                <a:gd name="connsiteX3" fmla="*/ 117151 w 119082"/>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19082" h="64368">
                  <a:moveTo>
                    <a:pt x="61794" y="4828"/>
                  </a:moveTo>
                  <a:lnTo>
                    <a:pt x="4828" y="33794"/>
                  </a:lnTo>
                  <a:lnTo>
                    <a:pt x="60185" y="62438"/>
                  </a:lnTo>
                  <a:lnTo>
                    <a:pt x="117151" y="33794"/>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6" name="Freeform: Shape 265">
              <a:extLst>
                <a:ext uri="{FF2B5EF4-FFF2-40B4-BE49-F238E27FC236}">
                  <a16:creationId xmlns:a16="http://schemas.microsoft.com/office/drawing/2014/main" id="{909F9245-5428-4189-A900-3480874E14FB}"/>
                </a:ext>
              </a:extLst>
            </p:cNvPr>
            <p:cNvSpPr/>
            <p:nvPr/>
          </p:nvSpPr>
          <p:spPr>
            <a:xfrm>
              <a:off x="8223534" y="1422710"/>
              <a:ext cx="64369" cy="109427"/>
            </a:xfrm>
            <a:custGeom>
              <a:avLst/>
              <a:gdLst>
                <a:gd name="connsiteX0" fmla="*/ 4828 w 64368"/>
                <a:gd name="connsiteY0" fmla="*/ 4828 h 109427"/>
                <a:gd name="connsiteX1" fmla="*/ 4828 w 64368"/>
                <a:gd name="connsiteY1" fmla="*/ 78208 h 109427"/>
                <a:gd name="connsiteX2" fmla="*/ 61150 w 64368"/>
                <a:gd name="connsiteY2" fmla="*/ 107174 h 109427"/>
                <a:gd name="connsiteX3" fmla="*/ 61150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1150" y="107174"/>
                  </a:lnTo>
                  <a:lnTo>
                    <a:pt x="61150"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7" name="Freeform: Shape 266">
              <a:extLst>
                <a:ext uri="{FF2B5EF4-FFF2-40B4-BE49-F238E27FC236}">
                  <a16:creationId xmlns:a16="http://schemas.microsoft.com/office/drawing/2014/main" id="{751D48C7-7F2F-4DB3-A75C-224EBEE87011}"/>
                </a:ext>
              </a:extLst>
            </p:cNvPr>
            <p:cNvSpPr/>
            <p:nvPr/>
          </p:nvSpPr>
          <p:spPr>
            <a:xfrm>
              <a:off x="8279856" y="1422710"/>
              <a:ext cx="64369" cy="109427"/>
            </a:xfrm>
            <a:custGeom>
              <a:avLst/>
              <a:gdLst>
                <a:gd name="connsiteX0" fmla="*/ 60829 w 64368"/>
                <a:gd name="connsiteY0" fmla="*/ 4828 h 109427"/>
                <a:gd name="connsiteX1" fmla="*/ 60829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0829" y="4828"/>
                  </a:moveTo>
                  <a:lnTo>
                    <a:pt x="60829" y="78208"/>
                  </a:lnTo>
                  <a:lnTo>
                    <a:pt x="4828" y="107174"/>
                  </a:lnTo>
                  <a:lnTo>
                    <a:pt x="4828" y="33472"/>
                  </a:ln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8" name="Freeform: Shape 267">
              <a:extLst>
                <a:ext uri="{FF2B5EF4-FFF2-40B4-BE49-F238E27FC236}">
                  <a16:creationId xmlns:a16="http://schemas.microsoft.com/office/drawing/2014/main" id="{086CC5F4-5E22-41BE-925B-615098CAF560}"/>
                </a:ext>
              </a:extLst>
            </p:cNvPr>
            <p:cNvSpPr/>
            <p:nvPr/>
          </p:nvSpPr>
          <p:spPr>
            <a:xfrm>
              <a:off x="8489699" y="1334525"/>
              <a:ext cx="25748" cy="54714"/>
            </a:xfrm>
            <a:custGeom>
              <a:avLst/>
              <a:gdLst>
                <a:gd name="connsiteX0" fmla="*/ 4828 w 25747"/>
                <a:gd name="connsiteY0" fmla="*/ 51817 h 54713"/>
                <a:gd name="connsiteX1" fmla="*/ 23495 w 25747"/>
                <a:gd name="connsiteY1" fmla="*/ 4828 h 54713"/>
              </a:gdLst>
              <a:ahLst/>
              <a:cxnLst>
                <a:cxn ang="0">
                  <a:pos x="connsiteX0" y="connsiteY0"/>
                </a:cxn>
                <a:cxn ang="0">
                  <a:pos x="connsiteX1" y="connsiteY1"/>
                </a:cxn>
              </a:cxnLst>
              <a:rect l="l" t="t" r="r" b="b"/>
              <a:pathLst>
                <a:path w="25747" h="54713">
                  <a:moveTo>
                    <a:pt x="4828" y="51817"/>
                  </a:moveTo>
                  <a:lnTo>
                    <a:pt x="23495" y="4828"/>
                  </a:lnTo>
                </a:path>
              </a:pathLst>
            </a:custGeom>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69" name="Freeform: Shape 268">
              <a:extLst>
                <a:ext uri="{FF2B5EF4-FFF2-40B4-BE49-F238E27FC236}">
                  <a16:creationId xmlns:a16="http://schemas.microsoft.com/office/drawing/2014/main" id="{EA593E70-D1E7-4B7C-9918-504D83D37C08}"/>
                </a:ext>
              </a:extLst>
            </p:cNvPr>
            <p:cNvSpPr/>
            <p:nvPr/>
          </p:nvSpPr>
          <p:spPr>
            <a:xfrm>
              <a:off x="8531217" y="1221557"/>
              <a:ext cx="54714" cy="25748"/>
            </a:xfrm>
            <a:custGeom>
              <a:avLst/>
              <a:gdLst>
                <a:gd name="connsiteX0" fmla="*/ 4828 w 54713"/>
                <a:gd name="connsiteY0" fmla="*/ 23495 h 25747"/>
                <a:gd name="connsiteX1" fmla="*/ 50530 w 54713"/>
                <a:gd name="connsiteY1" fmla="*/ 4828 h 25747"/>
              </a:gdLst>
              <a:ahLst/>
              <a:cxnLst>
                <a:cxn ang="0">
                  <a:pos x="connsiteX0" y="connsiteY0"/>
                </a:cxn>
                <a:cxn ang="0">
                  <a:pos x="connsiteX1" y="connsiteY1"/>
                </a:cxn>
              </a:cxnLst>
              <a:rect l="l" t="t" r="r" b="b"/>
              <a:pathLst>
                <a:path w="54713" h="25747">
                  <a:moveTo>
                    <a:pt x="4828" y="23495"/>
                  </a:moveTo>
                  <a:lnTo>
                    <a:pt x="50530" y="4828"/>
                  </a:lnTo>
                </a:path>
              </a:pathLst>
            </a:custGeom>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0" name="Freeform: Shape 269">
              <a:extLst>
                <a:ext uri="{FF2B5EF4-FFF2-40B4-BE49-F238E27FC236}">
                  <a16:creationId xmlns:a16="http://schemas.microsoft.com/office/drawing/2014/main" id="{EBB0593B-29DB-4FA7-A4CB-21D3DD29DAA4}"/>
                </a:ext>
              </a:extLst>
            </p:cNvPr>
            <p:cNvSpPr/>
            <p:nvPr/>
          </p:nvSpPr>
          <p:spPr>
            <a:xfrm>
              <a:off x="8484550" y="1199109"/>
              <a:ext cx="99772" cy="99772"/>
            </a:xfrm>
            <a:custGeom>
              <a:avLst/>
              <a:gdLst>
                <a:gd name="connsiteX0" fmla="*/ 97841 w 99771"/>
                <a:gd name="connsiteY0" fmla="*/ 27276 h 99771"/>
                <a:gd name="connsiteX1" fmla="*/ 97841 w 99771"/>
                <a:gd name="connsiteY1" fmla="*/ 77162 h 99771"/>
                <a:gd name="connsiteX2" fmla="*/ 90760 w 99771"/>
                <a:gd name="connsiteY2" fmla="*/ 88105 h 99771"/>
                <a:gd name="connsiteX3" fmla="*/ 52139 w 99771"/>
                <a:gd name="connsiteY3" fmla="*/ 95507 h 99771"/>
                <a:gd name="connsiteX4" fmla="*/ 52461 w 99771"/>
                <a:gd name="connsiteY4" fmla="*/ 47231 h 99771"/>
                <a:gd name="connsiteX5" fmla="*/ 51495 w 99771"/>
                <a:gd name="connsiteY5" fmla="*/ 45621 h 99771"/>
                <a:gd name="connsiteX6" fmla="*/ 7081 w 99771"/>
                <a:gd name="connsiteY6" fmla="*/ 27276 h 99771"/>
                <a:gd name="connsiteX7" fmla="*/ 4828 w 99771"/>
                <a:gd name="connsiteY7" fmla="*/ 27598 h 99771"/>
                <a:gd name="connsiteX8" fmla="*/ 5793 w 99771"/>
                <a:gd name="connsiteY8" fmla="*/ 25667 h 99771"/>
                <a:gd name="connsiteX9" fmla="*/ 50208 w 99771"/>
                <a:gd name="connsiteY9" fmla="*/ 5069 h 99771"/>
                <a:gd name="connsiteX10" fmla="*/ 51817 w 99771"/>
                <a:gd name="connsiteY10" fmla="*/ 5069 h 99771"/>
                <a:gd name="connsiteX11" fmla="*/ 96232 w 99771"/>
                <a:gd name="connsiteY11" fmla="*/ 25667 h 99771"/>
                <a:gd name="connsiteX12" fmla="*/ 97841 w 99771"/>
                <a:gd name="connsiteY12" fmla="*/ 27276 h 9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771" h="99771">
                  <a:moveTo>
                    <a:pt x="97841" y="27276"/>
                  </a:moveTo>
                  <a:lnTo>
                    <a:pt x="97841" y="77162"/>
                  </a:lnTo>
                  <a:cubicBezTo>
                    <a:pt x="97841" y="81990"/>
                    <a:pt x="95266" y="86174"/>
                    <a:pt x="90760" y="88105"/>
                  </a:cubicBezTo>
                  <a:cubicBezTo>
                    <a:pt x="83680" y="91323"/>
                    <a:pt x="70484" y="95507"/>
                    <a:pt x="52139" y="95507"/>
                  </a:cubicBezTo>
                  <a:lnTo>
                    <a:pt x="52461" y="47231"/>
                  </a:lnTo>
                  <a:cubicBezTo>
                    <a:pt x="52461" y="46587"/>
                    <a:pt x="52139" y="45943"/>
                    <a:pt x="51495" y="45621"/>
                  </a:cubicBezTo>
                  <a:lnTo>
                    <a:pt x="7081" y="27276"/>
                  </a:lnTo>
                  <a:cubicBezTo>
                    <a:pt x="6437" y="26954"/>
                    <a:pt x="5150" y="26954"/>
                    <a:pt x="4828" y="27598"/>
                  </a:cubicBezTo>
                  <a:cubicBezTo>
                    <a:pt x="4828" y="26954"/>
                    <a:pt x="5150" y="25989"/>
                    <a:pt x="5793" y="25667"/>
                  </a:cubicBezTo>
                  <a:lnTo>
                    <a:pt x="50208" y="5069"/>
                  </a:lnTo>
                  <a:cubicBezTo>
                    <a:pt x="50851" y="4747"/>
                    <a:pt x="51173" y="4747"/>
                    <a:pt x="51817" y="5069"/>
                  </a:cubicBezTo>
                  <a:lnTo>
                    <a:pt x="96232" y="25667"/>
                  </a:lnTo>
                  <a:cubicBezTo>
                    <a:pt x="97519" y="25667"/>
                    <a:pt x="97841" y="26311"/>
                    <a:pt x="97841" y="27276"/>
                  </a:cubicBez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1" name="Freeform: Shape 270">
              <a:extLst>
                <a:ext uri="{FF2B5EF4-FFF2-40B4-BE49-F238E27FC236}">
                  <a16:creationId xmlns:a16="http://schemas.microsoft.com/office/drawing/2014/main" id="{9C37D881-CE44-422E-9C5C-5AFDC683FED4}"/>
                </a:ext>
              </a:extLst>
            </p:cNvPr>
            <p:cNvSpPr/>
            <p:nvPr/>
          </p:nvSpPr>
          <p:spPr>
            <a:xfrm>
              <a:off x="8484228" y="1220787"/>
              <a:ext cx="54714" cy="77243"/>
            </a:xfrm>
            <a:custGeom>
              <a:avLst/>
              <a:gdLst>
                <a:gd name="connsiteX0" fmla="*/ 52782 w 54713"/>
                <a:gd name="connsiteY0" fmla="*/ 25230 h 77242"/>
                <a:gd name="connsiteX1" fmla="*/ 52782 w 54713"/>
                <a:gd name="connsiteY1" fmla="*/ 73507 h 77242"/>
                <a:gd name="connsiteX2" fmla="*/ 24460 w 54713"/>
                <a:gd name="connsiteY2" fmla="*/ 70610 h 77242"/>
                <a:gd name="connsiteX3" fmla="*/ 22851 w 54713"/>
                <a:gd name="connsiteY3" fmla="*/ 70288 h 77242"/>
                <a:gd name="connsiteX4" fmla="*/ 19633 w 54713"/>
                <a:gd name="connsiteY4" fmla="*/ 69323 h 77242"/>
                <a:gd name="connsiteX5" fmla="*/ 14483 w 54713"/>
                <a:gd name="connsiteY5" fmla="*/ 67392 h 77242"/>
                <a:gd name="connsiteX6" fmla="*/ 13196 w 54713"/>
                <a:gd name="connsiteY6" fmla="*/ 67070 h 77242"/>
                <a:gd name="connsiteX7" fmla="*/ 13196 w 54713"/>
                <a:gd name="connsiteY7" fmla="*/ 67070 h 77242"/>
                <a:gd name="connsiteX8" fmla="*/ 11908 w 54713"/>
                <a:gd name="connsiteY8" fmla="*/ 66426 h 77242"/>
                <a:gd name="connsiteX9" fmla="*/ 10299 w 54713"/>
                <a:gd name="connsiteY9" fmla="*/ 65461 h 77242"/>
                <a:gd name="connsiteX10" fmla="*/ 10299 w 54713"/>
                <a:gd name="connsiteY10" fmla="*/ 65461 h 77242"/>
                <a:gd name="connsiteX11" fmla="*/ 9012 w 54713"/>
                <a:gd name="connsiteY11" fmla="*/ 64495 h 77242"/>
                <a:gd name="connsiteX12" fmla="*/ 8368 w 54713"/>
                <a:gd name="connsiteY12" fmla="*/ 63851 h 77242"/>
                <a:gd name="connsiteX13" fmla="*/ 7724 w 54713"/>
                <a:gd name="connsiteY13" fmla="*/ 63208 h 77242"/>
                <a:gd name="connsiteX14" fmla="*/ 4828 w 54713"/>
                <a:gd name="connsiteY14" fmla="*/ 55484 h 77242"/>
                <a:gd name="connsiteX15" fmla="*/ 4828 w 54713"/>
                <a:gd name="connsiteY15" fmla="*/ 5598 h 77242"/>
                <a:gd name="connsiteX16" fmla="*/ 6115 w 54713"/>
                <a:gd name="connsiteY16" fmla="*/ 4954 h 77242"/>
                <a:gd name="connsiteX17" fmla="*/ 51495 w 54713"/>
                <a:gd name="connsiteY17" fmla="*/ 23943 h 77242"/>
                <a:gd name="connsiteX18" fmla="*/ 52782 w 54713"/>
                <a:gd name="connsiteY18" fmla="*/ 25230 h 7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713" h="77242">
                  <a:moveTo>
                    <a:pt x="52782" y="25230"/>
                  </a:moveTo>
                  <a:lnTo>
                    <a:pt x="52782" y="73507"/>
                  </a:lnTo>
                  <a:cubicBezTo>
                    <a:pt x="42162" y="73507"/>
                    <a:pt x="31219" y="72219"/>
                    <a:pt x="24460" y="70610"/>
                  </a:cubicBezTo>
                  <a:cubicBezTo>
                    <a:pt x="23816" y="70610"/>
                    <a:pt x="23495" y="70288"/>
                    <a:pt x="22851" y="70288"/>
                  </a:cubicBezTo>
                  <a:cubicBezTo>
                    <a:pt x="21885" y="69967"/>
                    <a:pt x="20598" y="69645"/>
                    <a:pt x="19633" y="69323"/>
                  </a:cubicBezTo>
                  <a:cubicBezTo>
                    <a:pt x="17701" y="68679"/>
                    <a:pt x="15770" y="68035"/>
                    <a:pt x="14483" y="67392"/>
                  </a:cubicBezTo>
                  <a:cubicBezTo>
                    <a:pt x="14161" y="67070"/>
                    <a:pt x="13839" y="67070"/>
                    <a:pt x="13196" y="67070"/>
                  </a:cubicBezTo>
                  <a:cubicBezTo>
                    <a:pt x="13196" y="67070"/>
                    <a:pt x="13196" y="67070"/>
                    <a:pt x="13196" y="67070"/>
                  </a:cubicBezTo>
                  <a:cubicBezTo>
                    <a:pt x="12552" y="66748"/>
                    <a:pt x="12230" y="66748"/>
                    <a:pt x="11908" y="66426"/>
                  </a:cubicBezTo>
                  <a:cubicBezTo>
                    <a:pt x="11265" y="66104"/>
                    <a:pt x="10943" y="65783"/>
                    <a:pt x="10299" y="65461"/>
                  </a:cubicBezTo>
                  <a:lnTo>
                    <a:pt x="10299" y="65461"/>
                  </a:lnTo>
                  <a:cubicBezTo>
                    <a:pt x="9977" y="65139"/>
                    <a:pt x="9333" y="64817"/>
                    <a:pt x="9012" y="64495"/>
                  </a:cubicBezTo>
                  <a:cubicBezTo>
                    <a:pt x="8690" y="64495"/>
                    <a:pt x="8690" y="64173"/>
                    <a:pt x="8368" y="63851"/>
                  </a:cubicBezTo>
                  <a:cubicBezTo>
                    <a:pt x="8046" y="63530"/>
                    <a:pt x="8046" y="63530"/>
                    <a:pt x="7724" y="63208"/>
                  </a:cubicBezTo>
                  <a:cubicBezTo>
                    <a:pt x="5793" y="60955"/>
                    <a:pt x="4828" y="58380"/>
                    <a:pt x="4828" y="55484"/>
                  </a:cubicBezTo>
                  <a:lnTo>
                    <a:pt x="4828" y="5598"/>
                  </a:lnTo>
                  <a:cubicBezTo>
                    <a:pt x="4828" y="4954"/>
                    <a:pt x="5471" y="4632"/>
                    <a:pt x="6115" y="4954"/>
                  </a:cubicBezTo>
                  <a:lnTo>
                    <a:pt x="51495" y="23943"/>
                  </a:lnTo>
                  <a:cubicBezTo>
                    <a:pt x="52461" y="23943"/>
                    <a:pt x="52782" y="24586"/>
                    <a:pt x="52782" y="25230"/>
                  </a:cubicBezTo>
                  <a:close/>
                </a:path>
              </a:pathLst>
            </a:custGeom>
            <a:noFill/>
            <a:ln w="12700" cap="flat">
              <a:solidFill>
                <a:schemeClr val="accent4"/>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272" name="Freeform: Shape 271">
              <a:extLst>
                <a:ext uri="{FF2B5EF4-FFF2-40B4-BE49-F238E27FC236}">
                  <a16:creationId xmlns:a16="http://schemas.microsoft.com/office/drawing/2014/main" id="{95DA5144-E7C3-488D-A71A-01DC247BE1F5}"/>
                </a:ext>
              </a:extLst>
            </p:cNvPr>
            <p:cNvSpPr/>
            <p:nvPr/>
          </p:nvSpPr>
          <p:spPr>
            <a:xfrm>
              <a:off x="8444319" y="1263075"/>
              <a:ext cx="183451" cy="61150"/>
            </a:xfrm>
            <a:custGeom>
              <a:avLst/>
              <a:gdLst>
                <a:gd name="connsiteX0" fmla="*/ 152554 w 183451"/>
                <a:gd name="connsiteY0" fmla="*/ 4828 h 61150"/>
                <a:gd name="connsiteX1" fmla="*/ 180555 w 183451"/>
                <a:gd name="connsiteY1" fmla="*/ 26713 h 61150"/>
                <a:gd name="connsiteX2" fmla="*/ 92691 w 183451"/>
                <a:gd name="connsiteY2" fmla="*/ 56966 h 61150"/>
                <a:gd name="connsiteX3" fmla="*/ 4828 w 183451"/>
                <a:gd name="connsiteY3" fmla="*/ 26713 h 61150"/>
                <a:gd name="connsiteX4" fmla="*/ 33150 w 183451"/>
                <a:gd name="connsiteY4" fmla="*/ 4828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51" h="61150">
                  <a:moveTo>
                    <a:pt x="152554" y="4828"/>
                  </a:moveTo>
                  <a:cubicBezTo>
                    <a:pt x="169934" y="10299"/>
                    <a:pt x="180555" y="18023"/>
                    <a:pt x="180555" y="26713"/>
                  </a:cubicBezTo>
                  <a:cubicBezTo>
                    <a:pt x="180555" y="43127"/>
                    <a:pt x="141290" y="56966"/>
                    <a:pt x="92691" y="56966"/>
                  </a:cubicBezTo>
                  <a:cubicBezTo>
                    <a:pt x="44093" y="56966"/>
                    <a:pt x="4828" y="43127"/>
                    <a:pt x="4828" y="26713"/>
                  </a:cubicBezTo>
                  <a:cubicBezTo>
                    <a:pt x="4828" y="18023"/>
                    <a:pt x="15770" y="10299"/>
                    <a:pt x="33150" y="4828"/>
                  </a:cubicBezTo>
                </a:path>
              </a:pathLst>
            </a:custGeom>
            <a:noFill/>
            <a:ln w="12700" cap="flat">
              <a:solidFill>
                <a:srgbClr val="FFFFFF"/>
              </a:solidFill>
              <a:prstDash val="solid"/>
              <a:round/>
            </a:ln>
          </p:spPr>
          <p:txBody>
            <a:bodyPr rtlCol="0" anchor="ctr"/>
            <a:lstStyle/>
            <a:p>
              <a:pPr defTabSz="731473">
                <a:defRPr/>
              </a:pPr>
              <a:endParaRPr lang="en-US" sz="3456"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sp>
        <p:nvSpPr>
          <p:cNvPr id="236" name="Rectangle 235">
            <a:extLst>
              <a:ext uri="{FF2B5EF4-FFF2-40B4-BE49-F238E27FC236}">
                <a16:creationId xmlns:a16="http://schemas.microsoft.com/office/drawing/2014/main" id="{1EB3B0B3-E47F-4868-B540-3F69A9FC06D4}"/>
              </a:ext>
            </a:extLst>
          </p:cNvPr>
          <p:cNvSpPr/>
          <p:nvPr/>
        </p:nvSpPr>
        <p:spPr>
          <a:xfrm>
            <a:off x="8951455" y="4672394"/>
            <a:ext cx="2676852" cy="443198"/>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Top Value Driver</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Time-to-market</a:t>
            </a:r>
          </a:p>
        </p:txBody>
      </p:sp>
      <p:sp>
        <p:nvSpPr>
          <p:cNvPr id="237" name="Rectangle 236">
            <a:extLst>
              <a:ext uri="{FF2B5EF4-FFF2-40B4-BE49-F238E27FC236}">
                <a16:creationId xmlns:a16="http://schemas.microsoft.com/office/drawing/2014/main" id="{646D7449-4603-4924-9ADE-94FB512D3068}"/>
              </a:ext>
            </a:extLst>
          </p:cNvPr>
          <p:cNvSpPr/>
          <p:nvPr/>
        </p:nvSpPr>
        <p:spPr>
          <a:xfrm>
            <a:off x="8951455" y="3558781"/>
            <a:ext cx="2676852" cy="886397"/>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What is it?</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Deploying new features/ applications faster and reducing errors</a:t>
            </a:r>
          </a:p>
        </p:txBody>
      </p:sp>
      <p:cxnSp>
        <p:nvCxnSpPr>
          <p:cNvPr id="238" name="Straight Connector 237">
            <a:extLst>
              <a:ext uri="{FF2B5EF4-FFF2-40B4-BE49-F238E27FC236}">
                <a16:creationId xmlns:a16="http://schemas.microsoft.com/office/drawing/2014/main" id="{DB0094F7-4AC9-4D40-AD00-E47354F48A26}"/>
              </a:ext>
            </a:extLst>
          </p:cNvPr>
          <p:cNvCxnSpPr>
            <a:cxnSpLocks/>
          </p:cNvCxnSpPr>
          <p:nvPr/>
        </p:nvCxnSpPr>
        <p:spPr>
          <a:xfrm flipH="1">
            <a:off x="8951455" y="3348142"/>
            <a:ext cx="2676852" cy="0"/>
          </a:xfrm>
          <a:prstGeom prst="line">
            <a:avLst/>
          </a:prstGeom>
          <a:noFill/>
          <a:ln w="28575" cap="flat" cmpd="sng" algn="ctr">
            <a:solidFill>
              <a:srgbClr val="F46DBA"/>
            </a:solidFill>
            <a:prstDash val="solid"/>
          </a:ln>
          <a:effectLst/>
        </p:spPr>
      </p:cxnSp>
      <p:sp>
        <p:nvSpPr>
          <p:cNvPr id="239" name="TextBox 238">
            <a:extLst>
              <a:ext uri="{FF2B5EF4-FFF2-40B4-BE49-F238E27FC236}">
                <a16:creationId xmlns:a16="http://schemas.microsoft.com/office/drawing/2014/main" id="{26AC80DA-E2C4-478E-931E-83B7D111EF56}"/>
              </a:ext>
            </a:extLst>
          </p:cNvPr>
          <p:cNvSpPr txBox="1"/>
          <p:nvPr/>
        </p:nvSpPr>
        <p:spPr>
          <a:xfrm>
            <a:off x="12297532" y="5403253"/>
            <a:ext cx="2140433" cy="350865"/>
          </a:xfrm>
          <a:prstGeom prst="rect">
            <a:avLst/>
          </a:prstGeom>
          <a:noFill/>
        </p:spPr>
        <p:txBody>
          <a:bodyPr wrap="square" lIns="0" rIns="0" rtlCol="0">
            <a:spAutoFit/>
          </a:bodyPr>
          <a:lstStyle/>
          <a:p>
            <a:pPr algn="r" defTabSz="731473">
              <a:defRPr/>
            </a:pPr>
            <a:r>
              <a:rPr lang="en-US" sz="168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Value impact</a:t>
            </a:r>
          </a:p>
        </p:txBody>
      </p:sp>
      <p:sp>
        <p:nvSpPr>
          <p:cNvPr id="92" name="Arrow: Pentagon 91">
            <a:extLst>
              <a:ext uri="{FF2B5EF4-FFF2-40B4-BE49-F238E27FC236}">
                <a16:creationId xmlns:a16="http://schemas.microsoft.com/office/drawing/2014/main" id="{33D9D48E-3AA3-4FBB-96C1-D95D1E7E54D6}"/>
              </a:ext>
            </a:extLst>
          </p:cNvPr>
          <p:cNvSpPr/>
          <p:nvPr/>
        </p:nvSpPr>
        <p:spPr>
          <a:xfrm flipH="1">
            <a:off x="260336" y="5326655"/>
            <a:ext cx="2677252" cy="111690"/>
          </a:xfrm>
          <a:prstGeom prst="homePlate">
            <a:avLst/>
          </a:prstGeom>
          <a:solidFill>
            <a:srgbClr val="FF9900"/>
          </a:solidFill>
          <a:ln w="9525" cap="flat" cmpd="sng" algn="ctr">
            <a:noFill/>
            <a:prstDash val="solid"/>
          </a:ln>
          <a:effectLst/>
        </p:spPr>
        <p:txBody>
          <a:bodyPr rtlCol="0" anchor="ctr"/>
          <a:lstStyle/>
          <a:p>
            <a:pPr algn="ctr" defTabSz="548640">
              <a:defRPr/>
            </a:pPr>
            <a:endParaRPr lang="en-US" sz="1920" kern="0" dirty="0">
              <a:solidFill>
                <a:srgbClr val="41404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3" name="Rectangle 92">
            <a:extLst>
              <a:ext uri="{FF2B5EF4-FFF2-40B4-BE49-F238E27FC236}">
                <a16:creationId xmlns:a16="http://schemas.microsoft.com/office/drawing/2014/main" id="{E96DB743-7107-4C5D-AA6D-10A8414DB4DC}"/>
              </a:ext>
            </a:extLst>
          </p:cNvPr>
          <p:cNvSpPr/>
          <p:nvPr/>
        </p:nvSpPr>
        <p:spPr>
          <a:xfrm flipH="1">
            <a:off x="3150789" y="5326655"/>
            <a:ext cx="2677252" cy="111690"/>
          </a:xfrm>
          <a:prstGeom prst="rect">
            <a:avLst/>
          </a:prstGeom>
          <a:solidFill>
            <a:srgbClr val="00A1C9"/>
          </a:solidFill>
          <a:ln w="9525" cap="flat" cmpd="sng" algn="ctr">
            <a:noFill/>
            <a:prstDash val="solid"/>
          </a:ln>
          <a:effectLst/>
        </p:spPr>
        <p:txBody>
          <a:bodyPr rtlCol="0" anchor="ctr"/>
          <a:lstStyle/>
          <a:p>
            <a:pPr algn="ctr" defTabSz="548640">
              <a:defRPr/>
            </a:pPr>
            <a:endParaRPr lang="en-US" sz="1920" kern="0" dirty="0">
              <a:solidFill>
                <a:srgbClr val="41404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4" name="Rectangle 93">
            <a:extLst>
              <a:ext uri="{FF2B5EF4-FFF2-40B4-BE49-F238E27FC236}">
                <a16:creationId xmlns:a16="http://schemas.microsoft.com/office/drawing/2014/main" id="{BE4873E2-6FA2-41DC-9162-E6A5B0345434}"/>
              </a:ext>
            </a:extLst>
          </p:cNvPr>
          <p:cNvSpPr/>
          <p:nvPr/>
        </p:nvSpPr>
        <p:spPr>
          <a:xfrm flipH="1">
            <a:off x="6049509" y="5326655"/>
            <a:ext cx="2677252" cy="111690"/>
          </a:xfrm>
          <a:prstGeom prst="rect">
            <a:avLst/>
          </a:prstGeom>
          <a:solidFill>
            <a:srgbClr val="EB5F07"/>
          </a:solidFill>
          <a:ln w="9525" cap="flat" cmpd="sng" algn="ctr">
            <a:noFill/>
            <a:prstDash val="solid"/>
          </a:ln>
          <a:effectLst/>
        </p:spPr>
        <p:txBody>
          <a:bodyPr rtlCol="0" anchor="ctr"/>
          <a:lstStyle/>
          <a:p>
            <a:pPr algn="ctr" defTabSz="548640">
              <a:defRPr/>
            </a:pPr>
            <a:endParaRPr lang="en-US" sz="1920" kern="0" dirty="0">
              <a:solidFill>
                <a:srgbClr val="41404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5" name="Arrow: Pentagon 94">
            <a:extLst>
              <a:ext uri="{FF2B5EF4-FFF2-40B4-BE49-F238E27FC236}">
                <a16:creationId xmlns:a16="http://schemas.microsoft.com/office/drawing/2014/main" id="{D375DC5F-DF6B-4A02-A0A7-640A699D6362}"/>
              </a:ext>
            </a:extLst>
          </p:cNvPr>
          <p:cNvSpPr/>
          <p:nvPr/>
        </p:nvSpPr>
        <p:spPr>
          <a:xfrm>
            <a:off x="8941763" y="5326655"/>
            <a:ext cx="2677252" cy="111690"/>
          </a:xfrm>
          <a:prstGeom prst="homePlate">
            <a:avLst/>
          </a:prstGeom>
          <a:solidFill>
            <a:schemeClr val="accent4"/>
          </a:solidFill>
          <a:ln w="9525" cap="flat" cmpd="sng" algn="ctr">
            <a:solidFill>
              <a:srgbClr val="F46DBA"/>
            </a:solidFill>
            <a:prstDash val="solid"/>
          </a:ln>
          <a:effectLst/>
        </p:spPr>
        <p:txBody>
          <a:bodyPr rtlCol="0" anchor="ctr"/>
          <a:lstStyle/>
          <a:p>
            <a:pPr algn="ctr" defTabSz="548640">
              <a:defRPr/>
            </a:pPr>
            <a:endParaRPr lang="en-US" sz="1920" kern="0" dirty="0">
              <a:solidFill>
                <a:srgbClr val="41404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0" name="TextBox 89">
            <a:extLst>
              <a:ext uri="{FF2B5EF4-FFF2-40B4-BE49-F238E27FC236}">
                <a16:creationId xmlns:a16="http://schemas.microsoft.com/office/drawing/2014/main" id="{C15E4EA2-1E1B-4529-B001-E322BECEF1F9}"/>
              </a:ext>
            </a:extLst>
          </p:cNvPr>
          <p:cNvSpPr txBox="1"/>
          <p:nvPr/>
        </p:nvSpPr>
        <p:spPr>
          <a:xfrm>
            <a:off x="11825987" y="2871738"/>
            <a:ext cx="2676852" cy="295466"/>
          </a:xfrm>
          <a:prstGeom prst="rect">
            <a:avLst/>
          </a:prstGeom>
          <a:noFill/>
        </p:spPr>
        <p:txBody>
          <a:bodyPr wrap="square" lIns="0" tIns="0" rIns="0" bIns="0" rtlCol="0">
            <a:spAutoFit/>
          </a:bodyPr>
          <a:lstStyle/>
          <a:p>
            <a:pPr algn="ctr" defTabSz="731473">
              <a:defRPr/>
            </a:pPr>
            <a:r>
              <a:rPr lang="en-US" sz="192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Sustainability</a:t>
            </a:r>
          </a:p>
        </p:txBody>
      </p:sp>
      <p:sp>
        <p:nvSpPr>
          <p:cNvPr id="124" name="Rectangle 123">
            <a:extLst>
              <a:ext uri="{FF2B5EF4-FFF2-40B4-BE49-F238E27FC236}">
                <a16:creationId xmlns:a16="http://schemas.microsoft.com/office/drawing/2014/main" id="{FA62F6BF-1559-4A0C-B22D-E47BC21FDAF1}"/>
              </a:ext>
            </a:extLst>
          </p:cNvPr>
          <p:cNvSpPr/>
          <p:nvPr/>
        </p:nvSpPr>
        <p:spPr>
          <a:xfrm>
            <a:off x="11825987" y="4672394"/>
            <a:ext cx="2676852" cy="443198"/>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Top Value Driver</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Carbon Footprint</a:t>
            </a:r>
          </a:p>
        </p:txBody>
      </p:sp>
      <p:sp>
        <p:nvSpPr>
          <p:cNvPr id="125" name="Rectangle 124">
            <a:extLst>
              <a:ext uri="{FF2B5EF4-FFF2-40B4-BE49-F238E27FC236}">
                <a16:creationId xmlns:a16="http://schemas.microsoft.com/office/drawing/2014/main" id="{8A2E5689-D628-4D31-99DF-CEBC23F76AE8}"/>
              </a:ext>
            </a:extLst>
          </p:cNvPr>
          <p:cNvSpPr/>
          <p:nvPr/>
        </p:nvSpPr>
        <p:spPr>
          <a:xfrm>
            <a:off x="11825987" y="3558781"/>
            <a:ext cx="2676852" cy="886397"/>
          </a:xfrm>
          <a:prstGeom prst="rect">
            <a:avLst/>
          </a:prstGeom>
        </p:spPr>
        <p:txBody>
          <a:bodyPr wrap="square" lIns="0" tIns="0" rIns="0" bIns="0">
            <a:spAutoFit/>
          </a:bodyPr>
          <a:lstStyle/>
          <a:p>
            <a:pPr defTabSz="731473">
              <a:defRPr/>
            </a:pPr>
            <a:r>
              <a:rPr lang="en-US" sz="1440" kern="0" dirty="0">
                <a:latin typeface="Amazon Ember Medium" panose="020B0603020204030204" pitchFamily="34" charset="0"/>
                <a:ea typeface="Amazon Ember Medium" panose="020B0603020204030204" pitchFamily="34" charset="0"/>
                <a:cs typeface="Amazon Ember Medium" panose="020B0603020204030204" pitchFamily="34" charset="0"/>
              </a:rPr>
              <a:t>What is it?</a:t>
            </a:r>
          </a:p>
          <a:p>
            <a:pPr defTabSz="731473">
              <a:defRPr/>
            </a:pPr>
            <a:r>
              <a:rPr lang="en-US" sz="1440" kern="0" dirty="0">
                <a:solidFill>
                  <a:srgbClr val="FFFFFF"/>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rPr>
              <a:t>Running infrastructure more efficiently and reducing carbon footprint</a:t>
            </a:r>
          </a:p>
        </p:txBody>
      </p:sp>
      <p:cxnSp>
        <p:nvCxnSpPr>
          <p:cNvPr id="126" name="Straight Connector 125">
            <a:extLst>
              <a:ext uri="{FF2B5EF4-FFF2-40B4-BE49-F238E27FC236}">
                <a16:creationId xmlns:a16="http://schemas.microsoft.com/office/drawing/2014/main" id="{F0693E7E-570A-4BD8-9D1F-A23B6D04497C}"/>
              </a:ext>
            </a:extLst>
          </p:cNvPr>
          <p:cNvCxnSpPr>
            <a:cxnSpLocks/>
          </p:cNvCxnSpPr>
          <p:nvPr/>
        </p:nvCxnSpPr>
        <p:spPr>
          <a:xfrm flipH="1">
            <a:off x="11825987" y="3348142"/>
            <a:ext cx="2676852" cy="0"/>
          </a:xfrm>
          <a:prstGeom prst="line">
            <a:avLst/>
          </a:prstGeom>
          <a:noFill/>
          <a:ln w="28575" cap="flat" cmpd="sng" algn="ctr">
            <a:solidFill>
              <a:srgbClr val="00B050"/>
            </a:solidFill>
            <a:prstDash val="solid"/>
          </a:ln>
          <a:effectLst/>
        </p:spPr>
      </p:cxnSp>
      <p:sp>
        <p:nvSpPr>
          <p:cNvPr id="128" name="Arrow: Pentagon 127">
            <a:extLst>
              <a:ext uri="{FF2B5EF4-FFF2-40B4-BE49-F238E27FC236}">
                <a16:creationId xmlns:a16="http://schemas.microsoft.com/office/drawing/2014/main" id="{AF1BFAA4-08DB-4701-92B1-600D89F67D82}"/>
              </a:ext>
            </a:extLst>
          </p:cNvPr>
          <p:cNvSpPr/>
          <p:nvPr/>
        </p:nvSpPr>
        <p:spPr>
          <a:xfrm>
            <a:off x="11825788" y="5326655"/>
            <a:ext cx="2677252" cy="111690"/>
          </a:xfrm>
          <a:prstGeom prst="homePlate">
            <a:avLst/>
          </a:prstGeom>
          <a:solidFill>
            <a:srgbClr val="00B050"/>
          </a:solidFill>
          <a:ln w="9525" cap="flat" cmpd="sng" algn="ctr">
            <a:solidFill>
              <a:srgbClr val="00B050"/>
            </a:solidFill>
            <a:prstDash val="solid"/>
          </a:ln>
          <a:effectLst/>
        </p:spPr>
        <p:txBody>
          <a:bodyPr rtlCol="0" anchor="ctr"/>
          <a:lstStyle/>
          <a:p>
            <a:pPr algn="ctr" defTabSz="548640">
              <a:defRPr/>
            </a:pPr>
            <a:endParaRPr lang="en-US" sz="1920" kern="0" dirty="0">
              <a:solidFill>
                <a:srgbClr val="41404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nvGrpSpPr>
          <p:cNvPr id="17" name="Group 16">
            <a:extLst>
              <a:ext uri="{FF2B5EF4-FFF2-40B4-BE49-F238E27FC236}">
                <a16:creationId xmlns:a16="http://schemas.microsoft.com/office/drawing/2014/main" id="{F7497A63-2731-457B-9BDF-C3ECB00550ED}"/>
              </a:ext>
            </a:extLst>
          </p:cNvPr>
          <p:cNvGrpSpPr/>
          <p:nvPr/>
        </p:nvGrpSpPr>
        <p:grpSpPr>
          <a:xfrm>
            <a:off x="12723513" y="1971379"/>
            <a:ext cx="715933" cy="891323"/>
            <a:chOff x="10606233" y="1711420"/>
            <a:chExt cx="596611" cy="742769"/>
          </a:xfrm>
        </p:grpSpPr>
        <p:grpSp>
          <p:nvGrpSpPr>
            <p:cNvPr id="16" name="Group 15">
              <a:extLst>
                <a:ext uri="{FF2B5EF4-FFF2-40B4-BE49-F238E27FC236}">
                  <a16:creationId xmlns:a16="http://schemas.microsoft.com/office/drawing/2014/main" id="{2592D5D4-BC2F-4524-9073-78646B83B111}"/>
                </a:ext>
              </a:extLst>
            </p:cNvPr>
            <p:cNvGrpSpPr/>
            <p:nvPr/>
          </p:nvGrpSpPr>
          <p:grpSpPr>
            <a:xfrm>
              <a:off x="10606233" y="1711420"/>
              <a:ext cx="596611" cy="742769"/>
              <a:chOff x="10606233" y="1711420"/>
              <a:chExt cx="596611" cy="742769"/>
            </a:xfrm>
          </p:grpSpPr>
          <p:pic>
            <p:nvPicPr>
              <p:cNvPr id="7" name="Graphic 6" descr="Cloud with solid fill">
                <a:extLst>
                  <a:ext uri="{FF2B5EF4-FFF2-40B4-BE49-F238E27FC236}">
                    <a16:creationId xmlns:a16="http://schemas.microsoft.com/office/drawing/2014/main" id="{245B75AA-F062-4382-8C28-3201DA08B7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6233" y="1711420"/>
                <a:ext cx="596611" cy="596611"/>
              </a:xfrm>
              <a:prstGeom prst="rect">
                <a:avLst/>
              </a:prstGeom>
            </p:spPr>
          </p:pic>
          <p:grpSp>
            <p:nvGrpSpPr>
              <p:cNvPr id="14" name="Group 13">
                <a:extLst>
                  <a:ext uri="{FF2B5EF4-FFF2-40B4-BE49-F238E27FC236}">
                    <a16:creationId xmlns:a16="http://schemas.microsoft.com/office/drawing/2014/main" id="{4B74585B-26F6-4008-938F-D81BF3E6A7EF}"/>
                  </a:ext>
                </a:extLst>
              </p:cNvPr>
              <p:cNvGrpSpPr/>
              <p:nvPr/>
            </p:nvGrpSpPr>
            <p:grpSpPr>
              <a:xfrm>
                <a:off x="10763092" y="2213200"/>
                <a:ext cx="252412" cy="240989"/>
                <a:chOff x="10768655" y="2213200"/>
                <a:chExt cx="252412" cy="240989"/>
              </a:xfrm>
            </p:grpSpPr>
            <p:cxnSp>
              <p:nvCxnSpPr>
                <p:cNvPr id="9" name="Straight Arrow Connector 8">
                  <a:extLst>
                    <a:ext uri="{FF2B5EF4-FFF2-40B4-BE49-F238E27FC236}">
                      <a16:creationId xmlns:a16="http://schemas.microsoft.com/office/drawing/2014/main" id="{6D0854B4-E888-41A1-8666-B3522C24C800}"/>
                    </a:ext>
                  </a:extLst>
                </p:cNvPr>
                <p:cNvCxnSpPr>
                  <a:cxnSpLocks/>
                </p:cNvCxnSpPr>
                <p:nvPr/>
              </p:nvCxnSpPr>
              <p:spPr>
                <a:xfrm>
                  <a:off x="10768655" y="2258497"/>
                  <a:ext cx="0" cy="150394"/>
                </a:xfrm>
                <a:prstGeom prst="straightConnector1">
                  <a:avLst/>
                </a:prstGeom>
                <a:ln w="19050" cap="rnd">
                  <a:solidFill>
                    <a:srgbClr val="00B050"/>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D5DE1BD-FAB2-483D-A3D8-13AE621DB779}"/>
                    </a:ext>
                  </a:extLst>
                </p:cNvPr>
                <p:cNvCxnSpPr>
                  <a:cxnSpLocks/>
                </p:cNvCxnSpPr>
                <p:nvPr/>
              </p:nvCxnSpPr>
              <p:spPr>
                <a:xfrm>
                  <a:off x="10898382" y="2213200"/>
                  <a:ext cx="0" cy="240989"/>
                </a:xfrm>
                <a:prstGeom prst="straightConnector1">
                  <a:avLst/>
                </a:prstGeom>
                <a:ln w="19050" cap="rnd">
                  <a:solidFill>
                    <a:srgbClr val="00B050"/>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A56E9BA-C902-4820-918D-80334A16F9DA}"/>
                    </a:ext>
                  </a:extLst>
                </p:cNvPr>
                <p:cNvCxnSpPr>
                  <a:cxnSpLocks/>
                </p:cNvCxnSpPr>
                <p:nvPr/>
              </p:nvCxnSpPr>
              <p:spPr>
                <a:xfrm>
                  <a:off x="11021067" y="2258497"/>
                  <a:ext cx="0" cy="150394"/>
                </a:xfrm>
                <a:prstGeom prst="straightConnector1">
                  <a:avLst/>
                </a:prstGeom>
                <a:ln w="19050" cap="rnd">
                  <a:solidFill>
                    <a:srgbClr val="00B050"/>
                  </a:solidFill>
                  <a:round/>
                  <a:tailEnd type="triangle"/>
                </a:ln>
              </p:spPr>
              <p:style>
                <a:lnRef idx="1">
                  <a:schemeClr val="accent1"/>
                </a:lnRef>
                <a:fillRef idx="0">
                  <a:schemeClr val="accent1"/>
                </a:fillRef>
                <a:effectRef idx="0">
                  <a:schemeClr val="accent1"/>
                </a:effectRef>
                <a:fontRef idx="minor">
                  <a:schemeClr val="tx1"/>
                </a:fontRef>
              </p:style>
            </p:cxnSp>
          </p:grpSp>
        </p:grpSp>
        <p:sp>
          <p:nvSpPr>
            <p:cNvPr id="15" name="TextBox 14">
              <a:extLst>
                <a:ext uri="{FF2B5EF4-FFF2-40B4-BE49-F238E27FC236}">
                  <a16:creationId xmlns:a16="http://schemas.microsoft.com/office/drawing/2014/main" id="{568A8074-6F06-4788-80B1-6688EFACA13B}"/>
                </a:ext>
              </a:extLst>
            </p:cNvPr>
            <p:cNvSpPr txBox="1"/>
            <p:nvPr/>
          </p:nvSpPr>
          <p:spPr>
            <a:xfrm>
              <a:off x="10789108" y="1944944"/>
              <a:ext cx="230861" cy="200055"/>
            </a:xfrm>
            <a:prstGeom prst="rect">
              <a:avLst/>
            </a:prstGeom>
            <a:noFill/>
          </p:spPr>
          <p:txBody>
            <a:bodyPr wrap="square" lIns="0" rIns="0" rtlCol="0">
              <a:spAutoFit/>
            </a:bodyPr>
            <a:lstStyle/>
            <a:p>
              <a:pPr algn="l"/>
              <a:r>
                <a:rPr lang="en-US" sz="960" b="1" dirty="0">
                  <a:solidFill>
                    <a:srgbClr val="00B050"/>
                  </a:solidFill>
                </a:rPr>
                <a:t>CO2</a:t>
              </a:r>
            </a:p>
          </p:txBody>
        </p:sp>
      </p:grpSp>
      <p:sp>
        <p:nvSpPr>
          <p:cNvPr id="2" name="Rectangle 1">
            <a:extLst>
              <a:ext uri="{FF2B5EF4-FFF2-40B4-BE49-F238E27FC236}">
                <a16:creationId xmlns:a16="http://schemas.microsoft.com/office/drawing/2014/main" id="{07E67E64-811B-A6EA-2F10-51B3DFEF4061}"/>
              </a:ext>
            </a:extLst>
          </p:cNvPr>
          <p:cNvSpPr/>
          <p:nvPr/>
        </p:nvSpPr>
        <p:spPr>
          <a:xfrm>
            <a:off x="8976847" y="-10430"/>
            <a:ext cx="5619617" cy="2136752"/>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Alternatively, outcomes of the Benchmarking Study could be overwritten with customer references: https://aws.amazon.com/solutions/case-studies</a:t>
            </a:r>
            <a:r>
              <a:rPr lang="de-DE" sz="1800" dirty="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E2F2D2C-AB10-8492-FC66-E3F59BDA1391}"/>
              </a:ext>
            </a:extLst>
          </p:cNvPr>
          <p:cNvSpPr/>
          <p:nvPr/>
        </p:nvSpPr>
        <p:spPr>
          <a:xfrm>
            <a:off x="562473" y="7333761"/>
            <a:ext cx="6766596" cy="400110"/>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a:t>
            </a:r>
            <a:r>
              <a:rPr lang="en-US" sz="1000" b="1" dirty="0">
                <a:latin typeface="Calibri" panose="020F0502020204030204" pitchFamily="34" charset="0"/>
                <a:ea typeface="Amazon Ember" panose="020B0603020204020204" pitchFamily="34" charset="0"/>
                <a:cs typeface="Calibri" panose="020F0502020204030204" pitchFamily="34" charset="0"/>
              </a:rPr>
              <a:t>Source:</a:t>
            </a:r>
            <a:r>
              <a:rPr lang="en-US" sz="1000" dirty="0">
                <a:latin typeface="Calibri" panose="020F0502020204030204" pitchFamily="34" charset="0"/>
                <a:ea typeface="Amazon Ember" panose="020B060302020402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“The Business Value of Migration to Amazon Web Services” February 2022, The Hackett Group</a:t>
            </a:r>
          </a:p>
          <a:p>
            <a:r>
              <a:rPr lang="en-US" sz="1000" dirty="0">
                <a:latin typeface="Calibri" panose="020F0502020204030204" pitchFamily="34" charset="0"/>
                <a:ea typeface="Amazon Ember" panose="020B0603020204020204" pitchFamily="34" charset="0"/>
                <a:cs typeface="Calibri" panose="020F0502020204030204" pitchFamily="34" charset="0"/>
              </a:rPr>
              <a:t>Link: https://pages.awscloud.com/rs/112-TZM-766/images/hackett-group-the-business-value-of-migration-to-aws-012022.pdf</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285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64FB-C40A-492A-BB96-5F17FABAE5B2}"/>
              </a:ext>
            </a:extLst>
          </p:cNvPr>
          <p:cNvSpPr>
            <a:spLocks noGrp="1"/>
          </p:cNvSpPr>
          <p:nvPr>
            <p:ph type="title"/>
          </p:nvPr>
        </p:nvSpPr>
        <p:spPr>
          <a:xfrm>
            <a:off x="654136" y="551284"/>
            <a:ext cx="13167360" cy="576157"/>
          </a:xfrm>
        </p:spPr>
        <p:txBody>
          <a:bodyPr/>
          <a:lstStyle/>
          <a:p>
            <a:r>
              <a:rPr lang="en-US" sz="3360" dirty="0"/>
              <a:t>AWS CVF Benefits for </a:t>
            </a:r>
            <a:r>
              <a:rPr lang="en-US" sz="3360" dirty="0">
                <a:solidFill>
                  <a:schemeClr val="accent1"/>
                </a:solidFill>
              </a:rPr>
              <a:t>Customer</a:t>
            </a:r>
            <a:r>
              <a:rPr lang="en-US" sz="3360" dirty="0"/>
              <a:t> </a:t>
            </a:r>
          </a:p>
        </p:txBody>
      </p:sp>
      <p:sp>
        <p:nvSpPr>
          <p:cNvPr id="123" name="TextBox 122">
            <a:extLst>
              <a:ext uri="{FF2B5EF4-FFF2-40B4-BE49-F238E27FC236}">
                <a16:creationId xmlns:a16="http://schemas.microsoft.com/office/drawing/2014/main" id="{D3644FBE-D00B-42D3-B70C-E63FEB19150B}"/>
              </a:ext>
            </a:extLst>
          </p:cNvPr>
          <p:cNvSpPr txBox="1"/>
          <p:nvPr/>
        </p:nvSpPr>
        <p:spPr>
          <a:xfrm>
            <a:off x="2510441" y="1889740"/>
            <a:ext cx="11002992" cy="683264"/>
          </a:xfrm>
          <a:prstGeom prst="rect">
            <a:avLst/>
          </a:prstGeom>
          <a:noFill/>
        </p:spPr>
        <p:txBody>
          <a:bodyPr wrap="square">
            <a:spAutoFit/>
          </a:bodyPr>
          <a:lstStyle/>
          <a:p>
            <a:pPr marL="0" lvl="1" defTabSz="1097252">
              <a:defRPr/>
            </a:pPr>
            <a:r>
              <a:rPr lang="en-US" sz="192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rPr>
              <a:t>Provide </a:t>
            </a:r>
            <a:r>
              <a:rPr lang="en-US" sz="1920" dirty="0">
                <a:solidFill>
                  <a:schemeClr val="accent1"/>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rPr>
              <a:t>Customer</a:t>
            </a:r>
            <a:r>
              <a:rPr lang="en-US" sz="192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rPr>
              <a:t> with </a:t>
            </a:r>
            <a:r>
              <a:rPr lang="en-US" sz="1920" b="1" dirty="0">
                <a:solidFill>
                  <a:srgbClr val="FF9900"/>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rPr>
              <a:t>modern, stable and cost-optimized solutions </a:t>
            </a:r>
            <a:r>
              <a:rPr lang="en-US" sz="192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rPr>
              <a:t>to keep advancing in growing their business.</a:t>
            </a:r>
            <a:endParaRPr lang="en-US" sz="1920" b="1" dirty="0">
              <a:solidFill>
                <a:srgbClr val="FF9900"/>
              </a:solidFill>
              <a:latin typeface="Amazon Ember Display" panose="020F0603020204020204" pitchFamily="34" charset="0"/>
              <a:ea typeface="Amazon Ember Display" panose="020F0603020204020204" pitchFamily="34" charset="0"/>
              <a:cs typeface="Amazon Ember Display" panose="020F0603020204020204" pitchFamily="34" charset="0"/>
              <a:sym typeface="Amazon Ember" panose="020B0603020204020204" pitchFamily="34" charset="0"/>
            </a:endParaRPr>
          </a:p>
        </p:txBody>
      </p:sp>
      <p:cxnSp>
        <p:nvCxnSpPr>
          <p:cNvPr id="41" name="Straight Connector 40">
            <a:extLst>
              <a:ext uri="{FF2B5EF4-FFF2-40B4-BE49-F238E27FC236}">
                <a16:creationId xmlns:a16="http://schemas.microsoft.com/office/drawing/2014/main" id="{CAEB5166-FD24-4990-987C-83AD99CD5115}"/>
              </a:ext>
            </a:extLst>
          </p:cNvPr>
          <p:cNvCxnSpPr>
            <a:cxnSpLocks/>
          </p:cNvCxnSpPr>
          <p:nvPr/>
        </p:nvCxnSpPr>
        <p:spPr>
          <a:xfrm flipH="1">
            <a:off x="580658" y="4216462"/>
            <a:ext cx="3091301" cy="0"/>
          </a:xfrm>
          <a:prstGeom prst="line">
            <a:avLst/>
          </a:prstGeom>
          <a:noFill/>
          <a:ln w="28575" cap="flat" cmpd="sng" algn="ctr">
            <a:solidFill>
              <a:schemeClr val="accent1"/>
            </a:solidFill>
            <a:prstDash val="solid"/>
          </a:ln>
          <a:effectLst/>
        </p:spPr>
      </p:cxnSp>
      <p:cxnSp>
        <p:nvCxnSpPr>
          <p:cNvPr id="43" name="Straight Connector 42">
            <a:extLst>
              <a:ext uri="{FF2B5EF4-FFF2-40B4-BE49-F238E27FC236}">
                <a16:creationId xmlns:a16="http://schemas.microsoft.com/office/drawing/2014/main" id="{D8A61920-C27C-4D02-9147-FF56205EC9FA}"/>
              </a:ext>
            </a:extLst>
          </p:cNvPr>
          <p:cNvCxnSpPr/>
          <p:nvPr/>
        </p:nvCxnSpPr>
        <p:spPr>
          <a:xfrm flipH="1">
            <a:off x="3864846" y="4216462"/>
            <a:ext cx="2343744" cy="0"/>
          </a:xfrm>
          <a:prstGeom prst="line">
            <a:avLst/>
          </a:prstGeom>
          <a:noFill/>
          <a:ln w="28575" cap="flat" cmpd="sng" algn="ctr">
            <a:solidFill>
              <a:schemeClr val="accent2"/>
            </a:solidFill>
            <a:prstDash val="solid"/>
          </a:ln>
          <a:effectLst/>
        </p:spPr>
      </p:cxnSp>
      <p:cxnSp>
        <p:nvCxnSpPr>
          <p:cNvPr id="45" name="Straight Connector 44">
            <a:extLst>
              <a:ext uri="{FF2B5EF4-FFF2-40B4-BE49-F238E27FC236}">
                <a16:creationId xmlns:a16="http://schemas.microsoft.com/office/drawing/2014/main" id="{36D12BC2-8B11-4702-AD76-3C3E655EBF65}"/>
              </a:ext>
            </a:extLst>
          </p:cNvPr>
          <p:cNvCxnSpPr/>
          <p:nvPr/>
        </p:nvCxnSpPr>
        <p:spPr>
          <a:xfrm flipH="1">
            <a:off x="6400481" y="4216462"/>
            <a:ext cx="2343744" cy="0"/>
          </a:xfrm>
          <a:prstGeom prst="line">
            <a:avLst/>
          </a:prstGeom>
          <a:noFill/>
          <a:ln w="28575" cap="flat" cmpd="sng" algn="ctr">
            <a:solidFill>
              <a:schemeClr val="accent6">
                <a:lumMod val="50000"/>
              </a:schemeClr>
            </a:solidFill>
            <a:prstDash val="solid"/>
          </a:ln>
          <a:effectLst/>
        </p:spPr>
      </p:cxnSp>
      <p:cxnSp>
        <p:nvCxnSpPr>
          <p:cNvPr id="47" name="Straight Connector 46">
            <a:extLst>
              <a:ext uri="{FF2B5EF4-FFF2-40B4-BE49-F238E27FC236}">
                <a16:creationId xmlns:a16="http://schemas.microsoft.com/office/drawing/2014/main" id="{09DA637D-F2D8-4C59-9B16-F593918042A3}"/>
              </a:ext>
            </a:extLst>
          </p:cNvPr>
          <p:cNvCxnSpPr/>
          <p:nvPr/>
        </p:nvCxnSpPr>
        <p:spPr>
          <a:xfrm flipH="1">
            <a:off x="8954686" y="4216462"/>
            <a:ext cx="2343744" cy="0"/>
          </a:xfrm>
          <a:prstGeom prst="line">
            <a:avLst/>
          </a:prstGeom>
          <a:noFill/>
          <a:ln w="28575" cap="flat" cmpd="sng" algn="ctr">
            <a:solidFill>
              <a:schemeClr val="accent4"/>
            </a:solidFill>
            <a:prstDash val="solid"/>
          </a:ln>
          <a:effectLst/>
        </p:spPr>
      </p:cxnSp>
      <p:cxnSp>
        <p:nvCxnSpPr>
          <p:cNvPr id="58" name="Straight Connector 57">
            <a:extLst>
              <a:ext uri="{FF2B5EF4-FFF2-40B4-BE49-F238E27FC236}">
                <a16:creationId xmlns:a16="http://schemas.microsoft.com/office/drawing/2014/main" id="{28146666-776A-4134-88E8-0BB99D9FB289}"/>
              </a:ext>
            </a:extLst>
          </p:cNvPr>
          <p:cNvCxnSpPr>
            <a:cxnSpLocks/>
          </p:cNvCxnSpPr>
          <p:nvPr/>
        </p:nvCxnSpPr>
        <p:spPr>
          <a:xfrm flipH="1">
            <a:off x="580658" y="6212417"/>
            <a:ext cx="3095448" cy="0"/>
          </a:xfrm>
          <a:prstGeom prst="line">
            <a:avLst/>
          </a:prstGeom>
          <a:noFill/>
          <a:ln w="28575" cap="flat" cmpd="sng" algn="ctr">
            <a:solidFill>
              <a:schemeClr val="accent1"/>
            </a:solidFill>
            <a:prstDash val="solid"/>
          </a:ln>
          <a:effectLst/>
        </p:spPr>
      </p:cxnSp>
      <p:cxnSp>
        <p:nvCxnSpPr>
          <p:cNvPr id="59" name="Straight Connector 58">
            <a:extLst>
              <a:ext uri="{FF2B5EF4-FFF2-40B4-BE49-F238E27FC236}">
                <a16:creationId xmlns:a16="http://schemas.microsoft.com/office/drawing/2014/main" id="{1927F1A1-D5A5-4331-B397-33FF55BE52EC}"/>
              </a:ext>
            </a:extLst>
          </p:cNvPr>
          <p:cNvCxnSpPr>
            <a:cxnSpLocks/>
          </p:cNvCxnSpPr>
          <p:nvPr/>
        </p:nvCxnSpPr>
        <p:spPr>
          <a:xfrm flipH="1">
            <a:off x="3868993" y="6212417"/>
            <a:ext cx="2343744" cy="0"/>
          </a:xfrm>
          <a:prstGeom prst="line">
            <a:avLst/>
          </a:prstGeom>
          <a:noFill/>
          <a:ln w="28575" cap="flat" cmpd="sng" algn="ctr">
            <a:solidFill>
              <a:schemeClr val="accent2"/>
            </a:solidFill>
            <a:prstDash val="solid"/>
          </a:ln>
          <a:effectLst/>
        </p:spPr>
      </p:cxnSp>
      <p:cxnSp>
        <p:nvCxnSpPr>
          <p:cNvPr id="60" name="Straight Connector 59">
            <a:extLst>
              <a:ext uri="{FF2B5EF4-FFF2-40B4-BE49-F238E27FC236}">
                <a16:creationId xmlns:a16="http://schemas.microsoft.com/office/drawing/2014/main" id="{2F6B596B-E416-4D4D-9A45-C42740B32DF1}"/>
              </a:ext>
            </a:extLst>
          </p:cNvPr>
          <p:cNvCxnSpPr>
            <a:cxnSpLocks/>
          </p:cNvCxnSpPr>
          <p:nvPr/>
        </p:nvCxnSpPr>
        <p:spPr>
          <a:xfrm flipH="1">
            <a:off x="6404628" y="6212417"/>
            <a:ext cx="2343744" cy="0"/>
          </a:xfrm>
          <a:prstGeom prst="line">
            <a:avLst/>
          </a:prstGeom>
          <a:noFill/>
          <a:ln w="28575" cap="flat" cmpd="sng" algn="ctr">
            <a:solidFill>
              <a:schemeClr val="accent6">
                <a:lumMod val="50000"/>
              </a:schemeClr>
            </a:solidFill>
            <a:prstDash val="solid"/>
          </a:ln>
          <a:effectLst/>
        </p:spPr>
      </p:cxnSp>
      <p:cxnSp>
        <p:nvCxnSpPr>
          <p:cNvPr id="61" name="Straight Connector 60">
            <a:extLst>
              <a:ext uri="{FF2B5EF4-FFF2-40B4-BE49-F238E27FC236}">
                <a16:creationId xmlns:a16="http://schemas.microsoft.com/office/drawing/2014/main" id="{017EBB1D-7E43-406F-869E-B05A99C63CF3}"/>
              </a:ext>
            </a:extLst>
          </p:cNvPr>
          <p:cNvCxnSpPr>
            <a:cxnSpLocks/>
          </p:cNvCxnSpPr>
          <p:nvPr/>
        </p:nvCxnSpPr>
        <p:spPr>
          <a:xfrm flipH="1">
            <a:off x="8958833" y="6212417"/>
            <a:ext cx="2343744" cy="0"/>
          </a:xfrm>
          <a:prstGeom prst="line">
            <a:avLst/>
          </a:prstGeom>
          <a:noFill/>
          <a:ln w="28575" cap="flat" cmpd="sng" algn="ctr">
            <a:solidFill>
              <a:schemeClr val="accent4"/>
            </a:solidFill>
            <a:prstDash val="solid"/>
          </a:ln>
          <a:effectLst/>
        </p:spPr>
      </p:cxnSp>
      <p:cxnSp>
        <p:nvCxnSpPr>
          <p:cNvPr id="64" name="Straight Connector 63">
            <a:extLst>
              <a:ext uri="{FF2B5EF4-FFF2-40B4-BE49-F238E27FC236}">
                <a16:creationId xmlns:a16="http://schemas.microsoft.com/office/drawing/2014/main" id="{BA4C4D28-AFB3-4378-9B0A-2035E044D8C7}"/>
              </a:ext>
            </a:extLst>
          </p:cNvPr>
          <p:cNvCxnSpPr/>
          <p:nvPr/>
        </p:nvCxnSpPr>
        <p:spPr>
          <a:xfrm flipH="1">
            <a:off x="11495117" y="4216462"/>
            <a:ext cx="2343744" cy="0"/>
          </a:xfrm>
          <a:prstGeom prst="line">
            <a:avLst/>
          </a:prstGeom>
          <a:noFill/>
          <a:ln w="28575" cap="flat" cmpd="sng" algn="ctr">
            <a:solidFill>
              <a:schemeClr val="accent3">
                <a:lumMod val="75000"/>
              </a:schemeClr>
            </a:solidFill>
            <a:prstDash val="solid"/>
          </a:ln>
          <a:effectLst/>
        </p:spPr>
      </p:cxnSp>
      <p:cxnSp>
        <p:nvCxnSpPr>
          <p:cNvPr id="67" name="Straight Connector 66">
            <a:extLst>
              <a:ext uri="{FF2B5EF4-FFF2-40B4-BE49-F238E27FC236}">
                <a16:creationId xmlns:a16="http://schemas.microsoft.com/office/drawing/2014/main" id="{F0E9D3C3-2B97-4850-913B-5BF39EAE042C}"/>
              </a:ext>
            </a:extLst>
          </p:cNvPr>
          <p:cNvCxnSpPr>
            <a:cxnSpLocks/>
          </p:cNvCxnSpPr>
          <p:nvPr/>
        </p:nvCxnSpPr>
        <p:spPr>
          <a:xfrm flipH="1">
            <a:off x="11499264" y="6212417"/>
            <a:ext cx="2343744" cy="0"/>
          </a:xfrm>
          <a:prstGeom prst="line">
            <a:avLst/>
          </a:prstGeom>
          <a:noFill/>
          <a:ln w="28575" cap="flat" cmpd="sng" algn="ctr">
            <a:solidFill>
              <a:schemeClr val="accent3">
                <a:lumMod val="75000"/>
              </a:schemeClr>
            </a:solidFill>
            <a:prstDash val="solid"/>
          </a:ln>
          <a:effectLst/>
        </p:spPr>
      </p:cxnSp>
      <p:sp>
        <p:nvSpPr>
          <p:cNvPr id="40" name="TextBox 39">
            <a:extLst>
              <a:ext uri="{FF2B5EF4-FFF2-40B4-BE49-F238E27FC236}">
                <a16:creationId xmlns:a16="http://schemas.microsoft.com/office/drawing/2014/main" id="{3B99CE68-5C32-4F93-B664-3012E6675949}"/>
              </a:ext>
            </a:extLst>
          </p:cNvPr>
          <p:cNvSpPr txBox="1"/>
          <p:nvPr/>
        </p:nvSpPr>
        <p:spPr>
          <a:xfrm>
            <a:off x="1331888" y="3726342"/>
            <a:ext cx="2343744" cy="232692"/>
          </a:xfrm>
          <a:prstGeom prst="rect">
            <a:avLst/>
          </a:prstGeom>
          <a:noFill/>
        </p:spPr>
        <p:txBody>
          <a:bodyPr wrap="square" lIns="0" tIns="0" rIns="0" bIns="0" rtlCol="0">
            <a:spAutoFit/>
          </a:bodyPr>
          <a:lstStyle/>
          <a:p>
            <a:pPr algn="ctr">
              <a:lnSpc>
                <a:spcPct val="90000"/>
              </a:lnSpc>
              <a:spcAft>
                <a:spcPts val="1440"/>
              </a:spcAft>
              <a:buSzPct val="90000"/>
              <a:defRPr/>
            </a:pPr>
            <a:r>
              <a:rPr lang="en-US" sz="1680" b="1" dirty="0">
                <a:latin typeface="Amazon Ember Display" panose="020F0603020204020204" pitchFamily="34" charset="0"/>
              </a:rPr>
              <a:t>Cost savings</a:t>
            </a:r>
          </a:p>
        </p:txBody>
      </p:sp>
      <p:sp>
        <p:nvSpPr>
          <p:cNvPr id="42" name="TextBox 41">
            <a:extLst>
              <a:ext uri="{FF2B5EF4-FFF2-40B4-BE49-F238E27FC236}">
                <a16:creationId xmlns:a16="http://schemas.microsoft.com/office/drawing/2014/main" id="{66CF4842-77E0-40B7-A984-9568DE6CE7F6}"/>
              </a:ext>
            </a:extLst>
          </p:cNvPr>
          <p:cNvSpPr txBox="1"/>
          <p:nvPr/>
        </p:nvSpPr>
        <p:spPr>
          <a:xfrm>
            <a:off x="3864847" y="3726342"/>
            <a:ext cx="2343744" cy="258532"/>
          </a:xfrm>
          <a:prstGeom prst="rect">
            <a:avLst/>
          </a:prstGeom>
          <a:noFill/>
        </p:spPr>
        <p:txBody>
          <a:bodyPr wrap="square" lIns="0" tIns="0" rIns="0" bIns="0" rtlCol="0">
            <a:spAutoFit/>
          </a:bodyPr>
          <a:lstStyle/>
          <a:p>
            <a:pPr algn="ctr" defTabSz="731473">
              <a:defRPr/>
            </a:pPr>
            <a:r>
              <a:rPr lang="en-US" sz="168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Staff productivity</a:t>
            </a:r>
          </a:p>
        </p:txBody>
      </p:sp>
      <p:sp>
        <p:nvSpPr>
          <p:cNvPr id="44" name="TextBox 43">
            <a:extLst>
              <a:ext uri="{FF2B5EF4-FFF2-40B4-BE49-F238E27FC236}">
                <a16:creationId xmlns:a16="http://schemas.microsoft.com/office/drawing/2014/main" id="{70CFCA59-FE9A-4BF1-A9C8-A54CA51DA4EB}"/>
              </a:ext>
            </a:extLst>
          </p:cNvPr>
          <p:cNvSpPr txBox="1"/>
          <p:nvPr/>
        </p:nvSpPr>
        <p:spPr>
          <a:xfrm>
            <a:off x="6400482" y="3726343"/>
            <a:ext cx="2343744" cy="258532"/>
          </a:xfrm>
          <a:prstGeom prst="rect">
            <a:avLst/>
          </a:prstGeom>
          <a:noFill/>
        </p:spPr>
        <p:txBody>
          <a:bodyPr wrap="square" lIns="0" tIns="0" rIns="0" bIns="0" rtlCol="0">
            <a:spAutoFit/>
          </a:bodyPr>
          <a:lstStyle/>
          <a:p>
            <a:pPr algn="ctr" defTabSz="731473">
              <a:defRPr/>
            </a:pPr>
            <a:r>
              <a:rPr lang="en-US" sz="168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Operational resilience</a:t>
            </a:r>
          </a:p>
        </p:txBody>
      </p:sp>
      <p:sp>
        <p:nvSpPr>
          <p:cNvPr id="46" name="TextBox 45">
            <a:extLst>
              <a:ext uri="{FF2B5EF4-FFF2-40B4-BE49-F238E27FC236}">
                <a16:creationId xmlns:a16="http://schemas.microsoft.com/office/drawing/2014/main" id="{03DA9DBF-499D-4FB1-BF4E-D25E1819CAE1}"/>
              </a:ext>
            </a:extLst>
          </p:cNvPr>
          <p:cNvSpPr txBox="1"/>
          <p:nvPr/>
        </p:nvSpPr>
        <p:spPr>
          <a:xfrm>
            <a:off x="8941312" y="3726342"/>
            <a:ext cx="2343744" cy="258532"/>
          </a:xfrm>
          <a:prstGeom prst="rect">
            <a:avLst/>
          </a:prstGeom>
          <a:noFill/>
        </p:spPr>
        <p:txBody>
          <a:bodyPr wrap="square" lIns="0" tIns="0" rIns="0" bIns="0" rtlCol="0">
            <a:spAutoFit/>
          </a:bodyPr>
          <a:lstStyle/>
          <a:p>
            <a:pPr algn="ctr" defTabSz="731473">
              <a:defRPr/>
            </a:pPr>
            <a:r>
              <a:rPr lang="en-US" sz="1680" b="1" kern="0" dirty="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rPr>
              <a:t>Business agility</a:t>
            </a:r>
          </a:p>
        </p:txBody>
      </p:sp>
      <p:sp>
        <p:nvSpPr>
          <p:cNvPr id="63" name="TextBox 62">
            <a:extLst>
              <a:ext uri="{FF2B5EF4-FFF2-40B4-BE49-F238E27FC236}">
                <a16:creationId xmlns:a16="http://schemas.microsoft.com/office/drawing/2014/main" id="{F7F1B2A6-9DAE-4563-A60B-61223A1CA9D0}"/>
              </a:ext>
            </a:extLst>
          </p:cNvPr>
          <p:cNvSpPr txBox="1"/>
          <p:nvPr/>
        </p:nvSpPr>
        <p:spPr>
          <a:xfrm>
            <a:off x="11481743" y="3726342"/>
            <a:ext cx="2343744" cy="258532"/>
          </a:xfrm>
          <a:prstGeom prst="rect">
            <a:avLst/>
          </a:prstGeom>
          <a:noFill/>
        </p:spPr>
        <p:txBody>
          <a:bodyPr wrap="square" lIns="0" tIns="0" rIns="0" bIns="0" rtlCol="0">
            <a:spAutoFit/>
          </a:bodyPr>
          <a:lstStyle/>
          <a:p>
            <a:pPr algn="ctr" defTabSz="731443">
              <a:defRPr/>
            </a:pPr>
            <a:r>
              <a:rPr lang="en-US" sz="1680" kern="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Sustainability</a:t>
            </a:r>
          </a:p>
        </p:txBody>
      </p:sp>
      <p:grpSp>
        <p:nvGrpSpPr>
          <p:cNvPr id="72" name="Group 71">
            <a:extLst>
              <a:ext uri="{FF2B5EF4-FFF2-40B4-BE49-F238E27FC236}">
                <a16:creationId xmlns:a16="http://schemas.microsoft.com/office/drawing/2014/main" id="{B1FD09D7-86D5-4F97-8879-87DDCF0A702D}"/>
              </a:ext>
            </a:extLst>
          </p:cNvPr>
          <p:cNvGrpSpPr/>
          <p:nvPr/>
        </p:nvGrpSpPr>
        <p:grpSpPr>
          <a:xfrm>
            <a:off x="2212487" y="3023187"/>
            <a:ext cx="582550" cy="496837"/>
            <a:chOff x="1580890" y="1402473"/>
            <a:chExt cx="653542" cy="557384"/>
          </a:xfrm>
        </p:grpSpPr>
        <p:sp>
          <p:nvSpPr>
            <p:cNvPr id="73" name="Freeform: Shape 72">
              <a:extLst>
                <a:ext uri="{FF2B5EF4-FFF2-40B4-BE49-F238E27FC236}">
                  <a16:creationId xmlns:a16="http://schemas.microsoft.com/office/drawing/2014/main" id="{E65DB1E3-5F2D-490C-AF51-03D6944013EC}"/>
                </a:ext>
              </a:extLst>
            </p:cNvPr>
            <p:cNvSpPr/>
            <p:nvPr/>
          </p:nvSpPr>
          <p:spPr>
            <a:xfrm>
              <a:off x="1791106" y="1545669"/>
              <a:ext cx="91579" cy="16651"/>
            </a:xfrm>
            <a:custGeom>
              <a:avLst/>
              <a:gdLst>
                <a:gd name="connsiteX0" fmla="*/ 4828 w 70805"/>
                <a:gd name="connsiteY0" fmla="*/ 4828 h 12873"/>
                <a:gd name="connsiteX1" fmla="*/ 67587 w 70805"/>
                <a:gd name="connsiteY1" fmla="*/ 9333 h 12873"/>
              </a:gdLst>
              <a:ahLst/>
              <a:cxnLst>
                <a:cxn ang="0">
                  <a:pos x="connsiteX0" y="connsiteY0"/>
                </a:cxn>
                <a:cxn ang="0">
                  <a:pos x="connsiteX1" y="connsiteY1"/>
                </a:cxn>
              </a:cxnLst>
              <a:rect l="l" t="t" r="r" b="b"/>
              <a:pathLst>
                <a:path w="70805" h="12873">
                  <a:moveTo>
                    <a:pt x="4828" y="4828"/>
                  </a:moveTo>
                  <a:lnTo>
                    <a:pt x="67587" y="9333"/>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4" name="Freeform: Shape 73">
              <a:extLst>
                <a:ext uri="{FF2B5EF4-FFF2-40B4-BE49-F238E27FC236}">
                  <a16:creationId xmlns:a16="http://schemas.microsoft.com/office/drawing/2014/main" id="{E002B02B-88AA-4863-92C8-C25559F2B32A}"/>
                </a:ext>
              </a:extLst>
            </p:cNvPr>
            <p:cNvSpPr/>
            <p:nvPr/>
          </p:nvSpPr>
          <p:spPr>
            <a:xfrm>
              <a:off x="1594627" y="1531517"/>
              <a:ext cx="91579" cy="16651"/>
            </a:xfrm>
            <a:custGeom>
              <a:avLst/>
              <a:gdLst>
                <a:gd name="connsiteX0" fmla="*/ 4828 w 70805"/>
                <a:gd name="connsiteY0" fmla="*/ 4828 h 12873"/>
                <a:gd name="connsiteX1" fmla="*/ 67587 w 70805"/>
                <a:gd name="connsiteY1" fmla="*/ 9334 h 12873"/>
              </a:gdLst>
              <a:ahLst/>
              <a:cxnLst>
                <a:cxn ang="0">
                  <a:pos x="connsiteX0" y="connsiteY0"/>
                </a:cxn>
                <a:cxn ang="0">
                  <a:pos x="connsiteX1" y="connsiteY1"/>
                </a:cxn>
              </a:cxnLst>
              <a:rect l="l" t="t" r="r" b="b"/>
              <a:pathLst>
                <a:path w="70805" h="12873">
                  <a:moveTo>
                    <a:pt x="4828" y="4828"/>
                  </a:moveTo>
                  <a:lnTo>
                    <a:pt x="67587" y="9334"/>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5" name="Freeform: Shape 74">
              <a:extLst>
                <a:ext uri="{FF2B5EF4-FFF2-40B4-BE49-F238E27FC236}">
                  <a16:creationId xmlns:a16="http://schemas.microsoft.com/office/drawing/2014/main" id="{D8A5B5A6-4AF6-4F23-ADCC-DE9D5C21782C}"/>
                </a:ext>
              </a:extLst>
            </p:cNvPr>
            <p:cNvSpPr/>
            <p:nvPr/>
          </p:nvSpPr>
          <p:spPr>
            <a:xfrm>
              <a:off x="1667058" y="1461583"/>
              <a:ext cx="41626" cy="45790"/>
            </a:xfrm>
            <a:custGeom>
              <a:avLst/>
              <a:gdLst>
                <a:gd name="connsiteX0" fmla="*/ 4828 w 32184"/>
                <a:gd name="connsiteY0" fmla="*/ 4828 h 35402"/>
                <a:gd name="connsiteX1" fmla="*/ 27679 w 32184"/>
                <a:gd name="connsiteY1" fmla="*/ 31219 h 35402"/>
              </a:gdLst>
              <a:ahLst/>
              <a:cxnLst>
                <a:cxn ang="0">
                  <a:pos x="connsiteX0" y="connsiteY0"/>
                </a:cxn>
                <a:cxn ang="0">
                  <a:pos x="connsiteX1" y="connsiteY1"/>
                </a:cxn>
              </a:cxnLst>
              <a:rect l="l" t="t" r="r" b="b"/>
              <a:pathLst>
                <a:path w="32184" h="35402">
                  <a:moveTo>
                    <a:pt x="4828" y="4828"/>
                  </a:moveTo>
                  <a:lnTo>
                    <a:pt x="27679" y="31219"/>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6" name="Freeform: Shape 75">
              <a:extLst>
                <a:ext uri="{FF2B5EF4-FFF2-40B4-BE49-F238E27FC236}">
                  <a16:creationId xmlns:a16="http://schemas.microsoft.com/office/drawing/2014/main" id="{6C2E229E-4C18-4DC2-A4FD-E8163BE2AAE6}"/>
                </a:ext>
              </a:extLst>
            </p:cNvPr>
            <p:cNvSpPr/>
            <p:nvPr/>
          </p:nvSpPr>
          <p:spPr>
            <a:xfrm>
              <a:off x="1782364" y="1472406"/>
              <a:ext cx="45790" cy="41626"/>
            </a:xfrm>
            <a:custGeom>
              <a:avLst/>
              <a:gdLst>
                <a:gd name="connsiteX0" fmla="*/ 31219 w 35402"/>
                <a:gd name="connsiteY0" fmla="*/ 4828 h 32184"/>
                <a:gd name="connsiteX1" fmla="*/ 4828 w 35402"/>
                <a:gd name="connsiteY1" fmla="*/ 27679 h 32184"/>
              </a:gdLst>
              <a:ahLst/>
              <a:cxnLst>
                <a:cxn ang="0">
                  <a:pos x="connsiteX0" y="connsiteY0"/>
                </a:cxn>
                <a:cxn ang="0">
                  <a:pos x="connsiteX1" y="connsiteY1"/>
                </a:cxn>
              </a:cxnLst>
              <a:rect l="l" t="t" r="r" b="b"/>
              <a:pathLst>
                <a:path w="35402" h="32184">
                  <a:moveTo>
                    <a:pt x="31219" y="4828"/>
                  </a:moveTo>
                  <a:lnTo>
                    <a:pt x="4828" y="27679"/>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7" name="Freeform: Shape 76">
              <a:extLst>
                <a:ext uri="{FF2B5EF4-FFF2-40B4-BE49-F238E27FC236}">
                  <a16:creationId xmlns:a16="http://schemas.microsoft.com/office/drawing/2014/main" id="{011D12CD-0660-4695-A8BC-B22EEBB73A06}"/>
                </a:ext>
              </a:extLst>
            </p:cNvPr>
            <p:cNvSpPr/>
            <p:nvPr/>
          </p:nvSpPr>
          <p:spPr>
            <a:xfrm>
              <a:off x="1737408" y="1402473"/>
              <a:ext cx="16651" cy="91579"/>
            </a:xfrm>
            <a:custGeom>
              <a:avLst/>
              <a:gdLst>
                <a:gd name="connsiteX0" fmla="*/ 9333 w 12873"/>
                <a:gd name="connsiteY0" fmla="*/ 4828 h 70805"/>
                <a:gd name="connsiteX1" fmla="*/ 4828 w 12873"/>
                <a:gd name="connsiteY1" fmla="*/ 67587 h 70805"/>
              </a:gdLst>
              <a:ahLst/>
              <a:cxnLst>
                <a:cxn ang="0">
                  <a:pos x="connsiteX0" y="connsiteY0"/>
                </a:cxn>
                <a:cxn ang="0">
                  <a:pos x="connsiteX1" y="connsiteY1"/>
                </a:cxn>
              </a:cxnLst>
              <a:rect l="l" t="t" r="r" b="b"/>
              <a:pathLst>
                <a:path w="12873" h="70805">
                  <a:moveTo>
                    <a:pt x="9333" y="4828"/>
                  </a:moveTo>
                  <a:lnTo>
                    <a:pt x="4828" y="67587"/>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8" name="Freeform: Shape 77">
              <a:extLst>
                <a:ext uri="{FF2B5EF4-FFF2-40B4-BE49-F238E27FC236}">
                  <a16:creationId xmlns:a16="http://schemas.microsoft.com/office/drawing/2014/main" id="{26A14B02-D703-4D04-8C3D-CBCE5789E698}"/>
                </a:ext>
              </a:extLst>
            </p:cNvPr>
            <p:cNvSpPr/>
            <p:nvPr/>
          </p:nvSpPr>
          <p:spPr>
            <a:xfrm>
              <a:off x="1580890" y="1689282"/>
              <a:ext cx="41626" cy="62441"/>
            </a:xfrm>
            <a:custGeom>
              <a:avLst/>
              <a:gdLst>
                <a:gd name="connsiteX0" fmla="*/ 4828 w 32184"/>
                <a:gd name="connsiteY0" fmla="*/ 44093 h 48276"/>
                <a:gd name="connsiteX1" fmla="*/ 4828 w 32184"/>
                <a:gd name="connsiteY1" fmla="*/ 4828 h 48276"/>
                <a:gd name="connsiteX2" fmla="*/ 28000 w 32184"/>
                <a:gd name="connsiteY2" fmla="*/ 4828 h 48276"/>
              </a:gdLst>
              <a:ahLst/>
              <a:cxnLst>
                <a:cxn ang="0">
                  <a:pos x="connsiteX0" y="connsiteY0"/>
                </a:cxn>
                <a:cxn ang="0">
                  <a:pos x="connsiteX1" y="connsiteY1"/>
                </a:cxn>
                <a:cxn ang="0">
                  <a:pos x="connsiteX2" y="connsiteY2"/>
                </a:cxn>
              </a:cxnLst>
              <a:rect l="l" t="t" r="r" b="b"/>
              <a:pathLst>
                <a:path w="32184" h="48276">
                  <a:moveTo>
                    <a:pt x="4828" y="44093"/>
                  </a:moveTo>
                  <a:lnTo>
                    <a:pt x="4828" y="4828"/>
                  </a:lnTo>
                  <a:lnTo>
                    <a:pt x="28000" y="4828"/>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79" name="Freeform: Shape 78">
              <a:extLst>
                <a:ext uri="{FF2B5EF4-FFF2-40B4-BE49-F238E27FC236}">
                  <a16:creationId xmlns:a16="http://schemas.microsoft.com/office/drawing/2014/main" id="{4E519A9F-EA82-4D02-B7C6-D2142208B25E}"/>
                </a:ext>
              </a:extLst>
            </p:cNvPr>
            <p:cNvSpPr/>
            <p:nvPr/>
          </p:nvSpPr>
          <p:spPr>
            <a:xfrm>
              <a:off x="1580890" y="1767125"/>
              <a:ext cx="12488" cy="74928"/>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0" name="Freeform: Shape 79">
              <a:extLst>
                <a:ext uri="{FF2B5EF4-FFF2-40B4-BE49-F238E27FC236}">
                  <a16:creationId xmlns:a16="http://schemas.microsoft.com/office/drawing/2014/main" id="{CCBBC559-2F3E-4E34-AF97-19C627084FFD}"/>
                </a:ext>
              </a:extLst>
            </p:cNvPr>
            <p:cNvSpPr/>
            <p:nvPr/>
          </p:nvSpPr>
          <p:spPr>
            <a:xfrm>
              <a:off x="1580890" y="1689282"/>
              <a:ext cx="653542" cy="270575"/>
            </a:xfrm>
            <a:custGeom>
              <a:avLst/>
              <a:gdLst>
                <a:gd name="connsiteX0" fmla="*/ 4828 w 505295"/>
                <a:gd name="connsiteY0" fmla="*/ 134531 h 209198"/>
                <a:gd name="connsiteX1" fmla="*/ 4828 w 505295"/>
                <a:gd name="connsiteY1" fmla="*/ 205337 h 209198"/>
                <a:gd name="connsiteX2" fmla="*/ 502399 w 505295"/>
                <a:gd name="connsiteY2" fmla="*/ 205337 h 209198"/>
                <a:gd name="connsiteX3" fmla="*/ 502399 w 505295"/>
                <a:gd name="connsiteY3" fmla="*/ 4828 h 209198"/>
                <a:gd name="connsiteX4" fmla="*/ 273246 w 505295"/>
                <a:gd name="connsiteY4" fmla="*/ 4828 h 20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95" h="209198">
                  <a:moveTo>
                    <a:pt x="4828" y="134531"/>
                  </a:moveTo>
                  <a:lnTo>
                    <a:pt x="4828" y="205337"/>
                  </a:lnTo>
                  <a:lnTo>
                    <a:pt x="502399" y="205337"/>
                  </a:lnTo>
                  <a:lnTo>
                    <a:pt x="502399" y="4828"/>
                  </a:lnTo>
                  <a:lnTo>
                    <a:pt x="273246" y="4828"/>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1" name="Freeform: Shape 80">
              <a:extLst>
                <a:ext uri="{FF2B5EF4-FFF2-40B4-BE49-F238E27FC236}">
                  <a16:creationId xmlns:a16="http://schemas.microsoft.com/office/drawing/2014/main" id="{5846B2F6-B9FC-40B5-9CE0-DEA7DFFAEAE0}"/>
                </a:ext>
              </a:extLst>
            </p:cNvPr>
            <p:cNvSpPr/>
            <p:nvPr/>
          </p:nvSpPr>
          <p:spPr>
            <a:xfrm>
              <a:off x="1644579" y="1791683"/>
              <a:ext cx="216460" cy="12488"/>
            </a:xfrm>
            <a:custGeom>
              <a:avLst/>
              <a:gdLst>
                <a:gd name="connsiteX0" fmla="*/ 4828 w 167359"/>
                <a:gd name="connsiteY0" fmla="*/ 4828 h 9655"/>
                <a:gd name="connsiteX1" fmla="*/ 164141 w 167359"/>
                <a:gd name="connsiteY1" fmla="*/ 4828 h 9655"/>
              </a:gdLst>
              <a:ahLst/>
              <a:cxnLst>
                <a:cxn ang="0">
                  <a:pos x="connsiteX0" y="connsiteY0"/>
                </a:cxn>
                <a:cxn ang="0">
                  <a:pos x="connsiteX1" y="connsiteY1"/>
                </a:cxn>
              </a:cxnLst>
              <a:rect l="l" t="t" r="r" b="b"/>
              <a:pathLst>
                <a:path w="167359" h="9655">
                  <a:moveTo>
                    <a:pt x="4828" y="4828"/>
                  </a:moveTo>
                  <a:lnTo>
                    <a:pt x="164141"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2" name="Freeform: Shape 81">
              <a:extLst>
                <a:ext uri="{FF2B5EF4-FFF2-40B4-BE49-F238E27FC236}">
                  <a16:creationId xmlns:a16="http://schemas.microsoft.com/office/drawing/2014/main" id="{21C77254-E2B1-4E47-9A63-19BDD73E2EED}"/>
                </a:ext>
              </a:extLst>
            </p:cNvPr>
            <p:cNvSpPr/>
            <p:nvPr/>
          </p:nvSpPr>
          <p:spPr>
            <a:xfrm>
              <a:off x="1791106" y="1840804"/>
              <a:ext cx="70766" cy="12488"/>
            </a:xfrm>
            <a:custGeom>
              <a:avLst/>
              <a:gdLst>
                <a:gd name="connsiteX0" fmla="*/ 4828 w 54713"/>
                <a:gd name="connsiteY0" fmla="*/ 4828 h 9655"/>
                <a:gd name="connsiteX1" fmla="*/ 50851 w 54713"/>
                <a:gd name="connsiteY1" fmla="*/ 4828 h 9655"/>
              </a:gdLst>
              <a:ahLst/>
              <a:cxnLst>
                <a:cxn ang="0">
                  <a:pos x="connsiteX0" y="connsiteY0"/>
                </a:cxn>
                <a:cxn ang="0">
                  <a:pos x="connsiteX1" y="connsiteY1"/>
                </a:cxn>
              </a:cxnLst>
              <a:rect l="l" t="t" r="r" b="b"/>
              <a:pathLst>
                <a:path w="54713" h="9655">
                  <a:moveTo>
                    <a:pt x="4828" y="4828"/>
                  </a:moveTo>
                  <a:lnTo>
                    <a:pt x="50851"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3" name="Freeform: Shape 82">
              <a:extLst>
                <a:ext uri="{FF2B5EF4-FFF2-40B4-BE49-F238E27FC236}">
                  <a16:creationId xmlns:a16="http://schemas.microsoft.com/office/drawing/2014/main" id="{507FFFB4-AA0F-4208-BC92-B83A69717EE6}"/>
                </a:ext>
              </a:extLst>
            </p:cNvPr>
            <p:cNvSpPr/>
            <p:nvPr/>
          </p:nvSpPr>
          <p:spPr>
            <a:xfrm>
              <a:off x="1644579" y="1840804"/>
              <a:ext cx="137369" cy="12488"/>
            </a:xfrm>
            <a:custGeom>
              <a:avLst/>
              <a:gdLst>
                <a:gd name="connsiteX0" fmla="*/ 4828 w 106208"/>
                <a:gd name="connsiteY0" fmla="*/ 4828 h 9655"/>
                <a:gd name="connsiteX1" fmla="*/ 102668 w 106208"/>
                <a:gd name="connsiteY1" fmla="*/ 4828 h 9655"/>
              </a:gdLst>
              <a:ahLst/>
              <a:cxnLst>
                <a:cxn ang="0">
                  <a:pos x="connsiteX0" y="connsiteY0"/>
                </a:cxn>
                <a:cxn ang="0">
                  <a:pos x="connsiteX1" y="connsiteY1"/>
                </a:cxn>
              </a:cxnLst>
              <a:rect l="l" t="t" r="r" b="b"/>
              <a:pathLst>
                <a:path w="106208" h="9655">
                  <a:moveTo>
                    <a:pt x="4828" y="4828"/>
                  </a:moveTo>
                  <a:lnTo>
                    <a:pt x="102668"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4" name="Freeform: Shape 83">
              <a:extLst>
                <a:ext uri="{FF2B5EF4-FFF2-40B4-BE49-F238E27FC236}">
                  <a16:creationId xmlns:a16="http://schemas.microsoft.com/office/drawing/2014/main" id="{192CF995-98F9-4B5D-A551-106997EF0F29}"/>
                </a:ext>
              </a:extLst>
            </p:cNvPr>
            <p:cNvSpPr/>
            <p:nvPr/>
          </p:nvSpPr>
          <p:spPr>
            <a:xfrm>
              <a:off x="1616273" y="1537760"/>
              <a:ext cx="299713" cy="178995"/>
            </a:xfrm>
            <a:custGeom>
              <a:avLst/>
              <a:gdLst>
                <a:gd name="connsiteX0" fmla="*/ 228831 w 231728"/>
                <a:gd name="connsiteY0" fmla="*/ 132278 h 138393"/>
                <a:gd name="connsiteX1" fmla="*/ 90760 w 231728"/>
                <a:gd name="connsiteY1" fmla="*/ 4828 h 138393"/>
                <a:gd name="connsiteX2" fmla="*/ 4828 w 231728"/>
                <a:gd name="connsiteY2" fmla="*/ 99772 h 138393"/>
                <a:gd name="connsiteX3" fmla="*/ 45380 w 231728"/>
                <a:gd name="connsiteY3" fmla="*/ 134531 h 138393"/>
              </a:gdLst>
              <a:ahLst/>
              <a:cxnLst>
                <a:cxn ang="0">
                  <a:pos x="connsiteX0" y="connsiteY0"/>
                </a:cxn>
                <a:cxn ang="0">
                  <a:pos x="connsiteX1" y="connsiteY1"/>
                </a:cxn>
                <a:cxn ang="0">
                  <a:pos x="connsiteX2" y="connsiteY2"/>
                </a:cxn>
                <a:cxn ang="0">
                  <a:pos x="connsiteX3" y="connsiteY3"/>
                </a:cxn>
              </a:cxnLst>
              <a:rect l="l" t="t" r="r" b="b"/>
              <a:pathLst>
                <a:path w="231728" h="138393">
                  <a:moveTo>
                    <a:pt x="228831" y="132278"/>
                  </a:moveTo>
                  <a:lnTo>
                    <a:pt x="90760" y="4828"/>
                  </a:lnTo>
                  <a:lnTo>
                    <a:pt x="4828" y="99772"/>
                  </a:lnTo>
                  <a:lnTo>
                    <a:pt x="45380" y="134531"/>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5" name="Freeform: Shape 84">
              <a:extLst>
                <a:ext uri="{FF2B5EF4-FFF2-40B4-BE49-F238E27FC236}">
                  <a16:creationId xmlns:a16="http://schemas.microsoft.com/office/drawing/2014/main" id="{40E48683-AE1B-49FD-B6E7-2210673E27B1}"/>
                </a:ext>
              </a:extLst>
            </p:cNvPr>
            <p:cNvSpPr/>
            <p:nvPr/>
          </p:nvSpPr>
          <p:spPr>
            <a:xfrm>
              <a:off x="1902666" y="1755469"/>
              <a:ext cx="12488" cy="178995"/>
            </a:xfrm>
            <a:custGeom>
              <a:avLst/>
              <a:gdLst>
                <a:gd name="connsiteX0" fmla="*/ 4828 w 9655"/>
                <a:gd name="connsiteY0" fmla="*/ 134209 h 138393"/>
                <a:gd name="connsiteX1" fmla="*/ 4828 w 9655"/>
                <a:gd name="connsiteY1" fmla="*/ 4828 h 138393"/>
              </a:gdLst>
              <a:ahLst/>
              <a:cxnLst>
                <a:cxn ang="0">
                  <a:pos x="connsiteX0" y="connsiteY0"/>
                </a:cxn>
                <a:cxn ang="0">
                  <a:pos x="connsiteX1" y="connsiteY1"/>
                </a:cxn>
              </a:cxnLst>
              <a:rect l="l" t="t" r="r" b="b"/>
              <a:pathLst>
                <a:path w="9655" h="138393">
                  <a:moveTo>
                    <a:pt x="4828" y="134209"/>
                  </a:moveTo>
                  <a:lnTo>
                    <a:pt x="4828"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6" name="Freeform: Shape 85">
              <a:extLst>
                <a:ext uri="{FF2B5EF4-FFF2-40B4-BE49-F238E27FC236}">
                  <a16:creationId xmlns:a16="http://schemas.microsoft.com/office/drawing/2014/main" id="{80356643-6974-4D78-98D4-32D6CDCAF788}"/>
                </a:ext>
              </a:extLst>
            </p:cNvPr>
            <p:cNvSpPr/>
            <p:nvPr/>
          </p:nvSpPr>
          <p:spPr>
            <a:xfrm>
              <a:off x="1611695" y="1732990"/>
              <a:ext cx="582776" cy="12488"/>
            </a:xfrm>
            <a:custGeom>
              <a:avLst/>
              <a:gdLst>
                <a:gd name="connsiteX0" fmla="*/ 4828 w 450582"/>
                <a:gd name="connsiteY0" fmla="*/ 4828 h 9655"/>
                <a:gd name="connsiteX1" fmla="*/ 446720 w 450582"/>
                <a:gd name="connsiteY1" fmla="*/ 4828 h 9655"/>
              </a:gdLst>
              <a:ahLst/>
              <a:cxnLst>
                <a:cxn ang="0">
                  <a:pos x="connsiteX0" y="connsiteY0"/>
                </a:cxn>
                <a:cxn ang="0">
                  <a:pos x="connsiteX1" y="connsiteY1"/>
                </a:cxn>
              </a:cxnLst>
              <a:rect l="l" t="t" r="r" b="b"/>
              <a:pathLst>
                <a:path w="450582" h="9655">
                  <a:moveTo>
                    <a:pt x="4828" y="4828"/>
                  </a:moveTo>
                  <a:lnTo>
                    <a:pt x="446720"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grpSp>
        <p:nvGrpSpPr>
          <p:cNvPr id="87" name="Group 86">
            <a:extLst>
              <a:ext uri="{FF2B5EF4-FFF2-40B4-BE49-F238E27FC236}">
                <a16:creationId xmlns:a16="http://schemas.microsoft.com/office/drawing/2014/main" id="{D48B358B-3009-49B9-9EC6-B8B904C874D9}"/>
              </a:ext>
            </a:extLst>
          </p:cNvPr>
          <p:cNvGrpSpPr/>
          <p:nvPr/>
        </p:nvGrpSpPr>
        <p:grpSpPr>
          <a:xfrm>
            <a:off x="4784003" y="3010903"/>
            <a:ext cx="505435" cy="521400"/>
            <a:chOff x="4410513" y="1388694"/>
            <a:chExt cx="567031" cy="584941"/>
          </a:xfrm>
        </p:grpSpPr>
        <p:sp>
          <p:nvSpPr>
            <p:cNvPr id="88" name="Freeform: Shape 87">
              <a:extLst>
                <a:ext uri="{FF2B5EF4-FFF2-40B4-BE49-F238E27FC236}">
                  <a16:creationId xmlns:a16="http://schemas.microsoft.com/office/drawing/2014/main" id="{429157A2-6200-4214-9F07-78BF64B9F15B}"/>
                </a:ext>
              </a:extLst>
            </p:cNvPr>
            <p:cNvSpPr/>
            <p:nvPr/>
          </p:nvSpPr>
          <p:spPr>
            <a:xfrm>
              <a:off x="4560860" y="1625135"/>
              <a:ext cx="104067" cy="195646"/>
            </a:xfrm>
            <a:custGeom>
              <a:avLst/>
              <a:gdLst>
                <a:gd name="connsiteX0" fmla="*/ 4828 w 80461"/>
                <a:gd name="connsiteY0" fmla="*/ 146761 h 151266"/>
                <a:gd name="connsiteX1" fmla="*/ 77565 w 80461"/>
                <a:gd name="connsiteY1" fmla="*/ 87542 h 151266"/>
                <a:gd name="connsiteX2" fmla="*/ 77565 w 80461"/>
                <a:gd name="connsiteY2" fmla="*/ 4828 h 151266"/>
              </a:gdLst>
              <a:ahLst/>
              <a:cxnLst>
                <a:cxn ang="0">
                  <a:pos x="connsiteX0" y="connsiteY0"/>
                </a:cxn>
                <a:cxn ang="0">
                  <a:pos x="connsiteX1" y="connsiteY1"/>
                </a:cxn>
                <a:cxn ang="0">
                  <a:pos x="connsiteX2" y="connsiteY2"/>
                </a:cxn>
              </a:cxnLst>
              <a:rect l="l" t="t" r="r" b="b"/>
              <a:pathLst>
                <a:path w="80461" h="151266">
                  <a:moveTo>
                    <a:pt x="4828" y="146761"/>
                  </a:moveTo>
                  <a:lnTo>
                    <a:pt x="77565" y="87542"/>
                  </a:lnTo>
                  <a:lnTo>
                    <a:pt x="77565" y="4828"/>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89" name="Freeform: Shape 88">
              <a:extLst>
                <a:ext uri="{FF2B5EF4-FFF2-40B4-BE49-F238E27FC236}">
                  <a16:creationId xmlns:a16="http://schemas.microsoft.com/office/drawing/2014/main" id="{13E7CC8D-A00B-43F8-806E-C5F5C79FB0F5}"/>
                </a:ext>
              </a:extLst>
            </p:cNvPr>
            <p:cNvSpPr/>
            <p:nvPr/>
          </p:nvSpPr>
          <p:spPr>
            <a:xfrm>
              <a:off x="4711133" y="1388694"/>
              <a:ext cx="266411" cy="270575"/>
            </a:xfrm>
            <a:custGeom>
              <a:avLst/>
              <a:gdLst>
                <a:gd name="connsiteX0" fmla="*/ 23816 w 205980"/>
                <a:gd name="connsiteY0" fmla="*/ 163175 h 209198"/>
                <a:gd name="connsiteX1" fmla="*/ 28000 w 205980"/>
                <a:gd name="connsiteY1" fmla="*/ 167681 h 209198"/>
                <a:gd name="connsiteX2" fmla="*/ 32184 w 205980"/>
                <a:gd name="connsiteY2" fmla="*/ 172187 h 209198"/>
                <a:gd name="connsiteX3" fmla="*/ 36368 w 205980"/>
                <a:gd name="connsiteY3" fmla="*/ 176693 h 209198"/>
                <a:gd name="connsiteX4" fmla="*/ 64047 w 205980"/>
                <a:gd name="connsiteY4" fmla="*/ 162531 h 209198"/>
                <a:gd name="connsiteX5" fmla="*/ 83680 w 205980"/>
                <a:gd name="connsiteY5" fmla="*/ 172187 h 209198"/>
                <a:gd name="connsiteX6" fmla="*/ 89151 w 205980"/>
                <a:gd name="connsiteY6" fmla="*/ 202762 h 209198"/>
                <a:gd name="connsiteX7" fmla="*/ 95266 w 205980"/>
                <a:gd name="connsiteY7" fmla="*/ 203084 h 209198"/>
                <a:gd name="connsiteX8" fmla="*/ 101381 w 205980"/>
                <a:gd name="connsiteY8" fmla="*/ 203406 h 209198"/>
                <a:gd name="connsiteX9" fmla="*/ 107496 w 205980"/>
                <a:gd name="connsiteY9" fmla="*/ 204371 h 209198"/>
                <a:gd name="connsiteX10" fmla="*/ 117151 w 205980"/>
                <a:gd name="connsiteY10" fmla="*/ 174762 h 209198"/>
                <a:gd name="connsiteX11" fmla="*/ 137749 w 205980"/>
                <a:gd name="connsiteY11" fmla="*/ 167681 h 209198"/>
                <a:gd name="connsiteX12" fmla="*/ 163497 w 205980"/>
                <a:gd name="connsiteY12" fmla="*/ 185382 h 209198"/>
                <a:gd name="connsiteX13" fmla="*/ 168003 w 205980"/>
                <a:gd name="connsiteY13" fmla="*/ 181198 h 209198"/>
                <a:gd name="connsiteX14" fmla="*/ 172509 w 205980"/>
                <a:gd name="connsiteY14" fmla="*/ 177014 h 209198"/>
                <a:gd name="connsiteX15" fmla="*/ 177015 w 205980"/>
                <a:gd name="connsiteY15" fmla="*/ 172830 h 209198"/>
                <a:gd name="connsiteX16" fmla="*/ 162853 w 205980"/>
                <a:gd name="connsiteY16" fmla="*/ 145152 h 209198"/>
                <a:gd name="connsiteX17" fmla="*/ 172509 w 205980"/>
                <a:gd name="connsiteY17" fmla="*/ 125519 h 209198"/>
                <a:gd name="connsiteX18" fmla="*/ 203084 w 205980"/>
                <a:gd name="connsiteY18" fmla="*/ 120048 h 209198"/>
                <a:gd name="connsiteX19" fmla="*/ 203406 w 205980"/>
                <a:gd name="connsiteY19" fmla="*/ 113933 h 209198"/>
                <a:gd name="connsiteX20" fmla="*/ 203728 w 205980"/>
                <a:gd name="connsiteY20" fmla="*/ 107818 h 209198"/>
                <a:gd name="connsiteX21" fmla="*/ 204049 w 205980"/>
                <a:gd name="connsiteY21" fmla="*/ 101703 h 209198"/>
                <a:gd name="connsiteX22" fmla="*/ 174440 w 205980"/>
                <a:gd name="connsiteY22" fmla="*/ 92048 h 209198"/>
                <a:gd name="connsiteX23" fmla="*/ 167359 w 205980"/>
                <a:gd name="connsiteY23" fmla="*/ 71128 h 209198"/>
                <a:gd name="connsiteX24" fmla="*/ 185061 w 205980"/>
                <a:gd name="connsiteY24" fmla="*/ 45702 h 209198"/>
                <a:gd name="connsiteX25" fmla="*/ 180877 w 205980"/>
                <a:gd name="connsiteY25" fmla="*/ 41196 h 209198"/>
                <a:gd name="connsiteX26" fmla="*/ 176693 w 205980"/>
                <a:gd name="connsiteY26" fmla="*/ 36690 h 209198"/>
                <a:gd name="connsiteX27" fmla="*/ 172509 w 205980"/>
                <a:gd name="connsiteY27" fmla="*/ 32184 h 209198"/>
                <a:gd name="connsiteX28" fmla="*/ 144830 w 205980"/>
                <a:gd name="connsiteY28" fmla="*/ 46346 h 209198"/>
                <a:gd name="connsiteX29" fmla="*/ 124876 w 205980"/>
                <a:gd name="connsiteY29" fmla="*/ 36368 h 209198"/>
                <a:gd name="connsiteX30" fmla="*/ 119404 w 205980"/>
                <a:gd name="connsiteY30" fmla="*/ 5793 h 209198"/>
                <a:gd name="connsiteX31" fmla="*/ 113289 w 205980"/>
                <a:gd name="connsiteY31" fmla="*/ 5471 h 209198"/>
                <a:gd name="connsiteX32" fmla="*/ 107174 w 205980"/>
                <a:gd name="connsiteY32" fmla="*/ 5150 h 209198"/>
                <a:gd name="connsiteX33" fmla="*/ 101059 w 205980"/>
                <a:gd name="connsiteY33" fmla="*/ 4828 h 209198"/>
                <a:gd name="connsiteX34" fmla="*/ 91726 w 205980"/>
                <a:gd name="connsiteY34" fmla="*/ 34116 h 209198"/>
                <a:gd name="connsiteX35" fmla="*/ 70806 w 205980"/>
                <a:gd name="connsiteY35" fmla="*/ 41196 h 209198"/>
                <a:gd name="connsiteX36" fmla="*/ 45380 w 205980"/>
                <a:gd name="connsiteY36" fmla="*/ 23495 h 209198"/>
                <a:gd name="connsiteX37" fmla="*/ 40874 w 205980"/>
                <a:gd name="connsiteY37" fmla="*/ 27679 h 209198"/>
                <a:gd name="connsiteX38" fmla="*/ 36368 w 205980"/>
                <a:gd name="connsiteY38" fmla="*/ 31863 h 209198"/>
                <a:gd name="connsiteX39" fmla="*/ 31863 w 205980"/>
                <a:gd name="connsiteY39" fmla="*/ 36047 h 209198"/>
                <a:gd name="connsiteX40" fmla="*/ 46024 w 205980"/>
                <a:gd name="connsiteY40" fmla="*/ 63403 h 209198"/>
                <a:gd name="connsiteX41" fmla="*/ 36047 w 205980"/>
                <a:gd name="connsiteY41" fmla="*/ 83358 h 209198"/>
                <a:gd name="connsiteX42" fmla="*/ 5793 w 205980"/>
                <a:gd name="connsiteY42" fmla="*/ 88829 h 209198"/>
                <a:gd name="connsiteX43" fmla="*/ 5471 w 205980"/>
                <a:gd name="connsiteY43" fmla="*/ 94944 h 209198"/>
                <a:gd name="connsiteX44" fmla="*/ 5150 w 205980"/>
                <a:gd name="connsiteY44" fmla="*/ 101059 h 209198"/>
                <a:gd name="connsiteX45" fmla="*/ 4828 w 205980"/>
                <a:gd name="connsiteY45" fmla="*/ 107174 h 209198"/>
                <a:gd name="connsiteX46" fmla="*/ 34116 w 205980"/>
                <a:gd name="connsiteY46" fmla="*/ 116508 h 209198"/>
                <a:gd name="connsiteX47" fmla="*/ 41196 w 205980"/>
                <a:gd name="connsiteY47" fmla="*/ 137428 h 209198"/>
                <a:gd name="connsiteX48" fmla="*/ 23816 w 205980"/>
                <a:gd name="connsiteY48" fmla="*/ 163175 h 209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05980" h="209198">
                  <a:moveTo>
                    <a:pt x="23816" y="163175"/>
                  </a:moveTo>
                  <a:lnTo>
                    <a:pt x="28000" y="167681"/>
                  </a:lnTo>
                  <a:lnTo>
                    <a:pt x="32184" y="172187"/>
                  </a:lnTo>
                  <a:lnTo>
                    <a:pt x="36368" y="176693"/>
                  </a:lnTo>
                  <a:lnTo>
                    <a:pt x="64047" y="162531"/>
                  </a:lnTo>
                  <a:cubicBezTo>
                    <a:pt x="70162" y="166715"/>
                    <a:pt x="76921" y="169934"/>
                    <a:pt x="83680" y="172187"/>
                  </a:cubicBezTo>
                  <a:lnTo>
                    <a:pt x="89151" y="202762"/>
                  </a:lnTo>
                  <a:lnTo>
                    <a:pt x="95266" y="203084"/>
                  </a:lnTo>
                  <a:lnTo>
                    <a:pt x="101381" y="203406"/>
                  </a:lnTo>
                  <a:lnTo>
                    <a:pt x="107496" y="204371"/>
                  </a:lnTo>
                  <a:lnTo>
                    <a:pt x="117151" y="174762"/>
                  </a:lnTo>
                  <a:cubicBezTo>
                    <a:pt x="124232" y="173474"/>
                    <a:pt x="131313" y="171221"/>
                    <a:pt x="137749" y="167681"/>
                  </a:cubicBezTo>
                  <a:lnTo>
                    <a:pt x="163497" y="185382"/>
                  </a:lnTo>
                  <a:lnTo>
                    <a:pt x="168003" y="181198"/>
                  </a:lnTo>
                  <a:lnTo>
                    <a:pt x="172509" y="177014"/>
                  </a:lnTo>
                  <a:lnTo>
                    <a:pt x="177015" y="172830"/>
                  </a:lnTo>
                  <a:lnTo>
                    <a:pt x="162853" y="145152"/>
                  </a:lnTo>
                  <a:cubicBezTo>
                    <a:pt x="167037" y="139037"/>
                    <a:pt x="170256" y="132278"/>
                    <a:pt x="172509" y="125519"/>
                  </a:cubicBezTo>
                  <a:lnTo>
                    <a:pt x="203084" y="120048"/>
                  </a:lnTo>
                  <a:lnTo>
                    <a:pt x="203406" y="113933"/>
                  </a:lnTo>
                  <a:lnTo>
                    <a:pt x="203728" y="107818"/>
                  </a:lnTo>
                  <a:lnTo>
                    <a:pt x="204049" y="101703"/>
                  </a:lnTo>
                  <a:lnTo>
                    <a:pt x="174440" y="92048"/>
                  </a:lnTo>
                  <a:cubicBezTo>
                    <a:pt x="173152" y="84967"/>
                    <a:pt x="170899" y="77886"/>
                    <a:pt x="167359" y="71128"/>
                  </a:cubicBezTo>
                  <a:lnTo>
                    <a:pt x="185061" y="45702"/>
                  </a:lnTo>
                  <a:lnTo>
                    <a:pt x="180877" y="41196"/>
                  </a:lnTo>
                  <a:lnTo>
                    <a:pt x="176693" y="36690"/>
                  </a:lnTo>
                  <a:lnTo>
                    <a:pt x="172509" y="32184"/>
                  </a:lnTo>
                  <a:lnTo>
                    <a:pt x="144830" y="46346"/>
                  </a:lnTo>
                  <a:cubicBezTo>
                    <a:pt x="138715" y="41840"/>
                    <a:pt x="131956" y="38621"/>
                    <a:pt x="124876" y="36368"/>
                  </a:cubicBezTo>
                  <a:lnTo>
                    <a:pt x="119404" y="5793"/>
                  </a:lnTo>
                  <a:lnTo>
                    <a:pt x="113289" y="5471"/>
                  </a:lnTo>
                  <a:lnTo>
                    <a:pt x="107174" y="5150"/>
                  </a:lnTo>
                  <a:lnTo>
                    <a:pt x="101059" y="4828"/>
                  </a:lnTo>
                  <a:lnTo>
                    <a:pt x="91726" y="34116"/>
                  </a:lnTo>
                  <a:cubicBezTo>
                    <a:pt x="84323" y="35403"/>
                    <a:pt x="77243" y="37656"/>
                    <a:pt x="70806" y="41196"/>
                  </a:cubicBezTo>
                  <a:lnTo>
                    <a:pt x="45380" y="23495"/>
                  </a:lnTo>
                  <a:lnTo>
                    <a:pt x="40874" y="27679"/>
                  </a:lnTo>
                  <a:lnTo>
                    <a:pt x="36368" y="31863"/>
                  </a:lnTo>
                  <a:lnTo>
                    <a:pt x="31863" y="36047"/>
                  </a:lnTo>
                  <a:lnTo>
                    <a:pt x="46024" y="63403"/>
                  </a:lnTo>
                  <a:cubicBezTo>
                    <a:pt x="41518" y="69518"/>
                    <a:pt x="38300" y="76277"/>
                    <a:pt x="36047" y="83358"/>
                  </a:cubicBezTo>
                  <a:lnTo>
                    <a:pt x="5793" y="88829"/>
                  </a:lnTo>
                  <a:lnTo>
                    <a:pt x="5471" y="94944"/>
                  </a:lnTo>
                  <a:lnTo>
                    <a:pt x="5150" y="101059"/>
                  </a:lnTo>
                  <a:lnTo>
                    <a:pt x="4828" y="107174"/>
                  </a:lnTo>
                  <a:lnTo>
                    <a:pt x="34116" y="116508"/>
                  </a:lnTo>
                  <a:cubicBezTo>
                    <a:pt x="35403" y="123588"/>
                    <a:pt x="37656" y="130669"/>
                    <a:pt x="41196" y="137428"/>
                  </a:cubicBezTo>
                  <a:lnTo>
                    <a:pt x="23816" y="163175"/>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0" name="Freeform: Shape 89">
              <a:extLst>
                <a:ext uri="{FF2B5EF4-FFF2-40B4-BE49-F238E27FC236}">
                  <a16:creationId xmlns:a16="http://schemas.microsoft.com/office/drawing/2014/main" id="{B23F1627-0493-4B5F-A79F-0A9B08C3432E}"/>
                </a:ext>
              </a:extLst>
            </p:cNvPr>
            <p:cNvSpPr/>
            <p:nvPr/>
          </p:nvSpPr>
          <p:spPr>
            <a:xfrm>
              <a:off x="4788559" y="1466120"/>
              <a:ext cx="112392" cy="112393"/>
            </a:xfrm>
            <a:custGeom>
              <a:avLst/>
              <a:gdLst>
                <a:gd name="connsiteX0" fmla="*/ 84645 w 86898"/>
                <a:gd name="connsiteY0" fmla="*/ 44736 h 86898"/>
                <a:gd name="connsiteX1" fmla="*/ 44736 w 86898"/>
                <a:gd name="connsiteY1" fmla="*/ 84645 h 86898"/>
                <a:gd name="connsiteX2" fmla="*/ 4828 w 86898"/>
                <a:gd name="connsiteY2" fmla="*/ 44736 h 86898"/>
                <a:gd name="connsiteX3" fmla="*/ 44736 w 86898"/>
                <a:gd name="connsiteY3" fmla="*/ 4828 h 86898"/>
                <a:gd name="connsiteX4" fmla="*/ 84645 w 86898"/>
                <a:gd name="connsiteY4" fmla="*/ 44736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98" h="86898">
                  <a:moveTo>
                    <a:pt x="84645" y="44736"/>
                  </a:moveTo>
                  <a:cubicBezTo>
                    <a:pt x="84645" y="66777"/>
                    <a:pt x="66777" y="84645"/>
                    <a:pt x="44736" y="84645"/>
                  </a:cubicBezTo>
                  <a:cubicBezTo>
                    <a:pt x="22695" y="84645"/>
                    <a:pt x="4828" y="66777"/>
                    <a:pt x="4828" y="44736"/>
                  </a:cubicBezTo>
                  <a:cubicBezTo>
                    <a:pt x="4828" y="22695"/>
                    <a:pt x="22695" y="4828"/>
                    <a:pt x="44736" y="4828"/>
                  </a:cubicBezTo>
                  <a:cubicBezTo>
                    <a:pt x="66777" y="4828"/>
                    <a:pt x="84645" y="22695"/>
                    <a:pt x="84645" y="44736"/>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1" name="Freeform: Shape 90">
              <a:extLst>
                <a:ext uri="{FF2B5EF4-FFF2-40B4-BE49-F238E27FC236}">
                  <a16:creationId xmlns:a16="http://schemas.microsoft.com/office/drawing/2014/main" id="{83FE0DE6-894D-45A8-A1DD-F1E2C12FB31C}"/>
                </a:ext>
              </a:extLst>
            </p:cNvPr>
            <p:cNvSpPr/>
            <p:nvPr/>
          </p:nvSpPr>
          <p:spPr>
            <a:xfrm>
              <a:off x="4410513" y="1494926"/>
              <a:ext cx="478708" cy="478709"/>
            </a:xfrm>
            <a:custGeom>
              <a:avLst/>
              <a:gdLst>
                <a:gd name="connsiteX0" fmla="*/ 204106 w 370121"/>
                <a:gd name="connsiteY0" fmla="*/ 5729 h 370121"/>
                <a:gd name="connsiteX1" fmla="*/ 44793 w 370121"/>
                <a:gd name="connsiteY1" fmla="*/ 72673 h 370121"/>
                <a:gd name="connsiteX2" fmla="*/ 4885 w 370121"/>
                <a:gd name="connsiteY2" fmla="*/ 181456 h 370121"/>
                <a:gd name="connsiteX3" fmla="*/ 104335 w 370121"/>
                <a:gd name="connsiteY3" fmla="*/ 347528 h 370121"/>
                <a:gd name="connsiteX4" fmla="*/ 324798 w 370121"/>
                <a:gd name="connsiteY4" fmla="*/ 301504 h 370121"/>
                <a:gd name="connsiteX5" fmla="*/ 362454 w 370121"/>
                <a:gd name="connsiteY5" fmla="*/ 147984 h 37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121" h="370121">
                  <a:moveTo>
                    <a:pt x="204106" y="5729"/>
                  </a:moveTo>
                  <a:cubicBezTo>
                    <a:pt x="204106" y="5729"/>
                    <a:pt x="107875" y="-8110"/>
                    <a:pt x="44793" y="72673"/>
                  </a:cubicBezTo>
                  <a:cubicBezTo>
                    <a:pt x="27092" y="95524"/>
                    <a:pt x="4885" y="134789"/>
                    <a:pt x="4885" y="181456"/>
                  </a:cubicBezTo>
                  <a:cubicBezTo>
                    <a:pt x="4885" y="181456"/>
                    <a:pt x="-909" y="296355"/>
                    <a:pt x="104335" y="347528"/>
                  </a:cubicBezTo>
                  <a:cubicBezTo>
                    <a:pt x="104335" y="347528"/>
                    <a:pt x="222130" y="414150"/>
                    <a:pt x="324798" y="301504"/>
                  </a:cubicBezTo>
                  <a:cubicBezTo>
                    <a:pt x="324798" y="301504"/>
                    <a:pt x="382730" y="238423"/>
                    <a:pt x="362454" y="147984"/>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2" name="Freeform: Shape 91">
              <a:extLst>
                <a:ext uri="{FF2B5EF4-FFF2-40B4-BE49-F238E27FC236}">
                  <a16:creationId xmlns:a16="http://schemas.microsoft.com/office/drawing/2014/main" id="{7A8C54C3-FF26-4293-BC0B-89266E08A2D6}"/>
                </a:ext>
              </a:extLst>
            </p:cNvPr>
            <p:cNvSpPr/>
            <p:nvPr/>
          </p:nvSpPr>
          <p:spPr>
            <a:xfrm>
              <a:off x="4474543" y="1564307"/>
              <a:ext cx="345503" cy="341340"/>
            </a:xfrm>
            <a:custGeom>
              <a:avLst/>
              <a:gdLst>
                <a:gd name="connsiteX0" fmla="*/ 259200 w 267130"/>
                <a:gd name="connsiteY0" fmla="*/ 99491 h 263912"/>
                <a:gd name="connsiteX1" fmla="*/ 181958 w 267130"/>
                <a:gd name="connsiteY1" fmla="*/ 253654 h 263912"/>
                <a:gd name="connsiteX2" fmla="*/ 34875 w 267130"/>
                <a:gd name="connsiteY2" fmla="*/ 215355 h 263912"/>
                <a:gd name="connsiteX3" fmla="*/ 19426 w 267130"/>
                <a:gd name="connsiteY3" fmla="*/ 75996 h 263912"/>
                <a:gd name="connsiteX4" fmla="*/ 172624 w 267130"/>
                <a:gd name="connsiteY4" fmla="*/ 10340 h 26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30" h="263912">
                  <a:moveTo>
                    <a:pt x="259200" y="99491"/>
                  </a:moveTo>
                  <a:cubicBezTo>
                    <a:pt x="259200" y="99491"/>
                    <a:pt x="288810" y="205056"/>
                    <a:pt x="181958" y="253654"/>
                  </a:cubicBezTo>
                  <a:cubicBezTo>
                    <a:pt x="181958" y="253654"/>
                    <a:pt x="97634" y="289057"/>
                    <a:pt x="34875" y="215355"/>
                  </a:cubicBezTo>
                  <a:cubicBezTo>
                    <a:pt x="34875" y="215355"/>
                    <a:pt x="-20804" y="149699"/>
                    <a:pt x="19426" y="75996"/>
                  </a:cubicBezTo>
                  <a:cubicBezTo>
                    <a:pt x="19426" y="75996"/>
                    <a:pt x="62875" y="-18626"/>
                    <a:pt x="172624" y="10340"/>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grpSp>
        <p:nvGrpSpPr>
          <p:cNvPr id="93" name="Group 92">
            <a:extLst>
              <a:ext uri="{FF2B5EF4-FFF2-40B4-BE49-F238E27FC236}">
                <a16:creationId xmlns:a16="http://schemas.microsoft.com/office/drawing/2014/main" id="{C6ED14F5-B1E7-4EBD-8D84-9B389D7911DF}"/>
              </a:ext>
            </a:extLst>
          </p:cNvPr>
          <p:cNvGrpSpPr/>
          <p:nvPr/>
        </p:nvGrpSpPr>
        <p:grpSpPr>
          <a:xfrm>
            <a:off x="7238591" y="3042666"/>
            <a:ext cx="667529" cy="457877"/>
            <a:chOff x="7108910" y="1424328"/>
            <a:chExt cx="748877" cy="513676"/>
          </a:xfrm>
        </p:grpSpPr>
        <p:sp>
          <p:nvSpPr>
            <p:cNvPr id="94" name="Freeform: Shape 93">
              <a:extLst>
                <a:ext uri="{FF2B5EF4-FFF2-40B4-BE49-F238E27FC236}">
                  <a16:creationId xmlns:a16="http://schemas.microsoft.com/office/drawing/2014/main" id="{5C0BF180-0BE0-4C47-AB05-7E2039E3A080}"/>
                </a:ext>
              </a:extLst>
            </p:cNvPr>
            <p:cNvSpPr/>
            <p:nvPr/>
          </p:nvSpPr>
          <p:spPr>
            <a:xfrm>
              <a:off x="7108910" y="1546712"/>
              <a:ext cx="353830" cy="391292"/>
            </a:xfrm>
            <a:custGeom>
              <a:avLst/>
              <a:gdLst>
                <a:gd name="connsiteX0" fmla="*/ 254257 w 273567"/>
                <a:gd name="connsiteY0" fmla="*/ 91082 h 302533"/>
                <a:gd name="connsiteX1" fmla="*/ 264878 w 273567"/>
                <a:gd name="connsiteY1" fmla="*/ 75955 h 302533"/>
                <a:gd name="connsiteX2" fmla="*/ 271959 w 273567"/>
                <a:gd name="connsiteY2" fmla="*/ 65978 h 302533"/>
                <a:gd name="connsiteX3" fmla="*/ 265844 w 273567"/>
                <a:gd name="connsiteY3" fmla="*/ 59219 h 302533"/>
                <a:gd name="connsiteX4" fmla="*/ 259729 w 273567"/>
                <a:gd name="connsiteY4" fmla="*/ 52461 h 302533"/>
                <a:gd name="connsiteX5" fmla="*/ 253613 w 273567"/>
                <a:gd name="connsiteY5" fmla="*/ 45702 h 302533"/>
                <a:gd name="connsiteX6" fmla="*/ 212739 w 273567"/>
                <a:gd name="connsiteY6" fmla="*/ 66622 h 302533"/>
                <a:gd name="connsiteX7" fmla="*/ 183451 w 273567"/>
                <a:gd name="connsiteY7" fmla="*/ 52139 h 302533"/>
                <a:gd name="connsiteX8" fmla="*/ 175405 w 273567"/>
                <a:gd name="connsiteY8" fmla="*/ 7081 h 302533"/>
                <a:gd name="connsiteX9" fmla="*/ 166715 w 273567"/>
                <a:gd name="connsiteY9" fmla="*/ 6115 h 302533"/>
                <a:gd name="connsiteX10" fmla="*/ 157382 w 273567"/>
                <a:gd name="connsiteY10" fmla="*/ 5471 h 302533"/>
                <a:gd name="connsiteX11" fmla="*/ 148370 w 273567"/>
                <a:gd name="connsiteY11" fmla="*/ 4828 h 302533"/>
                <a:gd name="connsiteX12" fmla="*/ 134531 w 273567"/>
                <a:gd name="connsiteY12" fmla="*/ 48277 h 302533"/>
                <a:gd name="connsiteX13" fmla="*/ 103312 w 273567"/>
                <a:gd name="connsiteY13" fmla="*/ 58898 h 302533"/>
                <a:gd name="connsiteX14" fmla="*/ 65656 w 273567"/>
                <a:gd name="connsiteY14" fmla="*/ 32828 h 302533"/>
                <a:gd name="connsiteX15" fmla="*/ 58898 w 273567"/>
                <a:gd name="connsiteY15" fmla="*/ 38943 h 302533"/>
                <a:gd name="connsiteX16" fmla="*/ 52139 w 273567"/>
                <a:gd name="connsiteY16" fmla="*/ 45058 h 302533"/>
                <a:gd name="connsiteX17" fmla="*/ 45380 w 273567"/>
                <a:gd name="connsiteY17" fmla="*/ 51173 h 302533"/>
                <a:gd name="connsiteX18" fmla="*/ 66300 w 273567"/>
                <a:gd name="connsiteY18" fmla="*/ 91726 h 302533"/>
                <a:gd name="connsiteX19" fmla="*/ 51817 w 273567"/>
                <a:gd name="connsiteY19" fmla="*/ 121335 h 302533"/>
                <a:gd name="connsiteX20" fmla="*/ 6759 w 273567"/>
                <a:gd name="connsiteY20" fmla="*/ 129381 h 302533"/>
                <a:gd name="connsiteX21" fmla="*/ 6115 w 273567"/>
                <a:gd name="connsiteY21" fmla="*/ 138393 h 302533"/>
                <a:gd name="connsiteX22" fmla="*/ 5471 w 273567"/>
                <a:gd name="connsiteY22" fmla="*/ 147083 h 302533"/>
                <a:gd name="connsiteX23" fmla="*/ 4828 w 273567"/>
                <a:gd name="connsiteY23" fmla="*/ 156095 h 302533"/>
                <a:gd name="connsiteX24" fmla="*/ 48277 w 273567"/>
                <a:gd name="connsiteY24" fmla="*/ 170256 h 302533"/>
                <a:gd name="connsiteX25" fmla="*/ 58898 w 273567"/>
                <a:gd name="connsiteY25" fmla="*/ 201153 h 302533"/>
                <a:gd name="connsiteX26" fmla="*/ 32828 w 273567"/>
                <a:gd name="connsiteY26" fmla="*/ 238809 h 302533"/>
                <a:gd name="connsiteX27" fmla="*/ 38943 w 273567"/>
                <a:gd name="connsiteY27" fmla="*/ 245567 h 302533"/>
                <a:gd name="connsiteX28" fmla="*/ 45058 w 273567"/>
                <a:gd name="connsiteY28" fmla="*/ 252326 h 302533"/>
                <a:gd name="connsiteX29" fmla="*/ 51173 w 273567"/>
                <a:gd name="connsiteY29" fmla="*/ 259085 h 302533"/>
                <a:gd name="connsiteX30" fmla="*/ 92048 w 273567"/>
                <a:gd name="connsiteY30" fmla="*/ 238165 h 302533"/>
                <a:gd name="connsiteX31" fmla="*/ 121335 w 273567"/>
                <a:gd name="connsiteY31" fmla="*/ 252648 h 302533"/>
                <a:gd name="connsiteX32" fmla="*/ 129381 w 273567"/>
                <a:gd name="connsiteY32" fmla="*/ 297706 h 302533"/>
                <a:gd name="connsiteX33" fmla="*/ 138393 w 273567"/>
                <a:gd name="connsiteY33" fmla="*/ 298350 h 302533"/>
                <a:gd name="connsiteX34" fmla="*/ 147405 w 273567"/>
                <a:gd name="connsiteY34" fmla="*/ 298994 h 302533"/>
                <a:gd name="connsiteX35" fmla="*/ 156416 w 273567"/>
                <a:gd name="connsiteY35" fmla="*/ 299637 h 302533"/>
                <a:gd name="connsiteX36" fmla="*/ 170578 w 273567"/>
                <a:gd name="connsiteY36" fmla="*/ 255866 h 302533"/>
                <a:gd name="connsiteX37" fmla="*/ 201153 w 273567"/>
                <a:gd name="connsiteY37" fmla="*/ 245567 h 302533"/>
                <a:gd name="connsiteX38" fmla="*/ 239130 w 273567"/>
                <a:gd name="connsiteY38" fmla="*/ 271637 h 302533"/>
                <a:gd name="connsiteX39" fmla="*/ 245889 w 273567"/>
                <a:gd name="connsiteY39" fmla="*/ 265522 h 302533"/>
                <a:gd name="connsiteX40" fmla="*/ 252648 w 273567"/>
                <a:gd name="connsiteY40" fmla="*/ 259407 h 302533"/>
                <a:gd name="connsiteX41" fmla="*/ 259407 w 273567"/>
                <a:gd name="connsiteY41" fmla="*/ 253292 h 302533"/>
                <a:gd name="connsiteX42" fmla="*/ 250717 w 273567"/>
                <a:gd name="connsiteY42" fmla="*/ 236556 h 302533"/>
                <a:gd name="connsiteX43" fmla="*/ 243314 w 273567"/>
                <a:gd name="connsiteY43" fmla="*/ 222395 h 30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3567" h="302533">
                  <a:moveTo>
                    <a:pt x="254257" y="91082"/>
                  </a:moveTo>
                  <a:lnTo>
                    <a:pt x="264878" y="75955"/>
                  </a:lnTo>
                  <a:lnTo>
                    <a:pt x="271959" y="65978"/>
                  </a:lnTo>
                  <a:lnTo>
                    <a:pt x="265844" y="59219"/>
                  </a:lnTo>
                  <a:lnTo>
                    <a:pt x="259729" y="52461"/>
                  </a:lnTo>
                  <a:lnTo>
                    <a:pt x="253613" y="45702"/>
                  </a:lnTo>
                  <a:lnTo>
                    <a:pt x="212739" y="66622"/>
                  </a:lnTo>
                  <a:cubicBezTo>
                    <a:pt x="203728" y="60185"/>
                    <a:pt x="193750" y="55357"/>
                    <a:pt x="183451" y="52139"/>
                  </a:cubicBezTo>
                  <a:lnTo>
                    <a:pt x="175405" y="7081"/>
                  </a:lnTo>
                  <a:lnTo>
                    <a:pt x="166715" y="6115"/>
                  </a:lnTo>
                  <a:lnTo>
                    <a:pt x="157382" y="5471"/>
                  </a:lnTo>
                  <a:lnTo>
                    <a:pt x="148370" y="4828"/>
                  </a:lnTo>
                  <a:lnTo>
                    <a:pt x="134531" y="48277"/>
                  </a:lnTo>
                  <a:cubicBezTo>
                    <a:pt x="123910" y="50208"/>
                    <a:pt x="113289" y="53748"/>
                    <a:pt x="103312" y="58898"/>
                  </a:cubicBezTo>
                  <a:lnTo>
                    <a:pt x="65656" y="32828"/>
                  </a:lnTo>
                  <a:lnTo>
                    <a:pt x="58898" y="38943"/>
                  </a:lnTo>
                  <a:lnTo>
                    <a:pt x="52139" y="45058"/>
                  </a:lnTo>
                  <a:lnTo>
                    <a:pt x="45380" y="51173"/>
                  </a:lnTo>
                  <a:lnTo>
                    <a:pt x="66300" y="91726"/>
                  </a:lnTo>
                  <a:cubicBezTo>
                    <a:pt x="59863" y="100737"/>
                    <a:pt x="55035" y="110714"/>
                    <a:pt x="51817" y="121335"/>
                  </a:cubicBezTo>
                  <a:lnTo>
                    <a:pt x="6759" y="129381"/>
                  </a:lnTo>
                  <a:lnTo>
                    <a:pt x="6115" y="138393"/>
                  </a:lnTo>
                  <a:lnTo>
                    <a:pt x="5471" y="147083"/>
                  </a:lnTo>
                  <a:lnTo>
                    <a:pt x="4828" y="156095"/>
                  </a:lnTo>
                  <a:lnTo>
                    <a:pt x="48277" y="170256"/>
                  </a:lnTo>
                  <a:cubicBezTo>
                    <a:pt x="50208" y="180877"/>
                    <a:pt x="53748" y="191497"/>
                    <a:pt x="58898" y="201153"/>
                  </a:cubicBezTo>
                  <a:lnTo>
                    <a:pt x="32828" y="238809"/>
                  </a:lnTo>
                  <a:lnTo>
                    <a:pt x="38943" y="245567"/>
                  </a:lnTo>
                  <a:lnTo>
                    <a:pt x="45058" y="252326"/>
                  </a:lnTo>
                  <a:lnTo>
                    <a:pt x="51173" y="259085"/>
                  </a:lnTo>
                  <a:lnTo>
                    <a:pt x="92048" y="238165"/>
                  </a:lnTo>
                  <a:cubicBezTo>
                    <a:pt x="101059" y="244602"/>
                    <a:pt x="111036" y="249429"/>
                    <a:pt x="121335" y="252648"/>
                  </a:cubicBezTo>
                  <a:lnTo>
                    <a:pt x="129381" y="297706"/>
                  </a:lnTo>
                  <a:lnTo>
                    <a:pt x="138393" y="298350"/>
                  </a:lnTo>
                  <a:lnTo>
                    <a:pt x="147405" y="298994"/>
                  </a:lnTo>
                  <a:lnTo>
                    <a:pt x="156416" y="299637"/>
                  </a:lnTo>
                  <a:lnTo>
                    <a:pt x="170578" y="255866"/>
                  </a:lnTo>
                  <a:cubicBezTo>
                    <a:pt x="181198" y="253935"/>
                    <a:pt x="191497" y="250395"/>
                    <a:pt x="201153" y="245567"/>
                  </a:cubicBezTo>
                  <a:lnTo>
                    <a:pt x="239130" y="271637"/>
                  </a:lnTo>
                  <a:lnTo>
                    <a:pt x="245889" y="265522"/>
                  </a:lnTo>
                  <a:lnTo>
                    <a:pt x="252648" y="259407"/>
                  </a:lnTo>
                  <a:lnTo>
                    <a:pt x="259407" y="253292"/>
                  </a:lnTo>
                  <a:lnTo>
                    <a:pt x="250717" y="236556"/>
                  </a:lnTo>
                  <a:lnTo>
                    <a:pt x="243314" y="222395"/>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5" name="Freeform: Shape 94">
              <a:extLst>
                <a:ext uri="{FF2B5EF4-FFF2-40B4-BE49-F238E27FC236}">
                  <a16:creationId xmlns:a16="http://schemas.microsoft.com/office/drawing/2014/main" id="{B8E18D61-600B-4058-BA8B-CBA3AD88874B}"/>
                </a:ext>
              </a:extLst>
            </p:cNvPr>
            <p:cNvSpPr/>
            <p:nvPr/>
          </p:nvSpPr>
          <p:spPr>
            <a:xfrm>
              <a:off x="7223390" y="1661601"/>
              <a:ext cx="137369" cy="162344"/>
            </a:xfrm>
            <a:custGeom>
              <a:avLst/>
              <a:gdLst>
                <a:gd name="connsiteX0" fmla="*/ 101703 w 106208"/>
                <a:gd name="connsiteY0" fmla="*/ 108462 h 125519"/>
                <a:gd name="connsiteX1" fmla="*/ 76921 w 106208"/>
                <a:gd name="connsiteY1" fmla="*/ 121014 h 125519"/>
                <a:gd name="connsiteX2" fmla="*/ 63725 w 106208"/>
                <a:gd name="connsiteY2" fmla="*/ 122623 h 125519"/>
                <a:gd name="connsiteX3" fmla="*/ 4828 w 106208"/>
                <a:gd name="connsiteY3" fmla="*/ 63725 h 125519"/>
                <a:gd name="connsiteX4" fmla="*/ 63725 w 106208"/>
                <a:gd name="connsiteY4" fmla="*/ 4828 h 125519"/>
                <a:gd name="connsiteX5" fmla="*/ 84001 w 106208"/>
                <a:gd name="connsiteY5" fmla="*/ 8368 h 125519"/>
                <a:gd name="connsiteX6" fmla="*/ 104278 w 106208"/>
                <a:gd name="connsiteY6" fmla="*/ 20920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08" h="125519">
                  <a:moveTo>
                    <a:pt x="101703" y="108462"/>
                  </a:moveTo>
                  <a:cubicBezTo>
                    <a:pt x="94622" y="114577"/>
                    <a:pt x="86254" y="118761"/>
                    <a:pt x="76921" y="121014"/>
                  </a:cubicBezTo>
                  <a:cubicBezTo>
                    <a:pt x="72737" y="121979"/>
                    <a:pt x="68231" y="122623"/>
                    <a:pt x="63725" y="122623"/>
                  </a:cubicBezTo>
                  <a:cubicBezTo>
                    <a:pt x="31219" y="122623"/>
                    <a:pt x="4828" y="96232"/>
                    <a:pt x="4828" y="63725"/>
                  </a:cubicBezTo>
                  <a:cubicBezTo>
                    <a:pt x="4828" y="31219"/>
                    <a:pt x="31219" y="4828"/>
                    <a:pt x="63725" y="4828"/>
                  </a:cubicBezTo>
                  <a:cubicBezTo>
                    <a:pt x="70806" y="4828"/>
                    <a:pt x="77886" y="6115"/>
                    <a:pt x="84001" y="8368"/>
                  </a:cubicBezTo>
                  <a:cubicBezTo>
                    <a:pt x="91726" y="11265"/>
                    <a:pt x="98484" y="15449"/>
                    <a:pt x="104278" y="20920"/>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6" name="Freeform: Shape 95">
              <a:extLst>
                <a:ext uri="{FF2B5EF4-FFF2-40B4-BE49-F238E27FC236}">
                  <a16:creationId xmlns:a16="http://schemas.microsoft.com/office/drawing/2014/main" id="{7E154010-CAD4-4024-A597-AF448C62A5B5}"/>
                </a:ext>
              </a:extLst>
            </p:cNvPr>
            <p:cNvSpPr/>
            <p:nvPr/>
          </p:nvSpPr>
          <p:spPr>
            <a:xfrm>
              <a:off x="7471487" y="1424328"/>
              <a:ext cx="253924" cy="253924"/>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7" name="Freeform: Shape 96">
              <a:extLst>
                <a:ext uri="{FF2B5EF4-FFF2-40B4-BE49-F238E27FC236}">
                  <a16:creationId xmlns:a16="http://schemas.microsoft.com/office/drawing/2014/main" id="{0134EA2D-B750-4985-B136-33821846846A}"/>
                </a:ext>
              </a:extLst>
            </p:cNvPr>
            <p:cNvSpPr/>
            <p:nvPr/>
          </p:nvSpPr>
          <p:spPr>
            <a:xfrm>
              <a:off x="7544334" y="1498006"/>
              <a:ext cx="108230" cy="108229"/>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8" name="Freeform: Shape 97">
              <a:extLst>
                <a:ext uri="{FF2B5EF4-FFF2-40B4-BE49-F238E27FC236}">
                  <a16:creationId xmlns:a16="http://schemas.microsoft.com/office/drawing/2014/main" id="{CF09AD96-B807-49CD-A9DD-35C14165CA98}"/>
                </a:ext>
              </a:extLst>
            </p:cNvPr>
            <p:cNvSpPr/>
            <p:nvPr/>
          </p:nvSpPr>
          <p:spPr>
            <a:xfrm>
              <a:off x="7341614" y="1674915"/>
              <a:ext cx="516173" cy="141531"/>
            </a:xfrm>
            <a:custGeom>
              <a:avLst/>
              <a:gdLst>
                <a:gd name="connsiteX0" fmla="*/ 53426 w 399087"/>
                <a:gd name="connsiteY0" fmla="*/ 4833 h 109427"/>
                <a:gd name="connsiteX1" fmla="*/ 99450 w 399087"/>
                <a:gd name="connsiteY1" fmla="*/ 33477 h 109427"/>
                <a:gd name="connsiteX2" fmla="*/ 302534 w 399087"/>
                <a:gd name="connsiteY2" fmla="*/ 33477 h 109427"/>
                <a:gd name="connsiteX3" fmla="*/ 348558 w 399087"/>
                <a:gd name="connsiteY3" fmla="*/ 4833 h 109427"/>
                <a:gd name="connsiteX4" fmla="*/ 397156 w 399087"/>
                <a:gd name="connsiteY4" fmla="*/ 39592 h 109427"/>
                <a:gd name="connsiteX5" fmla="*/ 355316 w 399087"/>
                <a:gd name="connsiteY5" fmla="*/ 39592 h 109427"/>
                <a:gd name="connsiteX6" fmla="*/ 355316 w 399087"/>
                <a:gd name="connsiteY6" fmla="*/ 72742 h 109427"/>
                <a:gd name="connsiteX7" fmla="*/ 397156 w 399087"/>
                <a:gd name="connsiteY7" fmla="*/ 72742 h 109427"/>
                <a:gd name="connsiteX8" fmla="*/ 348558 w 399087"/>
                <a:gd name="connsiteY8" fmla="*/ 107501 h 109427"/>
                <a:gd name="connsiteX9" fmla="*/ 302534 w 399087"/>
                <a:gd name="connsiteY9" fmla="*/ 78857 h 109427"/>
                <a:gd name="connsiteX10" fmla="*/ 99450 w 399087"/>
                <a:gd name="connsiteY10" fmla="*/ 78857 h 109427"/>
                <a:gd name="connsiteX11" fmla="*/ 53426 w 399087"/>
                <a:gd name="connsiteY11" fmla="*/ 107501 h 109427"/>
                <a:gd name="connsiteX12" fmla="*/ 4828 w 399087"/>
                <a:gd name="connsiteY12" fmla="*/ 72742 h 109427"/>
                <a:gd name="connsiteX13" fmla="*/ 46667 w 399087"/>
                <a:gd name="connsiteY13" fmla="*/ 72742 h 109427"/>
                <a:gd name="connsiteX14" fmla="*/ 46667 w 399087"/>
                <a:gd name="connsiteY14" fmla="*/ 39592 h 109427"/>
                <a:gd name="connsiteX15" fmla="*/ 4828 w 399087"/>
                <a:gd name="connsiteY15" fmla="*/ 39592 h 109427"/>
                <a:gd name="connsiteX16" fmla="*/ 53426 w 399087"/>
                <a:gd name="connsiteY16" fmla="*/ 4833 h 10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087" h="109427">
                  <a:moveTo>
                    <a:pt x="53426" y="4833"/>
                  </a:moveTo>
                  <a:cubicBezTo>
                    <a:pt x="73702" y="4833"/>
                    <a:pt x="91404" y="16419"/>
                    <a:pt x="99450" y="33477"/>
                  </a:cubicBezTo>
                  <a:lnTo>
                    <a:pt x="302534" y="33477"/>
                  </a:lnTo>
                  <a:cubicBezTo>
                    <a:pt x="310902" y="16419"/>
                    <a:pt x="328281" y="4833"/>
                    <a:pt x="348558" y="4833"/>
                  </a:cubicBezTo>
                  <a:cubicBezTo>
                    <a:pt x="371087" y="4833"/>
                    <a:pt x="390076" y="19316"/>
                    <a:pt x="397156" y="39592"/>
                  </a:cubicBezTo>
                  <a:lnTo>
                    <a:pt x="355316" y="39592"/>
                  </a:lnTo>
                  <a:lnTo>
                    <a:pt x="355316" y="72742"/>
                  </a:lnTo>
                  <a:lnTo>
                    <a:pt x="397156" y="72742"/>
                  </a:lnTo>
                  <a:cubicBezTo>
                    <a:pt x="390076" y="93018"/>
                    <a:pt x="371087" y="107501"/>
                    <a:pt x="348558" y="107501"/>
                  </a:cubicBezTo>
                  <a:cubicBezTo>
                    <a:pt x="328281" y="107501"/>
                    <a:pt x="310902" y="95593"/>
                    <a:pt x="302534" y="78857"/>
                  </a:cubicBezTo>
                  <a:lnTo>
                    <a:pt x="99450" y="78857"/>
                  </a:lnTo>
                  <a:cubicBezTo>
                    <a:pt x="91082" y="95915"/>
                    <a:pt x="73702" y="107501"/>
                    <a:pt x="53426" y="107501"/>
                  </a:cubicBezTo>
                  <a:cubicBezTo>
                    <a:pt x="30897" y="107501"/>
                    <a:pt x="11908" y="93018"/>
                    <a:pt x="4828" y="72742"/>
                  </a:cubicBezTo>
                  <a:lnTo>
                    <a:pt x="46667" y="72742"/>
                  </a:lnTo>
                  <a:lnTo>
                    <a:pt x="46667" y="39592"/>
                  </a:lnTo>
                  <a:lnTo>
                    <a:pt x="4828" y="39592"/>
                  </a:lnTo>
                  <a:cubicBezTo>
                    <a:pt x="11908" y="19316"/>
                    <a:pt x="30897" y="4511"/>
                    <a:pt x="53426" y="4833"/>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99" name="Freeform: Shape 98">
              <a:extLst>
                <a:ext uri="{FF2B5EF4-FFF2-40B4-BE49-F238E27FC236}">
                  <a16:creationId xmlns:a16="http://schemas.microsoft.com/office/drawing/2014/main" id="{EAD74AF0-5074-40BE-9E4D-5FD524614AFA}"/>
                </a:ext>
              </a:extLst>
            </p:cNvPr>
            <p:cNvSpPr/>
            <p:nvPr/>
          </p:nvSpPr>
          <p:spPr>
            <a:xfrm>
              <a:off x="7275021" y="1717378"/>
              <a:ext cx="54115" cy="54115"/>
            </a:xfrm>
            <a:custGeom>
              <a:avLst/>
              <a:gdLst>
                <a:gd name="connsiteX0" fmla="*/ 37012 w 41839"/>
                <a:gd name="connsiteY0" fmla="*/ 20920 h 41839"/>
                <a:gd name="connsiteX1" fmla="*/ 20920 w 41839"/>
                <a:gd name="connsiteY1" fmla="*/ 37012 h 41839"/>
                <a:gd name="connsiteX2" fmla="*/ 4828 w 41839"/>
                <a:gd name="connsiteY2" fmla="*/ 20920 h 41839"/>
                <a:gd name="connsiteX3" fmla="*/ 20920 w 41839"/>
                <a:gd name="connsiteY3" fmla="*/ 4828 h 41839"/>
                <a:gd name="connsiteX4" fmla="*/ 37012 w 41839"/>
                <a:gd name="connsiteY4" fmla="*/ 20920 h 4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9" h="41839">
                  <a:moveTo>
                    <a:pt x="37012" y="20920"/>
                  </a:moveTo>
                  <a:cubicBezTo>
                    <a:pt x="37012" y="29807"/>
                    <a:pt x="29807" y="37012"/>
                    <a:pt x="20920" y="37012"/>
                  </a:cubicBezTo>
                  <a:cubicBezTo>
                    <a:pt x="12032" y="37012"/>
                    <a:pt x="4828" y="29807"/>
                    <a:pt x="4828" y="20920"/>
                  </a:cubicBezTo>
                  <a:cubicBezTo>
                    <a:pt x="4828" y="12032"/>
                    <a:pt x="12032" y="4828"/>
                    <a:pt x="20920" y="4828"/>
                  </a:cubicBezTo>
                  <a:cubicBezTo>
                    <a:pt x="29807" y="4828"/>
                    <a:pt x="37012" y="12032"/>
                    <a:pt x="37012" y="20920"/>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0" name="Freeform: Shape 99">
              <a:extLst>
                <a:ext uri="{FF2B5EF4-FFF2-40B4-BE49-F238E27FC236}">
                  <a16:creationId xmlns:a16="http://schemas.microsoft.com/office/drawing/2014/main" id="{2BE1B41B-57C5-441A-A0FB-D5032D196061}"/>
                </a:ext>
              </a:extLst>
            </p:cNvPr>
            <p:cNvSpPr/>
            <p:nvPr/>
          </p:nvSpPr>
          <p:spPr>
            <a:xfrm>
              <a:off x="7578006" y="1531712"/>
              <a:ext cx="41626" cy="41626"/>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grpSp>
        <p:nvGrpSpPr>
          <p:cNvPr id="101" name="Group 100">
            <a:extLst>
              <a:ext uri="{FF2B5EF4-FFF2-40B4-BE49-F238E27FC236}">
                <a16:creationId xmlns:a16="http://schemas.microsoft.com/office/drawing/2014/main" id="{924A151F-558D-47EC-B57A-9A3AD6221F86}"/>
              </a:ext>
            </a:extLst>
          </p:cNvPr>
          <p:cNvGrpSpPr>
            <a:grpSpLocks noChangeAspect="1"/>
          </p:cNvGrpSpPr>
          <p:nvPr/>
        </p:nvGrpSpPr>
        <p:grpSpPr>
          <a:xfrm>
            <a:off x="9842505" y="2993920"/>
            <a:ext cx="541363" cy="555368"/>
            <a:chOff x="8185878" y="1199109"/>
            <a:chExt cx="469571" cy="481720"/>
          </a:xfrm>
        </p:grpSpPr>
        <p:sp>
          <p:nvSpPr>
            <p:cNvPr id="102" name="Freeform: Shape 101">
              <a:extLst>
                <a:ext uri="{FF2B5EF4-FFF2-40B4-BE49-F238E27FC236}">
                  <a16:creationId xmlns:a16="http://schemas.microsoft.com/office/drawing/2014/main" id="{912DB0B1-BC6D-4750-9567-60A07ED82E21}"/>
                </a:ext>
              </a:extLst>
            </p:cNvPr>
            <p:cNvSpPr/>
            <p:nvPr/>
          </p:nvSpPr>
          <p:spPr>
            <a:xfrm>
              <a:off x="8246706" y="1434618"/>
              <a:ext cx="9655" cy="9655"/>
            </a:xfrm>
            <a:custGeom>
              <a:avLst/>
              <a:gdLst>
                <a:gd name="connsiteX0" fmla="*/ 4828 w 9655"/>
                <a:gd name="connsiteY0" fmla="*/ 4828 h 9655"/>
                <a:gd name="connsiteX1" fmla="*/ 4828 w 9655"/>
                <a:gd name="connsiteY1" fmla="*/ 4828 h 9655"/>
              </a:gdLst>
              <a:ahLst/>
              <a:cxnLst>
                <a:cxn ang="0">
                  <a:pos x="connsiteX0" y="connsiteY0"/>
                </a:cxn>
                <a:cxn ang="0">
                  <a:pos x="connsiteX1" y="connsiteY1"/>
                </a:cxn>
              </a:cxnLst>
              <a:rect l="l" t="t" r="r" b="b"/>
              <a:pathLst>
                <a:path w="9655" h="9655">
                  <a:moveTo>
                    <a:pt x="4828" y="4828"/>
                  </a:moveTo>
                  <a:cubicBezTo>
                    <a:pt x="4828" y="4828"/>
                    <a:pt x="4828" y="4828"/>
                    <a:pt x="4828" y="4828"/>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3" name="Freeform: Shape 102">
              <a:extLst>
                <a:ext uri="{FF2B5EF4-FFF2-40B4-BE49-F238E27FC236}">
                  <a16:creationId xmlns:a16="http://schemas.microsoft.com/office/drawing/2014/main" id="{0B601ABC-43D6-486E-B39F-34104BAA2E1F}"/>
                </a:ext>
              </a:extLst>
            </p:cNvPr>
            <p:cNvSpPr/>
            <p:nvPr/>
          </p:nvSpPr>
          <p:spPr>
            <a:xfrm>
              <a:off x="8484550" y="1562391"/>
              <a:ext cx="154485" cy="64369"/>
            </a:xfrm>
            <a:custGeom>
              <a:avLst/>
              <a:gdLst>
                <a:gd name="connsiteX0" fmla="*/ 4828 w 154485"/>
                <a:gd name="connsiteY0" fmla="*/ 59541 h 64368"/>
                <a:gd name="connsiteX1" fmla="*/ 80461 w 154485"/>
                <a:gd name="connsiteY1" fmla="*/ 59541 h 64368"/>
                <a:gd name="connsiteX2" fmla="*/ 151589 w 154485"/>
                <a:gd name="connsiteY2" fmla="*/ 4828 h 64368"/>
              </a:gdLst>
              <a:ahLst/>
              <a:cxnLst>
                <a:cxn ang="0">
                  <a:pos x="connsiteX0" y="connsiteY0"/>
                </a:cxn>
                <a:cxn ang="0">
                  <a:pos x="connsiteX1" y="connsiteY1"/>
                </a:cxn>
                <a:cxn ang="0">
                  <a:pos x="connsiteX2" y="connsiteY2"/>
                </a:cxn>
              </a:cxnLst>
              <a:rect l="l" t="t" r="r" b="b"/>
              <a:pathLst>
                <a:path w="154485" h="64368">
                  <a:moveTo>
                    <a:pt x="4828" y="59541"/>
                  </a:moveTo>
                  <a:lnTo>
                    <a:pt x="80461" y="59541"/>
                  </a:lnTo>
                  <a:cubicBezTo>
                    <a:pt x="80461" y="59541"/>
                    <a:pt x="154164" y="65013"/>
                    <a:pt x="151589" y="4828"/>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4" name="Freeform: Shape 103">
              <a:extLst>
                <a:ext uri="{FF2B5EF4-FFF2-40B4-BE49-F238E27FC236}">
                  <a16:creationId xmlns:a16="http://schemas.microsoft.com/office/drawing/2014/main" id="{AF9B2D61-C3A6-4C62-9275-8254FDF728DC}"/>
                </a:ext>
              </a:extLst>
            </p:cNvPr>
            <p:cNvSpPr/>
            <p:nvPr/>
          </p:nvSpPr>
          <p:spPr>
            <a:xfrm>
              <a:off x="8611678" y="1476539"/>
              <a:ext cx="9655" cy="9655"/>
            </a:xfrm>
            <a:custGeom>
              <a:avLst/>
              <a:gdLst>
                <a:gd name="connsiteX0" fmla="*/ 4828 w 9655"/>
                <a:gd name="connsiteY0" fmla="*/ 5069 h 9655"/>
                <a:gd name="connsiteX1" fmla="*/ 4828 w 9655"/>
                <a:gd name="connsiteY1" fmla="*/ 5069 h 9655"/>
              </a:gdLst>
              <a:ahLst/>
              <a:cxnLst>
                <a:cxn ang="0">
                  <a:pos x="connsiteX0" y="connsiteY0"/>
                </a:cxn>
                <a:cxn ang="0">
                  <a:pos x="connsiteX1" y="connsiteY1"/>
                </a:cxn>
              </a:cxnLst>
              <a:rect l="l" t="t" r="r" b="b"/>
              <a:pathLst>
                <a:path w="9655" h="9655">
                  <a:moveTo>
                    <a:pt x="4828" y="5069"/>
                  </a:moveTo>
                  <a:cubicBezTo>
                    <a:pt x="4828" y="4747"/>
                    <a:pt x="4828" y="4747"/>
                    <a:pt x="4828" y="5069"/>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5" name="Freeform: Shape 104">
              <a:extLst>
                <a:ext uri="{FF2B5EF4-FFF2-40B4-BE49-F238E27FC236}">
                  <a16:creationId xmlns:a16="http://schemas.microsoft.com/office/drawing/2014/main" id="{F0239136-E1D2-4224-9F0B-421A7C6BEB70}"/>
                </a:ext>
              </a:extLst>
            </p:cNvPr>
            <p:cNvSpPr/>
            <p:nvPr/>
          </p:nvSpPr>
          <p:spPr>
            <a:xfrm>
              <a:off x="8185878" y="1488045"/>
              <a:ext cx="151267" cy="135175"/>
            </a:xfrm>
            <a:custGeom>
              <a:avLst/>
              <a:gdLst>
                <a:gd name="connsiteX0" fmla="*/ 17058 w 151266"/>
                <a:gd name="connsiteY0" fmla="*/ 4828 h 135174"/>
                <a:gd name="connsiteX1" fmla="*/ 4828 w 151266"/>
                <a:gd name="connsiteY1" fmla="*/ 50530 h 135174"/>
                <a:gd name="connsiteX2" fmla="*/ 46024 w 151266"/>
                <a:gd name="connsiteY2" fmla="*/ 126163 h 135174"/>
                <a:gd name="connsiteX3" fmla="*/ 70162 w 151266"/>
                <a:gd name="connsiteY3" fmla="*/ 133244 h 135174"/>
                <a:gd name="connsiteX4" fmla="*/ 148692 w 151266"/>
                <a:gd name="connsiteY4" fmla="*/ 133244 h 13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66" h="135174">
                  <a:moveTo>
                    <a:pt x="17058" y="4828"/>
                  </a:moveTo>
                  <a:cubicBezTo>
                    <a:pt x="9655" y="16414"/>
                    <a:pt x="4828" y="31541"/>
                    <a:pt x="4828" y="50530"/>
                  </a:cubicBezTo>
                  <a:cubicBezTo>
                    <a:pt x="4828" y="93335"/>
                    <a:pt x="29610" y="115864"/>
                    <a:pt x="46024" y="126163"/>
                  </a:cubicBezTo>
                  <a:cubicBezTo>
                    <a:pt x="53426" y="130669"/>
                    <a:pt x="61794" y="133244"/>
                    <a:pt x="70162" y="133244"/>
                  </a:cubicBezTo>
                  <a:lnTo>
                    <a:pt x="148692" y="133244"/>
                  </a:ln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6" name="Freeform: Shape 105">
              <a:extLst>
                <a:ext uri="{FF2B5EF4-FFF2-40B4-BE49-F238E27FC236}">
                  <a16:creationId xmlns:a16="http://schemas.microsoft.com/office/drawing/2014/main" id="{2B776B96-F0B0-4B72-B437-2B42EA2FFECF}"/>
                </a:ext>
              </a:extLst>
            </p:cNvPr>
            <p:cNvSpPr/>
            <p:nvPr/>
          </p:nvSpPr>
          <p:spPr>
            <a:xfrm>
              <a:off x="8266983" y="1325351"/>
              <a:ext cx="280005" cy="112646"/>
            </a:xfrm>
            <a:custGeom>
              <a:avLst/>
              <a:gdLst>
                <a:gd name="connsiteX0" fmla="*/ 4828 w 280004"/>
                <a:gd name="connsiteY0" fmla="*/ 55841 h 112645"/>
                <a:gd name="connsiteX1" fmla="*/ 51817 w 280004"/>
                <a:gd name="connsiteY1" fmla="*/ 14645 h 112645"/>
                <a:gd name="connsiteX2" fmla="*/ 179911 w 280004"/>
                <a:gd name="connsiteY2" fmla="*/ 40070 h 112645"/>
                <a:gd name="connsiteX3" fmla="*/ 211452 w 280004"/>
                <a:gd name="connsiteY3" fmla="*/ 91565 h 112645"/>
                <a:gd name="connsiteX4" fmla="*/ 277430 w 280004"/>
                <a:gd name="connsiteY4" fmla="*/ 109267 h 1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04" h="112645">
                  <a:moveTo>
                    <a:pt x="4828" y="55841"/>
                  </a:moveTo>
                  <a:cubicBezTo>
                    <a:pt x="16736" y="37817"/>
                    <a:pt x="32828" y="23013"/>
                    <a:pt x="51817" y="14645"/>
                  </a:cubicBezTo>
                  <a:cubicBezTo>
                    <a:pt x="102668" y="-6919"/>
                    <a:pt x="149336" y="9495"/>
                    <a:pt x="179911" y="40070"/>
                  </a:cubicBezTo>
                  <a:cubicBezTo>
                    <a:pt x="194072" y="54232"/>
                    <a:pt x="204371" y="72255"/>
                    <a:pt x="211452" y="91565"/>
                  </a:cubicBezTo>
                  <a:cubicBezTo>
                    <a:pt x="211452" y="91565"/>
                    <a:pt x="255223" y="64209"/>
                    <a:pt x="277430" y="109267"/>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7" name="Freeform: Shape 106">
              <a:extLst>
                <a:ext uri="{FF2B5EF4-FFF2-40B4-BE49-F238E27FC236}">
                  <a16:creationId xmlns:a16="http://schemas.microsoft.com/office/drawing/2014/main" id="{0C14DDA1-54A7-48B3-A829-6637EF54320F}"/>
                </a:ext>
              </a:extLst>
            </p:cNvPr>
            <p:cNvSpPr/>
            <p:nvPr/>
          </p:nvSpPr>
          <p:spPr>
            <a:xfrm>
              <a:off x="8349375" y="1542436"/>
              <a:ext cx="119082" cy="64369"/>
            </a:xfrm>
            <a:custGeom>
              <a:avLst/>
              <a:gdLst>
                <a:gd name="connsiteX0" fmla="*/ 61794 w 119082"/>
                <a:gd name="connsiteY0" fmla="*/ 4828 h 64368"/>
                <a:gd name="connsiteX1" fmla="*/ 4828 w 119082"/>
                <a:gd name="connsiteY1" fmla="*/ 33794 h 64368"/>
                <a:gd name="connsiteX2" fmla="*/ 60185 w 119082"/>
                <a:gd name="connsiteY2" fmla="*/ 62438 h 64368"/>
                <a:gd name="connsiteX3" fmla="*/ 117151 w 119082"/>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19082" h="64368">
                  <a:moveTo>
                    <a:pt x="61794" y="4828"/>
                  </a:moveTo>
                  <a:lnTo>
                    <a:pt x="4828" y="33794"/>
                  </a:lnTo>
                  <a:lnTo>
                    <a:pt x="60185" y="62438"/>
                  </a:lnTo>
                  <a:lnTo>
                    <a:pt x="117151" y="33794"/>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8" name="Freeform: Shape 107">
              <a:extLst>
                <a:ext uri="{FF2B5EF4-FFF2-40B4-BE49-F238E27FC236}">
                  <a16:creationId xmlns:a16="http://schemas.microsoft.com/office/drawing/2014/main" id="{C3E9CCD9-2961-471C-9CD4-468206CFE54A}"/>
                </a:ext>
              </a:extLst>
            </p:cNvPr>
            <p:cNvSpPr/>
            <p:nvPr/>
          </p:nvSpPr>
          <p:spPr>
            <a:xfrm>
              <a:off x="8349375" y="1571402"/>
              <a:ext cx="64369" cy="109427"/>
            </a:xfrm>
            <a:custGeom>
              <a:avLst/>
              <a:gdLst>
                <a:gd name="connsiteX0" fmla="*/ 4828 w 64368"/>
                <a:gd name="connsiteY0" fmla="*/ 4828 h 109427"/>
                <a:gd name="connsiteX1" fmla="*/ 4828 w 64368"/>
                <a:gd name="connsiteY1" fmla="*/ 78208 h 109427"/>
                <a:gd name="connsiteX2" fmla="*/ 60829 w 64368"/>
                <a:gd name="connsiteY2" fmla="*/ 107174 h 109427"/>
                <a:gd name="connsiteX3" fmla="*/ 60829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0829" y="107174"/>
                  </a:lnTo>
                  <a:lnTo>
                    <a:pt x="60829"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09" name="Freeform: Shape 108">
              <a:extLst>
                <a:ext uri="{FF2B5EF4-FFF2-40B4-BE49-F238E27FC236}">
                  <a16:creationId xmlns:a16="http://schemas.microsoft.com/office/drawing/2014/main" id="{5EA222B7-08FF-4155-BEF2-18116F226E97}"/>
                </a:ext>
              </a:extLst>
            </p:cNvPr>
            <p:cNvSpPr/>
            <p:nvPr/>
          </p:nvSpPr>
          <p:spPr>
            <a:xfrm>
              <a:off x="8405376" y="1571402"/>
              <a:ext cx="64369" cy="109427"/>
            </a:xfrm>
            <a:custGeom>
              <a:avLst/>
              <a:gdLst>
                <a:gd name="connsiteX0" fmla="*/ 61150 w 64368"/>
                <a:gd name="connsiteY0" fmla="*/ 4828 h 109427"/>
                <a:gd name="connsiteX1" fmla="*/ 61150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1150" y="4828"/>
                  </a:moveTo>
                  <a:lnTo>
                    <a:pt x="61150" y="78208"/>
                  </a:lnTo>
                  <a:lnTo>
                    <a:pt x="4828" y="107174"/>
                  </a:lnTo>
                  <a:lnTo>
                    <a:pt x="4828"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0" name="Freeform: Shape 109">
              <a:extLst>
                <a:ext uri="{FF2B5EF4-FFF2-40B4-BE49-F238E27FC236}">
                  <a16:creationId xmlns:a16="http://schemas.microsoft.com/office/drawing/2014/main" id="{F17383DD-4E33-4932-A18C-753BD83A004B}"/>
                </a:ext>
              </a:extLst>
            </p:cNvPr>
            <p:cNvSpPr/>
            <p:nvPr/>
          </p:nvSpPr>
          <p:spPr>
            <a:xfrm>
              <a:off x="8533148" y="1430434"/>
              <a:ext cx="122301" cy="64369"/>
            </a:xfrm>
            <a:custGeom>
              <a:avLst/>
              <a:gdLst>
                <a:gd name="connsiteX0" fmla="*/ 61794 w 122300"/>
                <a:gd name="connsiteY0" fmla="*/ 4828 h 64368"/>
                <a:gd name="connsiteX1" fmla="*/ 4828 w 122300"/>
                <a:gd name="connsiteY1" fmla="*/ 33794 h 64368"/>
                <a:gd name="connsiteX2" fmla="*/ 60185 w 122300"/>
                <a:gd name="connsiteY2" fmla="*/ 62438 h 64368"/>
                <a:gd name="connsiteX3" fmla="*/ 117473 w 122300"/>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22300" h="64368">
                  <a:moveTo>
                    <a:pt x="61794" y="4828"/>
                  </a:moveTo>
                  <a:lnTo>
                    <a:pt x="4828" y="33794"/>
                  </a:lnTo>
                  <a:lnTo>
                    <a:pt x="60185" y="62438"/>
                  </a:lnTo>
                  <a:lnTo>
                    <a:pt x="117473" y="33794"/>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1" name="Freeform: Shape 110">
              <a:extLst>
                <a:ext uri="{FF2B5EF4-FFF2-40B4-BE49-F238E27FC236}">
                  <a16:creationId xmlns:a16="http://schemas.microsoft.com/office/drawing/2014/main" id="{7751C45A-84BF-4F15-9D9D-98D580E99BB0}"/>
                </a:ext>
              </a:extLst>
            </p:cNvPr>
            <p:cNvSpPr/>
            <p:nvPr/>
          </p:nvSpPr>
          <p:spPr>
            <a:xfrm>
              <a:off x="8533148" y="1459400"/>
              <a:ext cx="64369" cy="109427"/>
            </a:xfrm>
            <a:custGeom>
              <a:avLst/>
              <a:gdLst>
                <a:gd name="connsiteX0" fmla="*/ 4828 w 64368"/>
                <a:gd name="connsiteY0" fmla="*/ 4828 h 109427"/>
                <a:gd name="connsiteX1" fmla="*/ 4828 w 64368"/>
                <a:gd name="connsiteY1" fmla="*/ 78208 h 109427"/>
                <a:gd name="connsiteX2" fmla="*/ 61150 w 64368"/>
                <a:gd name="connsiteY2" fmla="*/ 107174 h 109427"/>
                <a:gd name="connsiteX3" fmla="*/ 61150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1150" y="107174"/>
                  </a:lnTo>
                  <a:lnTo>
                    <a:pt x="61150"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2" name="Freeform: Shape 111">
              <a:extLst>
                <a:ext uri="{FF2B5EF4-FFF2-40B4-BE49-F238E27FC236}">
                  <a16:creationId xmlns:a16="http://schemas.microsoft.com/office/drawing/2014/main" id="{42C6DD20-082D-4511-8F07-72DC82A4A8EC}"/>
                </a:ext>
              </a:extLst>
            </p:cNvPr>
            <p:cNvSpPr/>
            <p:nvPr/>
          </p:nvSpPr>
          <p:spPr>
            <a:xfrm>
              <a:off x="8589471" y="1459400"/>
              <a:ext cx="64369" cy="109427"/>
            </a:xfrm>
            <a:custGeom>
              <a:avLst/>
              <a:gdLst>
                <a:gd name="connsiteX0" fmla="*/ 61150 w 64368"/>
                <a:gd name="connsiteY0" fmla="*/ 4828 h 109427"/>
                <a:gd name="connsiteX1" fmla="*/ 61150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1150" y="4828"/>
                  </a:moveTo>
                  <a:lnTo>
                    <a:pt x="61150" y="78208"/>
                  </a:lnTo>
                  <a:lnTo>
                    <a:pt x="4828" y="107174"/>
                  </a:lnTo>
                  <a:lnTo>
                    <a:pt x="4828"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3" name="Freeform: Shape 112">
              <a:extLst>
                <a:ext uri="{FF2B5EF4-FFF2-40B4-BE49-F238E27FC236}">
                  <a16:creationId xmlns:a16="http://schemas.microsoft.com/office/drawing/2014/main" id="{DD0F504A-F22E-4E92-B1F1-ECA5A0776051}"/>
                </a:ext>
              </a:extLst>
            </p:cNvPr>
            <p:cNvSpPr/>
            <p:nvPr/>
          </p:nvSpPr>
          <p:spPr>
            <a:xfrm>
              <a:off x="8223534" y="1393744"/>
              <a:ext cx="119082" cy="64369"/>
            </a:xfrm>
            <a:custGeom>
              <a:avLst/>
              <a:gdLst>
                <a:gd name="connsiteX0" fmla="*/ 61794 w 119082"/>
                <a:gd name="connsiteY0" fmla="*/ 4828 h 64368"/>
                <a:gd name="connsiteX1" fmla="*/ 4828 w 119082"/>
                <a:gd name="connsiteY1" fmla="*/ 33794 h 64368"/>
                <a:gd name="connsiteX2" fmla="*/ 60185 w 119082"/>
                <a:gd name="connsiteY2" fmla="*/ 62438 h 64368"/>
                <a:gd name="connsiteX3" fmla="*/ 117151 w 119082"/>
                <a:gd name="connsiteY3" fmla="*/ 33794 h 64368"/>
              </a:gdLst>
              <a:ahLst/>
              <a:cxnLst>
                <a:cxn ang="0">
                  <a:pos x="connsiteX0" y="connsiteY0"/>
                </a:cxn>
                <a:cxn ang="0">
                  <a:pos x="connsiteX1" y="connsiteY1"/>
                </a:cxn>
                <a:cxn ang="0">
                  <a:pos x="connsiteX2" y="connsiteY2"/>
                </a:cxn>
                <a:cxn ang="0">
                  <a:pos x="connsiteX3" y="connsiteY3"/>
                </a:cxn>
              </a:cxnLst>
              <a:rect l="l" t="t" r="r" b="b"/>
              <a:pathLst>
                <a:path w="119082" h="64368">
                  <a:moveTo>
                    <a:pt x="61794" y="4828"/>
                  </a:moveTo>
                  <a:lnTo>
                    <a:pt x="4828" y="33794"/>
                  </a:lnTo>
                  <a:lnTo>
                    <a:pt x="60185" y="62438"/>
                  </a:lnTo>
                  <a:lnTo>
                    <a:pt x="117151" y="33794"/>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4" name="Freeform: Shape 113">
              <a:extLst>
                <a:ext uri="{FF2B5EF4-FFF2-40B4-BE49-F238E27FC236}">
                  <a16:creationId xmlns:a16="http://schemas.microsoft.com/office/drawing/2014/main" id="{19445A2B-D29D-4634-A14B-F38F4A650679}"/>
                </a:ext>
              </a:extLst>
            </p:cNvPr>
            <p:cNvSpPr/>
            <p:nvPr/>
          </p:nvSpPr>
          <p:spPr>
            <a:xfrm>
              <a:off x="8223534" y="1422710"/>
              <a:ext cx="64369" cy="109427"/>
            </a:xfrm>
            <a:custGeom>
              <a:avLst/>
              <a:gdLst>
                <a:gd name="connsiteX0" fmla="*/ 4828 w 64368"/>
                <a:gd name="connsiteY0" fmla="*/ 4828 h 109427"/>
                <a:gd name="connsiteX1" fmla="*/ 4828 w 64368"/>
                <a:gd name="connsiteY1" fmla="*/ 78208 h 109427"/>
                <a:gd name="connsiteX2" fmla="*/ 61150 w 64368"/>
                <a:gd name="connsiteY2" fmla="*/ 107174 h 109427"/>
                <a:gd name="connsiteX3" fmla="*/ 61150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4828" y="4828"/>
                  </a:moveTo>
                  <a:lnTo>
                    <a:pt x="4828" y="78208"/>
                  </a:lnTo>
                  <a:lnTo>
                    <a:pt x="61150" y="107174"/>
                  </a:lnTo>
                  <a:lnTo>
                    <a:pt x="61150"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5" name="Freeform: Shape 114">
              <a:extLst>
                <a:ext uri="{FF2B5EF4-FFF2-40B4-BE49-F238E27FC236}">
                  <a16:creationId xmlns:a16="http://schemas.microsoft.com/office/drawing/2014/main" id="{1B0BB599-765F-40A7-B0F6-F0B52B2A2A3B}"/>
                </a:ext>
              </a:extLst>
            </p:cNvPr>
            <p:cNvSpPr/>
            <p:nvPr/>
          </p:nvSpPr>
          <p:spPr>
            <a:xfrm>
              <a:off x="8279856" y="1422710"/>
              <a:ext cx="64369" cy="109427"/>
            </a:xfrm>
            <a:custGeom>
              <a:avLst/>
              <a:gdLst>
                <a:gd name="connsiteX0" fmla="*/ 60829 w 64368"/>
                <a:gd name="connsiteY0" fmla="*/ 4828 h 109427"/>
                <a:gd name="connsiteX1" fmla="*/ 60829 w 64368"/>
                <a:gd name="connsiteY1" fmla="*/ 78208 h 109427"/>
                <a:gd name="connsiteX2" fmla="*/ 4828 w 64368"/>
                <a:gd name="connsiteY2" fmla="*/ 107174 h 109427"/>
                <a:gd name="connsiteX3" fmla="*/ 4828 w 64368"/>
                <a:gd name="connsiteY3" fmla="*/ 33472 h 109427"/>
              </a:gdLst>
              <a:ahLst/>
              <a:cxnLst>
                <a:cxn ang="0">
                  <a:pos x="connsiteX0" y="connsiteY0"/>
                </a:cxn>
                <a:cxn ang="0">
                  <a:pos x="connsiteX1" y="connsiteY1"/>
                </a:cxn>
                <a:cxn ang="0">
                  <a:pos x="connsiteX2" y="connsiteY2"/>
                </a:cxn>
                <a:cxn ang="0">
                  <a:pos x="connsiteX3" y="connsiteY3"/>
                </a:cxn>
              </a:cxnLst>
              <a:rect l="l" t="t" r="r" b="b"/>
              <a:pathLst>
                <a:path w="64368" h="109427">
                  <a:moveTo>
                    <a:pt x="60829" y="4828"/>
                  </a:moveTo>
                  <a:lnTo>
                    <a:pt x="60829" y="78208"/>
                  </a:lnTo>
                  <a:lnTo>
                    <a:pt x="4828" y="107174"/>
                  </a:lnTo>
                  <a:lnTo>
                    <a:pt x="4828" y="33472"/>
                  </a:ln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6" name="Freeform: Shape 115">
              <a:extLst>
                <a:ext uri="{FF2B5EF4-FFF2-40B4-BE49-F238E27FC236}">
                  <a16:creationId xmlns:a16="http://schemas.microsoft.com/office/drawing/2014/main" id="{E62F54FC-27C8-413F-BED2-F82A5783E13D}"/>
                </a:ext>
              </a:extLst>
            </p:cNvPr>
            <p:cNvSpPr/>
            <p:nvPr/>
          </p:nvSpPr>
          <p:spPr>
            <a:xfrm>
              <a:off x="8489699" y="1334525"/>
              <a:ext cx="25748" cy="54714"/>
            </a:xfrm>
            <a:custGeom>
              <a:avLst/>
              <a:gdLst>
                <a:gd name="connsiteX0" fmla="*/ 4828 w 25747"/>
                <a:gd name="connsiteY0" fmla="*/ 51817 h 54713"/>
                <a:gd name="connsiteX1" fmla="*/ 23495 w 25747"/>
                <a:gd name="connsiteY1" fmla="*/ 4828 h 54713"/>
              </a:gdLst>
              <a:ahLst/>
              <a:cxnLst>
                <a:cxn ang="0">
                  <a:pos x="connsiteX0" y="connsiteY0"/>
                </a:cxn>
                <a:cxn ang="0">
                  <a:pos x="connsiteX1" y="connsiteY1"/>
                </a:cxn>
              </a:cxnLst>
              <a:rect l="l" t="t" r="r" b="b"/>
              <a:pathLst>
                <a:path w="25747" h="54713">
                  <a:moveTo>
                    <a:pt x="4828" y="51817"/>
                  </a:moveTo>
                  <a:lnTo>
                    <a:pt x="23495"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7" name="Freeform: Shape 116">
              <a:extLst>
                <a:ext uri="{FF2B5EF4-FFF2-40B4-BE49-F238E27FC236}">
                  <a16:creationId xmlns:a16="http://schemas.microsoft.com/office/drawing/2014/main" id="{EAA9AED8-1EE1-44D7-8575-8622F9621D84}"/>
                </a:ext>
              </a:extLst>
            </p:cNvPr>
            <p:cNvSpPr/>
            <p:nvPr/>
          </p:nvSpPr>
          <p:spPr>
            <a:xfrm>
              <a:off x="8531217" y="1221557"/>
              <a:ext cx="54714" cy="25748"/>
            </a:xfrm>
            <a:custGeom>
              <a:avLst/>
              <a:gdLst>
                <a:gd name="connsiteX0" fmla="*/ 4828 w 54713"/>
                <a:gd name="connsiteY0" fmla="*/ 23495 h 25747"/>
                <a:gd name="connsiteX1" fmla="*/ 50530 w 54713"/>
                <a:gd name="connsiteY1" fmla="*/ 4828 h 25747"/>
              </a:gdLst>
              <a:ahLst/>
              <a:cxnLst>
                <a:cxn ang="0">
                  <a:pos x="connsiteX0" y="connsiteY0"/>
                </a:cxn>
                <a:cxn ang="0">
                  <a:pos x="connsiteX1" y="connsiteY1"/>
                </a:cxn>
              </a:cxnLst>
              <a:rect l="l" t="t" r="r" b="b"/>
              <a:pathLst>
                <a:path w="54713" h="25747">
                  <a:moveTo>
                    <a:pt x="4828" y="23495"/>
                  </a:moveTo>
                  <a:lnTo>
                    <a:pt x="50530" y="4828"/>
                  </a:lnTo>
                </a:path>
              </a:pathLst>
            </a:custGeom>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8" name="Freeform: Shape 117">
              <a:extLst>
                <a:ext uri="{FF2B5EF4-FFF2-40B4-BE49-F238E27FC236}">
                  <a16:creationId xmlns:a16="http://schemas.microsoft.com/office/drawing/2014/main" id="{CAD511E0-733D-461E-9C81-6AACD8CDBAD3}"/>
                </a:ext>
              </a:extLst>
            </p:cNvPr>
            <p:cNvSpPr/>
            <p:nvPr/>
          </p:nvSpPr>
          <p:spPr>
            <a:xfrm>
              <a:off x="8484550" y="1199109"/>
              <a:ext cx="99772" cy="99772"/>
            </a:xfrm>
            <a:custGeom>
              <a:avLst/>
              <a:gdLst>
                <a:gd name="connsiteX0" fmla="*/ 97841 w 99771"/>
                <a:gd name="connsiteY0" fmla="*/ 27276 h 99771"/>
                <a:gd name="connsiteX1" fmla="*/ 97841 w 99771"/>
                <a:gd name="connsiteY1" fmla="*/ 77162 h 99771"/>
                <a:gd name="connsiteX2" fmla="*/ 90760 w 99771"/>
                <a:gd name="connsiteY2" fmla="*/ 88105 h 99771"/>
                <a:gd name="connsiteX3" fmla="*/ 52139 w 99771"/>
                <a:gd name="connsiteY3" fmla="*/ 95507 h 99771"/>
                <a:gd name="connsiteX4" fmla="*/ 52461 w 99771"/>
                <a:gd name="connsiteY4" fmla="*/ 47231 h 99771"/>
                <a:gd name="connsiteX5" fmla="*/ 51495 w 99771"/>
                <a:gd name="connsiteY5" fmla="*/ 45621 h 99771"/>
                <a:gd name="connsiteX6" fmla="*/ 7081 w 99771"/>
                <a:gd name="connsiteY6" fmla="*/ 27276 h 99771"/>
                <a:gd name="connsiteX7" fmla="*/ 4828 w 99771"/>
                <a:gd name="connsiteY7" fmla="*/ 27598 h 99771"/>
                <a:gd name="connsiteX8" fmla="*/ 5793 w 99771"/>
                <a:gd name="connsiteY8" fmla="*/ 25667 h 99771"/>
                <a:gd name="connsiteX9" fmla="*/ 50208 w 99771"/>
                <a:gd name="connsiteY9" fmla="*/ 5069 h 99771"/>
                <a:gd name="connsiteX10" fmla="*/ 51817 w 99771"/>
                <a:gd name="connsiteY10" fmla="*/ 5069 h 99771"/>
                <a:gd name="connsiteX11" fmla="*/ 96232 w 99771"/>
                <a:gd name="connsiteY11" fmla="*/ 25667 h 99771"/>
                <a:gd name="connsiteX12" fmla="*/ 97841 w 99771"/>
                <a:gd name="connsiteY12" fmla="*/ 27276 h 9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771" h="99771">
                  <a:moveTo>
                    <a:pt x="97841" y="27276"/>
                  </a:moveTo>
                  <a:lnTo>
                    <a:pt x="97841" y="77162"/>
                  </a:lnTo>
                  <a:cubicBezTo>
                    <a:pt x="97841" y="81990"/>
                    <a:pt x="95266" y="86174"/>
                    <a:pt x="90760" y="88105"/>
                  </a:cubicBezTo>
                  <a:cubicBezTo>
                    <a:pt x="83680" y="91323"/>
                    <a:pt x="70484" y="95507"/>
                    <a:pt x="52139" y="95507"/>
                  </a:cubicBezTo>
                  <a:lnTo>
                    <a:pt x="52461" y="47231"/>
                  </a:lnTo>
                  <a:cubicBezTo>
                    <a:pt x="52461" y="46587"/>
                    <a:pt x="52139" y="45943"/>
                    <a:pt x="51495" y="45621"/>
                  </a:cubicBezTo>
                  <a:lnTo>
                    <a:pt x="7081" y="27276"/>
                  </a:lnTo>
                  <a:cubicBezTo>
                    <a:pt x="6437" y="26954"/>
                    <a:pt x="5150" y="26954"/>
                    <a:pt x="4828" y="27598"/>
                  </a:cubicBezTo>
                  <a:cubicBezTo>
                    <a:pt x="4828" y="26954"/>
                    <a:pt x="5150" y="25989"/>
                    <a:pt x="5793" y="25667"/>
                  </a:cubicBezTo>
                  <a:lnTo>
                    <a:pt x="50208" y="5069"/>
                  </a:lnTo>
                  <a:cubicBezTo>
                    <a:pt x="50851" y="4747"/>
                    <a:pt x="51173" y="4747"/>
                    <a:pt x="51817" y="5069"/>
                  </a:cubicBezTo>
                  <a:lnTo>
                    <a:pt x="96232" y="25667"/>
                  </a:lnTo>
                  <a:cubicBezTo>
                    <a:pt x="97519" y="25667"/>
                    <a:pt x="97841" y="26311"/>
                    <a:pt x="97841" y="27276"/>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19" name="Freeform: Shape 118">
              <a:extLst>
                <a:ext uri="{FF2B5EF4-FFF2-40B4-BE49-F238E27FC236}">
                  <a16:creationId xmlns:a16="http://schemas.microsoft.com/office/drawing/2014/main" id="{810CA37D-03A8-4D15-A179-8F67A0C18BCA}"/>
                </a:ext>
              </a:extLst>
            </p:cNvPr>
            <p:cNvSpPr/>
            <p:nvPr/>
          </p:nvSpPr>
          <p:spPr>
            <a:xfrm>
              <a:off x="8484228" y="1220787"/>
              <a:ext cx="54714" cy="77243"/>
            </a:xfrm>
            <a:custGeom>
              <a:avLst/>
              <a:gdLst>
                <a:gd name="connsiteX0" fmla="*/ 52782 w 54713"/>
                <a:gd name="connsiteY0" fmla="*/ 25230 h 77242"/>
                <a:gd name="connsiteX1" fmla="*/ 52782 w 54713"/>
                <a:gd name="connsiteY1" fmla="*/ 73507 h 77242"/>
                <a:gd name="connsiteX2" fmla="*/ 24460 w 54713"/>
                <a:gd name="connsiteY2" fmla="*/ 70610 h 77242"/>
                <a:gd name="connsiteX3" fmla="*/ 22851 w 54713"/>
                <a:gd name="connsiteY3" fmla="*/ 70288 h 77242"/>
                <a:gd name="connsiteX4" fmla="*/ 19633 w 54713"/>
                <a:gd name="connsiteY4" fmla="*/ 69323 h 77242"/>
                <a:gd name="connsiteX5" fmla="*/ 14483 w 54713"/>
                <a:gd name="connsiteY5" fmla="*/ 67392 h 77242"/>
                <a:gd name="connsiteX6" fmla="*/ 13196 w 54713"/>
                <a:gd name="connsiteY6" fmla="*/ 67070 h 77242"/>
                <a:gd name="connsiteX7" fmla="*/ 13196 w 54713"/>
                <a:gd name="connsiteY7" fmla="*/ 67070 h 77242"/>
                <a:gd name="connsiteX8" fmla="*/ 11908 w 54713"/>
                <a:gd name="connsiteY8" fmla="*/ 66426 h 77242"/>
                <a:gd name="connsiteX9" fmla="*/ 10299 w 54713"/>
                <a:gd name="connsiteY9" fmla="*/ 65461 h 77242"/>
                <a:gd name="connsiteX10" fmla="*/ 10299 w 54713"/>
                <a:gd name="connsiteY10" fmla="*/ 65461 h 77242"/>
                <a:gd name="connsiteX11" fmla="*/ 9012 w 54713"/>
                <a:gd name="connsiteY11" fmla="*/ 64495 h 77242"/>
                <a:gd name="connsiteX12" fmla="*/ 8368 w 54713"/>
                <a:gd name="connsiteY12" fmla="*/ 63851 h 77242"/>
                <a:gd name="connsiteX13" fmla="*/ 7724 w 54713"/>
                <a:gd name="connsiteY13" fmla="*/ 63208 h 77242"/>
                <a:gd name="connsiteX14" fmla="*/ 4828 w 54713"/>
                <a:gd name="connsiteY14" fmla="*/ 55484 h 77242"/>
                <a:gd name="connsiteX15" fmla="*/ 4828 w 54713"/>
                <a:gd name="connsiteY15" fmla="*/ 5598 h 77242"/>
                <a:gd name="connsiteX16" fmla="*/ 6115 w 54713"/>
                <a:gd name="connsiteY16" fmla="*/ 4954 h 77242"/>
                <a:gd name="connsiteX17" fmla="*/ 51495 w 54713"/>
                <a:gd name="connsiteY17" fmla="*/ 23943 h 77242"/>
                <a:gd name="connsiteX18" fmla="*/ 52782 w 54713"/>
                <a:gd name="connsiteY18" fmla="*/ 25230 h 7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713" h="77242">
                  <a:moveTo>
                    <a:pt x="52782" y="25230"/>
                  </a:moveTo>
                  <a:lnTo>
                    <a:pt x="52782" y="73507"/>
                  </a:lnTo>
                  <a:cubicBezTo>
                    <a:pt x="42162" y="73507"/>
                    <a:pt x="31219" y="72219"/>
                    <a:pt x="24460" y="70610"/>
                  </a:cubicBezTo>
                  <a:cubicBezTo>
                    <a:pt x="23816" y="70610"/>
                    <a:pt x="23495" y="70288"/>
                    <a:pt x="22851" y="70288"/>
                  </a:cubicBezTo>
                  <a:cubicBezTo>
                    <a:pt x="21885" y="69967"/>
                    <a:pt x="20598" y="69645"/>
                    <a:pt x="19633" y="69323"/>
                  </a:cubicBezTo>
                  <a:cubicBezTo>
                    <a:pt x="17701" y="68679"/>
                    <a:pt x="15770" y="68035"/>
                    <a:pt x="14483" y="67392"/>
                  </a:cubicBezTo>
                  <a:cubicBezTo>
                    <a:pt x="14161" y="67070"/>
                    <a:pt x="13839" y="67070"/>
                    <a:pt x="13196" y="67070"/>
                  </a:cubicBezTo>
                  <a:cubicBezTo>
                    <a:pt x="13196" y="67070"/>
                    <a:pt x="13196" y="67070"/>
                    <a:pt x="13196" y="67070"/>
                  </a:cubicBezTo>
                  <a:cubicBezTo>
                    <a:pt x="12552" y="66748"/>
                    <a:pt x="12230" y="66748"/>
                    <a:pt x="11908" y="66426"/>
                  </a:cubicBezTo>
                  <a:cubicBezTo>
                    <a:pt x="11265" y="66104"/>
                    <a:pt x="10943" y="65783"/>
                    <a:pt x="10299" y="65461"/>
                  </a:cubicBezTo>
                  <a:lnTo>
                    <a:pt x="10299" y="65461"/>
                  </a:lnTo>
                  <a:cubicBezTo>
                    <a:pt x="9977" y="65139"/>
                    <a:pt x="9333" y="64817"/>
                    <a:pt x="9012" y="64495"/>
                  </a:cubicBezTo>
                  <a:cubicBezTo>
                    <a:pt x="8690" y="64495"/>
                    <a:pt x="8690" y="64173"/>
                    <a:pt x="8368" y="63851"/>
                  </a:cubicBezTo>
                  <a:cubicBezTo>
                    <a:pt x="8046" y="63530"/>
                    <a:pt x="8046" y="63530"/>
                    <a:pt x="7724" y="63208"/>
                  </a:cubicBezTo>
                  <a:cubicBezTo>
                    <a:pt x="5793" y="60955"/>
                    <a:pt x="4828" y="58380"/>
                    <a:pt x="4828" y="55484"/>
                  </a:cubicBezTo>
                  <a:lnTo>
                    <a:pt x="4828" y="5598"/>
                  </a:lnTo>
                  <a:cubicBezTo>
                    <a:pt x="4828" y="4954"/>
                    <a:pt x="5471" y="4632"/>
                    <a:pt x="6115" y="4954"/>
                  </a:cubicBezTo>
                  <a:lnTo>
                    <a:pt x="51495" y="23943"/>
                  </a:lnTo>
                  <a:cubicBezTo>
                    <a:pt x="52461" y="23943"/>
                    <a:pt x="52782" y="24586"/>
                    <a:pt x="52782" y="25230"/>
                  </a:cubicBezTo>
                  <a:close/>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sp>
          <p:nvSpPr>
            <p:cNvPr id="120" name="Freeform: Shape 119">
              <a:extLst>
                <a:ext uri="{FF2B5EF4-FFF2-40B4-BE49-F238E27FC236}">
                  <a16:creationId xmlns:a16="http://schemas.microsoft.com/office/drawing/2014/main" id="{FF68D020-02EA-482A-ABE4-B2B219E4E364}"/>
                </a:ext>
              </a:extLst>
            </p:cNvPr>
            <p:cNvSpPr/>
            <p:nvPr/>
          </p:nvSpPr>
          <p:spPr>
            <a:xfrm>
              <a:off x="8444319" y="1263075"/>
              <a:ext cx="183451" cy="61150"/>
            </a:xfrm>
            <a:custGeom>
              <a:avLst/>
              <a:gdLst>
                <a:gd name="connsiteX0" fmla="*/ 152554 w 183451"/>
                <a:gd name="connsiteY0" fmla="*/ 4828 h 61150"/>
                <a:gd name="connsiteX1" fmla="*/ 180555 w 183451"/>
                <a:gd name="connsiteY1" fmla="*/ 26713 h 61150"/>
                <a:gd name="connsiteX2" fmla="*/ 92691 w 183451"/>
                <a:gd name="connsiteY2" fmla="*/ 56966 h 61150"/>
                <a:gd name="connsiteX3" fmla="*/ 4828 w 183451"/>
                <a:gd name="connsiteY3" fmla="*/ 26713 h 61150"/>
                <a:gd name="connsiteX4" fmla="*/ 33150 w 183451"/>
                <a:gd name="connsiteY4" fmla="*/ 4828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51" h="61150">
                  <a:moveTo>
                    <a:pt x="152554" y="4828"/>
                  </a:moveTo>
                  <a:cubicBezTo>
                    <a:pt x="169934" y="10299"/>
                    <a:pt x="180555" y="18023"/>
                    <a:pt x="180555" y="26713"/>
                  </a:cubicBezTo>
                  <a:cubicBezTo>
                    <a:pt x="180555" y="43127"/>
                    <a:pt x="141290" y="56966"/>
                    <a:pt x="92691" y="56966"/>
                  </a:cubicBezTo>
                  <a:cubicBezTo>
                    <a:pt x="44093" y="56966"/>
                    <a:pt x="4828" y="43127"/>
                    <a:pt x="4828" y="26713"/>
                  </a:cubicBezTo>
                  <a:cubicBezTo>
                    <a:pt x="4828" y="18023"/>
                    <a:pt x="15770" y="10299"/>
                    <a:pt x="33150" y="4828"/>
                  </a:cubicBezTo>
                </a:path>
              </a:pathLst>
            </a:custGeom>
            <a:noFill/>
            <a:ln w="12700" cap="flat">
              <a:solidFill>
                <a:schemeClr val="tx1"/>
              </a:solidFill>
              <a:prstDash val="solid"/>
              <a:round/>
            </a:ln>
          </p:spPr>
          <p:txBody>
            <a:bodyPr rtlCol="0" anchor="ctr"/>
            <a:lstStyle/>
            <a:p>
              <a:pPr defTabSz="731473">
                <a:defRPr/>
              </a:pPr>
              <a:endParaRPr lang="en-US" sz="3456" kern="0">
                <a:solidFill>
                  <a:schemeClr val="tx2"/>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grpSp>
      <p:sp>
        <p:nvSpPr>
          <p:cNvPr id="125" name="TextBox 124">
            <a:extLst>
              <a:ext uri="{FF2B5EF4-FFF2-40B4-BE49-F238E27FC236}">
                <a16:creationId xmlns:a16="http://schemas.microsoft.com/office/drawing/2014/main" id="{C2687CF4-461E-4FAE-85F4-B4501AF88E1F}"/>
              </a:ext>
            </a:extLst>
          </p:cNvPr>
          <p:cNvSpPr txBox="1"/>
          <p:nvPr/>
        </p:nvSpPr>
        <p:spPr>
          <a:xfrm rot="16200000">
            <a:off x="-39904" y="5075565"/>
            <a:ext cx="1764800" cy="358240"/>
          </a:xfrm>
          <a:prstGeom prst="rect">
            <a:avLst/>
          </a:prstGeom>
          <a:solidFill>
            <a:srgbClr val="232F3E"/>
          </a:solidFill>
        </p:spPr>
        <p:txBody>
          <a:bodyPr wrap="square">
            <a:spAutoFit/>
          </a:bodyPr>
          <a:lstStyle/>
          <a:p>
            <a:pPr algn="ctr" defTabSz="932435" fontAlgn="base">
              <a:lnSpc>
                <a:spcPct val="90000"/>
              </a:lnSpc>
              <a:spcBef>
                <a:spcPct val="0"/>
              </a:spcBef>
              <a:spcAft>
                <a:spcPct val="0"/>
              </a:spcAft>
              <a:defRPr/>
            </a:pPr>
            <a:r>
              <a:rPr lang="en-US" sz="1920" dirty="0">
                <a:solidFill>
                  <a:schemeClr val="tx2"/>
                </a:solidFill>
                <a:latin typeface="Amazon Ember Light"/>
              </a:rPr>
              <a:t>Benefits</a:t>
            </a:r>
          </a:p>
        </p:txBody>
      </p:sp>
      <p:grpSp>
        <p:nvGrpSpPr>
          <p:cNvPr id="127" name="Group 126">
            <a:extLst>
              <a:ext uri="{FF2B5EF4-FFF2-40B4-BE49-F238E27FC236}">
                <a16:creationId xmlns:a16="http://schemas.microsoft.com/office/drawing/2014/main" id="{3373E793-9471-482B-A94A-9B5E17286655}"/>
              </a:ext>
            </a:extLst>
          </p:cNvPr>
          <p:cNvGrpSpPr/>
          <p:nvPr/>
        </p:nvGrpSpPr>
        <p:grpSpPr>
          <a:xfrm>
            <a:off x="12331926" y="2888837"/>
            <a:ext cx="715933" cy="891323"/>
            <a:chOff x="10606233" y="1711420"/>
            <a:chExt cx="596611" cy="742769"/>
          </a:xfrm>
        </p:grpSpPr>
        <p:grpSp>
          <p:nvGrpSpPr>
            <p:cNvPr id="128" name="Group 127">
              <a:extLst>
                <a:ext uri="{FF2B5EF4-FFF2-40B4-BE49-F238E27FC236}">
                  <a16:creationId xmlns:a16="http://schemas.microsoft.com/office/drawing/2014/main" id="{0E917F71-3600-4F5E-A2E7-53F35A6B6CD7}"/>
                </a:ext>
              </a:extLst>
            </p:cNvPr>
            <p:cNvGrpSpPr/>
            <p:nvPr/>
          </p:nvGrpSpPr>
          <p:grpSpPr>
            <a:xfrm>
              <a:off x="10606233" y="1711420"/>
              <a:ext cx="596611" cy="742769"/>
              <a:chOff x="10606233" y="1711420"/>
              <a:chExt cx="596611" cy="742769"/>
            </a:xfrm>
          </p:grpSpPr>
          <p:pic>
            <p:nvPicPr>
              <p:cNvPr id="130" name="Graphic 129" descr="Cloud with solid fill">
                <a:extLst>
                  <a:ext uri="{FF2B5EF4-FFF2-40B4-BE49-F238E27FC236}">
                    <a16:creationId xmlns:a16="http://schemas.microsoft.com/office/drawing/2014/main" id="{177D81DA-EBDA-44A0-975C-E83DFB865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06233" y="1711420"/>
                <a:ext cx="596611" cy="596611"/>
              </a:xfrm>
              <a:prstGeom prst="rect">
                <a:avLst/>
              </a:prstGeom>
            </p:spPr>
          </p:pic>
          <p:grpSp>
            <p:nvGrpSpPr>
              <p:cNvPr id="131" name="Group 130">
                <a:extLst>
                  <a:ext uri="{FF2B5EF4-FFF2-40B4-BE49-F238E27FC236}">
                    <a16:creationId xmlns:a16="http://schemas.microsoft.com/office/drawing/2014/main" id="{1F258086-A7C5-4D15-81E6-5840804E0202}"/>
                  </a:ext>
                </a:extLst>
              </p:cNvPr>
              <p:cNvGrpSpPr/>
              <p:nvPr/>
            </p:nvGrpSpPr>
            <p:grpSpPr>
              <a:xfrm>
                <a:off x="10763092" y="2213200"/>
                <a:ext cx="252412" cy="240989"/>
                <a:chOff x="10768655" y="2213200"/>
                <a:chExt cx="252412" cy="240989"/>
              </a:xfrm>
            </p:grpSpPr>
            <p:cxnSp>
              <p:nvCxnSpPr>
                <p:cNvPr id="132" name="Straight Arrow Connector 131">
                  <a:extLst>
                    <a:ext uri="{FF2B5EF4-FFF2-40B4-BE49-F238E27FC236}">
                      <a16:creationId xmlns:a16="http://schemas.microsoft.com/office/drawing/2014/main" id="{85D2D3A1-C14C-4195-B9DB-FF4D909A67C6}"/>
                    </a:ext>
                  </a:extLst>
                </p:cNvPr>
                <p:cNvCxnSpPr>
                  <a:cxnSpLocks/>
                </p:cNvCxnSpPr>
                <p:nvPr/>
              </p:nvCxnSpPr>
              <p:spPr>
                <a:xfrm>
                  <a:off x="10768655" y="2258497"/>
                  <a:ext cx="0" cy="150394"/>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8FC6D28-841F-4268-9B40-FFD75C08B629}"/>
                    </a:ext>
                  </a:extLst>
                </p:cNvPr>
                <p:cNvCxnSpPr>
                  <a:cxnSpLocks/>
                </p:cNvCxnSpPr>
                <p:nvPr/>
              </p:nvCxnSpPr>
              <p:spPr>
                <a:xfrm>
                  <a:off x="10898382" y="2213200"/>
                  <a:ext cx="0" cy="240989"/>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91A9693-A393-4F78-BF93-0E23FC5277A8}"/>
                    </a:ext>
                  </a:extLst>
                </p:cNvPr>
                <p:cNvCxnSpPr>
                  <a:cxnSpLocks/>
                </p:cNvCxnSpPr>
                <p:nvPr/>
              </p:nvCxnSpPr>
              <p:spPr>
                <a:xfrm>
                  <a:off x="11021067" y="2258497"/>
                  <a:ext cx="0" cy="150394"/>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grpSp>
        </p:grpSp>
        <p:sp>
          <p:nvSpPr>
            <p:cNvPr id="129" name="TextBox 128">
              <a:extLst>
                <a:ext uri="{FF2B5EF4-FFF2-40B4-BE49-F238E27FC236}">
                  <a16:creationId xmlns:a16="http://schemas.microsoft.com/office/drawing/2014/main" id="{219FCB4F-4330-4AA3-9865-A249BE117253}"/>
                </a:ext>
              </a:extLst>
            </p:cNvPr>
            <p:cNvSpPr txBox="1"/>
            <p:nvPr/>
          </p:nvSpPr>
          <p:spPr>
            <a:xfrm>
              <a:off x="10789108" y="1944944"/>
              <a:ext cx="230861" cy="200055"/>
            </a:xfrm>
            <a:prstGeom prst="rect">
              <a:avLst/>
            </a:prstGeom>
            <a:noFill/>
            <a:ln>
              <a:noFill/>
            </a:ln>
          </p:spPr>
          <p:txBody>
            <a:bodyPr wrap="square" lIns="0" rIns="0" rtlCol="0">
              <a:spAutoFit/>
            </a:bodyPr>
            <a:lstStyle/>
            <a:p>
              <a:pPr algn="l"/>
              <a:r>
                <a:rPr lang="en-US" sz="960" b="1" dirty="0"/>
                <a:t>CO2</a:t>
              </a:r>
            </a:p>
          </p:txBody>
        </p:sp>
      </p:grpSp>
      <p:sp>
        <p:nvSpPr>
          <p:cNvPr id="145" name="Rounded Rectangle 6">
            <a:extLst>
              <a:ext uri="{FF2B5EF4-FFF2-40B4-BE49-F238E27FC236}">
                <a16:creationId xmlns:a16="http://schemas.microsoft.com/office/drawing/2014/main" id="{9C3F41CE-98FB-410D-A15D-B28CB6F78F2E}"/>
              </a:ext>
            </a:extLst>
          </p:cNvPr>
          <p:cNvSpPr/>
          <p:nvPr/>
        </p:nvSpPr>
        <p:spPr bwMode="auto">
          <a:xfrm>
            <a:off x="1290332" y="4404526"/>
            <a:ext cx="2343744" cy="739140"/>
          </a:xfrm>
          <a:prstGeom prst="roundRect">
            <a:avLst/>
          </a:prstGeom>
          <a:noFill/>
          <a:ln w="28575" cap="flat" cmpd="sng" algn="ctr">
            <a:solidFill>
              <a:schemeClr val="accent1"/>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US" sz="2400" dirty="0"/>
              <a:t>46%</a:t>
            </a:r>
            <a:r>
              <a:rPr lang="en-US" sz="2400" dirty="0">
                <a:sym typeface="Webdings" panose="05030102010509060703" pitchFamily="18" charset="2"/>
              </a:rPr>
              <a:t></a:t>
            </a:r>
            <a:endParaRPr lang="en-US" sz="2400" dirty="0"/>
          </a:p>
          <a:p>
            <a:pPr algn="ctr">
              <a:spcAft>
                <a:spcPts val="720"/>
              </a:spcAft>
            </a:pPr>
            <a:r>
              <a:rPr lang="en-US" sz="1200" dirty="0"/>
              <a:t>Reduction in infrastructure Total Cost of Ownership (TCO)</a:t>
            </a:r>
          </a:p>
        </p:txBody>
      </p:sp>
      <p:sp>
        <p:nvSpPr>
          <p:cNvPr id="156" name="Rounded Rectangle 6">
            <a:extLst>
              <a:ext uri="{FF2B5EF4-FFF2-40B4-BE49-F238E27FC236}">
                <a16:creationId xmlns:a16="http://schemas.microsoft.com/office/drawing/2014/main" id="{A8CB8E61-BA46-4546-BEDC-D2DDD46A1016}"/>
              </a:ext>
            </a:extLst>
          </p:cNvPr>
          <p:cNvSpPr/>
          <p:nvPr/>
        </p:nvSpPr>
        <p:spPr bwMode="auto">
          <a:xfrm>
            <a:off x="1290332" y="5275752"/>
            <a:ext cx="2343744" cy="739140"/>
          </a:xfrm>
          <a:prstGeom prst="roundRect">
            <a:avLst/>
          </a:prstGeom>
          <a:noFill/>
          <a:ln w="28575" cap="flat" cmpd="sng" algn="ctr">
            <a:solidFill>
              <a:schemeClr val="accent1"/>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US" sz="2400" dirty="0"/>
              <a:t>79%</a:t>
            </a:r>
          </a:p>
          <a:p>
            <a:pPr algn="ctr">
              <a:spcAft>
                <a:spcPts val="720"/>
              </a:spcAft>
            </a:pPr>
            <a:r>
              <a:rPr lang="en-US" sz="1320" dirty="0"/>
              <a:t>Return on Investment</a:t>
            </a:r>
          </a:p>
        </p:txBody>
      </p:sp>
      <p:sp>
        <p:nvSpPr>
          <p:cNvPr id="157" name="Rounded Rectangle 6">
            <a:extLst>
              <a:ext uri="{FF2B5EF4-FFF2-40B4-BE49-F238E27FC236}">
                <a16:creationId xmlns:a16="http://schemas.microsoft.com/office/drawing/2014/main" id="{CBE9ADD1-F547-43C8-9B2B-EB2EB8DD28FA}"/>
              </a:ext>
            </a:extLst>
          </p:cNvPr>
          <p:cNvSpPr/>
          <p:nvPr/>
        </p:nvSpPr>
        <p:spPr bwMode="auto">
          <a:xfrm>
            <a:off x="3887377" y="4404526"/>
            <a:ext cx="2343744" cy="739140"/>
          </a:xfrm>
          <a:prstGeom prst="roundRect">
            <a:avLst/>
          </a:prstGeom>
          <a:noFill/>
          <a:ln w="28575" cap="flat" cmpd="sng" algn="ctr">
            <a:solidFill>
              <a:schemeClr val="accent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19.8%</a:t>
            </a:r>
            <a:r>
              <a:rPr lang="en-US" sz="3456" dirty="0">
                <a:sym typeface="Webdings" panose="05030102010509060703" pitchFamily="18" charset="2"/>
              </a:rPr>
              <a:t></a:t>
            </a:r>
            <a:endParaRPr lang="en-US" sz="3456" dirty="0"/>
          </a:p>
          <a:p>
            <a:pPr algn="ctr"/>
            <a:r>
              <a:rPr lang="en-US" sz="1200" dirty="0"/>
              <a:t>VMs Managed per Admin</a:t>
            </a:r>
          </a:p>
        </p:txBody>
      </p:sp>
      <p:sp>
        <p:nvSpPr>
          <p:cNvPr id="158" name="Rounded Rectangle 6">
            <a:extLst>
              <a:ext uri="{FF2B5EF4-FFF2-40B4-BE49-F238E27FC236}">
                <a16:creationId xmlns:a16="http://schemas.microsoft.com/office/drawing/2014/main" id="{41AF7CF7-A5AA-499C-8101-28D2C76FFD32}"/>
              </a:ext>
            </a:extLst>
          </p:cNvPr>
          <p:cNvSpPr/>
          <p:nvPr/>
        </p:nvSpPr>
        <p:spPr bwMode="auto">
          <a:xfrm>
            <a:off x="3887377" y="5275752"/>
            <a:ext cx="2343744" cy="739140"/>
          </a:xfrm>
          <a:prstGeom prst="roundRect">
            <a:avLst/>
          </a:prstGeom>
          <a:noFill/>
          <a:ln w="28575" cap="flat" cmpd="sng" algn="ctr">
            <a:solidFill>
              <a:schemeClr val="accent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76%</a:t>
            </a:r>
            <a:r>
              <a:rPr lang="en-US" sz="3456" dirty="0">
                <a:sym typeface="Webdings" panose="05030102010509060703" pitchFamily="18" charset="2"/>
              </a:rPr>
              <a:t></a:t>
            </a:r>
            <a:endParaRPr lang="en-US" sz="3456" dirty="0"/>
          </a:p>
          <a:p>
            <a:pPr algn="ctr"/>
            <a:r>
              <a:rPr lang="en-US" sz="1320" dirty="0"/>
              <a:t>TBs Managed per Admin</a:t>
            </a:r>
          </a:p>
        </p:txBody>
      </p:sp>
      <p:sp>
        <p:nvSpPr>
          <p:cNvPr id="159" name="Rounded Rectangle 6">
            <a:extLst>
              <a:ext uri="{FF2B5EF4-FFF2-40B4-BE49-F238E27FC236}">
                <a16:creationId xmlns:a16="http://schemas.microsoft.com/office/drawing/2014/main" id="{D962B079-FB12-462F-BC1E-7B53EDD0AAE6}"/>
              </a:ext>
            </a:extLst>
          </p:cNvPr>
          <p:cNvSpPr/>
          <p:nvPr/>
        </p:nvSpPr>
        <p:spPr bwMode="auto">
          <a:xfrm>
            <a:off x="6414344" y="4404526"/>
            <a:ext cx="2343744" cy="739140"/>
          </a:xfrm>
          <a:prstGeom prst="roundRect">
            <a:avLst/>
          </a:prstGeom>
          <a:noFill/>
          <a:ln w="28575" cap="flat" cmpd="sng" algn="ctr">
            <a:solidFill>
              <a:srgbClr val="D05E0D"/>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46%</a:t>
            </a:r>
            <a:r>
              <a:rPr lang="en-US" sz="2160" dirty="0">
                <a:sym typeface="Webdings" panose="05030102010509060703" pitchFamily="18" charset="2"/>
              </a:rPr>
              <a:t></a:t>
            </a:r>
            <a:endParaRPr lang="en-US" sz="3456" dirty="0"/>
          </a:p>
          <a:p>
            <a:pPr algn="ctr"/>
            <a:r>
              <a:rPr lang="en-US" sz="1200" dirty="0"/>
              <a:t>Annual Unplanned Downtime</a:t>
            </a:r>
          </a:p>
        </p:txBody>
      </p:sp>
      <p:sp>
        <p:nvSpPr>
          <p:cNvPr id="160" name="Rounded Rectangle 6">
            <a:extLst>
              <a:ext uri="{FF2B5EF4-FFF2-40B4-BE49-F238E27FC236}">
                <a16:creationId xmlns:a16="http://schemas.microsoft.com/office/drawing/2014/main" id="{C7879964-4C17-4BBC-B6E4-BE0D1B58D675}"/>
              </a:ext>
            </a:extLst>
          </p:cNvPr>
          <p:cNvSpPr/>
          <p:nvPr/>
        </p:nvSpPr>
        <p:spPr bwMode="auto">
          <a:xfrm>
            <a:off x="6415009" y="5275752"/>
            <a:ext cx="2343744" cy="739140"/>
          </a:xfrm>
          <a:prstGeom prst="roundRect">
            <a:avLst/>
          </a:prstGeom>
          <a:noFill/>
          <a:ln w="28575" cap="flat" cmpd="sng" algn="ctr">
            <a:solidFill>
              <a:srgbClr val="D05E0D"/>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40%</a:t>
            </a:r>
            <a:r>
              <a:rPr lang="en-US" sz="2160" dirty="0">
                <a:sym typeface="Webdings" panose="05030102010509060703" pitchFamily="18" charset="2"/>
              </a:rPr>
              <a:t></a:t>
            </a:r>
            <a:endParaRPr lang="en-US" sz="3456" dirty="0"/>
          </a:p>
          <a:p>
            <a:pPr algn="ctr"/>
            <a:r>
              <a:rPr lang="en-US" sz="1200" dirty="0"/>
              <a:t> Monthly Security Incidents</a:t>
            </a:r>
          </a:p>
        </p:txBody>
      </p:sp>
      <p:sp>
        <p:nvSpPr>
          <p:cNvPr id="161" name="Rounded Rectangle 6">
            <a:extLst>
              <a:ext uri="{FF2B5EF4-FFF2-40B4-BE49-F238E27FC236}">
                <a16:creationId xmlns:a16="http://schemas.microsoft.com/office/drawing/2014/main" id="{908DDFB3-4D8C-49D4-89BF-8757714F6C6E}"/>
              </a:ext>
            </a:extLst>
          </p:cNvPr>
          <p:cNvSpPr/>
          <p:nvPr/>
        </p:nvSpPr>
        <p:spPr bwMode="auto">
          <a:xfrm>
            <a:off x="11503956" y="4408128"/>
            <a:ext cx="2343744" cy="739140"/>
          </a:xfrm>
          <a:prstGeom prst="roundRect">
            <a:avLst/>
          </a:prstGeom>
          <a:noFill/>
          <a:ln w="28575" cap="flat" cmpd="sng" algn="ctr">
            <a:solidFill>
              <a:srgbClr val="00B05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89%</a:t>
            </a:r>
            <a:r>
              <a:rPr lang="en-US" sz="2160" dirty="0">
                <a:sym typeface="Webdings" panose="05030102010509060703" pitchFamily="18" charset="2"/>
              </a:rPr>
              <a:t></a:t>
            </a:r>
            <a:endParaRPr lang="en-US" sz="3456" dirty="0"/>
          </a:p>
          <a:p>
            <a:pPr algn="ctr"/>
            <a:r>
              <a:rPr lang="en-US" sz="1200" dirty="0"/>
              <a:t> Total Carbon Reduction Estimate</a:t>
            </a:r>
          </a:p>
        </p:txBody>
      </p:sp>
      <p:sp>
        <p:nvSpPr>
          <p:cNvPr id="162" name="Rounded Rectangle 6">
            <a:extLst>
              <a:ext uri="{FF2B5EF4-FFF2-40B4-BE49-F238E27FC236}">
                <a16:creationId xmlns:a16="http://schemas.microsoft.com/office/drawing/2014/main" id="{05CC1D96-74BD-4D21-B018-B184B4B46D3E}"/>
              </a:ext>
            </a:extLst>
          </p:cNvPr>
          <p:cNvSpPr/>
          <p:nvPr/>
        </p:nvSpPr>
        <p:spPr bwMode="auto">
          <a:xfrm>
            <a:off x="11504621" y="5279354"/>
            <a:ext cx="2343744" cy="739140"/>
          </a:xfrm>
          <a:prstGeom prst="roundRect">
            <a:avLst/>
          </a:prstGeom>
          <a:noFill/>
          <a:ln w="28575" cap="flat" cmpd="sng" algn="ctr">
            <a:solidFill>
              <a:srgbClr val="00B05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72%</a:t>
            </a:r>
            <a:r>
              <a:rPr lang="en-US" sz="3456" dirty="0">
                <a:sym typeface="Webdings" panose="05030102010509060703" pitchFamily="18" charset="2"/>
              </a:rPr>
              <a:t> </a:t>
            </a:r>
            <a:endParaRPr lang="en-US" sz="3456" dirty="0"/>
          </a:p>
          <a:p>
            <a:pPr algn="ctr"/>
            <a:r>
              <a:rPr lang="en-US" sz="1200" dirty="0"/>
              <a:t> Benefit from server utilization</a:t>
            </a:r>
          </a:p>
        </p:txBody>
      </p:sp>
      <p:sp>
        <p:nvSpPr>
          <p:cNvPr id="163" name="Rounded Rectangle 6">
            <a:extLst>
              <a:ext uri="{FF2B5EF4-FFF2-40B4-BE49-F238E27FC236}">
                <a16:creationId xmlns:a16="http://schemas.microsoft.com/office/drawing/2014/main" id="{A9FE0B0F-67B3-4879-8C00-99EC650AEDEC}"/>
              </a:ext>
            </a:extLst>
          </p:cNvPr>
          <p:cNvSpPr/>
          <p:nvPr/>
        </p:nvSpPr>
        <p:spPr bwMode="auto">
          <a:xfrm>
            <a:off x="8941312" y="4404526"/>
            <a:ext cx="2343744" cy="739140"/>
          </a:xfrm>
          <a:prstGeom prst="roundRect">
            <a:avLst/>
          </a:prstGeom>
          <a:noFill/>
          <a:ln w="28575" cap="flat" cmpd="sng" algn="ctr">
            <a:solidFill>
              <a:schemeClr val="accent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31%</a:t>
            </a:r>
            <a:r>
              <a:rPr lang="en-US" sz="3456" dirty="0">
                <a:sym typeface="Webdings" panose="05030102010509060703" pitchFamily="18" charset="2"/>
              </a:rPr>
              <a:t></a:t>
            </a:r>
            <a:endParaRPr lang="en-US" sz="3456" dirty="0"/>
          </a:p>
          <a:p>
            <a:pPr algn="ctr"/>
            <a:r>
              <a:rPr lang="en-US" sz="1200" dirty="0"/>
              <a:t>Time to Market for New Features</a:t>
            </a:r>
          </a:p>
        </p:txBody>
      </p:sp>
      <p:sp>
        <p:nvSpPr>
          <p:cNvPr id="164" name="Rounded Rectangle 6">
            <a:extLst>
              <a:ext uri="{FF2B5EF4-FFF2-40B4-BE49-F238E27FC236}">
                <a16:creationId xmlns:a16="http://schemas.microsoft.com/office/drawing/2014/main" id="{FC9D71F6-8F77-45D6-8AF7-ABA73DFF7C66}"/>
              </a:ext>
            </a:extLst>
          </p:cNvPr>
          <p:cNvSpPr/>
          <p:nvPr/>
        </p:nvSpPr>
        <p:spPr bwMode="auto">
          <a:xfrm>
            <a:off x="8941976" y="5275752"/>
            <a:ext cx="2343744" cy="739140"/>
          </a:xfrm>
          <a:prstGeom prst="roundRect">
            <a:avLst/>
          </a:prstGeom>
          <a:noFill/>
          <a:ln w="28575" cap="flat" cmpd="sng" algn="ctr">
            <a:solidFill>
              <a:schemeClr val="accent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456" dirty="0"/>
              <a:t>53%</a:t>
            </a:r>
            <a:r>
              <a:rPr lang="en-US" sz="3456" dirty="0">
                <a:sym typeface="Webdings" panose="05030102010509060703" pitchFamily="18" charset="2"/>
              </a:rPr>
              <a:t></a:t>
            </a:r>
            <a:endParaRPr lang="en-US" sz="3456" dirty="0"/>
          </a:p>
          <a:p>
            <a:pPr algn="ctr"/>
            <a:r>
              <a:rPr lang="en-US" sz="1200" dirty="0"/>
              <a:t>Time to Data insight</a:t>
            </a:r>
          </a:p>
        </p:txBody>
      </p:sp>
      <p:sp>
        <p:nvSpPr>
          <p:cNvPr id="122" name="TextBox 121">
            <a:extLst>
              <a:ext uri="{FF2B5EF4-FFF2-40B4-BE49-F238E27FC236}">
                <a16:creationId xmlns:a16="http://schemas.microsoft.com/office/drawing/2014/main" id="{D53ABD11-6E32-422E-8786-298CD390AC19}"/>
              </a:ext>
            </a:extLst>
          </p:cNvPr>
          <p:cNvSpPr txBox="1"/>
          <p:nvPr/>
        </p:nvSpPr>
        <p:spPr>
          <a:xfrm rot="16200000">
            <a:off x="80847" y="3292581"/>
            <a:ext cx="1376342" cy="358240"/>
          </a:xfrm>
          <a:prstGeom prst="rect">
            <a:avLst/>
          </a:prstGeom>
          <a:solidFill>
            <a:srgbClr val="232F3E"/>
          </a:solidFill>
        </p:spPr>
        <p:txBody>
          <a:bodyPr wrap="square">
            <a:spAutoFit/>
          </a:bodyPr>
          <a:lstStyle/>
          <a:p>
            <a:pPr algn="ctr" defTabSz="932435" fontAlgn="base">
              <a:lnSpc>
                <a:spcPct val="90000"/>
              </a:lnSpc>
              <a:spcBef>
                <a:spcPct val="0"/>
              </a:spcBef>
              <a:spcAft>
                <a:spcPct val="0"/>
              </a:spcAft>
              <a:defRPr/>
            </a:pPr>
            <a:r>
              <a:rPr lang="en-US" sz="1920" dirty="0">
                <a:solidFill>
                  <a:schemeClr val="tx2"/>
                </a:solidFill>
                <a:latin typeface="Amazon Ember Light"/>
              </a:rPr>
              <a:t>AWS CVF</a:t>
            </a:r>
          </a:p>
        </p:txBody>
      </p:sp>
      <p:sp>
        <p:nvSpPr>
          <p:cNvPr id="3" name="TextBox 2">
            <a:extLst>
              <a:ext uri="{FF2B5EF4-FFF2-40B4-BE49-F238E27FC236}">
                <a16:creationId xmlns:a16="http://schemas.microsoft.com/office/drawing/2014/main" id="{F7E7776A-E61A-B8B1-5D4E-83F8BC4051CB}"/>
              </a:ext>
            </a:extLst>
          </p:cNvPr>
          <p:cNvSpPr txBox="1"/>
          <p:nvPr/>
        </p:nvSpPr>
        <p:spPr>
          <a:xfrm>
            <a:off x="600944" y="1753639"/>
            <a:ext cx="1909497" cy="984885"/>
          </a:xfrm>
          <a:prstGeom prst="rect">
            <a:avLst/>
          </a:prstGeom>
          <a:noFill/>
        </p:spPr>
        <p:txBody>
          <a:bodyPr wrap="none" rtlCol="0">
            <a:spAutoFit/>
          </a:bodyPr>
          <a:lstStyle/>
          <a:p>
            <a:pPr algn="ctr"/>
            <a:r>
              <a:rPr lang="en-MX" sz="2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Customer </a:t>
            </a:r>
          </a:p>
          <a:p>
            <a:pPr algn="ctr"/>
            <a:r>
              <a:rPr lang="en-MX" sz="2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LOGO</a:t>
            </a:r>
          </a:p>
        </p:txBody>
      </p:sp>
    </p:spTree>
    <p:extLst>
      <p:ext uri="{BB962C8B-B14F-4D97-AF65-F5344CB8AC3E}">
        <p14:creationId xmlns:p14="http://schemas.microsoft.com/office/powerpoint/2010/main" val="1428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46" grpId="0"/>
      <p:bldP spid="63" grpId="0"/>
      <p:bldP spid="125" grpId="0" animBg="1"/>
      <p:bldP spid="14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C382-FFE0-295F-FEF4-CE149DB8BE0F}"/>
              </a:ext>
            </a:extLst>
          </p:cNvPr>
          <p:cNvSpPr>
            <a:spLocks noGrp="1"/>
          </p:cNvSpPr>
          <p:nvPr>
            <p:ph type="title"/>
          </p:nvPr>
        </p:nvSpPr>
        <p:spPr/>
        <p:txBody>
          <a:bodyPr/>
          <a:lstStyle/>
          <a:p>
            <a:r>
              <a:rPr lang="en-MX" dirty="0"/>
              <a:t>Cash Flow</a:t>
            </a:r>
            <a:br>
              <a:rPr lang="en-MX" dirty="0"/>
            </a:br>
            <a:endParaRPr lang="en-MX" dirty="0"/>
          </a:p>
        </p:txBody>
      </p:sp>
      <p:sp>
        <p:nvSpPr>
          <p:cNvPr id="3" name="TextBox 2">
            <a:extLst>
              <a:ext uri="{FF2B5EF4-FFF2-40B4-BE49-F238E27FC236}">
                <a16:creationId xmlns:a16="http://schemas.microsoft.com/office/drawing/2014/main" id="{BC95E120-5A39-D36A-20AA-E0DEF263FC88}"/>
              </a:ext>
            </a:extLst>
          </p:cNvPr>
          <p:cNvSpPr txBox="1"/>
          <p:nvPr/>
        </p:nvSpPr>
        <p:spPr>
          <a:xfrm>
            <a:off x="2818356" y="3757808"/>
            <a:ext cx="9377888" cy="538609"/>
          </a:xfrm>
          <a:prstGeom prst="rect">
            <a:avLst/>
          </a:prstGeom>
          <a:noFill/>
        </p:spPr>
        <p:txBody>
          <a:bodyPr wrap="none" rtlCol="0">
            <a:spAutoFit/>
          </a:bodyPr>
          <a:lstStyle/>
          <a:p>
            <a:pPr algn="l"/>
            <a:r>
              <a:rPr lang="en-MX" sz="2900" dirty="0">
                <a:latin typeface="Amazon Ember" panose="020B0603020204020204" pitchFamily="34" charset="0"/>
                <a:ea typeface="Amazon Ember" panose="020B0603020204020204" pitchFamily="34" charset="0"/>
                <a:cs typeface="Amazon Ember" panose="020B0603020204020204" pitchFamily="34" charset="0"/>
              </a:rPr>
              <a:t>Aquí pegar el flujo que proviene del Template de Excel</a:t>
            </a:r>
          </a:p>
        </p:txBody>
      </p:sp>
    </p:spTree>
    <p:extLst>
      <p:ext uri="{BB962C8B-B14F-4D97-AF65-F5344CB8AC3E}">
        <p14:creationId xmlns:p14="http://schemas.microsoft.com/office/powerpoint/2010/main" val="193609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CFE6-9341-4A36-A9E7-D6A49AFE6F2D}"/>
              </a:ext>
            </a:extLst>
          </p:cNvPr>
          <p:cNvSpPr>
            <a:spLocks noGrp="1"/>
          </p:cNvSpPr>
          <p:nvPr>
            <p:ph type="title"/>
          </p:nvPr>
        </p:nvSpPr>
        <p:spPr/>
        <p:txBody>
          <a:bodyPr/>
          <a:lstStyle/>
          <a:p>
            <a:r>
              <a:rPr lang="de-DE" dirty="0">
                <a:latin typeface="Calibri" panose="020F0502020204030204" pitchFamily="34" charset="0"/>
                <a:cs typeface="Calibri" panose="020F0502020204030204" pitchFamily="34" charset="0"/>
              </a:rPr>
              <a:t>5 Year Financial Summary</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56A22B7-9548-49A2-BD8A-BDCB69B3D2FB}"/>
                  </a:ext>
                </a:extLst>
              </p:cNvPr>
              <p:cNvGraphicFramePr/>
              <p:nvPr/>
            </p:nvGraphicFramePr>
            <p:xfrm>
              <a:off x="832337" y="1781908"/>
              <a:ext cx="13249423" cy="558409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756A22B7-9548-49A2-BD8A-BDCB69B3D2FB}"/>
                  </a:ext>
                </a:extLst>
              </p:cNvPr>
              <p:cNvPicPr>
                <a:picLocks noGrp="1" noRot="1" noChangeAspect="1" noMove="1" noResize="1" noEditPoints="1" noAdjustHandles="1" noChangeArrowheads="1" noChangeShapeType="1"/>
              </p:cNvPicPr>
              <p:nvPr/>
            </p:nvPicPr>
            <p:blipFill>
              <a:blip r:embed="rId3"/>
              <a:stretch>
                <a:fillRect/>
              </a:stretch>
            </p:blipFill>
            <p:spPr>
              <a:xfrm>
                <a:off x="832337" y="1781908"/>
                <a:ext cx="13249423" cy="5584092"/>
              </a:xfrm>
              <a:prstGeom prst="rect">
                <a:avLst/>
              </a:prstGeom>
            </p:spPr>
          </p:pic>
        </mc:Fallback>
      </mc:AlternateContent>
      <p:sp>
        <p:nvSpPr>
          <p:cNvPr id="7" name="TextBox 6">
            <a:extLst>
              <a:ext uri="{FF2B5EF4-FFF2-40B4-BE49-F238E27FC236}">
                <a16:creationId xmlns:a16="http://schemas.microsoft.com/office/drawing/2014/main" id="{40FB69C1-9B7E-474D-A788-FAF461923712}"/>
              </a:ext>
            </a:extLst>
          </p:cNvPr>
          <p:cNvSpPr txBox="1"/>
          <p:nvPr/>
        </p:nvSpPr>
        <p:spPr>
          <a:xfrm rot="16200000">
            <a:off x="-274320" y="3460003"/>
            <a:ext cx="1645920" cy="307777"/>
          </a:xfrm>
          <a:prstGeom prst="rect">
            <a:avLst/>
          </a:prstGeom>
          <a:noFill/>
        </p:spPr>
        <p:txBody>
          <a:bodyPr wrap="square" rtlCol="0">
            <a:spAutoFit/>
          </a:bodyPr>
          <a:lstStyle/>
          <a:p>
            <a:pPr>
              <a:spcAft>
                <a:spcPts val="600"/>
              </a:spcAft>
            </a:pPr>
            <a:r>
              <a:rPr lang="en-US" sz="1400" dirty="0">
                <a:latin typeface="Calibri" panose="020F0502020204030204" pitchFamily="34" charset="0"/>
                <a:ea typeface="Amazon Ember" panose="020B0603020204020204" pitchFamily="34" charset="0"/>
                <a:cs typeface="Calibri" panose="020F0502020204030204" pitchFamily="34" charset="0"/>
              </a:rPr>
              <a:t>k USD</a:t>
            </a:r>
          </a:p>
        </p:txBody>
      </p:sp>
      <p:sp>
        <p:nvSpPr>
          <p:cNvPr id="8" name="Rectangle 7">
            <a:extLst>
              <a:ext uri="{FF2B5EF4-FFF2-40B4-BE49-F238E27FC236}">
                <a16:creationId xmlns:a16="http://schemas.microsoft.com/office/drawing/2014/main" id="{0C37149F-DA56-4183-B439-EE4F5E862FAC}"/>
              </a:ext>
            </a:extLst>
          </p:cNvPr>
          <p:cNvSpPr/>
          <p:nvPr/>
        </p:nvSpPr>
        <p:spPr>
          <a:xfrm>
            <a:off x="6955605" y="0"/>
            <a:ext cx="7685786" cy="1721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00" i="1" dirty="0">
                <a:latin typeface="Calibri" panose="020F0502020204030204" pitchFamily="34" charset="0"/>
                <a:cs typeface="Calibri" panose="020F0502020204030204" pitchFamily="34" charset="0"/>
              </a:rPr>
              <a:t>Illustrative</a:t>
            </a:r>
            <a:endParaRPr lang="en-US" sz="1800" i="1" dirty="0">
              <a:latin typeface="Calibri" panose="020F0502020204030204" pitchFamily="34" charset="0"/>
              <a:cs typeface="Calibri" panose="020F0502020204030204" pitchFamily="34" charset="0"/>
            </a:endParaRP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Adjust / add / delete pillars as needed. </a:t>
            </a: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The pillars should reflect the multi-year view of the cost and benefit categories calculated on the previous slides.</a:t>
            </a:r>
          </a:p>
        </p:txBody>
      </p:sp>
    </p:spTree>
    <p:extLst>
      <p:ext uri="{BB962C8B-B14F-4D97-AF65-F5344CB8AC3E}">
        <p14:creationId xmlns:p14="http://schemas.microsoft.com/office/powerpoint/2010/main" val="63719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Customer XYZ Could Save USD 92 p.a. Due to an Increase in Staff Productivity Post AWS Migration</a:t>
            </a:r>
            <a:br>
              <a:rPr lang="en-US" dirty="0"/>
            </a:br>
            <a:endParaRPr lang="en-US" dirty="0"/>
          </a:p>
        </p:txBody>
      </p:sp>
      <p:sp>
        <p:nvSpPr>
          <p:cNvPr id="6" name="TextBox 5">
            <a:extLst>
              <a:ext uri="{FF2B5EF4-FFF2-40B4-BE49-F238E27FC236}">
                <a16:creationId xmlns:a16="http://schemas.microsoft.com/office/drawing/2014/main" id="{7554E8E6-AA6E-4A90-B92A-655204FB9DDA}"/>
              </a:ext>
            </a:extLst>
          </p:cNvPr>
          <p:cNvSpPr txBox="1"/>
          <p:nvPr/>
        </p:nvSpPr>
        <p:spPr>
          <a:xfrm>
            <a:off x="547314" y="2011680"/>
            <a:ext cx="5455453" cy="4278094"/>
          </a:xfrm>
          <a:prstGeom prst="rect">
            <a:avLst/>
          </a:prstGeom>
          <a:noFill/>
        </p:spPr>
        <p:txBody>
          <a:bodyPr wrap="square" rtlCol="0">
            <a:spAutoFit/>
          </a:bodyPr>
          <a:lstStyle/>
          <a:p>
            <a:pPr>
              <a:spcAft>
                <a:spcPts val="1200"/>
              </a:spcAft>
            </a:pPr>
            <a:r>
              <a:rPr lang="en-US" sz="2000" b="1">
                <a:latin typeface="Calibri" panose="020F0502020204030204" pitchFamily="34" charset="0"/>
                <a:ea typeface="Amazon Ember" panose="020B0603020204020204" pitchFamily="34" charset="0"/>
                <a:cs typeface="Calibri" panose="020F0502020204030204" pitchFamily="34" charset="0"/>
              </a:rPr>
              <a:t>Prior AWS Migration</a:t>
            </a:r>
          </a:p>
          <a:p>
            <a:pPr>
              <a:spcAft>
                <a:spcPts val="600"/>
              </a:spcAft>
            </a:pPr>
            <a:endParaRPr lang="en-US" sz="180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Number of admins: 2 </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Hours worked p.a.: 3520 (40/week x 44 weeks)</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Annual salary of each: USD 70 k</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Hourly salary: USD 70k / 1760 = USD 40 </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Cost p.a.: 2 x USD 70k = USD 140k</a:t>
            </a:r>
          </a:p>
          <a:p>
            <a:pPr>
              <a:spcAft>
                <a:spcPts val="600"/>
              </a:spcAft>
            </a:pPr>
            <a:endParaRPr lang="en-US" sz="180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endParaRPr lang="en-US" sz="180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endParaRPr lang="en-US" sz="160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a:latin typeface="Calibri" panose="020F0502020204030204" pitchFamily="34" charset="0"/>
              <a:ea typeface="Amazon Ember" panose="020B060302020402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B56BFF2B-31DA-4698-82FE-0DDE31D3B51F}"/>
              </a:ext>
            </a:extLst>
          </p:cNvPr>
          <p:cNvCxnSpPr/>
          <p:nvPr/>
        </p:nvCxnSpPr>
        <p:spPr>
          <a:xfrm>
            <a:off x="547314" y="2413886"/>
            <a:ext cx="3200400"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C1BE7679-9211-4DF3-AE2F-5D90111E8DB8}"/>
              </a:ext>
            </a:extLst>
          </p:cNvPr>
          <p:cNvSpPr txBox="1"/>
          <p:nvPr/>
        </p:nvSpPr>
        <p:spPr>
          <a:xfrm>
            <a:off x="7552332" y="2011680"/>
            <a:ext cx="6164132" cy="1892826"/>
          </a:xfrm>
          <a:prstGeom prst="rect">
            <a:avLst/>
          </a:prstGeom>
          <a:noFill/>
        </p:spPr>
        <p:txBody>
          <a:bodyPr wrap="square" rtlCol="0">
            <a:spAutoFit/>
          </a:bodyPr>
          <a:lstStyle/>
          <a:p>
            <a:pPr>
              <a:spcAft>
                <a:spcPts val="1200"/>
              </a:spcAft>
            </a:pPr>
            <a:r>
              <a:rPr lang="en-US" sz="2000" b="1">
                <a:latin typeface="Calibri" panose="020F0502020204030204" pitchFamily="34" charset="0"/>
                <a:ea typeface="Amazon Ember" panose="020B0603020204020204" pitchFamily="34" charset="0"/>
                <a:cs typeface="Calibri" panose="020F0502020204030204" pitchFamily="34" charset="0"/>
              </a:rPr>
              <a:t>Post AWS Migration</a:t>
            </a:r>
          </a:p>
          <a:p>
            <a:pPr>
              <a:spcAft>
                <a:spcPts val="600"/>
              </a:spcAft>
            </a:pPr>
            <a:endParaRPr lang="en-US" sz="180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Working hours p.a.: 3520 hours x (1-66%) = 1197</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Hourly slary: USD 40</a:t>
            </a:r>
          </a:p>
          <a:p>
            <a:pPr>
              <a:spcAft>
                <a:spcPts val="600"/>
              </a:spcAft>
            </a:pPr>
            <a:r>
              <a:rPr lang="en-US" sz="1800">
                <a:latin typeface="Calibri" panose="020F0502020204030204" pitchFamily="34" charset="0"/>
                <a:ea typeface="Amazon Ember" panose="020B0603020204020204" pitchFamily="34" charset="0"/>
                <a:cs typeface="Calibri" panose="020F0502020204030204" pitchFamily="34" charset="0"/>
              </a:rPr>
              <a:t>Cost p.a.: 1197 * USD 40 = 48 k</a:t>
            </a:r>
            <a:endParaRPr lang="en-US" sz="1600" b="1">
              <a:latin typeface="Calibri" panose="020F0502020204030204" pitchFamily="34" charset="0"/>
              <a:ea typeface="Amazon Ember" panose="020B060302020402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14345A58-F79B-443B-9D30-81BEA5F71563}"/>
              </a:ext>
            </a:extLst>
          </p:cNvPr>
          <p:cNvCxnSpPr/>
          <p:nvPr/>
        </p:nvCxnSpPr>
        <p:spPr>
          <a:xfrm>
            <a:off x="7552332" y="2413886"/>
            <a:ext cx="3200400"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5" name="Arrow: Right 4">
            <a:extLst>
              <a:ext uri="{FF2B5EF4-FFF2-40B4-BE49-F238E27FC236}">
                <a16:creationId xmlns:a16="http://schemas.microsoft.com/office/drawing/2014/main" id="{295EC9D4-9DD4-4C4C-AF6A-F29BF84022E0}"/>
              </a:ext>
            </a:extLst>
          </p:cNvPr>
          <p:cNvSpPr/>
          <p:nvPr/>
        </p:nvSpPr>
        <p:spPr>
          <a:xfrm>
            <a:off x="5884432" y="3001655"/>
            <a:ext cx="1430768" cy="81731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Arrow: Right 11">
            <a:extLst>
              <a:ext uri="{FF2B5EF4-FFF2-40B4-BE49-F238E27FC236}">
                <a16:creationId xmlns:a16="http://schemas.microsoft.com/office/drawing/2014/main" id="{A91BD7C5-775C-493D-8D6A-03EC98020F17}"/>
              </a:ext>
            </a:extLst>
          </p:cNvPr>
          <p:cNvSpPr/>
          <p:nvPr/>
        </p:nvSpPr>
        <p:spPr>
          <a:xfrm rot="5400000">
            <a:off x="8810717" y="4216932"/>
            <a:ext cx="1193826" cy="82820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C0C0385-E3EF-4C27-8010-C1B00433E060}"/>
              </a:ext>
            </a:extLst>
          </p:cNvPr>
          <p:cNvSpPr txBox="1"/>
          <p:nvPr/>
        </p:nvSpPr>
        <p:spPr>
          <a:xfrm>
            <a:off x="5959505" y="3271810"/>
            <a:ext cx="1398958" cy="276999"/>
          </a:xfrm>
          <a:prstGeom prst="rect">
            <a:avLst/>
          </a:prstGeom>
          <a:noFill/>
        </p:spPr>
        <p:txBody>
          <a:bodyPr wrap="square" rtlCol="0">
            <a:spAutoFit/>
          </a:bodyPr>
          <a:lstStyle/>
          <a:p>
            <a:pPr algn="l"/>
            <a:r>
              <a:rPr lang="de-DE" sz="1200" dirty="0">
                <a:latin typeface="Calibri" panose="020F0502020204030204" pitchFamily="34" charset="0"/>
                <a:ea typeface="Amazon Ember" panose="020B0603020204020204" pitchFamily="34" charset="0"/>
                <a:cs typeface="Calibri" panose="020F0502020204030204" pitchFamily="34" charset="0"/>
              </a:rPr>
              <a:t>66% </a:t>
            </a:r>
            <a:r>
              <a:rPr lang="en-US" sz="1200" dirty="0">
                <a:latin typeface="Calibri" panose="020F0502020204030204" pitchFamily="34" charset="0"/>
                <a:ea typeface="Amazon Ember" panose="020B0603020204020204" pitchFamily="34" charset="0"/>
                <a:cs typeface="Calibri" panose="020F0502020204030204" pitchFamily="34" charset="0"/>
              </a:rPr>
              <a:t>reduction</a:t>
            </a:r>
          </a:p>
        </p:txBody>
      </p:sp>
      <p:sp>
        <p:nvSpPr>
          <p:cNvPr id="14" name="TextBox 13">
            <a:extLst>
              <a:ext uri="{FF2B5EF4-FFF2-40B4-BE49-F238E27FC236}">
                <a16:creationId xmlns:a16="http://schemas.microsoft.com/office/drawing/2014/main" id="{FFA1F2FC-6562-4451-99BA-C8D7C584740E}"/>
              </a:ext>
            </a:extLst>
          </p:cNvPr>
          <p:cNvSpPr txBox="1"/>
          <p:nvPr/>
        </p:nvSpPr>
        <p:spPr>
          <a:xfrm>
            <a:off x="7552332" y="5223774"/>
            <a:ext cx="6164132" cy="723275"/>
          </a:xfrm>
          <a:prstGeom prst="rect">
            <a:avLst/>
          </a:prstGeom>
          <a:noFill/>
        </p:spPr>
        <p:txBody>
          <a:bodyPr wrap="square" rtlCol="0">
            <a:spAutoFit/>
          </a:bodyPr>
          <a:lstStyle/>
          <a:p>
            <a:pPr>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r>
              <a:rPr lang="en-US" sz="1800" dirty="0">
                <a:latin typeface="Calibri" panose="020F0502020204030204" pitchFamily="34" charset="0"/>
                <a:ea typeface="Amazon Ember" panose="020B0603020204020204" pitchFamily="34" charset="0"/>
                <a:cs typeface="Calibri" panose="020F0502020204030204" pitchFamily="34" charset="0"/>
              </a:rPr>
              <a:t>Potential p.a. savings: USD 140 – USD 48 = USD 92k</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Tree>
    <p:extLst>
      <p:ext uri="{BB962C8B-B14F-4D97-AF65-F5344CB8AC3E}">
        <p14:creationId xmlns:p14="http://schemas.microsoft.com/office/powerpoint/2010/main" val="135254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C8A714A9-D1CE-4D8A-AC37-AD837DA8A05F}"/>
                  </a:ext>
                </a:extLst>
              </p:cNvPr>
              <p:cNvGraphicFramePr/>
              <p:nvPr>
                <p:extLst>
                  <p:ext uri="{D42A27DB-BD31-4B8C-83A1-F6EECF244321}">
                    <p14:modId xmlns:p14="http://schemas.microsoft.com/office/powerpoint/2010/main" val="3179827018"/>
                  </p:ext>
                </p:extLst>
              </p:nvPr>
            </p:nvGraphicFramePr>
            <p:xfrm>
              <a:off x="634701" y="1441524"/>
              <a:ext cx="13127556" cy="573382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C8A714A9-D1CE-4D8A-AC37-AD837DA8A05F}"/>
                  </a:ext>
                </a:extLst>
              </p:cNvPr>
              <p:cNvPicPr>
                <a:picLocks noGrp="1" noRot="1" noChangeAspect="1" noMove="1" noResize="1" noEditPoints="1" noAdjustHandles="1" noChangeArrowheads="1" noChangeShapeType="1"/>
              </p:cNvPicPr>
              <p:nvPr/>
            </p:nvPicPr>
            <p:blipFill>
              <a:blip r:embed="rId4"/>
              <a:stretch>
                <a:fillRect/>
              </a:stretch>
            </p:blipFill>
            <p:spPr>
              <a:xfrm>
                <a:off x="634701" y="1441524"/>
                <a:ext cx="13127556" cy="5733827"/>
              </a:xfrm>
              <a:prstGeom prst="rect">
                <a:avLst/>
              </a:prstGeom>
            </p:spPr>
          </p:pic>
        </mc:Fallback>
      </mc:AlternateContent>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Further Optimization and Modernization Can Lower TCO</a:t>
            </a:r>
          </a:p>
        </p:txBody>
      </p:sp>
      <p:cxnSp>
        <p:nvCxnSpPr>
          <p:cNvPr id="52" name="Straight Arrow Connector 51">
            <a:extLst>
              <a:ext uri="{FF2B5EF4-FFF2-40B4-BE49-F238E27FC236}">
                <a16:creationId xmlns:a16="http://schemas.microsoft.com/office/drawing/2014/main" id="{439DB2E6-B4D6-A249-9AD1-3C60496F97B8}"/>
              </a:ext>
            </a:extLst>
          </p:cNvPr>
          <p:cNvCxnSpPr>
            <a:cxnSpLocks/>
          </p:cNvCxnSpPr>
          <p:nvPr/>
        </p:nvCxnSpPr>
        <p:spPr>
          <a:xfrm>
            <a:off x="2470548" y="2208120"/>
            <a:ext cx="10492417" cy="1459997"/>
          </a:xfrm>
          <a:prstGeom prst="straightConnector1">
            <a:avLst/>
          </a:prstGeom>
          <a:noFill/>
          <a:ln w="19050" cap="flat" cmpd="sng" algn="ctr">
            <a:solidFill>
              <a:schemeClr val="tx2"/>
            </a:solidFill>
            <a:prstDash val="solid"/>
            <a:tailEnd type="arrow"/>
          </a:ln>
          <a:effectLst/>
        </p:spPr>
      </p:cxnSp>
      <p:sp>
        <p:nvSpPr>
          <p:cNvPr id="53" name="TextBox 52">
            <a:extLst>
              <a:ext uri="{FF2B5EF4-FFF2-40B4-BE49-F238E27FC236}">
                <a16:creationId xmlns:a16="http://schemas.microsoft.com/office/drawing/2014/main" id="{CA589F2C-9EDA-EE43-A886-22039430682D}"/>
              </a:ext>
            </a:extLst>
          </p:cNvPr>
          <p:cNvSpPr txBox="1"/>
          <p:nvPr/>
        </p:nvSpPr>
        <p:spPr>
          <a:xfrm rot="516122">
            <a:off x="2176754" y="2131120"/>
            <a:ext cx="6366438" cy="400110"/>
          </a:xfrm>
          <a:prstGeom prst="rect">
            <a:avLst/>
          </a:prstGeom>
          <a:noFill/>
        </p:spPr>
        <p:txBody>
          <a:bodyPr wrap="square" rtlCol="0">
            <a:spAutoFit/>
          </a:bodyPr>
          <a:lstStyle/>
          <a:p>
            <a:pPr algn="ctr" defTabSz="308610">
              <a:defRPr/>
            </a:pPr>
            <a:r>
              <a:rPr lang="en-US" sz="2000" kern="0" dirty="0">
                <a:latin typeface="Calibri" panose="020F0502020204030204" pitchFamily="34" charset="0"/>
                <a:cs typeface="Calibri" panose="020F0502020204030204" pitchFamily="34" charset="0"/>
              </a:rPr>
              <a:t>Economic case improves through optimization</a:t>
            </a:r>
          </a:p>
        </p:txBody>
      </p:sp>
      <p:sp>
        <p:nvSpPr>
          <p:cNvPr id="54" name="TextBox 53">
            <a:extLst>
              <a:ext uri="{FF2B5EF4-FFF2-40B4-BE49-F238E27FC236}">
                <a16:creationId xmlns:a16="http://schemas.microsoft.com/office/drawing/2014/main" id="{AD22D6FC-62AE-9846-8AA3-381CBAB13C89}"/>
              </a:ext>
            </a:extLst>
          </p:cNvPr>
          <p:cNvSpPr txBox="1"/>
          <p:nvPr/>
        </p:nvSpPr>
        <p:spPr>
          <a:xfrm rot="522958">
            <a:off x="8887010" y="2979745"/>
            <a:ext cx="3835018" cy="400110"/>
          </a:xfrm>
          <a:prstGeom prst="rect">
            <a:avLst/>
          </a:prstGeom>
          <a:noFill/>
        </p:spPr>
        <p:txBody>
          <a:bodyPr wrap="square" rtlCol="0">
            <a:spAutoFit/>
          </a:bodyPr>
          <a:lstStyle/>
          <a:p>
            <a:pPr algn="ctr" defTabSz="308610">
              <a:defRPr/>
            </a:pPr>
            <a:r>
              <a:rPr lang="en-US" sz="2000" kern="0" dirty="0">
                <a:latin typeface="Calibri" panose="020F0502020204030204" pitchFamily="34" charset="0"/>
                <a:cs typeface="Calibri" panose="020F0502020204030204" pitchFamily="34" charset="0"/>
              </a:rPr>
              <a:t>…and architecting for cloud</a:t>
            </a:r>
          </a:p>
        </p:txBody>
      </p:sp>
      <p:sp>
        <p:nvSpPr>
          <p:cNvPr id="47" name="Rectangle 46">
            <a:extLst>
              <a:ext uri="{FF2B5EF4-FFF2-40B4-BE49-F238E27FC236}">
                <a16:creationId xmlns:a16="http://schemas.microsoft.com/office/drawing/2014/main" id="{F92D8544-1862-451B-8DF6-FB9336F2789C}"/>
              </a:ext>
            </a:extLst>
          </p:cNvPr>
          <p:cNvSpPr/>
          <p:nvPr/>
        </p:nvSpPr>
        <p:spPr>
          <a:xfrm>
            <a:off x="9187031" y="-2"/>
            <a:ext cx="5419964" cy="3302599"/>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de-DE" sz="1800" i="1"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Adjust pillars/optimization measures as needed. </a:t>
            </a: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The cost of the “Optimized Lift &amp; Shift” scenario in this waterfall diagram should equate the AWS costs shown on the previous slides.</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The cost of the “AWS Optimized” scenario should equate the AWS costs shown on the next slide.</a:t>
            </a:r>
          </a:p>
        </p:txBody>
      </p:sp>
      <p:sp>
        <p:nvSpPr>
          <p:cNvPr id="55" name="TextBox 54">
            <a:extLst>
              <a:ext uri="{FF2B5EF4-FFF2-40B4-BE49-F238E27FC236}">
                <a16:creationId xmlns:a16="http://schemas.microsoft.com/office/drawing/2014/main" id="{6CC65E45-62CC-4403-8C86-960C99C4C98C}"/>
              </a:ext>
            </a:extLst>
          </p:cNvPr>
          <p:cNvSpPr txBox="1"/>
          <p:nvPr/>
        </p:nvSpPr>
        <p:spPr>
          <a:xfrm rot="16200000">
            <a:off x="-274320" y="3460003"/>
            <a:ext cx="1645920" cy="307777"/>
          </a:xfrm>
          <a:prstGeom prst="rect">
            <a:avLst/>
          </a:prstGeom>
          <a:noFill/>
        </p:spPr>
        <p:txBody>
          <a:bodyPr wrap="square" rtlCol="0">
            <a:spAutoFit/>
          </a:bodyPr>
          <a:lstStyle/>
          <a:p>
            <a:pPr>
              <a:spcAft>
                <a:spcPts val="600"/>
              </a:spcAft>
            </a:pPr>
            <a:r>
              <a:rPr lang="en-US" sz="1400" dirty="0">
                <a:latin typeface="Calibri" panose="020F0502020204030204" pitchFamily="34" charset="0"/>
                <a:ea typeface="Amazon Ember" panose="020B0603020204020204" pitchFamily="34" charset="0"/>
                <a:cs typeface="Calibri" panose="020F0502020204030204" pitchFamily="34" charset="0"/>
              </a:rPr>
              <a:t>k USD p.a.</a:t>
            </a:r>
          </a:p>
        </p:txBody>
      </p:sp>
      <p:sp>
        <p:nvSpPr>
          <p:cNvPr id="56" name="Rectangle 55">
            <a:extLst>
              <a:ext uri="{FF2B5EF4-FFF2-40B4-BE49-F238E27FC236}">
                <a16:creationId xmlns:a16="http://schemas.microsoft.com/office/drawing/2014/main" id="{6CE14CFB-9DE5-4181-AC1B-62C8916D8DAB}"/>
              </a:ext>
            </a:extLst>
          </p:cNvPr>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111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Team or presenters name</a:t>
            </a:r>
          </a:p>
          <a:p>
            <a:r>
              <a:rPr lang="en-US" dirty="0">
                <a:latin typeface="Calibri" panose="020F0502020204030204" pitchFamily="34" charset="0"/>
                <a:cs typeface="Calibri" panose="020F0502020204030204" pitchFamily="34" charset="0"/>
              </a:rPr>
              <a:t>Date</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latin typeface="Calibri" panose="020F0502020204030204" pitchFamily="34" charset="0"/>
                <a:cs typeface="Calibri" panose="020F0502020204030204" pitchFamily="34" charset="0"/>
              </a:rPr>
              <a:t>Quantifying the Value of AWS</a:t>
            </a:r>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3600" dirty="0">
                <a:latin typeface="Calibri" panose="020F0502020204030204" pitchFamily="34" charset="0"/>
                <a:cs typeface="Calibri" panose="020F0502020204030204" pitchFamily="34" charset="0"/>
              </a:rPr>
              <a:t>Customer XYZ</a:t>
            </a:r>
          </a:p>
        </p:txBody>
      </p:sp>
    </p:spTree>
    <p:extLst>
      <p:ext uri="{BB962C8B-B14F-4D97-AF65-F5344CB8AC3E}">
        <p14:creationId xmlns:p14="http://schemas.microsoft.com/office/powerpoint/2010/main" val="80582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 Can Reduce Costs Further via Optimization and Modernization Measures</a:t>
            </a:r>
          </a:p>
        </p:txBody>
      </p:sp>
      <p:sp>
        <p:nvSpPr>
          <p:cNvPr id="3" name="TextBox 2"/>
          <p:cNvSpPr txBox="1"/>
          <p:nvPr/>
        </p:nvSpPr>
        <p:spPr>
          <a:xfrm>
            <a:off x="7894768" y="1645920"/>
            <a:ext cx="6164132" cy="2431435"/>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Comments</a:t>
            </a:r>
          </a:p>
          <a:p>
            <a:pPr marL="285750" indent="-285750">
              <a:spcAft>
                <a:spcPts val="600"/>
              </a:spcAft>
              <a:buFont typeface="Arial" panose="020B0604020202020204" pitchFamily="34" charset="0"/>
              <a:buChar char="•"/>
            </a:pPr>
            <a:r>
              <a:rPr lang="de-DE" sz="1800" dirty="0">
                <a:latin typeface="Calibri" panose="020F0502020204030204" pitchFamily="34" charset="0"/>
                <a:ea typeface="Amazon Ember" panose="020B0603020204020204" pitchFamily="34" charset="0"/>
                <a:cs typeface="Calibri" panose="020F0502020204030204" pitchFamily="34" charset="0"/>
              </a:rPr>
              <a:t>By </a:t>
            </a:r>
            <a:r>
              <a:rPr lang="de-DE" sz="1800" dirty="0" err="1">
                <a:latin typeface="Calibri" panose="020F0502020204030204" pitchFamily="34" charset="0"/>
                <a:ea typeface="Amazon Ember" panose="020B0603020204020204" pitchFamily="34" charset="0"/>
                <a:cs typeface="Calibri" panose="020F0502020204030204" pitchFamily="34" charset="0"/>
              </a:rPr>
              <a:t>migrating</a:t>
            </a:r>
            <a:r>
              <a:rPr lang="de-DE" sz="1800" dirty="0">
                <a:latin typeface="Calibri" panose="020F0502020204030204" pitchFamily="34" charset="0"/>
                <a:ea typeface="Amazon Ember" panose="020B0603020204020204" pitchFamily="34" charset="0"/>
                <a:cs typeface="Calibri" panose="020F0502020204030204" pitchFamily="34" charset="0"/>
              </a:rPr>
              <a:t> </a:t>
            </a:r>
            <a:r>
              <a:rPr lang="de-DE" sz="1800" dirty="0" err="1">
                <a:latin typeface="Calibri" panose="020F0502020204030204" pitchFamily="34" charset="0"/>
                <a:ea typeface="Amazon Ember" panose="020B0603020204020204" pitchFamily="34" charset="0"/>
                <a:cs typeface="Calibri" panose="020F0502020204030204" pitchFamily="34" charset="0"/>
              </a:rPr>
              <a:t>from</a:t>
            </a:r>
            <a:r>
              <a:rPr lang="de-DE" sz="1800" dirty="0">
                <a:latin typeface="Calibri" panose="020F0502020204030204" pitchFamily="34" charset="0"/>
                <a:ea typeface="Amazon Ember" panose="020B0603020204020204" pitchFamily="34" charset="0"/>
                <a:cs typeface="Calibri" panose="020F0502020204030204" pitchFamily="34" charset="0"/>
              </a:rPr>
              <a:t> MS SQL </a:t>
            </a:r>
            <a:r>
              <a:rPr lang="de-DE" sz="1800" dirty="0" err="1">
                <a:latin typeface="Calibri" panose="020F0502020204030204" pitchFamily="34" charset="0"/>
                <a:ea typeface="Amazon Ember" panose="020B0603020204020204" pitchFamily="34" charset="0"/>
                <a:cs typeface="Calibri" panose="020F0502020204030204" pitchFamily="34" charset="0"/>
              </a:rPr>
              <a:t>databases</a:t>
            </a:r>
            <a:r>
              <a:rPr lang="de-DE" sz="1800" dirty="0">
                <a:latin typeface="Calibri" panose="020F0502020204030204" pitchFamily="34" charset="0"/>
                <a:ea typeface="Amazon Ember" panose="020B0603020204020204" pitchFamily="34" charset="0"/>
                <a:cs typeface="Calibri" panose="020F0502020204030204" pitchFamily="34" charset="0"/>
              </a:rPr>
              <a:t> on EC2 </a:t>
            </a:r>
            <a:r>
              <a:rPr lang="de-DE" sz="1800" dirty="0" err="1">
                <a:latin typeface="Calibri" panose="020F0502020204030204" pitchFamily="34" charset="0"/>
                <a:ea typeface="Amazon Ember" panose="020B0603020204020204" pitchFamily="34" charset="0"/>
                <a:cs typeface="Calibri" panose="020F0502020204030204" pitchFamily="34" charset="0"/>
              </a:rPr>
              <a:t>to</a:t>
            </a:r>
            <a:r>
              <a:rPr lang="de-DE" sz="1800" dirty="0">
                <a:latin typeface="Calibri" panose="020F0502020204030204" pitchFamily="34" charset="0"/>
                <a:ea typeface="Amazon Ember" panose="020B0603020204020204" pitchFamily="34" charset="0"/>
                <a:cs typeface="Calibri" panose="020F0502020204030204" pitchFamily="34" charset="0"/>
              </a:rPr>
              <a:t> Amazon Aurora USD 60 k </a:t>
            </a:r>
            <a:r>
              <a:rPr lang="de-DE" sz="1800" dirty="0" err="1">
                <a:latin typeface="Calibri" panose="020F0502020204030204" pitchFamily="34" charset="0"/>
                <a:ea typeface="Amazon Ember" panose="020B0603020204020204" pitchFamily="34" charset="0"/>
                <a:cs typeface="Calibri" panose="020F0502020204030204" pitchFamily="34" charset="0"/>
              </a:rPr>
              <a:t>can</a:t>
            </a:r>
            <a:r>
              <a:rPr lang="de-DE" sz="1800" dirty="0">
                <a:latin typeface="Calibri" panose="020F0502020204030204" pitchFamily="34" charset="0"/>
                <a:ea typeface="Amazon Ember" panose="020B0603020204020204" pitchFamily="34" charset="0"/>
                <a:cs typeface="Calibri" panose="020F0502020204030204" pitchFamily="34" charset="0"/>
              </a:rPr>
              <a:t> </a:t>
            </a:r>
            <a:r>
              <a:rPr lang="de-DE" sz="1800" dirty="0" err="1">
                <a:latin typeface="Calibri" panose="020F0502020204030204" pitchFamily="34" charset="0"/>
                <a:ea typeface="Amazon Ember" panose="020B0603020204020204" pitchFamily="34" charset="0"/>
                <a:cs typeface="Calibri" panose="020F0502020204030204" pitchFamily="34" charset="0"/>
              </a:rPr>
              <a:t>be</a:t>
            </a:r>
            <a:r>
              <a:rPr lang="de-DE" sz="1800" dirty="0">
                <a:latin typeface="Calibri" panose="020F0502020204030204" pitchFamily="34" charset="0"/>
                <a:ea typeface="Amazon Ember" panose="020B0603020204020204" pitchFamily="34" charset="0"/>
                <a:cs typeface="Calibri" panose="020F0502020204030204" pitchFamily="34" charset="0"/>
              </a:rPr>
              <a:t> </a:t>
            </a:r>
            <a:r>
              <a:rPr lang="de-DE" sz="1800" dirty="0" err="1">
                <a:latin typeface="Calibri" panose="020F0502020204030204" pitchFamily="34" charset="0"/>
                <a:ea typeface="Amazon Ember" panose="020B0603020204020204" pitchFamily="34" charset="0"/>
                <a:cs typeface="Calibri" panose="020F0502020204030204" pitchFamily="34" charset="0"/>
              </a:rPr>
              <a:t>saved</a:t>
            </a:r>
            <a:r>
              <a:rPr lang="de-DE" sz="1800" dirty="0">
                <a:latin typeface="Calibri" panose="020F0502020204030204" pitchFamily="34" charset="0"/>
                <a:ea typeface="Amazon Ember" panose="020B0603020204020204" pitchFamily="34" charset="0"/>
                <a:cs typeface="Calibri" panose="020F0502020204030204" pitchFamily="34" charset="0"/>
              </a:rPr>
              <a:t> </a:t>
            </a:r>
            <a:r>
              <a:rPr lang="de-DE" sz="1800" dirty="0" err="1">
                <a:latin typeface="Calibri" panose="020F0502020204030204" pitchFamily="34" charset="0"/>
                <a:ea typeface="Amazon Ember" panose="020B0603020204020204" pitchFamily="34" charset="0"/>
                <a:cs typeface="Calibri" panose="020F0502020204030204" pitchFamily="34" charset="0"/>
              </a:rPr>
              <a:t>p.a</a:t>
            </a:r>
            <a:endParaRPr lang="en-US" sz="1800" dirty="0">
              <a:latin typeface="Calibri" panose="020F0502020204030204" pitchFamily="34" charset="0"/>
              <a:ea typeface="Amazon Ember" panose="020B0603020204020204" pitchFamily="34" charset="0"/>
              <a:cs typeface="Calibri" panose="020F0502020204030204" pitchFamily="34" charset="0"/>
            </a:endParaRPr>
          </a:p>
          <a:p>
            <a:pPr>
              <a:spcAft>
                <a:spcPts val="600"/>
              </a:spcAft>
            </a:pP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endParaRPr lang="en-US" sz="1600"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5" name="TextBox 4"/>
          <p:cNvSpPr txBox="1"/>
          <p:nvPr/>
        </p:nvSpPr>
        <p:spPr>
          <a:xfrm>
            <a:off x="548641" y="1648016"/>
            <a:ext cx="6368526" cy="400110"/>
          </a:xfrm>
          <a:prstGeom prst="rect">
            <a:avLst/>
          </a:prstGeom>
          <a:noFill/>
        </p:spPr>
        <p:txBody>
          <a:bodyPr wrap="square" rtlCol="0">
            <a:spAutoFit/>
          </a:bodyPr>
          <a:lstStyle/>
          <a:p>
            <a:pPr>
              <a:spcAft>
                <a:spcPts val="600"/>
              </a:spcAft>
            </a:pPr>
            <a:r>
              <a:rPr lang="en-US" sz="2000" b="1" dirty="0">
                <a:latin typeface="Calibri" panose="020F0502020204030204" pitchFamily="34" charset="0"/>
                <a:ea typeface="Amazon Ember" panose="020B0603020204020204" pitchFamily="34" charset="0"/>
                <a:cs typeface="Calibri" panose="020F0502020204030204" pitchFamily="34" charset="0"/>
              </a:rPr>
              <a:t>Costs comparison </a:t>
            </a:r>
            <a:r>
              <a:rPr lang="en-US" sz="2000" dirty="0">
                <a:latin typeface="Calibri" panose="020F0502020204030204" pitchFamily="34" charset="0"/>
                <a:ea typeface="Amazon Ember" panose="020B0603020204020204" pitchFamily="34" charset="0"/>
                <a:cs typeface="Calibri" panose="020F0502020204030204" pitchFamily="34" charset="0"/>
              </a:rPr>
              <a:t>(steady state, k USD, p.a.</a:t>
            </a:r>
            <a:r>
              <a:rPr lang="en-US" sz="1800" dirty="0">
                <a:latin typeface="Calibri" panose="020F0502020204030204" pitchFamily="34" charset="0"/>
                <a:ea typeface="Amazon Ember" panose="020B0603020204020204" pitchFamily="34" charset="0"/>
                <a:cs typeface="Calibri" panose="020F0502020204030204" pitchFamily="34" charset="0"/>
              </a:rPr>
              <a:t>)</a:t>
            </a:r>
            <a:endParaRPr lang="en-US" sz="1400"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1" name="Straight Connector 10"/>
          <p:cNvCxnSpPr/>
          <p:nvPr/>
        </p:nvCxnSpPr>
        <p:spPr>
          <a:xfrm>
            <a:off x="548641" y="2023769"/>
            <a:ext cx="6480000"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7894768" y="2048126"/>
            <a:ext cx="6156000"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sp>
        <p:nvSpPr>
          <p:cNvPr id="26" name="Rectangle 25"/>
          <p:cNvSpPr/>
          <p:nvPr/>
        </p:nvSpPr>
        <p:spPr>
          <a:xfrm>
            <a:off x="7723508" y="-3930"/>
            <a:ext cx="6917165" cy="200337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i="1" dirty="0">
                <a:latin typeface="Calibri" panose="020F0502020204030204" pitchFamily="34" charset="0"/>
                <a:cs typeface="Calibri" panose="020F0502020204030204" pitchFamily="34" charset="0"/>
              </a:rPr>
              <a:t>Illustrative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with estimates of annual AWS costs post optimization and modernization and on-premises costs. </a:t>
            </a:r>
          </a:p>
          <a:p>
            <a:pPr algn="ctr"/>
            <a:endParaRPr lang="en-US" sz="1800" i="1"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If Customer’s on-premises costs are not available a stacked bar chart could be used to depict the AWS annual cost breakdown</a:t>
            </a:r>
          </a:p>
        </p:txBody>
      </p:sp>
      <p:sp>
        <p:nvSpPr>
          <p:cNvPr id="27" name="Oval 26"/>
          <p:cNvSpPr/>
          <p:nvPr/>
        </p:nvSpPr>
        <p:spPr>
          <a:xfrm>
            <a:off x="3209848" y="2383538"/>
            <a:ext cx="1001825" cy="278116"/>
          </a:xfrm>
          <a:prstGeom prst="ellipse">
            <a:avLst/>
          </a:prstGeom>
          <a:noFill/>
          <a:ln>
            <a:solidFill>
              <a:srgbClr val="A1A1A1"/>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l-PL" sz="1600" b="1" dirty="0">
                <a:solidFill>
                  <a:srgbClr val="FFFFFF"/>
                </a:solidFill>
                <a:latin typeface="Calibri" panose="020F0502020204030204" pitchFamily="34" charset="0"/>
                <a:cs typeface="Calibri" panose="020F0502020204030204" pitchFamily="34" charset="0"/>
              </a:rPr>
              <a:t>-</a:t>
            </a:r>
            <a:r>
              <a:rPr lang="de-DE" sz="1600" b="1" dirty="0">
                <a:solidFill>
                  <a:srgbClr val="FFFFFF"/>
                </a:solidFill>
                <a:latin typeface="Calibri" panose="020F0502020204030204" pitchFamily="34" charset="0"/>
                <a:cs typeface="Calibri" panose="020F0502020204030204" pitchFamily="34" charset="0"/>
              </a:rPr>
              <a:t>60%</a:t>
            </a:r>
            <a:endParaRPr lang="en-US" sz="1600" b="1" dirty="0">
              <a:solidFill>
                <a:srgbClr val="FFFFFF"/>
              </a:solidFill>
              <a:latin typeface="Calibri" panose="020F0502020204030204" pitchFamily="34" charset="0"/>
              <a:cs typeface="Calibri" panose="020F0502020204030204" pitchFamily="34" charset="0"/>
            </a:endParaRPr>
          </a:p>
        </p:txBody>
      </p:sp>
      <p:cxnSp>
        <p:nvCxnSpPr>
          <p:cNvPr id="28" name="Elbow Connector 27"/>
          <p:cNvCxnSpPr>
            <a:endCxn id="27" idx="6"/>
          </p:cNvCxnSpPr>
          <p:nvPr/>
        </p:nvCxnSpPr>
        <p:spPr>
          <a:xfrm rot="10800000">
            <a:off x="4211673" y="2522617"/>
            <a:ext cx="1138099" cy="496756"/>
          </a:xfrm>
          <a:prstGeom prst="bentConnector3">
            <a:avLst>
              <a:gd name="adj1" fmla="val -215"/>
            </a:avLst>
          </a:prstGeom>
          <a:ln>
            <a:solidFill>
              <a:srgbClr val="A1A1A1"/>
            </a:solidFill>
            <a:prstDash val="dash"/>
            <a:headEnd type="triangl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Elbow Connector 29"/>
          <p:cNvCxnSpPr>
            <a:endCxn id="27" idx="2"/>
          </p:cNvCxnSpPr>
          <p:nvPr/>
        </p:nvCxnSpPr>
        <p:spPr>
          <a:xfrm flipV="1">
            <a:off x="2019213" y="2522617"/>
            <a:ext cx="1190635" cy="342092"/>
          </a:xfrm>
          <a:prstGeom prst="bentConnector3">
            <a:avLst>
              <a:gd name="adj1" fmla="val -824"/>
            </a:avLst>
          </a:prstGeom>
          <a:ln w="9525" cap="flat" cmpd="sng" algn="ctr">
            <a:solidFill>
              <a:srgbClr val="A1A1A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1" name="Chart 30">
            <a:extLst>
              <a:ext uri="{FF2B5EF4-FFF2-40B4-BE49-F238E27FC236}">
                <a16:creationId xmlns:a16="http://schemas.microsoft.com/office/drawing/2014/main" id="{07544DA6-3C35-F843-B353-B4A2EED40E86}"/>
              </a:ext>
            </a:extLst>
          </p:cNvPr>
          <p:cNvGraphicFramePr/>
          <p:nvPr>
            <p:extLst>
              <p:ext uri="{D42A27DB-BD31-4B8C-83A1-F6EECF244321}">
                <p14:modId xmlns:p14="http://schemas.microsoft.com/office/powerpoint/2010/main" val="3558513138"/>
              </p:ext>
            </p:extLst>
          </p:nvPr>
        </p:nvGraphicFramePr>
        <p:xfrm>
          <a:off x="571500" y="2522058"/>
          <a:ext cx="6709696" cy="3852421"/>
        </p:xfrm>
        <a:graphic>
          <a:graphicData uri="http://schemas.openxmlformats.org/drawingml/2006/chart">
            <c:chart xmlns:c="http://schemas.openxmlformats.org/drawingml/2006/chart" xmlns:r="http://schemas.openxmlformats.org/officeDocument/2006/relationships" r:id="rId2"/>
          </a:graphicData>
        </a:graphic>
      </p:graphicFrame>
      <p:sp>
        <p:nvSpPr>
          <p:cNvPr id="47" name="Rectangle 46">
            <a:extLst>
              <a:ext uri="{FF2B5EF4-FFF2-40B4-BE49-F238E27FC236}">
                <a16:creationId xmlns:a16="http://schemas.microsoft.com/office/drawing/2014/main" id="{23011E51-7474-45BE-9A61-5CFC82C28D66}"/>
              </a:ext>
            </a:extLst>
          </p:cNvPr>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94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6A3F-E008-4974-9816-CE9CA94DE819}"/>
              </a:ext>
            </a:extLst>
          </p:cNvPr>
          <p:cNvSpPr>
            <a:spLocks noGrp="1"/>
          </p:cNvSpPr>
          <p:nvPr>
            <p:ph type="title"/>
          </p:nvPr>
        </p:nvSpPr>
        <p:spPr/>
        <p:txBody>
          <a:bodyPr/>
          <a:lstStyle/>
          <a:p>
            <a:r>
              <a:rPr lang="de-DE" dirty="0">
                <a:latin typeface="Calibri" panose="020F0502020204030204" pitchFamily="34" charset="0"/>
                <a:cs typeface="Calibri" panose="020F0502020204030204" pitchFamily="34" charset="0"/>
              </a:rPr>
              <a:t>5 Year Financial Summary</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3514A49-7E1C-4C7E-A807-00FD3B4DABAB}"/>
              </a:ext>
            </a:extLst>
          </p:cNvPr>
          <p:cNvSpPr/>
          <p:nvPr/>
        </p:nvSpPr>
        <p:spPr>
          <a:xfrm>
            <a:off x="6452172" y="1"/>
            <a:ext cx="8189220" cy="163416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00" i="1" dirty="0">
                <a:latin typeface="Calibri" panose="020F0502020204030204" pitchFamily="34" charset="0"/>
                <a:cs typeface="Calibri" panose="020F0502020204030204" pitchFamily="34" charset="0"/>
              </a:rPr>
              <a:t>Illustrative</a:t>
            </a:r>
            <a:endParaRPr lang="en-US" sz="1800" i="1" dirty="0">
              <a:latin typeface="Calibri" panose="020F0502020204030204" pitchFamily="34" charset="0"/>
              <a:cs typeface="Calibri" panose="020F0502020204030204" pitchFamily="34" charset="0"/>
            </a:endParaRP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Adjust / add / delete rows as needed.</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Add comments if underlying assumptions/calculations are not detailed elsewhere </a:t>
            </a:r>
          </a:p>
          <a:p>
            <a:pPr algn="ctr"/>
            <a:endParaRPr lang="de-DE" sz="18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7D9E021C-BB5A-4283-9D67-F16039283767}"/>
              </a:ext>
            </a:extLst>
          </p:cNvPr>
          <p:cNvGraphicFramePr>
            <a:graphicFrameLocks noGrp="1"/>
          </p:cNvGraphicFramePr>
          <p:nvPr>
            <p:extLst>
              <p:ext uri="{D42A27DB-BD31-4B8C-83A1-F6EECF244321}">
                <p14:modId xmlns:p14="http://schemas.microsoft.com/office/powerpoint/2010/main" val="3853596073"/>
              </p:ext>
            </p:extLst>
          </p:nvPr>
        </p:nvGraphicFramePr>
        <p:xfrm>
          <a:off x="585627" y="1634160"/>
          <a:ext cx="13514835" cy="4778400"/>
        </p:xfrm>
        <a:graphic>
          <a:graphicData uri="http://schemas.openxmlformats.org/drawingml/2006/table">
            <a:tbl>
              <a:tblPr firstRow="1" bandRow="1">
                <a:tableStyleId>{2D5ABB26-0587-4C30-8999-92F81FD0307C}</a:tableStyleId>
              </a:tblPr>
              <a:tblGrid>
                <a:gridCol w="3972773">
                  <a:extLst>
                    <a:ext uri="{9D8B030D-6E8A-4147-A177-3AD203B41FA5}">
                      <a16:colId xmlns:a16="http://schemas.microsoft.com/office/drawing/2014/main" val="181514783"/>
                    </a:ext>
                  </a:extLst>
                </a:gridCol>
                <a:gridCol w="222142">
                  <a:extLst>
                    <a:ext uri="{9D8B030D-6E8A-4147-A177-3AD203B41FA5}">
                      <a16:colId xmlns:a16="http://schemas.microsoft.com/office/drawing/2014/main" val="1340334081"/>
                    </a:ext>
                  </a:extLst>
                </a:gridCol>
                <a:gridCol w="1553320">
                  <a:extLst>
                    <a:ext uri="{9D8B030D-6E8A-4147-A177-3AD203B41FA5}">
                      <a16:colId xmlns:a16="http://schemas.microsoft.com/office/drawing/2014/main" val="3036051677"/>
                    </a:ext>
                  </a:extLst>
                </a:gridCol>
                <a:gridCol w="1553320">
                  <a:extLst>
                    <a:ext uri="{9D8B030D-6E8A-4147-A177-3AD203B41FA5}">
                      <a16:colId xmlns:a16="http://schemas.microsoft.com/office/drawing/2014/main" val="2699961241"/>
                    </a:ext>
                  </a:extLst>
                </a:gridCol>
                <a:gridCol w="1553320">
                  <a:extLst>
                    <a:ext uri="{9D8B030D-6E8A-4147-A177-3AD203B41FA5}">
                      <a16:colId xmlns:a16="http://schemas.microsoft.com/office/drawing/2014/main" val="4010439059"/>
                    </a:ext>
                  </a:extLst>
                </a:gridCol>
                <a:gridCol w="1553320">
                  <a:extLst>
                    <a:ext uri="{9D8B030D-6E8A-4147-A177-3AD203B41FA5}">
                      <a16:colId xmlns:a16="http://schemas.microsoft.com/office/drawing/2014/main" val="2929187000"/>
                    </a:ext>
                  </a:extLst>
                </a:gridCol>
                <a:gridCol w="1553320">
                  <a:extLst>
                    <a:ext uri="{9D8B030D-6E8A-4147-A177-3AD203B41FA5}">
                      <a16:colId xmlns:a16="http://schemas.microsoft.com/office/drawing/2014/main" val="1556568965"/>
                    </a:ext>
                  </a:extLst>
                </a:gridCol>
                <a:gridCol w="1553320">
                  <a:extLst>
                    <a:ext uri="{9D8B030D-6E8A-4147-A177-3AD203B41FA5}">
                      <a16:colId xmlns:a16="http://schemas.microsoft.com/office/drawing/2014/main" val="2108503044"/>
                    </a:ext>
                  </a:extLst>
                </a:gridCol>
              </a:tblGrid>
              <a:tr h="370840">
                <a:tc>
                  <a:txBody>
                    <a:bodyPr/>
                    <a:lstStyle/>
                    <a:p>
                      <a:pPr algn="l"/>
                      <a:r>
                        <a:rPr lang="de-DE" sz="1400" dirty="0">
                          <a:solidFill>
                            <a:schemeClr val="accent1"/>
                          </a:solidFill>
                        </a:rPr>
                        <a:t>USD </a:t>
                      </a:r>
                      <a:r>
                        <a:rPr lang="en-US" sz="1400" noProof="0" dirty="0">
                          <a:solidFill>
                            <a:schemeClr val="accent1"/>
                          </a:solidFill>
                        </a:rPr>
                        <a:t>thousands</a:t>
                      </a:r>
                    </a:p>
                  </a:txBody>
                  <a:tcPr anchor="b">
                    <a:lnB w="12700" cap="flat" cmpd="sng" algn="ctr">
                      <a:solidFill>
                        <a:schemeClr val="tx1"/>
                      </a:solidFill>
                      <a:prstDash val="solid"/>
                      <a:round/>
                      <a:headEnd type="none" w="med" len="med"/>
                      <a:tailEnd type="none" w="med" len="med"/>
                    </a:lnB>
                  </a:tcPr>
                </a:tc>
                <a:tc>
                  <a:txBody>
                    <a:bodyPr/>
                    <a:lstStyle/>
                    <a:p>
                      <a:pPr algn="ctr"/>
                      <a:endParaRPr lang="en-US" sz="1400" dirty="0"/>
                    </a:p>
                  </a:txBody>
                  <a:tcPr anchor="b">
                    <a:lnB w="12700" cap="flat" cmpd="sng" algn="ctr">
                      <a:solidFill>
                        <a:schemeClr val="bg2"/>
                      </a:solidFill>
                      <a:prstDash val="solid"/>
                      <a:round/>
                      <a:headEnd type="none" w="med" len="med"/>
                      <a:tailEnd type="none" w="med" len="med"/>
                    </a:lnB>
                  </a:tcPr>
                </a:tc>
                <a:tc>
                  <a:txBody>
                    <a:bodyPr/>
                    <a:lstStyle/>
                    <a:p>
                      <a:pPr algn="r"/>
                      <a:r>
                        <a:rPr lang="de-DE" sz="1400" dirty="0"/>
                        <a:t>Year 1</a:t>
                      </a:r>
                      <a:endParaRPr lang="en-US" sz="1400" dirty="0"/>
                    </a:p>
                  </a:txBody>
                  <a:tcPr anchor="b">
                    <a:lnB w="12700" cap="flat" cmpd="sng" algn="ctr">
                      <a:solidFill>
                        <a:schemeClr val="tx1"/>
                      </a:solidFill>
                      <a:prstDash val="solid"/>
                      <a:round/>
                      <a:headEnd type="none" w="med" len="med"/>
                      <a:tailEnd type="none" w="med" len="med"/>
                    </a:lnB>
                  </a:tcPr>
                </a:tc>
                <a:tc>
                  <a:txBody>
                    <a:bodyPr/>
                    <a:lstStyle/>
                    <a:p>
                      <a:pPr algn="r"/>
                      <a:r>
                        <a:rPr lang="de-DE" sz="1400" dirty="0"/>
                        <a:t>Year 2</a:t>
                      </a:r>
                      <a:endParaRPr lang="en-US" sz="1400" dirty="0"/>
                    </a:p>
                  </a:txBody>
                  <a:tcPr anchor="b">
                    <a:lnB w="12700" cap="flat" cmpd="sng" algn="ctr">
                      <a:solidFill>
                        <a:schemeClr val="tx1"/>
                      </a:solidFill>
                      <a:prstDash val="solid"/>
                      <a:round/>
                      <a:headEnd type="none" w="med" len="med"/>
                      <a:tailEnd type="none" w="med" len="med"/>
                    </a:lnB>
                  </a:tcPr>
                </a:tc>
                <a:tc>
                  <a:txBody>
                    <a:bodyPr/>
                    <a:lstStyle/>
                    <a:p>
                      <a:pPr algn="r"/>
                      <a:r>
                        <a:rPr lang="de-DE" sz="1400" dirty="0"/>
                        <a:t>Year 3</a:t>
                      </a:r>
                      <a:endParaRPr lang="en-US" sz="1400" dirty="0"/>
                    </a:p>
                  </a:txBody>
                  <a:tcPr anchor="b">
                    <a:lnB w="12700" cap="flat" cmpd="sng" algn="ctr">
                      <a:solidFill>
                        <a:schemeClr val="tx1"/>
                      </a:solidFill>
                      <a:prstDash val="solid"/>
                      <a:round/>
                      <a:headEnd type="none" w="med" len="med"/>
                      <a:tailEnd type="none" w="med" len="med"/>
                    </a:lnB>
                  </a:tcPr>
                </a:tc>
                <a:tc>
                  <a:txBody>
                    <a:bodyPr/>
                    <a:lstStyle/>
                    <a:p>
                      <a:pPr algn="r"/>
                      <a:r>
                        <a:rPr lang="de-DE" sz="1400" dirty="0"/>
                        <a:t>Year 4</a:t>
                      </a:r>
                      <a:endParaRPr lang="en-US" sz="1400" dirty="0"/>
                    </a:p>
                  </a:txBody>
                  <a:tcPr anchor="b">
                    <a:lnB w="12700" cap="flat" cmpd="sng" algn="ctr">
                      <a:solidFill>
                        <a:schemeClr val="tx1"/>
                      </a:solidFill>
                      <a:prstDash val="solid"/>
                      <a:round/>
                      <a:headEnd type="none" w="med" len="med"/>
                      <a:tailEnd type="none" w="med" len="med"/>
                    </a:lnB>
                  </a:tcPr>
                </a:tc>
                <a:tc>
                  <a:txBody>
                    <a:bodyPr/>
                    <a:lstStyle/>
                    <a:p>
                      <a:pPr algn="r"/>
                      <a:r>
                        <a:rPr lang="de-DE" sz="1400" dirty="0"/>
                        <a:t>Year 5</a:t>
                      </a:r>
                      <a:endParaRPr lang="en-US" sz="1400" dirty="0"/>
                    </a:p>
                  </a:txBody>
                  <a:tcPr anchor="b">
                    <a:lnB w="12700" cap="flat" cmpd="sng" algn="ctr">
                      <a:solidFill>
                        <a:schemeClr val="tx1"/>
                      </a:solidFill>
                      <a:prstDash val="solid"/>
                      <a:round/>
                      <a:headEnd type="none" w="med" len="med"/>
                      <a:tailEnd type="none" w="med" len="med"/>
                    </a:lnB>
                  </a:tcPr>
                </a:tc>
                <a:tc>
                  <a:txBody>
                    <a:bodyPr/>
                    <a:lstStyle/>
                    <a:p>
                      <a:pPr algn="r"/>
                      <a:r>
                        <a:rPr lang="de-DE" sz="1400" dirty="0"/>
                        <a:t>Total</a:t>
                      </a:r>
                    </a:p>
                  </a:txBody>
                  <a:tcPr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2348844"/>
                  </a:ext>
                </a:extLst>
              </a:tr>
              <a:tr h="370840">
                <a:tc>
                  <a:txBody>
                    <a:bodyPr/>
                    <a:lstStyle/>
                    <a:p>
                      <a:r>
                        <a:rPr lang="en-US" sz="1400" noProof="0" dirty="0"/>
                        <a:t>Stay On Premises</a:t>
                      </a:r>
                    </a:p>
                  </a:txBody>
                  <a:tcPr anchor="b">
                    <a:lnT w="12700" cap="flat" cmpd="sng" algn="ctr">
                      <a:solidFill>
                        <a:schemeClr val="tx1"/>
                      </a:solidFill>
                      <a:prstDash val="solid"/>
                      <a:round/>
                      <a:headEnd type="none" w="med" len="med"/>
                      <a:tailEnd type="none" w="med" len="med"/>
                    </a:lnT>
                  </a:tcPr>
                </a:tc>
                <a:tc>
                  <a:txBody>
                    <a:bodyPr/>
                    <a:lstStyle/>
                    <a:p>
                      <a:endParaRPr lang="en-US" sz="1400" noProof="0" dirty="0"/>
                    </a:p>
                  </a:txBody>
                  <a:tcPr anchor="b">
                    <a:lnT w="12700" cap="flat" cmpd="sng" algn="ctr">
                      <a:solidFill>
                        <a:schemeClr val="bg2"/>
                      </a:solidFill>
                      <a:prstDash val="solid"/>
                      <a:round/>
                      <a:headEnd type="none" w="med" len="med"/>
                      <a:tailEnd type="none" w="med" len="med"/>
                    </a:lnT>
                  </a:tcPr>
                </a:tc>
                <a:tc>
                  <a:txBody>
                    <a:bodyPr/>
                    <a:lstStyle/>
                    <a:p>
                      <a:pPr algn="r"/>
                      <a:r>
                        <a:rPr lang="de-DE" sz="1400" noProof="0" dirty="0"/>
                        <a:t>5000</a:t>
                      </a:r>
                    </a:p>
                    <a:p>
                      <a:pPr algn="r"/>
                      <a:endParaRPr lang="en-US" sz="1400" noProof="0" dirty="0"/>
                    </a:p>
                  </a:txBody>
                  <a:tcPr anchor="b">
                    <a:lnT w="12700" cap="flat" cmpd="sng" algn="ctr">
                      <a:solidFill>
                        <a:schemeClr val="tx1"/>
                      </a:solidFill>
                      <a:prstDash val="solid"/>
                      <a:round/>
                      <a:headEnd type="none" w="med" len="med"/>
                      <a:tailEnd type="none" w="med" len="med"/>
                    </a:lnT>
                  </a:tcPr>
                </a:tc>
                <a:tc>
                  <a:txBody>
                    <a:bodyPr/>
                    <a:lstStyle/>
                    <a:p>
                      <a:pPr algn="r"/>
                      <a:r>
                        <a:rPr lang="de-DE" sz="1400" noProof="0" dirty="0"/>
                        <a:t>3000</a:t>
                      </a:r>
                      <a:endParaRPr lang="en-US" sz="1400" noProof="0" dirty="0"/>
                    </a:p>
                  </a:txBody>
                  <a:tcPr anchor="b">
                    <a:lnT w="12700" cap="flat" cmpd="sng" algn="ctr">
                      <a:solidFill>
                        <a:schemeClr val="tx1"/>
                      </a:solidFill>
                      <a:prstDash val="solid"/>
                      <a:round/>
                      <a:headEnd type="none" w="med" len="med"/>
                      <a:tailEnd type="none" w="med" len="med"/>
                    </a:lnT>
                  </a:tcPr>
                </a:tc>
                <a:tc>
                  <a:txBody>
                    <a:bodyPr/>
                    <a:lstStyle/>
                    <a:p>
                      <a:pPr algn="r"/>
                      <a:r>
                        <a:rPr lang="de-DE" sz="1400" noProof="0" dirty="0"/>
                        <a:t>3000</a:t>
                      </a:r>
                      <a:endParaRPr lang="en-US" sz="1400" noProof="0" dirty="0"/>
                    </a:p>
                  </a:txBody>
                  <a:tcPr anchor="b">
                    <a:lnT w="12700" cap="flat" cmpd="sng" algn="ctr">
                      <a:solidFill>
                        <a:schemeClr val="tx1"/>
                      </a:solidFill>
                      <a:prstDash val="solid"/>
                      <a:round/>
                      <a:headEnd type="none" w="med" len="med"/>
                      <a:tailEnd type="none" w="med" len="med"/>
                    </a:lnT>
                  </a:tcPr>
                </a:tc>
                <a:tc>
                  <a:txBody>
                    <a:bodyPr/>
                    <a:lstStyle/>
                    <a:p>
                      <a:pPr algn="r"/>
                      <a:r>
                        <a:rPr lang="de-DE" sz="1400" noProof="0" dirty="0"/>
                        <a:t>3000</a:t>
                      </a:r>
                      <a:endParaRPr lang="en-US" sz="1400" noProof="0" dirty="0"/>
                    </a:p>
                  </a:txBody>
                  <a:tcPr anchor="b">
                    <a:lnT w="12700" cap="flat" cmpd="sng" algn="ctr">
                      <a:solidFill>
                        <a:schemeClr val="tx1"/>
                      </a:solidFill>
                      <a:prstDash val="solid"/>
                      <a:round/>
                      <a:headEnd type="none" w="med" len="med"/>
                      <a:tailEnd type="none" w="med" len="med"/>
                    </a:lnT>
                  </a:tcPr>
                </a:tc>
                <a:tc>
                  <a:txBody>
                    <a:bodyPr/>
                    <a:lstStyle/>
                    <a:p>
                      <a:pPr algn="r"/>
                      <a:r>
                        <a:rPr lang="de-DE" sz="1400" noProof="0" dirty="0"/>
                        <a:t>3000</a:t>
                      </a:r>
                      <a:endParaRPr lang="en-US" sz="1400" noProof="0" dirty="0"/>
                    </a:p>
                  </a:txBody>
                  <a:tcPr anchor="b">
                    <a:lnT w="12700" cap="flat" cmpd="sng" algn="ctr">
                      <a:solidFill>
                        <a:schemeClr val="tx1"/>
                      </a:solidFill>
                      <a:prstDash val="solid"/>
                      <a:round/>
                      <a:headEnd type="none" w="med" len="med"/>
                      <a:tailEnd type="none" w="med" len="med"/>
                    </a:lnT>
                  </a:tcPr>
                </a:tc>
                <a:tc>
                  <a:txBody>
                    <a:bodyPr/>
                    <a:lstStyle/>
                    <a:p>
                      <a:pPr algn="r"/>
                      <a:r>
                        <a:rPr lang="de-DE" sz="1400" noProof="0" dirty="0"/>
                        <a:t>15000</a:t>
                      </a:r>
                      <a:endParaRPr lang="en-US" sz="1400" noProof="0" dirty="0"/>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705524"/>
                  </a:ext>
                </a:extLst>
              </a:tr>
              <a:tr h="368960">
                <a:tc>
                  <a:txBody>
                    <a:bodyPr/>
                    <a:lstStyle/>
                    <a:p>
                      <a:endParaRPr lang="en-US" sz="600" noProof="0" dirty="0"/>
                    </a:p>
                  </a:txBody>
                  <a:tcPr anchor="b"/>
                </a:tc>
                <a:tc>
                  <a:txBody>
                    <a:bodyPr/>
                    <a:lstStyle/>
                    <a:p>
                      <a:endParaRPr lang="en-US" sz="600" noProof="0"/>
                    </a:p>
                  </a:txBody>
                  <a:tcPr anchor="b"/>
                </a:tc>
                <a:tc>
                  <a:txBody>
                    <a:bodyPr/>
                    <a:lstStyle/>
                    <a:p>
                      <a:pPr algn="r"/>
                      <a:endParaRPr lang="en-US" sz="600" noProof="0" dirty="0"/>
                    </a:p>
                  </a:txBody>
                  <a:tcPr anchor="b"/>
                </a:tc>
                <a:tc>
                  <a:txBody>
                    <a:bodyPr/>
                    <a:lstStyle/>
                    <a:p>
                      <a:pPr algn="r"/>
                      <a:endParaRPr lang="en-US" sz="600" noProof="0" dirty="0"/>
                    </a:p>
                  </a:txBody>
                  <a:tcPr anchor="b"/>
                </a:tc>
                <a:tc>
                  <a:txBody>
                    <a:bodyPr/>
                    <a:lstStyle/>
                    <a:p>
                      <a:pPr algn="r"/>
                      <a:endParaRPr lang="en-US" sz="600" noProof="0" dirty="0"/>
                    </a:p>
                  </a:txBody>
                  <a:tcPr anchor="b"/>
                </a:tc>
                <a:tc>
                  <a:txBody>
                    <a:bodyPr/>
                    <a:lstStyle/>
                    <a:p>
                      <a:pPr algn="r"/>
                      <a:endParaRPr lang="en-US" sz="600" noProof="0" dirty="0"/>
                    </a:p>
                  </a:txBody>
                  <a:tcPr anchor="b"/>
                </a:tc>
                <a:tc>
                  <a:txBody>
                    <a:bodyPr/>
                    <a:lstStyle/>
                    <a:p>
                      <a:pPr algn="r"/>
                      <a:endParaRPr lang="en-US" sz="600" noProof="0" dirty="0"/>
                    </a:p>
                  </a:txBody>
                  <a:tcPr anchor="b"/>
                </a:tc>
                <a:tc>
                  <a:txBody>
                    <a:bodyPr/>
                    <a:lstStyle/>
                    <a:p>
                      <a:pPr algn="r"/>
                      <a:endParaRPr lang="en-US" sz="600" noProof="0" dirty="0"/>
                    </a:p>
                  </a:txBody>
                  <a:tcPr anchor="b"/>
                </a:tc>
                <a:extLst>
                  <a:ext uri="{0D108BD9-81ED-4DB2-BD59-A6C34878D82A}">
                    <a16:rowId xmlns:a16="http://schemas.microsoft.com/office/drawing/2014/main" val="1198559345"/>
                  </a:ext>
                </a:extLst>
              </a:tr>
              <a:tr h="370840">
                <a:tc>
                  <a:txBody>
                    <a:bodyPr/>
                    <a:lstStyle/>
                    <a:p>
                      <a:r>
                        <a:rPr lang="en-US" sz="1400" noProof="0"/>
                        <a:t>AWS Steady State Costs </a:t>
                      </a:r>
                    </a:p>
                  </a:txBody>
                  <a:tcPr anchor="b"/>
                </a:tc>
                <a:tc>
                  <a:txBody>
                    <a:bodyPr/>
                    <a:lstStyle/>
                    <a:p>
                      <a:endParaRPr lang="en-US" sz="1400" noProof="0"/>
                    </a:p>
                  </a:txBody>
                  <a:tcPr anchor="b"/>
                </a:tc>
                <a:tc>
                  <a:txBody>
                    <a:bodyPr/>
                    <a:lstStyle/>
                    <a:p>
                      <a:pPr algn="r"/>
                      <a:r>
                        <a:rPr lang="de-DE" sz="1400" noProof="0" dirty="0"/>
                        <a:t>1000</a:t>
                      </a:r>
                      <a:endParaRPr lang="en-US" sz="1400" noProof="0" dirty="0"/>
                    </a:p>
                  </a:txBody>
                  <a:tcPr anchor="b"/>
                </a:tc>
                <a:tc>
                  <a:txBody>
                    <a:bodyPr/>
                    <a:lstStyle/>
                    <a:p>
                      <a:pPr algn="r"/>
                      <a:r>
                        <a:rPr lang="de-DE" sz="1400" noProof="0" dirty="0"/>
                        <a:t>1203</a:t>
                      </a:r>
                      <a:endParaRPr lang="en-US" sz="1400" noProof="0" dirty="0"/>
                    </a:p>
                  </a:txBody>
                  <a:tcPr anchor="b"/>
                </a:tc>
                <a:tc>
                  <a:txBody>
                    <a:bodyPr/>
                    <a:lstStyle/>
                    <a:p>
                      <a:pPr marL="0" marR="0" lvl="0" indent="0" algn="r" defTabSz="731520" rtl="0" eaLnBrk="1" fontAlgn="auto" latinLnBrk="0" hangingPunct="1">
                        <a:lnSpc>
                          <a:spcPct val="100000"/>
                        </a:lnSpc>
                        <a:spcBef>
                          <a:spcPts val="0"/>
                        </a:spcBef>
                        <a:spcAft>
                          <a:spcPts val="0"/>
                        </a:spcAft>
                        <a:buClrTx/>
                        <a:buSzTx/>
                        <a:buFontTx/>
                        <a:buNone/>
                        <a:tabLst/>
                        <a:defRPr/>
                      </a:pPr>
                      <a:r>
                        <a:rPr lang="de-DE" sz="1400" noProof="0" dirty="0"/>
                        <a:t>1203</a:t>
                      </a:r>
                      <a:endParaRPr lang="en-US" sz="1400" noProof="0" dirty="0"/>
                    </a:p>
                  </a:txBody>
                  <a:tcPr anchor="b"/>
                </a:tc>
                <a:tc>
                  <a:txBody>
                    <a:bodyPr/>
                    <a:lstStyle/>
                    <a:p>
                      <a:pPr marL="0" marR="0" lvl="0" indent="0" algn="r" defTabSz="731520" rtl="0" eaLnBrk="1" fontAlgn="auto" latinLnBrk="0" hangingPunct="1">
                        <a:lnSpc>
                          <a:spcPct val="100000"/>
                        </a:lnSpc>
                        <a:spcBef>
                          <a:spcPts val="0"/>
                        </a:spcBef>
                        <a:spcAft>
                          <a:spcPts val="0"/>
                        </a:spcAft>
                        <a:buClrTx/>
                        <a:buSzTx/>
                        <a:buFontTx/>
                        <a:buNone/>
                        <a:tabLst/>
                        <a:defRPr/>
                      </a:pPr>
                      <a:r>
                        <a:rPr lang="de-DE" sz="1400" noProof="0" dirty="0"/>
                        <a:t>1203</a:t>
                      </a:r>
                      <a:endParaRPr lang="en-US" sz="1400" noProof="0" dirty="0"/>
                    </a:p>
                  </a:txBody>
                  <a:tcPr anchor="b"/>
                </a:tc>
                <a:tc>
                  <a:txBody>
                    <a:bodyPr/>
                    <a:lstStyle/>
                    <a:p>
                      <a:pPr marL="0" marR="0" lvl="0" indent="0" algn="r" defTabSz="731520" rtl="0" eaLnBrk="1" fontAlgn="auto" latinLnBrk="0" hangingPunct="1">
                        <a:lnSpc>
                          <a:spcPct val="100000"/>
                        </a:lnSpc>
                        <a:spcBef>
                          <a:spcPts val="0"/>
                        </a:spcBef>
                        <a:spcAft>
                          <a:spcPts val="0"/>
                        </a:spcAft>
                        <a:buClrTx/>
                        <a:buSzTx/>
                        <a:buFontTx/>
                        <a:buNone/>
                        <a:tabLst/>
                        <a:defRPr/>
                      </a:pPr>
                      <a:r>
                        <a:rPr lang="de-DE" sz="1400" noProof="0" dirty="0"/>
                        <a:t>1203</a:t>
                      </a:r>
                      <a:endParaRPr lang="en-US" sz="1400" noProof="0" dirty="0"/>
                    </a:p>
                  </a:txBody>
                  <a:tcPr anchor="b"/>
                </a:tc>
                <a:tc>
                  <a:txBody>
                    <a:bodyPr/>
                    <a:lstStyle/>
                    <a:p>
                      <a:pPr algn="r"/>
                      <a:r>
                        <a:rPr lang="de-DE" sz="1400" noProof="0" dirty="0"/>
                        <a:t>5812</a:t>
                      </a:r>
                      <a:endParaRPr lang="en-US" sz="1400" noProof="0" dirty="0"/>
                    </a:p>
                  </a:txBody>
                  <a:tcPr anchor="b"/>
                </a:tc>
                <a:extLst>
                  <a:ext uri="{0D108BD9-81ED-4DB2-BD59-A6C34878D82A}">
                    <a16:rowId xmlns:a16="http://schemas.microsoft.com/office/drawing/2014/main" val="1912970483"/>
                  </a:ext>
                </a:extLst>
              </a:tr>
              <a:tr h="370840">
                <a:tc>
                  <a:txBody>
                    <a:bodyPr/>
                    <a:lstStyle/>
                    <a:p>
                      <a:r>
                        <a:rPr lang="en-US" sz="1400" noProof="0"/>
                        <a:t>Migration Costs</a:t>
                      </a:r>
                    </a:p>
                  </a:txBody>
                  <a:tcPr anchor="b"/>
                </a:tc>
                <a:tc>
                  <a:txBody>
                    <a:bodyPr/>
                    <a:lstStyle/>
                    <a:p>
                      <a:endParaRPr lang="en-US" sz="1400" noProof="0"/>
                    </a:p>
                  </a:txBody>
                  <a:tcPr anchor="b"/>
                </a:tc>
                <a:tc>
                  <a:txBody>
                    <a:bodyPr/>
                    <a:lstStyle/>
                    <a:p>
                      <a:pPr algn="r"/>
                      <a:r>
                        <a:rPr lang="de-DE" sz="1400" noProof="0" dirty="0"/>
                        <a:t>1257</a:t>
                      </a:r>
                      <a:endParaRPr lang="en-US" sz="1400" noProof="0" dirty="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endParaRPr lang="en-US" sz="1400" noProof="0"/>
                    </a:p>
                  </a:txBody>
                  <a:tcPr anchor="b"/>
                </a:tc>
                <a:tc>
                  <a:txBody>
                    <a:bodyPr/>
                    <a:lstStyle/>
                    <a:p>
                      <a:pPr algn="r"/>
                      <a:r>
                        <a:rPr lang="de-DE" sz="1400" noProof="0" dirty="0"/>
                        <a:t>1257</a:t>
                      </a:r>
                      <a:endParaRPr lang="en-US" sz="1400" noProof="0" dirty="0"/>
                    </a:p>
                  </a:txBody>
                  <a:tcPr anchor="b"/>
                </a:tc>
                <a:extLst>
                  <a:ext uri="{0D108BD9-81ED-4DB2-BD59-A6C34878D82A}">
                    <a16:rowId xmlns:a16="http://schemas.microsoft.com/office/drawing/2014/main" val="2501185836"/>
                  </a:ext>
                </a:extLst>
              </a:tr>
              <a:tr h="370840">
                <a:tc>
                  <a:txBody>
                    <a:bodyPr/>
                    <a:lstStyle/>
                    <a:p>
                      <a:r>
                        <a:rPr lang="en-US" sz="1400" noProof="0"/>
                        <a:t>Parallel Run Costs</a:t>
                      </a:r>
                    </a:p>
                  </a:txBody>
                  <a:tcPr anchor="b"/>
                </a:tc>
                <a:tc>
                  <a:txBody>
                    <a:bodyPr/>
                    <a:lstStyle/>
                    <a:p>
                      <a:endParaRPr lang="en-US" sz="1400" noProof="0" dirty="0"/>
                    </a:p>
                  </a:txBody>
                  <a:tcPr anchor="b"/>
                </a:tc>
                <a:tc>
                  <a:txBody>
                    <a:bodyPr/>
                    <a:lstStyle/>
                    <a:p>
                      <a:pPr algn="r"/>
                      <a:r>
                        <a:rPr lang="de-DE" sz="1400" noProof="0" dirty="0"/>
                        <a:t>1500</a:t>
                      </a:r>
                      <a:endParaRPr lang="en-US" sz="1400" noProof="0" dirty="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endParaRPr lang="en-US" sz="1400" noProof="0"/>
                    </a:p>
                  </a:txBody>
                  <a:tcPr anchor="b"/>
                </a:tc>
                <a:tc>
                  <a:txBody>
                    <a:bodyPr/>
                    <a:lstStyle/>
                    <a:p>
                      <a:pPr algn="r"/>
                      <a:r>
                        <a:rPr lang="de-DE" sz="1400" noProof="0" dirty="0"/>
                        <a:t>1500</a:t>
                      </a:r>
                      <a:endParaRPr lang="en-US" sz="1400" noProof="0" dirty="0"/>
                    </a:p>
                  </a:txBody>
                  <a:tcPr anchor="b"/>
                </a:tc>
                <a:extLst>
                  <a:ext uri="{0D108BD9-81ED-4DB2-BD59-A6C34878D82A}">
                    <a16:rowId xmlns:a16="http://schemas.microsoft.com/office/drawing/2014/main" val="408700743"/>
                  </a:ext>
                </a:extLst>
              </a:tr>
              <a:tr h="370840">
                <a:tc>
                  <a:txBody>
                    <a:bodyPr/>
                    <a:lstStyle/>
                    <a:p>
                      <a:r>
                        <a:rPr lang="en-US" sz="1400" noProof="0"/>
                        <a:t>Staff Productivity Benefits</a:t>
                      </a:r>
                    </a:p>
                  </a:txBody>
                  <a:tcPr anchor="b"/>
                </a:tc>
                <a:tc>
                  <a:txBody>
                    <a:bodyPr/>
                    <a:lstStyle/>
                    <a:p>
                      <a:endParaRPr lang="en-US" sz="1400" noProof="0" dirty="0"/>
                    </a:p>
                  </a:txBody>
                  <a:tcPr anchor="b"/>
                </a:tc>
                <a:tc>
                  <a:txBody>
                    <a:bodyPr/>
                    <a:lstStyle/>
                    <a:p>
                      <a:pPr algn="r"/>
                      <a:endParaRPr lang="en-US" sz="1400" noProof="0" dirty="0"/>
                    </a:p>
                  </a:txBody>
                  <a:tcPr anchor="b"/>
                </a:tc>
                <a:tc>
                  <a:txBody>
                    <a:bodyPr/>
                    <a:lstStyle/>
                    <a:p>
                      <a:pPr algn="r"/>
                      <a:r>
                        <a:rPr lang="de-DE" sz="1400" noProof="0" dirty="0"/>
                        <a:t>-92</a:t>
                      </a:r>
                      <a:endParaRPr lang="en-US" sz="1400" noProof="0" dirty="0"/>
                    </a:p>
                  </a:txBody>
                  <a:tcPr anchor="b"/>
                </a:tc>
                <a:tc>
                  <a:txBody>
                    <a:bodyPr/>
                    <a:lstStyle/>
                    <a:p>
                      <a:pPr algn="r"/>
                      <a:r>
                        <a:rPr lang="de-DE" sz="1400" noProof="0" dirty="0"/>
                        <a:t>-92</a:t>
                      </a:r>
                      <a:endParaRPr lang="en-US" sz="1400" noProof="0" dirty="0"/>
                    </a:p>
                  </a:txBody>
                  <a:tcPr anchor="b"/>
                </a:tc>
                <a:tc>
                  <a:txBody>
                    <a:bodyPr/>
                    <a:lstStyle/>
                    <a:p>
                      <a:pPr algn="r"/>
                      <a:r>
                        <a:rPr lang="de-DE" sz="1400" noProof="0" dirty="0"/>
                        <a:t>-92</a:t>
                      </a:r>
                      <a:endParaRPr lang="en-US" sz="1400" noProof="0" dirty="0"/>
                    </a:p>
                  </a:txBody>
                  <a:tcPr anchor="b"/>
                </a:tc>
                <a:tc>
                  <a:txBody>
                    <a:bodyPr/>
                    <a:lstStyle/>
                    <a:p>
                      <a:pPr algn="r"/>
                      <a:r>
                        <a:rPr lang="de-DE" sz="1400" noProof="0" dirty="0"/>
                        <a:t>-92</a:t>
                      </a:r>
                      <a:endParaRPr lang="en-US" sz="1400" noProof="0" dirty="0"/>
                    </a:p>
                  </a:txBody>
                  <a:tcPr anchor="b"/>
                </a:tc>
                <a:tc>
                  <a:txBody>
                    <a:bodyPr/>
                    <a:lstStyle/>
                    <a:p>
                      <a:pPr algn="r"/>
                      <a:r>
                        <a:rPr lang="de-DE" sz="1400" noProof="0" dirty="0"/>
                        <a:t>-368</a:t>
                      </a:r>
                      <a:endParaRPr lang="en-US" sz="1400" noProof="0" dirty="0"/>
                    </a:p>
                  </a:txBody>
                  <a:tcPr anchor="b"/>
                </a:tc>
                <a:extLst>
                  <a:ext uri="{0D108BD9-81ED-4DB2-BD59-A6C34878D82A}">
                    <a16:rowId xmlns:a16="http://schemas.microsoft.com/office/drawing/2014/main" val="2255026821"/>
                  </a:ext>
                </a:extLst>
              </a:tr>
              <a:tr h="370840">
                <a:tc>
                  <a:txBody>
                    <a:bodyPr/>
                    <a:lstStyle/>
                    <a:p>
                      <a:r>
                        <a:rPr lang="en-US" sz="1400" noProof="0"/>
                        <a:t>Operational Resilience Benefits</a:t>
                      </a:r>
                    </a:p>
                  </a:txBody>
                  <a:tcPr anchor="b"/>
                </a:tc>
                <a:tc>
                  <a:txBody>
                    <a:bodyPr/>
                    <a:lstStyle/>
                    <a:p>
                      <a:endParaRPr lang="en-US" sz="1400" noProof="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endParaRPr lang="en-US" sz="1400" noProof="0"/>
                    </a:p>
                  </a:txBody>
                  <a:tcPr anchor="b"/>
                </a:tc>
                <a:tc>
                  <a:txBody>
                    <a:bodyPr/>
                    <a:lstStyle/>
                    <a:p>
                      <a:pPr algn="r"/>
                      <a:endParaRPr lang="en-US" sz="1400" noProof="0" dirty="0"/>
                    </a:p>
                  </a:txBody>
                  <a:tcPr anchor="b"/>
                </a:tc>
                <a:tc>
                  <a:txBody>
                    <a:bodyPr/>
                    <a:lstStyle/>
                    <a:p>
                      <a:pPr algn="r"/>
                      <a:endParaRPr lang="en-US" sz="1400" noProof="0" dirty="0"/>
                    </a:p>
                  </a:txBody>
                  <a:tcPr anchor="b"/>
                </a:tc>
                <a:tc>
                  <a:txBody>
                    <a:bodyPr/>
                    <a:lstStyle/>
                    <a:p>
                      <a:pPr algn="r"/>
                      <a:r>
                        <a:rPr lang="de-DE" sz="1400" noProof="0" dirty="0"/>
                        <a:t>0</a:t>
                      </a:r>
                      <a:endParaRPr lang="en-US" sz="1400" noProof="0" dirty="0"/>
                    </a:p>
                  </a:txBody>
                  <a:tcPr anchor="b"/>
                </a:tc>
                <a:extLst>
                  <a:ext uri="{0D108BD9-81ED-4DB2-BD59-A6C34878D82A}">
                    <a16:rowId xmlns:a16="http://schemas.microsoft.com/office/drawing/2014/main" val="1385633"/>
                  </a:ext>
                </a:extLst>
              </a:tr>
              <a:tr h="370840">
                <a:tc>
                  <a:txBody>
                    <a:bodyPr/>
                    <a:lstStyle/>
                    <a:p>
                      <a:r>
                        <a:rPr lang="en-US" sz="1400" noProof="0"/>
                        <a:t>Business Agility Benefits</a:t>
                      </a:r>
                    </a:p>
                  </a:txBody>
                  <a:tcPr anchor="b">
                    <a:lnB>
                      <a:noFill/>
                    </a:lnB>
                  </a:tcPr>
                </a:tc>
                <a:tc>
                  <a:txBody>
                    <a:bodyPr/>
                    <a:lstStyle/>
                    <a:p>
                      <a:endParaRPr lang="en-US" sz="1400" noProof="0"/>
                    </a:p>
                  </a:txBody>
                  <a:tcPr anchor="b">
                    <a:lnB>
                      <a:noFill/>
                    </a:lnB>
                  </a:tcPr>
                </a:tc>
                <a:tc>
                  <a:txBody>
                    <a:bodyPr/>
                    <a:lstStyle/>
                    <a:p>
                      <a:pPr algn="r"/>
                      <a:endParaRPr lang="en-US" sz="1400" noProof="0" dirty="0"/>
                    </a:p>
                  </a:txBody>
                  <a:tcPr anchor="b">
                    <a:lnB>
                      <a:noFill/>
                    </a:lnB>
                  </a:tcPr>
                </a:tc>
                <a:tc>
                  <a:txBody>
                    <a:bodyPr/>
                    <a:lstStyle/>
                    <a:p>
                      <a:pPr algn="r"/>
                      <a:endParaRPr lang="en-US" sz="1400" noProof="0" dirty="0"/>
                    </a:p>
                  </a:txBody>
                  <a:tcPr anchor="b">
                    <a:lnB>
                      <a:noFill/>
                    </a:lnB>
                  </a:tcPr>
                </a:tc>
                <a:tc>
                  <a:txBody>
                    <a:bodyPr/>
                    <a:lstStyle/>
                    <a:p>
                      <a:pPr algn="r"/>
                      <a:endParaRPr lang="en-US" sz="1400" noProof="0" dirty="0"/>
                    </a:p>
                  </a:txBody>
                  <a:tcPr anchor="b">
                    <a:lnB>
                      <a:noFill/>
                    </a:lnB>
                  </a:tcPr>
                </a:tc>
                <a:tc>
                  <a:txBody>
                    <a:bodyPr/>
                    <a:lstStyle/>
                    <a:p>
                      <a:pPr algn="r"/>
                      <a:endParaRPr lang="en-US" sz="1400" noProof="0" dirty="0"/>
                    </a:p>
                  </a:txBody>
                  <a:tcPr anchor="b">
                    <a:lnB>
                      <a:noFill/>
                    </a:lnB>
                  </a:tcPr>
                </a:tc>
                <a:tc>
                  <a:txBody>
                    <a:bodyPr/>
                    <a:lstStyle/>
                    <a:p>
                      <a:pPr algn="r"/>
                      <a:endParaRPr lang="en-US" sz="1400" noProof="0" dirty="0"/>
                    </a:p>
                  </a:txBody>
                  <a:tcPr anchor="b">
                    <a:lnB>
                      <a:noFill/>
                    </a:lnB>
                  </a:tcPr>
                </a:tc>
                <a:tc>
                  <a:txBody>
                    <a:bodyPr/>
                    <a:lstStyle/>
                    <a:p>
                      <a:pPr algn="r"/>
                      <a:r>
                        <a:rPr lang="de-DE" sz="1400" noProof="0" dirty="0"/>
                        <a:t>0</a:t>
                      </a:r>
                      <a:endParaRPr lang="en-US" sz="1400" noProof="0" dirty="0"/>
                    </a:p>
                  </a:txBody>
                  <a:tcPr anchor="b">
                    <a:lnB>
                      <a:noFill/>
                    </a:lnB>
                  </a:tcPr>
                </a:tc>
                <a:extLst>
                  <a:ext uri="{0D108BD9-81ED-4DB2-BD59-A6C34878D82A}">
                    <a16:rowId xmlns:a16="http://schemas.microsoft.com/office/drawing/2014/main" val="1376757977"/>
                  </a:ext>
                </a:extLst>
              </a:tr>
              <a:tr h="370840">
                <a:tc>
                  <a:txBody>
                    <a:bodyPr/>
                    <a:lstStyle/>
                    <a:p>
                      <a:r>
                        <a:rPr lang="en-US" sz="1400" noProof="0" dirty="0"/>
                        <a:t>AWS Investments</a:t>
                      </a:r>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DE" sz="1400" noProof="0" dirty="0"/>
                        <a:t>-250</a:t>
                      </a: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DE" sz="1400" noProof="0" dirty="0"/>
                        <a:t>-50</a:t>
                      </a: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DE" sz="1400" noProof="0" dirty="0"/>
                        <a:t>-300</a:t>
                      </a:r>
                      <a:endParaRPr lang="en-US" sz="1400" noProof="0" dirty="0"/>
                    </a:p>
                  </a:txBody>
                  <a:tcPr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35"/>
                  </a:ext>
                </a:extLst>
              </a:tr>
              <a:tr h="0">
                <a:tc>
                  <a:txBody>
                    <a:bodyPr/>
                    <a:lstStyle/>
                    <a:p>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600" noProof="0" dirty="0"/>
                    </a:p>
                  </a:txBody>
                  <a:tcPr anchor="b">
                    <a:lnT>
                      <a:noFill/>
                    </a:lnT>
                    <a:lnB w="12700" cap="flat" cmpd="sng" algn="ctr">
                      <a:no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600" noProof="0" dirty="0"/>
                    </a:p>
                  </a:txBody>
                  <a:tcPr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41732"/>
                  </a:ext>
                </a:extLst>
              </a:tr>
              <a:tr h="370840">
                <a:tc>
                  <a:txBody>
                    <a:bodyPr/>
                    <a:lstStyle/>
                    <a:p>
                      <a:r>
                        <a:rPr lang="en-US" sz="1400" noProof="0" dirty="0"/>
                        <a:t>Migrate to AWS</a:t>
                      </a:r>
                    </a:p>
                  </a:txBody>
                  <a:tcPr anchor="b">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noProof="0" dirty="0"/>
                    </a:p>
                  </a:txBody>
                  <a:tcPr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DE" sz="1400" noProof="0" dirty="0"/>
                        <a:t>3507</a:t>
                      </a:r>
                      <a:endParaRPr lang="en-US" sz="1400" noProof="0" dirty="0"/>
                    </a:p>
                  </a:txBody>
                  <a:tcPr anchor="b">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DE" sz="1400" noProof="0" dirty="0"/>
                        <a:t>1061</a:t>
                      </a:r>
                      <a:endParaRPr lang="en-US" sz="1400" noProof="0" dirty="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DE" sz="1400" noProof="0" dirty="0"/>
                        <a:t>1111</a:t>
                      </a:r>
                      <a:endParaRPr lang="en-US" sz="1400" noProof="0" dirty="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DE" sz="1400" noProof="0" dirty="0"/>
                        <a:t>1111</a:t>
                      </a:r>
                      <a:endParaRPr lang="en-US" sz="1400" noProof="0" dirty="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DE" sz="1400" noProof="0" dirty="0"/>
                        <a:t>1111</a:t>
                      </a:r>
                      <a:endParaRPr lang="en-US" sz="1400" noProof="0" dirty="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DE" sz="1400" noProof="0" dirty="0"/>
                        <a:t>7901</a:t>
                      </a:r>
                      <a:endParaRPr lang="en-US" sz="1400" noProof="0" dirty="0"/>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224600"/>
                  </a:ext>
                </a:extLst>
              </a:tr>
              <a:tr h="370840">
                <a:tc>
                  <a:txBody>
                    <a:bodyPr/>
                    <a:lstStyle/>
                    <a:p>
                      <a:endParaRPr lang="en-US" sz="1600" noProof="0" dirty="0"/>
                    </a:p>
                  </a:txBody>
                  <a:tcPr anchor="b">
                    <a:lnR>
                      <a:noFill/>
                    </a:lnR>
                    <a:lnT w="12700" cap="flat" cmpd="sng" algn="ctr">
                      <a:solidFill>
                        <a:schemeClr val="tx1"/>
                      </a:solidFill>
                      <a:prstDash val="solid"/>
                      <a:round/>
                      <a:headEnd type="none" w="med" len="med"/>
                      <a:tailEnd type="none" w="med" len="med"/>
                    </a:lnT>
                  </a:tcPr>
                </a:tc>
                <a:tc>
                  <a:txBody>
                    <a:bodyPr/>
                    <a:lstStyle/>
                    <a:p>
                      <a:endParaRPr lang="en-US" sz="1600" noProof="0" dirty="0"/>
                    </a:p>
                  </a:txBody>
                  <a:tcPr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endParaRPr lang="en-US" sz="1600" noProof="0" dirty="0"/>
                    </a:p>
                  </a:txBody>
                  <a:tcPr anchor="b">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en-US" sz="1600" noProof="0" dirty="0"/>
                    </a:p>
                  </a:txBody>
                  <a:tcPr anchor="b">
                    <a:lnT w="12700" cap="flat" cmpd="sng" algn="ctr">
                      <a:solidFill>
                        <a:schemeClr val="tx1"/>
                      </a:solidFill>
                      <a:prstDash val="solid"/>
                      <a:round/>
                      <a:headEnd type="none" w="med" len="med"/>
                      <a:tailEnd type="none" w="med" len="med"/>
                    </a:lnT>
                  </a:tcPr>
                </a:tc>
                <a:tc>
                  <a:txBody>
                    <a:bodyPr/>
                    <a:lstStyle/>
                    <a:p>
                      <a:pPr algn="r"/>
                      <a:endParaRPr lang="en-US" sz="1600" noProof="0" dirty="0"/>
                    </a:p>
                  </a:txBody>
                  <a:tcPr anchor="b">
                    <a:lnT w="12700" cap="flat" cmpd="sng" algn="ctr">
                      <a:solidFill>
                        <a:schemeClr val="tx1"/>
                      </a:solidFill>
                      <a:prstDash val="solid"/>
                      <a:round/>
                      <a:headEnd type="none" w="med" len="med"/>
                      <a:tailEnd type="none" w="med" len="med"/>
                    </a:lnT>
                  </a:tcPr>
                </a:tc>
                <a:tc>
                  <a:txBody>
                    <a:bodyPr/>
                    <a:lstStyle/>
                    <a:p>
                      <a:pPr algn="r"/>
                      <a:endParaRPr lang="en-US" sz="1600" noProof="0" dirty="0"/>
                    </a:p>
                  </a:txBody>
                  <a:tcPr anchor="b">
                    <a:lnT w="12700" cap="flat" cmpd="sng" algn="ctr">
                      <a:solidFill>
                        <a:schemeClr val="tx1"/>
                      </a:solidFill>
                      <a:prstDash val="solid"/>
                      <a:round/>
                      <a:headEnd type="none" w="med" len="med"/>
                      <a:tailEnd type="none" w="med" len="med"/>
                    </a:lnT>
                  </a:tcPr>
                </a:tc>
                <a:tc>
                  <a:txBody>
                    <a:bodyPr/>
                    <a:lstStyle/>
                    <a:p>
                      <a:pPr algn="r"/>
                      <a:endParaRPr lang="en-US" sz="1600" noProof="0" dirty="0"/>
                    </a:p>
                  </a:txBody>
                  <a:tcPr anchor="b">
                    <a:lnT w="12700" cap="flat" cmpd="sng" algn="ctr">
                      <a:solidFill>
                        <a:schemeClr val="tx1"/>
                      </a:solidFill>
                      <a:prstDash val="solid"/>
                      <a:round/>
                      <a:headEnd type="none" w="med" len="med"/>
                      <a:tailEnd type="none" w="med" len="med"/>
                    </a:lnT>
                  </a:tcPr>
                </a:tc>
                <a:tc>
                  <a:txBody>
                    <a:bodyPr/>
                    <a:lstStyle/>
                    <a:p>
                      <a:pPr algn="r"/>
                      <a:endParaRPr lang="en-US" sz="1600" noProof="0" dirty="0"/>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11886352"/>
                  </a:ext>
                </a:extLst>
              </a:tr>
            </a:tbl>
          </a:graphicData>
        </a:graphic>
      </p:graphicFrame>
      <p:sp>
        <p:nvSpPr>
          <p:cNvPr id="7" name="TextBox 6">
            <a:extLst>
              <a:ext uri="{FF2B5EF4-FFF2-40B4-BE49-F238E27FC236}">
                <a16:creationId xmlns:a16="http://schemas.microsoft.com/office/drawing/2014/main" id="{B1818CDC-A349-4EC3-9EA7-466044CDDA06}"/>
              </a:ext>
            </a:extLst>
          </p:cNvPr>
          <p:cNvSpPr txBox="1"/>
          <p:nvPr/>
        </p:nvSpPr>
        <p:spPr>
          <a:xfrm>
            <a:off x="529937" y="6135724"/>
            <a:ext cx="13874431" cy="615553"/>
          </a:xfrm>
          <a:prstGeom prst="rect">
            <a:avLst/>
          </a:prstGeom>
          <a:noFill/>
        </p:spPr>
        <p:txBody>
          <a:bodyPr wrap="square" rtlCol="0">
            <a:spAutoFit/>
          </a:bodyPr>
          <a:lstStyle/>
          <a:p>
            <a:pPr>
              <a:spcAft>
                <a:spcPts val="1200"/>
              </a:spcAft>
            </a:pPr>
            <a:r>
              <a:rPr lang="en-US" sz="1200" b="1" dirty="0">
                <a:latin typeface="Calibri" panose="020F0502020204030204" pitchFamily="34" charset="0"/>
                <a:ea typeface="Amazon Ember" panose="020B0603020204020204" pitchFamily="34" charset="0"/>
                <a:cs typeface="Calibri" panose="020F0502020204030204" pitchFamily="34" charset="0"/>
              </a:rPr>
              <a:t>Comments</a:t>
            </a:r>
          </a:p>
          <a:p>
            <a:pPr marL="171450" indent="-171450">
              <a:spcAft>
                <a:spcPts val="1200"/>
              </a:spcAft>
              <a:buFont typeface="Arial" panose="020B0604020202020204" pitchFamily="34" charset="0"/>
              <a:buChar char="•"/>
            </a:pPr>
            <a:r>
              <a:rPr lang="en-US" sz="1200" dirty="0">
                <a:latin typeface="Calibri" panose="020F0502020204030204" pitchFamily="34" charset="0"/>
                <a:ea typeface="Amazon Ember" panose="020B0603020204020204" pitchFamily="34" charset="0"/>
                <a:cs typeface="Calibri" panose="020F0502020204030204" pitchFamily="34" charset="0"/>
              </a:rPr>
              <a:t>Gradual ramp down of on-premises costs over 8 months</a:t>
            </a:r>
            <a:endParaRPr lang="en-US" sz="1600"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43EC731E-21AE-4A2E-B556-6CF3A9F70714}"/>
              </a:ext>
            </a:extLst>
          </p:cNvPr>
          <p:cNvCxnSpPr>
            <a:cxnSpLocks/>
          </p:cNvCxnSpPr>
          <p:nvPr/>
        </p:nvCxnSpPr>
        <p:spPr>
          <a:xfrm>
            <a:off x="560760" y="6394092"/>
            <a:ext cx="914400" cy="0"/>
          </a:xfrm>
          <a:prstGeom prst="line">
            <a:avLst/>
          </a:prstGeom>
          <a:ln w="12700">
            <a:solidFill>
              <a:schemeClr val="tx1"/>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1777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Next steps</a:t>
            </a:r>
          </a:p>
        </p:txBody>
      </p:sp>
      <p:graphicFrame>
        <p:nvGraphicFramePr>
          <p:cNvPr id="6" name="Table 5"/>
          <p:cNvGraphicFramePr>
            <a:graphicFrameLocks noGrp="1"/>
          </p:cNvGraphicFramePr>
          <p:nvPr>
            <p:extLst>
              <p:ext uri="{D42A27DB-BD31-4B8C-83A1-F6EECF244321}">
                <p14:modId xmlns:p14="http://schemas.microsoft.com/office/powerpoint/2010/main" val="3540117064"/>
              </p:ext>
            </p:extLst>
          </p:nvPr>
        </p:nvGraphicFramePr>
        <p:xfrm>
          <a:off x="548640" y="4977771"/>
          <a:ext cx="13082581" cy="2371680"/>
        </p:xfrm>
        <a:graphic>
          <a:graphicData uri="http://schemas.openxmlformats.org/drawingml/2006/table">
            <a:tbl>
              <a:tblPr firstRow="1" bandRow="1">
                <a:tableStyleId>{2D5ABB26-0587-4C30-8999-92F81FD0307C}</a:tableStyleId>
              </a:tblPr>
              <a:tblGrid>
                <a:gridCol w="386308">
                  <a:extLst>
                    <a:ext uri="{9D8B030D-6E8A-4147-A177-3AD203B41FA5}">
                      <a16:colId xmlns:a16="http://schemas.microsoft.com/office/drawing/2014/main" val="1702840337"/>
                    </a:ext>
                  </a:extLst>
                </a:gridCol>
                <a:gridCol w="1564296">
                  <a:extLst>
                    <a:ext uri="{9D8B030D-6E8A-4147-A177-3AD203B41FA5}">
                      <a16:colId xmlns:a16="http://schemas.microsoft.com/office/drawing/2014/main" val="927140366"/>
                    </a:ext>
                  </a:extLst>
                </a:gridCol>
                <a:gridCol w="8311205">
                  <a:extLst>
                    <a:ext uri="{9D8B030D-6E8A-4147-A177-3AD203B41FA5}">
                      <a16:colId xmlns:a16="http://schemas.microsoft.com/office/drawing/2014/main" val="217606393"/>
                    </a:ext>
                  </a:extLst>
                </a:gridCol>
                <a:gridCol w="1410386">
                  <a:extLst>
                    <a:ext uri="{9D8B030D-6E8A-4147-A177-3AD203B41FA5}">
                      <a16:colId xmlns:a16="http://schemas.microsoft.com/office/drawing/2014/main" val="525587845"/>
                    </a:ext>
                  </a:extLst>
                </a:gridCol>
                <a:gridCol w="1410386">
                  <a:extLst>
                    <a:ext uri="{9D8B030D-6E8A-4147-A177-3AD203B41FA5}">
                      <a16:colId xmlns:a16="http://schemas.microsoft.com/office/drawing/2014/main" val="3251071151"/>
                    </a:ext>
                  </a:extLst>
                </a:gridCol>
              </a:tblGrid>
              <a:tr h="360000">
                <a:tc>
                  <a:txBody>
                    <a:bodyPr/>
                    <a:lstStyle/>
                    <a:p>
                      <a:r>
                        <a:rPr lang="pl-PL" sz="1600" b="1" dirty="0">
                          <a:solidFill>
                            <a:schemeClr val="tx1"/>
                          </a:solidFill>
                          <a:latin typeface="+mn-lt"/>
                          <a:ea typeface="Amazon Ember" panose="02000000000000000000" pitchFamily="2" charset="0"/>
                        </a:rPr>
                        <a:t>#</a:t>
                      </a:r>
                      <a:endParaRPr lang="en-US" sz="1600" b="1" dirty="0">
                        <a:solidFill>
                          <a:schemeClr val="tx1"/>
                        </a:solidFill>
                        <a:latin typeface="+mn-lt"/>
                        <a:ea typeface="Amazon Ember" panose="02000000000000000000" pitchFamily="2" charset="0"/>
                      </a:endParaRPr>
                    </a:p>
                  </a:txBody>
                  <a:tcPr anchor="ctr">
                    <a:lnB w="12700" cap="flat" cmpd="sng" algn="ctr">
                      <a:solidFill>
                        <a:schemeClr val="tx1">
                          <a:lumMod val="75000"/>
                        </a:schemeClr>
                      </a:solidFill>
                      <a:prstDash val="solid"/>
                      <a:round/>
                      <a:headEnd type="none" w="med" len="med"/>
                      <a:tailEnd type="none" w="med" len="med"/>
                    </a:lnB>
                    <a:solidFill>
                      <a:schemeClr val="accent3"/>
                    </a:solidFill>
                  </a:tcPr>
                </a:tc>
                <a:tc>
                  <a:txBody>
                    <a:bodyPr/>
                    <a:lstStyle/>
                    <a:p>
                      <a:r>
                        <a:rPr lang="en-US" sz="1600" b="1" dirty="0">
                          <a:solidFill>
                            <a:schemeClr val="tx1"/>
                          </a:solidFill>
                          <a:latin typeface="+mn-lt"/>
                          <a:ea typeface="Amazon Ember" panose="02000000000000000000" pitchFamily="2" charset="0"/>
                        </a:rPr>
                        <a:t>Area</a:t>
                      </a:r>
                    </a:p>
                  </a:txBody>
                  <a:tcPr anchor="ctr">
                    <a:lnB w="12700" cap="flat" cmpd="sng" algn="ctr">
                      <a:solidFill>
                        <a:schemeClr val="tx1">
                          <a:lumMod val="75000"/>
                        </a:schemeClr>
                      </a:solidFill>
                      <a:prstDash val="solid"/>
                      <a:round/>
                      <a:headEnd type="none" w="med" len="med"/>
                      <a:tailEnd type="none" w="med" len="med"/>
                    </a:lnB>
                    <a:solidFill>
                      <a:schemeClr val="accent3"/>
                    </a:solidFill>
                  </a:tcPr>
                </a:tc>
                <a:tc>
                  <a:txBody>
                    <a:bodyPr/>
                    <a:lstStyle/>
                    <a:p>
                      <a:r>
                        <a:rPr lang="en-US" sz="1600" b="1" dirty="0">
                          <a:solidFill>
                            <a:schemeClr val="tx1"/>
                          </a:solidFill>
                          <a:latin typeface="+mn-lt"/>
                          <a:ea typeface="Amazon Ember" panose="02000000000000000000" pitchFamily="2" charset="0"/>
                        </a:rPr>
                        <a:t>Action</a:t>
                      </a:r>
                    </a:p>
                  </a:txBody>
                  <a:tcPr anchor="ctr">
                    <a:lnB w="12700" cap="flat" cmpd="sng" algn="ctr">
                      <a:solidFill>
                        <a:schemeClr val="tx1">
                          <a:lumMod val="75000"/>
                        </a:schemeClr>
                      </a:solidFill>
                      <a:prstDash val="solid"/>
                      <a:round/>
                      <a:headEnd type="none" w="med" len="med"/>
                      <a:tailEnd type="none" w="med" len="med"/>
                    </a:lnB>
                    <a:solidFill>
                      <a:schemeClr val="accent3"/>
                    </a:solidFill>
                  </a:tcPr>
                </a:tc>
                <a:tc>
                  <a:txBody>
                    <a:bodyPr/>
                    <a:lstStyle/>
                    <a:p>
                      <a:r>
                        <a:rPr lang="en-US" sz="1600" b="1" dirty="0">
                          <a:solidFill>
                            <a:schemeClr val="tx1"/>
                          </a:solidFill>
                          <a:latin typeface="+mn-lt"/>
                          <a:ea typeface="Amazon Ember" panose="02000000000000000000" pitchFamily="2" charset="0"/>
                        </a:rPr>
                        <a:t>Owner</a:t>
                      </a:r>
                    </a:p>
                  </a:txBody>
                  <a:tcPr anchor="ctr">
                    <a:lnB w="12700" cap="flat" cmpd="sng" algn="ctr">
                      <a:solidFill>
                        <a:schemeClr val="tx1">
                          <a:lumMod val="75000"/>
                        </a:schemeClr>
                      </a:solidFill>
                      <a:prstDash val="solid"/>
                      <a:round/>
                      <a:headEnd type="none" w="med" len="med"/>
                      <a:tailEnd type="none" w="med" len="med"/>
                    </a:lnB>
                    <a:solidFill>
                      <a:schemeClr val="accent3"/>
                    </a:solidFill>
                  </a:tcPr>
                </a:tc>
                <a:tc>
                  <a:txBody>
                    <a:bodyPr/>
                    <a:lstStyle/>
                    <a:p>
                      <a:r>
                        <a:rPr lang="en-US" sz="1600" b="1" dirty="0">
                          <a:solidFill>
                            <a:schemeClr val="tx1"/>
                          </a:solidFill>
                          <a:latin typeface="+mn-lt"/>
                          <a:ea typeface="Amazon Ember" panose="02000000000000000000" pitchFamily="2" charset="0"/>
                        </a:rPr>
                        <a:t>Deadline</a:t>
                      </a:r>
                    </a:p>
                  </a:txBody>
                  <a:tcPr anchor="ctr">
                    <a:lnB w="12700" cap="flat" cmpd="sng" algn="ctr">
                      <a:solidFill>
                        <a:schemeClr val="tx1">
                          <a:lumMod val="7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406409918"/>
                  </a:ext>
                </a:extLst>
              </a:tr>
              <a:tr h="236200">
                <a:tc>
                  <a:txBody>
                    <a:bodyPr/>
                    <a:lstStyle/>
                    <a:p>
                      <a:r>
                        <a:rPr lang="pl-PL" sz="1600" b="0" dirty="0">
                          <a:solidFill>
                            <a:schemeClr val="tx1"/>
                          </a:solidFill>
                          <a:latin typeface="+mn-lt"/>
                          <a:ea typeface="Amazon Ember" panose="02000000000000000000" pitchFamily="2" charset="0"/>
                        </a:rPr>
                        <a:t>1</a:t>
                      </a:r>
                      <a:endParaRPr lang="en-US" sz="1600" b="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2905075602"/>
                  </a:ext>
                </a:extLst>
              </a:tr>
              <a:tr h="332398">
                <a:tc>
                  <a:txBody>
                    <a:bodyPr/>
                    <a:lstStyle/>
                    <a:p>
                      <a:r>
                        <a:rPr lang="pl-PL" sz="1600" dirty="0">
                          <a:solidFill>
                            <a:schemeClr val="tx1"/>
                          </a:solidFill>
                          <a:latin typeface="+mn-lt"/>
                          <a:ea typeface="Amazon Ember" panose="02000000000000000000" pitchFamily="2" charset="0"/>
                        </a:rPr>
                        <a:t>2</a:t>
                      </a:r>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87293462"/>
                  </a:ext>
                </a:extLst>
              </a:tr>
              <a:tr h="236200">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3541882562"/>
                  </a:ext>
                </a:extLst>
              </a:tr>
              <a:tr h="236200">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2082617288"/>
                  </a:ext>
                </a:extLst>
              </a:tr>
              <a:tr h="236200">
                <a:tc>
                  <a:txBody>
                    <a:bodyPr/>
                    <a:lstStyle/>
                    <a:p>
                      <a:endParaRPr lang="en-US" sz="1600" b="1"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1"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1"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1"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b="1"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2060378310"/>
                  </a:ext>
                </a:extLst>
              </a:tr>
              <a:tr h="236200">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tc>
                  <a:txBody>
                    <a:bodyPr/>
                    <a:lstStyle/>
                    <a:p>
                      <a:endParaRPr lang="en-US" sz="1600" dirty="0">
                        <a:solidFill>
                          <a:schemeClr val="tx1"/>
                        </a:solidFill>
                        <a:latin typeface="+mn-lt"/>
                        <a:ea typeface="Amazon Ember" panose="02000000000000000000" pitchFamily="2" charset="0"/>
                      </a:endParaRPr>
                    </a:p>
                  </a:txBody>
                  <a:tcPr anchor="ct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tcPr>
                </a:tc>
                <a:extLst>
                  <a:ext uri="{0D108BD9-81ED-4DB2-BD59-A6C34878D82A}">
                    <a16:rowId xmlns:a16="http://schemas.microsoft.com/office/drawing/2014/main" val="776316821"/>
                  </a:ext>
                </a:extLst>
              </a:tr>
            </a:tbl>
          </a:graphicData>
        </a:graphic>
      </p:graphicFrame>
      <p:sp>
        <p:nvSpPr>
          <p:cNvPr id="9" name="TextBox 8"/>
          <p:cNvSpPr txBox="1"/>
          <p:nvPr/>
        </p:nvSpPr>
        <p:spPr>
          <a:xfrm>
            <a:off x="548640" y="1648016"/>
            <a:ext cx="13511606" cy="2508379"/>
          </a:xfrm>
          <a:prstGeom prst="rect">
            <a:avLst/>
          </a:prstGeom>
          <a:noFill/>
        </p:spPr>
        <p:txBody>
          <a:bodyPr wrap="square" rtlCol="0">
            <a:spAutoFit/>
          </a:bodyPr>
          <a:lstStyle/>
          <a:p>
            <a:pPr algn="l">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Open points and next steps</a:t>
            </a: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TBC</a:t>
            </a: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TBC</a:t>
            </a: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TBC</a:t>
            </a:r>
          </a:p>
          <a:p>
            <a:pPr marL="285750" indent="-285750">
              <a:spcAft>
                <a:spcPts val="600"/>
              </a:spcAft>
              <a:buFont typeface="Arial" panose="020B0604020202020204" pitchFamily="34" charset="0"/>
              <a:buChar char="•"/>
            </a:pPr>
            <a:endParaRPr lang="en-US" sz="1600"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1" name="Straight Connector 10"/>
          <p:cNvCxnSpPr/>
          <p:nvPr/>
        </p:nvCxnSpPr>
        <p:spPr>
          <a:xfrm>
            <a:off x="548640" y="2048126"/>
            <a:ext cx="133200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548640" y="4584743"/>
            <a:ext cx="13511606" cy="400110"/>
          </a:xfrm>
          <a:prstGeom prst="rect">
            <a:avLst/>
          </a:prstGeom>
          <a:noFill/>
        </p:spPr>
        <p:txBody>
          <a:bodyPr wrap="square" rtlCol="0">
            <a:spAutoFit/>
          </a:bodyPr>
          <a:lstStyle/>
          <a:p>
            <a:pPr algn="l">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Key actions</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8" name="Rectangle 7"/>
          <p:cNvSpPr/>
          <p:nvPr/>
        </p:nvSpPr>
        <p:spPr>
          <a:xfrm>
            <a:off x="11093825" y="-1"/>
            <a:ext cx="3536576" cy="18422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pl-PL" sz="1800" dirty="0">
              <a:latin typeface="Calibri" panose="020F0502020204030204" pitchFamily="34" charset="0"/>
              <a:cs typeface="Calibri" panose="020F0502020204030204" pitchFamily="34" charset="0"/>
            </a:endParaRPr>
          </a:p>
          <a:p>
            <a:pPr algn="ctr"/>
            <a:r>
              <a:rPr lang="pl-PL" sz="1800" dirty="0">
                <a:latin typeface="Calibri" panose="020F0502020204030204" pitchFamily="34" charset="0"/>
                <a:cs typeface="Calibri" panose="020F0502020204030204" pitchFamily="34" charset="0"/>
              </a:rPr>
              <a:t>Update accordingly</a:t>
            </a:r>
            <a:endParaRPr lang="en-US" sz="1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1240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sz="6400" dirty="0">
                <a:latin typeface="Calibri" panose="020F0502020204030204" pitchFamily="34" charset="0"/>
                <a:cs typeface="Calibri" panose="020F0502020204030204" pitchFamily="34" charset="0"/>
              </a:rPr>
              <a:t>Backup</a:t>
            </a:r>
          </a:p>
        </p:txBody>
      </p:sp>
      <p:sp>
        <p:nvSpPr>
          <p:cNvPr id="5" name="Text Placeholder 4">
            <a:extLst>
              <a:ext uri="{FF2B5EF4-FFF2-40B4-BE49-F238E27FC236}">
                <a16:creationId xmlns:a16="http://schemas.microsoft.com/office/drawing/2014/main" id="{E85FDE6A-2340-4C01-ACA6-D24EB79F0E9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012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88D2-667C-4F27-80EE-4133808402A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5EC7605-0019-4AC2-937B-C0C897943AAA}"/>
              </a:ext>
            </a:extLst>
          </p:cNvPr>
          <p:cNvSpPr>
            <a:spLocks noGrp="1"/>
          </p:cNvSpPr>
          <p:nvPr>
            <p:ph type="body" sz="quarter" idx="10"/>
          </p:nvPr>
        </p:nvSpPr>
        <p:spPr/>
        <p:txBody>
          <a:bodyPr/>
          <a:lstStyle/>
          <a:p>
            <a:endParaRPr lang="en-US"/>
          </a:p>
        </p:txBody>
      </p:sp>
      <p:sp>
        <p:nvSpPr>
          <p:cNvPr id="4" name="Rectangle 3">
            <a:extLst>
              <a:ext uri="{FF2B5EF4-FFF2-40B4-BE49-F238E27FC236}">
                <a16:creationId xmlns:a16="http://schemas.microsoft.com/office/drawing/2014/main" id="{C40BABFF-EAD5-4EFE-B009-2DDC252A5FD2}"/>
              </a:ext>
            </a:extLst>
          </p:cNvPr>
          <p:cNvSpPr/>
          <p:nvPr/>
        </p:nvSpPr>
        <p:spPr>
          <a:xfrm>
            <a:off x="8810745" y="0"/>
            <a:ext cx="5830645" cy="320578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00" dirty="0">
                <a:latin typeface="Calibri" panose="020F0502020204030204" pitchFamily="34" charset="0"/>
                <a:cs typeface="Calibri" panose="020F0502020204030204" pitchFamily="34" charset="0"/>
              </a:rPr>
              <a:t>Illustrative</a:t>
            </a:r>
            <a:endParaRPr lang="en-US" sz="1800" dirty="0">
              <a:latin typeface="Calibri" panose="020F0502020204030204" pitchFamily="34" charset="0"/>
              <a:cs typeface="Calibri" panose="020F0502020204030204" pitchFamily="34" charset="0"/>
            </a:endParaRPr>
          </a:p>
          <a:p>
            <a:pPr algn="ctr"/>
            <a:endParaRPr lang="de-DE" sz="1800" dirty="0">
              <a:latin typeface="Calibri" panose="020F0502020204030204" pitchFamily="34" charset="0"/>
              <a:cs typeface="Calibri" panose="020F0502020204030204" pitchFamily="34" charset="0"/>
            </a:endParaRPr>
          </a:p>
          <a:p>
            <a:pPr algn="ctr"/>
            <a:r>
              <a:rPr lang="de-DE" sz="1800" dirty="0">
                <a:latin typeface="Calibri" panose="020F0502020204030204" pitchFamily="34" charset="0"/>
                <a:cs typeface="Calibri" panose="020F0502020204030204" pitchFamily="34" charset="0"/>
              </a:rPr>
              <a:t>Illustrative </a:t>
            </a:r>
            <a:r>
              <a:rPr lang="de-DE" sz="1800" dirty="0" err="1">
                <a:latin typeface="Calibri" panose="020F0502020204030204" pitchFamily="34" charset="0"/>
                <a:cs typeface="Calibri" panose="020F0502020204030204" pitchFamily="34" charset="0"/>
              </a:rPr>
              <a:t>over</a:t>
            </a:r>
            <a:r>
              <a:rPr lang="de-DE" sz="1800" dirty="0">
                <a:latin typeface="Calibri" panose="020F0502020204030204" pitchFamily="34" charset="0"/>
                <a:cs typeface="Calibri" panose="020F0502020204030204" pitchFamily="34" charset="0"/>
              </a:rPr>
              <a:t> </a:t>
            </a:r>
            <a:r>
              <a:rPr lang="de-DE" sz="1800" dirty="0" err="1">
                <a:latin typeface="Calibri" panose="020F0502020204030204" pitchFamily="34" charset="0"/>
                <a:cs typeface="Calibri" panose="020F0502020204030204" pitchFamily="34" charset="0"/>
              </a:rPr>
              <a:t>simplified</a:t>
            </a:r>
            <a:r>
              <a:rPr lang="de-DE" sz="1800" dirty="0">
                <a:latin typeface="Calibri" panose="020F0502020204030204" pitchFamily="34" charset="0"/>
                <a:cs typeface="Calibri" panose="020F0502020204030204" pitchFamily="34" charset="0"/>
              </a:rPr>
              <a:t> </a:t>
            </a:r>
            <a:r>
              <a:rPr lang="de-DE" sz="1800" dirty="0" err="1">
                <a:latin typeface="Calibri" panose="020F0502020204030204" pitchFamily="34" charset="0"/>
                <a:cs typeface="Calibri" panose="020F0502020204030204" pitchFamily="34" charset="0"/>
              </a:rPr>
              <a:t>example</a:t>
            </a:r>
            <a:r>
              <a:rPr lang="de-DE"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based on the outcomes of the benchmarking studies shown on the prior slide and assuming the customer has 2 admin taking care of the current infrastructure. Alternative approaches are detailed in the on demand video of the “theory section”.</a:t>
            </a:r>
          </a:p>
          <a:p>
            <a:pPr algn="ctr"/>
            <a:endParaRPr lang="de-DE" sz="1800" dirty="0">
              <a:latin typeface="Calibri" panose="020F0502020204030204" pitchFamily="34" charset="0"/>
              <a:cs typeface="Calibri" panose="020F0502020204030204" pitchFamily="34" charset="0"/>
            </a:endParaRPr>
          </a:p>
          <a:p>
            <a:pPr algn="ctr"/>
            <a:r>
              <a:rPr lang="de-DE" sz="1800" dirty="0">
                <a:latin typeface="Calibri" panose="020F0502020204030204" pitchFamily="34" charset="0"/>
                <a:cs typeface="Calibri" panose="020F0502020204030204" pitchFamily="34" charset="0"/>
              </a:rPr>
              <a:t>R</a:t>
            </a:r>
            <a:r>
              <a:rPr lang="en-US" sz="1800" dirty="0" err="1">
                <a:latin typeface="Calibri" panose="020F0502020204030204" pitchFamily="34" charset="0"/>
                <a:cs typeface="Calibri" panose="020F0502020204030204" pitchFamily="34" charset="0"/>
              </a:rPr>
              <a:t>epeat</a:t>
            </a:r>
            <a:r>
              <a:rPr lang="en-US" sz="1800" dirty="0">
                <a:latin typeface="Calibri" panose="020F0502020204030204" pitchFamily="34" charset="0"/>
                <a:cs typeface="Calibri" panose="020F0502020204030204" pitchFamily="34" charset="0"/>
              </a:rPr>
              <a:t> these “non-TCO” calculations for an Increase in Operational Resilience and Business Agility</a:t>
            </a:r>
          </a:p>
        </p:txBody>
      </p:sp>
    </p:spTree>
    <p:extLst>
      <p:ext uri="{BB962C8B-B14F-4D97-AF65-F5344CB8AC3E}">
        <p14:creationId xmlns:p14="http://schemas.microsoft.com/office/powerpoint/2010/main" val="13823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XYZ’s IT Environment in Scope</a:t>
            </a:r>
          </a:p>
        </p:txBody>
      </p:sp>
      <p:sp>
        <p:nvSpPr>
          <p:cNvPr id="4" name="TextBox 3"/>
          <p:cNvSpPr txBox="1"/>
          <p:nvPr/>
        </p:nvSpPr>
        <p:spPr>
          <a:xfrm>
            <a:off x="7881120" y="1536736"/>
            <a:ext cx="6164132" cy="400110"/>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Provisioned Storage</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8" name="TextBox 7"/>
          <p:cNvSpPr txBox="1"/>
          <p:nvPr/>
        </p:nvSpPr>
        <p:spPr>
          <a:xfrm>
            <a:off x="548641" y="1538832"/>
            <a:ext cx="5486400" cy="400110"/>
          </a:xfrm>
          <a:prstGeom prst="rect">
            <a:avLst/>
          </a:prstGeom>
          <a:noFill/>
        </p:spPr>
        <p:txBody>
          <a:bodyPr wrap="square" rtlCol="0">
            <a:spAutoFit/>
          </a:bodyPr>
          <a:lstStyle/>
          <a:p>
            <a:pPr>
              <a:spcAft>
                <a:spcPts val="600"/>
              </a:spcAft>
            </a:pPr>
            <a:r>
              <a:rPr lang="en-US" sz="2000" b="1" dirty="0">
                <a:latin typeface="Calibri" panose="020F0502020204030204" pitchFamily="34" charset="0"/>
                <a:ea typeface="Amazon Ember" panose="020B0603020204020204" pitchFamily="34" charset="0"/>
                <a:cs typeface="Calibri" panose="020F0502020204030204" pitchFamily="34" charset="0"/>
              </a:rPr>
              <a:t>Compute</a:t>
            </a:r>
            <a:endParaRPr lang="en-US" sz="2000"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3" name="Straight Connector 12"/>
          <p:cNvCxnSpPr/>
          <p:nvPr/>
        </p:nvCxnSpPr>
        <p:spPr>
          <a:xfrm>
            <a:off x="591857" y="1914585"/>
            <a:ext cx="658368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7881120" y="1938942"/>
            <a:ext cx="61560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11" name="Rectangle 10"/>
          <p:cNvSpPr/>
          <p:nvPr/>
        </p:nvSpPr>
        <p:spPr>
          <a:xfrm>
            <a:off x="11093825" y="-2"/>
            <a:ext cx="3536576" cy="212700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i="1" dirty="0">
                <a:latin typeface="Calibri" panose="020F0502020204030204" pitchFamily="34" charset="0"/>
                <a:cs typeface="Calibri" panose="020F0502020204030204" pitchFamily="34" charset="0"/>
              </a:rPr>
              <a:t>Illustrative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to reflect DC, IT environment, workloads and/or applications in scope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Clearly state any exclusions</a:t>
            </a:r>
          </a:p>
        </p:txBody>
      </p:sp>
      <p:sp>
        <p:nvSpPr>
          <p:cNvPr id="10" name="TextBox 9">
            <a:extLst>
              <a:ext uri="{FF2B5EF4-FFF2-40B4-BE49-F238E27FC236}">
                <a16:creationId xmlns:a16="http://schemas.microsoft.com/office/drawing/2014/main" id="{0596E5B2-DCD3-4509-807B-06C35A75F3A2}"/>
              </a:ext>
            </a:extLst>
          </p:cNvPr>
          <p:cNvSpPr txBox="1"/>
          <p:nvPr/>
        </p:nvSpPr>
        <p:spPr>
          <a:xfrm>
            <a:off x="7869747" y="4718946"/>
            <a:ext cx="3566160" cy="400110"/>
          </a:xfrm>
          <a:prstGeom prst="rect">
            <a:avLst/>
          </a:prstGeom>
          <a:noFill/>
        </p:spPr>
        <p:txBody>
          <a:bodyPr wrap="square" rtlCol="0">
            <a:spAutoFit/>
          </a:bodyPr>
          <a:lstStyle/>
          <a:p>
            <a:pPr>
              <a:spcAft>
                <a:spcPts val="1200"/>
              </a:spcAft>
            </a:pPr>
            <a:r>
              <a:rPr lang="de-DE" sz="2000" b="1" dirty="0">
                <a:latin typeface="Calibri" panose="020F0502020204030204" pitchFamily="34" charset="0"/>
                <a:ea typeface="Amazon Ember" panose="020B0603020204020204" pitchFamily="34" charset="0"/>
                <a:cs typeface="Calibri" panose="020F0502020204030204" pitchFamily="34" charset="0"/>
              </a:rPr>
              <a:t>D</a:t>
            </a:r>
            <a:r>
              <a:rPr lang="en-US" sz="2000" b="1" dirty="0" err="1">
                <a:latin typeface="Calibri" panose="020F0502020204030204" pitchFamily="34" charset="0"/>
                <a:ea typeface="Amazon Ember" panose="020B0603020204020204" pitchFamily="34" charset="0"/>
                <a:cs typeface="Calibri" panose="020F0502020204030204" pitchFamily="34" charset="0"/>
              </a:rPr>
              <a:t>atabases</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0E84CB43-C28B-4A4F-82B4-82F45C988543}"/>
              </a:ext>
            </a:extLst>
          </p:cNvPr>
          <p:cNvCxnSpPr/>
          <p:nvPr/>
        </p:nvCxnSpPr>
        <p:spPr>
          <a:xfrm>
            <a:off x="7869747" y="5121152"/>
            <a:ext cx="61560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graphicFrame>
        <p:nvGraphicFramePr>
          <p:cNvPr id="17" name="Chart 16">
            <a:extLst>
              <a:ext uri="{FF2B5EF4-FFF2-40B4-BE49-F238E27FC236}">
                <a16:creationId xmlns:a16="http://schemas.microsoft.com/office/drawing/2014/main" id="{D8B04FFD-29AF-4372-981B-173C527DF204}"/>
              </a:ext>
            </a:extLst>
          </p:cNvPr>
          <p:cNvGraphicFramePr/>
          <p:nvPr>
            <p:extLst>
              <p:ext uri="{D42A27DB-BD31-4B8C-83A1-F6EECF244321}">
                <p14:modId xmlns:p14="http://schemas.microsoft.com/office/powerpoint/2010/main" val="693367040"/>
              </p:ext>
            </p:extLst>
          </p:nvPr>
        </p:nvGraphicFramePr>
        <p:xfrm>
          <a:off x="300255" y="2447843"/>
          <a:ext cx="3302758" cy="2287922"/>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817AB8F1-3B57-4343-81A0-0734435ED455}"/>
              </a:ext>
            </a:extLst>
          </p:cNvPr>
          <p:cNvSpPr txBox="1"/>
          <p:nvPr/>
        </p:nvSpPr>
        <p:spPr>
          <a:xfrm>
            <a:off x="562473" y="2164475"/>
            <a:ext cx="3777515" cy="338554"/>
          </a:xfrm>
          <a:prstGeom prst="rect">
            <a:avLst/>
          </a:prstGeom>
          <a:noFill/>
        </p:spPr>
        <p:txBody>
          <a:bodyPr wrap="square" rtlCol="0">
            <a:spAutoFit/>
          </a:bodyPr>
          <a:lstStyle/>
          <a:p>
            <a:pPr algn="l"/>
            <a:r>
              <a:rPr lang="de-DE" sz="1600" b="1" dirty="0">
                <a:latin typeface="Calibri" panose="020F0502020204030204" pitchFamily="34" charset="0"/>
                <a:ea typeface="Amazon Ember" panose="020B0603020204020204" pitchFamily="34" charset="0"/>
                <a:cs typeface="Calibri" panose="020F0502020204030204" pitchFamily="34" charset="0"/>
              </a:rPr>
              <a:t>Servers/VMs</a:t>
            </a:r>
            <a:endParaRPr lang="en-US" sz="1600" b="1" dirty="0" err="1">
              <a:latin typeface="Calibri" panose="020F0502020204030204" pitchFamily="34" charset="0"/>
              <a:ea typeface="Amazon Ember" panose="020B0603020204020204" pitchFamily="34" charset="0"/>
              <a:cs typeface="Calibri" panose="020F0502020204030204" pitchFamily="34" charset="0"/>
            </a:endParaRPr>
          </a:p>
        </p:txBody>
      </p:sp>
      <p:cxnSp>
        <p:nvCxnSpPr>
          <p:cNvPr id="19" name="Straight Connector 18">
            <a:extLst>
              <a:ext uri="{FF2B5EF4-FFF2-40B4-BE49-F238E27FC236}">
                <a16:creationId xmlns:a16="http://schemas.microsoft.com/office/drawing/2014/main" id="{EBB7B102-7B45-4797-81CE-36F80AE73D0F}"/>
              </a:ext>
            </a:extLst>
          </p:cNvPr>
          <p:cNvCxnSpPr/>
          <p:nvPr/>
        </p:nvCxnSpPr>
        <p:spPr>
          <a:xfrm>
            <a:off x="562473" y="2472252"/>
            <a:ext cx="292608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2A0141C8-7B8D-4742-B9BC-31DB1105B433}"/>
              </a:ext>
            </a:extLst>
          </p:cNvPr>
          <p:cNvSpPr txBox="1"/>
          <p:nvPr/>
        </p:nvSpPr>
        <p:spPr>
          <a:xfrm>
            <a:off x="4113173" y="4828066"/>
            <a:ext cx="1828800" cy="338554"/>
          </a:xfrm>
          <a:prstGeom prst="rect">
            <a:avLst/>
          </a:prstGeom>
          <a:noFill/>
        </p:spPr>
        <p:txBody>
          <a:bodyPr wrap="square" rtlCol="0">
            <a:spAutoFit/>
          </a:bodyPr>
          <a:lstStyle/>
          <a:p>
            <a:pPr algn="l"/>
            <a:r>
              <a:rPr lang="de-DE" sz="1600" b="1" dirty="0">
                <a:latin typeface="Calibri" panose="020F0502020204030204" pitchFamily="34" charset="0"/>
                <a:ea typeface="Amazon Ember" panose="020B0603020204020204" pitchFamily="34" charset="0"/>
                <a:cs typeface="Calibri" panose="020F0502020204030204" pitchFamily="34" charset="0"/>
              </a:rPr>
              <a:t>Environments</a:t>
            </a:r>
            <a:endParaRPr lang="en-US" sz="1600" b="1" dirty="0" err="1">
              <a:latin typeface="Calibri" panose="020F0502020204030204" pitchFamily="34" charset="0"/>
              <a:ea typeface="Amazon Ember" panose="020B0603020204020204" pitchFamily="34" charset="0"/>
              <a:cs typeface="Calibri" panose="020F0502020204030204" pitchFamily="34" charset="0"/>
            </a:endParaRPr>
          </a:p>
        </p:txBody>
      </p:sp>
      <p:cxnSp>
        <p:nvCxnSpPr>
          <p:cNvPr id="21" name="Straight Connector 20">
            <a:extLst>
              <a:ext uri="{FF2B5EF4-FFF2-40B4-BE49-F238E27FC236}">
                <a16:creationId xmlns:a16="http://schemas.microsoft.com/office/drawing/2014/main" id="{0B9590B3-25BA-48A4-B36A-C51ACD2ACAC4}"/>
              </a:ext>
            </a:extLst>
          </p:cNvPr>
          <p:cNvCxnSpPr/>
          <p:nvPr/>
        </p:nvCxnSpPr>
        <p:spPr>
          <a:xfrm>
            <a:off x="4249457" y="2474526"/>
            <a:ext cx="292608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graphicFrame>
        <p:nvGraphicFramePr>
          <p:cNvPr id="22" name="Chart 21">
            <a:extLst>
              <a:ext uri="{FF2B5EF4-FFF2-40B4-BE49-F238E27FC236}">
                <a16:creationId xmlns:a16="http://schemas.microsoft.com/office/drawing/2014/main" id="{7596C1D1-A97E-48C5-A601-FC716A3C5267}"/>
              </a:ext>
            </a:extLst>
          </p:cNvPr>
          <p:cNvGraphicFramePr/>
          <p:nvPr>
            <p:extLst>
              <p:ext uri="{D42A27DB-BD31-4B8C-83A1-F6EECF244321}">
                <p14:modId xmlns:p14="http://schemas.microsoft.com/office/powerpoint/2010/main" val="2145796961"/>
              </p:ext>
            </p:extLst>
          </p:nvPr>
        </p:nvGraphicFramePr>
        <p:xfrm>
          <a:off x="3840481" y="5177400"/>
          <a:ext cx="3302758" cy="22879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AF176993-90D9-487B-8EC1-4237FD79B57E}"/>
              </a:ext>
            </a:extLst>
          </p:cNvPr>
          <p:cNvGraphicFramePr/>
          <p:nvPr>
            <p:extLst>
              <p:ext uri="{D42A27DB-BD31-4B8C-83A1-F6EECF244321}">
                <p14:modId xmlns:p14="http://schemas.microsoft.com/office/powerpoint/2010/main" val="1035918145"/>
              </p:ext>
            </p:extLst>
          </p:nvPr>
        </p:nvGraphicFramePr>
        <p:xfrm>
          <a:off x="259309" y="5180022"/>
          <a:ext cx="3302758"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D98C3895-28B4-4253-91DC-6028F3A28CA0}"/>
              </a:ext>
            </a:extLst>
          </p:cNvPr>
          <p:cNvSpPr txBox="1"/>
          <p:nvPr/>
        </p:nvSpPr>
        <p:spPr>
          <a:xfrm>
            <a:off x="619337" y="4828066"/>
            <a:ext cx="3777515" cy="338554"/>
          </a:xfrm>
          <a:prstGeom prst="rect">
            <a:avLst/>
          </a:prstGeom>
          <a:noFill/>
        </p:spPr>
        <p:txBody>
          <a:bodyPr wrap="square" rtlCol="0">
            <a:spAutoFit/>
          </a:bodyPr>
          <a:lstStyle/>
          <a:p>
            <a:pPr algn="l"/>
            <a:r>
              <a:rPr lang="de-DE" sz="1600" b="1" dirty="0">
                <a:latin typeface="Calibri" panose="020F0502020204030204" pitchFamily="34" charset="0"/>
                <a:ea typeface="Amazon Ember" panose="020B0603020204020204" pitchFamily="34" charset="0"/>
                <a:cs typeface="Calibri" panose="020F0502020204030204" pitchFamily="34" charset="0"/>
              </a:rPr>
              <a:t>Operating System</a:t>
            </a:r>
            <a:endParaRPr lang="en-US" sz="1600" b="1" dirty="0" err="1">
              <a:latin typeface="Calibri" panose="020F0502020204030204" pitchFamily="34" charset="0"/>
              <a:ea typeface="Amazon Ember" panose="020B0603020204020204" pitchFamily="34" charset="0"/>
              <a:cs typeface="Calibri" panose="020F0502020204030204" pitchFamily="34" charset="0"/>
            </a:endParaRPr>
          </a:p>
        </p:txBody>
      </p:sp>
      <p:cxnSp>
        <p:nvCxnSpPr>
          <p:cNvPr id="25" name="Straight Connector 24">
            <a:extLst>
              <a:ext uri="{FF2B5EF4-FFF2-40B4-BE49-F238E27FC236}">
                <a16:creationId xmlns:a16="http://schemas.microsoft.com/office/drawing/2014/main" id="{ACF52FA0-BE76-47DF-9AD3-501376AE31B8}"/>
              </a:ext>
            </a:extLst>
          </p:cNvPr>
          <p:cNvCxnSpPr/>
          <p:nvPr/>
        </p:nvCxnSpPr>
        <p:spPr>
          <a:xfrm>
            <a:off x="619337" y="5149492"/>
            <a:ext cx="292608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5964DE2B-53E3-404C-8E7E-F79195828C1E}"/>
              </a:ext>
            </a:extLst>
          </p:cNvPr>
          <p:cNvCxnSpPr/>
          <p:nvPr/>
        </p:nvCxnSpPr>
        <p:spPr>
          <a:xfrm>
            <a:off x="4235809" y="5149492"/>
            <a:ext cx="292608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4388938-4EBC-4BAC-B1EF-6960B5328F3F}"/>
              </a:ext>
            </a:extLst>
          </p:cNvPr>
          <p:cNvSpPr txBox="1"/>
          <p:nvPr/>
        </p:nvSpPr>
        <p:spPr>
          <a:xfrm>
            <a:off x="4222161" y="2127011"/>
            <a:ext cx="1920240" cy="338554"/>
          </a:xfrm>
          <a:prstGeom prst="rect">
            <a:avLst/>
          </a:prstGeom>
          <a:noFill/>
        </p:spPr>
        <p:txBody>
          <a:bodyPr wrap="square" rtlCol="0">
            <a:spAutoFit/>
          </a:bodyPr>
          <a:lstStyle/>
          <a:p>
            <a:pPr algn="l"/>
            <a:r>
              <a:rPr lang="de-DE" sz="1600" b="1" dirty="0">
                <a:latin typeface="Calibri" panose="020F0502020204030204" pitchFamily="34" charset="0"/>
                <a:ea typeface="Amazon Ember" panose="020B0603020204020204" pitchFamily="34" charset="0"/>
                <a:cs typeface="Calibri" panose="020F0502020204030204" pitchFamily="34" charset="0"/>
              </a:rPr>
              <a:t>Server Statistics</a:t>
            </a:r>
            <a:endParaRPr lang="en-US" sz="1600" b="1" dirty="0" err="1">
              <a:latin typeface="Calibri" panose="020F0502020204030204" pitchFamily="34" charset="0"/>
              <a:ea typeface="Amazon Ember" panose="020B0603020204020204" pitchFamily="34" charset="0"/>
              <a:cs typeface="Calibri" panose="020F0502020204030204" pitchFamily="34" charset="0"/>
            </a:endParaRPr>
          </a:p>
        </p:txBody>
      </p:sp>
      <p:graphicFrame>
        <p:nvGraphicFramePr>
          <p:cNvPr id="28" name="Table 27">
            <a:extLst>
              <a:ext uri="{FF2B5EF4-FFF2-40B4-BE49-F238E27FC236}">
                <a16:creationId xmlns:a16="http://schemas.microsoft.com/office/drawing/2014/main" id="{0313A107-E115-4879-B988-8CA508BFA2AD}"/>
              </a:ext>
            </a:extLst>
          </p:cNvPr>
          <p:cNvGraphicFramePr>
            <a:graphicFrameLocks noGrp="1"/>
          </p:cNvGraphicFramePr>
          <p:nvPr>
            <p:extLst>
              <p:ext uri="{D42A27DB-BD31-4B8C-83A1-F6EECF244321}">
                <p14:modId xmlns:p14="http://schemas.microsoft.com/office/powerpoint/2010/main" val="4129063636"/>
              </p:ext>
            </p:extLst>
          </p:nvPr>
        </p:nvGraphicFramePr>
        <p:xfrm>
          <a:off x="4222161" y="2717168"/>
          <a:ext cx="2953379" cy="1386840"/>
        </p:xfrm>
        <a:graphic>
          <a:graphicData uri="http://schemas.openxmlformats.org/drawingml/2006/table">
            <a:tbl>
              <a:tblPr firstRow="1" bandRow="1">
                <a:tableStyleId>{2D5ABB26-0587-4C30-8999-92F81FD0307C}</a:tableStyleId>
              </a:tblPr>
              <a:tblGrid>
                <a:gridCol w="1004932">
                  <a:extLst>
                    <a:ext uri="{9D8B030D-6E8A-4147-A177-3AD203B41FA5}">
                      <a16:colId xmlns:a16="http://schemas.microsoft.com/office/drawing/2014/main" val="2584241092"/>
                    </a:ext>
                  </a:extLst>
                </a:gridCol>
                <a:gridCol w="996286">
                  <a:extLst>
                    <a:ext uri="{9D8B030D-6E8A-4147-A177-3AD203B41FA5}">
                      <a16:colId xmlns:a16="http://schemas.microsoft.com/office/drawing/2014/main" val="1316193634"/>
                    </a:ext>
                  </a:extLst>
                </a:gridCol>
                <a:gridCol w="952161">
                  <a:extLst>
                    <a:ext uri="{9D8B030D-6E8A-4147-A177-3AD203B41FA5}">
                      <a16:colId xmlns:a16="http://schemas.microsoft.com/office/drawing/2014/main" val="3416068922"/>
                    </a:ext>
                  </a:extLst>
                </a:gridCol>
              </a:tblGrid>
              <a:tr h="258044">
                <a:tc>
                  <a:txBody>
                    <a:bodyPr/>
                    <a:lstStyle/>
                    <a:p>
                      <a:r>
                        <a:rPr lang="de-DE" sz="1200" dirty="0"/>
                        <a:t>Server Type</a:t>
                      </a:r>
                      <a:endParaRPr lang="en-US" sz="1200" dirty="0"/>
                    </a:p>
                  </a:txBody>
                  <a:tcPr>
                    <a:lnB w="12700" cap="flat" cmpd="sng" algn="ctr">
                      <a:solidFill>
                        <a:schemeClr val="tx1"/>
                      </a:solidFill>
                      <a:prstDash val="solid"/>
                      <a:round/>
                      <a:headEnd type="none" w="med" len="med"/>
                      <a:tailEnd type="none" w="med" len="med"/>
                    </a:lnB>
                  </a:tcPr>
                </a:tc>
                <a:tc>
                  <a:txBody>
                    <a:bodyPr/>
                    <a:lstStyle/>
                    <a:p>
                      <a:r>
                        <a:rPr lang="de-DE" sz="1200" dirty="0"/>
                        <a:t>Avg. vCPUs</a:t>
                      </a:r>
                      <a:endParaRPr lang="en-US" sz="1200" dirty="0"/>
                    </a:p>
                  </a:txBody>
                  <a:tcPr>
                    <a:lnB w="12700" cap="flat" cmpd="sng" algn="ctr">
                      <a:solidFill>
                        <a:schemeClr val="tx1"/>
                      </a:solidFill>
                      <a:prstDash val="solid"/>
                      <a:round/>
                      <a:headEnd type="none" w="med" len="med"/>
                      <a:tailEnd type="none" w="med" len="med"/>
                    </a:lnB>
                  </a:tcPr>
                </a:tc>
                <a:tc>
                  <a:txBody>
                    <a:bodyPr/>
                    <a:lstStyle/>
                    <a:p>
                      <a:r>
                        <a:rPr lang="de-DE" sz="1200" dirty="0"/>
                        <a:t>Avg. RAM</a:t>
                      </a:r>
                      <a:endParaRPr 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229939"/>
                  </a:ext>
                </a:extLst>
              </a:tr>
              <a:tr h="370840">
                <a:tc>
                  <a:txBody>
                    <a:bodyPr/>
                    <a:lstStyle/>
                    <a:p>
                      <a:r>
                        <a:rPr lang="de-DE" sz="1200" dirty="0"/>
                        <a:t>Physical</a:t>
                      </a:r>
                      <a:endParaRPr lang="en-US" sz="1200" dirty="0"/>
                    </a:p>
                  </a:txBody>
                  <a:tcPr anchor="b">
                    <a:lnT w="12700" cap="flat" cmpd="sng" algn="ctr">
                      <a:solidFill>
                        <a:schemeClr val="tx1"/>
                      </a:solidFill>
                      <a:prstDash val="solid"/>
                      <a:round/>
                      <a:headEnd type="none" w="med" len="med"/>
                      <a:tailEnd type="none" w="med" len="med"/>
                    </a:lnT>
                  </a:tcPr>
                </a:tc>
                <a:tc>
                  <a:txBody>
                    <a:bodyPr/>
                    <a:lstStyle/>
                    <a:p>
                      <a:pPr algn="r"/>
                      <a:r>
                        <a:rPr lang="de-DE" sz="1200" dirty="0"/>
                        <a:t>20</a:t>
                      </a:r>
                      <a:endParaRPr lang="en-US" sz="1200" dirty="0"/>
                    </a:p>
                  </a:txBody>
                  <a:tcPr anchor="b">
                    <a:lnT w="12700" cap="flat" cmpd="sng" algn="ctr">
                      <a:solidFill>
                        <a:schemeClr val="tx1"/>
                      </a:solidFill>
                      <a:prstDash val="solid"/>
                      <a:round/>
                      <a:headEnd type="none" w="med" len="med"/>
                      <a:tailEnd type="none" w="med" len="med"/>
                    </a:lnT>
                  </a:tcPr>
                </a:tc>
                <a:tc>
                  <a:txBody>
                    <a:bodyPr/>
                    <a:lstStyle/>
                    <a:p>
                      <a:pPr algn="r"/>
                      <a:r>
                        <a:rPr lang="de-DE" sz="1200" dirty="0"/>
                        <a:t>40</a:t>
                      </a:r>
                      <a:endParaRPr lang="en-US" sz="1200" dirty="0"/>
                    </a:p>
                  </a:txBody>
                  <a:tcPr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37394131"/>
                  </a:ext>
                </a:extLst>
              </a:tr>
              <a:tr h="370840">
                <a:tc>
                  <a:txBody>
                    <a:bodyPr/>
                    <a:lstStyle/>
                    <a:p>
                      <a:r>
                        <a:rPr lang="de-DE" sz="1200" dirty="0"/>
                        <a:t>Virtual</a:t>
                      </a:r>
                      <a:endParaRPr lang="en-US" sz="1200" dirty="0"/>
                    </a:p>
                  </a:txBody>
                  <a:tcPr anchor="b"/>
                </a:tc>
                <a:tc>
                  <a:txBody>
                    <a:bodyPr/>
                    <a:lstStyle/>
                    <a:p>
                      <a:pPr algn="r"/>
                      <a:r>
                        <a:rPr lang="de-DE" sz="1200" dirty="0"/>
                        <a:t>4</a:t>
                      </a:r>
                      <a:endParaRPr lang="en-US" sz="1200" dirty="0"/>
                    </a:p>
                  </a:txBody>
                  <a:tcPr anchor="b"/>
                </a:tc>
                <a:tc>
                  <a:txBody>
                    <a:bodyPr/>
                    <a:lstStyle/>
                    <a:p>
                      <a:pPr algn="r"/>
                      <a:r>
                        <a:rPr lang="de-DE" sz="1200" dirty="0"/>
                        <a:t>12</a:t>
                      </a:r>
                      <a:endParaRPr lang="en-US" sz="1200" dirty="0"/>
                    </a:p>
                  </a:txBody>
                  <a:tcPr anchor="b"/>
                </a:tc>
                <a:extLst>
                  <a:ext uri="{0D108BD9-81ED-4DB2-BD59-A6C34878D82A}">
                    <a16:rowId xmlns:a16="http://schemas.microsoft.com/office/drawing/2014/main" val="1023436705"/>
                  </a:ext>
                </a:extLst>
              </a:tr>
              <a:tr h="370840">
                <a:tc>
                  <a:txBody>
                    <a:bodyPr/>
                    <a:lstStyle/>
                    <a:p>
                      <a:endParaRPr lang="en-US" sz="1200"/>
                    </a:p>
                  </a:txBody>
                  <a:tcPr anchor="b"/>
                </a:tc>
                <a:tc>
                  <a:txBody>
                    <a:bodyPr/>
                    <a:lstStyle/>
                    <a:p>
                      <a:endParaRPr lang="en-US" sz="1200" dirty="0"/>
                    </a:p>
                  </a:txBody>
                  <a:tcPr anchor="b"/>
                </a:tc>
                <a:tc>
                  <a:txBody>
                    <a:bodyPr/>
                    <a:lstStyle/>
                    <a:p>
                      <a:endParaRPr lang="en-US" sz="1200" dirty="0"/>
                    </a:p>
                  </a:txBody>
                  <a:tcPr anchor="b"/>
                </a:tc>
                <a:extLst>
                  <a:ext uri="{0D108BD9-81ED-4DB2-BD59-A6C34878D82A}">
                    <a16:rowId xmlns:a16="http://schemas.microsoft.com/office/drawing/2014/main" val="273395912"/>
                  </a:ext>
                </a:extLst>
              </a:tr>
            </a:tbl>
          </a:graphicData>
        </a:graphic>
      </p:graphicFrame>
      <p:sp>
        <p:nvSpPr>
          <p:cNvPr id="32" name="TextBox 31">
            <a:extLst>
              <a:ext uri="{FF2B5EF4-FFF2-40B4-BE49-F238E27FC236}">
                <a16:creationId xmlns:a16="http://schemas.microsoft.com/office/drawing/2014/main" id="{0C862532-0856-412E-A678-8C078D9CD6A0}"/>
              </a:ext>
            </a:extLst>
          </p:cNvPr>
          <p:cNvSpPr txBox="1"/>
          <p:nvPr/>
        </p:nvSpPr>
        <p:spPr>
          <a:xfrm>
            <a:off x="7983940" y="2169992"/>
            <a:ext cx="3712191" cy="1308050"/>
          </a:xfrm>
          <a:prstGeom prst="rect">
            <a:avLst/>
          </a:prstGeom>
          <a:noFill/>
        </p:spPr>
        <p:txBody>
          <a:bodyPr wrap="square" rtlCol="0">
            <a:spAutoFit/>
          </a:bodyPr>
          <a:lstStyle/>
          <a:p>
            <a:pPr algn="l">
              <a:spcAft>
                <a:spcPts val="600"/>
              </a:spcAft>
            </a:pPr>
            <a:r>
              <a:rPr lang="de-DE" sz="1600" dirty="0">
                <a:latin typeface="Calibri" panose="020F0502020204030204" pitchFamily="34" charset="0"/>
                <a:ea typeface="Amazon Ember" panose="020B0603020204020204" pitchFamily="34" charset="0"/>
                <a:cs typeface="Calibri" panose="020F0502020204030204" pitchFamily="34" charset="0"/>
              </a:rPr>
              <a:t>SAN Storage: 	xxxx GB</a:t>
            </a:r>
          </a:p>
          <a:p>
            <a:pPr algn="l">
              <a:spcAft>
                <a:spcPts val="600"/>
              </a:spcAft>
            </a:pPr>
            <a:r>
              <a:rPr lang="de-DE" sz="1600" dirty="0">
                <a:latin typeface="Calibri" panose="020F0502020204030204" pitchFamily="34" charset="0"/>
                <a:ea typeface="Amazon Ember" panose="020B0603020204020204" pitchFamily="34" charset="0"/>
                <a:cs typeface="Calibri" panose="020F0502020204030204" pitchFamily="34" charset="0"/>
              </a:rPr>
              <a:t>NAS Storage:	xxxx GB</a:t>
            </a:r>
          </a:p>
          <a:p>
            <a:pPr algn="l">
              <a:spcAft>
                <a:spcPts val="600"/>
              </a:spcAft>
            </a:pPr>
            <a:r>
              <a:rPr lang="de-DE" sz="1600" dirty="0">
                <a:latin typeface="Calibri" panose="020F0502020204030204" pitchFamily="34" charset="0"/>
                <a:ea typeface="Amazon Ember" panose="020B0603020204020204" pitchFamily="34" charset="0"/>
                <a:cs typeface="Calibri" panose="020F0502020204030204" pitchFamily="34" charset="0"/>
              </a:rPr>
              <a:t>Local Storage:	xx GB</a:t>
            </a:r>
          </a:p>
          <a:p>
            <a:pPr algn="l">
              <a:spcAft>
                <a:spcPts val="600"/>
              </a:spcAft>
            </a:pPr>
            <a:r>
              <a:rPr lang="de-DE" sz="1600" dirty="0">
                <a:latin typeface="Calibri" panose="020F0502020204030204" pitchFamily="34" charset="0"/>
                <a:ea typeface="Amazon Ember" panose="020B0603020204020204" pitchFamily="34" charset="0"/>
                <a:cs typeface="Calibri" panose="020F0502020204030204" pitchFamily="34" charset="0"/>
              </a:rPr>
              <a:t>Backup:		</a:t>
            </a:r>
            <a:r>
              <a:rPr lang="de-DE" sz="1600" dirty="0" err="1">
                <a:latin typeface="Calibri" panose="020F0502020204030204" pitchFamily="34" charset="0"/>
                <a:ea typeface="Amazon Ember" panose="020B0603020204020204" pitchFamily="34" charset="0"/>
                <a:cs typeface="Calibri" panose="020F0502020204030204" pitchFamily="34" charset="0"/>
              </a:rPr>
              <a:t>xxxxxx</a:t>
            </a:r>
            <a:r>
              <a:rPr lang="de-DE" sz="1600" dirty="0">
                <a:latin typeface="Calibri" panose="020F0502020204030204" pitchFamily="34" charset="0"/>
                <a:ea typeface="Amazon Ember" panose="020B0603020204020204" pitchFamily="34" charset="0"/>
                <a:cs typeface="Calibri" panose="020F0502020204030204" pitchFamily="34" charset="0"/>
              </a:rPr>
              <a:t> GB</a:t>
            </a:r>
            <a:endParaRPr lang="en-US" sz="1600" dirty="0" err="1">
              <a:latin typeface="Calibri" panose="020F0502020204030204" pitchFamily="34" charset="0"/>
              <a:ea typeface="Amazon Ember" panose="020B060302020402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ACA02D9E-06D8-454C-94F1-5F42F360A77F}"/>
              </a:ext>
            </a:extLst>
          </p:cNvPr>
          <p:cNvSpPr txBox="1"/>
          <p:nvPr/>
        </p:nvSpPr>
        <p:spPr>
          <a:xfrm>
            <a:off x="8136339" y="5384814"/>
            <a:ext cx="4815868" cy="738664"/>
          </a:xfrm>
          <a:prstGeom prst="rect">
            <a:avLst/>
          </a:prstGeom>
          <a:noFill/>
        </p:spPr>
        <p:txBody>
          <a:bodyPr wrap="square" rtlCol="0">
            <a:spAutoFit/>
          </a:bodyPr>
          <a:lstStyle/>
          <a:p>
            <a:pPr algn="l">
              <a:spcAft>
                <a:spcPts val="1200"/>
              </a:spcAft>
            </a:pPr>
            <a:r>
              <a:rPr lang="de-DE" sz="1600" dirty="0">
                <a:latin typeface="Calibri" panose="020F0502020204030204" pitchFamily="34" charset="0"/>
                <a:ea typeface="Amazon Ember" panose="020B0603020204020204" pitchFamily="34" charset="0"/>
                <a:cs typeface="Calibri" panose="020F0502020204030204" pitchFamily="34" charset="0"/>
              </a:rPr>
              <a:t>3 x MySQL databases</a:t>
            </a:r>
          </a:p>
          <a:p>
            <a:pPr algn="l">
              <a:spcAft>
                <a:spcPts val="600"/>
              </a:spcAft>
            </a:pPr>
            <a:r>
              <a:rPr lang="de-DE" sz="1600" dirty="0">
                <a:latin typeface="Calibri" panose="020F0502020204030204" pitchFamily="34" charset="0"/>
                <a:ea typeface="Amazon Ember" panose="020B0603020204020204" pitchFamily="34" charset="0"/>
                <a:cs typeface="Calibri" panose="020F0502020204030204" pitchFamily="34" charset="0"/>
              </a:rPr>
              <a:t>8 x MS SQL </a:t>
            </a:r>
            <a:r>
              <a:rPr lang="de-DE" sz="1600" dirty="0" err="1">
                <a:latin typeface="Calibri" panose="020F0502020204030204" pitchFamily="34" charset="0"/>
                <a:ea typeface="Amazon Ember" panose="020B0603020204020204" pitchFamily="34" charset="0"/>
                <a:cs typeface="Calibri" panose="020F0502020204030204" pitchFamily="34" charset="0"/>
              </a:rPr>
              <a:t>databases</a:t>
            </a:r>
            <a:r>
              <a:rPr lang="de-DE" sz="1600" dirty="0">
                <a:latin typeface="Calibri" panose="020F0502020204030204" pitchFamily="34" charset="0"/>
                <a:ea typeface="Amazon Ember" panose="020B0603020204020204" pitchFamily="34" charset="0"/>
                <a:cs typeface="Calibri" panose="020F0502020204030204" pitchFamily="34" charset="0"/>
              </a:rPr>
              <a:t> (Standard Edition)</a:t>
            </a:r>
            <a:endParaRPr lang="en-US" sz="1600" dirty="0" err="1">
              <a:latin typeface="Calibri" panose="020F0502020204030204" pitchFamily="34" charset="0"/>
              <a:ea typeface="Amazon Ember" panose="020B060302020402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CA3C63E1-314B-422F-B5E3-350AE287D04A}"/>
              </a:ext>
            </a:extLst>
          </p:cNvPr>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8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XYZ’s Current Server Utilization</a:t>
            </a:r>
          </a:p>
        </p:txBody>
      </p:sp>
      <p:sp>
        <p:nvSpPr>
          <p:cNvPr id="4" name="TextBox 3"/>
          <p:cNvSpPr txBox="1"/>
          <p:nvPr/>
        </p:nvSpPr>
        <p:spPr>
          <a:xfrm>
            <a:off x="6414448" y="1645920"/>
            <a:ext cx="7644452" cy="400110"/>
          </a:xfrm>
          <a:prstGeom prst="rect">
            <a:avLst/>
          </a:prstGeom>
          <a:noFill/>
        </p:spPr>
        <p:txBody>
          <a:bodyPr wrap="square" rtlCol="0">
            <a:spAutoFit/>
          </a:bodyPr>
          <a:lstStyle/>
          <a:p>
            <a:pPr>
              <a:spcAft>
                <a:spcPts val="1200"/>
              </a:spcAft>
            </a:pPr>
            <a:r>
              <a:rPr lang="de-DE" sz="2000" b="1" dirty="0">
                <a:latin typeface="Calibri" panose="020F0502020204030204" pitchFamily="34" charset="0"/>
                <a:ea typeface="Amazon Ember" panose="020B0603020204020204" pitchFamily="34" charset="0"/>
                <a:cs typeface="Calibri" panose="020F0502020204030204" pitchFamily="34" charset="0"/>
              </a:rPr>
              <a:t>S</a:t>
            </a:r>
            <a:r>
              <a:rPr lang="en-US" sz="2000" b="1" dirty="0" err="1">
                <a:latin typeface="Calibri" panose="020F0502020204030204" pitchFamily="34" charset="0"/>
                <a:ea typeface="Amazon Ember" panose="020B0603020204020204" pitchFamily="34" charset="0"/>
                <a:cs typeface="Calibri" panose="020F0502020204030204" pitchFamily="34" charset="0"/>
              </a:rPr>
              <a:t>tatistics</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8" name="TextBox 7"/>
          <p:cNvSpPr txBox="1"/>
          <p:nvPr/>
        </p:nvSpPr>
        <p:spPr>
          <a:xfrm>
            <a:off x="548641" y="1648016"/>
            <a:ext cx="5486400" cy="400110"/>
          </a:xfrm>
          <a:prstGeom prst="rect">
            <a:avLst/>
          </a:prstGeom>
          <a:noFill/>
        </p:spPr>
        <p:txBody>
          <a:bodyPr wrap="square" rtlCol="0">
            <a:spAutoFit/>
          </a:bodyPr>
          <a:lstStyle/>
          <a:p>
            <a:pPr>
              <a:spcAft>
                <a:spcPts val="600"/>
              </a:spcAft>
            </a:pPr>
            <a:r>
              <a:rPr lang="de-DE" sz="2000" b="1" dirty="0">
                <a:latin typeface="Calibri" panose="020F0502020204030204" pitchFamily="34" charset="0"/>
                <a:ea typeface="Amazon Ember" panose="020B0603020204020204" pitchFamily="34" charset="0"/>
                <a:cs typeface="Calibri" panose="020F0502020204030204" pitchFamily="34" charset="0"/>
              </a:rPr>
              <a:t>Current S</a:t>
            </a:r>
            <a:r>
              <a:rPr lang="en-US" sz="2000" b="1" dirty="0" err="1">
                <a:latin typeface="Calibri" panose="020F0502020204030204" pitchFamily="34" charset="0"/>
                <a:ea typeface="Amazon Ember" panose="020B0603020204020204" pitchFamily="34" charset="0"/>
                <a:cs typeface="Calibri" panose="020F0502020204030204" pitchFamily="34" charset="0"/>
              </a:rPr>
              <a:t>erver</a:t>
            </a:r>
            <a:r>
              <a:rPr lang="en-US" sz="2000" b="1" dirty="0">
                <a:latin typeface="Calibri" panose="020F0502020204030204" pitchFamily="34" charset="0"/>
                <a:ea typeface="Amazon Ember" panose="020B0603020204020204" pitchFamily="34" charset="0"/>
                <a:cs typeface="Calibri" panose="020F0502020204030204" pitchFamily="34" charset="0"/>
              </a:rPr>
              <a:t> Utilization (%)</a:t>
            </a:r>
            <a:endParaRPr lang="en-US" sz="2000" dirty="0">
              <a:latin typeface="Calibri" panose="020F0502020204030204" pitchFamily="34" charset="0"/>
              <a:ea typeface="Amazon Ember" panose="020B0603020204020204" pitchFamily="34" charset="0"/>
              <a:cs typeface="Calibri" panose="020F0502020204030204" pitchFamily="34" charset="0"/>
            </a:endParaRPr>
          </a:p>
        </p:txBody>
      </p:sp>
      <p:sp>
        <p:nvSpPr>
          <p:cNvPr id="12" name="Rectangle 11"/>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548641" y="2023769"/>
            <a:ext cx="493776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11" name="Rectangle 10"/>
          <p:cNvSpPr/>
          <p:nvPr/>
        </p:nvSpPr>
        <p:spPr>
          <a:xfrm>
            <a:off x="10510221" y="-1"/>
            <a:ext cx="4120180" cy="18422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/adjust with uptime and utilization data collected by automated discovery tool</a:t>
            </a:r>
            <a:endParaRPr lang="en-US" sz="1800" i="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6B5D758B-14B3-443C-9C56-51A6C08DD047}"/>
              </a:ext>
            </a:extLst>
          </p:cNvPr>
          <p:cNvSpPr txBox="1"/>
          <p:nvPr/>
        </p:nvSpPr>
        <p:spPr>
          <a:xfrm>
            <a:off x="6414448" y="3621702"/>
            <a:ext cx="7478973" cy="3385542"/>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Comments</a:t>
            </a:r>
          </a:p>
          <a:p>
            <a:pPr marL="227013" indent="-227013" defTabSz="609630">
              <a:spcAft>
                <a:spcPts val="1200"/>
              </a:spcAft>
              <a:buFont typeface="Arial" panose="020B0604020202020204" pitchFamily="34" charset="0"/>
              <a:buChar char="•"/>
            </a:pPr>
            <a:r>
              <a:rPr lang="en-US" sz="1600" b="1" dirty="0">
                <a:solidFill>
                  <a:schemeClr val="tx2"/>
                </a:solidFill>
                <a:latin typeface="Calibri" panose="020F0502020204030204" pitchFamily="34" charset="0"/>
                <a:ea typeface="Amazon Ember" panose="020B0603020204020204" pitchFamily="34" charset="0"/>
                <a:cs typeface="Calibri" panose="020F0502020204030204" pitchFamily="34" charset="0"/>
              </a:rPr>
              <a:t>In Use </a:t>
            </a:r>
            <a:r>
              <a:rPr lang="en-US" sz="1600" dirty="0">
                <a:solidFill>
                  <a:schemeClr val="tx2"/>
                </a:solidFill>
                <a:latin typeface="Calibri" panose="020F0502020204030204" pitchFamily="34" charset="0"/>
                <a:ea typeface="Amazon Ember" panose="020B0603020204020204" pitchFamily="34" charset="0"/>
                <a:cs typeface="Calibri" panose="020F0502020204030204" pitchFamily="34" charset="0"/>
              </a:rPr>
              <a:t>– Est. time the servers delivered business value by being on and having their CPU utilization above 5%.</a:t>
            </a:r>
          </a:p>
          <a:p>
            <a:pPr marL="227013" indent="-227013" defTabSz="609630">
              <a:spcAft>
                <a:spcPts val="1200"/>
              </a:spcAft>
              <a:buFont typeface="Arial" panose="020B0604020202020204" pitchFamily="34" charset="0"/>
              <a:buChar char="•"/>
            </a:pPr>
            <a:r>
              <a:rPr lang="en-US" sz="1600" b="1" dirty="0">
                <a:solidFill>
                  <a:schemeClr val="tx2"/>
                </a:solidFill>
                <a:latin typeface="Calibri" panose="020F0502020204030204" pitchFamily="34" charset="0"/>
                <a:ea typeface="Amazon Ember" panose="020B0603020204020204" pitchFamily="34" charset="0"/>
                <a:cs typeface="Calibri" panose="020F0502020204030204" pitchFamily="34" charset="0"/>
              </a:rPr>
              <a:t>Idle</a:t>
            </a:r>
            <a:r>
              <a:rPr lang="en-US" sz="1600" dirty="0">
                <a:solidFill>
                  <a:schemeClr val="tx2"/>
                </a:solidFill>
                <a:latin typeface="Calibri" panose="020F0502020204030204" pitchFamily="34" charset="0"/>
                <a:ea typeface="Amazon Ember" panose="020B0603020204020204" pitchFamily="34" charset="0"/>
                <a:cs typeface="Calibri" panose="020F0502020204030204" pitchFamily="34" charset="0"/>
              </a:rPr>
              <a:t> – Est. time the servers were on but did not deliver business value by having their CPU utilization below 5%. </a:t>
            </a:r>
          </a:p>
          <a:p>
            <a:pPr marL="227013" indent="-227013" defTabSz="609630">
              <a:spcAft>
                <a:spcPts val="1200"/>
              </a:spcAft>
              <a:buFont typeface="Arial" panose="020B0604020202020204" pitchFamily="34" charset="0"/>
              <a:buChar char="•"/>
            </a:pPr>
            <a:r>
              <a:rPr lang="en-US" sz="1600" b="1" dirty="0">
                <a:solidFill>
                  <a:schemeClr val="tx2"/>
                </a:solidFill>
                <a:latin typeface="Calibri" panose="020F0502020204030204" pitchFamily="34" charset="0"/>
                <a:ea typeface="Amazon Ember" panose="020B0603020204020204" pitchFamily="34" charset="0"/>
                <a:cs typeface="Calibri" panose="020F0502020204030204" pitchFamily="34" charset="0"/>
              </a:rPr>
              <a:t>Unclassified</a:t>
            </a:r>
            <a:r>
              <a:rPr lang="en-US" sz="1600" dirty="0">
                <a:solidFill>
                  <a:schemeClr val="tx2"/>
                </a:solidFill>
                <a:latin typeface="Calibri" panose="020F0502020204030204" pitchFamily="34" charset="0"/>
                <a:ea typeface="Amazon Ember" panose="020B0603020204020204" pitchFamily="34" charset="0"/>
                <a:cs typeface="Calibri" panose="020F0502020204030204" pitchFamily="34" charset="0"/>
              </a:rPr>
              <a:t> – Est. time servers were on but had no metrics available to determine if they were idle or in use. </a:t>
            </a:r>
          </a:p>
          <a:p>
            <a:pPr marL="227013" indent="-227013" defTabSz="609630">
              <a:spcAft>
                <a:spcPts val="1200"/>
              </a:spcAft>
              <a:buFont typeface="Arial" panose="020B0604020202020204" pitchFamily="34" charset="0"/>
              <a:buChar char="•"/>
            </a:pPr>
            <a:r>
              <a:rPr lang="en-US" sz="1600" b="1" dirty="0">
                <a:solidFill>
                  <a:schemeClr val="tx2"/>
                </a:solidFill>
                <a:latin typeface="Calibri" panose="020F0502020204030204" pitchFamily="34" charset="0"/>
                <a:ea typeface="Amazon Ember" panose="020B0603020204020204" pitchFamily="34" charset="0"/>
                <a:cs typeface="Calibri" panose="020F0502020204030204" pitchFamily="34" charset="0"/>
              </a:rPr>
              <a:t>Zombie</a:t>
            </a:r>
            <a:r>
              <a:rPr lang="en-US" sz="1600" dirty="0">
                <a:solidFill>
                  <a:schemeClr val="tx2"/>
                </a:solidFill>
                <a:latin typeface="Calibri" panose="020F0502020204030204" pitchFamily="34" charset="0"/>
                <a:ea typeface="Amazon Ember" panose="020B0603020204020204" pitchFamily="34" charset="0"/>
                <a:cs typeface="Calibri" panose="020F0502020204030204" pitchFamily="34" charset="0"/>
              </a:rPr>
              <a:t> – Servers that were expected to deliver business value, but did not. </a:t>
            </a:r>
          </a:p>
          <a:p>
            <a:pPr marL="227013" indent="-227013" defTabSz="609630">
              <a:spcAft>
                <a:spcPts val="1200"/>
              </a:spcAft>
              <a:buFont typeface="Arial" panose="020B0604020202020204" pitchFamily="34" charset="0"/>
              <a:buChar char="•"/>
            </a:pPr>
            <a:r>
              <a:rPr lang="en-US" sz="1600" b="1" dirty="0">
                <a:solidFill>
                  <a:schemeClr val="tx2"/>
                </a:solidFill>
                <a:latin typeface="Calibri" panose="020F0502020204030204" pitchFamily="34" charset="0"/>
                <a:ea typeface="Amazon Ember" panose="020B0603020204020204" pitchFamily="34" charset="0"/>
                <a:cs typeface="Calibri" panose="020F0502020204030204" pitchFamily="34" charset="0"/>
              </a:rPr>
              <a:t>Expected Idle </a:t>
            </a:r>
            <a:r>
              <a:rPr lang="en-US" sz="1600" dirty="0">
                <a:solidFill>
                  <a:schemeClr val="tx2"/>
                </a:solidFill>
                <a:latin typeface="Calibri" panose="020F0502020204030204" pitchFamily="34" charset="0"/>
                <a:ea typeface="Amazon Ember" panose="020B0603020204020204" pitchFamily="34" charset="0"/>
                <a:cs typeface="Calibri" panose="020F0502020204030204" pitchFamily="34" charset="0"/>
              </a:rPr>
              <a:t>– Percentage of servers expected to not be in use but deliver business value in different ways. </a:t>
            </a: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98D6BEF8-A85C-4A4A-93BF-9E350B10E20B}"/>
              </a:ext>
            </a:extLst>
          </p:cNvPr>
          <p:cNvCxnSpPr/>
          <p:nvPr/>
        </p:nvCxnSpPr>
        <p:spPr>
          <a:xfrm>
            <a:off x="6496336" y="4015674"/>
            <a:ext cx="73152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5DF392BD-E319-4D54-911B-484AE4F9F196}"/>
              </a:ext>
            </a:extLst>
          </p:cNvPr>
          <p:cNvCxnSpPr/>
          <p:nvPr/>
        </p:nvCxnSpPr>
        <p:spPr>
          <a:xfrm>
            <a:off x="6496336" y="1998081"/>
            <a:ext cx="73152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D05B32F-635A-4407-AE02-61F7424DCD53}"/>
              </a:ext>
            </a:extLst>
          </p:cNvPr>
          <p:cNvSpPr txBox="1"/>
          <p:nvPr/>
        </p:nvSpPr>
        <p:spPr>
          <a:xfrm>
            <a:off x="6496336" y="2084894"/>
            <a:ext cx="7478973" cy="1138773"/>
          </a:xfrm>
          <a:prstGeom prst="rect">
            <a:avLst/>
          </a:prstGeom>
          <a:noFill/>
        </p:spPr>
        <p:txBody>
          <a:bodyPr wrap="square" rtlCol="0">
            <a:spAutoFit/>
          </a:bodyPr>
          <a:lstStyle/>
          <a:p>
            <a:pPr>
              <a:spcAft>
                <a:spcPts val="1200"/>
              </a:spcAft>
            </a:pPr>
            <a:r>
              <a:rPr lang="de-DE" sz="1600" dirty="0">
                <a:latin typeface="Calibri" panose="020F0502020204030204" pitchFamily="34" charset="0"/>
                <a:ea typeface="Amazon Ember" panose="020B0603020204020204" pitchFamily="34" charset="0"/>
                <a:cs typeface="Calibri" panose="020F0502020204030204" pitchFamily="34" charset="0"/>
              </a:rPr>
              <a:t>XX% of servers had an uptime &lt; x%</a:t>
            </a:r>
          </a:p>
          <a:p>
            <a:pPr>
              <a:spcAft>
                <a:spcPts val="1200"/>
              </a:spcAft>
            </a:pPr>
            <a:r>
              <a:rPr lang="de-DE" sz="1600" dirty="0">
                <a:latin typeface="Calibri" panose="020F0502020204030204" pitchFamily="34" charset="0"/>
                <a:ea typeface="Amazon Ember" panose="020B0603020204020204" pitchFamily="34" charset="0"/>
                <a:cs typeface="Calibri" panose="020F0502020204030204" pitchFamily="34" charset="0"/>
              </a:rPr>
              <a:t>XX% of server had an avg. RAM utilization &lt; y%</a:t>
            </a:r>
          </a:p>
          <a:p>
            <a:pPr>
              <a:spcAft>
                <a:spcPts val="1200"/>
              </a:spcAft>
            </a:pPr>
            <a:r>
              <a:rPr lang="de-DE" sz="1600" dirty="0">
                <a:latin typeface="Calibri" panose="020F0502020204030204" pitchFamily="34" charset="0"/>
                <a:ea typeface="Amazon Ember" panose="020B0603020204020204" pitchFamily="34" charset="0"/>
                <a:cs typeface="Calibri" panose="020F0502020204030204" pitchFamily="34" charset="0"/>
              </a:rPr>
              <a:t>XX% of servers  had an avg. CPU utilization &lt; z%</a:t>
            </a:r>
            <a:endParaRPr lang="en-US" sz="1600" dirty="0">
              <a:latin typeface="Calibri" panose="020F0502020204030204" pitchFamily="34" charset="0"/>
              <a:ea typeface="Amazon Ember" panose="020B0603020204020204" pitchFamily="34" charset="0"/>
              <a:cs typeface="Calibri" panose="020F0502020204030204" pitchFamily="34" charset="0"/>
            </a:endParaRPr>
          </a:p>
        </p:txBody>
      </p:sp>
      <p:graphicFrame>
        <p:nvGraphicFramePr>
          <p:cNvPr id="6" name="Chart 5">
            <a:extLst>
              <a:ext uri="{FF2B5EF4-FFF2-40B4-BE49-F238E27FC236}">
                <a16:creationId xmlns:a16="http://schemas.microsoft.com/office/drawing/2014/main" id="{DC12C9FA-1820-4416-A483-49C291B95E0B}"/>
              </a:ext>
            </a:extLst>
          </p:cNvPr>
          <p:cNvGraphicFramePr/>
          <p:nvPr>
            <p:extLst>
              <p:ext uri="{D42A27DB-BD31-4B8C-83A1-F6EECF244321}">
                <p14:modId xmlns:p14="http://schemas.microsoft.com/office/powerpoint/2010/main" val="1762118292"/>
              </p:ext>
            </p:extLst>
          </p:nvPr>
        </p:nvGraphicFramePr>
        <p:xfrm>
          <a:off x="521343" y="2245636"/>
          <a:ext cx="5115182" cy="5057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78AAB4AF-D425-4EAA-8549-648462C398C5}"/>
              </a:ext>
            </a:extLst>
          </p:cNvPr>
          <p:cNvGraphicFramePr/>
          <p:nvPr>
            <p:extLst>
              <p:ext uri="{D42A27DB-BD31-4B8C-83A1-F6EECF244321}">
                <p14:modId xmlns:p14="http://schemas.microsoft.com/office/powerpoint/2010/main" val="3957490225"/>
              </p:ext>
            </p:extLst>
          </p:nvPr>
        </p:nvGraphicFramePr>
        <p:xfrm>
          <a:off x="-191071" y="2140348"/>
          <a:ext cx="5677472" cy="49377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207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48638" y="183898"/>
            <a:ext cx="13960705" cy="904122"/>
          </a:xfrm>
        </p:spPr>
        <p:txBody>
          <a:bodyPr/>
          <a:lstStyle/>
          <a:p>
            <a:r>
              <a:rPr lang="en-US" dirty="0">
                <a:latin typeface="Calibri" panose="020F0502020204030204" pitchFamily="34" charset="0"/>
                <a:cs typeface="Calibri" panose="020F0502020204030204" pitchFamily="34" charset="0"/>
              </a:rPr>
              <a:t>Customer XYZ’s Costs if Remaining On Premise (OP)</a:t>
            </a:r>
          </a:p>
        </p:txBody>
      </p:sp>
      <p:sp>
        <p:nvSpPr>
          <p:cNvPr id="4" name="TextBox 3"/>
          <p:cNvSpPr txBox="1"/>
          <p:nvPr/>
        </p:nvSpPr>
        <p:spPr>
          <a:xfrm>
            <a:off x="7894768" y="1645920"/>
            <a:ext cx="6164132" cy="4909036"/>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Amazon Ember" panose="020B0603020204020204" pitchFamily="34" charset="0"/>
                <a:cs typeface="Calibri" panose="020F0502020204030204" pitchFamily="34" charset="0"/>
              </a:rPr>
              <a:t>Comments</a:t>
            </a:r>
          </a:p>
          <a:p>
            <a:pPr marL="285750" indent="-285750">
              <a:spcAft>
                <a:spcPts val="600"/>
              </a:spcAft>
              <a:buFont typeface="Arial" panose="020B0604020202020204" pitchFamily="34" charset="0"/>
              <a:buChar char="•"/>
            </a:pPr>
            <a:r>
              <a:rPr lang="pl-PL" sz="1800" dirty="0">
                <a:latin typeface="Calibri" panose="020F0502020204030204" pitchFamily="34" charset="0"/>
                <a:ea typeface="Amazon Ember" panose="020B0603020204020204" pitchFamily="34" charset="0"/>
                <a:cs typeface="Calibri" panose="020F0502020204030204" pitchFamily="34" charset="0"/>
              </a:rPr>
              <a:t>Estimated IT spend is at the level of $</a:t>
            </a:r>
            <a:r>
              <a:rPr lang="de-DE" sz="1800" dirty="0">
                <a:latin typeface="Calibri" panose="020F0502020204030204" pitchFamily="34" charset="0"/>
                <a:ea typeface="Amazon Ember" panose="020B0603020204020204" pitchFamily="34" charset="0"/>
                <a:cs typeface="Calibri" panose="020F0502020204030204" pitchFamily="34" charset="0"/>
              </a:rPr>
              <a:t>3</a:t>
            </a:r>
            <a:r>
              <a:rPr lang="pl-PL" sz="1800" dirty="0">
                <a:latin typeface="Calibri" panose="020F0502020204030204" pitchFamily="34" charset="0"/>
                <a:ea typeface="Amazon Ember" panose="020B0603020204020204" pitchFamily="34" charset="0"/>
                <a:cs typeface="Calibri" panose="020F0502020204030204" pitchFamily="34" charset="0"/>
              </a:rPr>
              <a:t>.</a:t>
            </a:r>
            <a:r>
              <a:rPr lang="de-DE" sz="1800" dirty="0">
                <a:latin typeface="Calibri" panose="020F0502020204030204" pitchFamily="34" charset="0"/>
                <a:ea typeface="Amazon Ember" panose="020B0603020204020204" pitchFamily="34" charset="0"/>
                <a:cs typeface="Calibri" panose="020F0502020204030204" pitchFamily="34" charset="0"/>
              </a:rPr>
              <a:t>0 </a:t>
            </a:r>
            <a:r>
              <a:rPr lang="pl-PL" sz="1800" dirty="0">
                <a:latin typeface="Calibri" panose="020F0502020204030204" pitchFamily="34" charset="0"/>
                <a:ea typeface="Amazon Ember" panose="020B0603020204020204" pitchFamily="34" charset="0"/>
                <a:cs typeface="Calibri" panose="020F0502020204030204" pitchFamily="34" charset="0"/>
              </a:rPr>
              <a:t>m (annualized):</a:t>
            </a: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1017270" lvl="1" indent="-285750">
              <a:spcAft>
                <a:spcPts val="600"/>
              </a:spcAft>
              <a:buFont typeface="Arial" panose="020B0604020202020204" pitchFamily="34" charset="0"/>
              <a:buChar char="•"/>
            </a:pPr>
            <a:r>
              <a:rPr lang="de-DE" sz="1800" dirty="0">
                <a:latin typeface="Calibri" panose="020F0502020204030204" pitchFamily="34" charset="0"/>
                <a:ea typeface="Amazon Ember" panose="020B0603020204020204" pitchFamily="34" charset="0"/>
                <a:cs typeface="Calibri" panose="020F0502020204030204" pitchFamily="34" charset="0"/>
              </a:rPr>
              <a:t>Facilities: $ 0.5m</a:t>
            </a:r>
          </a:p>
          <a:p>
            <a:pPr marL="1017270" lvl="1" indent="-285750">
              <a:spcAft>
                <a:spcPts val="600"/>
              </a:spcAft>
              <a:buFont typeface="Arial" panose="020B0604020202020204" pitchFamily="34" charset="0"/>
              <a:buChar char="•"/>
            </a:pPr>
            <a:r>
              <a:rPr lang="de-DE" sz="1800" dirty="0">
                <a:latin typeface="Calibri" panose="020F0502020204030204" pitchFamily="34" charset="0"/>
                <a:ea typeface="Amazon Ember" panose="020B0603020204020204" pitchFamily="34" charset="0"/>
                <a:cs typeface="Calibri" panose="020F0502020204030204" pitchFamily="34" charset="0"/>
              </a:rPr>
              <a:t>Power and cooling: $ 0.2m</a:t>
            </a: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1017270" lvl="1"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Server hardware, OS and hypervisor licensing and rack infrastructure: $</a:t>
            </a:r>
            <a:r>
              <a:rPr lang="pl-PL" sz="1800" dirty="0">
                <a:latin typeface="Calibri" panose="020F0502020204030204" pitchFamily="34" charset="0"/>
                <a:ea typeface="Amazon Ember" panose="020B0603020204020204" pitchFamily="34" charset="0"/>
                <a:cs typeface="Calibri" panose="020F0502020204030204" pitchFamily="34" charset="0"/>
              </a:rPr>
              <a:t>1.33</a:t>
            </a:r>
            <a:r>
              <a:rPr lang="en-US" sz="1800" dirty="0">
                <a:latin typeface="Calibri" panose="020F0502020204030204" pitchFamily="34" charset="0"/>
                <a:ea typeface="Amazon Ember" panose="020B0603020204020204" pitchFamily="34" charset="0"/>
                <a:cs typeface="Calibri" panose="020F0502020204030204" pitchFamily="34" charset="0"/>
              </a:rPr>
              <a:t>m</a:t>
            </a:r>
          </a:p>
          <a:p>
            <a:pPr marL="1017270" lvl="1"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Storage: $</a:t>
            </a:r>
            <a:r>
              <a:rPr lang="pl-PL" sz="1800" dirty="0">
                <a:latin typeface="Calibri" panose="020F0502020204030204" pitchFamily="34" charset="0"/>
                <a:ea typeface="Amazon Ember" panose="020B0603020204020204" pitchFamily="34" charset="0"/>
                <a:cs typeface="Calibri" panose="020F0502020204030204" pitchFamily="34" charset="0"/>
              </a:rPr>
              <a:t>0.44</a:t>
            </a:r>
            <a:r>
              <a:rPr lang="en-US" sz="1800" dirty="0">
                <a:latin typeface="Calibri" panose="020F0502020204030204" pitchFamily="34" charset="0"/>
                <a:ea typeface="Amazon Ember" panose="020B0603020204020204" pitchFamily="34" charset="0"/>
                <a:cs typeface="Calibri" panose="020F0502020204030204" pitchFamily="34" charset="0"/>
              </a:rPr>
              <a:t>m</a:t>
            </a:r>
            <a:endParaRPr lang="pl-PL" sz="1800" dirty="0">
              <a:latin typeface="Calibri" panose="020F0502020204030204" pitchFamily="34" charset="0"/>
              <a:ea typeface="Amazon Ember" panose="020B0603020204020204" pitchFamily="34" charset="0"/>
              <a:cs typeface="Calibri" panose="020F0502020204030204" pitchFamily="34" charset="0"/>
            </a:endParaRPr>
          </a:p>
          <a:p>
            <a:pPr marL="1017270" lvl="1" indent="-285750">
              <a:spcAft>
                <a:spcPts val="600"/>
              </a:spcAft>
              <a:buFont typeface="Arial" panose="020B0604020202020204" pitchFamily="34" charset="0"/>
              <a:buChar char="•"/>
            </a:pPr>
            <a:r>
              <a:rPr lang="pl-PL" sz="1800" dirty="0">
                <a:latin typeface="Calibri" panose="020F0502020204030204" pitchFamily="34" charset="0"/>
                <a:ea typeface="Amazon Ember" panose="020B0603020204020204" pitchFamily="34" charset="0"/>
                <a:cs typeface="Calibri" panose="020F0502020204030204" pitchFamily="34" charset="0"/>
              </a:rPr>
              <a:t>Network: $0.15m</a:t>
            </a:r>
            <a:endParaRPr lang="de-DE" sz="1800" dirty="0">
              <a:latin typeface="Calibri" panose="020F0502020204030204" pitchFamily="34" charset="0"/>
              <a:ea typeface="Amazon Ember" panose="020B0603020204020204" pitchFamily="34" charset="0"/>
              <a:cs typeface="Calibri" panose="020F0502020204030204" pitchFamily="34" charset="0"/>
            </a:endParaRPr>
          </a:p>
          <a:p>
            <a:pPr marL="1017270" lvl="1" indent="-285750">
              <a:spcAft>
                <a:spcPts val="600"/>
              </a:spcAft>
              <a:buFont typeface="Arial" panose="020B0604020202020204" pitchFamily="34" charset="0"/>
              <a:buChar char="•"/>
            </a:pPr>
            <a:r>
              <a:rPr lang="de-DE" sz="1800" dirty="0">
                <a:latin typeface="Calibri" panose="020F0502020204030204" pitchFamily="34" charset="0"/>
                <a:ea typeface="Amazon Ember" panose="020B0603020204020204" pitchFamily="34" charset="0"/>
                <a:cs typeface="Calibri" panose="020F0502020204030204" pitchFamily="34" charset="0"/>
              </a:rPr>
              <a:t>Database licenses: $ 0.1m</a:t>
            </a:r>
            <a:endParaRPr lang="pl-PL" sz="1800" dirty="0">
              <a:latin typeface="Calibri" panose="020F0502020204030204" pitchFamily="34" charset="0"/>
              <a:ea typeface="Amazon Ember" panose="020B0603020204020204" pitchFamily="34" charset="0"/>
              <a:cs typeface="Calibri" panose="020F0502020204030204" pitchFamily="34" charset="0"/>
            </a:endParaRPr>
          </a:p>
          <a:p>
            <a:pPr marL="1017270" lvl="1" indent="-285750">
              <a:spcAft>
                <a:spcPts val="600"/>
              </a:spcAft>
              <a:buFont typeface="Arial" panose="020B0604020202020204" pitchFamily="34" charset="0"/>
              <a:buChar char="•"/>
            </a:pPr>
            <a:r>
              <a:rPr lang="pl-PL" sz="1800" dirty="0">
                <a:latin typeface="Calibri" panose="020F0502020204030204" pitchFamily="34" charset="0"/>
                <a:ea typeface="Amazon Ember" panose="020B0603020204020204" pitchFamily="34" charset="0"/>
                <a:cs typeface="Calibri" panose="020F0502020204030204" pitchFamily="34" charset="0"/>
              </a:rPr>
              <a:t>Others (Monitoring, Security, etc.): $0.10m</a:t>
            </a:r>
            <a:endParaRPr lang="en-US" sz="1800" dirty="0">
              <a:latin typeface="Calibri" panose="020F0502020204030204" pitchFamily="34" charset="0"/>
              <a:ea typeface="Amazon Ember" panose="020B0603020204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1800" dirty="0">
                <a:latin typeface="Calibri" panose="020F0502020204030204" pitchFamily="34" charset="0"/>
                <a:ea typeface="Amazon Ember" panose="020B0603020204020204" pitchFamily="34" charset="0"/>
                <a:cs typeface="Calibri" panose="020F0502020204030204" pitchFamily="34" charset="0"/>
              </a:rPr>
              <a:t>IT </a:t>
            </a:r>
            <a:r>
              <a:rPr lang="pl-PL" sz="1800" dirty="0">
                <a:latin typeface="Calibri" panose="020F0502020204030204" pitchFamily="34" charset="0"/>
                <a:ea typeface="Amazon Ember" panose="020B0603020204020204" pitchFamily="34" charset="0"/>
                <a:cs typeface="Calibri" panose="020F0502020204030204" pitchFamily="34" charset="0"/>
              </a:rPr>
              <a:t>Labor not included </a:t>
            </a:r>
            <a:r>
              <a:rPr lang="en-US" sz="1800" dirty="0">
                <a:latin typeface="Calibri" panose="020F0502020204030204" pitchFamily="34" charset="0"/>
                <a:ea typeface="Amazon Ember" panose="020B0603020204020204" pitchFamily="34" charset="0"/>
                <a:cs typeface="Calibri" panose="020F0502020204030204" pitchFamily="34" charset="0"/>
              </a:rPr>
              <a:t>in this TCO</a:t>
            </a:r>
          </a:p>
          <a:p>
            <a:pPr marL="285750" indent="-285750">
              <a:spcAft>
                <a:spcPts val="600"/>
              </a:spcAft>
              <a:buFont typeface="Arial" panose="020B0604020202020204" pitchFamily="34" charset="0"/>
              <a:buChar char="•"/>
            </a:pPr>
            <a:endParaRPr lang="en-US" sz="1600"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a:p>
            <a:pPr algn="l">
              <a:spcAft>
                <a:spcPts val="600"/>
              </a:spcAft>
            </a:pPr>
            <a:endParaRPr lang="en-US" sz="1600" b="1" dirty="0">
              <a:latin typeface="Calibri" panose="020F0502020204030204" pitchFamily="34" charset="0"/>
              <a:ea typeface="Amazon Ember" panose="020B0603020204020204" pitchFamily="34" charset="0"/>
              <a:cs typeface="Calibri" panose="020F0502020204030204" pitchFamily="34" charset="0"/>
            </a:endParaRPr>
          </a:p>
        </p:txBody>
      </p:sp>
      <p:sp>
        <p:nvSpPr>
          <p:cNvPr id="8" name="TextBox 7"/>
          <p:cNvSpPr txBox="1"/>
          <p:nvPr/>
        </p:nvSpPr>
        <p:spPr>
          <a:xfrm>
            <a:off x="548641" y="1648016"/>
            <a:ext cx="6186992" cy="400110"/>
          </a:xfrm>
          <a:prstGeom prst="rect">
            <a:avLst/>
          </a:prstGeom>
          <a:noFill/>
        </p:spPr>
        <p:txBody>
          <a:bodyPr wrap="square" rtlCol="0">
            <a:spAutoFit/>
          </a:bodyPr>
          <a:lstStyle/>
          <a:p>
            <a:pPr>
              <a:spcAft>
                <a:spcPts val="600"/>
              </a:spcAft>
            </a:pPr>
            <a:r>
              <a:rPr lang="en-US" sz="2000" b="1" dirty="0">
                <a:latin typeface="Calibri" panose="020F0502020204030204" pitchFamily="34" charset="0"/>
                <a:ea typeface="Amazon Ember" panose="020B0603020204020204" pitchFamily="34" charset="0"/>
                <a:cs typeface="Calibri" panose="020F0502020204030204" pitchFamily="34" charset="0"/>
              </a:rPr>
              <a:t>Expected OP Infrastructure costs </a:t>
            </a:r>
            <a:r>
              <a:rPr lang="en-US" sz="2000" dirty="0">
                <a:latin typeface="Calibri" panose="020F0502020204030204" pitchFamily="34" charset="0"/>
                <a:ea typeface="Amazon Ember" panose="020B0603020204020204" pitchFamily="34" charset="0"/>
                <a:cs typeface="Calibri" panose="020F0502020204030204" pitchFamily="34" charset="0"/>
              </a:rPr>
              <a:t>(k USD, p.a.)</a:t>
            </a:r>
          </a:p>
        </p:txBody>
      </p:sp>
      <p:cxnSp>
        <p:nvCxnSpPr>
          <p:cNvPr id="13" name="Straight Connector 12"/>
          <p:cNvCxnSpPr/>
          <p:nvPr/>
        </p:nvCxnSpPr>
        <p:spPr>
          <a:xfrm>
            <a:off x="548641" y="2023769"/>
            <a:ext cx="64800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7894768" y="2048126"/>
            <a:ext cx="6156000" cy="0"/>
          </a:xfrm>
          <a:prstGeom prst="line">
            <a:avLst/>
          </a:prstGeom>
          <a:ln w="12700">
            <a:solidFill>
              <a:schemeClr val="tx2"/>
            </a:solidFill>
          </a:ln>
          <a:effectLst/>
        </p:spPr>
        <p:style>
          <a:lnRef idx="2">
            <a:schemeClr val="dk1"/>
          </a:lnRef>
          <a:fillRef idx="0">
            <a:schemeClr val="dk1"/>
          </a:fillRef>
          <a:effectRef idx="1">
            <a:schemeClr val="dk1"/>
          </a:effectRef>
          <a:fontRef idx="minor">
            <a:schemeClr val="tx1"/>
          </a:fontRef>
        </p:style>
      </p:cxnSp>
      <p:sp>
        <p:nvSpPr>
          <p:cNvPr id="11" name="Rectangle 10"/>
          <p:cNvSpPr/>
          <p:nvPr/>
        </p:nvSpPr>
        <p:spPr>
          <a:xfrm>
            <a:off x="8573845" y="5781451"/>
            <a:ext cx="6056555" cy="2017946"/>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pl-PL"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to reflect annual costs of staying on premise. This typically includes one HW refresh cycle.  </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Delete if Customer’s on-premises costs are not available</a:t>
            </a:r>
          </a:p>
        </p:txBody>
      </p:sp>
      <p:graphicFrame>
        <p:nvGraphicFramePr>
          <p:cNvPr id="16" name="Chart 15">
            <a:extLst>
              <a:ext uri="{FF2B5EF4-FFF2-40B4-BE49-F238E27FC236}">
                <a16:creationId xmlns:a16="http://schemas.microsoft.com/office/drawing/2014/main" id="{8D599626-8F1A-2947-9D82-C72A92AD4C99}"/>
              </a:ext>
            </a:extLst>
          </p:cNvPr>
          <p:cNvGraphicFramePr/>
          <p:nvPr>
            <p:extLst>
              <p:ext uri="{D42A27DB-BD31-4B8C-83A1-F6EECF244321}">
                <p14:modId xmlns:p14="http://schemas.microsoft.com/office/powerpoint/2010/main" val="3063278612"/>
              </p:ext>
            </p:extLst>
          </p:nvPr>
        </p:nvGraphicFramePr>
        <p:xfrm>
          <a:off x="562473" y="2608122"/>
          <a:ext cx="6466167" cy="4667493"/>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7363D101-1566-4A67-88A6-07A8981B5FB3}"/>
              </a:ext>
            </a:extLst>
          </p:cNvPr>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7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CFE6-9341-4A36-A9E7-D6A49AFE6F2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XYZ’s Costs if Remaining On Premise (OP)</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56A22B7-9548-49A2-BD8A-BDCB69B3D2FB}"/>
                  </a:ext>
                </a:extLst>
              </p:cNvPr>
              <p:cNvGraphicFramePr/>
              <p:nvPr>
                <p:extLst>
                  <p:ext uri="{D42A27DB-BD31-4B8C-83A1-F6EECF244321}">
                    <p14:modId xmlns:p14="http://schemas.microsoft.com/office/powerpoint/2010/main" val="3623029272"/>
                  </p:ext>
                </p:extLst>
              </p:nvPr>
            </p:nvGraphicFramePr>
            <p:xfrm>
              <a:off x="832337" y="1781908"/>
              <a:ext cx="13249423" cy="558409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756A22B7-9548-49A2-BD8A-BDCB69B3D2FB}"/>
                  </a:ext>
                </a:extLst>
              </p:cNvPr>
              <p:cNvPicPr>
                <a:picLocks noGrp="1" noRot="1" noChangeAspect="1" noMove="1" noResize="1" noEditPoints="1" noAdjustHandles="1" noChangeArrowheads="1" noChangeShapeType="1"/>
              </p:cNvPicPr>
              <p:nvPr/>
            </p:nvPicPr>
            <p:blipFill>
              <a:blip r:embed="rId3"/>
              <a:stretch>
                <a:fillRect/>
              </a:stretch>
            </p:blipFill>
            <p:spPr>
              <a:xfrm>
                <a:off x="832337" y="1781908"/>
                <a:ext cx="13249423" cy="5584092"/>
              </a:xfrm>
              <a:prstGeom prst="rect">
                <a:avLst/>
              </a:prstGeom>
            </p:spPr>
          </p:pic>
        </mc:Fallback>
      </mc:AlternateContent>
      <p:sp>
        <p:nvSpPr>
          <p:cNvPr id="7" name="TextBox 6">
            <a:extLst>
              <a:ext uri="{FF2B5EF4-FFF2-40B4-BE49-F238E27FC236}">
                <a16:creationId xmlns:a16="http://schemas.microsoft.com/office/drawing/2014/main" id="{40FB69C1-9B7E-474D-A788-FAF461923712}"/>
              </a:ext>
            </a:extLst>
          </p:cNvPr>
          <p:cNvSpPr txBox="1"/>
          <p:nvPr/>
        </p:nvSpPr>
        <p:spPr>
          <a:xfrm rot="16200000">
            <a:off x="-274320" y="3460003"/>
            <a:ext cx="1645920" cy="307777"/>
          </a:xfrm>
          <a:prstGeom prst="rect">
            <a:avLst/>
          </a:prstGeom>
          <a:noFill/>
        </p:spPr>
        <p:txBody>
          <a:bodyPr wrap="square" rtlCol="0">
            <a:spAutoFit/>
          </a:bodyPr>
          <a:lstStyle/>
          <a:p>
            <a:pPr>
              <a:spcAft>
                <a:spcPts val="600"/>
              </a:spcAft>
            </a:pPr>
            <a:r>
              <a:rPr lang="en-US" sz="1400" dirty="0">
                <a:latin typeface="Calibri" panose="020F0502020204030204" pitchFamily="34" charset="0"/>
                <a:ea typeface="Amazon Ember" panose="020B0603020204020204" pitchFamily="34" charset="0"/>
                <a:cs typeface="Calibri" panose="020F0502020204030204" pitchFamily="34" charset="0"/>
              </a:rPr>
              <a:t>k USD</a:t>
            </a:r>
          </a:p>
        </p:txBody>
      </p:sp>
      <p:sp>
        <p:nvSpPr>
          <p:cNvPr id="8" name="Rectangle 7">
            <a:extLst>
              <a:ext uri="{FF2B5EF4-FFF2-40B4-BE49-F238E27FC236}">
                <a16:creationId xmlns:a16="http://schemas.microsoft.com/office/drawing/2014/main" id="{0C37149F-DA56-4183-B439-EE4F5E862FAC}"/>
              </a:ext>
            </a:extLst>
          </p:cNvPr>
          <p:cNvSpPr/>
          <p:nvPr/>
        </p:nvSpPr>
        <p:spPr>
          <a:xfrm>
            <a:off x="6955605" y="0"/>
            <a:ext cx="7685786" cy="1721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00" i="1" dirty="0">
                <a:latin typeface="Calibri" panose="020F0502020204030204" pitchFamily="34" charset="0"/>
                <a:cs typeface="Calibri" panose="020F0502020204030204" pitchFamily="34" charset="0"/>
              </a:rPr>
              <a:t>Illustrative</a:t>
            </a:r>
            <a:endParaRPr lang="en-US" sz="1800" i="1" dirty="0">
              <a:latin typeface="Calibri" panose="020F0502020204030204" pitchFamily="34" charset="0"/>
              <a:cs typeface="Calibri" panose="020F0502020204030204" pitchFamily="34" charset="0"/>
            </a:endParaRP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Adjust / add / delete pillars as needed. </a:t>
            </a:r>
          </a:p>
          <a:p>
            <a:pPr algn="ctr"/>
            <a:endParaRPr lang="de-DE"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The pillars should reflect the multi-year view of the cost and benefit categories calculated on the previous slides.</a:t>
            </a:r>
          </a:p>
        </p:txBody>
      </p:sp>
    </p:spTree>
    <p:extLst>
      <p:ext uri="{BB962C8B-B14F-4D97-AF65-F5344CB8AC3E}">
        <p14:creationId xmlns:p14="http://schemas.microsoft.com/office/powerpoint/2010/main" val="17869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 name="Title 74"/>
          <p:cNvSpPr>
            <a:spLocks noGrp="1"/>
          </p:cNvSpPr>
          <p:nvPr>
            <p:ph type="title"/>
          </p:nvPr>
        </p:nvSpPr>
        <p:spPr/>
        <p:txBody>
          <a:bodyPr/>
          <a:lstStyle/>
          <a:p>
            <a:r>
              <a:rPr lang="en-US" dirty="0">
                <a:latin typeface="Calibri" panose="020F0502020204030204" pitchFamily="34" charset="0"/>
                <a:cs typeface="Calibri" panose="020F0502020204030204" pitchFamily="34" charset="0"/>
              </a:rPr>
              <a:t>AWS Services Used for AWS Steady State Cost Estimation </a:t>
            </a:r>
          </a:p>
        </p:txBody>
      </p:sp>
      <p:sp>
        <p:nvSpPr>
          <p:cNvPr id="102" name="Rectangle 101"/>
          <p:cNvSpPr/>
          <p:nvPr/>
        </p:nvSpPr>
        <p:spPr>
          <a:xfrm>
            <a:off x="691190" y="1253744"/>
            <a:ext cx="5157409" cy="483102"/>
          </a:xfrm>
          <a:prstGeom prst="rect">
            <a:avLst/>
          </a:prstGeom>
          <a:solidFill>
            <a:srgbClr val="7C7C7C"/>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Amazon Ember Light" panose="020B0403020204020204" pitchFamily="34" charset="0"/>
                <a:cs typeface="Calibri" panose="020F0502020204030204" pitchFamily="34" charset="0"/>
              </a:rPr>
              <a:t>On Premise</a:t>
            </a:r>
          </a:p>
        </p:txBody>
      </p:sp>
      <p:sp>
        <p:nvSpPr>
          <p:cNvPr id="103" name="Rectangle 102"/>
          <p:cNvSpPr/>
          <p:nvPr/>
        </p:nvSpPr>
        <p:spPr>
          <a:xfrm>
            <a:off x="4709167" y="2306909"/>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80</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04" name="Rectangle 103"/>
          <p:cNvSpPr/>
          <p:nvPr/>
        </p:nvSpPr>
        <p:spPr>
          <a:xfrm>
            <a:off x="691191" y="2306909"/>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Virtual</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05" name="Rectangle 104"/>
          <p:cNvSpPr/>
          <p:nvPr/>
        </p:nvSpPr>
        <p:spPr>
          <a:xfrm>
            <a:off x="691191" y="5884784"/>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Provisioned</a:t>
            </a:r>
          </a:p>
        </p:txBody>
      </p:sp>
      <p:sp>
        <p:nvSpPr>
          <p:cNvPr id="106" name="Rectangle 105"/>
          <p:cNvSpPr/>
          <p:nvPr/>
        </p:nvSpPr>
        <p:spPr>
          <a:xfrm>
            <a:off x="691191" y="6366345"/>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Used</a:t>
            </a:r>
          </a:p>
        </p:txBody>
      </p:sp>
      <p:sp>
        <p:nvSpPr>
          <p:cNvPr id="107" name="Rectangle 106"/>
          <p:cNvSpPr/>
          <p:nvPr/>
        </p:nvSpPr>
        <p:spPr>
          <a:xfrm>
            <a:off x="4709167" y="5884784"/>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400</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08" name="Rectangle 107"/>
          <p:cNvSpPr/>
          <p:nvPr/>
        </p:nvSpPr>
        <p:spPr>
          <a:xfrm>
            <a:off x="4709167" y="6366345"/>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180</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10" name="Rectangle 109"/>
          <p:cNvSpPr/>
          <p:nvPr/>
        </p:nvSpPr>
        <p:spPr>
          <a:xfrm>
            <a:off x="4709167" y="3270037"/>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30</a:t>
            </a: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 </a:t>
            </a:r>
          </a:p>
        </p:txBody>
      </p:sp>
      <p:sp>
        <p:nvSpPr>
          <p:cNvPr id="111" name="Rectangle 110"/>
          <p:cNvSpPr/>
          <p:nvPr/>
        </p:nvSpPr>
        <p:spPr>
          <a:xfrm>
            <a:off x="4709167" y="3751601"/>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60</a:t>
            </a: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 </a:t>
            </a:r>
          </a:p>
        </p:txBody>
      </p:sp>
      <p:sp>
        <p:nvSpPr>
          <p:cNvPr id="112" name="Rectangle 111"/>
          <p:cNvSpPr/>
          <p:nvPr/>
        </p:nvSpPr>
        <p:spPr>
          <a:xfrm>
            <a:off x="691191" y="3270037"/>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Peak CPU Utilisation</a:t>
            </a:r>
          </a:p>
        </p:txBody>
      </p:sp>
      <p:sp>
        <p:nvSpPr>
          <p:cNvPr id="113" name="Rectangle 112"/>
          <p:cNvSpPr/>
          <p:nvPr/>
        </p:nvSpPr>
        <p:spPr>
          <a:xfrm>
            <a:off x="691191" y="3751601"/>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Peak RAM Utilisation</a:t>
            </a:r>
          </a:p>
        </p:txBody>
      </p:sp>
      <p:sp>
        <p:nvSpPr>
          <p:cNvPr id="114" name="Rectangle 113"/>
          <p:cNvSpPr/>
          <p:nvPr/>
        </p:nvSpPr>
        <p:spPr>
          <a:xfrm>
            <a:off x="691191" y="1825345"/>
            <a:ext cx="2573226" cy="438380"/>
          </a:xfrm>
          <a:prstGeom prst="rect">
            <a:avLst/>
          </a:prstGeom>
          <a:no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Amazon Ember Light" panose="020B0403020204020204" pitchFamily="34" charset="0"/>
                <a:cs typeface="Calibri" panose="020F0502020204030204" pitchFamily="34" charset="0"/>
              </a:rPr>
              <a:t>Servers</a:t>
            </a:r>
          </a:p>
        </p:txBody>
      </p:sp>
      <p:sp>
        <p:nvSpPr>
          <p:cNvPr id="116" name="Rectangle 115"/>
          <p:cNvSpPr/>
          <p:nvPr/>
        </p:nvSpPr>
        <p:spPr>
          <a:xfrm>
            <a:off x="691191" y="5403220"/>
            <a:ext cx="2573226" cy="438380"/>
          </a:xfrm>
          <a:prstGeom prst="rect">
            <a:avLst/>
          </a:prstGeom>
          <a:no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Amazon Ember Light" panose="020B0403020204020204" pitchFamily="34" charset="0"/>
                <a:cs typeface="Calibri" panose="020F0502020204030204" pitchFamily="34" charset="0"/>
              </a:rPr>
              <a:t>Storage (TBs)</a:t>
            </a:r>
          </a:p>
        </p:txBody>
      </p:sp>
      <p:sp>
        <p:nvSpPr>
          <p:cNvPr id="117" name="Rectangle 116"/>
          <p:cNvSpPr/>
          <p:nvPr/>
        </p:nvSpPr>
        <p:spPr>
          <a:xfrm>
            <a:off x="4709167" y="4233164"/>
            <a:ext cx="1166328" cy="812171"/>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pl-PL"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Win 45</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a:t>
            </a:r>
            <a:r>
              <a:rPr lang="pl-PL"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 Linux 40%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Others 15%</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 </a:t>
            </a:r>
          </a:p>
        </p:txBody>
      </p:sp>
      <p:sp>
        <p:nvSpPr>
          <p:cNvPr id="118" name="Rectangle 117"/>
          <p:cNvSpPr/>
          <p:nvPr/>
        </p:nvSpPr>
        <p:spPr>
          <a:xfrm>
            <a:off x="691191" y="4233164"/>
            <a:ext cx="3820170" cy="812171"/>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OS breakdown</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19" name="Rectangle 118"/>
          <p:cNvSpPr/>
          <p:nvPr/>
        </p:nvSpPr>
        <p:spPr>
          <a:xfrm>
            <a:off x="4709167" y="2788473"/>
            <a:ext cx="1166328"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40</a:t>
            </a:r>
            <a:endParaRPr kumimoji="0" lang="en-US" sz="8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20" name="Rectangle 119"/>
          <p:cNvSpPr/>
          <p:nvPr/>
        </p:nvSpPr>
        <p:spPr>
          <a:xfrm>
            <a:off x="691191" y="2788473"/>
            <a:ext cx="3820170" cy="438380"/>
          </a:xfrm>
          <a:prstGeom prst="rect">
            <a:avLst/>
          </a:prstGeom>
          <a:solidFill>
            <a:srgbClr val="F8F8F8">
              <a:lumMod val="50000"/>
            </a:srgbClr>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Bare Metal</a:t>
            </a:r>
          </a:p>
        </p:txBody>
      </p:sp>
      <p:sp>
        <p:nvSpPr>
          <p:cNvPr id="130" name="Chevron 129"/>
          <p:cNvSpPr/>
          <p:nvPr/>
        </p:nvSpPr>
        <p:spPr>
          <a:xfrm>
            <a:off x="7020679" y="3643822"/>
            <a:ext cx="703384" cy="1681227"/>
          </a:xfrm>
          <a:prstGeom prst="chevron">
            <a:avLst/>
          </a:prstGeom>
          <a:solidFill>
            <a:srgbClr val="FF9900">
              <a:lumMod val="20000"/>
              <a:lumOff val="80000"/>
            </a:srgbClr>
          </a:solidFill>
          <a:ln w="9525" cap="flat" cmpd="sng" algn="ctr">
            <a:solidFill>
              <a:srgbClr val="FF9900">
                <a:lumMod val="60000"/>
                <a:lumOff val="40000"/>
              </a:srgbClr>
            </a:solidFill>
            <a:prstDash val="solid"/>
          </a:ln>
          <a:effectLst/>
        </p:spPr>
        <p:txBody>
          <a:bodyPr rtlCol="0"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D516C"/>
              </a:solidFill>
              <a:effectLst/>
              <a:uLnTx/>
              <a:uFillTx/>
              <a:latin typeface="Calibri" panose="020F0502020204030204" pitchFamily="34" charset="0"/>
              <a:cs typeface="Calibri" panose="020F0502020204030204" pitchFamily="34" charset="0"/>
            </a:endParaRPr>
          </a:p>
        </p:txBody>
      </p:sp>
      <p:sp>
        <p:nvSpPr>
          <p:cNvPr id="135" name="Rectangle 134"/>
          <p:cNvSpPr/>
          <p:nvPr/>
        </p:nvSpPr>
        <p:spPr>
          <a:xfrm>
            <a:off x="8782736" y="1253744"/>
            <a:ext cx="5157409" cy="483102"/>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Amazon Ember Light" panose="020B0403020204020204" pitchFamily="34" charset="0"/>
                <a:cs typeface="Calibri" panose="020F0502020204030204" pitchFamily="34" charset="0"/>
              </a:rPr>
              <a:t>AWS</a:t>
            </a:r>
            <a:endParaRPr kumimoji="0" lang="en-AU"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40" name="Rectangle 139"/>
          <p:cNvSpPr/>
          <p:nvPr/>
        </p:nvSpPr>
        <p:spPr>
          <a:xfrm>
            <a:off x="12800712" y="2306909"/>
            <a:ext cx="1166328" cy="675048"/>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5</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41" name="Rectangle 140"/>
          <p:cNvSpPr/>
          <p:nvPr/>
        </p:nvSpPr>
        <p:spPr>
          <a:xfrm>
            <a:off x="8782736" y="2306909"/>
            <a:ext cx="3820170" cy="675048"/>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AU"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Retire</a:t>
            </a:r>
            <a:br>
              <a:rPr lang="en-AU"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br>
            <a:r>
              <a:rPr lang="pl-PL"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E.g. no activity, not required</a:t>
            </a:r>
            <a:endParaRPr kumimoji="0" lang="en-US" sz="16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42" name="Rectangle 141"/>
          <p:cNvSpPr/>
          <p:nvPr/>
        </p:nvSpPr>
        <p:spPr>
          <a:xfrm>
            <a:off x="8782736" y="5884783"/>
            <a:ext cx="3820170" cy="919941"/>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AU"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EBS</a:t>
            </a:r>
            <a:br>
              <a:rPr lang="en-AU" sz="16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br>
            <a:r>
              <a:rPr lang="en-AU"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General Purpose SSD</a:t>
            </a:r>
          </a:p>
          <a:p>
            <a:pPr lvl="0" eaLnBrk="1" fontAlgn="auto" hangingPunct="1">
              <a:spcBef>
                <a:spcPts val="0"/>
              </a:spcBef>
              <a:spcAft>
                <a:spcPts val="0"/>
              </a:spcAft>
              <a:defRPr/>
            </a:pPr>
            <a:r>
              <a:rPr lang="en-AU"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Throughput Optimised HDD</a:t>
            </a:r>
          </a:p>
        </p:txBody>
      </p:sp>
      <p:sp>
        <p:nvSpPr>
          <p:cNvPr id="144" name="Rectangle 143"/>
          <p:cNvSpPr/>
          <p:nvPr/>
        </p:nvSpPr>
        <p:spPr>
          <a:xfrm>
            <a:off x="12800712" y="5884784"/>
            <a:ext cx="1166328" cy="919940"/>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pl-PL"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180</a:t>
            </a:r>
            <a:br>
              <a:rPr lang="en-AU" sz="18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br>
            <a:r>
              <a:rPr lang="pl-PL"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180</a:t>
            </a:r>
            <a:endParaRPr lang="en-AU"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endParaRPr>
          </a:p>
          <a:p>
            <a:pPr lvl="0" eaLnBrk="1" fontAlgn="auto" hangingPunct="1">
              <a:spcBef>
                <a:spcPts val="0"/>
              </a:spcBef>
              <a:spcAft>
                <a:spcPts val="0"/>
              </a:spcAft>
              <a:defRPr/>
            </a:pPr>
            <a:r>
              <a:rPr lang="pl-PL" sz="1400" noProof="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0</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46" name="Rectangle 145"/>
          <p:cNvSpPr/>
          <p:nvPr/>
        </p:nvSpPr>
        <p:spPr>
          <a:xfrm>
            <a:off x="12800712" y="4028766"/>
            <a:ext cx="1166328" cy="642779"/>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rPr>
              <a:t>45</a:t>
            </a:r>
            <a:endPar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48" name="Rectangle 147"/>
          <p:cNvSpPr/>
          <p:nvPr/>
        </p:nvSpPr>
        <p:spPr>
          <a:xfrm>
            <a:off x="8782736" y="4028767"/>
            <a:ext cx="3820170" cy="642778"/>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eaLnBrk="1" fontAlgn="auto" hangingPunct="1">
              <a:spcBef>
                <a:spcPts val="0"/>
              </a:spcBef>
              <a:spcAft>
                <a:spcPts val="0"/>
              </a:spcAft>
              <a:defRPr/>
            </a:pPr>
            <a:r>
              <a:rPr lang="en-AU"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EC2 Dedicated Hosts (DH)</a:t>
            </a:r>
            <a:endParaRPr lang="pl-PL"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endParaRPr>
          </a:p>
          <a:p>
            <a:pPr lvl="0" eaLnBrk="1" fontAlgn="auto" hangingPunct="1">
              <a:spcBef>
                <a:spcPts val="0"/>
              </a:spcBef>
              <a:spcAft>
                <a:spcPts val="0"/>
              </a:spcAft>
              <a:defRPr/>
            </a:pPr>
            <a:r>
              <a:rPr lang="pl-PL"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(OS &amp; SQL Server Bring your own license)</a:t>
            </a:r>
            <a:endParaRPr lang="en-US"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endParaRPr>
          </a:p>
        </p:txBody>
      </p:sp>
      <p:sp>
        <p:nvSpPr>
          <p:cNvPr id="150" name="Rectangle 149"/>
          <p:cNvSpPr/>
          <p:nvPr/>
        </p:nvSpPr>
        <p:spPr>
          <a:xfrm>
            <a:off x="8782736" y="1825345"/>
            <a:ext cx="2573226" cy="438380"/>
          </a:xfrm>
          <a:prstGeom prst="rect">
            <a:avLst/>
          </a:prstGeom>
          <a:no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Amazon Ember Light" panose="020B0403020204020204" pitchFamily="34" charset="0"/>
                <a:cs typeface="Calibri" panose="020F0502020204030204" pitchFamily="34" charset="0"/>
              </a:rPr>
              <a:t>Servers</a:t>
            </a:r>
          </a:p>
        </p:txBody>
      </p:sp>
      <p:sp>
        <p:nvSpPr>
          <p:cNvPr id="151" name="Rectangle 150"/>
          <p:cNvSpPr/>
          <p:nvPr/>
        </p:nvSpPr>
        <p:spPr>
          <a:xfrm>
            <a:off x="8782736" y="5403220"/>
            <a:ext cx="2573226" cy="438380"/>
          </a:xfrm>
          <a:prstGeom prst="rect">
            <a:avLst/>
          </a:prstGeom>
          <a:no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alibri" panose="020F0502020204030204" pitchFamily="34" charset="0"/>
                <a:ea typeface="Amazon Ember Light" panose="020B0403020204020204" pitchFamily="34" charset="0"/>
                <a:cs typeface="Calibri" panose="020F0502020204030204" pitchFamily="34" charset="0"/>
              </a:rPr>
              <a:t>Storage (TBs)</a:t>
            </a:r>
          </a:p>
        </p:txBody>
      </p:sp>
      <p:sp>
        <p:nvSpPr>
          <p:cNvPr id="154" name="Rectangle 153"/>
          <p:cNvSpPr/>
          <p:nvPr/>
        </p:nvSpPr>
        <p:spPr>
          <a:xfrm>
            <a:off x="12800712" y="3025140"/>
            <a:ext cx="1166328" cy="960443"/>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b="1"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70</a:t>
            </a:r>
            <a:endParaRPr kumimoji="0" lang="pl-PL" sz="1600" b="1"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a:p>
            <a:pPr lvl="0" eaLnBrk="1" fontAlgn="auto" hangingPunct="1">
              <a:spcBef>
                <a:spcPts val="0"/>
              </a:spcBef>
              <a:spcAft>
                <a:spcPts val="0"/>
              </a:spcAft>
              <a:defRPr/>
            </a:pPr>
            <a:r>
              <a:rPr lang="pl-PL"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0</a:t>
            </a:r>
          </a:p>
          <a:p>
            <a:pPr lvl="0" eaLnBrk="1" fontAlgn="auto" hangingPunct="1">
              <a:spcBef>
                <a:spcPts val="0"/>
              </a:spcBef>
              <a:spcAft>
                <a:spcPts val="0"/>
              </a:spcAft>
              <a:defRPr/>
            </a:pPr>
            <a:r>
              <a:rPr lang="de-DE" sz="1400" dirty="0">
                <a:solidFill>
                  <a:srgbClr val="FFFFFF"/>
                </a:solidFill>
                <a:latin typeface="Calibri" panose="020F0502020204030204" pitchFamily="34" charset="0"/>
                <a:ea typeface="Amazon Ember Light" panose="020B0403020204020204" pitchFamily="34" charset="0"/>
                <a:cs typeface="Calibri" panose="020F0502020204030204" pitchFamily="34" charset="0"/>
              </a:rPr>
              <a:t>70</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Amazon Ember Light" panose="020B0403020204020204" pitchFamily="34" charset="0"/>
              <a:cs typeface="Calibri" panose="020F0502020204030204" pitchFamily="34" charset="0"/>
            </a:endParaRPr>
          </a:p>
        </p:txBody>
      </p:sp>
      <p:sp>
        <p:nvSpPr>
          <p:cNvPr id="155" name="Rectangle 154"/>
          <p:cNvSpPr/>
          <p:nvPr/>
        </p:nvSpPr>
        <p:spPr>
          <a:xfrm>
            <a:off x="8782736" y="3025141"/>
            <a:ext cx="3820170" cy="960443"/>
          </a:xfrm>
          <a:prstGeom prst="rect">
            <a:avLst/>
          </a:prstGeom>
          <a:solidFill>
            <a:schemeClr val="accent1"/>
          </a:solidFill>
          <a:ln w="9525" cap="flat" cmpd="sng" algn="ctr">
            <a:noFill/>
            <a:prstDash val="solid"/>
          </a:ln>
          <a:effectLst/>
        </p:spPr>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AU" sz="1600" b="1" dirty="0">
                <a:latin typeface="Calibri" panose="020F0502020204030204" pitchFamily="34" charset="0"/>
                <a:ea typeface="Amazon Ember Light" panose="020B0403020204020204" pitchFamily="34" charset="0"/>
                <a:cs typeface="Calibri" panose="020F0502020204030204" pitchFamily="34" charset="0"/>
              </a:rPr>
              <a:t>EC2 Shared Tenancy</a:t>
            </a:r>
            <a:r>
              <a:rPr lang="pl-PL" sz="1600" b="1" dirty="0">
                <a:latin typeface="Calibri" panose="020F0502020204030204" pitchFamily="34" charset="0"/>
                <a:ea typeface="Amazon Ember Light" panose="020B0403020204020204" pitchFamily="34" charset="0"/>
                <a:cs typeface="Calibri" panose="020F0502020204030204" pitchFamily="34" charset="0"/>
              </a:rPr>
              <a:t> </a:t>
            </a:r>
            <a:r>
              <a:rPr lang="pl-PL" sz="1200" dirty="0">
                <a:latin typeface="Calibri" panose="020F0502020204030204" pitchFamily="34" charset="0"/>
                <a:ea typeface="Amazon Ember Light" panose="020B0403020204020204" pitchFamily="34" charset="0"/>
                <a:cs typeface="Calibri" panose="020F0502020204030204" pitchFamily="34" charset="0"/>
              </a:rPr>
              <a:t>(OS Licenses included)</a:t>
            </a:r>
            <a:endParaRPr lang="en-US" sz="1200" dirty="0">
              <a:solidFill>
                <a:srgbClr val="FFFFFF"/>
              </a:solidFill>
              <a:latin typeface="Calibri" panose="020F0502020204030204" pitchFamily="34" charset="0"/>
              <a:ea typeface="Amazon Ember Light" panose="020B0403020204020204" pitchFamily="34" charset="0"/>
              <a:cs typeface="Calibri" panose="020F0502020204030204" pitchFamily="34" charset="0"/>
            </a:endParaRPr>
          </a:p>
          <a:p>
            <a:pPr eaLnBrk="1" fontAlgn="auto" hangingPunct="1">
              <a:spcBef>
                <a:spcPts val="0"/>
              </a:spcBef>
              <a:spcAft>
                <a:spcPts val="0"/>
              </a:spcAft>
            </a:pPr>
            <a:r>
              <a:rPr lang="en-AU" sz="1400" dirty="0">
                <a:latin typeface="Calibri" panose="020F0502020204030204" pitchFamily="34" charset="0"/>
                <a:ea typeface="Amazon Ember Light" panose="020B0403020204020204" pitchFamily="34" charset="0"/>
                <a:cs typeface="Calibri" panose="020F0502020204030204" pitchFamily="34" charset="0"/>
              </a:rPr>
              <a:t>On Demand</a:t>
            </a:r>
          </a:p>
          <a:p>
            <a:pPr eaLnBrk="1" fontAlgn="auto" hangingPunct="1">
              <a:spcBef>
                <a:spcPts val="0"/>
              </a:spcBef>
              <a:spcAft>
                <a:spcPts val="0"/>
              </a:spcAft>
            </a:pPr>
            <a:r>
              <a:rPr lang="en-AU" sz="1400" dirty="0">
                <a:latin typeface="Calibri" panose="020F0502020204030204" pitchFamily="34" charset="0"/>
                <a:ea typeface="Amazon Ember Light" panose="020B0403020204020204" pitchFamily="34" charset="0"/>
                <a:cs typeface="Calibri" panose="020F0502020204030204" pitchFamily="34" charset="0"/>
              </a:rPr>
              <a:t>3 Year No Upfront Reserved Instances (NURI)</a:t>
            </a:r>
            <a:endParaRPr lang="pl-PL" sz="1400" b="1" dirty="0">
              <a:latin typeface="Calibri" panose="020F0502020204030204" pitchFamily="34" charset="0"/>
              <a:ea typeface="Amazon Ember Light" panose="020B0403020204020204" pitchFamily="34" charset="0"/>
              <a:cs typeface="Calibri" panose="020F0502020204030204" pitchFamily="34" charset="0"/>
            </a:endParaRPr>
          </a:p>
        </p:txBody>
      </p:sp>
      <p:sp>
        <p:nvSpPr>
          <p:cNvPr id="34" name="Rectangle 33"/>
          <p:cNvSpPr/>
          <p:nvPr/>
        </p:nvSpPr>
        <p:spPr>
          <a:xfrm>
            <a:off x="10692821" y="6477604"/>
            <a:ext cx="3536576" cy="18422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i="1" dirty="0">
                <a:latin typeface="Calibri" panose="020F0502020204030204" pitchFamily="34" charset="0"/>
                <a:cs typeface="Calibri" panose="020F0502020204030204" pitchFamily="34" charset="0"/>
              </a:rPr>
              <a:t>Illustrative</a:t>
            </a:r>
          </a:p>
          <a:p>
            <a:pPr algn="ctr"/>
            <a:endParaRPr lang="en-US"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to reflect IT environment in scope and the AWS services chosen</a:t>
            </a:r>
          </a:p>
        </p:txBody>
      </p:sp>
      <p:sp>
        <p:nvSpPr>
          <p:cNvPr id="35" name="Rectangle 34"/>
          <p:cNvSpPr/>
          <p:nvPr/>
        </p:nvSpPr>
        <p:spPr>
          <a:xfrm>
            <a:off x="562473" y="7275618"/>
            <a:ext cx="806631" cy="246221"/>
          </a:xfrm>
          <a:prstGeom prst="rect">
            <a:avLst/>
          </a:prstGeom>
        </p:spPr>
        <p:txBody>
          <a:bodyPr wrap="none">
            <a:spAutoFit/>
          </a:bodyPr>
          <a:lstStyle/>
          <a:p>
            <a:r>
              <a:rPr lang="en-US" sz="1000" dirty="0">
                <a:latin typeface="Calibri" panose="020F0502020204030204" pitchFamily="34" charset="0"/>
                <a:ea typeface="Amazon Ember" panose="020B0603020204020204" pitchFamily="34" charset="0"/>
                <a:cs typeface="Calibri" panose="020F0502020204030204" pitchFamily="34" charset="0"/>
              </a:rPr>
              <a:t>Source: TBC</a:t>
            </a: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21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cs typeface="Calibri" panose="020F0502020204030204" pitchFamily="34" charset="0"/>
              </a:rPr>
              <a:t>Customer XYZ Annual AWS Operating Costs</a:t>
            </a:r>
            <a:br>
              <a:rPr lang="en-US"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Lift &amp; shift scenario with initial optimizations</a:t>
            </a:r>
            <a:endParaRPr lang="en-US" dirty="0">
              <a:latin typeface="Calibri" panose="020F0502020204030204" pitchFamily="34" charset="0"/>
              <a:cs typeface="Calibri" panose="020F0502020204030204" pitchFamily="34" charset="0"/>
            </a:endParaRPr>
          </a:p>
        </p:txBody>
      </p:sp>
      <p:sp>
        <p:nvSpPr>
          <p:cNvPr id="5" name="Rectangle 4"/>
          <p:cNvSpPr/>
          <p:nvPr/>
        </p:nvSpPr>
        <p:spPr>
          <a:xfrm>
            <a:off x="548639" y="7214492"/>
            <a:ext cx="12656373"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Note: Presented figures include volume discounts, but not other ‘one-off’ financial incentives (e.g. MAP credits). </a:t>
            </a:r>
          </a:p>
        </p:txBody>
      </p:sp>
      <p:sp>
        <p:nvSpPr>
          <p:cNvPr id="22" name="Rectangle 21"/>
          <p:cNvSpPr/>
          <p:nvPr/>
        </p:nvSpPr>
        <p:spPr>
          <a:xfrm>
            <a:off x="8692179" y="1006038"/>
            <a:ext cx="5938221" cy="1334955"/>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l-PL" sz="1800" i="1" dirty="0">
                <a:latin typeface="Calibri" panose="020F0502020204030204" pitchFamily="34" charset="0"/>
                <a:cs typeface="Calibri" panose="020F0502020204030204" pitchFamily="34" charset="0"/>
              </a:rPr>
              <a:t>Illustrative</a:t>
            </a:r>
          </a:p>
          <a:p>
            <a:pPr algn="ctr"/>
            <a:endParaRPr lang="pl-PL" sz="1800" dirty="0">
              <a:latin typeface="Calibri" panose="020F0502020204030204" pitchFamily="34" charset="0"/>
              <a:cs typeface="Calibri" panose="020F0502020204030204" pitchFamily="34" charset="0"/>
            </a:endParaRPr>
          </a:p>
          <a:p>
            <a:pPr algn="ctr"/>
            <a:r>
              <a:rPr lang="en-US" sz="1800" dirty="0">
                <a:latin typeface="Calibri" panose="020F0502020204030204" pitchFamily="34" charset="0"/>
                <a:cs typeface="Calibri" panose="020F0502020204030204" pitchFamily="34" charset="0"/>
              </a:rPr>
              <a:t>Update / adjust to reflect estimates of steady state annual AWS costs and underlying assumptions</a:t>
            </a:r>
            <a:endParaRPr lang="en-US" sz="1800" i="1" dirty="0">
              <a:latin typeface="Calibri" panose="020F0502020204030204" pitchFamily="34" charset="0"/>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21624230"/>
              </p:ext>
            </p:extLst>
          </p:nvPr>
        </p:nvGraphicFramePr>
        <p:xfrm>
          <a:off x="548638" y="2340993"/>
          <a:ext cx="13780547" cy="3884863"/>
        </p:xfrm>
        <a:graphic>
          <a:graphicData uri="http://schemas.openxmlformats.org/drawingml/2006/table">
            <a:tbl>
              <a:tblPr>
                <a:tableStyleId>{2D5ABB26-0587-4C30-8999-92F81FD0307C}</a:tableStyleId>
              </a:tblPr>
              <a:tblGrid>
                <a:gridCol w="4282072">
                  <a:extLst>
                    <a:ext uri="{9D8B030D-6E8A-4147-A177-3AD203B41FA5}">
                      <a16:colId xmlns:a16="http://schemas.microsoft.com/office/drawing/2014/main" val="1573100442"/>
                    </a:ext>
                  </a:extLst>
                </a:gridCol>
                <a:gridCol w="1589121">
                  <a:extLst>
                    <a:ext uri="{9D8B030D-6E8A-4147-A177-3AD203B41FA5}">
                      <a16:colId xmlns:a16="http://schemas.microsoft.com/office/drawing/2014/main" val="1626962140"/>
                    </a:ext>
                  </a:extLst>
                </a:gridCol>
                <a:gridCol w="169400">
                  <a:extLst>
                    <a:ext uri="{9D8B030D-6E8A-4147-A177-3AD203B41FA5}">
                      <a16:colId xmlns:a16="http://schemas.microsoft.com/office/drawing/2014/main" val="2969478965"/>
                    </a:ext>
                  </a:extLst>
                </a:gridCol>
                <a:gridCol w="7739954">
                  <a:extLst>
                    <a:ext uri="{9D8B030D-6E8A-4147-A177-3AD203B41FA5}">
                      <a16:colId xmlns:a16="http://schemas.microsoft.com/office/drawing/2014/main" val="3794641292"/>
                    </a:ext>
                  </a:extLst>
                </a:gridCol>
              </a:tblGrid>
              <a:tr h="301499">
                <a:tc>
                  <a:txBody>
                    <a:bodyPr/>
                    <a:lstStyle/>
                    <a:p>
                      <a:pPr algn="l" fontAlgn="ctr"/>
                      <a:r>
                        <a:rPr lang="de-DE" sz="1400" b="1" i="0" u="none" strike="noStrike" dirty="0">
                          <a:solidFill>
                            <a:schemeClr val="accent1"/>
                          </a:solidFill>
                          <a:effectLst/>
                          <a:latin typeface="+mn-lt"/>
                        </a:rPr>
                        <a:t>Steady State Annual Costs (k USD)</a:t>
                      </a: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tc>
                  <a:txBody>
                    <a:bodyPr/>
                    <a:lstStyle/>
                    <a:p>
                      <a:pPr algn="l" fontAlgn="ct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tc>
                  <a:txBody>
                    <a:bodyPr/>
                    <a:lstStyle/>
                    <a:p>
                      <a:pPr algn="l" fontAlgn="ctr"/>
                      <a:r>
                        <a:rPr lang="en-US" sz="1400" b="1" u="none" strike="noStrike" dirty="0">
                          <a:solidFill>
                            <a:schemeClr val="accent1"/>
                          </a:solidFill>
                          <a:effectLst/>
                          <a:latin typeface="+mn-lt"/>
                        </a:rPr>
                        <a:t> </a:t>
                      </a:r>
                      <a:endParaRPr lang="en-US" sz="1400" b="1" i="0" u="none" strike="noStrike" dirty="0">
                        <a:solidFill>
                          <a:schemeClr val="accent1"/>
                        </a:solidFill>
                        <a:effectLst/>
                        <a:latin typeface="+mn-lt"/>
                      </a:endParaRPr>
                    </a:p>
                  </a:txBody>
                  <a:tcPr marL="72000" marR="72000" marT="36000" marB="36000" anchor="ctr"/>
                </a:tc>
                <a:tc>
                  <a:txBody>
                    <a:bodyPr/>
                    <a:lstStyle/>
                    <a:p>
                      <a:pPr algn="l" fontAlgn="ctr"/>
                      <a:r>
                        <a:rPr lang="en-US" sz="1400" b="1" u="none" strike="noStrike" dirty="0">
                          <a:solidFill>
                            <a:schemeClr val="accent1"/>
                          </a:solidFill>
                          <a:effectLst/>
                          <a:latin typeface="+mn-lt"/>
                        </a:rPr>
                        <a:t>Key assumptions</a:t>
                      </a:r>
                      <a:endParaRPr lang="en-US" sz="1400" b="1" i="0" u="none" strike="noStrike" dirty="0">
                        <a:solidFill>
                          <a:schemeClr val="accent1"/>
                        </a:solidFill>
                        <a:effectLst/>
                        <a:latin typeface="+mn-lt"/>
                      </a:endParaRPr>
                    </a:p>
                  </a:txBody>
                  <a:tcPr marL="72000" marR="72000" marT="36000" marB="36000" anchor="ct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32493219"/>
                  </a:ext>
                </a:extLst>
              </a:tr>
              <a:tr h="1042188">
                <a:tc>
                  <a:txBody>
                    <a:bodyPr/>
                    <a:lstStyle/>
                    <a:p>
                      <a:pPr algn="l" fontAlgn="ctr"/>
                      <a:r>
                        <a:rPr lang="en-US" sz="1400" u="none" strike="noStrike" dirty="0">
                          <a:effectLst/>
                        </a:rPr>
                        <a:t>Compute</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2"/>
                      </a:solidFill>
                      <a:prstDash val="solid"/>
                      <a:round/>
                      <a:headEnd type="none" w="med" len="med"/>
                      <a:tailEnd type="none" w="med" len="med"/>
                    </a:lnT>
                  </a:tcPr>
                </a:tc>
                <a:tc>
                  <a:txBody>
                    <a:bodyPr/>
                    <a:lstStyle/>
                    <a:p>
                      <a:pPr algn="r" fontAlgn="ctr"/>
                      <a:r>
                        <a:rPr lang="en-US" sz="1400" u="none" strike="noStrike" dirty="0">
                          <a:effectLst/>
                        </a:rPr>
                        <a:t>1,150</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2"/>
                      </a:solidFill>
                      <a:prstDash val="solid"/>
                      <a:round/>
                      <a:headEnd type="none" w="med" len="med"/>
                      <a:tailEnd type="none" w="med" len="med"/>
                    </a:lnT>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marL="228600" indent="-228600" algn="l" fontAlgn="ctr">
                        <a:buFont typeface="+mj-lt"/>
                        <a:buAutoNum type="arabicParenR"/>
                      </a:pPr>
                      <a:r>
                        <a:rPr lang="en-US" sz="1400" u="none" strike="noStrike" dirty="0">
                          <a:effectLst/>
                        </a:rPr>
                        <a:t>Mapped 115 servers as per assumed mix of sizes (Initial # of servers: 120; servers not required to be migrated due to no activity, etc.:10%)</a:t>
                      </a:r>
                    </a:p>
                    <a:p>
                      <a:pPr marL="228600" indent="-228600" algn="l" fontAlgn="ctr">
                        <a:buFont typeface="+mj-lt"/>
                        <a:buAutoNum type="arabicParenR"/>
                      </a:pPr>
                      <a:r>
                        <a:rPr lang="en-US" sz="1400" u="none" strike="noStrike" dirty="0">
                          <a:effectLst/>
                        </a:rPr>
                        <a:t>Server OS licenses costs: included</a:t>
                      </a:r>
                    </a:p>
                    <a:p>
                      <a:pPr marL="228600" indent="-228600" algn="l" fontAlgn="ctr">
                        <a:buFont typeface="+mj-lt"/>
                        <a:buAutoNum type="arabicParenR"/>
                      </a:pPr>
                      <a:r>
                        <a:rPr lang="en-US" sz="1400" u="none" strike="noStrike" dirty="0">
                          <a:effectLst/>
                        </a:rPr>
                        <a:t> Uptime (continuous): Assumed 100% (24/7)</a:t>
                      </a:r>
                    </a:p>
                    <a:p>
                      <a:pPr marL="228600" indent="-228600" algn="l" fontAlgn="ctr">
                        <a:buFont typeface="+mj-lt"/>
                        <a:buAutoNum type="arabicParenR"/>
                      </a:pPr>
                      <a:r>
                        <a:rPr lang="en-US" sz="1400" u="none" strike="noStrike" dirty="0">
                          <a:effectLst/>
                        </a:rPr>
                        <a:t> Pricing options (servers): 3-Year NURI</a:t>
                      </a:r>
                      <a:endParaRPr lang="en-US" sz="1400" b="0" i="0" u="none" strike="noStrike" dirty="0">
                        <a:solidFill>
                          <a:srgbClr val="808080"/>
                        </a:solidFill>
                        <a:effectLst/>
                        <a:latin typeface="Amazon Ember" panose="020B0603020204020204" pitchFamily="34" charset="0"/>
                      </a:endParaRPr>
                    </a:p>
                  </a:txBody>
                  <a:tcPr marL="72000" marR="72000" marT="36000" marB="36000" anchor="ctr">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2925822548"/>
                  </a:ext>
                </a:extLst>
              </a:tr>
              <a:tr h="462518">
                <a:tc>
                  <a:txBody>
                    <a:bodyPr/>
                    <a:lstStyle/>
                    <a:p>
                      <a:pPr algn="l" fontAlgn="ctr"/>
                      <a:r>
                        <a:rPr lang="en-US" sz="1400" u="none" strike="noStrike" dirty="0">
                          <a:effectLst/>
                        </a:rPr>
                        <a:t>Storage</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dirty="0">
                          <a:effectLst/>
                        </a:rPr>
                        <a:t>210</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marL="228600" indent="-228600" algn="l" fontAlgn="ctr">
                        <a:buFont typeface="+mj-lt"/>
                        <a:buAutoNum type="arabicParenR"/>
                      </a:pPr>
                      <a:r>
                        <a:rPr lang="en-US" sz="1400" u="none" strike="noStrike" dirty="0">
                          <a:effectLst/>
                        </a:rPr>
                        <a:t>Storage volume: 180000GB (200GB per server)</a:t>
                      </a:r>
                      <a:br>
                        <a:rPr lang="en-US" sz="1400" u="none" strike="noStrike" dirty="0">
                          <a:effectLst/>
                        </a:rPr>
                      </a:br>
                      <a:r>
                        <a:rPr lang="en-US" sz="1400" u="none" strike="noStrike" dirty="0">
                          <a:effectLst/>
                        </a:rPr>
                        <a:t>   - 100% General Purpose SSD (EBS gp2)</a:t>
                      </a:r>
                      <a:endParaRPr lang="en-US" sz="1400" b="0" i="0" u="none" strike="noStrike" dirty="0">
                        <a:solidFill>
                          <a:srgbClr val="808080"/>
                        </a:solidFill>
                        <a:effectLst/>
                        <a:latin typeface="Amazon Ember" panose="020B0603020204020204" pitchFamily="34" charset="0"/>
                      </a:endParaRPr>
                    </a:p>
                  </a:txBody>
                  <a:tcPr marL="72000" marR="72000" marT="36000" marB="36000" anchor="ctr"/>
                </a:tc>
                <a:extLst>
                  <a:ext uri="{0D108BD9-81ED-4DB2-BD59-A6C34878D82A}">
                    <a16:rowId xmlns:a16="http://schemas.microsoft.com/office/drawing/2014/main" val="1371120351"/>
                  </a:ext>
                </a:extLst>
              </a:tr>
              <a:tr h="301499">
                <a:tc>
                  <a:txBody>
                    <a:bodyPr/>
                    <a:lstStyle/>
                    <a:p>
                      <a:pPr algn="l" fontAlgn="ctr"/>
                      <a:r>
                        <a:rPr lang="en-US" sz="1400" u="none" strike="noStrike" dirty="0">
                          <a:effectLst/>
                        </a:rPr>
                        <a:t>Network</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dirty="0">
                          <a:effectLst/>
                        </a:rPr>
                        <a:t>40</a:t>
                      </a:r>
                      <a:endParaRPr lang="en-US" sz="1400" b="1" i="0" u="none" strike="noStrike" dirty="0">
                        <a:solidFill>
                          <a:srgbClr val="000000"/>
                        </a:solidFill>
                        <a:effectLst/>
                        <a:latin typeface="Amazon Ember" panose="020B0603020204020204" pitchFamily="34" charset="0"/>
                      </a:endParaRPr>
                    </a:p>
                  </a:txBody>
                  <a:tcPr marL="72000" marR="72000" marT="36000" marB="36000" anchor="ct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B>
                      <a:noFill/>
                    </a:lnB>
                  </a:tcPr>
                </a:tc>
                <a:tc>
                  <a:txBody>
                    <a:bodyPr/>
                    <a:lstStyle/>
                    <a:p>
                      <a:pPr marL="228600" indent="-228600" algn="l" fontAlgn="ctr">
                        <a:buFont typeface="+mj-lt"/>
                        <a:buAutoNum type="arabicParenR"/>
                      </a:pPr>
                      <a:r>
                        <a:rPr lang="en-US" sz="1400" u="none" strike="noStrike" dirty="0">
                          <a:effectLst/>
                        </a:rPr>
                        <a:t>Assumed monthly data transfer out: 50TB via public internet</a:t>
                      </a:r>
                      <a:endParaRPr lang="en-US" sz="1400" b="0" i="0" u="none" strike="noStrike" dirty="0">
                        <a:solidFill>
                          <a:srgbClr val="808080"/>
                        </a:solidFill>
                        <a:effectLst/>
                        <a:latin typeface="Amazon Ember" panose="020B0603020204020204" pitchFamily="34" charset="0"/>
                      </a:endParaRPr>
                    </a:p>
                  </a:txBody>
                  <a:tcPr marL="72000" marR="72000" marT="36000" marB="36000" anchor="ctr"/>
                </a:tc>
                <a:extLst>
                  <a:ext uri="{0D108BD9-81ED-4DB2-BD59-A6C34878D82A}">
                    <a16:rowId xmlns:a16="http://schemas.microsoft.com/office/drawing/2014/main" val="2287131024"/>
                  </a:ext>
                </a:extLst>
              </a:tr>
              <a:tr h="462518">
                <a:tc>
                  <a:txBody>
                    <a:bodyPr/>
                    <a:lstStyle/>
                    <a:p>
                      <a:pPr algn="l" fontAlgn="ctr"/>
                      <a:r>
                        <a:rPr lang="en-US" sz="1400" u="none" strike="noStrike" dirty="0">
                          <a:effectLst/>
                        </a:rPr>
                        <a:t>Other services</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57</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28600" indent="-228600" algn="l" fontAlgn="ctr">
                        <a:buFont typeface="+mj-lt"/>
                        <a:buAutoNum type="arabicParenR"/>
                      </a:pPr>
                      <a:r>
                        <a:rPr lang="en-US" sz="1400" u="none" strike="noStrike" dirty="0">
                          <a:effectLst/>
                        </a:rPr>
                        <a:t>Monitoring, Networking and Security services (e.g. System Manager, </a:t>
                      </a:r>
                      <a:r>
                        <a:rPr lang="en-US" sz="1400" u="none" strike="noStrike" dirty="0" err="1">
                          <a:effectLst/>
                        </a:rPr>
                        <a:t>CloudWatch</a:t>
                      </a:r>
                      <a:r>
                        <a:rPr lang="en-US" sz="1400" u="none" strike="noStrike" dirty="0">
                          <a:effectLst/>
                        </a:rPr>
                        <a:t>, AWS </a:t>
                      </a:r>
                      <a:r>
                        <a:rPr lang="en-US" sz="1400" u="none" strike="noStrike" dirty="0" err="1">
                          <a:effectLst/>
                        </a:rPr>
                        <a:t>Config</a:t>
                      </a:r>
                      <a:r>
                        <a:rPr lang="en-US" sz="1400" u="none" strike="noStrike" dirty="0">
                          <a:effectLst/>
                        </a:rPr>
                        <a:t>, KMS). Assumed 5% of compute spend</a:t>
                      </a:r>
                      <a:endParaRPr lang="en-US" sz="1400" b="0" i="0" u="none" strike="noStrike" dirty="0">
                        <a:solidFill>
                          <a:srgbClr val="808080"/>
                        </a:solidFill>
                        <a:effectLst/>
                        <a:latin typeface="Amazon Ember" panose="020B0603020204020204" pitchFamily="34" charset="0"/>
                      </a:endParaRPr>
                    </a:p>
                  </a:txBody>
                  <a:tcPr marL="72000" marR="72000" marT="36000" marB="36000" anchor="ctr">
                    <a:lnL>
                      <a:noFill/>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153646"/>
                  </a:ext>
                </a:extLst>
              </a:tr>
              <a:tr h="301499">
                <a:tc>
                  <a:txBody>
                    <a:bodyPr/>
                    <a:lstStyle/>
                    <a:p>
                      <a:pPr algn="l" fontAlgn="ctr"/>
                      <a:r>
                        <a:rPr lang="en-US" sz="1400" u="none" strike="noStrike" dirty="0">
                          <a:effectLst/>
                        </a:rPr>
                        <a:t>Total Infra Costs (list price)</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1,457</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253688"/>
                  </a:ext>
                </a:extLst>
              </a:tr>
              <a:tr h="542627">
                <a:tc>
                  <a:txBody>
                    <a:bodyPr/>
                    <a:lstStyle/>
                    <a:p>
                      <a:pPr algn="l" fontAlgn="ctr"/>
                      <a:r>
                        <a:rPr lang="en-US" sz="1400" u="none" strike="noStrike" dirty="0">
                          <a:effectLst/>
                        </a:rPr>
                        <a:t>AWS Support</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96</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rPr>
                        <a:t>1) AWS Business Support</a:t>
                      </a:r>
                      <a:endParaRPr lang="en-US" sz="1400" b="0" i="0" u="none" strike="noStrike" dirty="0">
                        <a:solidFill>
                          <a:srgbClr val="808080"/>
                        </a:solidFill>
                        <a:effectLst/>
                        <a:latin typeface="Amazon Ember" panose="020B0603020204020204" pitchFamily="34" charset="0"/>
                      </a:endParaRPr>
                    </a:p>
                  </a:txBody>
                  <a:tcPr marL="72000" marR="72000" marT="36000" marB="3600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854776"/>
                  </a:ext>
                </a:extLst>
              </a:tr>
              <a:tr h="301499">
                <a:tc>
                  <a:txBody>
                    <a:bodyPr/>
                    <a:lstStyle/>
                    <a:p>
                      <a:pPr algn="l" fontAlgn="ctr"/>
                      <a:r>
                        <a:rPr lang="en-US" sz="1400" b="0" u="none" strike="noStrike" dirty="0">
                          <a:effectLst/>
                        </a:rPr>
                        <a:t>Total Costs incl. AWS Support (list price)</a:t>
                      </a:r>
                      <a:endParaRPr lang="en-US" sz="1400" b="0" i="0" u="none" strike="noStrike" dirty="0">
                        <a:solidFill>
                          <a:srgbClr val="000000"/>
                        </a:solidFill>
                        <a:effectLst/>
                        <a:latin typeface="Amazon Ember" panose="020B0603020204020204" pitchFamily="34" charset="0"/>
                      </a:endParaRPr>
                    </a:p>
                  </a:txBody>
                  <a:tcPr marL="72000" marR="72000" marT="36000" marB="36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b="0" u="none" strike="noStrike" dirty="0">
                          <a:effectLst/>
                        </a:rPr>
                        <a:t>1,553</a:t>
                      </a:r>
                      <a:endParaRPr lang="en-US" sz="1400" b="0" i="0" u="none" strike="noStrike" dirty="0">
                        <a:solidFill>
                          <a:srgbClr val="000000"/>
                        </a:solidFill>
                        <a:effectLst/>
                        <a:latin typeface="Amazon Ember" panose="020B0603020204020204" pitchFamily="34" charset="0"/>
                      </a:endParaRPr>
                    </a:p>
                  </a:txBody>
                  <a:tcPr marL="72000" marR="72000" marT="36000" marB="3600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400" u="none" strike="noStrike" dirty="0">
                          <a:effectLst/>
                        </a:rPr>
                        <a:t> </a:t>
                      </a:r>
                      <a:endParaRPr lang="en-US" sz="1400" b="1" i="0" u="none" strike="noStrike" dirty="0">
                        <a:solidFill>
                          <a:srgbClr val="000000"/>
                        </a:solidFill>
                        <a:effectLst/>
                        <a:latin typeface="Amazon Ember" panose="020B0603020204020204" pitchFamily="34" charset="0"/>
                      </a:endParaRPr>
                    </a:p>
                  </a:txBody>
                  <a:tcPr marL="72000" marR="72000" marT="36000" marB="3600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679322"/>
                  </a:ext>
                </a:extLst>
              </a:tr>
            </a:tbl>
          </a:graphicData>
        </a:graphic>
      </p:graphicFrame>
    </p:spTree>
    <p:extLst>
      <p:ext uri="{BB962C8B-B14F-4D97-AF65-F5344CB8AC3E}">
        <p14:creationId xmlns:p14="http://schemas.microsoft.com/office/powerpoint/2010/main" val="287811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0C02-D8B0-4309-9BDB-5776E3815248}"/>
              </a:ext>
            </a:extLst>
          </p:cNvPr>
          <p:cNvSpPr>
            <a:spLocks noGrp="1"/>
          </p:cNvSpPr>
          <p:nvPr>
            <p:ph type="title"/>
          </p:nvPr>
        </p:nvSpPr>
        <p:spPr/>
        <p:txBody>
          <a:bodyPr/>
          <a:lstStyle/>
          <a:p>
            <a:r>
              <a:rPr lang="de-DE" dirty="0">
                <a:latin typeface="Calibri" panose="020F0502020204030204" pitchFamily="34" charset="0"/>
                <a:cs typeface="Calibri" panose="020F0502020204030204" pitchFamily="34" charset="0"/>
              </a:rPr>
              <a:t>Assumptions</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EAFA3AC5-0738-4044-BD1F-D8F7146BF810}"/>
              </a:ext>
            </a:extLst>
          </p:cNvPr>
          <p:cNvSpPr/>
          <p:nvPr/>
        </p:nvSpPr>
        <p:spPr>
          <a:xfrm>
            <a:off x="11093824" y="0"/>
            <a:ext cx="3536576" cy="18422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00" dirty="0">
                <a:latin typeface="Calibri" panose="020F0502020204030204" pitchFamily="34" charset="0"/>
                <a:cs typeface="Calibri" panose="020F0502020204030204" pitchFamily="34" charset="0"/>
              </a:rPr>
              <a:t>List all </a:t>
            </a:r>
            <a:r>
              <a:rPr lang="de-DE" sz="1800" dirty="0" err="1">
                <a:latin typeface="Calibri" panose="020F0502020204030204" pitchFamily="34" charset="0"/>
                <a:cs typeface="Calibri" panose="020F0502020204030204" pitchFamily="34" charset="0"/>
              </a:rPr>
              <a:t>assumptions</a:t>
            </a:r>
            <a:r>
              <a:rPr lang="de-DE" sz="1800" dirty="0">
                <a:latin typeface="Calibri" panose="020F0502020204030204" pitchFamily="34" charset="0"/>
                <a:cs typeface="Calibri" panose="020F0502020204030204" pitchFamily="34" charset="0"/>
              </a:rPr>
              <a:t> </a:t>
            </a:r>
            <a:r>
              <a:rPr lang="de-DE" sz="1800" dirty="0" err="1">
                <a:latin typeface="Calibri" panose="020F0502020204030204" pitchFamily="34" charset="0"/>
                <a:cs typeface="Calibri" panose="020F0502020204030204" pitchFamily="34" charset="0"/>
              </a:rPr>
              <a:t>taken</a:t>
            </a:r>
            <a:r>
              <a:rPr lang="de-DE" sz="1800" dirty="0">
                <a:latin typeface="Calibri" panose="020F0502020204030204" pitchFamily="34" charset="0"/>
                <a:cs typeface="Calibri" panose="020F0502020204030204" pitchFamily="34" charset="0"/>
              </a:rPr>
              <a:t> in </a:t>
            </a:r>
            <a:r>
              <a:rPr lang="de-DE" sz="1800" dirty="0" err="1">
                <a:latin typeface="Calibri" panose="020F0502020204030204" pitchFamily="34" charset="0"/>
                <a:cs typeface="Calibri" panose="020F0502020204030204" pitchFamily="34" charset="0"/>
              </a:rPr>
              <a:t>the</a:t>
            </a:r>
            <a:r>
              <a:rPr lang="de-DE" sz="1800" dirty="0">
                <a:latin typeface="Calibri" panose="020F0502020204030204" pitchFamily="34" charset="0"/>
                <a:cs typeface="Calibri" panose="020F0502020204030204" pitchFamily="34" charset="0"/>
              </a:rPr>
              <a:t> Business Case </a:t>
            </a:r>
            <a:r>
              <a:rPr lang="de-DE" sz="1800" dirty="0" err="1">
                <a:latin typeface="Calibri" panose="020F0502020204030204" pitchFamily="34" charset="0"/>
                <a:cs typeface="Calibri" panose="020F0502020204030204" pitchFamily="34" charset="0"/>
              </a:rPr>
              <a:t>Calculation</a:t>
            </a:r>
            <a:endParaRPr lang="pl-PL" sz="1800" dirty="0">
              <a:latin typeface="Calibri" panose="020F0502020204030204" pitchFamily="34" charset="0"/>
              <a:cs typeface="Calibri" panose="020F0502020204030204" pitchFamily="34" charset="0"/>
            </a:endParaRPr>
          </a:p>
          <a:p>
            <a:pPr algn="ctr"/>
            <a:endParaRPr lang="pl-PL"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754803"/>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openxmlformats.org/package/2006/metadata/core-properties"/>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30632</TotalTime>
  <Words>2151</Words>
  <Application>Microsoft Macintosh PowerPoint</Application>
  <PresentationFormat>Custom</PresentationFormat>
  <Paragraphs>447</Paragraphs>
  <Slides>24</Slides>
  <Notes>5</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Amazon Ember</vt:lpstr>
      <vt:lpstr>Amazon Ember Display</vt:lpstr>
      <vt:lpstr>Amazon Ember Display Light</vt:lpstr>
      <vt:lpstr>Amazon Ember Light</vt:lpstr>
      <vt:lpstr>Amazon Ember Medium</vt:lpstr>
      <vt:lpstr>Amazon Ember Regular</vt:lpstr>
      <vt:lpstr>Arial</vt:lpstr>
      <vt:lpstr>Calibri</vt:lpstr>
      <vt:lpstr>DeckTemplate-AWS</vt:lpstr>
      <vt:lpstr>Instructions for using this template</vt:lpstr>
      <vt:lpstr>PowerPoint Presentation</vt:lpstr>
      <vt:lpstr>Customer XYZ’s IT Environment in Scope</vt:lpstr>
      <vt:lpstr>Customer XYZ’s Current Server Utilization</vt:lpstr>
      <vt:lpstr>Customer XYZ’s Costs if Remaining On Premise (OP)</vt:lpstr>
      <vt:lpstr>Customer XYZ’s Costs if Remaining On Premise (OP)</vt:lpstr>
      <vt:lpstr>AWS Services Used for AWS Steady State Cost Estimation </vt:lpstr>
      <vt:lpstr>Customer XYZ Annual AWS Operating Costs Lift &amp; shift scenario with initial optimizations</vt:lpstr>
      <vt:lpstr>Assumptions</vt:lpstr>
      <vt:lpstr>Customer XYZ Comparative Operating Cost Summary</vt:lpstr>
      <vt:lpstr>Cost of Migration/Transformation </vt:lpstr>
      <vt:lpstr>Migration Plan </vt:lpstr>
      <vt:lpstr>Customer XYZ Can Profit from AWS Investment Program ABC</vt:lpstr>
      <vt:lpstr>Benefits of the Cloud Go Beyond Infrastructure Cost Savings Cloud Value Framework</vt:lpstr>
      <vt:lpstr>AWS CVF Benefits for Customer </vt:lpstr>
      <vt:lpstr>Cash Flow </vt:lpstr>
      <vt:lpstr>5 Year Financial Summary</vt:lpstr>
      <vt:lpstr>Customer XYZ Could Save USD 92 p.a. Due to an Increase in Staff Productivity Post AWS Migration </vt:lpstr>
      <vt:lpstr>Further Optimization and Modernization Can Lower TCO</vt:lpstr>
      <vt:lpstr>Customer XYZ Can Reduce Costs Further via Optimization and Modernization Measures</vt:lpstr>
      <vt:lpstr>5 Year Financial Summary</vt:lpstr>
      <vt:lpstr>Next steps</vt:lpstr>
      <vt:lpstr>Backup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bulawl@amazon.lu</dc:creator>
  <cp:lastModifiedBy>Microsoft Office User</cp:lastModifiedBy>
  <cp:revision>303</cp:revision>
  <dcterms:created xsi:type="dcterms:W3CDTF">2016-06-17T18:22:10Z</dcterms:created>
  <dcterms:modified xsi:type="dcterms:W3CDTF">2023-07-17T23:03:27Z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