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9" r:id="rId2"/>
    <p:sldId id="295" r:id="rId3"/>
    <p:sldId id="379" r:id="rId4"/>
    <p:sldId id="352" r:id="rId5"/>
    <p:sldId id="384" r:id="rId6"/>
    <p:sldId id="378" r:id="rId7"/>
    <p:sldId id="304" r:id="rId8"/>
    <p:sldId id="353" r:id="rId9"/>
    <p:sldId id="354" r:id="rId10"/>
    <p:sldId id="355" r:id="rId11"/>
    <p:sldId id="356" r:id="rId12"/>
    <p:sldId id="357" r:id="rId13"/>
    <p:sldId id="359" r:id="rId14"/>
    <p:sldId id="380" r:id="rId15"/>
    <p:sldId id="351" r:id="rId16"/>
    <p:sldId id="360" r:id="rId17"/>
    <p:sldId id="364" r:id="rId18"/>
    <p:sldId id="381" r:id="rId19"/>
    <p:sldId id="366" r:id="rId20"/>
    <p:sldId id="367" r:id="rId21"/>
    <p:sldId id="368" r:id="rId22"/>
    <p:sldId id="369" r:id="rId23"/>
    <p:sldId id="370" r:id="rId24"/>
    <p:sldId id="382" r:id="rId25"/>
    <p:sldId id="371" r:id="rId26"/>
    <p:sldId id="375" r:id="rId27"/>
    <p:sldId id="373" r:id="rId28"/>
    <p:sldId id="374" r:id="rId29"/>
    <p:sldId id="376" r:id="rId30"/>
    <p:sldId id="383" r:id="rId31"/>
    <p:sldId id="349" r:id="rId32"/>
    <p:sldId id="361" r:id="rId33"/>
    <p:sldId id="377" r:id="rId34"/>
    <p:sldId id="385" r:id="rId35"/>
    <p:sldId id="303" r:id="rId36"/>
    <p:sldId id="386" r:id="rId37"/>
    <p:sldId id="30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5" autoAdjust="0"/>
    <p:restoredTop sz="87786"/>
  </p:normalViewPr>
  <p:slideViewPr>
    <p:cSldViewPr snapToGrid="0">
      <p:cViewPr varScale="1">
        <p:scale>
          <a:sx n="198" d="100"/>
          <a:sy n="198" d="100"/>
        </p:scale>
        <p:origin x="118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11/02/22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24570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04034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49253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7285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flutter.dev/flutter/widgets/ModalRoute-class.html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flutter.dev/cookbook/navigation/passing-dat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lutter.dev/cookbook/navigation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Navigation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profilePage.dart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498495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HomePage.routename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home'),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ProfilePage</a:t>
            </a:r>
            <a:endParaRPr lang="en-IT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695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main.dart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643188" cy="51751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package:there_and_back_again</a:t>
            </a:r>
            <a:r>
              <a:rPr lang="en-GB" sz="1600" dirty="0">
                <a:latin typeface="Courier" pitchFamily="2" charset="0"/>
              </a:rPr>
              <a:t>/screens/</a:t>
            </a:r>
            <a:r>
              <a:rPr lang="en-GB" sz="1600" dirty="0" err="1">
                <a:latin typeface="Courier" pitchFamily="2" charset="0"/>
              </a:rPr>
              <a:t>homepage.dart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void main()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//main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 err="1">
                <a:highlight>
                  <a:srgbClr val="FFFF00"/>
                </a:highlight>
                <a:latin typeface="Courier" pitchFamily="2" charset="0"/>
              </a:rPr>
              <a:t>HomePage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()</a:t>
            </a:r>
            <a:r>
              <a:rPr lang="en-GB" sz="1600" b="1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295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push and pop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428171" y="4913260"/>
            <a:ext cx="11110202" cy="241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Navigator.pop</a:t>
            </a:r>
            <a:r>
              <a:rPr lang="en-GB" sz="1600" b="1" dirty="0">
                <a:latin typeface="Courier" pitchFamily="2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/>
          <a:lstStyle/>
          <a:p>
            <a:r>
              <a:rPr lang="en-IT" dirty="0"/>
              <a:t>To go to the ProfilePage route, simply invoke </a:t>
            </a:r>
            <a:r>
              <a:rPr lang="en-IT" dirty="0">
                <a:latin typeface="Courier" pitchFamily="2" charset="0"/>
              </a:rPr>
              <a:t>Navigator.push()</a:t>
            </a:r>
            <a:r>
              <a:rPr lang="en-IT" dirty="0"/>
              <a:t>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025509" y="2887133"/>
            <a:ext cx="0" cy="42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011096" y="3400661"/>
            <a:ext cx="2702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Current </a:t>
            </a:r>
            <a:r>
              <a:rPr lang="en-IT" dirty="0">
                <a:latin typeface="Courier" pitchFamily="2" charset="0"/>
              </a:rPr>
              <a:t>BuildContext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5043940" y="3405926"/>
            <a:ext cx="6261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new </a:t>
            </a:r>
            <a:r>
              <a:rPr lang="en-IT" dirty="0">
                <a:latin typeface="Courier" pitchFamily="2" charset="0"/>
              </a:rPr>
              <a:t>MaterialPageRoute</a:t>
            </a:r>
            <a:r>
              <a:rPr lang="en-IT" dirty="0">
                <a:latin typeface="Palatino Linotype" panose="02040502050505030304" pitchFamily="18" charset="0"/>
              </a:rPr>
              <a:t> to be pushed into the stack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</p:cNvCxnSpPr>
          <p:nvPr/>
        </p:nvCxnSpPr>
        <p:spPr>
          <a:xfrm flipV="1">
            <a:off x="7458656" y="2887133"/>
            <a:ext cx="0" cy="42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28171" y="4321834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To pop the ProfilePage route, simply invoke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: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1"/>
            <a:ext cx="11110202" cy="1659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</a:t>
            </a:r>
            <a:r>
              <a:rPr lang="en-GB" sz="1600" b="1" dirty="0">
                <a:latin typeface="Courier" pitchFamily="2" charset="0"/>
              </a:rPr>
              <a:t>(context, </a:t>
            </a:r>
            <a:r>
              <a:rPr lang="en-GB" sz="1600" b="1" dirty="0" err="1">
                <a:latin typeface="Courier" pitchFamily="2" charset="0"/>
              </a:rPr>
              <a:t>MaterialPageRoute</a:t>
            </a:r>
            <a:r>
              <a:rPr lang="en-GB" sz="1600" b="1" dirty="0">
                <a:latin typeface="Courier" pitchFamily="2" charset="0"/>
              </a:rPr>
              <a:t>(builder: (context) =&gt; </a:t>
            </a:r>
            <a:r>
              <a:rPr lang="en-GB" sz="1600" b="1" dirty="0" err="1">
                <a:latin typeface="Courier" pitchFamily="2" charset="0"/>
              </a:rPr>
              <a:t>const</a:t>
            </a:r>
            <a:r>
              <a:rPr lang="en-GB" sz="1600" b="1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ProfilePage</a:t>
            </a:r>
            <a:r>
              <a:rPr lang="en-GB" sz="1600" b="1" dirty="0">
                <a:latin typeface="Courier" pitchFamily="2" charset="0"/>
              </a:rPr>
              <a:t>()));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3461537" y="607442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6755178" y="607383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6755177" y="550861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10035036" y="607383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6551572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9831430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3289305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719038" y="5865692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5456771" y="5865692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8745694" y="5950312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Navigator.pop()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5510084" y="5988346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</p:spTree>
    <p:extLst>
      <p:ext uri="{BB962C8B-B14F-4D97-AF65-F5344CB8AC3E}">
        <p14:creationId xmlns:p14="http://schemas.microsoft.com/office/powerpoint/2010/main" val="240261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push and pop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5095050"/>
          </a:xfrm>
        </p:spPr>
        <p:txBody>
          <a:bodyPr>
            <a:normAutofit/>
          </a:bodyPr>
          <a:lstStyle/>
          <a:p>
            <a:r>
              <a:rPr lang="en-IT" dirty="0"/>
              <a:t>Note that you could have used </a:t>
            </a:r>
            <a:r>
              <a:rPr lang="en-IT" dirty="0">
                <a:latin typeface="Courier" pitchFamily="2" charset="0"/>
              </a:rPr>
              <a:t>Navigator.push()</a:t>
            </a:r>
            <a:r>
              <a:rPr lang="en-IT" dirty="0"/>
              <a:t> to go back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but this would have been result: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Very messy situation. </a:t>
            </a:r>
            <a:r>
              <a:rPr lang="en-GB" dirty="0"/>
              <a:t>T</a:t>
            </a:r>
            <a:r>
              <a:rPr lang="en-IT" dirty="0"/>
              <a:t>he stack will grow indefinetely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1276183" y="47437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4538450" y="474375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4538450" y="40952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7818308" y="474374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4334845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7614703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1072578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502311" y="3837791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3240044" y="3837791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6555624" y="3911758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3293357" y="3911759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FC374F-CD60-634A-B112-FFF119F72AB1}"/>
              </a:ext>
            </a:extLst>
          </p:cNvPr>
          <p:cNvSpPr/>
          <p:nvPr/>
        </p:nvSpPr>
        <p:spPr>
          <a:xfrm>
            <a:off x="7846967" y="40952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E4F77D-9E56-D442-A807-7527CB50B16B}"/>
              </a:ext>
            </a:extLst>
          </p:cNvPr>
          <p:cNvSpPr/>
          <p:nvPr/>
        </p:nvSpPr>
        <p:spPr>
          <a:xfrm>
            <a:off x="7846967" y="343239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2398233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b="1" dirty="0"/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832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Another approach: Named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/>
          </a:bodyPr>
          <a:lstStyle/>
          <a:p>
            <a:r>
              <a:rPr lang="en-GB" dirty="0"/>
              <a:t>An alternative approach to </a:t>
            </a:r>
            <a:r>
              <a:rPr lang="en-GB" dirty="0" err="1">
                <a:latin typeface="Courier" pitchFamily="2" charset="0"/>
              </a:rPr>
              <a:t>Navigator.push</a:t>
            </a:r>
            <a:r>
              <a:rPr lang="en-GB" dirty="0">
                <a:latin typeface="Courier" pitchFamily="2" charset="0"/>
              </a:rPr>
              <a:t>()</a:t>
            </a:r>
            <a:r>
              <a:rPr lang="en-GB" dirty="0"/>
              <a:t> is </a:t>
            </a:r>
            <a:r>
              <a:rPr lang="en-GB" dirty="0" err="1">
                <a:latin typeface="Courier" pitchFamily="2" charset="0"/>
              </a:rPr>
              <a:t>Navigator.pushNamed</a:t>
            </a:r>
            <a:r>
              <a:rPr lang="en-GB" dirty="0">
                <a:latin typeface="Courier" pitchFamily="2" charset="0"/>
              </a:rPr>
              <a:t>()</a:t>
            </a:r>
          </a:p>
          <a:p>
            <a:endParaRPr lang="en-GB" dirty="0"/>
          </a:p>
          <a:p>
            <a:r>
              <a:rPr lang="en-GB" dirty="0"/>
              <a:t>This solution consists of </a:t>
            </a:r>
            <a:r>
              <a:rPr lang="en-GB" b="1" dirty="0"/>
              <a:t>associating names to each route </a:t>
            </a:r>
            <a:r>
              <a:rPr lang="en-GB" dirty="0"/>
              <a:t>and use the names for navigation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My personal opinion: this is a </a:t>
            </a:r>
            <a:r>
              <a:rPr lang="en-GB" b="1" dirty="0"/>
              <a:t>cleaner</a:t>
            </a:r>
            <a:r>
              <a:rPr lang="en-GB" dirty="0"/>
              <a:t> </a:t>
            </a:r>
            <a:r>
              <a:rPr lang="en-GB" b="1" dirty="0"/>
              <a:t>approach</a:t>
            </a:r>
            <a:r>
              <a:rPr lang="en-GB" dirty="0"/>
              <a:t> that leads to better, more readable code</a:t>
            </a:r>
          </a:p>
          <a:p>
            <a:endParaRPr lang="en-GB" dirty="0"/>
          </a:p>
          <a:p>
            <a:r>
              <a:rPr lang="en-GB" dirty="0"/>
              <a:t>Let’s see how to go for this approach</a:t>
            </a:r>
          </a:p>
        </p:txBody>
      </p:sp>
    </p:spTree>
    <p:extLst>
      <p:ext uri="{BB962C8B-B14F-4D97-AF65-F5344CB8AC3E}">
        <p14:creationId xmlns:p14="http://schemas.microsoft.com/office/powerpoint/2010/main" val="1075219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Named navigation –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If you want to implement this approach, you need to specify, from the beginning, the name of each route.</a:t>
            </a:r>
          </a:p>
          <a:p>
            <a:endParaRPr lang="en-GB" dirty="0"/>
          </a:p>
          <a:p>
            <a:r>
              <a:rPr lang="en-GB" dirty="0"/>
              <a:t>This is done via the </a:t>
            </a:r>
            <a:r>
              <a:rPr lang="en-GB" dirty="0" err="1">
                <a:latin typeface="Courier" pitchFamily="2" charset="0"/>
              </a:rPr>
              <a:t>initialRoute</a:t>
            </a:r>
            <a:r>
              <a:rPr lang="en-GB" dirty="0"/>
              <a:t> and </a:t>
            </a:r>
            <a:r>
              <a:rPr lang="en-GB" dirty="0">
                <a:latin typeface="Courier" pitchFamily="2" charset="0"/>
              </a:rPr>
              <a:t>routes</a:t>
            </a:r>
            <a:r>
              <a:rPr lang="en-GB" dirty="0"/>
              <a:t> named parameters of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/>
              <a:t>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initialRoute</a:t>
            </a:r>
            <a:r>
              <a:rPr lang="en-GB" dirty="0">
                <a:latin typeface="Courier" pitchFamily="2" charset="0"/>
              </a:rPr>
              <a:t>: '/’,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routes</a:t>
            </a:r>
            <a:r>
              <a:rPr lang="en-GB" dirty="0">
                <a:latin typeface="Courier" pitchFamily="2" charset="0"/>
              </a:rPr>
              <a:t>: 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'/' : (context) =&gt; </a:t>
            </a:r>
            <a:r>
              <a:rPr lang="en-GB" dirty="0" err="1">
                <a:latin typeface="Courier" pitchFamily="2" charset="0"/>
              </a:rPr>
              <a:t>HomePage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'/profile/': (context) =&gt; </a:t>
            </a:r>
            <a:r>
              <a:rPr lang="en-GB" dirty="0" err="1">
                <a:latin typeface="Courier" pitchFamily="2" charset="0"/>
              </a:rPr>
              <a:t>ProfilePage</a:t>
            </a:r>
            <a:r>
              <a:rPr lang="en-GB" dirty="0">
                <a:latin typeface="Courier" pitchFamily="2" charset="0"/>
              </a:rPr>
              <a:t>(),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449B2-1776-7943-83E6-F63FDFD5661F}"/>
              </a:ext>
            </a:extLst>
          </p:cNvPr>
          <p:cNvSpPr/>
          <p:nvPr/>
        </p:nvSpPr>
        <p:spPr>
          <a:xfrm>
            <a:off x="7151371" y="4317415"/>
            <a:ext cx="4530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This maps names to the corresponding routes within the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FD041E-6B02-E941-8CA2-ED4EE902113D}"/>
              </a:ext>
            </a:extLst>
          </p:cNvPr>
          <p:cNvSpPr/>
          <p:nvPr/>
        </p:nvSpPr>
        <p:spPr>
          <a:xfrm>
            <a:off x="7151371" y="3429000"/>
            <a:ext cx="4221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This specifies the app entry point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4F4F2C-4A9E-6D4A-961C-18CFFCC8B22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206240" y="3613666"/>
            <a:ext cx="2945131" cy="53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03C3DD-0BDC-EC4A-8DBD-1314986D70EE}"/>
              </a:ext>
            </a:extLst>
          </p:cNvPr>
          <p:cNvCxnSpPr>
            <a:cxnSpLocks/>
          </p:cNvCxnSpPr>
          <p:nvPr/>
        </p:nvCxnSpPr>
        <p:spPr>
          <a:xfrm flipH="1">
            <a:off x="2663190" y="4480561"/>
            <a:ext cx="4488181" cy="17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11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Named navigation – pushNamed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428171" y="4913260"/>
            <a:ext cx="11110202" cy="241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Navigator.pop</a:t>
            </a:r>
            <a:r>
              <a:rPr lang="en-GB" sz="1600" b="1" dirty="0">
                <a:latin typeface="Courier" pitchFamily="2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/>
          </a:bodyPr>
          <a:lstStyle/>
          <a:p>
            <a:r>
              <a:rPr lang="en-IT" dirty="0"/>
              <a:t>To go to the </a:t>
            </a:r>
            <a:r>
              <a:rPr lang="en-IT" dirty="0">
                <a:latin typeface="Courier" pitchFamily="2" charset="0"/>
              </a:rPr>
              <a:t>ProfilePage</a:t>
            </a:r>
            <a:r>
              <a:rPr lang="en-IT" dirty="0"/>
              <a:t> route, now you can invoke </a:t>
            </a:r>
            <a:r>
              <a:rPr lang="en-IT" dirty="0">
                <a:latin typeface="Courier" pitchFamily="2" charset="0"/>
              </a:rPr>
              <a:t>Navigator.pushNamed()</a:t>
            </a:r>
            <a:r>
              <a:rPr lang="en-IT" dirty="0"/>
              <a:t>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461537" y="2903221"/>
            <a:ext cx="218923" cy="40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011096" y="3441002"/>
            <a:ext cx="2702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Current </a:t>
            </a:r>
            <a:r>
              <a:rPr lang="en-IT" dirty="0">
                <a:latin typeface="Courier" pitchFamily="2" charset="0"/>
              </a:rPr>
              <a:t>BuildContext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5043940" y="3446267"/>
            <a:ext cx="5227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name of the route to be pushed into the stack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221795" y="2983231"/>
            <a:ext cx="2436002" cy="46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28171" y="4321834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To pop the </a:t>
            </a:r>
            <a:r>
              <a:rPr lang="en-IT" dirty="0">
                <a:latin typeface="Courier" pitchFamily="2" charset="0"/>
              </a:rPr>
              <a:t>ProfilePage</a:t>
            </a:r>
            <a:r>
              <a:rPr lang="en-IT" dirty="0"/>
              <a:t> route, you can still use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: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1"/>
            <a:ext cx="11110202" cy="1659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Navigator.pushNamed</a:t>
            </a:r>
            <a:r>
              <a:rPr lang="en-GB" sz="1600" b="1" dirty="0">
                <a:latin typeface="Courier" pitchFamily="2" charset="0"/>
              </a:rPr>
              <a:t>(context,’/profile/’);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3461537" y="607442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6755178" y="607383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6755177" y="550861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10035036" y="607383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6551572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9831430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3289305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719038" y="5865692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5456771" y="5865692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8745694" y="5950312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Navigator.pop()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5436823" y="5958463"/>
            <a:ext cx="12165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Navigator.pushNamed()</a:t>
            </a:r>
            <a:endParaRPr lang="en-IT" sz="1100" dirty="0"/>
          </a:p>
        </p:txBody>
      </p:sp>
    </p:spTree>
    <p:extLst>
      <p:ext uri="{BB962C8B-B14F-4D97-AF65-F5344CB8AC3E}">
        <p14:creationId xmlns:p14="http://schemas.microsoft.com/office/powerpoint/2010/main" val="4276745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b="1" dirty="0"/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4813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8E60534-2F58-B74A-BBC3-99782BBBC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928" y="1200148"/>
            <a:ext cx="2533718" cy="5483225"/>
          </a:xfrm>
          <a:prstGeom prst="rect">
            <a:avLst/>
          </a:prstGeom>
        </p:spPr>
      </p:pic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DC4A269-85AF-6349-AD98-169D4892E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561" y="1200148"/>
            <a:ext cx="2539586" cy="5495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– Passing an argument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/>
          </a:bodyPr>
          <a:lstStyle/>
          <a:p>
            <a:r>
              <a:rPr lang="en-IT" dirty="0"/>
              <a:t>It is (of course) possible to pass arguments to the new route that can be used for several purposes.</a:t>
            </a:r>
          </a:p>
          <a:p>
            <a:endParaRPr lang="en-IT" dirty="0"/>
          </a:p>
          <a:p>
            <a:r>
              <a:rPr lang="en-IT" dirty="0"/>
              <a:t>To demonstrate how, let’s expand the app with another route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/>
              <a:t> that will get an argument from the </a:t>
            </a:r>
            <a:r>
              <a:rPr lang="en-IT" dirty="0">
                <a:latin typeface="Courier" pitchFamily="2" charset="0"/>
              </a:rPr>
              <a:t>HomePage </a:t>
            </a:r>
            <a:r>
              <a:rPr lang="en-IT" dirty="0"/>
              <a:t>and will show it in the center of the screen.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7052310" y="1923628"/>
            <a:ext cx="3148330" cy="2499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823201" y="169333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50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Navigator</a:t>
            </a:r>
          </a:p>
          <a:p>
            <a:r>
              <a:rPr lang="en-GB" dirty="0"/>
              <a:t>Navigate to a new screen and back</a:t>
            </a:r>
          </a:p>
          <a:p>
            <a:r>
              <a:rPr lang="en-GB" dirty="0"/>
              <a:t>Named routes </a:t>
            </a:r>
          </a:p>
          <a:p>
            <a:r>
              <a:rPr lang="en-GB" dirty="0"/>
              <a:t>Passing argument to a named routes</a:t>
            </a:r>
          </a:p>
          <a:p>
            <a:r>
              <a:rPr lang="en-GB" dirty="0"/>
              <a:t>Returning an argument from a named route</a:t>
            </a:r>
          </a:p>
          <a:p>
            <a:endParaRPr lang="en-GB" dirty="0"/>
          </a:p>
          <a:p>
            <a:r>
              <a:rPr lang="en-GB" dirty="0"/>
              <a:t>Exercise</a:t>
            </a:r>
          </a:p>
          <a:p>
            <a:r>
              <a:rPr lang="en-GB" dirty="0"/>
              <a:t>Homework</a:t>
            </a:r>
          </a:p>
          <a:p>
            <a:r>
              <a:rPr lang="en-GB" dirty="0"/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453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Passing arguments – messagePage.dart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498495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    //TODO: get the message from </a:t>
            </a:r>
            <a:r>
              <a:rPr lang="en-GB" sz="1600" b="1" dirty="0" err="1">
                <a:highlight>
                  <a:srgbClr val="FFFF00"/>
                </a:highlight>
                <a:latin typeface="Courier" pitchFamily="2" charset="0"/>
              </a:rPr>
              <a:t>HomePage</a:t>
            </a:r>
            <a:endParaRPr lang="en-GB" sz="1600" b="1" dirty="0">
              <a:highlight>
                <a:srgbClr val="FFFF00"/>
              </a:highlight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MessagePage.routename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361167"/>
            <a:ext cx="5478901" cy="5584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child: Column(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mainAxisAlignment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MainAxisAlignment.center</a:t>
            </a:r>
            <a:r>
              <a:rPr lang="en-GB" sz="16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children: [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</a:t>
            </a:r>
            <a:r>
              <a:rPr lang="en-GB" sz="1600" b="1" dirty="0">
                <a:latin typeface="Courier" pitchFamily="2" charset="0"/>
              </a:rPr>
              <a:t>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Text(’’), //TODO: put the message inside the Text here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child: Text('To the home'),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  </a:t>
            </a:r>
            <a:r>
              <a:rPr lang="en-GB" sz="1600" dirty="0" err="1">
                <a:latin typeface="Courier" pitchFamily="2" charset="0"/>
              </a:rPr>
              <a:t>Navigator.pop</a:t>
            </a:r>
            <a:r>
              <a:rPr lang="en-GB" sz="1600" dirty="0">
                <a:latin typeface="Courier" pitchFamily="2" charset="0"/>
              </a:rPr>
              <a:t>(context);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],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 </a:t>
            </a:r>
            <a:r>
              <a:rPr lang="en-GB" sz="1600" dirty="0" err="1">
                <a:latin typeface="Courier" pitchFamily="2" charset="0"/>
              </a:rPr>
              <a:t>MessagePage</a:t>
            </a:r>
            <a:endParaRPr lang="en-IT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194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Passing arguments – Add the new route and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New route? Let’s add it to the list: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initialRoute</a:t>
            </a:r>
            <a:r>
              <a:rPr lang="en-GB" dirty="0">
                <a:latin typeface="Courier" pitchFamily="2" charset="0"/>
              </a:rPr>
              <a:t>: '/’,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routes: 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'/' : (context) =&gt; </a:t>
            </a:r>
            <a:r>
              <a:rPr lang="en-GB" dirty="0" err="1">
                <a:latin typeface="Courier" pitchFamily="2" charset="0"/>
              </a:rPr>
              <a:t>HomePage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'/profile/': (context) =&gt; </a:t>
            </a:r>
            <a:r>
              <a:rPr lang="en-GB" dirty="0" err="1">
                <a:latin typeface="Courier" pitchFamily="2" charset="0"/>
              </a:rPr>
              <a:t>ProfilePage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  ‘/message/': (context) =&gt; </a:t>
            </a:r>
            <a:r>
              <a:rPr lang="en-GB" b="1" dirty="0" err="1">
                <a:latin typeface="Courier" pitchFamily="2" charset="0"/>
              </a:rPr>
              <a:t>MessagePage</a:t>
            </a:r>
            <a:r>
              <a:rPr lang="en-GB" b="1" dirty="0">
                <a:latin typeface="Courier" pitchFamily="2" charset="0"/>
              </a:rPr>
              <a:t>(),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endParaRPr lang="en-GB" dirty="0"/>
          </a:p>
          <a:p>
            <a:r>
              <a:rPr lang="en-GB" dirty="0"/>
              <a:t>To do: add a button in the </a:t>
            </a:r>
            <a:r>
              <a:rPr lang="en-GB" dirty="0" err="1">
                <a:latin typeface="Courier" pitchFamily="2" charset="0"/>
              </a:rPr>
              <a:t>HomePage</a:t>
            </a:r>
            <a:r>
              <a:rPr lang="en-GB" dirty="0"/>
              <a:t> to navigate to </a:t>
            </a:r>
            <a:r>
              <a:rPr lang="en-GB" dirty="0" err="1">
                <a:latin typeface="Courier" pitchFamily="2" charset="0"/>
              </a:rPr>
              <a:t>MessagePage</a:t>
            </a:r>
            <a:endParaRPr lang="en-GB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31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Passing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To pass an argument to the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/>
              <a:t> route, now you can invoke </a:t>
            </a:r>
            <a:r>
              <a:rPr lang="en-IT" dirty="0">
                <a:latin typeface="Courier" pitchFamily="2" charset="0"/>
              </a:rPr>
              <a:t>Navigator.pushNamed()</a:t>
            </a:r>
            <a:r>
              <a:rPr lang="en-IT" dirty="0"/>
              <a:t> as: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133165" y="2971801"/>
            <a:ext cx="547295" cy="88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1745136" y="3943400"/>
            <a:ext cx="2776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Current </a:t>
            </a:r>
            <a:r>
              <a:rPr lang="en-IT" dirty="0">
                <a:latin typeface="Courier" pitchFamily="2" charset="0"/>
              </a:rPr>
              <a:t>BuildContext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3737693" y="4349891"/>
            <a:ext cx="5227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name of the route to be pushed into the stack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217197" y="2983231"/>
            <a:ext cx="1134353" cy="1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07853" y="5528583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Note that you can pass ANYTHING as argument, not just a </a:t>
            </a:r>
            <a:r>
              <a:rPr lang="en-IT" sz="2200" dirty="0">
                <a:latin typeface="Courier" pitchFamily="2" charset="0"/>
              </a:rPr>
              <a:t>String</a:t>
            </a:r>
            <a:r>
              <a:rPr lang="en-IT" sz="2200" dirty="0"/>
              <a:t>. 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1"/>
            <a:ext cx="11110202" cy="1726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Navigator.pushNamed</a:t>
            </a:r>
            <a:r>
              <a:rPr lang="en-GB" sz="1600" b="1" dirty="0">
                <a:latin typeface="Courier" pitchFamily="2" charset="0"/>
              </a:rPr>
              <a:t>(context,’/message/’, arguments: ‘Hello!’);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30A01B-E707-FA46-9684-75C0FE207130}"/>
              </a:ext>
            </a:extLst>
          </p:cNvPr>
          <p:cNvCxnSpPr>
            <a:cxnSpLocks/>
          </p:cNvCxnSpPr>
          <p:nvPr/>
        </p:nvCxnSpPr>
        <p:spPr>
          <a:xfrm flipH="1" flipV="1">
            <a:off x="7577852" y="2983231"/>
            <a:ext cx="1014819" cy="81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2A00CE5-764F-8C48-989F-8030038ACE19}"/>
              </a:ext>
            </a:extLst>
          </p:cNvPr>
          <p:cNvSpPr/>
          <p:nvPr/>
        </p:nvSpPr>
        <p:spPr>
          <a:xfrm>
            <a:off x="7143420" y="3832189"/>
            <a:ext cx="3041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arguments to be passed</a:t>
            </a:r>
          </a:p>
        </p:txBody>
      </p:sp>
    </p:spTree>
    <p:extLst>
      <p:ext uri="{BB962C8B-B14F-4D97-AF65-F5344CB8AC3E}">
        <p14:creationId xmlns:p14="http://schemas.microsoft.com/office/powerpoint/2010/main" val="1573254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Retrieving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To retrieve the argument from the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/>
              <a:t> route side you can use a </a:t>
            </a:r>
            <a:r>
              <a:rPr lang="en-IT" dirty="0">
                <a:latin typeface="Courier" pitchFamily="2" charset="0"/>
              </a:rPr>
              <a:t>ModalRoute </a:t>
            </a:r>
            <a:r>
              <a:rPr lang="en-IT" dirty="0"/>
              <a:t>as: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017520" y="2628900"/>
            <a:ext cx="262890" cy="54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492976" y="3277020"/>
            <a:ext cx="44089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To figure out what this is, you can imagine that as a utility that stands between the prevoius route (here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>
                <a:latin typeface="Palatino Linotype" panose="02040502050505030304" pitchFamily="18" charset="0"/>
              </a:rPr>
              <a:t>) and the current one (here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>
                <a:latin typeface="Palatino Linotype" panose="02040502050505030304" pitchFamily="18" charset="0"/>
              </a:rPr>
              <a:t>). For details see: </a:t>
            </a:r>
            <a:r>
              <a:rPr lang="en-GB" dirty="0">
                <a:latin typeface="Palatino Linotype" panose="02040502050505030304" pitchFamily="18" charset="0"/>
                <a:hlinkClick r:id="rId2"/>
              </a:rPr>
              <a:t>https://api.flutter.dev/flutter/widgets/ModalRoute-class.html</a:t>
            </a:r>
            <a:r>
              <a:rPr lang="en-GB" dirty="0">
                <a:latin typeface="Palatino Linotype" panose="02040502050505030304" pitchFamily="18" charset="0"/>
              </a:rPr>
              <a:t> 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5349323" y="4445448"/>
            <a:ext cx="2903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We put the </a:t>
            </a:r>
            <a:r>
              <a:rPr lang="en-IT" b="1" dirty="0">
                <a:latin typeface="Courier" pitchFamily="2" charset="0"/>
              </a:rPr>
              <a:t>!</a:t>
            </a:r>
            <a:r>
              <a:rPr lang="en-IT" dirty="0">
                <a:latin typeface="Palatino Linotype" panose="02040502050505030304" pitchFamily="18" charset="0"/>
              </a:rPr>
              <a:t> </a:t>
            </a:r>
            <a:r>
              <a:rPr lang="en-GB" dirty="0">
                <a:latin typeface="Palatino Linotype" panose="02040502050505030304" pitchFamily="18" charset="0"/>
              </a:rPr>
              <a:t>here to force the non-null type. 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</p:cNvCxnSpPr>
          <p:nvPr/>
        </p:nvCxnSpPr>
        <p:spPr>
          <a:xfrm flipH="1" flipV="1">
            <a:off x="5420966" y="2628900"/>
            <a:ext cx="691364" cy="181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396844" y="5459873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Then we display the retrieved argument by simply: 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600890" y="1964267"/>
            <a:ext cx="10874830" cy="1062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final message = </a:t>
            </a:r>
            <a:r>
              <a:rPr lang="en-GB" sz="1600" b="1" dirty="0" err="1">
                <a:latin typeface="Courier" pitchFamily="2" charset="0"/>
              </a:rPr>
              <a:t>ModalRoute.of</a:t>
            </a:r>
            <a:r>
              <a:rPr lang="en-GB" sz="1600" b="1" dirty="0">
                <a:latin typeface="Courier" pitchFamily="2" charset="0"/>
              </a:rPr>
              <a:t>(context)!.</a:t>
            </a:r>
            <a:r>
              <a:rPr lang="en-GB" sz="1600" b="1" dirty="0" err="1">
                <a:latin typeface="Courier" pitchFamily="2" charset="0"/>
              </a:rPr>
              <a:t>settings.arguments</a:t>
            </a:r>
            <a:r>
              <a:rPr lang="en-GB" sz="1600" b="1" dirty="0">
                <a:latin typeface="Courier" pitchFamily="2" charset="0"/>
              </a:rPr>
              <a:t>! as String;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30A01B-E707-FA46-9684-75C0FE207130}"/>
              </a:ext>
            </a:extLst>
          </p:cNvPr>
          <p:cNvCxnSpPr>
            <a:cxnSpLocks/>
          </p:cNvCxnSpPr>
          <p:nvPr/>
        </p:nvCxnSpPr>
        <p:spPr>
          <a:xfrm flipH="1" flipV="1">
            <a:off x="8252886" y="2628900"/>
            <a:ext cx="711682" cy="69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2A00CE5-764F-8C48-989F-8030038ACE19}"/>
              </a:ext>
            </a:extLst>
          </p:cNvPr>
          <p:cNvSpPr/>
          <p:nvPr/>
        </p:nvSpPr>
        <p:spPr>
          <a:xfrm>
            <a:off x="7979408" y="3334354"/>
            <a:ext cx="39098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A</a:t>
            </a:r>
            <a:r>
              <a:rPr lang="en-IT" dirty="0">
                <a:latin typeface="Palatino Linotype" panose="02040502050505030304" pitchFamily="18" charset="0"/>
              </a:rPr>
              <a:t>rguments is an </a:t>
            </a:r>
            <a:r>
              <a:rPr lang="en-IT" dirty="0">
                <a:latin typeface="Courier" pitchFamily="2" charset="0"/>
              </a:rPr>
              <a:t>Object?</a:t>
            </a:r>
            <a:r>
              <a:rPr lang="en-IT" dirty="0">
                <a:latin typeface="Palatino Linotype" panose="02040502050505030304" pitchFamily="18" charset="0"/>
              </a:rPr>
              <a:t> </a:t>
            </a:r>
            <a:r>
              <a:rPr lang="en-GB" dirty="0">
                <a:latin typeface="Palatino Linotype" panose="02040502050505030304" pitchFamily="18" charset="0"/>
              </a:rPr>
              <a:t>B</a:t>
            </a:r>
            <a:r>
              <a:rPr lang="en-IT" dirty="0">
                <a:latin typeface="Palatino Linotype" panose="02040502050505030304" pitchFamily="18" charset="0"/>
              </a:rPr>
              <a:t>ut you know this is a </a:t>
            </a:r>
            <a:r>
              <a:rPr lang="en-IT" dirty="0">
                <a:latin typeface="Courier" pitchFamily="2" charset="0"/>
              </a:rPr>
              <a:t>String</a:t>
            </a:r>
            <a:r>
              <a:rPr lang="en-IT" dirty="0">
                <a:latin typeface="Palatino Linotype" panose="02040502050505030304" pitchFamily="18" charset="0"/>
              </a:rPr>
              <a:t>, so parse it explicitely!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64ED98-4C05-8C44-9CF9-A6C77A5B98F7}"/>
              </a:ext>
            </a:extLst>
          </p:cNvPr>
          <p:cNvCxnSpPr>
            <a:cxnSpLocks/>
          </p:cNvCxnSpPr>
          <p:nvPr/>
        </p:nvCxnSpPr>
        <p:spPr>
          <a:xfrm flipV="1">
            <a:off x="6285048" y="2620226"/>
            <a:ext cx="1521642" cy="182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5FE2BB0-25ED-B442-8A02-03110C3123F6}"/>
              </a:ext>
            </a:extLst>
          </p:cNvPr>
          <p:cNvSpPr txBox="1">
            <a:spLocks/>
          </p:cNvSpPr>
          <p:nvPr/>
        </p:nvSpPr>
        <p:spPr>
          <a:xfrm>
            <a:off x="396844" y="5865670"/>
            <a:ext cx="10874830" cy="1062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Text('This is the message: $message’),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89302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b="1" dirty="0"/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548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8377878-F9F6-3243-BF5A-453577458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241" y="1187445"/>
            <a:ext cx="2539587" cy="5495928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D9E23EF-FFDA-0542-9B07-DB092EB54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615" y="1187448"/>
            <a:ext cx="2539586" cy="5495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– Returning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/>
          </a:bodyPr>
          <a:lstStyle/>
          <a:p>
            <a:r>
              <a:rPr lang="en-IT" dirty="0"/>
              <a:t>It is (of course) also possible to return data from a route.</a:t>
            </a:r>
          </a:p>
          <a:p>
            <a:endParaRPr lang="en-IT" dirty="0"/>
          </a:p>
          <a:p>
            <a:r>
              <a:rPr lang="en-IT" dirty="0"/>
              <a:t>To demonstrate how, let’s expand the app with another route </a:t>
            </a:r>
            <a:r>
              <a:rPr lang="en-IT" dirty="0">
                <a:latin typeface="Courier" pitchFamily="2" charset="0"/>
              </a:rPr>
              <a:t>PickValuePage</a:t>
            </a:r>
            <a:r>
              <a:rPr lang="en-IT" dirty="0"/>
              <a:t> that will provide a value to the </a:t>
            </a:r>
            <a:r>
              <a:rPr lang="en-IT" dirty="0">
                <a:latin typeface="Courier" pitchFamily="2" charset="0"/>
              </a:rPr>
              <a:t>HomePage </a:t>
            </a:r>
            <a:r>
              <a:rPr lang="en-IT" dirty="0"/>
              <a:t>which will be in charge of showing it via a </a:t>
            </a:r>
            <a:r>
              <a:rPr lang="en-IT" dirty="0">
                <a:latin typeface="Courier" pitchFamily="2" charset="0"/>
              </a:rPr>
              <a:t>ScaffoldMessenger</a:t>
            </a:r>
            <a:r>
              <a:rPr lang="en-IT" dirty="0"/>
              <a:t>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6972300" y="1923628"/>
            <a:ext cx="3228340" cy="2594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960361" y="165904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118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data – pickValuePage.dart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78318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‘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PickValuePage.routename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home'),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 + return the data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PickValuePage</a:t>
            </a:r>
            <a:endParaRPr lang="en-IT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6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data – Add the new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/>
          </a:bodyPr>
          <a:lstStyle/>
          <a:p>
            <a:r>
              <a:rPr lang="en-GB" dirty="0"/>
              <a:t>New route? Let’s add it to the list: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initialRoute</a:t>
            </a:r>
            <a:r>
              <a:rPr lang="en-GB" dirty="0">
                <a:latin typeface="Courier" pitchFamily="2" charset="0"/>
              </a:rPr>
              <a:t>: '/’,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routes: 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'/' : (context) =&gt; </a:t>
            </a:r>
            <a:r>
              <a:rPr lang="en-GB" dirty="0" err="1">
                <a:latin typeface="Courier" pitchFamily="2" charset="0"/>
              </a:rPr>
              <a:t>HomePage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'/profile/': (context) =&gt; </a:t>
            </a:r>
            <a:r>
              <a:rPr lang="en-GB" dirty="0" err="1">
                <a:latin typeface="Courier" pitchFamily="2" charset="0"/>
              </a:rPr>
              <a:t>ProfilePage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‘/message/': (context) =&gt; </a:t>
            </a:r>
            <a:r>
              <a:rPr lang="en-GB" dirty="0" err="1">
                <a:latin typeface="Courier" pitchFamily="2" charset="0"/>
              </a:rPr>
              <a:t>MessagePage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  ‘/</a:t>
            </a:r>
            <a:r>
              <a:rPr lang="en-GB" b="1" dirty="0" err="1">
                <a:latin typeface="Courier" pitchFamily="2" charset="0"/>
              </a:rPr>
              <a:t>pickValue</a:t>
            </a:r>
            <a:r>
              <a:rPr lang="en-GB" b="1" dirty="0">
                <a:latin typeface="Courier" pitchFamily="2" charset="0"/>
              </a:rPr>
              <a:t>/': (context) =&gt; </a:t>
            </a:r>
            <a:r>
              <a:rPr lang="en-GB" b="1" dirty="0" err="1">
                <a:latin typeface="Courier" pitchFamily="2" charset="0"/>
              </a:rPr>
              <a:t>PickValuePage</a:t>
            </a:r>
            <a:r>
              <a:rPr lang="en-GB" b="1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7190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/>
          </a:bodyPr>
          <a:lstStyle/>
          <a:p>
            <a:r>
              <a:rPr lang="en-IT" dirty="0"/>
              <a:t>To return an argument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route, you can invoke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 as: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234690" y="3108961"/>
            <a:ext cx="1005840" cy="9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136827" y="4100644"/>
            <a:ext cx="74912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value that will return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>
                <a:latin typeface="Palatino Linotype" panose="02040502050505030304" pitchFamily="18" charset="0"/>
              </a:rPr>
              <a:t> once </a:t>
            </a:r>
            <a:r>
              <a:rPr lang="en-IT" dirty="0">
                <a:latin typeface="Courier" pitchFamily="2" charset="0"/>
              </a:rPr>
              <a:t>PickValuePage</a:t>
            </a:r>
            <a:r>
              <a:rPr lang="en-IT" dirty="0">
                <a:latin typeface="Palatino Linotype" panose="02040502050505030304" pitchFamily="18" charset="0"/>
              </a:rPr>
              <a:t> is popped out from the stack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0"/>
            <a:ext cx="11110202" cy="2922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Navigator.pop</a:t>
            </a:r>
            <a:r>
              <a:rPr lang="en-GB" sz="1600" dirty="0">
                <a:latin typeface="Courier" pitchFamily="2" charset="0"/>
              </a:rPr>
              <a:t>(context, 'This is the value');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1354000-91BF-0049-A86C-ACE7BEA0BAB9}"/>
              </a:ext>
            </a:extLst>
          </p:cNvPr>
          <p:cNvSpPr txBox="1">
            <a:spLocks/>
          </p:cNvSpPr>
          <p:nvPr/>
        </p:nvSpPr>
        <p:spPr>
          <a:xfrm>
            <a:off x="428171" y="5428195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Note that you can return ANYTHING, not just a </a:t>
            </a:r>
            <a:r>
              <a:rPr lang="en-IT" sz="2200" dirty="0">
                <a:latin typeface="Courier" pitchFamily="2" charset="0"/>
              </a:rPr>
              <a:t>String</a:t>
            </a:r>
            <a:r>
              <a:rPr lang="en-IT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36640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/>
          </a:bodyPr>
          <a:lstStyle/>
          <a:p>
            <a:r>
              <a:rPr lang="en-IT" dirty="0"/>
              <a:t>To get the result,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must be patient and </a:t>
            </a:r>
            <a:r>
              <a:rPr lang="en-IT" i="1" dirty="0"/>
              <a:t>await</a:t>
            </a:r>
            <a:r>
              <a:rPr lang="en-IT" dirty="0"/>
              <a:t> for it::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H="1">
            <a:off x="2777490" y="2592989"/>
            <a:ext cx="2274570" cy="56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5052060" y="2152393"/>
            <a:ext cx="4827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Await means async stuff. The </a:t>
            </a:r>
            <a:r>
              <a:rPr lang="en-IT" dirty="0">
                <a:latin typeface="Courier" pitchFamily="2" charset="0"/>
              </a:rPr>
              <a:t>onPressed</a:t>
            </a:r>
            <a:r>
              <a:rPr lang="en-IT" dirty="0">
                <a:latin typeface="Palatino Linotype" panose="02040502050505030304" pitchFamily="18" charset="0"/>
              </a:rPr>
              <a:t> function become asynchronous as well so…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600891" y="2762525"/>
            <a:ext cx="11110202" cy="2922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</a:t>
            </a:r>
            <a:r>
              <a:rPr lang="en-GB" sz="1600" b="1" dirty="0">
                <a:latin typeface="Courier" pitchFamily="2" charset="0"/>
              </a:rPr>
              <a:t>async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b="1" dirty="0">
                <a:latin typeface="Courier" pitchFamily="2" charset="0"/>
              </a:rPr>
              <a:t>final result = await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Navigator.pushNamed</a:t>
            </a:r>
            <a:r>
              <a:rPr lang="en-GB" sz="1600" dirty="0">
                <a:latin typeface="Courier" pitchFamily="2" charset="0"/>
              </a:rPr>
              <a:t>(context, '/</a:t>
            </a:r>
            <a:r>
              <a:rPr lang="en-GB" sz="1600" dirty="0" err="1">
                <a:latin typeface="Courier" pitchFamily="2" charset="0"/>
              </a:rPr>
              <a:t>pickValue</a:t>
            </a:r>
            <a:r>
              <a:rPr lang="en-GB" sz="1600" dirty="0">
                <a:latin typeface="Courier" pitchFamily="2" charset="0"/>
              </a:rPr>
              <a:t>/'); 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ScaffoldMessenger.of</a:t>
            </a:r>
            <a:r>
              <a:rPr lang="en-GB" sz="1600" dirty="0">
                <a:latin typeface="Courier" pitchFamily="2" charset="0"/>
              </a:rPr>
              <a:t>(context)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..</a:t>
            </a:r>
            <a:r>
              <a:rPr lang="en-GB" sz="1600" dirty="0" err="1">
                <a:latin typeface="Courier" pitchFamily="2" charset="0"/>
              </a:rPr>
              <a:t>removeCurrentSnackBar</a:t>
            </a:r>
            <a:r>
              <a:rPr lang="en-GB" sz="16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..</a:t>
            </a:r>
            <a:r>
              <a:rPr lang="en-GB" sz="1600" dirty="0" err="1">
                <a:latin typeface="Courier" pitchFamily="2" charset="0"/>
              </a:rPr>
              <a:t>showSnackBar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SnackBar</a:t>
            </a:r>
            <a:r>
              <a:rPr lang="en-GB" sz="1600" dirty="0">
                <a:latin typeface="Courier" pitchFamily="2" charset="0"/>
              </a:rPr>
              <a:t>(content: Text('$result')));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25A70A-3561-394F-A6C7-F05A93227FC3}"/>
              </a:ext>
            </a:extLst>
          </p:cNvPr>
          <p:cNvCxnSpPr>
            <a:cxnSpLocks/>
          </p:cNvCxnSpPr>
          <p:nvPr/>
        </p:nvCxnSpPr>
        <p:spPr>
          <a:xfrm flipH="1">
            <a:off x="3394710" y="2762525"/>
            <a:ext cx="1657350" cy="66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96B7C4-C3C0-E546-815F-F587BA72164F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lab_06-navigation/there_and_back_again/</a:t>
            </a:r>
          </a:p>
        </p:txBody>
      </p:sp>
    </p:spTree>
    <p:extLst>
      <p:ext uri="{BB962C8B-B14F-4D97-AF65-F5344CB8AC3E}">
        <p14:creationId xmlns:p14="http://schemas.microsoft.com/office/powerpoint/2010/main" val="207735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510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369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05.01 (easy)</a:t>
            </a:r>
          </a:p>
          <a:p>
            <a:endParaRPr lang="en-GB" dirty="0"/>
          </a:p>
          <a:p>
            <a:pPr lvl="1"/>
            <a:r>
              <a:rPr lang="en-US" dirty="0"/>
              <a:t>Create a new project ‘</a:t>
            </a:r>
            <a:r>
              <a:rPr lang="en-US" dirty="0" err="1"/>
              <a:t>reproduce_structure</a:t>
            </a:r>
            <a:r>
              <a:rPr lang="en-US" dirty="0"/>
              <a:t>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Reproduce the app navigation structure on the right using the named routing approach.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C729A-7A00-C248-89B9-49537842BCA2}"/>
              </a:ext>
            </a:extLst>
          </p:cNvPr>
          <p:cNvSpPr/>
          <p:nvPr/>
        </p:nvSpPr>
        <p:spPr>
          <a:xfrm>
            <a:off x="8452757" y="191489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LoginPage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1DB30-3370-FD48-AC07-F3F0CE007AB0}"/>
              </a:ext>
            </a:extLst>
          </p:cNvPr>
          <p:cNvSpPr/>
          <p:nvPr/>
        </p:nvSpPr>
        <p:spPr>
          <a:xfrm>
            <a:off x="8452757" y="285083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98D65-4CAB-B84C-8419-D74D3B3167A8}"/>
              </a:ext>
            </a:extLst>
          </p:cNvPr>
          <p:cNvSpPr/>
          <p:nvPr/>
        </p:nvSpPr>
        <p:spPr>
          <a:xfrm>
            <a:off x="7429817" y="380253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FAFEAB-15F5-A347-A171-BEDCFE4C3825}"/>
              </a:ext>
            </a:extLst>
          </p:cNvPr>
          <p:cNvSpPr/>
          <p:nvPr/>
        </p:nvSpPr>
        <p:spPr>
          <a:xfrm>
            <a:off x="9472365" y="4738464"/>
            <a:ext cx="200028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EditEventPage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E25B9F-C10C-C647-8007-6D80A539C9A2}"/>
              </a:ext>
            </a:extLst>
          </p:cNvPr>
          <p:cNvSpPr/>
          <p:nvPr/>
        </p:nvSpPr>
        <p:spPr>
          <a:xfrm>
            <a:off x="9472365" y="3802532"/>
            <a:ext cx="1885155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CalendarPage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C1CBB-CDD3-D940-8578-D95C7B635C8C}"/>
              </a:ext>
            </a:extLst>
          </p:cNvPr>
          <p:cNvSpPr/>
          <p:nvPr/>
        </p:nvSpPr>
        <p:spPr>
          <a:xfrm>
            <a:off x="6824588" y="4706882"/>
            <a:ext cx="2415812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EditProfilePage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F225E-8A04-A341-B114-5139B0EE971F}"/>
              </a:ext>
            </a:extLst>
          </p:cNvPr>
          <p:cNvCxnSpPr>
            <a:cxnSpLocks/>
          </p:cNvCxnSpPr>
          <p:nvPr/>
        </p:nvCxnSpPr>
        <p:spPr>
          <a:xfrm flipV="1">
            <a:off x="9039497" y="2367073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16A1D1-461C-494C-A59E-87CD8EBBA963}"/>
              </a:ext>
            </a:extLst>
          </p:cNvPr>
          <p:cNvCxnSpPr>
            <a:cxnSpLocks/>
          </p:cNvCxnSpPr>
          <p:nvPr/>
        </p:nvCxnSpPr>
        <p:spPr>
          <a:xfrm>
            <a:off x="9692640" y="2367072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949AA7-E049-F04C-B70F-BD310DA8CD21}"/>
              </a:ext>
            </a:extLst>
          </p:cNvPr>
          <p:cNvCxnSpPr>
            <a:cxnSpLocks/>
          </p:cNvCxnSpPr>
          <p:nvPr/>
        </p:nvCxnSpPr>
        <p:spPr>
          <a:xfrm flipV="1">
            <a:off x="8654687" y="3318773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190F5F-4C7C-DC49-972F-8A26B4AFCA49}"/>
              </a:ext>
            </a:extLst>
          </p:cNvPr>
          <p:cNvCxnSpPr>
            <a:cxnSpLocks/>
          </p:cNvCxnSpPr>
          <p:nvPr/>
        </p:nvCxnSpPr>
        <p:spPr>
          <a:xfrm>
            <a:off x="8907780" y="3318772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D440F0-754C-5042-8B9C-EE0D31BEE65F}"/>
              </a:ext>
            </a:extLst>
          </p:cNvPr>
          <p:cNvCxnSpPr>
            <a:cxnSpLocks/>
          </p:cNvCxnSpPr>
          <p:nvPr/>
        </p:nvCxnSpPr>
        <p:spPr>
          <a:xfrm flipV="1">
            <a:off x="9732917" y="3303008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DFE7A5-070B-5C4A-97C4-E9DF540FE663}"/>
              </a:ext>
            </a:extLst>
          </p:cNvPr>
          <p:cNvCxnSpPr>
            <a:cxnSpLocks/>
          </p:cNvCxnSpPr>
          <p:nvPr/>
        </p:nvCxnSpPr>
        <p:spPr>
          <a:xfrm>
            <a:off x="9986010" y="3303007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3AD212-909A-6847-AB43-026A4A9E4345}"/>
              </a:ext>
            </a:extLst>
          </p:cNvPr>
          <p:cNvCxnSpPr>
            <a:cxnSpLocks/>
          </p:cNvCxnSpPr>
          <p:nvPr/>
        </p:nvCxnSpPr>
        <p:spPr>
          <a:xfrm flipV="1">
            <a:off x="7923167" y="4254707"/>
            <a:ext cx="0" cy="45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6E80AF-9140-7D45-BA5F-0C27B22C944A}"/>
              </a:ext>
            </a:extLst>
          </p:cNvPr>
          <p:cNvCxnSpPr>
            <a:cxnSpLocks/>
          </p:cNvCxnSpPr>
          <p:nvPr/>
        </p:nvCxnSpPr>
        <p:spPr>
          <a:xfrm>
            <a:off x="8576310" y="4254706"/>
            <a:ext cx="0" cy="45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6FD408-0556-9546-B3CC-BE634CCF3DCE}"/>
              </a:ext>
            </a:extLst>
          </p:cNvPr>
          <p:cNvCxnSpPr>
            <a:cxnSpLocks/>
          </p:cNvCxnSpPr>
          <p:nvPr/>
        </p:nvCxnSpPr>
        <p:spPr>
          <a:xfrm flipV="1">
            <a:off x="10037717" y="4254706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A934E7-C2EC-8E48-A4A1-EF9D6854FB8A}"/>
              </a:ext>
            </a:extLst>
          </p:cNvPr>
          <p:cNvCxnSpPr>
            <a:cxnSpLocks/>
          </p:cNvCxnSpPr>
          <p:nvPr/>
        </p:nvCxnSpPr>
        <p:spPr>
          <a:xfrm>
            <a:off x="10690860" y="4254705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31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504209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Exercise 05.02 (medium)</a:t>
            </a:r>
          </a:p>
          <a:p>
            <a:endParaRPr lang="en-GB" dirty="0"/>
          </a:p>
          <a:p>
            <a:pPr lvl="1"/>
            <a:r>
              <a:rPr lang="en-US" dirty="0"/>
              <a:t>Create a new project ‘</a:t>
            </a:r>
            <a:r>
              <a:rPr lang="en-US" dirty="0" err="1"/>
              <a:t>login_flow</a:t>
            </a:r>
            <a:r>
              <a:rPr lang="en-US" dirty="0"/>
              <a:t>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Reproduce the app navigation structure on the right using the named routing approach.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login page consists of a form with two textboxes (one for the username and the other for the password) and a button. Hint: you can use the widgets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the user types “</a:t>
            </a:r>
            <a:r>
              <a:rPr lang="en-US" dirty="0" err="1"/>
              <a:t>bug@expert.com</a:t>
            </a:r>
            <a:r>
              <a:rPr lang="en-US" dirty="0"/>
              <a:t>” in the username textbox and “5TrNgP5Wd” in the password textbox, and taps the button, the user is redirected to the Homepage. If the credentials are wrong, a </a:t>
            </a:r>
            <a:r>
              <a:rPr lang="en-US" dirty="0" err="1">
                <a:latin typeface="Courier" pitchFamily="2" charset="0"/>
              </a:rPr>
              <a:t>ScaffoldMessenger</a:t>
            </a:r>
            <a:r>
              <a:rPr lang="en-US" dirty="0"/>
              <a:t> is showed for 2 seconds saying “Wrong credentials”. 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HomePage</a:t>
            </a:r>
            <a:r>
              <a:rPr lang="en-US" dirty="0"/>
              <a:t> must show the provided username.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C729A-7A00-C248-89B9-49537842BCA2}"/>
              </a:ext>
            </a:extLst>
          </p:cNvPr>
          <p:cNvSpPr/>
          <p:nvPr/>
        </p:nvSpPr>
        <p:spPr>
          <a:xfrm>
            <a:off x="8708250" y="2009026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LoginPage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1DB30-3370-FD48-AC07-F3F0CE007AB0}"/>
              </a:ext>
            </a:extLst>
          </p:cNvPr>
          <p:cNvSpPr/>
          <p:nvPr/>
        </p:nvSpPr>
        <p:spPr>
          <a:xfrm>
            <a:off x="8708250" y="294496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F225E-8A04-A341-B114-5139B0EE971F}"/>
              </a:ext>
            </a:extLst>
          </p:cNvPr>
          <p:cNvCxnSpPr>
            <a:cxnSpLocks/>
          </p:cNvCxnSpPr>
          <p:nvPr/>
        </p:nvCxnSpPr>
        <p:spPr>
          <a:xfrm flipV="1">
            <a:off x="9294990" y="2461202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16A1D1-461C-494C-A59E-87CD8EBBA963}"/>
              </a:ext>
            </a:extLst>
          </p:cNvPr>
          <p:cNvCxnSpPr>
            <a:cxnSpLocks/>
          </p:cNvCxnSpPr>
          <p:nvPr/>
        </p:nvCxnSpPr>
        <p:spPr>
          <a:xfrm>
            <a:off x="9948133" y="2461201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514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61167"/>
            <a:ext cx="383521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05.03 (medium) </a:t>
            </a:r>
          </a:p>
          <a:p>
            <a:endParaRPr lang="en-GB" dirty="0"/>
          </a:p>
          <a:p>
            <a:pPr lvl="1"/>
            <a:r>
              <a:rPr lang="en-US" dirty="0"/>
              <a:t>Follow the cookbook </a:t>
            </a:r>
            <a:r>
              <a:rPr lang="en-US" dirty="0">
                <a:hlinkClick r:id="rId2"/>
              </a:rPr>
              <a:t>https://docs.flutter.dev/cookbook/navigation/passing-data</a:t>
            </a:r>
            <a:r>
              <a:rPr lang="en-US" dirty="0"/>
              <a:t> by the Flutter team to learn how to pass data to a route directly to its constructor.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(solution available from the Flutter team in </a:t>
            </a:r>
            <a:r>
              <a:rPr lang="en-US"/>
              <a:t>the cookbook)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931B8C3-031A-CC42-A8B1-D9D3EE491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270" y="1776460"/>
            <a:ext cx="2735580" cy="3793539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49A45043-7485-2F4D-85DD-70808F98E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680" y="1776460"/>
            <a:ext cx="2735580" cy="374423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0D77EA-26C0-8243-9FDF-E1F796E4D448}"/>
              </a:ext>
            </a:extLst>
          </p:cNvPr>
          <p:cNvCxnSpPr>
            <a:cxnSpLocks/>
          </p:cNvCxnSpPr>
          <p:nvPr/>
        </p:nvCxnSpPr>
        <p:spPr>
          <a:xfrm flipV="1">
            <a:off x="7680960" y="2434590"/>
            <a:ext cx="1600200" cy="6400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887961-70C4-9348-9977-B1D5A714FD76}"/>
              </a:ext>
            </a:extLst>
          </p:cNvPr>
          <p:cNvCxnSpPr>
            <a:cxnSpLocks/>
          </p:cNvCxnSpPr>
          <p:nvPr/>
        </p:nvCxnSpPr>
        <p:spPr>
          <a:xfrm flipH="1">
            <a:off x="7338060" y="2045970"/>
            <a:ext cx="12344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411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b="1" dirty="0"/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9224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Get familiar with Navigator</a:t>
            </a:r>
            <a:br>
              <a:rPr lang="en-GB" dirty="0"/>
            </a:b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b="1" dirty="0"/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450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Navigation Recipes</a:t>
            </a:r>
          </a:p>
          <a:p>
            <a:pPr lvl="1"/>
            <a:r>
              <a:rPr lang="en-GB" dirty="0">
                <a:hlinkClick r:id="rId2"/>
              </a:rPr>
              <a:t>https://docs.flutter.dev/cookbook/navigation</a:t>
            </a:r>
            <a:r>
              <a:rPr lang="en-GB" dirty="0"/>
              <a:t> 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In general, apps are made of multiple screens (called </a:t>
            </a:r>
            <a:r>
              <a:rPr lang="en-IT" b="1" dirty="0"/>
              <a:t>routes</a:t>
            </a:r>
            <a:r>
              <a:rPr lang="en-IT" dirty="0"/>
              <a:t>) </a:t>
            </a:r>
          </a:p>
          <a:p>
            <a:endParaRPr lang="en-IT" dirty="0"/>
          </a:p>
          <a:p>
            <a:r>
              <a:rPr lang="en-IT" dirty="0"/>
              <a:t>How to navigate through routes?</a:t>
            </a:r>
          </a:p>
          <a:p>
            <a:endParaRPr lang="en-IT" dirty="0"/>
          </a:p>
          <a:p>
            <a:r>
              <a:rPr lang="en-IT" dirty="0"/>
              <a:t>How to pass things to routes and get values back from them?</a:t>
            </a:r>
          </a:p>
          <a:p>
            <a:endParaRPr lang="en-IT" dirty="0">
              <a:latin typeface="Courier" pitchFamily="2" charset="0"/>
            </a:endParaRPr>
          </a:p>
          <a:p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is a special class that allows to manage all of this</a:t>
            </a:r>
          </a:p>
          <a:p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00980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b="1" dirty="0"/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64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 fontScale="92500"/>
          </a:bodyPr>
          <a:lstStyle/>
          <a:p>
            <a:r>
              <a:rPr lang="en-IT" dirty="0"/>
              <a:t>First let’s see how to move between two routes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We will start from creating a simple two-routes app where the first route will act as homepage and the second will represent the route that will ideally contain the info on the user profile.</a:t>
            </a:r>
          </a:p>
          <a:p>
            <a:endParaRPr lang="en-IT" dirty="0"/>
          </a:p>
          <a:p>
            <a:r>
              <a:rPr lang="en-IT" dirty="0"/>
              <a:t>When the user taps the button on the homepage it will be directed to the profile page and viceversa</a:t>
            </a:r>
          </a:p>
        </p:txBody>
      </p:sp>
      <p:pic>
        <p:nvPicPr>
          <p:cNvPr id="29" name="Picture 2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8D6A7B-7B21-4C4E-9F90-3DFA0D807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261" y="1200148"/>
            <a:ext cx="2539587" cy="5495926"/>
          </a:xfrm>
          <a:prstGeom prst="rect">
            <a:avLst/>
          </a:prstGeom>
        </p:spPr>
      </p:pic>
      <p:pic>
        <p:nvPicPr>
          <p:cNvPr id="31" name="Picture 3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C1F2C1-A3D7-6C4A-8C08-691171715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590" y="1200148"/>
            <a:ext cx="2539586" cy="5495926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6962987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823201" y="169333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9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422709" cy="5334907"/>
          </a:xfrm>
        </p:spPr>
        <p:txBody>
          <a:bodyPr>
            <a:normAutofit/>
          </a:bodyPr>
          <a:lstStyle/>
          <a:p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is in charge of managing the navigation through the app</a:t>
            </a:r>
          </a:p>
          <a:p>
            <a:r>
              <a:rPr lang="en-IT" dirty="0"/>
              <a:t>To do so, </a:t>
            </a:r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uses a </a:t>
            </a:r>
            <a:r>
              <a:rPr lang="en-IT" b="1" dirty="0"/>
              <a:t>stack-like</a:t>
            </a:r>
            <a:r>
              <a:rPr lang="en-IT" dirty="0"/>
              <a:t> </a:t>
            </a:r>
            <a:r>
              <a:rPr lang="en-IT" b="1" dirty="0"/>
              <a:t>structure</a:t>
            </a:r>
            <a:r>
              <a:rPr lang="en-IT" dirty="0"/>
              <a:t>. The user sees the “top” of the stack</a:t>
            </a:r>
          </a:p>
          <a:p>
            <a:r>
              <a:rPr lang="en-IT" dirty="0"/>
              <a:t>When you go to a new route, you are ”pushing” it into the stack</a:t>
            </a:r>
          </a:p>
          <a:p>
            <a:r>
              <a:rPr lang="en-IT" dirty="0"/>
              <a:t>When you go back, you are “popping” the route out of the </a:t>
            </a:r>
            <a:r>
              <a:rPr lang="en-IT" dirty="0">
                <a:latin typeface="Courier" pitchFamily="2" charset="0"/>
              </a:rPr>
              <a:t>Navigator</a:t>
            </a:r>
            <a:endParaRPr lang="en-IT" dirty="0"/>
          </a:p>
          <a:p>
            <a:endParaRPr lang="en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629AB-4658-6443-A7C6-B52E011176C4}"/>
              </a:ext>
            </a:extLst>
          </p:cNvPr>
          <p:cNvSpPr/>
          <p:nvPr/>
        </p:nvSpPr>
        <p:spPr>
          <a:xfrm>
            <a:off x="618665" y="5974958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149A3C-371D-D64A-95B2-62167F560E6E}"/>
              </a:ext>
            </a:extLst>
          </p:cNvPr>
          <p:cNvSpPr/>
          <p:nvPr/>
        </p:nvSpPr>
        <p:spPr>
          <a:xfrm>
            <a:off x="5080810" y="597495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487763-12BB-9644-8999-8E469261AB4C}"/>
              </a:ext>
            </a:extLst>
          </p:cNvPr>
          <p:cNvSpPr/>
          <p:nvPr/>
        </p:nvSpPr>
        <p:spPr>
          <a:xfrm>
            <a:off x="657454" y="522848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5D1BF9-F1AC-814F-AFB6-0C7F7B7F21BE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2378921" y="6201045"/>
            <a:ext cx="27018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D94AB5-6899-5946-9BC8-DEF717FC9EAE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>
            <a:off x="6841066" y="6201045"/>
            <a:ext cx="25830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B478F22-7AA8-864E-AC3D-6651A9EC06BE}"/>
              </a:ext>
            </a:extLst>
          </p:cNvPr>
          <p:cNvSpPr/>
          <p:nvPr/>
        </p:nvSpPr>
        <p:spPr>
          <a:xfrm>
            <a:off x="9424072" y="5974959"/>
            <a:ext cx="1760257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B4CA5B-B3A7-0E42-A757-90477F30B604}"/>
              </a:ext>
            </a:extLst>
          </p:cNvPr>
          <p:cNvSpPr/>
          <p:nvPr/>
        </p:nvSpPr>
        <p:spPr>
          <a:xfrm>
            <a:off x="5080810" y="522789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E08C6D-0EF6-DE4D-9D30-055B3C439283}"/>
              </a:ext>
            </a:extLst>
          </p:cNvPr>
          <p:cNvSpPr/>
          <p:nvPr/>
        </p:nvSpPr>
        <p:spPr>
          <a:xfrm>
            <a:off x="5080809" y="466267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F25CDF-1795-494B-9739-DA61E3B43F68}"/>
              </a:ext>
            </a:extLst>
          </p:cNvPr>
          <p:cNvSpPr/>
          <p:nvPr/>
        </p:nvSpPr>
        <p:spPr>
          <a:xfrm>
            <a:off x="9424073" y="522789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7160820-7F38-C445-A84B-5870E2F92D0B}"/>
              </a:ext>
            </a:extLst>
          </p:cNvPr>
          <p:cNvSpPr/>
          <p:nvPr/>
        </p:nvSpPr>
        <p:spPr>
          <a:xfrm>
            <a:off x="4877204" y="423404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3DE415-DBEB-394F-86F8-34A804ED7C8F}"/>
              </a:ext>
            </a:extLst>
          </p:cNvPr>
          <p:cNvSpPr/>
          <p:nvPr/>
        </p:nvSpPr>
        <p:spPr>
          <a:xfrm>
            <a:off x="9220467" y="4234044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F84F0A7-ACC9-C544-AD04-CB2C1EC20201}"/>
              </a:ext>
            </a:extLst>
          </p:cNvPr>
          <p:cNvSpPr/>
          <p:nvPr/>
        </p:nvSpPr>
        <p:spPr>
          <a:xfrm>
            <a:off x="485222" y="4234044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8BAA83-7B84-7F4C-8D48-15A26E3A1E1F}"/>
              </a:ext>
            </a:extLst>
          </p:cNvPr>
          <p:cNvSpPr/>
          <p:nvPr/>
        </p:nvSpPr>
        <p:spPr>
          <a:xfrm>
            <a:off x="2774895" y="5805457"/>
            <a:ext cx="202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Go to ProfilePage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6B6B24-671D-284B-9059-61AA785CCA8E}"/>
              </a:ext>
            </a:extLst>
          </p:cNvPr>
          <p:cNvSpPr/>
          <p:nvPr/>
        </p:nvSpPr>
        <p:spPr>
          <a:xfrm>
            <a:off x="7169248" y="5805457"/>
            <a:ext cx="1982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Go to HomePage </a:t>
            </a:r>
          </a:p>
        </p:txBody>
      </p:sp>
    </p:spTree>
    <p:extLst>
      <p:ext uri="{BB962C8B-B14F-4D97-AF65-F5344CB8AC3E}">
        <p14:creationId xmlns:p14="http://schemas.microsoft.com/office/powerpoint/2010/main" val="138893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- Preparation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Create a new project called ‘there_and_back_again’</a:t>
            </a:r>
          </a:p>
          <a:p>
            <a:r>
              <a:rPr lang="en-IT" dirty="0"/>
              <a:t>Create the </a:t>
            </a:r>
            <a:r>
              <a:rPr lang="en-IT" dirty="0">
                <a:latin typeface="Courier" pitchFamily="2" charset="0"/>
              </a:rPr>
              <a:t>lib/screens/ </a:t>
            </a:r>
            <a:r>
              <a:rPr lang="en-IT" dirty="0"/>
              <a:t>folder </a:t>
            </a:r>
          </a:p>
          <a:p>
            <a:r>
              <a:rPr lang="en-IT" dirty="0"/>
              <a:t>Create two files in the </a:t>
            </a:r>
            <a:r>
              <a:rPr lang="en-IT" dirty="0">
                <a:latin typeface="Courier" pitchFamily="2" charset="0"/>
              </a:rPr>
              <a:t>lib/screens/ </a:t>
            </a:r>
            <a:r>
              <a:rPr lang="en-IT" dirty="0"/>
              <a:t>folder just created and rename them as ’homePage.dart’ and ‘profilePage.dart’</a:t>
            </a:r>
          </a:p>
          <a:p>
            <a:r>
              <a:rPr lang="en-IT" dirty="0"/>
              <a:t>The project </a:t>
            </a:r>
            <a:r>
              <a:rPr lang="en-IT" dirty="0">
                <a:latin typeface="Courier" pitchFamily="2" charset="0"/>
              </a:rPr>
              <a:t>lib</a:t>
            </a:r>
            <a:r>
              <a:rPr lang="en-IT" dirty="0"/>
              <a:t> folder should look like this: </a:t>
            </a:r>
          </a:p>
        </p:txBody>
      </p:sp>
      <p:pic>
        <p:nvPicPr>
          <p:cNvPr id="27" name="Picture 26" descr="A picture containing text, device, display, meter&#10;&#10;Description automatically generated">
            <a:extLst>
              <a:ext uri="{FF2B5EF4-FFF2-40B4-BE49-F238E27FC236}">
                <a16:creationId xmlns:a16="http://schemas.microsoft.com/office/drawing/2014/main" id="{A7206A60-ED30-9841-8758-9786F10F5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54" y="4014917"/>
            <a:ext cx="5038750" cy="220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homePage.dart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146281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HomePage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HomePage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'Homepage';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HomePage.routename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profile'),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HomePage</a:t>
            </a:r>
            <a:endParaRPr lang="en-IT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630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15175</TotalTime>
  <Words>2383</Words>
  <Application>Microsoft Macintosh PowerPoint</Application>
  <PresentationFormat>Widescreen</PresentationFormat>
  <Paragraphs>459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Outline</vt:lpstr>
      <vt:lpstr>Navigator</vt:lpstr>
      <vt:lpstr>Outline</vt:lpstr>
      <vt:lpstr>Navigator basics</vt:lpstr>
      <vt:lpstr>Navigator rationale</vt:lpstr>
      <vt:lpstr>Navigator basics - Preparation</vt:lpstr>
      <vt:lpstr>Navigator basics – homePage.dart boilerplate</vt:lpstr>
      <vt:lpstr>Navigator basics – profilePage.dart boilerplate</vt:lpstr>
      <vt:lpstr>Navigator basics – main.dart boilerplate</vt:lpstr>
      <vt:lpstr>Navigator basics – push and pop</vt:lpstr>
      <vt:lpstr>Navigator basics – push and pop</vt:lpstr>
      <vt:lpstr>Outline</vt:lpstr>
      <vt:lpstr>Another approach: Named routes</vt:lpstr>
      <vt:lpstr>Named navigation – Preparation</vt:lpstr>
      <vt:lpstr>Named navigation – pushNamed</vt:lpstr>
      <vt:lpstr>Outline</vt:lpstr>
      <vt:lpstr>Navigator – Passing an argument</vt:lpstr>
      <vt:lpstr>Passing arguments – messagePage.dart boilerplate</vt:lpstr>
      <vt:lpstr>Passing arguments – Add the new route and UI</vt:lpstr>
      <vt:lpstr>Passing arguments</vt:lpstr>
      <vt:lpstr>Retrieving arguments</vt:lpstr>
      <vt:lpstr>Outline</vt:lpstr>
      <vt:lpstr>Navigator – Returning data</vt:lpstr>
      <vt:lpstr>Returning data – pickValuePage.dart boilerplate</vt:lpstr>
      <vt:lpstr>Returning data – Add the new route</vt:lpstr>
      <vt:lpstr>Returning arguments</vt:lpstr>
      <vt:lpstr>Returning arguments</vt:lpstr>
      <vt:lpstr>Outline</vt:lpstr>
      <vt:lpstr>Exercise</vt:lpstr>
      <vt:lpstr>Exercise</vt:lpstr>
      <vt:lpstr>Exercise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176</cp:revision>
  <dcterms:created xsi:type="dcterms:W3CDTF">2021-07-19T09:08:13Z</dcterms:created>
  <dcterms:modified xsi:type="dcterms:W3CDTF">2022-02-11T08:23:38Z</dcterms:modified>
</cp:coreProperties>
</file>