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95" r:id="rId3"/>
    <p:sldId id="363" r:id="rId4"/>
    <p:sldId id="374" r:id="rId5"/>
    <p:sldId id="364" r:id="rId6"/>
    <p:sldId id="384" r:id="rId7"/>
    <p:sldId id="385" r:id="rId8"/>
    <p:sldId id="383" r:id="rId9"/>
    <p:sldId id="380" r:id="rId10"/>
    <p:sldId id="386" r:id="rId11"/>
    <p:sldId id="387" r:id="rId12"/>
    <p:sldId id="381" r:id="rId13"/>
    <p:sldId id="391" r:id="rId14"/>
    <p:sldId id="388" r:id="rId15"/>
    <p:sldId id="389" r:id="rId16"/>
    <p:sldId id="390" r:id="rId17"/>
    <p:sldId id="382" r:id="rId18"/>
    <p:sldId id="393" r:id="rId19"/>
    <p:sldId id="303" r:id="rId20"/>
    <p:sldId id="394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0" autoAdjust="0"/>
    <p:restoredTop sz="87654"/>
  </p:normalViewPr>
  <p:slideViewPr>
    <p:cSldViewPr snapToGrid="0">
      <p:cViewPr varScale="1">
        <p:scale>
          <a:sx n="97" d="100"/>
          <a:sy n="97" d="100"/>
        </p:scale>
        <p:origin x="46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09/05/22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43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fitbit.com/build/reference/web-api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itbitt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cappon.github.io/fitbitter/" TargetMode="External"/><Relationship Id="rId4" Type="http://schemas.openxmlformats.org/officeDocument/2006/relationships/hyperlink" Target="https://github.com/gcappon/fitbitt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cappon.github.io/fitbitter/getstarted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health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health" TargetMode="External"/><Relationship Id="rId2" Type="http://schemas.openxmlformats.org/officeDocument/2006/relationships/hyperlink" Target="https://dev.fitbit.com/build/reference/web-ap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itbitter" TargetMode="External"/><Relationship Id="rId2" Type="http://schemas.openxmlformats.org/officeDocument/2006/relationships/hyperlink" Target="https://dev.fitbit.com/build/reference/web-ap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.dev/packages/healt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Fitbitter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Fitbit data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783" y="4800958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611" y="3865994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482213" y="2620300"/>
            <a:ext cx="1338399" cy="108058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Public Web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818257" y="1717038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62840" y="5829795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Fitbit 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083" y="3610477"/>
            <a:ext cx="1620909" cy="162090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142879" y="5310652"/>
            <a:ext cx="1620913" cy="93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Health data DB</a:t>
            </a:r>
            <a:endParaRPr lang="en-IT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326767" y="5405715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 rot="1893533">
            <a:off x="5903342" y="374841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678689" y="4420932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99559E-BC6E-F649-8EA5-0AF248FC1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1" y="5118595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C692D-4745-DD4D-8AA4-734B03C9B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146" y="5419322"/>
            <a:ext cx="564381" cy="5643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990"/>
          <a:stretch/>
        </p:blipFill>
        <p:spPr>
          <a:xfrm>
            <a:off x="1643435" y="2825679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107" y="2313386"/>
            <a:ext cx="1801111" cy="1801111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419E90F1-F9E4-F049-8620-E742AA7A1290}"/>
              </a:ext>
            </a:extLst>
          </p:cNvPr>
          <p:cNvSpPr/>
          <p:nvPr/>
        </p:nvSpPr>
        <p:spPr>
          <a:xfrm>
            <a:off x="3262235" y="289219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FD55DB-8F93-9843-B136-5123DA52B712}"/>
              </a:ext>
            </a:extLst>
          </p:cNvPr>
          <p:cNvSpPr/>
          <p:nvPr/>
        </p:nvSpPr>
        <p:spPr>
          <a:xfrm>
            <a:off x="4476053" y="5151835"/>
            <a:ext cx="1338399" cy="108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Private API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078450AB-AE10-DC47-9CD1-918C28556445}"/>
              </a:ext>
            </a:extLst>
          </p:cNvPr>
          <p:cNvSpPr/>
          <p:nvPr/>
        </p:nvSpPr>
        <p:spPr>
          <a:xfrm rot="19527441">
            <a:off x="5911458" y="5215527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B46A1-7E8E-AE43-9969-F6D01EC334EF}"/>
              </a:ext>
            </a:extLst>
          </p:cNvPr>
          <p:cNvSpPr/>
          <p:nvPr/>
        </p:nvSpPr>
        <p:spPr>
          <a:xfrm>
            <a:off x="1220107" y="2212410"/>
            <a:ext cx="4875893" cy="2049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354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Three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1314434" y="133051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4685965" y="3334987"/>
            <a:ext cx="6600643" cy="264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Authorize your app via OAuth2 protocol using my Fitbit credentials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Store the authorization credentials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those credentials to make requests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1859342" y="3807866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416" y="3047202"/>
            <a:ext cx="2381569" cy="238156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578B70-4072-6E4A-B9DF-753A7C9950F9}"/>
              </a:ext>
            </a:extLst>
          </p:cNvPr>
          <p:cNvCxnSpPr/>
          <p:nvPr/>
        </p:nvCxnSpPr>
        <p:spPr>
          <a:xfrm>
            <a:off x="4205714" y="1388492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2ADED9-4BB9-2348-B9DA-6F8E885E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706" y="1623630"/>
            <a:ext cx="1091485" cy="1091485"/>
          </a:xfrm>
          <a:prstGeom prst="rect">
            <a:avLst/>
          </a:prstGeom>
        </p:spPr>
      </p:pic>
      <p:pic>
        <p:nvPicPr>
          <p:cNvPr id="32" name="Graphic 31" descr="Server outline">
            <a:extLst>
              <a:ext uri="{FF2B5EF4-FFF2-40B4-BE49-F238E27FC236}">
                <a16:creationId xmlns:a16="http://schemas.microsoft.com/office/drawing/2014/main" id="{0EF49F6A-5830-7D4D-B919-BE7AE514B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258" y="1415116"/>
            <a:ext cx="1702216" cy="1702216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0CD95F6-B740-684C-9C0D-4C009AAE1659}"/>
              </a:ext>
            </a:extLst>
          </p:cNvPr>
          <p:cNvSpPr txBox="1">
            <a:spLocks/>
          </p:cNvSpPr>
          <p:nvPr/>
        </p:nvSpPr>
        <p:spPr>
          <a:xfrm>
            <a:off x="8131846" y="1852167"/>
            <a:ext cx="1882254" cy="112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Fitbit Server</a:t>
            </a:r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9199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Docs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B5AEC4-DCE6-1F4A-A696-D45F0A99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315"/>
            <a:ext cx="12192000" cy="3840609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https://dev.fitbit.com/build/reference/web-api/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7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b="1" dirty="0" err="1"/>
              <a:t>Fitbitter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96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3074" name="Picture 2" descr="hero">
            <a:extLst>
              <a:ext uri="{FF2B5EF4-FFF2-40B4-BE49-F238E27FC236}">
                <a16:creationId xmlns:a16="http://schemas.microsoft.com/office/drawing/2014/main" id="{510AB772-FD9D-3A4C-A8C0-F6F9B7E3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03" y="1361167"/>
            <a:ext cx="4687635" cy="46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36FC8-EA7D-6A48-A3C4-F752D70E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6445594" cy="4858203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make your life easier, I developed a dedicated package: Fitbitter</a:t>
            </a:r>
          </a:p>
          <a:p>
            <a:endParaRPr lang="en-IT" dirty="0"/>
          </a:p>
          <a:p>
            <a:r>
              <a:rPr lang="en-IT" dirty="0"/>
              <a:t>It exposes simple client-side APIs to make those “three steps” easy.</a:t>
            </a:r>
          </a:p>
          <a:p>
            <a:endParaRPr lang="en-IT" dirty="0"/>
          </a:p>
          <a:p>
            <a:r>
              <a:rPr lang="en-IT" dirty="0"/>
              <a:t>Pub.dev</a:t>
            </a:r>
            <a:br>
              <a:rPr lang="en-IT" dirty="0"/>
            </a:br>
            <a:r>
              <a:rPr lang="en-GB" dirty="0">
                <a:hlinkClick r:id="rId3"/>
              </a:rPr>
              <a:t>https://pub.dev/packages/fitbitter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  <a:p>
            <a:r>
              <a:rPr lang="en-IT" dirty="0"/>
              <a:t>Repository: </a:t>
            </a:r>
            <a:r>
              <a:rPr lang="en-GB" dirty="0">
                <a:hlinkClick r:id="rId4"/>
              </a:rPr>
              <a:t>https://github.com/gcappon/fitbitter</a:t>
            </a:r>
            <a:r>
              <a:rPr lang="en-GB" dirty="0"/>
              <a:t> </a:t>
            </a:r>
            <a:r>
              <a:rPr lang="en-IT" dirty="0"/>
              <a:t>  </a:t>
            </a:r>
          </a:p>
          <a:p>
            <a:endParaRPr lang="en-IT" dirty="0"/>
          </a:p>
          <a:p>
            <a:r>
              <a:rPr lang="en-IT" dirty="0"/>
              <a:t>Docs &amp; Guides: </a:t>
            </a:r>
            <a:r>
              <a:rPr lang="en-GB" dirty="0">
                <a:hlinkClick r:id="rId5"/>
              </a:rPr>
              <a:t>https://gcappon.github.io/fitbitter/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623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70F6B0AF-875E-4643-B27A-E486339D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" y="1533343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05F4DF-0A12-3444-B2C4-4F5967CC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r="9742"/>
          <a:stretch/>
        </p:blipFill>
        <p:spPr>
          <a:xfrm>
            <a:off x="7029013" y="1235488"/>
            <a:ext cx="5074571" cy="53514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876313-C103-6B45-9A26-268F7FD9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6524060" cy="5334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T" dirty="0"/>
          </a:p>
          <a:p>
            <a:r>
              <a:rPr lang="en-IT" dirty="0"/>
              <a:t>In the “Get Started” page of the docs you will find all the necessary info to start working with fitbitter and access to my Fitbit-generated data: </a:t>
            </a:r>
            <a:r>
              <a:rPr lang="en-GB" dirty="0">
                <a:hlinkClick r:id="rId3"/>
              </a:rPr>
              <a:t>https://gcappon.github.io/fitbitter/getstarted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  <a:p>
            <a:r>
              <a:rPr lang="en-IT" dirty="0"/>
              <a:t>In this lesson, I won’t guide you with a case study. </a:t>
            </a:r>
          </a:p>
          <a:p>
            <a:endParaRPr lang="en-IT" dirty="0"/>
          </a:p>
          <a:p>
            <a:r>
              <a:rPr lang="en-IT" dirty="0"/>
              <a:t>Try to follow the guide I prepared for you to fetch yesterday’s step count. This will teach you how to reuse others’ (documented) code, i.e., 99% of the scenarios you will face in the real world.</a:t>
            </a:r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endParaRPr lang="en-I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A09423-BB11-F646-B2D8-FC13CFCFF71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lab_09-fitbitter/fitbitter_test/ </a:t>
            </a:r>
          </a:p>
        </p:txBody>
      </p:sp>
    </p:spTree>
    <p:extLst>
      <p:ext uri="{BB962C8B-B14F-4D97-AF65-F5344CB8AC3E}">
        <p14:creationId xmlns:p14="http://schemas.microsoft.com/office/powerpoint/2010/main" val="231262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Don’t want to use my data for your project?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86973" cy="5334907"/>
          </a:xfrm>
        </p:spPr>
        <p:txBody>
          <a:bodyPr>
            <a:normAutofit/>
          </a:bodyPr>
          <a:lstStyle/>
          <a:p>
            <a:r>
              <a:rPr lang="en-GB" dirty="0"/>
              <a:t>I provide you with the possibility of fetching my data to have some health-related stuff to work on during the project preparation.</a:t>
            </a:r>
          </a:p>
          <a:p>
            <a:endParaRPr lang="en-GB" dirty="0"/>
          </a:p>
          <a:p>
            <a:r>
              <a:rPr lang="en-GB" dirty="0"/>
              <a:t>What if you do not want to use my data? For the sake of freedom, you have other choices: </a:t>
            </a:r>
          </a:p>
          <a:p>
            <a:endParaRPr lang="en-GB" dirty="0"/>
          </a:p>
          <a:p>
            <a:pPr lvl="1"/>
            <a:r>
              <a:rPr lang="en-GB" dirty="0"/>
              <a:t>If you have your own Fitbit, feel free to use </a:t>
            </a:r>
            <a:r>
              <a:rPr lang="en-GB" dirty="0" err="1"/>
              <a:t>fitbitter</a:t>
            </a:r>
            <a:r>
              <a:rPr lang="en-GB" dirty="0"/>
              <a:t> to connect to your device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you have another smartwatch (Garmin, Apple Watch,…) that sync data to Apple Health or Google Fit you can try to use the health package </a:t>
            </a:r>
            <a:r>
              <a:rPr lang="en-GB" dirty="0">
                <a:hlinkClick r:id="rId2"/>
              </a:rPr>
              <a:t>https://pub.dev/packages/health</a:t>
            </a:r>
            <a:r>
              <a:rPr lang="en-GB" dirty="0"/>
              <a:t>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81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37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+ 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Get familiar with the </a:t>
            </a:r>
            <a:r>
              <a:rPr lang="en-US" dirty="0" err="1"/>
              <a:t>fitbitter</a:t>
            </a:r>
            <a:r>
              <a:rPr lang="en-US" dirty="0"/>
              <a:t> package capabilities</a:t>
            </a:r>
          </a:p>
          <a:p>
            <a:endParaRPr lang="en-US" dirty="0"/>
          </a:p>
          <a:p>
            <a:r>
              <a:rPr lang="en-US" dirty="0"/>
              <a:t>Read the docs of the Fitbit Web API</a:t>
            </a:r>
          </a:p>
          <a:p>
            <a:pPr lvl="1"/>
            <a:r>
              <a:rPr lang="en-GB" dirty="0">
                <a:hlinkClick r:id="rId2"/>
              </a:rPr>
              <a:t>https://dev.fitbit.com/build/reference/web-api/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Take a look the health package</a:t>
            </a:r>
          </a:p>
          <a:p>
            <a:pPr lvl="1"/>
            <a:r>
              <a:rPr lang="en-GB" dirty="0">
                <a:hlinkClick r:id="rId3"/>
              </a:rPr>
              <a:t>https://pub.dev/packages/health</a:t>
            </a:r>
            <a:r>
              <a:rPr lang="en-GB" dirty="0"/>
              <a:t> </a:t>
            </a:r>
          </a:p>
          <a:p>
            <a:pPr lvl="1"/>
            <a:endParaRPr lang="en-US" dirty="0"/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62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Fitbit Web API</a:t>
            </a:r>
          </a:p>
          <a:p>
            <a:pPr lvl="1"/>
            <a:r>
              <a:rPr lang="en-GB" dirty="0">
                <a:hlinkClick r:id="rId2"/>
              </a:rPr>
              <a:t>https://dev.fitbit.com/build/reference/web-api/</a:t>
            </a:r>
            <a:r>
              <a:rPr lang="en-GB" dirty="0"/>
              <a:t> </a:t>
            </a:r>
          </a:p>
          <a:p>
            <a:pPr lvl="1"/>
            <a:endParaRPr lang="en-IT" dirty="0"/>
          </a:p>
          <a:p>
            <a:r>
              <a:rPr lang="en-IT" dirty="0"/>
              <a:t>Fitbitter package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https://pub.dev/packages/fitbitter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Health package</a:t>
            </a:r>
          </a:p>
          <a:p>
            <a:pPr lvl="1"/>
            <a:r>
              <a:rPr lang="en-GB" dirty="0">
                <a:hlinkClick r:id="rId4"/>
              </a:rPr>
              <a:t>https://pub.dev/packages/health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pic>
        <p:nvPicPr>
          <p:cNvPr id="50" name="Graphic 49" descr="Tick with solid fill">
            <a:extLst>
              <a:ext uri="{FF2B5EF4-FFF2-40B4-BE49-F238E27FC236}">
                <a16:creationId xmlns:a16="http://schemas.microsoft.com/office/drawing/2014/main" id="{10D2BDBA-5B81-364C-B851-0E1BC2CC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2478188"/>
            <a:ext cx="509952" cy="509952"/>
          </a:xfrm>
          <a:prstGeom prst="rect">
            <a:avLst/>
          </a:prstGeom>
        </p:spPr>
      </p:pic>
      <p:pic>
        <p:nvPicPr>
          <p:cNvPr id="51" name="Graphic 50" descr="Tick with solid fill">
            <a:extLst>
              <a:ext uri="{FF2B5EF4-FFF2-40B4-BE49-F238E27FC236}">
                <a16:creationId xmlns:a16="http://schemas.microsoft.com/office/drawing/2014/main" id="{744FC12F-C22B-224A-B793-9F7CC9C7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3724399"/>
            <a:ext cx="509952" cy="509952"/>
          </a:xfrm>
          <a:prstGeom prst="rect">
            <a:avLst/>
          </a:prstGeom>
        </p:spPr>
      </p:pic>
      <p:pic>
        <p:nvPicPr>
          <p:cNvPr id="52" name="Graphic 51" descr="Tick with solid fill">
            <a:extLst>
              <a:ext uri="{FF2B5EF4-FFF2-40B4-BE49-F238E27FC236}">
                <a16:creationId xmlns:a16="http://schemas.microsoft.com/office/drawing/2014/main" id="{E3740417-923E-504B-8A55-BD81EA1FF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2848" y="1234635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network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231" y="2958609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0569" y="1838763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452071" y="2753163"/>
            <a:ext cx="1091396" cy="37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DB</a:t>
            </a:r>
            <a:endParaRPr lang="en-IT" sz="20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C944BB-7383-6440-8D63-F4B1666F987F}"/>
              </a:ext>
            </a:extLst>
          </p:cNvPr>
          <p:cNvSpPr txBox="1">
            <a:spLocks/>
          </p:cNvSpPr>
          <p:nvPr/>
        </p:nvSpPr>
        <p:spPr>
          <a:xfrm>
            <a:off x="10265293" y="4124763"/>
            <a:ext cx="1464952" cy="59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Messaging service</a:t>
            </a:r>
            <a:endParaRPr lang="en-IT" sz="2000" dirty="0"/>
          </a:p>
        </p:txBody>
      </p:sp>
      <p:pic>
        <p:nvPicPr>
          <p:cNvPr id="29" name="Graphic 28" descr="Chat bubble outline">
            <a:extLst>
              <a:ext uri="{FF2B5EF4-FFF2-40B4-BE49-F238E27FC236}">
                <a16:creationId xmlns:a16="http://schemas.microsoft.com/office/drawing/2014/main" id="{E8351098-A1C7-9942-9159-1943107DA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0569" y="3210363"/>
            <a:ext cx="914400" cy="914400"/>
          </a:xfrm>
          <a:prstGeom prst="rect">
            <a:avLst/>
          </a:prstGeom>
        </p:spPr>
      </p:pic>
      <p:pic>
        <p:nvPicPr>
          <p:cNvPr id="31" name="Graphic 30" descr="Basic Shapes outline">
            <a:extLst>
              <a:ext uri="{FF2B5EF4-FFF2-40B4-BE49-F238E27FC236}">
                <a16:creationId xmlns:a16="http://schemas.microsoft.com/office/drawing/2014/main" id="{237880E4-100F-F047-BC10-D264DE3D3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0569" y="4759720"/>
            <a:ext cx="914400" cy="91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162964" y="5687467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Heavy computing service</a:t>
            </a:r>
            <a:endParaRPr lang="en-IT" sz="20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do we w</a:t>
            </a:r>
            <a:r>
              <a:rPr lang="en-GB" dirty="0"/>
              <a:t>an</a:t>
            </a:r>
            <a:r>
              <a:rPr lang="en-IT" dirty="0"/>
              <a:t>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788" y="2295963"/>
            <a:ext cx="1973820" cy="197382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015787" y="4372129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Health data DB</a:t>
            </a:r>
            <a:endParaRPr lang="en-IT" sz="28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92A12-4861-D447-80BC-677546573D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90"/>
          <a:stretch/>
        </p:blipFill>
        <p:spPr>
          <a:xfrm>
            <a:off x="1627426" y="3428284"/>
            <a:ext cx="955718" cy="860243"/>
          </a:xfrm>
          <a:prstGeom prst="rect">
            <a:avLst/>
          </a:prstGeom>
        </p:spPr>
      </p:pic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48B80F5F-DEF2-8A44-B1D2-B27B6DAA9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098" y="2915991"/>
            <a:ext cx="1801111" cy="18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do we want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788" y="2295963"/>
            <a:ext cx="1973820" cy="197382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015787" y="4372129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Health data DB</a:t>
            </a:r>
            <a:endParaRPr lang="en-IT" sz="28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92A12-4861-D447-80BC-677546573D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90"/>
          <a:stretch/>
        </p:blipFill>
        <p:spPr>
          <a:xfrm>
            <a:off x="1627426" y="3428284"/>
            <a:ext cx="955718" cy="860243"/>
          </a:xfrm>
          <a:prstGeom prst="rect">
            <a:avLst/>
          </a:prstGeom>
        </p:spPr>
      </p:pic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48B80F5F-DEF2-8A44-B1D2-B27B6DAA9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098" y="2915991"/>
            <a:ext cx="1801111" cy="1801111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91C1C5DD-9270-624E-980A-150D05EFDE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4058" y="4745063"/>
            <a:ext cx="1821733" cy="18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idea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240642" cy="5334907"/>
          </a:xfrm>
        </p:spPr>
        <p:txBody>
          <a:bodyPr>
            <a:normAutofit/>
          </a:bodyPr>
          <a:lstStyle/>
          <a:p>
            <a:r>
              <a:rPr lang="en-GB" dirty="0"/>
              <a:t>In this course, we will leverage data generated by a Fitbit smartwatch, i.e., a Fitbit Versa 2</a:t>
            </a:r>
          </a:p>
          <a:p>
            <a:endParaRPr lang="en-GB" dirty="0"/>
          </a:p>
          <a:p>
            <a:r>
              <a:rPr lang="en-GB" dirty="0"/>
              <a:t>Data will be collected by me using my Fitbit</a:t>
            </a:r>
          </a:p>
          <a:p>
            <a:endParaRPr lang="en-GB" dirty="0"/>
          </a:p>
          <a:p>
            <a:r>
              <a:rPr lang="en-GB" dirty="0"/>
              <a:t>These data include:</a:t>
            </a:r>
          </a:p>
          <a:p>
            <a:pPr lvl="1"/>
            <a:r>
              <a:rPr lang="en-GB" dirty="0"/>
              <a:t>Activity data</a:t>
            </a:r>
          </a:p>
          <a:p>
            <a:pPr lvl="1"/>
            <a:r>
              <a:rPr lang="en-GB" dirty="0"/>
              <a:t>Heart data</a:t>
            </a:r>
          </a:p>
          <a:p>
            <a:pPr lvl="1"/>
            <a:r>
              <a:rPr lang="en-GB" dirty="0"/>
              <a:t>Calories data</a:t>
            </a:r>
          </a:p>
          <a:p>
            <a:pPr lvl="1"/>
            <a:r>
              <a:rPr lang="en-GB" dirty="0"/>
              <a:t>Sleep data </a:t>
            </a:r>
          </a:p>
          <a:p>
            <a:pPr lvl="1"/>
            <a:r>
              <a:rPr lang="en-GB" dirty="0"/>
              <a:t>Device data</a:t>
            </a:r>
          </a:p>
          <a:p>
            <a:pPr lvl="1"/>
            <a:r>
              <a:rPr lang="en-GB" dirty="0"/>
              <a:t>User data</a:t>
            </a:r>
          </a:p>
          <a:p>
            <a:pPr lvl="1"/>
            <a:endParaRPr lang="en-GB" dirty="0"/>
          </a:p>
        </p:txBody>
      </p:sp>
      <p:pic>
        <p:nvPicPr>
          <p:cNvPr id="1026" name="Picture 2" descr="Fitbit Smartwatch versa 2 fb507bkbk SmartWatch - Epto">
            <a:extLst>
              <a:ext uri="{FF2B5EF4-FFF2-40B4-BE49-F238E27FC236}">
                <a16:creationId xmlns:a16="http://schemas.microsoft.com/office/drawing/2014/main" id="{CF7F6357-E610-DE4A-85D7-C15F320C9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3828" r="12174" b="2919"/>
          <a:stretch/>
        </p:blipFill>
        <p:spPr bwMode="auto">
          <a:xfrm>
            <a:off x="6944902" y="1361167"/>
            <a:ext cx="4851584" cy="49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Fitbit data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783" y="4800958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611" y="3865994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482213" y="2620300"/>
            <a:ext cx="1338399" cy="108058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Public Web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818257" y="1717038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62840" y="5829795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Fitbit 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083" y="3610477"/>
            <a:ext cx="1620909" cy="162090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142879" y="5310652"/>
            <a:ext cx="1620913" cy="93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Health data DB</a:t>
            </a:r>
            <a:endParaRPr lang="en-IT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326767" y="5405715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 rot="1893533">
            <a:off x="5903342" y="374841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678689" y="4420932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99559E-BC6E-F649-8EA5-0AF248FC1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1" y="5118595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C692D-4745-DD4D-8AA4-734B03C9B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146" y="5419322"/>
            <a:ext cx="564381" cy="5643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990"/>
          <a:stretch/>
        </p:blipFill>
        <p:spPr>
          <a:xfrm>
            <a:off x="1643435" y="2825679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107" y="2313386"/>
            <a:ext cx="1801111" cy="1801111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419E90F1-F9E4-F049-8620-E742AA7A1290}"/>
              </a:ext>
            </a:extLst>
          </p:cNvPr>
          <p:cNvSpPr/>
          <p:nvPr/>
        </p:nvSpPr>
        <p:spPr>
          <a:xfrm>
            <a:off x="3262235" y="289219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FD55DB-8F93-9843-B136-5123DA52B712}"/>
              </a:ext>
            </a:extLst>
          </p:cNvPr>
          <p:cNvSpPr/>
          <p:nvPr/>
        </p:nvSpPr>
        <p:spPr>
          <a:xfrm>
            <a:off x="4476053" y="5151835"/>
            <a:ext cx="1338399" cy="108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Private API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078450AB-AE10-DC47-9CD1-918C28556445}"/>
              </a:ext>
            </a:extLst>
          </p:cNvPr>
          <p:cNvSpPr/>
          <p:nvPr/>
        </p:nvSpPr>
        <p:spPr>
          <a:xfrm rot="19527441">
            <a:off x="5911458" y="5215527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800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723</Words>
  <Application>Microsoft Macintosh PowerPoint</Application>
  <PresentationFormat>Widescreen</PresentationFormat>
  <Paragraphs>183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The network flow </vt:lpstr>
      <vt:lpstr>What do we want</vt:lpstr>
      <vt:lpstr>What do we want</vt:lpstr>
      <vt:lpstr>The idea </vt:lpstr>
      <vt:lpstr>Fitbit data flow </vt:lpstr>
      <vt:lpstr>Fitbit data flow </vt:lpstr>
      <vt:lpstr>How to use them? Three steps</vt:lpstr>
      <vt:lpstr>How to use them? Docs</vt:lpstr>
      <vt:lpstr>Outline</vt:lpstr>
      <vt:lpstr>How to use them? Fitbitter</vt:lpstr>
      <vt:lpstr>How to use them? Fitbitter</vt:lpstr>
      <vt:lpstr>How to use them? Fitbitter</vt:lpstr>
      <vt:lpstr>Don’t want to use my data for your project?</vt:lpstr>
      <vt:lpstr>Outline</vt:lpstr>
      <vt:lpstr>Exercise + 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206</cp:revision>
  <dcterms:created xsi:type="dcterms:W3CDTF">2021-07-19T09:08:13Z</dcterms:created>
  <dcterms:modified xsi:type="dcterms:W3CDTF">2022-05-09T10:44:16Z</dcterms:modified>
</cp:coreProperties>
</file>