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9" r:id="rId2"/>
    <p:sldId id="381" r:id="rId3"/>
    <p:sldId id="304" r:id="rId4"/>
    <p:sldId id="389" r:id="rId5"/>
    <p:sldId id="384" r:id="rId6"/>
    <p:sldId id="289" r:id="rId7"/>
    <p:sldId id="315" r:id="rId8"/>
    <p:sldId id="291" r:id="rId9"/>
    <p:sldId id="292" r:id="rId10"/>
    <p:sldId id="383" r:id="rId11"/>
    <p:sldId id="314" r:id="rId12"/>
    <p:sldId id="316" r:id="rId13"/>
    <p:sldId id="317" r:id="rId14"/>
    <p:sldId id="311" r:id="rId15"/>
    <p:sldId id="327" r:id="rId16"/>
    <p:sldId id="322" r:id="rId17"/>
    <p:sldId id="325" r:id="rId18"/>
    <p:sldId id="323" r:id="rId19"/>
    <p:sldId id="318" r:id="rId20"/>
    <p:sldId id="385" r:id="rId21"/>
    <p:sldId id="328" r:id="rId22"/>
    <p:sldId id="388" r:id="rId23"/>
    <p:sldId id="330" r:id="rId24"/>
    <p:sldId id="329" r:id="rId25"/>
    <p:sldId id="331" r:id="rId26"/>
    <p:sldId id="333" r:id="rId27"/>
    <p:sldId id="332" r:id="rId28"/>
    <p:sldId id="334" r:id="rId29"/>
    <p:sldId id="335" r:id="rId30"/>
    <p:sldId id="336" r:id="rId31"/>
    <p:sldId id="337" r:id="rId32"/>
    <p:sldId id="338" r:id="rId33"/>
    <p:sldId id="339" r:id="rId34"/>
    <p:sldId id="340" r:id="rId35"/>
    <p:sldId id="342" r:id="rId36"/>
    <p:sldId id="343" r:id="rId37"/>
    <p:sldId id="350" r:id="rId38"/>
    <p:sldId id="344" r:id="rId39"/>
    <p:sldId id="345" r:id="rId40"/>
    <p:sldId id="346" r:id="rId41"/>
    <p:sldId id="347" r:id="rId42"/>
    <p:sldId id="348" r:id="rId43"/>
    <p:sldId id="341" r:id="rId44"/>
    <p:sldId id="351" r:id="rId45"/>
    <p:sldId id="352" r:id="rId46"/>
    <p:sldId id="353" r:id="rId47"/>
    <p:sldId id="382" r:id="rId48"/>
    <p:sldId id="391" r:id="rId49"/>
    <p:sldId id="309" r:id="rId50"/>
    <p:sldId id="392" r:id="rId51"/>
    <p:sldId id="283" r:id="rId52"/>
    <p:sldId id="393" r:id="rId53"/>
    <p:sldId id="395" r:id="rId54"/>
    <p:sldId id="394" r:id="rId55"/>
    <p:sldId id="398" r:id="rId56"/>
    <p:sldId id="397" r:id="rId57"/>
    <p:sldId id="399" r:id="rId58"/>
    <p:sldId id="400" r:id="rId59"/>
    <p:sldId id="401" r:id="rId60"/>
    <p:sldId id="404" r:id="rId61"/>
    <p:sldId id="402" r:id="rId62"/>
    <p:sldId id="403"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69" autoAdjust="0"/>
    <p:restoredTop sz="86816"/>
  </p:normalViewPr>
  <p:slideViewPr>
    <p:cSldViewPr snapToGrid="0">
      <p:cViewPr varScale="1">
        <p:scale>
          <a:sx n="157" d="100"/>
          <a:sy n="157" d="100"/>
        </p:scale>
        <p:origin x="616" y="16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C4B3FE-0320-8142-8396-5C3025C019EC}" type="datetimeFigureOut">
              <a:rPr lang="en-IT" smtClean="0"/>
              <a:t>19/03/23</a:t>
            </a:fld>
            <a:endParaRPr lang="en-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0F43FB-3F33-3F4B-9768-2FBED988F992}" type="slidenum">
              <a:rPr lang="en-IT" smtClean="0"/>
              <a:t>‹#›</a:t>
            </a:fld>
            <a:endParaRPr lang="en-IT"/>
          </a:p>
        </p:txBody>
      </p:sp>
    </p:spTree>
    <p:extLst>
      <p:ext uri="{BB962C8B-B14F-4D97-AF65-F5344CB8AC3E}">
        <p14:creationId xmlns:p14="http://schemas.microsoft.com/office/powerpoint/2010/main" val="929496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CC0F43FB-3F33-3F4B-9768-2FBED988F992}" type="slidenum">
              <a:rPr lang="en-IT" smtClean="0"/>
              <a:t>1</a:t>
            </a:fld>
            <a:endParaRPr lang="en-IT"/>
          </a:p>
        </p:txBody>
      </p:sp>
    </p:spTree>
    <p:extLst>
      <p:ext uri="{BB962C8B-B14F-4D97-AF65-F5344CB8AC3E}">
        <p14:creationId xmlns:p14="http://schemas.microsoft.com/office/powerpoint/2010/main" val="3010581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19</a:t>
            </a:fld>
            <a:endParaRPr lang="en-IT"/>
          </a:p>
        </p:txBody>
      </p:sp>
    </p:spTree>
    <p:extLst>
      <p:ext uri="{BB962C8B-B14F-4D97-AF65-F5344CB8AC3E}">
        <p14:creationId xmlns:p14="http://schemas.microsoft.com/office/powerpoint/2010/main" val="2206424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21</a:t>
            </a:fld>
            <a:endParaRPr lang="en-IT"/>
          </a:p>
        </p:txBody>
      </p:sp>
    </p:spTree>
    <p:extLst>
      <p:ext uri="{BB962C8B-B14F-4D97-AF65-F5344CB8AC3E}">
        <p14:creationId xmlns:p14="http://schemas.microsoft.com/office/powerpoint/2010/main" val="3029860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22</a:t>
            </a:fld>
            <a:endParaRPr lang="en-IT"/>
          </a:p>
        </p:txBody>
      </p:sp>
    </p:spTree>
    <p:extLst>
      <p:ext uri="{BB962C8B-B14F-4D97-AF65-F5344CB8AC3E}">
        <p14:creationId xmlns:p14="http://schemas.microsoft.com/office/powerpoint/2010/main" val="2906775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23</a:t>
            </a:fld>
            <a:endParaRPr lang="en-IT"/>
          </a:p>
        </p:txBody>
      </p:sp>
    </p:spTree>
    <p:extLst>
      <p:ext uri="{BB962C8B-B14F-4D97-AF65-F5344CB8AC3E}">
        <p14:creationId xmlns:p14="http://schemas.microsoft.com/office/powerpoint/2010/main" val="24334890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24</a:t>
            </a:fld>
            <a:endParaRPr lang="en-IT"/>
          </a:p>
        </p:txBody>
      </p:sp>
    </p:spTree>
    <p:extLst>
      <p:ext uri="{BB962C8B-B14F-4D97-AF65-F5344CB8AC3E}">
        <p14:creationId xmlns:p14="http://schemas.microsoft.com/office/powerpoint/2010/main" val="24070136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25</a:t>
            </a:fld>
            <a:endParaRPr lang="en-IT"/>
          </a:p>
        </p:txBody>
      </p:sp>
    </p:spTree>
    <p:extLst>
      <p:ext uri="{BB962C8B-B14F-4D97-AF65-F5344CB8AC3E}">
        <p14:creationId xmlns:p14="http://schemas.microsoft.com/office/powerpoint/2010/main" val="38844612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26</a:t>
            </a:fld>
            <a:endParaRPr lang="en-IT"/>
          </a:p>
        </p:txBody>
      </p:sp>
    </p:spTree>
    <p:extLst>
      <p:ext uri="{BB962C8B-B14F-4D97-AF65-F5344CB8AC3E}">
        <p14:creationId xmlns:p14="http://schemas.microsoft.com/office/powerpoint/2010/main" val="3024032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27</a:t>
            </a:fld>
            <a:endParaRPr lang="en-IT"/>
          </a:p>
        </p:txBody>
      </p:sp>
    </p:spTree>
    <p:extLst>
      <p:ext uri="{BB962C8B-B14F-4D97-AF65-F5344CB8AC3E}">
        <p14:creationId xmlns:p14="http://schemas.microsoft.com/office/powerpoint/2010/main" val="2986965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28</a:t>
            </a:fld>
            <a:endParaRPr lang="en-IT"/>
          </a:p>
        </p:txBody>
      </p:sp>
    </p:spTree>
    <p:extLst>
      <p:ext uri="{BB962C8B-B14F-4D97-AF65-F5344CB8AC3E}">
        <p14:creationId xmlns:p14="http://schemas.microsoft.com/office/powerpoint/2010/main" val="13887023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29</a:t>
            </a:fld>
            <a:endParaRPr lang="en-IT"/>
          </a:p>
        </p:txBody>
      </p:sp>
    </p:spTree>
    <p:extLst>
      <p:ext uri="{BB962C8B-B14F-4D97-AF65-F5344CB8AC3E}">
        <p14:creationId xmlns:p14="http://schemas.microsoft.com/office/powerpoint/2010/main" val="370182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a:t>
            </a:fld>
            <a:endParaRPr lang="en-IT"/>
          </a:p>
        </p:txBody>
      </p:sp>
    </p:spTree>
    <p:extLst>
      <p:ext uri="{BB962C8B-B14F-4D97-AF65-F5344CB8AC3E}">
        <p14:creationId xmlns:p14="http://schemas.microsoft.com/office/powerpoint/2010/main" val="32522952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30</a:t>
            </a:fld>
            <a:endParaRPr lang="en-IT"/>
          </a:p>
        </p:txBody>
      </p:sp>
    </p:spTree>
    <p:extLst>
      <p:ext uri="{BB962C8B-B14F-4D97-AF65-F5344CB8AC3E}">
        <p14:creationId xmlns:p14="http://schemas.microsoft.com/office/powerpoint/2010/main" val="14421403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31</a:t>
            </a:fld>
            <a:endParaRPr lang="en-IT"/>
          </a:p>
        </p:txBody>
      </p:sp>
    </p:spTree>
    <p:extLst>
      <p:ext uri="{BB962C8B-B14F-4D97-AF65-F5344CB8AC3E}">
        <p14:creationId xmlns:p14="http://schemas.microsoft.com/office/powerpoint/2010/main" val="33572938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32</a:t>
            </a:fld>
            <a:endParaRPr lang="en-IT"/>
          </a:p>
        </p:txBody>
      </p:sp>
    </p:spTree>
    <p:extLst>
      <p:ext uri="{BB962C8B-B14F-4D97-AF65-F5344CB8AC3E}">
        <p14:creationId xmlns:p14="http://schemas.microsoft.com/office/powerpoint/2010/main" val="26657326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33</a:t>
            </a:fld>
            <a:endParaRPr lang="en-IT"/>
          </a:p>
        </p:txBody>
      </p:sp>
    </p:spTree>
    <p:extLst>
      <p:ext uri="{BB962C8B-B14F-4D97-AF65-F5344CB8AC3E}">
        <p14:creationId xmlns:p14="http://schemas.microsoft.com/office/powerpoint/2010/main" val="29449821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34</a:t>
            </a:fld>
            <a:endParaRPr lang="en-IT"/>
          </a:p>
        </p:txBody>
      </p:sp>
    </p:spTree>
    <p:extLst>
      <p:ext uri="{BB962C8B-B14F-4D97-AF65-F5344CB8AC3E}">
        <p14:creationId xmlns:p14="http://schemas.microsoft.com/office/powerpoint/2010/main" val="1718280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35</a:t>
            </a:fld>
            <a:endParaRPr lang="en-IT"/>
          </a:p>
        </p:txBody>
      </p:sp>
    </p:spTree>
    <p:extLst>
      <p:ext uri="{BB962C8B-B14F-4D97-AF65-F5344CB8AC3E}">
        <p14:creationId xmlns:p14="http://schemas.microsoft.com/office/powerpoint/2010/main" val="1071466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36</a:t>
            </a:fld>
            <a:endParaRPr lang="en-IT"/>
          </a:p>
        </p:txBody>
      </p:sp>
    </p:spTree>
    <p:extLst>
      <p:ext uri="{BB962C8B-B14F-4D97-AF65-F5344CB8AC3E}">
        <p14:creationId xmlns:p14="http://schemas.microsoft.com/office/powerpoint/2010/main" val="5422436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37</a:t>
            </a:fld>
            <a:endParaRPr lang="en-IT"/>
          </a:p>
        </p:txBody>
      </p:sp>
    </p:spTree>
    <p:extLst>
      <p:ext uri="{BB962C8B-B14F-4D97-AF65-F5344CB8AC3E}">
        <p14:creationId xmlns:p14="http://schemas.microsoft.com/office/powerpoint/2010/main" val="15350711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38</a:t>
            </a:fld>
            <a:endParaRPr lang="en-IT"/>
          </a:p>
        </p:txBody>
      </p:sp>
    </p:spTree>
    <p:extLst>
      <p:ext uri="{BB962C8B-B14F-4D97-AF65-F5344CB8AC3E}">
        <p14:creationId xmlns:p14="http://schemas.microsoft.com/office/powerpoint/2010/main" val="19161299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39</a:t>
            </a:fld>
            <a:endParaRPr lang="en-IT"/>
          </a:p>
        </p:txBody>
      </p:sp>
    </p:spTree>
    <p:extLst>
      <p:ext uri="{BB962C8B-B14F-4D97-AF65-F5344CB8AC3E}">
        <p14:creationId xmlns:p14="http://schemas.microsoft.com/office/powerpoint/2010/main" val="3637449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8</a:t>
            </a:fld>
            <a:endParaRPr lang="en-IT"/>
          </a:p>
        </p:txBody>
      </p:sp>
    </p:spTree>
    <p:extLst>
      <p:ext uri="{BB962C8B-B14F-4D97-AF65-F5344CB8AC3E}">
        <p14:creationId xmlns:p14="http://schemas.microsoft.com/office/powerpoint/2010/main" val="31250434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40</a:t>
            </a:fld>
            <a:endParaRPr lang="en-IT"/>
          </a:p>
        </p:txBody>
      </p:sp>
    </p:spTree>
    <p:extLst>
      <p:ext uri="{BB962C8B-B14F-4D97-AF65-F5344CB8AC3E}">
        <p14:creationId xmlns:p14="http://schemas.microsoft.com/office/powerpoint/2010/main" val="23550338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41</a:t>
            </a:fld>
            <a:endParaRPr lang="en-IT"/>
          </a:p>
        </p:txBody>
      </p:sp>
    </p:spTree>
    <p:extLst>
      <p:ext uri="{BB962C8B-B14F-4D97-AF65-F5344CB8AC3E}">
        <p14:creationId xmlns:p14="http://schemas.microsoft.com/office/powerpoint/2010/main" val="38469234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42</a:t>
            </a:fld>
            <a:endParaRPr lang="en-IT"/>
          </a:p>
        </p:txBody>
      </p:sp>
    </p:spTree>
    <p:extLst>
      <p:ext uri="{BB962C8B-B14F-4D97-AF65-F5344CB8AC3E}">
        <p14:creationId xmlns:p14="http://schemas.microsoft.com/office/powerpoint/2010/main" val="36853185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43</a:t>
            </a:fld>
            <a:endParaRPr lang="en-IT"/>
          </a:p>
        </p:txBody>
      </p:sp>
    </p:spTree>
    <p:extLst>
      <p:ext uri="{BB962C8B-B14F-4D97-AF65-F5344CB8AC3E}">
        <p14:creationId xmlns:p14="http://schemas.microsoft.com/office/powerpoint/2010/main" val="37503809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44</a:t>
            </a:fld>
            <a:endParaRPr lang="en-IT"/>
          </a:p>
        </p:txBody>
      </p:sp>
    </p:spTree>
    <p:extLst>
      <p:ext uri="{BB962C8B-B14F-4D97-AF65-F5344CB8AC3E}">
        <p14:creationId xmlns:p14="http://schemas.microsoft.com/office/powerpoint/2010/main" val="3182609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45</a:t>
            </a:fld>
            <a:endParaRPr lang="en-IT"/>
          </a:p>
        </p:txBody>
      </p:sp>
    </p:spTree>
    <p:extLst>
      <p:ext uri="{BB962C8B-B14F-4D97-AF65-F5344CB8AC3E}">
        <p14:creationId xmlns:p14="http://schemas.microsoft.com/office/powerpoint/2010/main" val="14317470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46</a:t>
            </a:fld>
            <a:endParaRPr lang="en-IT"/>
          </a:p>
        </p:txBody>
      </p:sp>
    </p:spTree>
    <p:extLst>
      <p:ext uri="{BB962C8B-B14F-4D97-AF65-F5344CB8AC3E}">
        <p14:creationId xmlns:p14="http://schemas.microsoft.com/office/powerpoint/2010/main" val="11713612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51</a:t>
            </a:fld>
            <a:endParaRPr lang="en-IT"/>
          </a:p>
        </p:txBody>
      </p:sp>
    </p:spTree>
    <p:extLst>
      <p:ext uri="{BB962C8B-B14F-4D97-AF65-F5344CB8AC3E}">
        <p14:creationId xmlns:p14="http://schemas.microsoft.com/office/powerpoint/2010/main" val="20779415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52</a:t>
            </a:fld>
            <a:endParaRPr lang="en-IT"/>
          </a:p>
        </p:txBody>
      </p:sp>
    </p:spTree>
    <p:extLst>
      <p:ext uri="{BB962C8B-B14F-4D97-AF65-F5344CB8AC3E}">
        <p14:creationId xmlns:p14="http://schemas.microsoft.com/office/powerpoint/2010/main" val="703622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53</a:t>
            </a:fld>
            <a:endParaRPr lang="en-IT"/>
          </a:p>
        </p:txBody>
      </p:sp>
    </p:spTree>
    <p:extLst>
      <p:ext uri="{BB962C8B-B14F-4D97-AF65-F5344CB8AC3E}">
        <p14:creationId xmlns:p14="http://schemas.microsoft.com/office/powerpoint/2010/main" val="460035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9</a:t>
            </a:fld>
            <a:endParaRPr lang="en-IT"/>
          </a:p>
        </p:txBody>
      </p:sp>
    </p:spTree>
    <p:extLst>
      <p:ext uri="{BB962C8B-B14F-4D97-AF65-F5344CB8AC3E}">
        <p14:creationId xmlns:p14="http://schemas.microsoft.com/office/powerpoint/2010/main" val="37840489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54</a:t>
            </a:fld>
            <a:endParaRPr lang="en-IT"/>
          </a:p>
        </p:txBody>
      </p:sp>
    </p:spTree>
    <p:extLst>
      <p:ext uri="{BB962C8B-B14F-4D97-AF65-F5344CB8AC3E}">
        <p14:creationId xmlns:p14="http://schemas.microsoft.com/office/powerpoint/2010/main" val="10102933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55</a:t>
            </a:fld>
            <a:endParaRPr lang="en-IT"/>
          </a:p>
        </p:txBody>
      </p:sp>
    </p:spTree>
    <p:extLst>
      <p:ext uri="{BB962C8B-B14F-4D97-AF65-F5344CB8AC3E}">
        <p14:creationId xmlns:p14="http://schemas.microsoft.com/office/powerpoint/2010/main" val="8217165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56</a:t>
            </a:fld>
            <a:endParaRPr lang="en-IT"/>
          </a:p>
        </p:txBody>
      </p:sp>
    </p:spTree>
    <p:extLst>
      <p:ext uri="{BB962C8B-B14F-4D97-AF65-F5344CB8AC3E}">
        <p14:creationId xmlns:p14="http://schemas.microsoft.com/office/powerpoint/2010/main" val="5701772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57</a:t>
            </a:fld>
            <a:endParaRPr lang="en-IT"/>
          </a:p>
        </p:txBody>
      </p:sp>
    </p:spTree>
    <p:extLst>
      <p:ext uri="{BB962C8B-B14F-4D97-AF65-F5344CB8AC3E}">
        <p14:creationId xmlns:p14="http://schemas.microsoft.com/office/powerpoint/2010/main" val="27390968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58</a:t>
            </a:fld>
            <a:endParaRPr lang="en-IT"/>
          </a:p>
        </p:txBody>
      </p:sp>
    </p:spTree>
    <p:extLst>
      <p:ext uri="{BB962C8B-B14F-4D97-AF65-F5344CB8AC3E}">
        <p14:creationId xmlns:p14="http://schemas.microsoft.com/office/powerpoint/2010/main" val="11080544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59</a:t>
            </a:fld>
            <a:endParaRPr lang="en-IT"/>
          </a:p>
        </p:txBody>
      </p:sp>
    </p:spTree>
    <p:extLst>
      <p:ext uri="{BB962C8B-B14F-4D97-AF65-F5344CB8AC3E}">
        <p14:creationId xmlns:p14="http://schemas.microsoft.com/office/powerpoint/2010/main" val="39707345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60</a:t>
            </a:fld>
            <a:endParaRPr lang="en-IT"/>
          </a:p>
        </p:txBody>
      </p:sp>
    </p:spTree>
    <p:extLst>
      <p:ext uri="{BB962C8B-B14F-4D97-AF65-F5344CB8AC3E}">
        <p14:creationId xmlns:p14="http://schemas.microsoft.com/office/powerpoint/2010/main" val="18035231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61</a:t>
            </a:fld>
            <a:endParaRPr lang="en-IT"/>
          </a:p>
        </p:txBody>
      </p:sp>
    </p:spTree>
    <p:extLst>
      <p:ext uri="{BB962C8B-B14F-4D97-AF65-F5344CB8AC3E}">
        <p14:creationId xmlns:p14="http://schemas.microsoft.com/office/powerpoint/2010/main" val="17358006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62</a:t>
            </a:fld>
            <a:endParaRPr lang="en-IT"/>
          </a:p>
        </p:txBody>
      </p:sp>
    </p:spTree>
    <p:extLst>
      <p:ext uri="{BB962C8B-B14F-4D97-AF65-F5344CB8AC3E}">
        <p14:creationId xmlns:p14="http://schemas.microsoft.com/office/powerpoint/2010/main" val="315615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11</a:t>
            </a:fld>
            <a:endParaRPr lang="en-IT"/>
          </a:p>
        </p:txBody>
      </p:sp>
    </p:spTree>
    <p:extLst>
      <p:ext uri="{BB962C8B-B14F-4D97-AF65-F5344CB8AC3E}">
        <p14:creationId xmlns:p14="http://schemas.microsoft.com/office/powerpoint/2010/main" val="3002582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T" dirty="0"/>
              <a:t>Note the .gitignore file.</a:t>
            </a:r>
          </a:p>
        </p:txBody>
      </p:sp>
      <p:sp>
        <p:nvSpPr>
          <p:cNvPr id="4" name="Slide Number Placeholder 3"/>
          <p:cNvSpPr>
            <a:spLocks noGrp="1"/>
          </p:cNvSpPr>
          <p:nvPr>
            <p:ph type="sldNum" sz="quarter" idx="5"/>
          </p:nvPr>
        </p:nvSpPr>
        <p:spPr/>
        <p:txBody>
          <a:bodyPr/>
          <a:lstStyle/>
          <a:p>
            <a:fld id="{CC0F43FB-3F33-3F4B-9768-2FBED988F992}" type="slidenum">
              <a:rPr lang="en-IT" smtClean="0"/>
              <a:t>12</a:t>
            </a:fld>
            <a:endParaRPr lang="en-IT"/>
          </a:p>
        </p:txBody>
      </p:sp>
    </p:spTree>
    <p:extLst>
      <p:ext uri="{BB962C8B-B14F-4D97-AF65-F5344CB8AC3E}">
        <p14:creationId xmlns:p14="http://schemas.microsoft.com/office/powerpoint/2010/main" val="143365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13</a:t>
            </a:fld>
            <a:endParaRPr lang="en-IT"/>
          </a:p>
        </p:txBody>
      </p:sp>
    </p:spTree>
    <p:extLst>
      <p:ext uri="{BB962C8B-B14F-4D97-AF65-F5344CB8AC3E}">
        <p14:creationId xmlns:p14="http://schemas.microsoft.com/office/powerpoint/2010/main" val="2824875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15</a:t>
            </a:fld>
            <a:endParaRPr lang="en-IT"/>
          </a:p>
        </p:txBody>
      </p:sp>
    </p:spTree>
    <p:extLst>
      <p:ext uri="{BB962C8B-B14F-4D97-AF65-F5344CB8AC3E}">
        <p14:creationId xmlns:p14="http://schemas.microsoft.com/office/powerpoint/2010/main" val="3138536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17</a:t>
            </a:fld>
            <a:endParaRPr lang="en-IT"/>
          </a:p>
        </p:txBody>
      </p:sp>
    </p:spTree>
    <p:extLst>
      <p:ext uri="{BB962C8B-B14F-4D97-AF65-F5344CB8AC3E}">
        <p14:creationId xmlns:p14="http://schemas.microsoft.com/office/powerpoint/2010/main" val="1647378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idx="1"/>
          </p:nvPr>
        </p:nvSpPr>
        <p:spPr>
          <a:xfrm>
            <a:off x="428172" y="1361167"/>
            <a:ext cx="11368314" cy="4858203"/>
          </a:xfrm>
        </p:spPr>
        <p:txBody>
          <a:bodyPr/>
          <a:lstStyle>
            <a:lvl5pPr>
              <a:defRPr/>
            </a:lvl5p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a:p>
            <a:pPr lvl="4"/>
            <a:endParaRPr lang="en-GB" noProof="0" dirty="0"/>
          </a:p>
        </p:txBody>
      </p:sp>
      <p:sp>
        <p:nvSpPr>
          <p:cNvPr id="6" name="Segnaposto numero diapositiva 5"/>
          <p:cNvSpPr>
            <a:spLocks noGrp="1"/>
          </p:cNvSpPr>
          <p:nvPr>
            <p:ph type="sldNum" sz="quarter" idx="12"/>
          </p:nvPr>
        </p:nvSpPr>
        <p:spPr/>
        <p:txBody>
          <a:bodyPr/>
          <a:lstStyle/>
          <a:p>
            <a:fld id="{31DE2C5B-556E-47B8-A792-024C2FCA4ACC}" type="slidenum">
              <a:rPr lang="en-GB" smtClean="0"/>
              <a:t>‹#›</a:t>
            </a:fld>
            <a:endParaRPr lang="en-GB"/>
          </a:p>
        </p:txBody>
      </p:sp>
      <p:sp>
        <p:nvSpPr>
          <p:cNvPr id="7" name="Rettangolo arrotondato 6"/>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03838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sz="half" idx="1"/>
          </p:nvPr>
        </p:nvSpPr>
        <p:spPr>
          <a:xfrm>
            <a:off x="428172" y="1364343"/>
            <a:ext cx="5591628"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4" name="Segnaposto contenuto 3"/>
          <p:cNvSpPr>
            <a:spLocks noGrp="1"/>
          </p:cNvSpPr>
          <p:nvPr>
            <p:ph sz="half" idx="2"/>
          </p:nvPr>
        </p:nvSpPr>
        <p:spPr>
          <a:xfrm>
            <a:off x="6172200" y="1364343"/>
            <a:ext cx="5624286"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7" name="Segnaposto numero diapositiva 6"/>
          <p:cNvSpPr>
            <a:spLocks noGrp="1"/>
          </p:cNvSpPr>
          <p:nvPr>
            <p:ph type="sldNum" sz="quarter" idx="12"/>
          </p:nvPr>
        </p:nvSpPr>
        <p:spPr/>
        <p:txBody>
          <a:bodyPr/>
          <a:lstStyle/>
          <a:p>
            <a:fld id="{31DE2C5B-556E-47B8-A792-024C2FCA4ACC}" type="slidenum">
              <a:rPr lang="en-GB" smtClean="0"/>
              <a:t>‹#›</a:t>
            </a:fld>
            <a:endParaRPr lang="en-GB"/>
          </a:p>
        </p:txBody>
      </p:sp>
      <p:sp>
        <p:nvSpPr>
          <p:cNvPr id="8" name="Rettangolo arrotondato 7"/>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57594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426028" y="2355399"/>
            <a:ext cx="9456058" cy="1570716"/>
          </a:xfrm>
        </p:spPr>
        <p:txBody>
          <a:bodyPr anchor="ctr">
            <a:noAutofit/>
          </a:bodyPr>
          <a:lstStyle>
            <a:lvl1pPr marL="0" indent="0" algn="ctr">
              <a:buNone/>
              <a:defRPr sz="4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it-IT" dirty="0"/>
          </a:p>
        </p:txBody>
      </p:sp>
      <p:sp>
        <p:nvSpPr>
          <p:cNvPr id="7" name="Rettangolo arrotondato 6"/>
          <p:cNvSpPr/>
          <p:nvPr userDrawn="1"/>
        </p:nvSpPr>
        <p:spPr>
          <a:xfrm>
            <a:off x="2997200" y="855254"/>
            <a:ext cx="6125029"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ttangolo arrotondato 7"/>
          <p:cNvSpPr/>
          <p:nvPr userDrawn="1"/>
        </p:nvSpPr>
        <p:spPr>
          <a:xfrm>
            <a:off x="1426028" y="4152532"/>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olo 1"/>
          <p:cNvSpPr txBox="1">
            <a:spLocks/>
          </p:cNvSpPr>
          <p:nvPr userDrawn="1"/>
        </p:nvSpPr>
        <p:spPr>
          <a:xfrm>
            <a:off x="460370" y="1155224"/>
            <a:ext cx="10926088" cy="94592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r>
              <a:rPr lang="it-IT" sz="2800" b="0" dirty="0" err="1"/>
              <a:t>Biomedical</a:t>
            </a:r>
            <a:r>
              <a:rPr lang="it-IT" sz="2800" b="0" dirty="0"/>
              <a:t> </a:t>
            </a:r>
            <a:r>
              <a:rPr lang="it-IT" sz="2800" b="0" dirty="0" err="1"/>
              <a:t>Wearable</a:t>
            </a:r>
            <a:r>
              <a:rPr lang="it-IT" sz="2800" b="0" dirty="0"/>
              <a:t> Technologies </a:t>
            </a:r>
          </a:p>
          <a:p>
            <a:r>
              <a:rPr lang="it-IT" sz="2800" b="0" dirty="0"/>
              <a:t>for Healthcare and </a:t>
            </a:r>
            <a:r>
              <a:rPr lang="it-IT" sz="2800" b="0" dirty="0" err="1"/>
              <a:t>Wellbeing</a:t>
            </a:r>
            <a:r>
              <a:rPr lang="it-IT" sz="2800" b="0" dirty="0"/>
              <a:t>  </a:t>
            </a:r>
            <a:endParaRPr lang="en-GB" sz="2800" b="0" dirty="0"/>
          </a:p>
        </p:txBody>
      </p:sp>
      <p:sp>
        <p:nvSpPr>
          <p:cNvPr id="10" name="Titolo 1"/>
          <p:cNvSpPr txBox="1">
            <a:spLocks/>
          </p:cNvSpPr>
          <p:nvPr userDrawn="1"/>
        </p:nvSpPr>
        <p:spPr>
          <a:xfrm>
            <a:off x="1426028" y="4424669"/>
            <a:ext cx="9456058" cy="62399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pPr>
              <a:spcAft>
                <a:spcPts val="600"/>
              </a:spcAft>
            </a:pPr>
            <a:r>
              <a:rPr lang="it-IT" sz="2800" dirty="0"/>
              <a:t>A.Y. 2022-2023</a:t>
            </a:r>
          </a:p>
        </p:txBody>
      </p:sp>
      <p:sp>
        <p:nvSpPr>
          <p:cNvPr id="14" name="CasellaDiTesto 13"/>
          <p:cNvSpPr txBox="1"/>
          <p:nvPr userDrawn="1"/>
        </p:nvSpPr>
        <p:spPr>
          <a:xfrm>
            <a:off x="2997200" y="133745"/>
            <a:ext cx="6125030" cy="707886"/>
          </a:xfrm>
          <a:prstGeom prst="rect">
            <a:avLst/>
          </a:prstGeom>
          <a:noFill/>
        </p:spPr>
        <p:txBody>
          <a:bodyPr wrap="square" rtlCol="0">
            <a:spAutoFit/>
          </a:bodyPr>
          <a:lstStyle/>
          <a:p>
            <a:pPr algn="ct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University</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Padova</a:t>
            </a:r>
            <a:b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b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Department</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Information </a:t>
            </a: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Engineering</a:t>
            </a:r>
            <a:endParaRPr lang="en-GB" sz="1100" cap="small" baseline="0" dirty="0"/>
          </a:p>
        </p:txBody>
      </p:sp>
      <p:pic>
        <p:nvPicPr>
          <p:cNvPr id="15" name="Immagine 14"/>
          <p:cNvPicPr>
            <a:picLocks noChangeAspect="1"/>
          </p:cNvPicPr>
          <p:nvPr userDrawn="1"/>
        </p:nvPicPr>
        <p:blipFill>
          <a:blip r:embed="rId2" cstate="print">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tretch>
            <a:fillRect/>
          </a:stretch>
        </p:blipFill>
        <p:spPr>
          <a:xfrm>
            <a:off x="460370" y="5094383"/>
            <a:ext cx="1648258" cy="1648258"/>
          </a:xfrm>
          <a:prstGeom prst="rect">
            <a:avLst/>
          </a:prstGeom>
        </p:spPr>
      </p:pic>
      <p:pic>
        <p:nvPicPr>
          <p:cNvPr id="16" name="Immagine 15"/>
          <p:cNvPicPr>
            <a:picLocks noChangeAspect="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9735946" y="5094383"/>
            <a:ext cx="2153135" cy="1399538"/>
          </a:xfrm>
          <a:prstGeom prst="rect">
            <a:avLst/>
          </a:prstGeom>
        </p:spPr>
      </p:pic>
      <p:sp>
        <p:nvSpPr>
          <p:cNvPr id="2" name="Title 1">
            <a:extLst>
              <a:ext uri="{FF2B5EF4-FFF2-40B4-BE49-F238E27FC236}">
                <a16:creationId xmlns:a16="http://schemas.microsoft.com/office/drawing/2014/main" id="{E296487F-10E0-114E-8185-2B9A87D777D9}"/>
              </a:ext>
            </a:extLst>
          </p:cNvPr>
          <p:cNvSpPr>
            <a:spLocks noGrp="1"/>
          </p:cNvSpPr>
          <p:nvPr>
            <p:ph type="title" hasCustomPrompt="1"/>
          </p:nvPr>
        </p:nvSpPr>
        <p:spPr>
          <a:xfrm>
            <a:off x="3957534" y="4986716"/>
            <a:ext cx="4393045" cy="919388"/>
          </a:xfrm>
        </p:spPr>
        <p:txBody>
          <a:bodyPr>
            <a:normAutofit/>
          </a:bodyPr>
          <a:lstStyle>
            <a:lvl1pPr>
              <a:defRPr sz="3200"/>
            </a:lvl1pPr>
          </a:lstStyle>
          <a:p>
            <a:r>
              <a:rPr lang="en-IT" dirty="0"/>
              <a:t>Name Surname</a:t>
            </a:r>
          </a:p>
        </p:txBody>
      </p:sp>
    </p:spTree>
    <p:extLst>
      <p:ext uri="{BB962C8B-B14F-4D97-AF65-F5344CB8AC3E}">
        <p14:creationId xmlns:p14="http://schemas.microsoft.com/office/powerpoint/2010/main" val="25513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905962"/>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5" name="Segnaposto numero diapositiva 4"/>
          <p:cNvSpPr>
            <a:spLocks noGrp="1"/>
          </p:cNvSpPr>
          <p:nvPr>
            <p:ph type="sldNum" sz="quarter" idx="12"/>
          </p:nvPr>
        </p:nvSpPr>
        <p:spPr/>
        <p:txBody>
          <a:bodyPr/>
          <a:lstStyle/>
          <a:p>
            <a:fld id="{31DE2C5B-556E-47B8-A792-024C2FCA4ACC}" type="slidenum">
              <a:rPr lang="en-GB" smtClean="0"/>
              <a:t>‹#›</a:t>
            </a:fld>
            <a:endParaRPr lang="en-GB"/>
          </a:p>
        </p:txBody>
      </p:sp>
      <p:sp>
        <p:nvSpPr>
          <p:cNvPr id="6" name="Rettangolo arrotondato 5"/>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200652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28172" y="161926"/>
            <a:ext cx="11368314" cy="919388"/>
          </a:xfrm>
          <a:prstGeom prst="rect">
            <a:avLst/>
          </a:prstGeom>
        </p:spPr>
        <p:txBody>
          <a:bodyPr vert="horz" lIns="91440" tIns="45720" rIns="91440" bIns="45720" rtlCol="0" anchor="ctr">
            <a:normAutofit/>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testo 2"/>
          <p:cNvSpPr>
            <a:spLocks noGrp="1"/>
          </p:cNvSpPr>
          <p:nvPr>
            <p:ph type="body" idx="1"/>
          </p:nvPr>
        </p:nvSpPr>
        <p:spPr>
          <a:xfrm>
            <a:off x="428172" y="1375682"/>
            <a:ext cx="11368314" cy="4821918"/>
          </a:xfrm>
          <a:prstGeom prst="rect">
            <a:avLst/>
          </a:prstGeom>
        </p:spPr>
        <p:txBody>
          <a:bodyPr vert="horz" lIns="91440" tIns="45720" rIns="91440" bIns="45720" rtlCol="0">
            <a:normAutofit/>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6" name="Segnaposto numero diapositiva 5"/>
          <p:cNvSpPr>
            <a:spLocks noGrp="1"/>
          </p:cNvSpPr>
          <p:nvPr>
            <p:ph type="sldNum" sz="quarter" idx="4"/>
          </p:nvPr>
        </p:nvSpPr>
        <p:spPr>
          <a:xfrm>
            <a:off x="8610600" y="6356350"/>
            <a:ext cx="31858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E2C5B-556E-47B8-A792-024C2FCA4ACC}" type="slidenum">
              <a:rPr lang="en-GB" smtClean="0"/>
              <a:t>‹#›</a:t>
            </a:fld>
            <a:endParaRPr lang="en-GB"/>
          </a:p>
        </p:txBody>
      </p:sp>
    </p:spTree>
    <p:extLst>
      <p:ext uri="{BB962C8B-B14F-4D97-AF65-F5344CB8AC3E}">
        <p14:creationId xmlns:p14="http://schemas.microsoft.com/office/powerpoint/2010/main" val="892879000"/>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49" r:id="rId3"/>
    <p:sldLayoutId id="2147483654" r:id="rId4"/>
  </p:sldLayoutIdLst>
  <p:hf hdr="0" ftr="0" dt="0"/>
  <p:txStyles>
    <p:titleStyle>
      <a:lvl1pPr algn="ctr" defTabSz="914400" rtl="0" eaLnBrk="1" latinLnBrk="0" hangingPunct="1">
        <a:lnSpc>
          <a:spcPct val="90000"/>
        </a:lnSpc>
        <a:spcBef>
          <a:spcPct val="0"/>
        </a:spcBef>
        <a:buNone/>
        <a:defRPr sz="3600" kern="1200">
          <a:solidFill>
            <a:schemeClr val="tx1"/>
          </a:solidFill>
          <a:latin typeface="Palatino Linotype" panose="02040502050505030304" pitchFamily="18" charset="0"/>
          <a:ea typeface="+mj-ea"/>
          <a:cs typeface="+mj-cs"/>
        </a:defRPr>
      </a:lvl1pPr>
    </p:titleStyle>
    <p:body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5.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5.sv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5.svg"/></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2.svg"/></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22.sv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15.sv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hyperlink" Target="https://docs.flutter.dev/get-started/codelab" TargetMode="External"/><Relationship Id="rId2" Type="http://schemas.openxmlformats.org/officeDocument/2006/relationships/hyperlink" Target="https://docs.flutter.dev/development/ui/widgets-intro" TargetMode="External"/><Relationship Id="rId1" Type="http://schemas.openxmlformats.org/officeDocument/2006/relationships/slideLayout" Target="../slideLayouts/slideLayout1.xml"/><Relationship Id="rId4" Type="http://schemas.openxmlformats.org/officeDocument/2006/relationships/hyperlink" Target="https://docs.flutter.dev/development/tools/devtools/overview"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3" Type="http://schemas.openxmlformats.org/officeDocument/2006/relationships/image" Target="../media/image35.png"/><Relationship Id="rId7" Type="http://schemas.openxmlformats.org/officeDocument/2006/relationships/image" Target="../media/image24.svg"/><Relationship Id="rId12" Type="http://schemas.openxmlformats.org/officeDocument/2006/relationships/image" Target="../media/image42.sv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image" Target="../media/image23.png"/><Relationship Id="rId11" Type="http://schemas.openxmlformats.org/officeDocument/2006/relationships/image" Target="../media/image41.png"/><Relationship Id="rId5" Type="http://schemas.openxmlformats.org/officeDocument/2006/relationships/image" Target="../media/image37.svg"/><Relationship Id="rId10" Type="http://schemas.openxmlformats.org/officeDocument/2006/relationships/image" Target="../media/image40.svg"/><Relationship Id="rId4" Type="http://schemas.openxmlformats.org/officeDocument/2006/relationships/image" Target="../media/image36.png"/><Relationship Id="rId9" Type="http://schemas.openxmlformats.org/officeDocument/2006/relationships/image" Target="../media/image39.png"/><Relationship Id="rId14" Type="http://schemas.openxmlformats.org/officeDocument/2006/relationships/image" Target="../media/image44.sv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7E0323C-B2D5-E147-A405-326B19A39E7A}"/>
              </a:ext>
            </a:extLst>
          </p:cNvPr>
          <p:cNvSpPr>
            <a:spLocks noGrp="1"/>
          </p:cNvSpPr>
          <p:nvPr>
            <p:ph type="subTitle" idx="1"/>
          </p:nvPr>
        </p:nvSpPr>
        <p:spPr/>
        <p:txBody>
          <a:bodyPr/>
          <a:lstStyle/>
          <a:p>
            <a:r>
              <a:rPr lang="en-IT"/>
              <a:t>Hello, Flutter!</a:t>
            </a:r>
            <a:endParaRPr lang="en-IT" dirty="0"/>
          </a:p>
        </p:txBody>
      </p:sp>
      <p:sp>
        <p:nvSpPr>
          <p:cNvPr id="3" name="Title 2">
            <a:extLst>
              <a:ext uri="{FF2B5EF4-FFF2-40B4-BE49-F238E27FC236}">
                <a16:creationId xmlns:a16="http://schemas.microsoft.com/office/drawing/2014/main" id="{7EB437F2-B298-5D42-A17B-E5DDC218403A}"/>
              </a:ext>
            </a:extLst>
          </p:cNvPr>
          <p:cNvSpPr>
            <a:spLocks noGrp="1"/>
          </p:cNvSpPr>
          <p:nvPr>
            <p:ph type="title"/>
          </p:nvPr>
        </p:nvSpPr>
        <p:spPr/>
        <p:txBody>
          <a:bodyPr/>
          <a:lstStyle/>
          <a:p>
            <a:r>
              <a:rPr lang="en-IT"/>
              <a:t>Giacomo Cappon</a:t>
            </a:r>
            <a:endParaRPr lang="en-IT" dirty="0"/>
          </a:p>
        </p:txBody>
      </p:sp>
    </p:spTree>
    <p:extLst>
      <p:ext uri="{BB962C8B-B14F-4D97-AF65-F5344CB8AC3E}">
        <p14:creationId xmlns:p14="http://schemas.microsoft.com/office/powerpoint/2010/main" val="1184054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a:bodyPr>
          <a:lstStyle/>
          <a:p>
            <a:r>
              <a:rPr lang="en-IT" dirty="0">
                <a:solidFill>
                  <a:schemeClr val="bg1">
                    <a:lumMod val="75000"/>
                  </a:schemeClr>
                </a:solidFill>
              </a:rPr>
              <a:t>Flutter</a:t>
            </a:r>
          </a:p>
          <a:p>
            <a:r>
              <a:rPr lang="en-IT" dirty="0">
                <a:solidFill>
                  <a:schemeClr val="bg1">
                    <a:lumMod val="75000"/>
                  </a:schemeClr>
                </a:solidFill>
              </a:rPr>
              <a:t>Creating a new project</a:t>
            </a:r>
          </a:p>
          <a:p>
            <a:r>
              <a:rPr lang="en-IT" b="1" dirty="0"/>
              <a:t>App dissection</a:t>
            </a:r>
          </a:p>
          <a:p>
            <a:r>
              <a:rPr lang="en-IT" dirty="0">
                <a:solidFill>
                  <a:schemeClr val="bg1">
                    <a:lumMod val="75000"/>
                  </a:schemeClr>
                </a:solidFill>
              </a:rPr>
              <a:t>Expanding our first app</a:t>
            </a:r>
          </a:p>
          <a:p>
            <a:pPr marL="0" indent="0">
              <a:buNone/>
            </a:pPr>
            <a:endParaRPr lang="en-IT" dirty="0">
              <a:solidFill>
                <a:schemeClr val="bg1">
                  <a:lumMod val="75000"/>
                </a:schemeClr>
              </a:solidFill>
            </a:endParaRPr>
          </a:p>
          <a:p>
            <a:r>
              <a:rPr lang="en-IT" dirty="0">
                <a:solidFill>
                  <a:schemeClr val="bg1">
                    <a:lumMod val="75000"/>
                  </a:schemeClr>
                </a:solidFill>
              </a:rPr>
              <a:t>Homework &amp; Resources</a:t>
            </a:r>
          </a:p>
          <a:p>
            <a:endParaRPr lang="en-IT" dirty="0">
              <a:solidFill>
                <a:schemeClr val="bg1">
                  <a:lumMod val="75000"/>
                </a:schemeClr>
              </a:solidFill>
            </a:endParaRPr>
          </a:p>
          <a:p>
            <a:r>
              <a:rPr lang="en-IT" dirty="0">
                <a:solidFill>
                  <a:schemeClr val="bg1">
                    <a:lumMod val="75000"/>
                  </a:schemeClr>
                </a:solidFill>
              </a:rPr>
              <a:t>Project overview</a:t>
            </a:r>
          </a:p>
        </p:txBody>
      </p:sp>
      <p:sp>
        <p:nvSpPr>
          <p:cNvPr id="4" name="Slide Number Placeholder 3">
            <a:extLst>
              <a:ext uri="{FF2B5EF4-FFF2-40B4-BE49-F238E27FC236}">
                <a16:creationId xmlns:a16="http://schemas.microsoft.com/office/drawing/2014/main" id="{3E204235-725C-B443-9278-19A01252D2DD}"/>
              </a:ext>
            </a:extLst>
          </p:cNvPr>
          <p:cNvSpPr>
            <a:spLocks noGrp="1"/>
          </p:cNvSpPr>
          <p:nvPr>
            <p:ph type="sldNum" sz="quarter" idx="12"/>
          </p:nvPr>
        </p:nvSpPr>
        <p:spPr/>
        <p:txBody>
          <a:bodyPr/>
          <a:lstStyle/>
          <a:p>
            <a:fld id="{31DE2C5B-556E-47B8-A792-024C2FCA4ACC}" type="slidenum">
              <a:rPr lang="en-GB" smtClean="0"/>
              <a:t>10</a:t>
            </a:fld>
            <a:endParaRPr lang="en-GB"/>
          </a:p>
        </p:txBody>
      </p:sp>
    </p:spTree>
    <p:extLst>
      <p:ext uri="{BB962C8B-B14F-4D97-AF65-F5344CB8AC3E}">
        <p14:creationId xmlns:p14="http://schemas.microsoft.com/office/powerpoint/2010/main" val="3960376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Let’s dissect the app</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019793" cy="5334907"/>
          </a:xfrm>
        </p:spPr>
        <p:txBody>
          <a:bodyPr>
            <a:normAutofit/>
          </a:bodyPr>
          <a:lstStyle/>
          <a:p>
            <a:r>
              <a:rPr lang="en-US" dirty="0"/>
              <a:t>Let’s understand what we have done. </a:t>
            </a:r>
          </a:p>
        </p:txBody>
      </p:sp>
      <p:sp>
        <p:nvSpPr>
          <p:cNvPr id="4" name="Slide Number Placeholder 3">
            <a:extLst>
              <a:ext uri="{FF2B5EF4-FFF2-40B4-BE49-F238E27FC236}">
                <a16:creationId xmlns:a16="http://schemas.microsoft.com/office/drawing/2014/main" id="{30C41296-A6A1-744D-A572-59F4B3ED7333}"/>
              </a:ext>
            </a:extLst>
          </p:cNvPr>
          <p:cNvSpPr>
            <a:spLocks noGrp="1"/>
          </p:cNvSpPr>
          <p:nvPr>
            <p:ph type="sldNum" sz="quarter" idx="12"/>
          </p:nvPr>
        </p:nvSpPr>
        <p:spPr/>
        <p:txBody>
          <a:bodyPr/>
          <a:lstStyle/>
          <a:p>
            <a:fld id="{31DE2C5B-556E-47B8-A792-024C2FCA4ACC}" type="slidenum">
              <a:rPr lang="en-GB" smtClean="0"/>
              <a:t>11</a:t>
            </a:fld>
            <a:endParaRPr lang="en-GB"/>
          </a:p>
        </p:txBody>
      </p:sp>
    </p:spTree>
    <p:extLst>
      <p:ext uri="{BB962C8B-B14F-4D97-AF65-F5344CB8AC3E}">
        <p14:creationId xmlns:p14="http://schemas.microsoft.com/office/powerpoint/2010/main" val="1787611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Let’s dissect the app – Project folder</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019793" cy="5334907"/>
          </a:xfrm>
        </p:spPr>
        <p:txBody>
          <a:bodyPr>
            <a:normAutofit fontScale="92500" lnSpcReduction="10000"/>
          </a:bodyPr>
          <a:lstStyle/>
          <a:p>
            <a:r>
              <a:rPr lang="en-US" dirty="0"/>
              <a:t>First, what’s inside the project folder?</a:t>
            </a:r>
          </a:p>
          <a:p>
            <a:endParaRPr lang="en-US" dirty="0"/>
          </a:p>
          <a:p>
            <a:r>
              <a:rPr lang="en-US" dirty="0"/>
              <a:t>Important things</a:t>
            </a:r>
          </a:p>
          <a:p>
            <a:pPr lvl="1"/>
            <a:r>
              <a:rPr lang="en-US" b="1" dirty="0"/>
              <a:t>lib folder</a:t>
            </a:r>
            <a:r>
              <a:rPr lang="en-US" dirty="0"/>
              <a:t>: it contains the app source code</a:t>
            </a:r>
          </a:p>
          <a:p>
            <a:pPr lvl="1"/>
            <a:r>
              <a:rPr lang="en-US" b="1" dirty="0" err="1"/>
              <a:t>main.dart</a:t>
            </a:r>
            <a:r>
              <a:rPr lang="en-US" b="1" dirty="0"/>
              <a:t> file</a:t>
            </a:r>
            <a:r>
              <a:rPr lang="en-US" dirty="0"/>
              <a:t>: the entry point for the compiler</a:t>
            </a:r>
          </a:p>
          <a:p>
            <a:pPr lvl="1"/>
            <a:r>
              <a:rPr lang="en-IT" b="1" dirty="0"/>
              <a:t>pubspec.yaml file</a:t>
            </a:r>
            <a:r>
              <a:rPr lang="en-IT" dirty="0"/>
              <a:t>: it specifies high level app features as well as listing which third party libraries our app needs and uses</a:t>
            </a:r>
          </a:p>
          <a:p>
            <a:pPr lvl="1"/>
            <a:r>
              <a:rPr lang="en-IT" b="1" dirty="0"/>
              <a:t>README.md file</a:t>
            </a:r>
            <a:r>
              <a:rPr lang="en-IT" dirty="0"/>
              <a:t>: a markdown file describing the app</a:t>
            </a:r>
          </a:p>
          <a:p>
            <a:pPr lvl="1"/>
            <a:endParaRPr lang="en-IT" dirty="0"/>
          </a:p>
          <a:p>
            <a:r>
              <a:rPr lang="en-IT" dirty="0"/>
              <a:t>(Less) Important things</a:t>
            </a:r>
          </a:p>
          <a:p>
            <a:pPr lvl="1"/>
            <a:r>
              <a:rPr lang="en-IT" b="1" dirty="0"/>
              <a:t>android/ios/linux/macos/windows/web folders</a:t>
            </a:r>
            <a:r>
              <a:rPr lang="en-IT" dirty="0"/>
              <a:t>: where native specific code can be defined if needed</a:t>
            </a:r>
          </a:p>
          <a:p>
            <a:pPr lvl="1"/>
            <a:r>
              <a:rPr lang="en-IT" b="1" dirty="0"/>
              <a:t>test folder</a:t>
            </a:r>
            <a:r>
              <a:rPr lang="en-IT" dirty="0"/>
              <a:t>: where to put code for running automatic testers</a:t>
            </a:r>
          </a:p>
          <a:p>
            <a:pPr lvl="1"/>
            <a:endParaRPr lang="en-IT" dirty="0"/>
          </a:p>
          <a:p>
            <a:r>
              <a:rPr lang="en-IT" dirty="0"/>
              <a:t>(Even less) Important things</a:t>
            </a:r>
          </a:p>
          <a:p>
            <a:pPr lvl="1"/>
            <a:r>
              <a:rPr lang="en-GB" dirty="0"/>
              <a:t>A</a:t>
            </a:r>
            <a:r>
              <a:rPr lang="en-IT" dirty="0"/>
              <a:t>ll other folders and files are very use case specific and probably you will never use those in this course. If you are curious…</a:t>
            </a:r>
          </a:p>
        </p:txBody>
      </p:sp>
      <p:sp>
        <p:nvSpPr>
          <p:cNvPr id="4" name="Slide Number Placeholder 3">
            <a:extLst>
              <a:ext uri="{FF2B5EF4-FFF2-40B4-BE49-F238E27FC236}">
                <a16:creationId xmlns:a16="http://schemas.microsoft.com/office/drawing/2014/main" id="{8568C660-DCF4-A140-972E-EC6CD590CD7F}"/>
              </a:ext>
            </a:extLst>
          </p:cNvPr>
          <p:cNvSpPr>
            <a:spLocks noGrp="1"/>
          </p:cNvSpPr>
          <p:nvPr>
            <p:ph type="sldNum" sz="quarter" idx="12"/>
          </p:nvPr>
        </p:nvSpPr>
        <p:spPr/>
        <p:txBody>
          <a:bodyPr/>
          <a:lstStyle/>
          <a:p>
            <a:fld id="{31DE2C5B-556E-47B8-A792-024C2FCA4ACC}" type="slidenum">
              <a:rPr lang="en-GB" smtClean="0"/>
              <a:t>12</a:t>
            </a:fld>
            <a:endParaRPr lang="en-GB" dirty="0"/>
          </a:p>
        </p:txBody>
      </p:sp>
      <p:pic>
        <p:nvPicPr>
          <p:cNvPr id="7" name="Picture 6" descr="Text&#10;&#10;Description automatically generated">
            <a:extLst>
              <a:ext uri="{FF2B5EF4-FFF2-40B4-BE49-F238E27FC236}">
                <a16:creationId xmlns:a16="http://schemas.microsoft.com/office/drawing/2014/main" id="{DDC24C99-05DE-C648-5781-10CC3C9FD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7963" y="1276349"/>
            <a:ext cx="3450329" cy="4919913"/>
          </a:xfrm>
          <a:prstGeom prst="rect">
            <a:avLst/>
          </a:prstGeom>
        </p:spPr>
      </p:pic>
    </p:spTree>
    <p:extLst>
      <p:ext uri="{BB962C8B-B14F-4D97-AF65-F5344CB8AC3E}">
        <p14:creationId xmlns:p14="http://schemas.microsoft.com/office/powerpoint/2010/main" val="1507584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Let’s dissect the app – main.dart</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019793" cy="5334907"/>
          </a:xfrm>
        </p:spPr>
        <p:txBody>
          <a:bodyPr>
            <a:normAutofit/>
          </a:bodyPr>
          <a:lstStyle/>
          <a:p>
            <a:r>
              <a:rPr lang="en-US" dirty="0"/>
              <a:t>Let’s understand the </a:t>
            </a:r>
            <a:r>
              <a:rPr lang="en-US" dirty="0" err="1"/>
              <a:t>main.dart</a:t>
            </a:r>
            <a:r>
              <a:rPr lang="en-US" dirty="0"/>
              <a:t> file. </a:t>
            </a:r>
          </a:p>
          <a:p>
            <a:pPr lvl="1"/>
            <a:endParaRPr lang="en-IT" dirty="0"/>
          </a:p>
        </p:txBody>
      </p:sp>
      <p:sp>
        <p:nvSpPr>
          <p:cNvPr id="6" name="Rectangle 5">
            <a:extLst>
              <a:ext uri="{FF2B5EF4-FFF2-40B4-BE49-F238E27FC236}">
                <a16:creationId xmlns:a16="http://schemas.microsoft.com/office/drawing/2014/main" id="{58C5CF97-E765-B048-A97B-1B7DD054A404}"/>
              </a:ext>
            </a:extLst>
          </p:cNvPr>
          <p:cNvSpPr/>
          <p:nvPr/>
        </p:nvSpPr>
        <p:spPr>
          <a:xfrm>
            <a:off x="237103" y="2072181"/>
            <a:ext cx="9162197" cy="4431983"/>
          </a:xfrm>
          <a:prstGeom prst="rect">
            <a:avLst/>
          </a:prstGeom>
        </p:spPr>
        <p:txBody>
          <a:bodyPr wrap="square">
            <a:spAutoFit/>
          </a:bodyPr>
          <a:lstStyle/>
          <a:p>
            <a:r>
              <a:rPr lang="en-GB" sz="1600" dirty="0">
                <a:latin typeface="Courier" pitchFamily="2" charset="0"/>
              </a:rPr>
              <a:t>import '</a:t>
            </a:r>
            <a:r>
              <a:rPr lang="en-GB" sz="1600" dirty="0" err="1">
                <a:latin typeface="Courier" pitchFamily="2" charset="0"/>
              </a:rPr>
              <a:t>package:flutter</a:t>
            </a:r>
            <a:r>
              <a:rPr lang="en-GB" sz="1600" dirty="0">
                <a:latin typeface="Courier" pitchFamily="2" charset="0"/>
              </a:rPr>
              <a:t>/</a:t>
            </a:r>
            <a:r>
              <a:rPr lang="en-GB" sz="1600" dirty="0" err="1">
                <a:latin typeface="Courier" pitchFamily="2" charset="0"/>
              </a:rPr>
              <a:t>material.dart</a:t>
            </a:r>
            <a:r>
              <a:rPr lang="en-GB" sz="1600" dirty="0">
                <a:latin typeface="Courier" pitchFamily="2" charset="0"/>
              </a:rPr>
              <a:t>';</a:t>
            </a:r>
            <a:br>
              <a:rPr lang="en-GB" sz="1600" dirty="0">
                <a:latin typeface="Courier" pitchFamily="2" charset="0"/>
              </a:rPr>
            </a:br>
            <a:r>
              <a:rPr lang="en-GB" sz="1600" dirty="0">
                <a:latin typeface="Courier" pitchFamily="2" charset="0"/>
              </a:rPr>
              <a:t>void main() {</a:t>
            </a:r>
          </a:p>
          <a:p>
            <a:r>
              <a:rPr lang="en-GB" sz="1600" dirty="0">
                <a:latin typeface="Courier" pitchFamily="2" charset="0"/>
              </a:rPr>
              <a:t>  </a:t>
            </a:r>
            <a:r>
              <a:rPr lang="en-GB" sz="1600" dirty="0" err="1">
                <a:latin typeface="Courier" pitchFamily="2" charset="0"/>
              </a:rPr>
              <a:t>runApp</a:t>
            </a:r>
            <a:r>
              <a:rPr lang="en-GB" sz="1600" dirty="0">
                <a:latin typeface="Courier" pitchFamily="2" charset="0"/>
              </a:rPr>
              <a:t>(</a:t>
            </a:r>
            <a:r>
              <a:rPr lang="en-GB" sz="1600" dirty="0" err="1">
                <a:latin typeface="Courier" pitchFamily="2" charset="0"/>
              </a:rPr>
              <a:t>const</a:t>
            </a:r>
            <a:r>
              <a:rPr lang="en-GB" sz="1600" dirty="0">
                <a:latin typeface="Courier" pitchFamily="2" charset="0"/>
              </a:rPr>
              <a:t> </a:t>
            </a:r>
            <a:r>
              <a:rPr lang="en-GB" sz="1600" dirty="0" err="1">
                <a:latin typeface="Courier" pitchFamily="2" charset="0"/>
              </a:rPr>
              <a:t>MyApp</a:t>
            </a:r>
            <a:r>
              <a:rPr lang="en-GB" sz="1600" dirty="0">
                <a:latin typeface="Courier" pitchFamily="2" charset="0"/>
              </a:rPr>
              <a:t>());</a:t>
            </a:r>
          </a:p>
          <a:p>
            <a:r>
              <a:rPr lang="en-GB" sz="1600" dirty="0">
                <a:latin typeface="Courier" pitchFamily="2" charset="0"/>
              </a:rPr>
              <a:t>}//main</a:t>
            </a:r>
            <a:br>
              <a:rPr lang="en-GB" sz="1600" dirty="0">
                <a:latin typeface="Courier" pitchFamily="2" charset="0"/>
              </a:rPr>
            </a:br>
            <a:r>
              <a:rPr lang="en-GB" sz="1600" dirty="0">
                <a:latin typeface="Courier" pitchFamily="2" charset="0"/>
              </a:rPr>
              <a:t>class </a:t>
            </a:r>
            <a:r>
              <a:rPr lang="en-GB" sz="1600" dirty="0" err="1">
                <a:latin typeface="Courier" pitchFamily="2" charset="0"/>
              </a:rPr>
              <a:t>MyApp</a:t>
            </a:r>
            <a:r>
              <a:rPr lang="en-GB" sz="1600" dirty="0">
                <a:latin typeface="Courier" pitchFamily="2" charset="0"/>
              </a:rPr>
              <a:t> extends </a:t>
            </a:r>
            <a:r>
              <a:rPr lang="en-GB" sz="1600" dirty="0" err="1">
                <a:latin typeface="Courier" pitchFamily="2" charset="0"/>
              </a:rPr>
              <a:t>StatelessWidget</a:t>
            </a:r>
            <a:r>
              <a:rPr lang="en-GB" sz="1600" dirty="0">
                <a:latin typeface="Courier" pitchFamily="2" charset="0"/>
              </a:rPr>
              <a:t> {</a:t>
            </a:r>
          </a:p>
          <a:p>
            <a:r>
              <a:rPr lang="en-GB" sz="1600" dirty="0">
                <a:latin typeface="Courier" pitchFamily="2" charset="0"/>
              </a:rPr>
              <a:t>  </a:t>
            </a:r>
            <a:r>
              <a:rPr lang="en-GB" sz="1600" dirty="0" err="1">
                <a:latin typeface="Courier" pitchFamily="2" charset="0"/>
              </a:rPr>
              <a:t>const</a:t>
            </a:r>
            <a:r>
              <a:rPr lang="en-GB" sz="1600" dirty="0">
                <a:latin typeface="Courier" pitchFamily="2" charset="0"/>
              </a:rPr>
              <a:t> </a:t>
            </a:r>
            <a:r>
              <a:rPr lang="en-GB" sz="1600" dirty="0" err="1">
                <a:latin typeface="Courier" pitchFamily="2" charset="0"/>
              </a:rPr>
              <a:t>MyApp</a:t>
            </a:r>
            <a:r>
              <a:rPr lang="en-GB" sz="1600" dirty="0">
                <a:latin typeface="Courier" pitchFamily="2" charset="0"/>
              </a:rPr>
              <a:t>({Key? key}) : super(key: key);</a:t>
            </a:r>
          </a:p>
          <a:p>
            <a:br>
              <a:rPr lang="en-GB" sz="1600" dirty="0">
                <a:latin typeface="Courier" pitchFamily="2" charset="0"/>
              </a:rPr>
            </a:br>
            <a:r>
              <a:rPr lang="en-GB" sz="1600" dirty="0">
                <a:latin typeface="Courier" pitchFamily="2" charset="0"/>
              </a:rPr>
              <a:t>  @override</a:t>
            </a:r>
          </a:p>
          <a:p>
            <a:r>
              <a:rPr lang="en-GB" sz="1600" dirty="0">
                <a:latin typeface="Courier" pitchFamily="2" charset="0"/>
              </a:rPr>
              <a:t>  Widget build(</a:t>
            </a:r>
            <a:r>
              <a:rPr lang="en-GB" sz="1600" dirty="0" err="1">
                <a:latin typeface="Courier" pitchFamily="2" charset="0"/>
              </a:rPr>
              <a:t>BuildContext</a:t>
            </a:r>
            <a:r>
              <a:rPr lang="en-GB" sz="1600" dirty="0">
                <a:latin typeface="Courier" pitchFamily="2" charset="0"/>
              </a:rPr>
              <a:t> context) {</a:t>
            </a:r>
          </a:p>
          <a:p>
            <a:r>
              <a:rPr lang="en-GB" sz="1600" dirty="0">
                <a:latin typeface="Courier" pitchFamily="2" charset="0"/>
              </a:rPr>
              <a:t>    return </a:t>
            </a:r>
            <a:r>
              <a:rPr lang="en-GB" sz="1600" dirty="0" err="1">
                <a:latin typeface="Courier" pitchFamily="2" charset="0"/>
              </a:rPr>
              <a:t>MaterialApp</a:t>
            </a:r>
            <a:r>
              <a:rPr lang="en-GB" sz="1600" dirty="0">
                <a:latin typeface="Courier" pitchFamily="2" charset="0"/>
              </a:rPr>
              <a:t>(</a:t>
            </a:r>
          </a:p>
          <a:p>
            <a:r>
              <a:rPr lang="en-GB" sz="1600" dirty="0">
                <a:latin typeface="Courier" pitchFamily="2" charset="0"/>
              </a:rPr>
              <a:t>      title: 'Welcome to Flutter’,</a:t>
            </a:r>
          </a:p>
          <a:p>
            <a:r>
              <a:rPr lang="en-GB" sz="1600" dirty="0">
                <a:latin typeface="Courier" pitchFamily="2" charset="0"/>
              </a:rPr>
              <a:t>      home: Scaffold(</a:t>
            </a:r>
          </a:p>
          <a:p>
            <a:r>
              <a:rPr lang="en-GB" sz="1600" dirty="0">
                <a:latin typeface="Courier" pitchFamily="2" charset="0"/>
              </a:rPr>
              <a:t>      </a:t>
            </a:r>
            <a:r>
              <a:rPr lang="en-GB" sz="1600" dirty="0" err="1">
                <a:latin typeface="Courier" pitchFamily="2" charset="0"/>
              </a:rPr>
              <a:t>appBar</a:t>
            </a:r>
            <a:r>
              <a:rPr lang="en-GB" sz="1600" dirty="0">
                <a:latin typeface="Courier" pitchFamily="2" charset="0"/>
              </a:rPr>
              <a:t>: </a:t>
            </a:r>
            <a:r>
              <a:rPr lang="en-GB" sz="1600" dirty="0" err="1">
                <a:latin typeface="Courier" pitchFamily="2" charset="0"/>
              </a:rPr>
              <a:t>AppBar</a:t>
            </a:r>
            <a:r>
              <a:rPr lang="en-GB" sz="1600" dirty="0">
                <a:latin typeface="Courier" pitchFamily="2" charset="0"/>
              </a:rPr>
              <a:t>(title: </a:t>
            </a:r>
            <a:r>
              <a:rPr lang="en-GB" sz="1600" dirty="0" err="1">
                <a:latin typeface="Courier" pitchFamily="2" charset="0"/>
              </a:rPr>
              <a:t>const</a:t>
            </a:r>
            <a:r>
              <a:rPr lang="en-GB" sz="1600" dirty="0">
                <a:latin typeface="Courier" pitchFamily="2" charset="0"/>
              </a:rPr>
              <a:t> Text('Welcome to Flutter'),),</a:t>
            </a:r>
          </a:p>
          <a:p>
            <a:r>
              <a:rPr lang="en-GB" sz="1600" dirty="0">
                <a:latin typeface="Courier" pitchFamily="2" charset="0"/>
              </a:rPr>
              <a:t>      body: </a:t>
            </a:r>
            <a:r>
              <a:rPr lang="en-GB" sz="1600" dirty="0" err="1">
                <a:latin typeface="Courier" pitchFamily="2" charset="0"/>
              </a:rPr>
              <a:t>const</a:t>
            </a:r>
            <a:r>
              <a:rPr lang="en-GB" sz="1600" dirty="0">
                <a:latin typeface="Courier" pitchFamily="2" charset="0"/>
              </a:rPr>
              <a:t> </a:t>
            </a:r>
            <a:r>
              <a:rPr lang="en-GB" sz="1600" dirty="0" err="1">
                <a:latin typeface="Courier" pitchFamily="2" charset="0"/>
              </a:rPr>
              <a:t>Center</a:t>
            </a:r>
            <a:r>
              <a:rPr lang="en-GB" sz="1600" dirty="0">
                <a:latin typeface="Courier" pitchFamily="2" charset="0"/>
              </a:rPr>
              <a:t>(child: Text('Hello World'),),),</a:t>
            </a:r>
          </a:p>
          <a:p>
            <a:r>
              <a:rPr lang="en-GB" sz="1600" dirty="0">
                <a:latin typeface="Courier" pitchFamily="2" charset="0"/>
              </a:rPr>
              <a:t>    );</a:t>
            </a:r>
          </a:p>
          <a:p>
            <a:r>
              <a:rPr lang="en-GB" sz="1600" dirty="0">
                <a:latin typeface="Courier" pitchFamily="2" charset="0"/>
              </a:rPr>
              <a:t>  }//build</a:t>
            </a:r>
          </a:p>
          <a:p>
            <a:r>
              <a:rPr lang="en-GB" sz="1600" dirty="0">
                <a:latin typeface="Courier" pitchFamily="2" charset="0"/>
              </a:rPr>
              <a:t>}//</a:t>
            </a:r>
            <a:r>
              <a:rPr lang="en-GB" sz="1600" dirty="0" err="1">
                <a:latin typeface="Courier" pitchFamily="2" charset="0"/>
              </a:rPr>
              <a:t>MyApp</a:t>
            </a:r>
            <a:endParaRPr lang="en-GB" sz="1600" dirty="0">
              <a:latin typeface="Courier" pitchFamily="2" charset="0"/>
            </a:endParaRPr>
          </a:p>
        </p:txBody>
      </p:sp>
      <p:cxnSp>
        <p:nvCxnSpPr>
          <p:cNvPr id="7" name="Straight Arrow Connector 6">
            <a:extLst>
              <a:ext uri="{FF2B5EF4-FFF2-40B4-BE49-F238E27FC236}">
                <a16:creationId xmlns:a16="http://schemas.microsoft.com/office/drawing/2014/main" id="{75B69A03-9D75-8245-8131-3C03042A7444}"/>
              </a:ext>
            </a:extLst>
          </p:cNvPr>
          <p:cNvCxnSpPr>
            <a:cxnSpLocks/>
          </p:cNvCxnSpPr>
          <p:nvPr/>
        </p:nvCxnSpPr>
        <p:spPr>
          <a:xfrm flipV="1">
            <a:off x="3285811" y="2311121"/>
            <a:ext cx="5372575" cy="45634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8" name="Rectangle 7">
            <a:extLst>
              <a:ext uri="{FF2B5EF4-FFF2-40B4-BE49-F238E27FC236}">
                <a16:creationId xmlns:a16="http://schemas.microsoft.com/office/drawing/2014/main" id="{F6D188D5-B536-7741-A9DB-D6E05DED7E04}"/>
              </a:ext>
            </a:extLst>
          </p:cNvPr>
          <p:cNvSpPr/>
          <p:nvPr/>
        </p:nvSpPr>
        <p:spPr>
          <a:xfrm>
            <a:off x="8824892" y="2121135"/>
            <a:ext cx="3130006" cy="1477328"/>
          </a:xfrm>
          <a:prstGeom prst="rect">
            <a:avLst/>
          </a:prstGeom>
        </p:spPr>
        <p:txBody>
          <a:bodyPr wrap="square">
            <a:spAutoFit/>
          </a:bodyPr>
          <a:lstStyle/>
          <a:p>
            <a:r>
              <a:rPr lang="en-GB" dirty="0">
                <a:latin typeface="Palatino Linotype" panose="02040502050505030304" pitchFamily="18" charset="0"/>
              </a:rPr>
              <a:t>To run an app using the Flutter framework we can use the </a:t>
            </a:r>
            <a:r>
              <a:rPr lang="en-GB" b="1" dirty="0" err="1">
                <a:latin typeface="Courier" pitchFamily="2" charset="0"/>
              </a:rPr>
              <a:t>runApp</a:t>
            </a:r>
            <a:r>
              <a:rPr lang="en-GB" dirty="0">
                <a:latin typeface="Palatino Linotype" panose="02040502050505030304" pitchFamily="18" charset="0"/>
              </a:rPr>
              <a:t> method which takes a </a:t>
            </a:r>
            <a:r>
              <a:rPr lang="en-GB" b="1" dirty="0">
                <a:latin typeface="Courier" pitchFamily="2" charset="0"/>
              </a:rPr>
              <a:t>Widget</a:t>
            </a:r>
            <a:r>
              <a:rPr lang="en-GB" dirty="0">
                <a:latin typeface="Palatino Linotype" panose="02040502050505030304" pitchFamily="18" charset="0"/>
              </a:rPr>
              <a:t> object as an input.</a:t>
            </a:r>
            <a:endParaRPr lang="en-IT" dirty="0">
              <a:latin typeface="Palatino Linotype" panose="02040502050505030304" pitchFamily="18" charset="0"/>
            </a:endParaRPr>
          </a:p>
        </p:txBody>
      </p:sp>
      <p:sp>
        <p:nvSpPr>
          <p:cNvPr id="9" name="Rectangle 8">
            <a:extLst>
              <a:ext uri="{FF2B5EF4-FFF2-40B4-BE49-F238E27FC236}">
                <a16:creationId xmlns:a16="http://schemas.microsoft.com/office/drawing/2014/main" id="{2C07E922-C034-C64E-8477-DD875DBC497E}"/>
              </a:ext>
            </a:extLst>
          </p:cNvPr>
          <p:cNvSpPr/>
          <p:nvPr/>
        </p:nvSpPr>
        <p:spPr>
          <a:xfrm>
            <a:off x="9069757" y="4103506"/>
            <a:ext cx="2640276" cy="369332"/>
          </a:xfrm>
          <a:prstGeom prst="rect">
            <a:avLst/>
          </a:prstGeom>
          <a:solidFill>
            <a:schemeClr val="accent6">
              <a:lumMod val="40000"/>
              <a:lumOff val="60000"/>
            </a:schemeClr>
          </a:solidFill>
        </p:spPr>
        <p:txBody>
          <a:bodyPr wrap="square">
            <a:spAutoFit/>
          </a:bodyPr>
          <a:lstStyle/>
          <a:p>
            <a:pPr algn="ctr"/>
            <a:r>
              <a:rPr lang="en-GB" b="1" dirty="0">
                <a:latin typeface="Palatino Linotype" panose="02040502050505030304" pitchFamily="18" charset="0"/>
              </a:rPr>
              <a:t>What’s a </a:t>
            </a:r>
            <a:r>
              <a:rPr lang="en-GB" b="1" dirty="0">
                <a:latin typeface="Courier" pitchFamily="2" charset="0"/>
              </a:rPr>
              <a:t>Widget</a:t>
            </a:r>
            <a:r>
              <a:rPr lang="en-GB" b="1" dirty="0">
                <a:latin typeface="Palatino Linotype" panose="02040502050505030304" pitchFamily="18" charset="0"/>
              </a:rPr>
              <a:t>?</a:t>
            </a:r>
            <a:endParaRPr lang="en-IT" dirty="0">
              <a:latin typeface="Palatino Linotype" panose="02040502050505030304" pitchFamily="18" charset="0"/>
            </a:endParaRPr>
          </a:p>
        </p:txBody>
      </p:sp>
      <p:sp>
        <p:nvSpPr>
          <p:cNvPr id="4" name="Slide Number Placeholder 3">
            <a:extLst>
              <a:ext uri="{FF2B5EF4-FFF2-40B4-BE49-F238E27FC236}">
                <a16:creationId xmlns:a16="http://schemas.microsoft.com/office/drawing/2014/main" id="{64FC2BEA-78DF-E04C-97E7-52B63C111945}"/>
              </a:ext>
            </a:extLst>
          </p:cNvPr>
          <p:cNvSpPr>
            <a:spLocks noGrp="1"/>
          </p:cNvSpPr>
          <p:nvPr>
            <p:ph type="sldNum" sz="quarter" idx="12"/>
          </p:nvPr>
        </p:nvSpPr>
        <p:spPr/>
        <p:txBody>
          <a:bodyPr/>
          <a:lstStyle/>
          <a:p>
            <a:fld id="{31DE2C5B-556E-47B8-A792-024C2FCA4ACC}" type="slidenum">
              <a:rPr lang="en-GB" smtClean="0"/>
              <a:t>13</a:t>
            </a:fld>
            <a:endParaRPr lang="en-GB"/>
          </a:p>
        </p:txBody>
      </p:sp>
    </p:spTree>
    <p:extLst>
      <p:ext uri="{BB962C8B-B14F-4D97-AF65-F5344CB8AC3E}">
        <p14:creationId xmlns:p14="http://schemas.microsoft.com/office/powerpoint/2010/main" val="4245742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Everything is a Widget</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9425215" cy="5496833"/>
          </a:xfrm>
        </p:spPr>
        <p:txBody>
          <a:bodyPr>
            <a:normAutofit/>
          </a:bodyPr>
          <a:lstStyle/>
          <a:p>
            <a:r>
              <a:rPr lang="en-IT" dirty="0"/>
              <a:t>In Flutter, almost everything is (inherits from) a Widget!</a:t>
            </a:r>
          </a:p>
          <a:p>
            <a:endParaRPr lang="en-IT" dirty="0"/>
          </a:p>
          <a:p>
            <a:r>
              <a:rPr lang="en-IT" dirty="0"/>
              <a:t>A Widget is </a:t>
            </a:r>
            <a:r>
              <a:rPr lang="en-GB" dirty="0"/>
              <a:t>a building block for your user interface (UI). Using widgets is like combining Legos. </a:t>
            </a:r>
          </a:p>
          <a:p>
            <a:endParaRPr lang="en-IT" dirty="0"/>
          </a:p>
          <a:p>
            <a:r>
              <a:rPr lang="en-IT" dirty="0"/>
              <a:t>More technically, a Widget is a sort of blueprint for displaying your app state.</a:t>
            </a:r>
          </a:p>
          <a:p>
            <a:endParaRPr lang="en-IT" dirty="0"/>
          </a:p>
          <a:p>
            <a:r>
              <a:rPr lang="en-IT" dirty="0"/>
              <a:t>Widgets can be thought as a function of UI. Given a state, the build() method (that every custom Widget must override and implement) constructs the widget UI:</a:t>
            </a:r>
          </a:p>
          <a:p>
            <a:endParaRPr lang="en-IT" dirty="0"/>
          </a:p>
        </p:txBody>
      </p:sp>
      <p:pic>
        <p:nvPicPr>
          <p:cNvPr id="1025" name="Picture 1" descr="page126image39824768">
            <a:extLst>
              <a:ext uri="{FF2B5EF4-FFF2-40B4-BE49-F238E27FC236}">
                <a16:creationId xmlns:a16="http://schemas.microsoft.com/office/drawing/2014/main" id="{DFA56163-39FD-AE43-989D-31D366B359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3386" y="1361167"/>
            <a:ext cx="1943100" cy="25527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age126image39822896">
            <a:extLst>
              <a:ext uri="{FF2B5EF4-FFF2-40B4-BE49-F238E27FC236}">
                <a16:creationId xmlns:a16="http://schemas.microsoft.com/office/drawing/2014/main" id="{2C0A66CF-34D4-8F4F-80B4-91F826B6F7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4896" y="5800787"/>
            <a:ext cx="3776870" cy="98572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A69435CD-DAF8-CF43-B7BF-69FF9F8276F3}"/>
              </a:ext>
            </a:extLst>
          </p:cNvPr>
          <p:cNvSpPr>
            <a:spLocks noGrp="1"/>
          </p:cNvSpPr>
          <p:nvPr>
            <p:ph type="sldNum" sz="quarter" idx="12"/>
          </p:nvPr>
        </p:nvSpPr>
        <p:spPr/>
        <p:txBody>
          <a:bodyPr/>
          <a:lstStyle/>
          <a:p>
            <a:fld id="{31DE2C5B-556E-47B8-A792-024C2FCA4ACC}" type="slidenum">
              <a:rPr lang="en-GB" smtClean="0"/>
              <a:t>14</a:t>
            </a:fld>
            <a:endParaRPr lang="en-GB"/>
          </a:p>
        </p:txBody>
      </p:sp>
    </p:spTree>
    <p:extLst>
      <p:ext uri="{BB962C8B-B14F-4D97-AF65-F5344CB8AC3E}">
        <p14:creationId xmlns:p14="http://schemas.microsoft.com/office/powerpoint/2010/main" val="3781871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Let’s dissect the app – main.dart</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019793" cy="5334907"/>
          </a:xfrm>
        </p:spPr>
        <p:txBody>
          <a:bodyPr>
            <a:normAutofit/>
          </a:bodyPr>
          <a:lstStyle/>
          <a:p>
            <a:r>
              <a:rPr lang="en-US" dirty="0"/>
              <a:t>In </a:t>
            </a:r>
            <a:r>
              <a:rPr lang="en-US" b="1" dirty="0"/>
              <a:t>bold</a:t>
            </a:r>
            <a:r>
              <a:rPr lang="en-US" dirty="0"/>
              <a:t> the Widgets of our app</a:t>
            </a:r>
          </a:p>
          <a:p>
            <a:pPr lvl="1"/>
            <a:endParaRPr lang="en-IT" dirty="0"/>
          </a:p>
        </p:txBody>
      </p:sp>
      <p:sp>
        <p:nvSpPr>
          <p:cNvPr id="6" name="Rectangle 5">
            <a:extLst>
              <a:ext uri="{FF2B5EF4-FFF2-40B4-BE49-F238E27FC236}">
                <a16:creationId xmlns:a16="http://schemas.microsoft.com/office/drawing/2014/main" id="{58C5CF97-E765-B048-A97B-1B7DD054A404}"/>
              </a:ext>
            </a:extLst>
          </p:cNvPr>
          <p:cNvSpPr/>
          <p:nvPr/>
        </p:nvSpPr>
        <p:spPr>
          <a:xfrm>
            <a:off x="237103" y="2072181"/>
            <a:ext cx="9162197" cy="4431983"/>
          </a:xfrm>
          <a:prstGeom prst="rect">
            <a:avLst/>
          </a:prstGeom>
        </p:spPr>
        <p:txBody>
          <a:bodyPr wrap="square">
            <a:spAutoFit/>
          </a:bodyPr>
          <a:lstStyle/>
          <a:p>
            <a:r>
              <a:rPr lang="en-GB" sz="1600" dirty="0">
                <a:latin typeface="Courier" pitchFamily="2" charset="0"/>
              </a:rPr>
              <a:t>import '</a:t>
            </a:r>
            <a:r>
              <a:rPr lang="en-GB" sz="1600" dirty="0" err="1">
                <a:latin typeface="Courier" pitchFamily="2" charset="0"/>
              </a:rPr>
              <a:t>package:flutter</a:t>
            </a:r>
            <a:r>
              <a:rPr lang="en-GB" sz="1600" dirty="0">
                <a:latin typeface="Courier" pitchFamily="2" charset="0"/>
              </a:rPr>
              <a:t>/</a:t>
            </a:r>
            <a:r>
              <a:rPr lang="en-GB" sz="1600" dirty="0" err="1">
                <a:latin typeface="Courier" pitchFamily="2" charset="0"/>
              </a:rPr>
              <a:t>material.dart</a:t>
            </a:r>
            <a:r>
              <a:rPr lang="en-GB" sz="1600" dirty="0">
                <a:latin typeface="Courier" pitchFamily="2" charset="0"/>
              </a:rPr>
              <a:t>';</a:t>
            </a:r>
            <a:br>
              <a:rPr lang="en-GB" sz="1600" dirty="0">
                <a:latin typeface="Courier" pitchFamily="2" charset="0"/>
              </a:rPr>
            </a:br>
            <a:r>
              <a:rPr lang="en-GB" sz="1600" dirty="0">
                <a:latin typeface="Courier" pitchFamily="2" charset="0"/>
              </a:rPr>
              <a:t>void main() {</a:t>
            </a:r>
          </a:p>
          <a:p>
            <a:r>
              <a:rPr lang="en-GB" sz="1600" dirty="0">
                <a:latin typeface="Courier" pitchFamily="2" charset="0"/>
              </a:rPr>
              <a:t>  </a:t>
            </a:r>
            <a:r>
              <a:rPr lang="en-GB" sz="1600" dirty="0" err="1">
                <a:latin typeface="Courier" pitchFamily="2" charset="0"/>
              </a:rPr>
              <a:t>runApp</a:t>
            </a:r>
            <a:r>
              <a:rPr lang="en-GB" sz="1600" dirty="0">
                <a:latin typeface="Courier" pitchFamily="2" charset="0"/>
              </a:rPr>
              <a:t>(</a:t>
            </a:r>
            <a:r>
              <a:rPr lang="en-GB" sz="1600" dirty="0" err="1">
                <a:latin typeface="Courier" pitchFamily="2" charset="0"/>
              </a:rPr>
              <a:t>const</a:t>
            </a:r>
            <a:r>
              <a:rPr lang="en-GB" sz="1600" dirty="0">
                <a:latin typeface="Courier" pitchFamily="2" charset="0"/>
              </a:rPr>
              <a:t> </a:t>
            </a:r>
            <a:r>
              <a:rPr lang="en-GB" sz="1600" b="1" dirty="0" err="1">
                <a:latin typeface="Courier" pitchFamily="2" charset="0"/>
              </a:rPr>
              <a:t>MyApp</a:t>
            </a:r>
            <a:r>
              <a:rPr lang="en-GB" sz="1600" dirty="0">
                <a:latin typeface="Courier" pitchFamily="2" charset="0"/>
              </a:rPr>
              <a:t>());</a:t>
            </a:r>
          </a:p>
          <a:p>
            <a:r>
              <a:rPr lang="en-GB" sz="1600" dirty="0">
                <a:latin typeface="Courier" pitchFamily="2" charset="0"/>
              </a:rPr>
              <a:t>}//main</a:t>
            </a:r>
            <a:br>
              <a:rPr lang="en-GB" sz="1600" dirty="0">
                <a:latin typeface="Courier" pitchFamily="2" charset="0"/>
              </a:rPr>
            </a:br>
            <a:r>
              <a:rPr lang="en-GB" sz="1600" dirty="0">
                <a:latin typeface="Courier" pitchFamily="2" charset="0"/>
              </a:rPr>
              <a:t>class </a:t>
            </a:r>
            <a:r>
              <a:rPr lang="en-GB" sz="1600" dirty="0" err="1">
                <a:latin typeface="Courier" pitchFamily="2" charset="0"/>
              </a:rPr>
              <a:t>MyApp</a:t>
            </a:r>
            <a:r>
              <a:rPr lang="en-GB" sz="1600" dirty="0">
                <a:latin typeface="Courier" pitchFamily="2" charset="0"/>
              </a:rPr>
              <a:t> extends </a:t>
            </a:r>
            <a:r>
              <a:rPr lang="en-GB" sz="1600" dirty="0" err="1">
                <a:latin typeface="Courier" pitchFamily="2" charset="0"/>
              </a:rPr>
              <a:t>StatelessWidget</a:t>
            </a:r>
            <a:r>
              <a:rPr lang="en-GB" sz="1600" dirty="0">
                <a:latin typeface="Courier" pitchFamily="2" charset="0"/>
              </a:rPr>
              <a:t> {</a:t>
            </a:r>
          </a:p>
          <a:p>
            <a:r>
              <a:rPr lang="en-GB" sz="1600" dirty="0">
                <a:latin typeface="Courier" pitchFamily="2" charset="0"/>
              </a:rPr>
              <a:t>  </a:t>
            </a:r>
            <a:r>
              <a:rPr lang="en-GB" sz="1600" dirty="0" err="1">
                <a:latin typeface="Courier" pitchFamily="2" charset="0"/>
              </a:rPr>
              <a:t>const</a:t>
            </a:r>
            <a:r>
              <a:rPr lang="en-GB" sz="1600" dirty="0">
                <a:latin typeface="Courier" pitchFamily="2" charset="0"/>
              </a:rPr>
              <a:t> </a:t>
            </a:r>
            <a:r>
              <a:rPr lang="en-GB" sz="1600" dirty="0" err="1">
                <a:latin typeface="Courier" pitchFamily="2" charset="0"/>
              </a:rPr>
              <a:t>MyApp</a:t>
            </a:r>
            <a:r>
              <a:rPr lang="en-GB" sz="1600" dirty="0">
                <a:latin typeface="Courier" pitchFamily="2" charset="0"/>
              </a:rPr>
              <a:t>({Key? key}) : super(key: key);</a:t>
            </a:r>
          </a:p>
          <a:p>
            <a:br>
              <a:rPr lang="en-GB" sz="1600" dirty="0">
                <a:latin typeface="Courier" pitchFamily="2" charset="0"/>
              </a:rPr>
            </a:br>
            <a:r>
              <a:rPr lang="en-GB" sz="1600" dirty="0">
                <a:latin typeface="Courier" pitchFamily="2" charset="0"/>
              </a:rPr>
              <a:t>  @override</a:t>
            </a:r>
          </a:p>
          <a:p>
            <a:r>
              <a:rPr lang="en-GB" sz="1600" dirty="0">
                <a:latin typeface="Courier" pitchFamily="2" charset="0"/>
              </a:rPr>
              <a:t>  Widget </a:t>
            </a:r>
            <a:r>
              <a:rPr lang="en-GB" sz="1600" b="1" dirty="0">
                <a:latin typeface="Courier" pitchFamily="2" charset="0"/>
              </a:rPr>
              <a:t>build</a:t>
            </a:r>
            <a:r>
              <a:rPr lang="en-GB" sz="1600" dirty="0">
                <a:latin typeface="Courier" pitchFamily="2" charset="0"/>
              </a:rPr>
              <a:t>(</a:t>
            </a:r>
            <a:r>
              <a:rPr lang="en-GB" sz="1600" dirty="0" err="1">
                <a:latin typeface="Courier" pitchFamily="2" charset="0"/>
              </a:rPr>
              <a:t>BuildContext</a:t>
            </a:r>
            <a:r>
              <a:rPr lang="en-GB" sz="1600" dirty="0">
                <a:latin typeface="Courier" pitchFamily="2" charset="0"/>
              </a:rPr>
              <a:t> context) {</a:t>
            </a:r>
          </a:p>
          <a:p>
            <a:r>
              <a:rPr lang="en-GB" sz="1600" dirty="0">
                <a:latin typeface="Courier" pitchFamily="2" charset="0"/>
              </a:rPr>
              <a:t>    return </a:t>
            </a:r>
            <a:r>
              <a:rPr lang="en-GB" sz="1600" b="1" dirty="0" err="1">
                <a:latin typeface="Courier" pitchFamily="2" charset="0"/>
              </a:rPr>
              <a:t>MaterialApp</a:t>
            </a:r>
            <a:r>
              <a:rPr lang="en-GB" sz="1600" dirty="0">
                <a:latin typeface="Courier" pitchFamily="2" charset="0"/>
              </a:rPr>
              <a:t>(</a:t>
            </a:r>
          </a:p>
          <a:p>
            <a:r>
              <a:rPr lang="en-GB" sz="1600" dirty="0">
                <a:latin typeface="Courier" pitchFamily="2" charset="0"/>
              </a:rPr>
              <a:t>      title: 'Welcome to Flutter’,</a:t>
            </a:r>
          </a:p>
          <a:p>
            <a:r>
              <a:rPr lang="en-GB" sz="1600" dirty="0">
                <a:latin typeface="Courier" pitchFamily="2" charset="0"/>
              </a:rPr>
              <a:t>      home: </a:t>
            </a:r>
            <a:r>
              <a:rPr lang="en-GB" sz="1600" b="1" dirty="0">
                <a:latin typeface="Courier" pitchFamily="2" charset="0"/>
              </a:rPr>
              <a:t>Scaffold</a:t>
            </a:r>
            <a:r>
              <a:rPr lang="en-GB" sz="1600" dirty="0">
                <a:latin typeface="Courier" pitchFamily="2" charset="0"/>
              </a:rPr>
              <a:t>(</a:t>
            </a:r>
          </a:p>
          <a:p>
            <a:r>
              <a:rPr lang="en-GB" sz="1600" dirty="0">
                <a:latin typeface="Courier" pitchFamily="2" charset="0"/>
              </a:rPr>
              <a:t>      </a:t>
            </a:r>
            <a:r>
              <a:rPr lang="en-GB" sz="1600" dirty="0" err="1">
                <a:latin typeface="Courier" pitchFamily="2" charset="0"/>
              </a:rPr>
              <a:t>appBar</a:t>
            </a:r>
            <a:r>
              <a:rPr lang="en-GB" sz="1600" dirty="0">
                <a:latin typeface="Courier" pitchFamily="2" charset="0"/>
              </a:rPr>
              <a:t>: </a:t>
            </a:r>
            <a:r>
              <a:rPr lang="en-GB" sz="1600" b="1" dirty="0" err="1">
                <a:latin typeface="Courier" pitchFamily="2" charset="0"/>
              </a:rPr>
              <a:t>AppBar</a:t>
            </a:r>
            <a:r>
              <a:rPr lang="en-GB" sz="1600" dirty="0">
                <a:latin typeface="Courier" pitchFamily="2" charset="0"/>
              </a:rPr>
              <a:t>(title: </a:t>
            </a:r>
            <a:r>
              <a:rPr lang="en-GB" sz="1600" dirty="0" err="1">
                <a:latin typeface="Courier" pitchFamily="2" charset="0"/>
              </a:rPr>
              <a:t>const</a:t>
            </a:r>
            <a:r>
              <a:rPr lang="en-GB" sz="1600" dirty="0">
                <a:latin typeface="Courier" pitchFamily="2" charset="0"/>
              </a:rPr>
              <a:t> </a:t>
            </a:r>
            <a:r>
              <a:rPr lang="en-GB" sz="1600" b="1" dirty="0">
                <a:latin typeface="Courier" pitchFamily="2" charset="0"/>
              </a:rPr>
              <a:t>Text</a:t>
            </a:r>
            <a:r>
              <a:rPr lang="en-GB" sz="1600" dirty="0">
                <a:latin typeface="Courier" pitchFamily="2" charset="0"/>
              </a:rPr>
              <a:t>('Welcome to Flutter'),),</a:t>
            </a:r>
          </a:p>
          <a:p>
            <a:r>
              <a:rPr lang="en-GB" sz="1600" dirty="0">
                <a:latin typeface="Courier" pitchFamily="2" charset="0"/>
              </a:rPr>
              <a:t>      body: </a:t>
            </a:r>
            <a:r>
              <a:rPr lang="en-GB" sz="1600" dirty="0" err="1">
                <a:latin typeface="Courier" pitchFamily="2" charset="0"/>
              </a:rPr>
              <a:t>const</a:t>
            </a:r>
            <a:r>
              <a:rPr lang="en-GB" sz="1600" dirty="0">
                <a:latin typeface="Courier" pitchFamily="2" charset="0"/>
              </a:rPr>
              <a:t> </a:t>
            </a:r>
            <a:r>
              <a:rPr lang="en-GB" sz="1600" b="1" dirty="0" err="1">
                <a:latin typeface="Courier" pitchFamily="2" charset="0"/>
              </a:rPr>
              <a:t>Center</a:t>
            </a:r>
            <a:r>
              <a:rPr lang="en-GB" sz="1600" dirty="0">
                <a:latin typeface="Courier" pitchFamily="2" charset="0"/>
              </a:rPr>
              <a:t>(child: </a:t>
            </a:r>
            <a:r>
              <a:rPr lang="en-GB" sz="1600" b="1" dirty="0">
                <a:latin typeface="Courier" pitchFamily="2" charset="0"/>
              </a:rPr>
              <a:t>Text</a:t>
            </a:r>
            <a:r>
              <a:rPr lang="en-GB" sz="1600" dirty="0">
                <a:latin typeface="Courier" pitchFamily="2" charset="0"/>
              </a:rPr>
              <a:t>('Hello World'),),),</a:t>
            </a:r>
          </a:p>
          <a:p>
            <a:r>
              <a:rPr lang="en-GB" sz="1600" dirty="0">
                <a:latin typeface="Courier" pitchFamily="2" charset="0"/>
              </a:rPr>
              <a:t>    );</a:t>
            </a:r>
          </a:p>
          <a:p>
            <a:r>
              <a:rPr lang="en-GB" sz="1600" dirty="0">
                <a:latin typeface="Courier" pitchFamily="2" charset="0"/>
              </a:rPr>
              <a:t>  }//build</a:t>
            </a:r>
          </a:p>
          <a:p>
            <a:r>
              <a:rPr lang="en-GB" sz="1600" dirty="0">
                <a:latin typeface="Courier" pitchFamily="2" charset="0"/>
              </a:rPr>
              <a:t>}//</a:t>
            </a:r>
            <a:r>
              <a:rPr lang="en-GB" sz="1600" dirty="0" err="1">
                <a:latin typeface="Courier" pitchFamily="2" charset="0"/>
              </a:rPr>
              <a:t>MyApp</a:t>
            </a:r>
            <a:endParaRPr lang="en-GB" sz="1600" dirty="0">
              <a:latin typeface="Courier" pitchFamily="2" charset="0"/>
            </a:endParaRPr>
          </a:p>
        </p:txBody>
      </p:sp>
      <p:sp>
        <p:nvSpPr>
          <p:cNvPr id="9" name="Rectangle 8">
            <a:extLst>
              <a:ext uri="{FF2B5EF4-FFF2-40B4-BE49-F238E27FC236}">
                <a16:creationId xmlns:a16="http://schemas.microsoft.com/office/drawing/2014/main" id="{2C07E922-C034-C64E-8477-DD875DBC497E}"/>
              </a:ext>
            </a:extLst>
          </p:cNvPr>
          <p:cNvSpPr/>
          <p:nvPr/>
        </p:nvSpPr>
        <p:spPr>
          <a:xfrm>
            <a:off x="9069757" y="4103506"/>
            <a:ext cx="2640276" cy="646331"/>
          </a:xfrm>
          <a:prstGeom prst="rect">
            <a:avLst/>
          </a:prstGeom>
          <a:solidFill>
            <a:schemeClr val="accent6">
              <a:lumMod val="40000"/>
              <a:lumOff val="60000"/>
            </a:schemeClr>
          </a:solidFill>
        </p:spPr>
        <p:txBody>
          <a:bodyPr wrap="square">
            <a:spAutoFit/>
          </a:bodyPr>
          <a:lstStyle/>
          <a:p>
            <a:pPr algn="ctr"/>
            <a:r>
              <a:rPr lang="en-GB" b="1" dirty="0">
                <a:latin typeface="Palatino Linotype" panose="02040502050505030304" pitchFamily="18" charset="0"/>
              </a:rPr>
              <a:t>But how Widgets are combined together?</a:t>
            </a:r>
            <a:endParaRPr lang="en-IT" dirty="0">
              <a:latin typeface="Palatino Linotype" panose="02040502050505030304" pitchFamily="18" charset="0"/>
            </a:endParaRPr>
          </a:p>
        </p:txBody>
      </p:sp>
      <p:sp>
        <p:nvSpPr>
          <p:cNvPr id="10" name="Rectangle 9">
            <a:extLst>
              <a:ext uri="{FF2B5EF4-FFF2-40B4-BE49-F238E27FC236}">
                <a16:creationId xmlns:a16="http://schemas.microsoft.com/office/drawing/2014/main" id="{1BC1AA9B-77EE-984E-964B-7F892A37C6F5}"/>
              </a:ext>
            </a:extLst>
          </p:cNvPr>
          <p:cNvSpPr/>
          <p:nvPr/>
        </p:nvSpPr>
        <p:spPr>
          <a:xfrm>
            <a:off x="8824892" y="2121135"/>
            <a:ext cx="3130006" cy="923330"/>
          </a:xfrm>
          <a:prstGeom prst="rect">
            <a:avLst/>
          </a:prstGeom>
        </p:spPr>
        <p:txBody>
          <a:bodyPr wrap="square">
            <a:spAutoFit/>
          </a:bodyPr>
          <a:lstStyle/>
          <a:p>
            <a:r>
              <a:rPr lang="en-GB" dirty="0">
                <a:latin typeface="Palatino Linotype" panose="02040502050505030304" pitchFamily="18" charset="0"/>
              </a:rPr>
              <a:t>Key method for building the Widget that must be implemented</a:t>
            </a:r>
            <a:endParaRPr lang="en-IT" dirty="0">
              <a:latin typeface="Palatino Linotype" panose="02040502050505030304" pitchFamily="18" charset="0"/>
            </a:endParaRPr>
          </a:p>
        </p:txBody>
      </p:sp>
      <p:cxnSp>
        <p:nvCxnSpPr>
          <p:cNvPr id="11" name="Straight Arrow Connector 10">
            <a:extLst>
              <a:ext uri="{FF2B5EF4-FFF2-40B4-BE49-F238E27FC236}">
                <a16:creationId xmlns:a16="http://schemas.microsoft.com/office/drawing/2014/main" id="{1ACD19E4-2CE1-3744-AFBE-9FDF75513CD5}"/>
              </a:ext>
            </a:extLst>
          </p:cNvPr>
          <p:cNvCxnSpPr>
            <a:cxnSpLocks/>
          </p:cNvCxnSpPr>
          <p:nvPr/>
        </p:nvCxnSpPr>
        <p:spPr>
          <a:xfrm flipV="1">
            <a:off x="1889090" y="2391508"/>
            <a:ext cx="6812783" cy="171199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4" name="Slide Number Placeholder 3">
            <a:extLst>
              <a:ext uri="{FF2B5EF4-FFF2-40B4-BE49-F238E27FC236}">
                <a16:creationId xmlns:a16="http://schemas.microsoft.com/office/drawing/2014/main" id="{6412F6FB-2F89-4942-9D7F-06E76D300BBD}"/>
              </a:ext>
            </a:extLst>
          </p:cNvPr>
          <p:cNvSpPr>
            <a:spLocks noGrp="1"/>
          </p:cNvSpPr>
          <p:nvPr>
            <p:ph type="sldNum" sz="quarter" idx="12"/>
          </p:nvPr>
        </p:nvSpPr>
        <p:spPr/>
        <p:txBody>
          <a:bodyPr/>
          <a:lstStyle/>
          <a:p>
            <a:fld id="{31DE2C5B-556E-47B8-A792-024C2FCA4ACC}" type="slidenum">
              <a:rPr lang="en-GB" smtClean="0"/>
              <a:t>15</a:t>
            </a:fld>
            <a:endParaRPr lang="en-GB"/>
          </a:p>
        </p:txBody>
      </p:sp>
    </p:spTree>
    <p:extLst>
      <p:ext uri="{BB962C8B-B14F-4D97-AF65-F5344CB8AC3E}">
        <p14:creationId xmlns:p14="http://schemas.microsoft.com/office/powerpoint/2010/main" val="745107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The Widget Tree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913119" cy="5334907"/>
          </a:xfrm>
        </p:spPr>
        <p:txBody>
          <a:bodyPr>
            <a:normAutofit/>
          </a:bodyPr>
          <a:lstStyle/>
          <a:p>
            <a:r>
              <a:rPr lang="en-IT" dirty="0"/>
              <a:t>Widgets are combined together using a </a:t>
            </a:r>
            <a:r>
              <a:rPr lang="en-IT" b="1" dirty="0"/>
              <a:t>tree structure</a:t>
            </a:r>
            <a:endParaRPr lang="en-IT" dirty="0"/>
          </a:p>
          <a:p>
            <a:endParaRPr lang="en-IT" dirty="0"/>
          </a:p>
          <a:p>
            <a:endParaRPr lang="en-IT" dirty="0"/>
          </a:p>
          <a:p>
            <a:endParaRPr lang="en-IT" dirty="0"/>
          </a:p>
        </p:txBody>
      </p:sp>
      <p:sp>
        <p:nvSpPr>
          <p:cNvPr id="7" name="Rectangle 6">
            <a:extLst>
              <a:ext uri="{FF2B5EF4-FFF2-40B4-BE49-F238E27FC236}">
                <a16:creationId xmlns:a16="http://schemas.microsoft.com/office/drawing/2014/main" id="{51A3B9D3-1456-2948-AFD8-90CEF4F73DAF}"/>
              </a:ext>
            </a:extLst>
          </p:cNvPr>
          <p:cNvSpPr/>
          <p:nvPr/>
        </p:nvSpPr>
        <p:spPr>
          <a:xfrm>
            <a:off x="9504064" y="2114791"/>
            <a:ext cx="1457011" cy="45217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Courier" pitchFamily="2" charset="0"/>
              </a:rPr>
              <a:t>main</a:t>
            </a:r>
          </a:p>
        </p:txBody>
      </p:sp>
      <p:sp>
        <p:nvSpPr>
          <p:cNvPr id="8" name="Rectangle 7">
            <a:extLst>
              <a:ext uri="{FF2B5EF4-FFF2-40B4-BE49-F238E27FC236}">
                <a16:creationId xmlns:a16="http://schemas.microsoft.com/office/drawing/2014/main" id="{CFB63788-C832-1444-89E0-79ADD95AC631}"/>
              </a:ext>
            </a:extLst>
          </p:cNvPr>
          <p:cNvSpPr/>
          <p:nvPr/>
        </p:nvSpPr>
        <p:spPr>
          <a:xfrm>
            <a:off x="8477459" y="5906231"/>
            <a:ext cx="1457011" cy="45217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Courier" pitchFamily="2" charset="0"/>
              </a:rPr>
              <a:t>Text</a:t>
            </a:r>
          </a:p>
        </p:txBody>
      </p:sp>
      <p:sp>
        <p:nvSpPr>
          <p:cNvPr id="9" name="Rectangle 8">
            <a:extLst>
              <a:ext uri="{FF2B5EF4-FFF2-40B4-BE49-F238E27FC236}">
                <a16:creationId xmlns:a16="http://schemas.microsoft.com/office/drawing/2014/main" id="{35894B00-861F-3246-B986-37768DA3DCED}"/>
              </a:ext>
            </a:extLst>
          </p:cNvPr>
          <p:cNvSpPr/>
          <p:nvPr/>
        </p:nvSpPr>
        <p:spPr>
          <a:xfrm>
            <a:off x="9507414" y="2795885"/>
            <a:ext cx="1457011" cy="45217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Courier" pitchFamily="2" charset="0"/>
              </a:rPr>
              <a:t>MyApp</a:t>
            </a:r>
          </a:p>
        </p:txBody>
      </p:sp>
      <p:sp>
        <p:nvSpPr>
          <p:cNvPr id="10" name="Rectangle 9">
            <a:extLst>
              <a:ext uri="{FF2B5EF4-FFF2-40B4-BE49-F238E27FC236}">
                <a16:creationId xmlns:a16="http://schemas.microsoft.com/office/drawing/2014/main" id="{37032DF1-053C-0045-9C11-3CB0F24651CD}"/>
              </a:ext>
            </a:extLst>
          </p:cNvPr>
          <p:cNvSpPr/>
          <p:nvPr/>
        </p:nvSpPr>
        <p:spPr>
          <a:xfrm>
            <a:off x="9507414" y="4314998"/>
            <a:ext cx="1457011" cy="45217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Courier" pitchFamily="2" charset="0"/>
              </a:rPr>
              <a:t>Scaffold</a:t>
            </a:r>
          </a:p>
        </p:txBody>
      </p:sp>
      <p:sp>
        <p:nvSpPr>
          <p:cNvPr id="11" name="Rectangle 10">
            <a:extLst>
              <a:ext uri="{FF2B5EF4-FFF2-40B4-BE49-F238E27FC236}">
                <a16:creationId xmlns:a16="http://schemas.microsoft.com/office/drawing/2014/main" id="{735C727B-9719-CD44-BC17-FDF455AD0959}"/>
              </a:ext>
            </a:extLst>
          </p:cNvPr>
          <p:cNvSpPr/>
          <p:nvPr/>
        </p:nvSpPr>
        <p:spPr>
          <a:xfrm>
            <a:off x="8477459" y="5135859"/>
            <a:ext cx="1457011" cy="45217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Courier" pitchFamily="2" charset="0"/>
              </a:rPr>
              <a:t>AppBar</a:t>
            </a:r>
          </a:p>
        </p:txBody>
      </p:sp>
      <p:sp>
        <p:nvSpPr>
          <p:cNvPr id="12" name="Rectangle 11">
            <a:extLst>
              <a:ext uri="{FF2B5EF4-FFF2-40B4-BE49-F238E27FC236}">
                <a16:creationId xmlns:a16="http://schemas.microsoft.com/office/drawing/2014/main" id="{9187FDD2-E8FD-9144-B99E-C22635C3CF09}"/>
              </a:ext>
            </a:extLst>
          </p:cNvPr>
          <p:cNvSpPr/>
          <p:nvPr/>
        </p:nvSpPr>
        <p:spPr>
          <a:xfrm>
            <a:off x="10564165" y="5135860"/>
            <a:ext cx="1457011" cy="45217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Courier" pitchFamily="2" charset="0"/>
              </a:rPr>
              <a:t>Center</a:t>
            </a:r>
          </a:p>
        </p:txBody>
      </p:sp>
      <p:sp>
        <p:nvSpPr>
          <p:cNvPr id="13" name="Rectangle 12">
            <a:extLst>
              <a:ext uri="{FF2B5EF4-FFF2-40B4-BE49-F238E27FC236}">
                <a16:creationId xmlns:a16="http://schemas.microsoft.com/office/drawing/2014/main" id="{12EB67A7-F63E-964D-9968-8E994C8B94B3}"/>
              </a:ext>
            </a:extLst>
          </p:cNvPr>
          <p:cNvSpPr/>
          <p:nvPr/>
        </p:nvSpPr>
        <p:spPr>
          <a:xfrm>
            <a:off x="9507413" y="3530320"/>
            <a:ext cx="1457011" cy="45217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IT" sz="1400" dirty="0">
                <a:latin typeface="Courier" pitchFamily="2" charset="0"/>
              </a:rPr>
              <a:t>MaterialApp</a:t>
            </a:r>
          </a:p>
        </p:txBody>
      </p:sp>
      <p:sp>
        <p:nvSpPr>
          <p:cNvPr id="14" name="Rectangle 13">
            <a:extLst>
              <a:ext uri="{FF2B5EF4-FFF2-40B4-BE49-F238E27FC236}">
                <a16:creationId xmlns:a16="http://schemas.microsoft.com/office/drawing/2014/main" id="{0982B769-60AC-B145-8431-3EA6114B7167}"/>
              </a:ext>
            </a:extLst>
          </p:cNvPr>
          <p:cNvSpPr/>
          <p:nvPr/>
        </p:nvSpPr>
        <p:spPr>
          <a:xfrm>
            <a:off x="10564166" y="5906232"/>
            <a:ext cx="1457011" cy="45217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Courier" pitchFamily="2" charset="0"/>
              </a:rPr>
              <a:t>Text</a:t>
            </a:r>
          </a:p>
        </p:txBody>
      </p:sp>
      <p:sp>
        <p:nvSpPr>
          <p:cNvPr id="15" name="Rectangle 14">
            <a:extLst>
              <a:ext uri="{FF2B5EF4-FFF2-40B4-BE49-F238E27FC236}">
                <a16:creationId xmlns:a16="http://schemas.microsoft.com/office/drawing/2014/main" id="{D354C365-5178-5640-B473-1345FDA09B17}"/>
              </a:ext>
            </a:extLst>
          </p:cNvPr>
          <p:cNvSpPr/>
          <p:nvPr/>
        </p:nvSpPr>
        <p:spPr>
          <a:xfrm>
            <a:off x="237103" y="2072181"/>
            <a:ext cx="9162197" cy="4431983"/>
          </a:xfrm>
          <a:prstGeom prst="rect">
            <a:avLst/>
          </a:prstGeom>
        </p:spPr>
        <p:txBody>
          <a:bodyPr wrap="square">
            <a:spAutoFit/>
          </a:bodyPr>
          <a:lstStyle/>
          <a:p>
            <a:r>
              <a:rPr lang="en-GB" sz="1600" dirty="0">
                <a:latin typeface="Courier" pitchFamily="2" charset="0"/>
              </a:rPr>
              <a:t>import '</a:t>
            </a:r>
            <a:r>
              <a:rPr lang="en-GB" sz="1600" dirty="0" err="1">
                <a:latin typeface="Courier" pitchFamily="2" charset="0"/>
              </a:rPr>
              <a:t>package:flutter</a:t>
            </a:r>
            <a:r>
              <a:rPr lang="en-GB" sz="1600" dirty="0">
                <a:latin typeface="Courier" pitchFamily="2" charset="0"/>
              </a:rPr>
              <a:t>/</a:t>
            </a:r>
            <a:r>
              <a:rPr lang="en-GB" sz="1600" dirty="0" err="1">
                <a:latin typeface="Courier" pitchFamily="2" charset="0"/>
              </a:rPr>
              <a:t>material.dart</a:t>
            </a:r>
            <a:r>
              <a:rPr lang="en-GB" sz="1600" dirty="0">
                <a:latin typeface="Courier" pitchFamily="2" charset="0"/>
              </a:rPr>
              <a:t>';</a:t>
            </a:r>
            <a:br>
              <a:rPr lang="en-GB" sz="1600" dirty="0">
                <a:latin typeface="Courier" pitchFamily="2" charset="0"/>
              </a:rPr>
            </a:br>
            <a:r>
              <a:rPr lang="en-GB" sz="1600" dirty="0">
                <a:latin typeface="Courier" pitchFamily="2" charset="0"/>
              </a:rPr>
              <a:t>void main() {</a:t>
            </a:r>
          </a:p>
          <a:p>
            <a:r>
              <a:rPr lang="en-GB" sz="1600" dirty="0">
                <a:latin typeface="Courier" pitchFamily="2" charset="0"/>
              </a:rPr>
              <a:t>  </a:t>
            </a:r>
            <a:r>
              <a:rPr lang="en-GB" sz="1600" dirty="0" err="1">
                <a:latin typeface="Courier" pitchFamily="2" charset="0"/>
              </a:rPr>
              <a:t>runApp</a:t>
            </a:r>
            <a:r>
              <a:rPr lang="en-GB" sz="1600" dirty="0">
                <a:latin typeface="Courier" pitchFamily="2" charset="0"/>
              </a:rPr>
              <a:t>(</a:t>
            </a:r>
            <a:r>
              <a:rPr lang="en-GB" sz="1600" dirty="0" err="1">
                <a:latin typeface="Courier" pitchFamily="2" charset="0"/>
              </a:rPr>
              <a:t>const</a:t>
            </a:r>
            <a:r>
              <a:rPr lang="en-GB" sz="1600" dirty="0">
                <a:latin typeface="Courier" pitchFamily="2" charset="0"/>
              </a:rPr>
              <a:t> </a:t>
            </a:r>
            <a:r>
              <a:rPr lang="en-GB" sz="1600" b="1" dirty="0" err="1">
                <a:latin typeface="Courier" pitchFamily="2" charset="0"/>
              </a:rPr>
              <a:t>MyApp</a:t>
            </a:r>
            <a:r>
              <a:rPr lang="en-GB" sz="1600" dirty="0">
                <a:latin typeface="Courier" pitchFamily="2" charset="0"/>
              </a:rPr>
              <a:t>());</a:t>
            </a:r>
          </a:p>
          <a:p>
            <a:r>
              <a:rPr lang="en-GB" sz="1600" dirty="0">
                <a:latin typeface="Courier" pitchFamily="2" charset="0"/>
              </a:rPr>
              <a:t>}//main</a:t>
            </a:r>
            <a:br>
              <a:rPr lang="en-GB" sz="1600" dirty="0">
                <a:latin typeface="Courier" pitchFamily="2" charset="0"/>
              </a:rPr>
            </a:br>
            <a:r>
              <a:rPr lang="en-GB" sz="1600" dirty="0">
                <a:latin typeface="Courier" pitchFamily="2" charset="0"/>
              </a:rPr>
              <a:t>class </a:t>
            </a:r>
            <a:r>
              <a:rPr lang="en-GB" sz="1600" dirty="0" err="1">
                <a:latin typeface="Courier" pitchFamily="2" charset="0"/>
              </a:rPr>
              <a:t>MyApp</a:t>
            </a:r>
            <a:r>
              <a:rPr lang="en-GB" sz="1600" dirty="0">
                <a:latin typeface="Courier" pitchFamily="2" charset="0"/>
              </a:rPr>
              <a:t> extends </a:t>
            </a:r>
            <a:r>
              <a:rPr lang="en-GB" sz="1600" dirty="0" err="1">
                <a:latin typeface="Courier" pitchFamily="2" charset="0"/>
              </a:rPr>
              <a:t>StatelessWidget</a:t>
            </a:r>
            <a:r>
              <a:rPr lang="en-GB" sz="1600" dirty="0">
                <a:latin typeface="Courier" pitchFamily="2" charset="0"/>
              </a:rPr>
              <a:t> {</a:t>
            </a:r>
          </a:p>
          <a:p>
            <a:r>
              <a:rPr lang="en-GB" sz="1600" dirty="0">
                <a:latin typeface="Courier" pitchFamily="2" charset="0"/>
              </a:rPr>
              <a:t>  </a:t>
            </a:r>
            <a:r>
              <a:rPr lang="en-GB" sz="1600" dirty="0" err="1">
                <a:latin typeface="Courier" pitchFamily="2" charset="0"/>
              </a:rPr>
              <a:t>const</a:t>
            </a:r>
            <a:r>
              <a:rPr lang="en-GB" sz="1600" dirty="0">
                <a:latin typeface="Courier" pitchFamily="2" charset="0"/>
              </a:rPr>
              <a:t> </a:t>
            </a:r>
            <a:r>
              <a:rPr lang="en-GB" sz="1600" dirty="0" err="1">
                <a:latin typeface="Courier" pitchFamily="2" charset="0"/>
              </a:rPr>
              <a:t>MyApp</a:t>
            </a:r>
            <a:r>
              <a:rPr lang="en-GB" sz="1600" dirty="0">
                <a:latin typeface="Courier" pitchFamily="2" charset="0"/>
              </a:rPr>
              <a:t>({Key? key}) : super(key: key);</a:t>
            </a:r>
          </a:p>
          <a:p>
            <a:br>
              <a:rPr lang="en-GB" sz="1600" dirty="0">
                <a:latin typeface="Courier" pitchFamily="2" charset="0"/>
              </a:rPr>
            </a:br>
            <a:r>
              <a:rPr lang="en-GB" sz="1600" dirty="0">
                <a:latin typeface="Courier" pitchFamily="2" charset="0"/>
              </a:rPr>
              <a:t>  @override</a:t>
            </a:r>
          </a:p>
          <a:p>
            <a:r>
              <a:rPr lang="en-GB" sz="1600" dirty="0">
                <a:latin typeface="Courier" pitchFamily="2" charset="0"/>
              </a:rPr>
              <a:t>  Widget </a:t>
            </a:r>
            <a:r>
              <a:rPr lang="en-GB" sz="1600" b="1" dirty="0">
                <a:latin typeface="Courier" pitchFamily="2" charset="0"/>
              </a:rPr>
              <a:t>build</a:t>
            </a:r>
            <a:r>
              <a:rPr lang="en-GB" sz="1600" dirty="0">
                <a:latin typeface="Courier" pitchFamily="2" charset="0"/>
              </a:rPr>
              <a:t>(</a:t>
            </a:r>
            <a:r>
              <a:rPr lang="en-GB" sz="1600" dirty="0" err="1">
                <a:latin typeface="Courier" pitchFamily="2" charset="0"/>
              </a:rPr>
              <a:t>BuildContext</a:t>
            </a:r>
            <a:r>
              <a:rPr lang="en-GB" sz="1600" dirty="0">
                <a:latin typeface="Courier" pitchFamily="2" charset="0"/>
              </a:rPr>
              <a:t> context) {</a:t>
            </a:r>
          </a:p>
          <a:p>
            <a:r>
              <a:rPr lang="en-GB" sz="1600" dirty="0">
                <a:latin typeface="Courier" pitchFamily="2" charset="0"/>
              </a:rPr>
              <a:t>    return </a:t>
            </a:r>
            <a:r>
              <a:rPr lang="en-GB" sz="1600" b="1" dirty="0" err="1">
                <a:latin typeface="Courier" pitchFamily="2" charset="0"/>
              </a:rPr>
              <a:t>MaterialApp</a:t>
            </a:r>
            <a:r>
              <a:rPr lang="en-GB" sz="1600" dirty="0">
                <a:latin typeface="Courier" pitchFamily="2" charset="0"/>
              </a:rPr>
              <a:t>(</a:t>
            </a:r>
          </a:p>
          <a:p>
            <a:r>
              <a:rPr lang="en-GB" sz="1600" dirty="0">
                <a:latin typeface="Courier" pitchFamily="2" charset="0"/>
              </a:rPr>
              <a:t>      title: 'Welcome to Flutter’,</a:t>
            </a:r>
          </a:p>
          <a:p>
            <a:r>
              <a:rPr lang="en-GB" sz="1600" dirty="0">
                <a:latin typeface="Courier" pitchFamily="2" charset="0"/>
              </a:rPr>
              <a:t>      home: </a:t>
            </a:r>
            <a:r>
              <a:rPr lang="en-GB" sz="1600" b="1" dirty="0">
                <a:latin typeface="Courier" pitchFamily="2" charset="0"/>
              </a:rPr>
              <a:t>Scaffold</a:t>
            </a:r>
            <a:r>
              <a:rPr lang="en-GB" sz="1600" dirty="0">
                <a:latin typeface="Courier" pitchFamily="2" charset="0"/>
              </a:rPr>
              <a:t>(</a:t>
            </a:r>
          </a:p>
          <a:p>
            <a:r>
              <a:rPr lang="en-GB" sz="1600" dirty="0">
                <a:latin typeface="Courier" pitchFamily="2" charset="0"/>
              </a:rPr>
              <a:t>      </a:t>
            </a:r>
            <a:r>
              <a:rPr lang="en-GB" sz="1600" dirty="0" err="1">
                <a:latin typeface="Courier" pitchFamily="2" charset="0"/>
              </a:rPr>
              <a:t>appBar</a:t>
            </a:r>
            <a:r>
              <a:rPr lang="en-GB" sz="1600" dirty="0">
                <a:latin typeface="Courier" pitchFamily="2" charset="0"/>
              </a:rPr>
              <a:t>: </a:t>
            </a:r>
            <a:r>
              <a:rPr lang="en-GB" sz="1600" b="1" dirty="0" err="1">
                <a:latin typeface="Courier" pitchFamily="2" charset="0"/>
              </a:rPr>
              <a:t>AppBar</a:t>
            </a:r>
            <a:r>
              <a:rPr lang="en-GB" sz="1600" dirty="0">
                <a:latin typeface="Courier" pitchFamily="2" charset="0"/>
              </a:rPr>
              <a:t>(title: </a:t>
            </a:r>
            <a:r>
              <a:rPr lang="en-GB" sz="1600" dirty="0" err="1">
                <a:latin typeface="Courier" pitchFamily="2" charset="0"/>
              </a:rPr>
              <a:t>const</a:t>
            </a:r>
            <a:r>
              <a:rPr lang="en-GB" sz="1600" dirty="0">
                <a:latin typeface="Courier" pitchFamily="2" charset="0"/>
              </a:rPr>
              <a:t> </a:t>
            </a:r>
            <a:r>
              <a:rPr lang="en-GB" sz="1600" b="1" dirty="0">
                <a:latin typeface="Courier" pitchFamily="2" charset="0"/>
              </a:rPr>
              <a:t>Text</a:t>
            </a:r>
            <a:r>
              <a:rPr lang="en-GB" sz="1600" dirty="0">
                <a:latin typeface="Courier" pitchFamily="2" charset="0"/>
              </a:rPr>
              <a:t>('Welcome to Flutter'),),</a:t>
            </a:r>
          </a:p>
          <a:p>
            <a:r>
              <a:rPr lang="en-GB" sz="1600" dirty="0">
                <a:latin typeface="Courier" pitchFamily="2" charset="0"/>
              </a:rPr>
              <a:t>      body: </a:t>
            </a:r>
            <a:r>
              <a:rPr lang="en-GB" sz="1600" dirty="0" err="1">
                <a:latin typeface="Courier" pitchFamily="2" charset="0"/>
              </a:rPr>
              <a:t>const</a:t>
            </a:r>
            <a:r>
              <a:rPr lang="en-GB" sz="1600" dirty="0">
                <a:latin typeface="Courier" pitchFamily="2" charset="0"/>
              </a:rPr>
              <a:t> </a:t>
            </a:r>
            <a:r>
              <a:rPr lang="en-GB" sz="1600" b="1" dirty="0" err="1">
                <a:latin typeface="Courier" pitchFamily="2" charset="0"/>
              </a:rPr>
              <a:t>Center</a:t>
            </a:r>
            <a:r>
              <a:rPr lang="en-GB" sz="1600" dirty="0">
                <a:latin typeface="Courier" pitchFamily="2" charset="0"/>
              </a:rPr>
              <a:t>(child: </a:t>
            </a:r>
            <a:r>
              <a:rPr lang="en-GB" sz="1600" b="1" dirty="0">
                <a:latin typeface="Courier" pitchFamily="2" charset="0"/>
              </a:rPr>
              <a:t>Text</a:t>
            </a:r>
            <a:r>
              <a:rPr lang="en-GB" sz="1600" dirty="0">
                <a:latin typeface="Courier" pitchFamily="2" charset="0"/>
              </a:rPr>
              <a:t>('Hello World'),),),</a:t>
            </a:r>
          </a:p>
          <a:p>
            <a:r>
              <a:rPr lang="en-GB" sz="1600" dirty="0">
                <a:latin typeface="Courier" pitchFamily="2" charset="0"/>
              </a:rPr>
              <a:t>    );</a:t>
            </a:r>
          </a:p>
          <a:p>
            <a:r>
              <a:rPr lang="en-GB" sz="1600" dirty="0">
                <a:latin typeface="Courier" pitchFamily="2" charset="0"/>
              </a:rPr>
              <a:t>  }//build</a:t>
            </a:r>
          </a:p>
          <a:p>
            <a:r>
              <a:rPr lang="en-GB" sz="1600" dirty="0">
                <a:latin typeface="Courier" pitchFamily="2" charset="0"/>
              </a:rPr>
              <a:t>}//</a:t>
            </a:r>
            <a:r>
              <a:rPr lang="en-GB" sz="1600" dirty="0" err="1">
                <a:latin typeface="Courier" pitchFamily="2" charset="0"/>
              </a:rPr>
              <a:t>MyApp</a:t>
            </a:r>
            <a:endParaRPr lang="en-GB" sz="1600" dirty="0">
              <a:latin typeface="Courier" pitchFamily="2" charset="0"/>
            </a:endParaRPr>
          </a:p>
        </p:txBody>
      </p:sp>
      <p:cxnSp>
        <p:nvCxnSpPr>
          <p:cNvPr id="16" name="Straight Arrow Connector 15">
            <a:extLst>
              <a:ext uri="{FF2B5EF4-FFF2-40B4-BE49-F238E27FC236}">
                <a16:creationId xmlns:a16="http://schemas.microsoft.com/office/drawing/2014/main" id="{DED9686A-BFF3-7A4F-8CC2-312853EF16F8}"/>
              </a:ext>
            </a:extLst>
          </p:cNvPr>
          <p:cNvCxnSpPr>
            <a:cxnSpLocks/>
            <a:stCxn id="7" idx="2"/>
            <a:endCxn id="9" idx="0"/>
          </p:cNvCxnSpPr>
          <p:nvPr/>
        </p:nvCxnSpPr>
        <p:spPr>
          <a:xfrm>
            <a:off x="10232570" y="2566966"/>
            <a:ext cx="3350" cy="22891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9" name="Straight Arrow Connector 18">
            <a:extLst>
              <a:ext uri="{FF2B5EF4-FFF2-40B4-BE49-F238E27FC236}">
                <a16:creationId xmlns:a16="http://schemas.microsoft.com/office/drawing/2014/main" id="{8BEF30D8-7853-FC4E-9BFC-F2C7FB5ECA78}"/>
              </a:ext>
            </a:extLst>
          </p:cNvPr>
          <p:cNvCxnSpPr>
            <a:cxnSpLocks/>
            <a:stCxn id="9" idx="2"/>
            <a:endCxn id="13" idx="0"/>
          </p:cNvCxnSpPr>
          <p:nvPr/>
        </p:nvCxnSpPr>
        <p:spPr>
          <a:xfrm flipH="1">
            <a:off x="10235919" y="3248060"/>
            <a:ext cx="1" cy="28226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2" name="Straight Arrow Connector 21">
            <a:extLst>
              <a:ext uri="{FF2B5EF4-FFF2-40B4-BE49-F238E27FC236}">
                <a16:creationId xmlns:a16="http://schemas.microsoft.com/office/drawing/2014/main" id="{772FC5C0-1E03-BF47-A172-B6EBF05BFD5D}"/>
              </a:ext>
            </a:extLst>
          </p:cNvPr>
          <p:cNvCxnSpPr>
            <a:cxnSpLocks/>
            <a:stCxn id="13" idx="2"/>
            <a:endCxn id="10" idx="0"/>
          </p:cNvCxnSpPr>
          <p:nvPr/>
        </p:nvCxnSpPr>
        <p:spPr>
          <a:xfrm>
            <a:off x="10235919" y="3982495"/>
            <a:ext cx="1" cy="33250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5" name="Straight Arrow Connector 24">
            <a:extLst>
              <a:ext uri="{FF2B5EF4-FFF2-40B4-BE49-F238E27FC236}">
                <a16:creationId xmlns:a16="http://schemas.microsoft.com/office/drawing/2014/main" id="{E38AC301-B76D-7342-ACCE-A34E280231E2}"/>
              </a:ext>
            </a:extLst>
          </p:cNvPr>
          <p:cNvCxnSpPr>
            <a:cxnSpLocks/>
            <a:stCxn id="10" idx="2"/>
            <a:endCxn id="11" idx="0"/>
          </p:cNvCxnSpPr>
          <p:nvPr/>
        </p:nvCxnSpPr>
        <p:spPr>
          <a:xfrm flipH="1">
            <a:off x="9205965" y="4767173"/>
            <a:ext cx="1029955" cy="36868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8" name="Straight Arrow Connector 27">
            <a:extLst>
              <a:ext uri="{FF2B5EF4-FFF2-40B4-BE49-F238E27FC236}">
                <a16:creationId xmlns:a16="http://schemas.microsoft.com/office/drawing/2014/main" id="{4B5FCF3E-7F65-C54F-80F6-82166AD4B97F}"/>
              </a:ext>
            </a:extLst>
          </p:cNvPr>
          <p:cNvCxnSpPr>
            <a:cxnSpLocks/>
            <a:stCxn id="11" idx="2"/>
            <a:endCxn id="8" idx="0"/>
          </p:cNvCxnSpPr>
          <p:nvPr/>
        </p:nvCxnSpPr>
        <p:spPr>
          <a:xfrm>
            <a:off x="9205965" y="5588034"/>
            <a:ext cx="0" cy="31819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1" name="Straight Arrow Connector 30">
            <a:extLst>
              <a:ext uri="{FF2B5EF4-FFF2-40B4-BE49-F238E27FC236}">
                <a16:creationId xmlns:a16="http://schemas.microsoft.com/office/drawing/2014/main" id="{DD105159-E45F-B442-95D3-32E8224B052E}"/>
              </a:ext>
            </a:extLst>
          </p:cNvPr>
          <p:cNvCxnSpPr>
            <a:cxnSpLocks/>
            <a:stCxn id="10" idx="2"/>
            <a:endCxn id="12" idx="0"/>
          </p:cNvCxnSpPr>
          <p:nvPr/>
        </p:nvCxnSpPr>
        <p:spPr>
          <a:xfrm>
            <a:off x="10235920" y="4767173"/>
            <a:ext cx="1056751" cy="36868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4" name="Straight Arrow Connector 33">
            <a:extLst>
              <a:ext uri="{FF2B5EF4-FFF2-40B4-BE49-F238E27FC236}">
                <a16:creationId xmlns:a16="http://schemas.microsoft.com/office/drawing/2014/main" id="{9C66CAC6-C908-A34D-8748-63BCB3907A8F}"/>
              </a:ext>
            </a:extLst>
          </p:cNvPr>
          <p:cNvCxnSpPr>
            <a:cxnSpLocks/>
            <a:stCxn id="12" idx="2"/>
            <a:endCxn id="14" idx="0"/>
          </p:cNvCxnSpPr>
          <p:nvPr/>
        </p:nvCxnSpPr>
        <p:spPr>
          <a:xfrm>
            <a:off x="11292671" y="5588035"/>
            <a:ext cx="1" cy="31819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4" name="Slide Number Placeholder 3">
            <a:extLst>
              <a:ext uri="{FF2B5EF4-FFF2-40B4-BE49-F238E27FC236}">
                <a16:creationId xmlns:a16="http://schemas.microsoft.com/office/drawing/2014/main" id="{585C4AA3-85B8-0A4C-B65C-9FE2BF607658}"/>
              </a:ext>
            </a:extLst>
          </p:cNvPr>
          <p:cNvSpPr>
            <a:spLocks noGrp="1"/>
          </p:cNvSpPr>
          <p:nvPr>
            <p:ph type="sldNum" sz="quarter" idx="12"/>
          </p:nvPr>
        </p:nvSpPr>
        <p:spPr/>
        <p:txBody>
          <a:bodyPr/>
          <a:lstStyle/>
          <a:p>
            <a:fld id="{31DE2C5B-556E-47B8-A792-024C2FCA4ACC}" type="slidenum">
              <a:rPr lang="en-GB" smtClean="0"/>
              <a:t>16</a:t>
            </a:fld>
            <a:endParaRPr lang="en-GB"/>
          </a:p>
        </p:txBody>
      </p:sp>
    </p:spTree>
    <p:extLst>
      <p:ext uri="{BB962C8B-B14F-4D97-AF65-F5344CB8AC3E}">
        <p14:creationId xmlns:p14="http://schemas.microsoft.com/office/powerpoint/2010/main" val="2091045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State and widgets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019793" cy="5334907"/>
          </a:xfrm>
        </p:spPr>
        <p:txBody>
          <a:bodyPr>
            <a:normAutofit/>
          </a:bodyPr>
          <a:lstStyle/>
          <a:p>
            <a:r>
              <a:rPr lang="en-US" dirty="0"/>
              <a:t>In bold the Widgets of our app</a:t>
            </a:r>
          </a:p>
          <a:p>
            <a:pPr lvl="1"/>
            <a:endParaRPr lang="en-IT" dirty="0"/>
          </a:p>
        </p:txBody>
      </p:sp>
      <p:sp>
        <p:nvSpPr>
          <p:cNvPr id="6" name="Rectangle 5">
            <a:extLst>
              <a:ext uri="{FF2B5EF4-FFF2-40B4-BE49-F238E27FC236}">
                <a16:creationId xmlns:a16="http://schemas.microsoft.com/office/drawing/2014/main" id="{58C5CF97-E765-B048-A97B-1B7DD054A404}"/>
              </a:ext>
            </a:extLst>
          </p:cNvPr>
          <p:cNvSpPr/>
          <p:nvPr/>
        </p:nvSpPr>
        <p:spPr>
          <a:xfrm>
            <a:off x="237103" y="2072181"/>
            <a:ext cx="9162197" cy="4431983"/>
          </a:xfrm>
          <a:prstGeom prst="rect">
            <a:avLst/>
          </a:prstGeom>
        </p:spPr>
        <p:txBody>
          <a:bodyPr wrap="square">
            <a:spAutoFit/>
          </a:bodyPr>
          <a:lstStyle/>
          <a:p>
            <a:r>
              <a:rPr lang="en-GB" sz="1600" dirty="0">
                <a:latin typeface="Courier" pitchFamily="2" charset="0"/>
              </a:rPr>
              <a:t>import '</a:t>
            </a:r>
            <a:r>
              <a:rPr lang="en-GB" sz="1600" dirty="0" err="1">
                <a:latin typeface="Courier" pitchFamily="2" charset="0"/>
              </a:rPr>
              <a:t>package:flutter</a:t>
            </a:r>
            <a:r>
              <a:rPr lang="en-GB" sz="1600" dirty="0">
                <a:latin typeface="Courier" pitchFamily="2" charset="0"/>
              </a:rPr>
              <a:t>/</a:t>
            </a:r>
            <a:r>
              <a:rPr lang="en-GB" sz="1600" dirty="0" err="1">
                <a:latin typeface="Courier" pitchFamily="2" charset="0"/>
              </a:rPr>
              <a:t>material.dart</a:t>
            </a:r>
            <a:r>
              <a:rPr lang="en-GB" sz="1600" dirty="0">
                <a:latin typeface="Courier" pitchFamily="2" charset="0"/>
              </a:rPr>
              <a:t>';</a:t>
            </a:r>
            <a:br>
              <a:rPr lang="en-GB" sz="1600" dirty="0">
                <a:latin typeface="Courier" pitchFamily="2" charset="0"/>
              </a:rPr>
            </a:br>
            <a:r>
              <a:rPr lang="en-GB" sz="1600" dirty="0">
                <a:latin typeface="Courier" pitchFamily="2" charset="0"/>
              </a:rPr>
              <a:t>void main() {</a:t>
            </a:r>
          </a:p>
          <a:p>
            <a:r>
              <a:rPr lang="en-GB" sz="1600" dirty="0">
                <a:latin typeface="Courier" pitchFamily="2" charset="0"/>
              </a:rPr>
              <a:t>  </a:t>
            </a:r>
            <a:r>
              <a:rPr lang="en-GB" sz="1600" dirty="0" err="1">
                <a:latin typeface="Courier" pitchFamily="2" charset="0"/>
              </a:rPr>
              <a:t>runApp</a:t>
            </a:r>
            <a:r>
              <a:rPr lang="en-GB" sz="1600" dirty="0">
                <a:latin typeface="Courier" pitchFamily="2" charset="0"/>
              </a:rPr>
              <a:t>(</a:t>
            </a:r>
            <a:r>
              <a:rPr lang="en-GB" sz="1600" dirty="0" err="1">
                <a:latin typeface="Courier" pitchFamily="2" charset="0"/>
              </a:rPr>
              <a:t>const</a:t>
            </a:r>
            <a:r>
              <a:rPr lang="en-GB" sz="1600" dirty="0">
                <a:latin typeface="Courier" pitchFamily="2" charset="0"/>
              </a:rPr>
              <a:t> </a:t>
            </a:r>
            <a:r>
              <a:rPr lang="en-GB" sz="1600" b="1" dirty="0" err="1">
                <a:latin typeface="Courier" pitchFamily="2" charset="0"/>
              </a:rPr>
              <a:t>MyApp</a:t>
            </a:r>
            <a:r>
              <a:rPr lang="en-GB" sz="1600" dirty="0">
                <a:latin typeface="Courier" pitchFamily="2" charset="0"/>
              </a:rPr>
              <a:t>());</a:t>
            </a:r>
          </a:p>
          <a:p>
            <a:r>
              <a:rPr lang="en-GB" sz="1600" dirty="0">
                <a:latin typeface="Courier" pitchFamily="2" charset="0"/>
              </a:rPr>
              <a:t>}//main</a:t>
            </a:r>
            <a:br>
              <a:rPr lang="en-GB" sz="1600" dirty="0">
                <a:latin typeface="Courier" pitchFamily="2" charset="0"/>
              </a:rPr>
            </a:br>
            <a:r>
              <a:rPr lang="en-GB" sz="1600" dirty="0">
                <a:latin typeface="Courier" pitchFamily="2" charset="0"/>
              </a:rPr>
              <a:t>class </a:t>
            </a:r>
            <a:r>
              <a:rPr lang="en-GB" sz="1600" dirty="0" err="1">
                <a:latin typeface="Courier" pitchFamily="2" charset="0"/>
              </a:rPr>
              <a:t>MyApp</a:t>
            </a:r>
            <a:r>
              <a:rPr lang="en-GB" sz="1600" dirty="0">
                <a:latin typeface="Courier" pitchFamily="2" charset="0"/>
              </a:rPr>
              <a:t> extends </a:t>
            </a:r>
            <a:r>
              <a:rPr lang="en-GB" sz="1600" dirty="0" err="1">
                <a:latin typeface="Courier" pitchFamily="2" charset="0"/>
              </a:rPr>
              <a:t>StatelessWidget</a:t>
            </a:r>
            <a:r>
              <a:rPr lang="en-GB" sz="1600" dirty="0">
                <a:latin typeface="Courier" pitchFamily="2" charset="0"/>
              </a:rPr>
              <a:t> {</a:t>
            </a:r>
          </a:p>
          <a:p>
            <a:r>
              <a:rPr lang="en-GB" sz="1600" dirty="0">
                <a:latin typeface="Courier" pitchFamily="2" charset="0"/>
              </a:rPr>
              <a:t>  </a:t>
            </a:r>
            <a:r>
              <a:rPr lang="en-GB" sz="1600" dirty="0" err="1">
                <a:latin typeface="Courier" pitchFamily="2" charset="0"/>
              </a:rPr>
              <a:t>const</a:t>
            </a:r>
            <a:r>
              <a:rPr lang="en-GB" sz="1600" dirty="0">
                <a:latin typeface="Courier" pitchFamily="2" charset="0"/>
              </a:rPr>
              <a:t> </a:t>
            </a:r>
            <a:r>
              <a:rPr lang="en-GB" sz="1600" dirty="0" err="1">
                <a:latin typeface="Courier" pitchFamily="2" charset="0"/>
              </a:rPr>
              <a:t>MyApp</a:t>
            </a:r>
            <a:r>
              <a:rPr lang="en-GB" sz="1600" dirty="0">
                <a:latin typeface="Courier" pitchFamily="2" charset="0"/>
              </a:rPr>
              <a:t>({Key? key}) : super(key: key);</a:t>
            </a:r>
          </a:p>
          <a:p>
            <a:br>
              <a:rPr lang="en-GB" sz="1600" dirty="0">
                <a:latin typeface="Courier" pitchFamily="2" charset="0"/>
              </a:rPr>
            </a:br>
            <a:r>
              <a:rPr lang="en-GB" sz="1600" dirty="0">
                <a:latin typeface="Courier" pitchFamily="2" charset="0"/>
              </a:rPr>
              <a:t>  @override</a:t>
            </a:r>
          </a:p>
          <a:p>
            <a:r>
              <a:rPr lang="en-GB" sz="1600" dirty="0">
                <a:latin typeface="Courier" pitchFamily="2" charset="0"/>
              </a:rPr>
              <a:t>  Widget </a:t>
            </a:r>
            <a:r>
              <a:rPr lang="en-GB" sz="1600" b="1" dirty="0">
                <a:latin typeface="Courier" pitchFamily="2" charset="0"/>
              </a:rPr>
              <a:t>build</a:t>
            </a:r>
            <a:r>
              <a:rPr lang="en-GB" sz="1600" dirty="0">
                <a:latin typeface="Courier" pitchFamily="2" charset="0"/>
              </a:rPr>
              <a:t>(</a:t>
            </a:r>
            <a:r>
              <a:rPr lang="en-GB" sz="1600" dirty="0" err="1">
                <a:latin typeface="Courier" pitchFamily="2" charset="0"/>
              </a:rPr>
              <a:t>BuildContext</a:t>
            </a:r>
            <a:r>
              <a:rPr lang="en-GB" sz="1600" dirty="0">
                <a:latin typeface="Courier" pitchFamily="2" charset="0"/>
              </a:rPr>
              <a:t> context) {</a:t>
            </a:r>
          </a:p>
          <a:p>
            <a:r>
              <a:rPr lang="en-GB" sz="1600" dirty="0">
                <a:latin typeface="Courier" pitchFamily="2" charset="0"/>
              </a:rPr>
              <a:t>    return </a:t>
            </a:r>
            <a:r>
              <a:rPr lang="en-GB" sz="1600" b="1" dirty="0" err="1">
                <a:latin typeface="Courier" pitchFamily="2" charset="0"/>
              </a:rPr>
              <a:t>MaterialApp</a:t>
            </a:r>
            <a:r>
              <a:rPr lang="en-GB" sz="1600" dirty="0">
                <a:latin typeface="Courier" pitchFamily="2" charset="0"/>
              </a:rPr>
              <a:t>(</a:t>
            </a:r>
          </a:p>
          <a:p>
            <a:r>
              <a:rPr lang="en-GB" sz="1600" dirty="0">
                <a:latin typeface="Courier" pitchFamily="2" charset="0"/>
              </a:rPr>
              <a:t>      title: 'Welcome to Flutter’,</a:t>
            </a:r>
          </a:p>
          <a:p>
            <a:r>
              <a:rPr lang="en-GB" sz="1600" dirty="0">
                <a:latin typeface="Courier" pitchFamily="2" charset="0"/>
              </a:rPr>
              <a:t>      home: </a:t>
            </a:r>
            <a:r>
              <a:rPr lang="en-GB" sz="1600" b="1" dirty="0">
                <a:latin typeface="Courier" pitchFamily="2" charset="0"/>
              </a:rPr>
              <a:t>Scaffold</a:t>
            </a:r>
            <a:r>
              <a:rPr lang="en-GB" sz="1600" dirty="0">
                <a:latin typeface="Courier" pitchFamily="2" charset="0"/>
              </a:rPr>
              <a:t>(</a:t>
            </a:r>
          </a:p>
          <a:p>
            <a:r>
              <a:rPr lang="en-GB" sz="1600" dirty="0">
                <a:latin typeface="Courier" pitchFamily="2" charset="0"/>
              </a:rPr>
              <a:t>      </a:t>
            </a:r>
            <a:r>
              <a:rPr lang="en-GB" sz="1600" dirty="0" err="1">
                <a:latin typeface="Courier" pitchFamily="2" charset="0"/>
              </a:rPr>
              <a:t>appBar</a:t>
            </a:r>
            <a:r>
              <a:rPr lang="en-GB" sz="1600" dirty="0">
                <a:latin typeface="Courier" pitchFamily="2" charset="0"/>
              </a:rPr>
              <a:t>: </a:t>
            </a:r>
            <a:r>
              <a:rPr lang="en-GB" sz="1600" b="1" dirty="0" err="1">
                <a:latin typeface="Courier" pitchFamily="2" charset="0"/>
              </a:rPr>
              <a:t>AppBar</a:t>
            </a:r>
            <a:r>
              <a:rPr lang="en-GB" sz="1600" dirty="0">
                <a:latin typeface="Courier" pitchFamily="2" charset="0"/>
              </a:rPr>
              <a:t>(title: </a:t>
            </a:r>
            <a:r>
              <a:rPr lang="en-GB" sz="1600" dirty="0" err="1">
                <a:latin typeface="Courier" pitchFamily="2" charset="0"/>
              </a:rPr>
              <a:t>const</a:t>
            </a:r>
            <a:r>
              <a:rPr lang="en-GB" sz="1600" dirty="0">
                <a:latin typeface="Courier" pitchFamily="2" charset="0"/>
              </a:rPr>
              <a:t> </a:t>
            </a:r>
            <a:r>
              <a:rPr lang="en-GB" sz="1600" b="1" dirty="0">
                <a:latin typeface="Courier" pitchFamily="2" charset="0"/>
              </a:rPr>
              <a:t>Text</a:t>
            </a:r>
            <a:r>
              <a:rPr lang="en-GB" sz="1600" dirty="0">
                <a:latin typeface="Courier" pitchFamily="2" charset="0"/>
              </a:rPr>
              <a:t>('Welcome to Flutter'),),</a:t>
            </a:r>
          </a:p>
          <a:p>
            <a:r>
              <a:rPr lang="en-GB" sz="1600" dirty="0">
                <a:latin typeface="Courier" pitchFamily="2" charset="0"/>
              </a:rPr>
              <a:t>      body: </a:t>
            </a:r>
            <a:r>
              <a:rPr lang="en-GB" sz="1600" dirty="0" err="1">
                <a:latin typeface="Courier" pitchFamily="2" charset="0"/>
              </a:rPr>
              <a:t>const</a:t>
            </a:r>
            <a:r>
              <a:rPr lang="en-GB" sz="1600" dirty="0">
                <a:latin typeface="Courier" pitchFamily="2" charset="0"/>
              </a:rPr>
              <a:t> </a:t>
            </a:r>
            <a:r>
              <a:rPr lang="en-GB" sz="1600" b="1" dirty="0" err="1">
                <a:latin typeface="Courier" pitchFamily="2" charset="0"/>
              </a:rPr>
              <a:t>Center</a:t>
            </a:r>
            <a:r>
              <a:rPr lang="en-GB" sz="1600" dirty="0">
                <a:latin typeface="Courier" pitchFamily="2" charset="0"/>
              </a:rPr>
              <a:t>(child: </a:t>
            </a:r>
            <a:r>
              <a:rPr lang="en-GB" sz="1600" b="1" dirty="0">
                <a:latin typeface="Courier" pitchFamily="2" charset="0"/>
              </a:rPr>
              <a:t>Text</a:t>
            </a:r>
            <a:r>
              <a:rPr lang="en-GB" sz="1600" dirty="0">
                <a:latin typeface="Courier" pitchFamily="2" charset="0"/>
              </a:rPr>
              <a:t>('Hello World'),),),</a:t>
            </a:r>
          </a:p>
          <a:p>
            <a:r>
              <a:rPr lang="en-GB" sz="1600" dirty="0">
                <a:latin typeface="Courier" pitchFamily="2" charset="0"/>
              </a:rPr>
              <a:t>    );</a:t>
            </a:r>
          </a:p>
          <a:p>
            <a:r>
              <a:rPr lang="en-GB" sz="1600" dirty="0">
                <a:latin typeface="Courier" pitchFamily="2" charset="0"/>
              </a:rPr>
              <a:t>  }//build</a:t>
            </a:r>
          </a:p>
          <a:p>
            <a:r>
              <a:rPr lang="en-GB" sz="1600" dirty="0">
                <a:latin typeface="Courier" pitchFamily="2" charset="0"/>
              </a:rPr>
              <a:t>}//</a:t>
            </a:r>
            <a:r>
              <a:rPr lang="en-GB" sz="1600" dirty="0" err="1">
                <a:latin typeface="Courier" pitchFamily="2" charset="0"/>
              </a:rPr>
              <a:t>MyApp</a:t>
            </a:r>
            <a:endParaRPr lang="en-GB" sz="1600" dirty="0">
              <a:latin typeface="Courier" pitchFamily="2" charset="0"/>
            </a:endParaRPr>
          </a:p>
        </p:txBody>
      </p:sp>
      <p:cxnSp>
        <p:nvCxnSpPr>
          <p:cNvPr id="7" name="Straight Arrow Connector 6">
            <a:extLst>
              <a:ext uri="{FF2B5EF4-FFF2-40B4-BE49-F238E27FC236}">
                <a16:creationId xmlns:a16="http://schemas.microsoft.com/office/drawing/2014/main" id="{B86E6085-A827-A347-B834-C1A14DDE5195}"/>
              </a:ext>
            </a:extLst>
          </p:cNvPr>
          <p:cNvCxnSpPr>
            <a:cxnSpLocks/>
          </p:cNvCxnSpPr>
          <p:nvPr/>
        </p:nvCxnSpPr>
        <p:spPr>
          <a:xfrm flipV="1">
            <a:off x="3898760" y="2311122"/>
            <a:ext cx="4759626" cy="76367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0" name="Rectangle 9">
            <a:extLst>
              <a:ext uri="{FF2B5EF4-FFF2-40B4-BE49-F238E27FC236}">
                <a16:creationId xmlns:a16="http://schemas.microsoft.com/office/drawing/2014/main" id="{2F4F5E0C-BDA5-C04B-9642-59DFF4512935}"/>
              </a:ext>
            </a:extLst>
          </p:cNvPr>
          <p:cNvSpPr/>
          <p:nvPr/>
        </p:nvSpPr>
        <p:spPr>
          <a:xfrm>
            <a:off x="8824892" y="2121135"/>
            <a:ext cx="3130006" cy="646331"/>
          </a:xfrm>
          <a:prstGeom prst="rect">
            <a:avLst/>
          </a:prstGeom>
        </p:spPr>
        <p:txBody>
          <a:bodyPr wrap="square">
            <a:spAutoFit/>
          </a:bodyPr>
          <a:lstStyle/>
          <a:p>
            <a:r>
              <a:rPr lang="en-GB" dirty="0" err="1">
                <a:latin typeface="Palatino Linotype" panose="02040502050505030304" pitchFamily="18" charset="0"/>
              </a:rPr>
              <a:t>MyApp</a:t>
            </a:r>
            <a:r>
              <a:rPr lang="en-GB" dirty="0">
                <a:latin typeface="Palatino Linotype" panose="02040502050505030304" pitchFamily="18" charset="0"/>
              </a:rPr>
              <a:t> is not just a Widget, it is a </a:t>
            </a:r>
            <a:r>
              <a:rPr lang="en-GB" dirty="0" err="1">
                <a:latin typeface="Courier" pitchFamily="2" charset="0"/>
              </a:rPr>
              <a:t>StatelessWidget</a:t>
            </a:r>
            <a:endParaRPr lang="en-IT" dirty="0">
              <a:latin typeface="Courier" pitchFamily="2" charset="0"/>
            </a:endParaRPr>
          </a:p>
        </p:txBody>
      </p:sp>
      <p:sp>
        <p:nvSpPr>
          <p:cNvPr id="4" name="Slide Number Placeholder 3">
            <a:extLst>
              <a:ext uri="{FF2B5EF4-FFF2-40B4-BE49-F238E27FC236}">
                <a16:creationId xmlns:a16="http://schemas.microsoft.com/office/drawing/2014/main" id="{125389C0-C0D0-8F4C-A706-6CA276A87338}"/>
              </a:ext>
            </a:extLst>
          </p:cNvPr>
          <p:cNvSpPr>
            <a:spLocks noGrp="1"/>
          </p:cNvSpPr>
          <p:nvPr>
            <p:ph type="sldNum" sz="quarter" idx="12"/>
          </p:nvPr>
        </p:nvSpPr>
        <p:spPr/>
        <p:txBody>
          <a:bodyPr/>
          <a:lstStyle/>
          <a:p>
            <a:fld id="{31DE2C5B-556E-47B8-A792-024C2FCA4ACC}" type="slidenum">
              <a:rPr lang="en-GB" smtClean="0"/>
              <a:t>17</a:t>
            </a:fld>
            <a:endParaRPr lang="en-GB"/>
          </a:p>
        </p:txBody>
      </p:sp>
    </p:spTree>
    <p:extLst>
      <p:ext uri="{BB962C8B-B14F-4D97-AF65-F5344CB8AC3E}">
        <p14:creationId xmlns:p14="http://schemas.microsoft.com/office/powerpoint/2010/main" val="4047253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Stateless vs. Stateful widgets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913119" cy="5334907"/>
          </a:xfrm>
        </p:spPr>
        <p:txBody>
          <a:bodyPr>
            <a:normAutofit/>
          </a:bodyPr>
          <a:lstStyle/>
          <a:p>
            <a:r>
              <a:rPr lang="en-GB" b="1" dirty="0" err="1">
                <a:latin typeface="Courier" pitchFamily="2" charset="0"/>
              </a:rPr>
              <a:t>StatelessWidget</a:t>
            </a:r>
            <a:r>
              <a:rPr lang="en-GB" dirty="0" err="1"/>
              <a:t>s</a:t>
            </a:r>
            <a:r>
              <a:rPr lang="en-GB" dirty="0"/>
              <a:t> are Widgets that always build the same way given a particular configuration and ambient state. So, they never re-build while they are displayed to the user (their lifetime).</a:t>
            </a:r>
          </a:p>
          <a:p>
            <a:endParaRPr lang="en-GB" dirty="0"/>
          </a:p>
          <a:p>
            <a:r>
              <a:rPr lang="en-GB" b="1" dirty="0" err="1">
                <a:latin typeface="Courier" pitchFamily="2" charset="0"/>
              </a:rPr>
              <a:t>StatefulWidget</a:t>
            </a:r>
            <a:r>
              <a:rPr lang="en-GB" dirty="0" err="1"/>
              <a:t>s</a:t>
            </a:r>
            <a:r>
              <a:rPr lang="en-GB" dirty="0"/>
              <a:t> for widgets that can build differently several times over their lifetime.</a:t>
            </a:r>
            <a:endParaRPr lang="en-IT" dirty="0"/>
          </a:p>
          <a:p>
            <a:endParaRPr lang="en-IT" dirty="0"/>
          </a:p>
          <a:p>
            <a:r>
              <a:rPr lang="en-IT" dirty="0"/>
              <a:t>You can think about StatelessWidget as a sort of constant and StatefulWidget as a variable. </a:t>
            </a:r>
          </a:p>
        </p:txBody>
      </p:sp>
      <p:sp>
        <p:nvSpPr>
          <p:cNvPr id="4" name="Slide Number Placeholder 3">
            <a:extLst>
              <a:ext uri="{FF2B5EF4-FFF2-40B4-BE49-F238E27FC236}">
                <a16:creationId xmlns:a16="http://schemas.microsoft.com/office/drawing/2014/main" id="{21757DFA-38F2-7E49-A670-0B55AA36C607}"/>
              </a:ext>
            </a:extLst>
          </p:cNvPr>
          <p:cNvSpPr>
            <a:spLocks noGrp="1"/>
          </p:cNvSpPr>
          <p:nvPr>
            <p:ph type="sldNum" sz="quarter" idx="12"/>
          </p:nvPr>
        </p:nvSpPr>
        <p:spPr/>
        <p:txBody>
          <a:bodyPr/>
          <a:lstStyle/>
          <a:p>
            <a:fld id="{31DE2C5B-556E-47B8-A792-024C2FCA4ACC}" type="slidenum">
              <a:rPr lang="en-GB" smtClean="0"/>
              <a:t>18</a:t>
            </a:fld>
            <a:endParaRPr lang="en-GB"/>
          </a:p>
        </p:txBody>
      </p:sp>
    </p:spTree>
    <p:extLst>
      <p:ext uri="{BB962C8B-B14F-4D97-AF65-F5344CB8AC3E}">
        <p14:creationId xmlns:p14="http://schemas.microsoft.com/office/powerpoint/2010/main" val="1785318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Let’s dissect the app – pubspec.yaml</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1368314" cy="880185"/>
          </a:xfrm>
        </p:spPr>
        <p:txBody>
          <a:bodyPr>
            <a:normAutofit/>
          </a:bodyPr>
          <a:lstStyle/>
          <a:p>
            <a:r>
              <a:rPr lang="en-US" dirty="0" err="1"/>
              <a:t>pubspec.yaml</a:t>
            </a:r>
            <a:r>
              <a:rPr lang="en-US" dirty="0"/>
              <a:t> contains high-level instructions for the development environment and information on the app</a:t>
            </a:r>
          </a:p>
          <a:p>
            <a:pPr lvl="1"/>
            <a:endParaRPr lang="en-IT" dirty="0"/>
          </a:p>
          <a:p>
            <a:pPr lvl="1"/>
            <a:endParaRPr lang="en-IT" dirty="0"/>
          </a:p>
        </p:txBody>
      </p:sp>
      <p:sp>
        <p:nvSpPr>
          <p:cNvPr id="4" name="Rectangle 3">
            <a:extLst>
              <a:ext uri="{FF2B5EF4-FFF2-40B4-BE49-F238E27FC236}">
                <a16:creationId xmlns:a16="http://schemas.microsoft.com/office/drawing/2014/main" id="{2B2354D2-BC35-B24A-B727-64A091DA1466}"/>
              </a:ext>
            </a:extLst>
          </p:cNvPr>
          <p:cNvSpPr/>
          <p:nvPr/>
        </p:nvSpPr>
        <p:spPr>
          <a:xfrm>
            <a:off x="533324" y="2241352"/>
            <a:ext cx="6924116" cy="3970318"/>
          </a:xfrm>
          <a:prstGeom prst="rect">
            <a:avLst/>
          </a:prstGeom>
        </p:spPr>
        <p:txBody>
          <a:bodyPr wrap="square">
            <a:spAutoFit/>
          </a:bodyPr>
          <a:lstStyle/>
          <a:p>
            <a:r>
              <a:rPr lang="en-GB" sz="1200" dirty="0">
                <a:latin typeface="Courier" pitchFamily="2" charset="0"/>
              </a:rPr>
              <a:t>name: </a:t>
            </a:r>
            <a:r>
              <a:rPr lang="en-GB" sz="1200" dirty="0" err="1">
                <a:latin typeface="Courier" pitchFamily="2" charset="0"/>
              </a:rPr>
              <a:t>my_first_app</a:t>
            </a:r>
            <a:endParaRPr lang="en-GB" sz="1200" dirty="0">
              <a:latin typeface="Courier" pitchFamily="2" charset="0"/>
            </a:endParaRPr>
          </a:p>
          <a:p>
            <a:r>
              <a:rPr lang="en-GB" sz="1200" dirty="0">
                <a:latin typeface="Courier" pitchFamily="2" charset="0"/>
              </a:rPr>
              <a:t>description: A new Flutter project.</a:t>
            </a:r>
          </a:p>
          <a:p>
            <a:r>
              <a:rPr lang="en-GB" sz="1200" dirty="0" err="1">
                <a:latin typeface="Courier" pitchFamily="2" charset="0"/>
              </a:rPr>
              <a:t>publish_to</a:t>
            </a:r>
            <a:r>
              <a:rPr lang="en-GB" sz="1200" dirty="0">
                <a:latin typeface="Courier" pitchFamily="2" charset="0"/>
              </a:rPr>
              <a:t>: 'none’</a:t>
            </a:r>
          </a:p>
          <a:p>
            <a:r>
              <a:rPr lang="en-GB" sz="1200" dirty="0">
                <a:latin typeface="Courier" pitchFamily="2" charset="0"/>
              </a:rPr>
              <a:t>version: 1.0.0+1</a:t>
            </a:r>
          </a:p>
          <a:p>
            <a:br>
              <a:rPr lang="en-GB" sz="1200" dirty="0">
                <a:latin typeface="Courier" pitchFamily="2" charset="0"/>
              </a:rPr>
            </a:br>
            <a:r>
              <a:rPr lang="en-GB" sz="1200" dirty="0">
                <a:latin typeface="Courier" pitchFamily="2" charset="0"/>
              </a:rPr>
              <a:t>environment:</a:t>
            </a:r>
          </a:p>
          <a:p>
            <a:r>
              <a:rPr lang="en-GB" sz="1200" dirty="0">
                <a:latin typeface="Courier" pitchFamily="2" charset="0"/>
              </a:rPr>
              <a:t>  </a:t>
            </a:r>
            <a:r>
              <a:rPr lang="en-GB" sz="1200" dirty="0" err="1">
                <a:latin typeface="Courier" pitchFamily="2" charset="0"/>
              </a:rPr>
              <a:t>sdk</a:t>
            </a:r>
            <a:r>
              <a:rPr lang="en-GB" sz="1200" dirty="0">
                <a:latin typeface="Courier" pitchFamily="2" charset="0"/>
              </a:rPr>
              <a:t>: "&gt;=2.19.4 &lt;3.0.0"</a:t>
            </a:r>
          </a:p>
          <a:p>
            <a:br>
              <a:rPr lang="en-GB" sz="1200" dirty="0">
                <a:latin typeface="Courier" pitchFamily="2" charset="0"/>
              </a:rPr>
            </a:br>
            <a:r>
              <a:rPr lang="en-GB" sz="1200" dirty="0">
                <a:latin typeface="Courier" pitchFamily="2" charset="0"/>
              </a:rPr>
              <a:t>dependencies:</a:t>
            </a:r>
          </a:p>
          <a:p>
            <a:r>
              <a:rPr lang="en-GB" sz="1200" dirty="0">
                <a:latin typeface="Courier" pitchFamily="2" charset="0"/>
              </a:rPr>
              <a:t>  flutter:</a:t>
            </a:r>
          </a:p>
          <a:p>
            <a:r>
              <a:rPr lang="en-GB" sz="1200" dirty="0">
                <a:latin typeface="Courier" pitchFamily="2" charset="0"/>
              </a:rPr>
              <a:t>    </a:t>
            </a:r>
            <a:r>
              <a:rPr lang="en-GB" sz="1200" dirty="0" err="1">
                <a:latin typeface="Courier" pitchFamily="2" charset="0"/>
              </a:rPr>
              <a:t>sdk</a:t>
            </a:r>
            <a:r>
              <a:rPr lang="en-GB" sz="1200" dirty="0">
                <a:latin typeface="Courier" pitchFamily="2" charset="0"/>
              </a:rPr>
              <a:t>: flutter</a:t>
            </a:r>
            <a:br>
              <a:rPr lang="en-GB" sz="1200" dirty="0">
                <a:latin typeface="Courier" pitchFamily="2" charset="0"/>
              </a:rPr>
            </a:br>
            <a:br>
              <a:rPr lang="en-GB" sz="1200" dirty="0">
                <a:latin typeface="Courier" pitchFamily="2" charset="0"/>
              </a:rPr>
            </a:br>
            <a:r>
              <a:rPr lang="en-GB" sz="1200" dirty="0">
                <a:latin typeface="Courier" pitchFamily="2" charset="0"/>
              </a:rPr>
              <a:t>  </a:t>
            </a:r>
            <a:r>
              <a:rPr lang="en-GB" sz="1200" dirty="0" err="1">
                <a:latin typeface="Courier" pitchFamily="2" charset="0"/>
              </a:rPr>
              <a:t>cupertino_icons</a:t>
            </a:r>
            <a:r>
              <a:rPr lang="en-GB" sz="1200" dirty="0">
                <a:latin typeface="Courier" pitchFamily="2" charset="0"/>
              </a:rPr>
              <a:t>: ^1.0.2</a:t>
            </a:r>
          </a:p>
          <a:p>
            <a:br>
              <a:rPr lang="en-GB" sz="1200" dirty="0">
                <a:latin typeface="Courier" pitchFamily="2" charset="0"/>
              </a:rPr>
            </a:br>
            <a:r>
              <a:rPr lang="en-GB" sz="1200" dirty="0" err="1">
                <a:latin typeface="Courier" pitchFamily="2" charset="0"/>
              </a:rPr>
              <a:t>dev_dependencies</a:t>
            </a:r>
            <a:r>
              <a:rPr lang="en-GB" sz="1200" dirty="0">
                <a:latin typeface="Courier" pitchFamily="2" charset="0"/>
              </a:rPr>
              <a:t>:</a:t>
            </a:r>
          </a:p>
          <a:p>
            <a:r>
              <a:rPr lang="en-GB" sz="1200" dirty="0">
                <a:latin typeface="Courier" pitchFamily="2" charset="0"/>
              </a:rPr>
              <a:t>  </a:t>
            </a:r>
            <a:r>
              <a:rPr lang="en-GB" sz="1200" dirty="0" err="1">
                <a:latin typeface="Courier" pitchFamily="2" charset="0"/>
              </a:rPr>
              <a:t>flutter_test</a:t>
            </a:r>
            <a:r>
              <a:rPr lang="en-GB" sz="1200" dirty="0">
                <a:latin typeface="Courier" pitchFamily="2" charset="0"/>
              </a:rPr>
              <a:t>:</a:t>
            </a:r>
          </a:p>
          <a:p>
            <a:r>
              <a:rPr lang="en-GB" sz="1200" dirty="0">
                <a:latin typeface="Courier" pitchFamily="2" charset="0"/>
              </a:rPr>
              <a:t>    </a:t>
            </a:r>
            <a:r>
              <a:rPr lang="en-GB" sz="1200" dirty="0" err="1">
                <a:latin typeface="Courier" pitchFamily="2" charset="0"/>
              </a:rPr>
              <a:t>sdk</a:t>
            </a:r>
            <a:r>
              <a:rPr lang="en-GB" sz="1200" dirty="0">
                <a:latin typeface="Courier" pitchFamily="2" charset="0"/>
              </a:rPr>
              <a:t>: flutter </a:t>
            </a:r>
          </a:p>
          <a:p>
            <a:r>
              <a:rPr lang="en-GB" sz="1200" dirty="0">
                <a:latin typeface="Courier" pitchFamily="2" charset="0"/>
              </a:rPr>
              <a:t>  </a:t>
            </a:r>
            <a:r>
              <a:rPr lang="en-GB" sz="1200" dirty="0" err="1">
                <a:latin typeface="Courier" pitchFamily="2" charset="0"/>
              </a:rPr>
              <a:t>flutter_lints</a:t>
            </a:r>
            <a:r>
              <a:rPr lang="en-GB" sz="1200" dirty="0">
                <a:latin typeface="Courier" pitchFamily="2" charset="0"/>
              </a:rPr>
              <a:t>: ^2.0.0</a:t>
            </a:r>
          </a:p>
          <a:p>
            <a:endParaRPr lang="en-GB" sz="1200" dirty="0">
              <a:latin typeface="Courier" pitchFamily="2" charset="0"/>
            </a:endParaRPr>
          </a:p>
          <a:p>
            <a:r>
              <a:rPr lang="en-GB" sz="1200" dirty="0">
                <a:latin typeface="Courier" pitchFamily="2" charset="0"/>
              </a:rPr>
              <a:t>flutter:</a:t>
            </a:r>
            <a:br>
              <a:rPr lang="en-GB" sz="1200" dirty="0">
                <a:latin typeface="Courier" pitchFamily="2" charset="0"/>
              </a:rPr>
            </a:br>
            <a:r>
              <a:rPr lang="en-GB" sz="1200" dirty="0">
                <a:latin typeface="Courier" pitchFamily="2" charset="0"/>
              </a:rPr>
              <a:t>  uses-material-design: true</a:t>
            </a:r>
          </a:p>
        </p:txBody>
      </p:sp>
      <p:cxnSp>
        <p:nvCxnSpPr>
          <p:cNvPr id="7" name="Straight Arrow Connector 6">
            <a:extLst>
              <a:ext uri="{FF2B5EF4-FFF2-40B4-BE49-F238E27FC236}">
                <a16:creationId xmlns:a16="http://schemas.microsoft.com/office/drawing/2014/main" id="{79BBDE7E-7CFE-4443-A566-F33CBD932957}"/>
              </a:ext>
            </a:extLst>
          </p:cNvPr>
          <p:cNvCxnSpPr>
            <a:cxnSpLocks/>
          </p:cNvCxnSpPr>
          <p:nvPr/>
        </p:nvCxnSpPr>
        <p:spPr>
          <a:xfrm>
            <a:off x="3944203" y="2576409"/>
            <a:ext cx="3279557" cy="117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8" name="Rectangle 7">
            <a:extLst>
              <a:ext uri="{FF2B5EF4-FFF2-40B4-BE49-F238E27FC236}">
                <a16:creationId xmlns:a16="http://schemas.microsoft.com/office/drawing/2014/main" id="{6AB5884D-D34D-904D-AEEC-4DADA2449CF1}"/>
              </a:ext>
            </a:extLst>
          </p:cNvPr>
          <p:cNvSpPr/>
          <p:nvPr/>
        </p:nvSpPr>
        <p:spPr>
          <a:xfrm>
            <a:off x="7562592" y="2115915"/>
            <a:ext cx="4096083" cy="646331"/>
          </a:xfrm>
          <a:prstGeom prst="rect">
            <a:avLst/>
          </a:prstGeom>
        </p:spPr>
        <p:txBody>
          <a:bodyPr wrap="square">
            <a:spAutoFit/>
          </a:bodyPr>
          <a:lstStyle/>
          <a:p>
            <a:r>
              <a:rPr lang="en-GB" dirty="0" err="1">
                <a:latin typeface="Palatino Linotype" panose="02040502050505030304" pitchFamily="18" charset="0"/>
              </a:rPr>
              <a:t>my_first_app</a:t>
            </a:r>
            <a:r>
              <a:rPr lang="en-GB" dirty="0">
                <a:latin typeface="Palatino Linotype" panose="02040502050505030304" pitchFamily="18" charset="0"/>
              </a:rPr>
              <a:t> information (name, description, version, …)</a:t>
            </a:r>
            <a:endParaRPr lang="en-IT" dirty="0">
              <a:latin typeface="Courier" pitchFamily="2" charset="0"/>
            </a:endParaRPr>
          </a:p>
        </p:txBody>
      </p:sp>
      <p:sp>
        <p:nvSpPr>
          <p:cNvPr id="12" name="Rectangle 11">
            <a:extLst>
              <a:ext uri="{FF2B5EF4-FFF2-40B4-BE49-F238E27FC236}">
                <a16:creationId xmlns:a16="http://schemas.microsoft.com/office/drawing/2014/main" id="{834529F4-BD50-C04A-9BA9-4026099FBC76}"/>
              </a:ext>
            </a:extLst>
          </p:cNvPr>
          <p:cNvSpPr/>
          <p:nvPr/>
        </p:nvSpPr>
        <p:spPr>
          <a:xfrm>
            <a:off x="7562592" y="3273346"/>
            <a:ext cx="3962400" cy="369332"/>
          </a:xfrm>
          <a:prstGeom prst="rect">
            <a:avLst/>
          </a:prstGeom>
        </p:spPr>
        <p:txBody>
          <a:bodyPr wrap="square">
            <a:spAutoFit/>
          </a:bodyPr>
          <a:lstStyle/>
          <a:p>
            <a:r>
              <a:rPr lang="en-GB" dirty="0">
                <a:latin typeface="Palatino Linotype" panose="02040502050505030304" pitchFamily="18" charset="0"/>
              </a:rPr>
              <a:t>Flutter </a:t>
            </a:r>
            <a:r>
              <a:rPr lang="en-GB" dirty="0" err="1">
                <a:latin typeface="Palatino Linotype" panose="02040502050505030304" pitchFamily="18" charset="0"/>
              </a:rPr>
              <a:t>sdk</a:t>
            </a:r>
            <a:r>
              <a:rPr lang="en-GB" dirty="0">
                <a:latin typeface="Palatino Linotype" panose="02040502050505030304" pitchFamily="18" charset="0"/>
              </a:rPr>
              <a:t> version to be used</a:t>
            </a:r>
            <a:endParaRPr lang="en-IT" dirty="0">
              <a:latin typeface="Courier" pitchFamily="2" charset="0"/>
            </a:endParaRPr>
          </a:p>
        </p:txBody>
      </p:sp>
      <p:cxnSp>
        <p:nvCxnSpPr>
          <p:cNvPr id="13" name="Straight Arrow Connector 12">
            <a:extLst>
              <a:ext uri="{FF2B5EF4-FFF2-40B4-BE49-F238E27FC236}">
                <a16:creationId xmlns:a16="http://schemas.microsoft.com/office/drawing/2014/main" id="{DA40E391-3D7E-6241-9D0F-20C80B68C3D7}"/>
              </a:ext>
            </a:extLst>
          </p:cNvPr>
          <p:cNvCxnSpPr>
            <a:cxnSpLocks/>
          </p:cNvCxnSpPr>
          <p:nvPr/>
        </p:nvCxnSpPr>
        <p:spPr>
          <a:xfrm>
            <a:off x="2142699" y="3273346"/>
            <a:ext cx="5081061" cy="18466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6" name="Rectangle 15">
            <a:extLst>
              <a:ext uri="{FF2B5EF4-FFF2-40B4-BE49-F238E27FC236}">
                <a16:creationId xmlns:a16="http://schemas.microsoft.com/office/drawing/2014/main" id="{30920004-3C44-3045-B58B-15C52FB80960}"/>
              </a:ext>
            </a:extLst>
          </p:cNvPr>
          <p:cNvSpPr/>
          <p:nvPr/>
        </p:nvSpPr>
        <p:spPr>
          <a:xfrm>
            <a:off x="7562592" y="3997801"/>
            <a:ext cx="4446528" cy="923330"/>
          </a:xfrm>
          <a:prstGeom prst="rect">
            <a:avLst/>
          </a:prstGeom>
        </p:spPr>
        <p:txBody>
          <a:bodyPr wrap="square">
            <a:spAutoFit/>
          </a:bodyPr>
          <a:lstStyle/>
          <a:p>
            <a:r>
              <a:rPr lang="en-GB" dirty="0">
                <a:latin typeface="Palatino Linotype" panose="02040502050505030304" pitchFamily="18" charset="0"/>
              </a:rPr>
              <a:t>App dependencies: what the app needs in order to work: other packages? Other libraries? Put them here.</a:t>
            </a:r>
            <a:endParaRPr lang="en-IT" dirty="0">
              <a:latin typeface="Courier" pitchFamily="2" charset="0"/>
            </a:endParaRPr>
          </a:p>
        </p:txBody>
      </p:sp>
      <p:cxnSp>
        <p:nvCxnSpPr>
          <p:cNvPr id="17" name="Straight Arrow Connector 16">
            <a:extLst>
              <a:ext uri="{FF2B5EF4-FFF2-40B4-BE49-F238E27FC236}">
                <a16:creationId xmlns:a16="http://schemas.microsoft.com/office/drawing/2014/main" id="{1B9E76F9-3FCA-2B4F-8764-47E80138865B}"/>
              </a:ext>
            </a:extLst>
          </p:cNvPr>
          <p:cNvCxnSpPr>
            <a:cxnSpLocks/>
          </p:cNvCxnSpPr>
          <p:nvPr/>
        </p:nvCxnSpPr>
        <p:spPr>
          <a:xfrm>
            <a:off x="1937982" y="3795592"/>
            <a:ext cx="5285778" cy="43096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4" name="Straight Arrow Connector 23">
            <a:extLst>
              <a:ext uri="{FF2B5EF4-FFF2-40B4-BE49-F238E27FC236}">
                <a16:creationId xmlns:a16="http://schemas.microsoft.com/office/drawing/2014/main" id="{3F6C54B0-B10E-124D-AAFB-46CF3D0DE49E}"/>
              </a:ext>
            </a:extLst>
          </p:cNvPr>
          <p:cNvCxnSpPr>
            <a:cxnSpLocks/>
          </p:cNvCxnSpPr>
          <p:nvPr/>
        </p:nvCxnSpPr>
        <p:spPr>
          <a:xfrm>
            <a:off x="2238233" y="4974152"/>
            <a:ext cx="4985527" cy="34662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7" name="Rectangle 26">
            <a:extLst>
              <a:ext uri="{FF2B5EF4-FFF2-40B4-BE49-F238E27FC236}">
                <a16:creationId xmlns:a16="http://schemas.microsoft.com/office/drawing/2014/main" id="{48D40037-6E02-EF47-9B91-890CA9539BFE}"/>
              </a:ext>
            </a:extLst>
          </p:cNvPr>
          <p:cNvSpPr/>
          <p:nvPr/>
        </p:nvSpPr>
        <p:spPr>
          <a:xfrm>
            <a:off x="7562592" y="5135721"/>
            <a:ext cx="4446528" cy="646331"/>
          </a:xfrm>
          <a:prstGeom prst="rect">
            <a:avLst/>
          </a:prstGeom>
        </p:spPr>
        <p:txBody>
          <a:bodyPr wrap="square">
            <a:spAutoFit/>
          </a:bodyPr>
          <a:lstStyle/>
          <a:p>
            <a:r>
              <a:rPr lang="en-GB" dirty="0">
                <a:latin typeface="Palatino Linotype" panose="02040502050505030304" pitchFamily="18" charset="0"/>
              </a:rPr>
              <a:t>App dependencies while developing the app</a:t>
            </a:r>
            <a:endParaRPr lang="en-IT" dirty="0">
              <a:latin typeface="Courier" pitchFamily="2" charset="0"/>
            </a:endParaRPr>
          </a:p>
        </p:txBody>
      </p:sp>
      <p:sp>
        <p:nvSpPr>
          <p:cNvPr id="28" name="Rectangle 27">
            <a:extLst>
              <a:ext uri="{FF2B5EF4-FFF2-40B4-BE49-F238E27FC236}">
                <a16:creationId xmlns:a16="http://schemas.microsoft.com/office/drawing/2014/main" id="{6C61AE15-330A-FF44-825E-E2A9164B5A2E}"/>
              </a:ext>
            </a:extLst>
          </p:cNvPr>
          <p:cNvSpPr/>
          <p:nvPr/>
        </p:nvSpPr>
        <p:spPr>
          <a:xfrm>
            <a:off x="7562592" y="5971979"/>
            <a:ext cx="4446528" cy="646331"/>
          </a:xfrm>
          <a:prstGeom prst="rect">
            <a:avLst/>
          </a:prstGeom>
        </p:spPr>
        <p:txBody>
          <a:bodyPr wrap="square">
            <a:spAutoFit/>
          </a:bodyPr>
          <a:lstStyle/>
          <a:p>
            <a:r>
              <a:rPr lang="en-GB" dirty="0">
                <a:latin typeface="Palatino Linotype" panose="02040502050505030304" pitchFamily="18" charset="0"/>
              </a:rPr>
              <a:t>Information for the Flutter environment such as where to find assets.</a:t>
            </a:r>
            <a:endParaRPr lang="en-IT" dirty="0">
              <a:latin typeface="Courier" pitchFamily="2" charset="0"/>
            </a:endParaRPr>
          </a:p>
        </p:txBody>
      </p:sp>
      <p:cxnSp>
        <p:nvCxnSpPr>
          <p:cNvPr id="29" name="Straight Arrow Connector 28">
            <a:extLst>
              <a:ext uri="{FF2B5EF4-FFF2-40B4-BE49-F238E27FC236}">
                <a16:creationId xmlns:a16="http://schemas.microsoft.com/office/drawing/2014/main" id="{DB31DF6D-2530-8C4A-B6B5-B974F7FD1029}"/>
              </a:ext>
            </a:extLst>
          </p:cNvPr>
          <p:cNvCxnSpPr>
            <a:cxnSpLocks/>
          </p:cNvCxnSpPr>
          <p:nvPr/>
        </p:nvCxnSpPr>
        <p:spPr>
          <a:xfrm>
            <a:off x="1419367" y="5854338"/>
            <a:ext cx="5804393" cy="43096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5" name="Content Placeholder 2">
            <a:extLst>
              <a:ext uri="{FF2B5EF4-FFF2-40B4-BE49-F238E27FC236}">
                <a16:creationId xmlns:a16="http://schemas.microsoft.com/office/drawing/2014/main" id="{5BAB8A10-D91B-4442-B76D-9AA4EFB440A1}"/>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lab_04-hello_flutter/my_first_app/</a:t>
            </a:r>
          </a:p>
        </p:txBody>
      </p:sp>
      <p:sp>
        <p:nvSpPr>
          <p:cNvPr id="5" name="Slide Number Placeholder 4">
            <a:extLst>
              <a:ext uri="{FF2B5EF4-FFF2-40B4-BE49-F238E27FC236}">
                <a16:creationId xmlns:a16="http://schemas.microsoft.com/office/drawing/2014/main" id="{0C2B6D0C-2695-7642-86BC-893D64AE9B13}"/>
              </a:ext>
            </a:extLst>
          </p:cNvPr>
          <p:cNvSpPr>
            <a:spLocks noGrp="1"/>
          </p:cNvSpPr>
          <p:nvPr>
            <p:ph type="sldNum" sz="quarter" idx="12"/>
          </p:nvPr>
        </p:nvSpPr>
        <p:spPr/>
        <p:txBody>
          <a:bodyPr/>
          <a:lstStyle/>
          <a:p>
            <a:fld id="{31DE2C5B-556E-47B8-A792-024C2FCA4ACC}" type="slidenum">
              <a:rPr lang="en-GB" smtClean="0"/>
              <a:t>19</a:t>
            </a:fld>
            <a:endParaRPr lang="en-GB"/>
          </a:p>
        </p:txBody>
      </p:sp>
    </p:spTree>
    <p:extLst>
      <p:ext uri="{BB962C8B-B14F-4D97-AF65-F5344CB8AC3E}">
        <p14:creationId xmlns:p14="http://schemas.microsoft.com/office/powerpoint/2010/main" val="305447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a:bodyPr>
          <a:lstStyle/>
          <a:p>
            <a:r>
              <a:rPr lang="en-IT" b="1" dirty="0"/>
              <a:t>Flutter</a:t>
            </a:r>
          </a:p>
          <a:p>
            <a:r>
              <a:rPr lang="en-IT" dirty="0">
                <a:solidFill>
                  <a:schemeClr val="bg1">
                    <a:lumMod val="75000"/>
                  </a:schemeClr>
                </a:solidFill>
              </a:rPr>
              <a:t>Creating a new project</a:t>
            </a:r>
          </a:p>
          <a:p>
            <a:r>
              <a:rPr lang="en-IT" dirty="0">
                <a:solidFill>
                  <a:schemeClr val="bg1">
                    <a:lumMod val="75000"/>
                  </a:schemeClr>
                </a:solidFill>
              </a:rPr>
              <a:t>App dissection</a:t>
            </a:r>
          </a:p>
          <a:p>
            <a:r>
              <a:rPr lang="en-IT" dirty="0">
                <a:solidFill>
                  <a:schemeClr val="bg1">
                    <a:lumMod val="75000"/>
                  </a:schemeClr>
                </a:solidFill>
              </a:rPr>
              <a:t>Expanding our first app</a:t>
            </a:r>
          </a:p>
          <a:p>
            <a:pPr marL="0" indent="0">
              <a:buNone/>
            </a:pPr>
            <a:endParaRPr lang="en-IT" dirty="0">
              <a:solidFill>
                <a:schemeClr val="bg1">
                  <a:lumMod val="75000"/>
                </a:schemeClr>
              </a:solidFill>
            </a:endParaRPr>
          </a:p>
          <a:p>
            <a:r>
              <a:rPr lang="en-IT" dirty="0">
                <a:solidFill>
                  <a:schemeClr val="bg1">
                    <a:lumMod val="75000"/>
                  </a:schemeClr>
                </a:solidFill>
              </a:rPr>
              <a:t>Homework &amp; Resources</a:t>
            </a:r>
          </a:p>
          <a:p>
            <a:endParaRPr lang="en-IT" dirty="0">
              <a:solidFill>
                <a:schemeClr val="bg1">
                  <a:lumMod val="75000"/>
                </a:schemeClr>
              </a:solidFill>
            </a:endParaRPr>
          </a:p>
          <a:p>
            <a:r>
              <a:rPr lang="en-IT" dirty="0">
                <a:solidFill>
                  <a:schemeClr val="bg1">
                    <a:lumMod val="75000"/>
                  </a:schemeClr>
                </a:solidFill>
              </a:rPr>
              <a:t>Project overview</a:t>
            </a:r>
          </a:p>
        </p:txBody>
      </p:sp>
      <p:sp>
        <p:nvSpPr>
          <p:cNvPr id="4" name="Slide Number Placeholder 3">
            <a:extLst>
              <a:ext uri="{FF2B5EF4-FFF2-40B4-BE49-F238E27FC236}">
                <a16:creationId xmlns:a16="http://schemas.microsoft.com/office/drawing/2014/main" id="{C2280F60-35B4-6F45-9B78-E226153C93DB}"/>
              </a:ext>
            </a:extLst>
          </p:cNvPr>
          <p:cNvSpPr>
            <a:spLocks noGrp="1"/>
          </p:cNvSpPr>
          <p:nvPr>
            <p:ph type="sldNum" sz="quarter" idx="12"/>
          </p:nvPr>
        </p:nvSpPr>
        <p:spPr/>
        <p:txBody>
          <a:bodyPr/>
          <a:lstStyle/>
          <a:p>
            <a:fld id="{31DE2C5B-556E-47B8-A792-024C2FCA4ACC}" type="slidenum">
              <a:rPr lang="en-GB" smtClean="0"/>
              <a:t>2</a:t>
            </a:fld>
            <a:endParaRPr lang="en-GB"/>
          </a:p>
        </p:txBody>
      </p:sp>
    </p:spTree>
    <p:extLst>
      <p:ext uri="{BB962C8B-B14F-4D97-AF65-F5344CB8AC3E}">
        <p14:creationId xmlns:p14="http://schemas.microsoft.com/office/powerpoint/2010/main" val="38380728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a:bodyPr>
          <a:lstStyle/>
          <a:p>
            <a:r>
              <a:rPr lang="en-IT" dirty="0">
                <a:solidFill>
                  <a:schemeClr val="bg1">
                    <a:lumMod val="75000"/>
                  </a:schemeClr>
                </a:solidFill>
              </a:rPr>
              <a:t>Flutter </a:t>
            </a:r>
          </a:p>
          <a:p>
            <a:r>
              <a:rPr lang="en-IT" dirty="0">
                <a:solidFill>
                  <a:schemeClr val="bg1">
                    <a:lumMod val="75000"/>
                  </a:schemeClr>
                </a:solidFill>
              </a:rPr>
              <a:t>Creating a new project</a:t>
            </a:r>
          </a:p>
          <a:p>
            <a:r>
              <a:rPr lang="en-IT" dirty="0">
                <a:solidFill>
                  <a:schemeClr val="bg1">
                    <a:lumMod val="75000"/>
                  </a:schemeClr>
                </a:solidFill>
              </a:rPr>
              <a:t>App dissection</a:t>
            </a:r>
          </a:p>
          <a:p>
            <a:r>
              <a:rPr lang="en-IT" b="1" dirty="0"/>
              <a:t>Expanding our first app</a:t>
            </a:r>
          </a:p>
          <a:p>
            <a:pPr marL="0" indent="0">
              <a:buNone/>
            </a:pPr>
            <a:endParaRPr lang="en-IT" dirty="0">
              <a:solidFill>
                <a:schemeClr val="bg1">
                  <a:lumMod val="75000"/>
                </a:schemeClr>
              </a:solidFill>
            </a:endParaRPr>
          </a:p>
          <a:p>
            <a:r>
              <a:rPr lang="en-IT" dirty="0">
                <a:solidFill>
                  <a:schemeClr val="bg1">
                    <a:lumMod val="75000"/>
                  </a:schemeClr>
                </a:solidFill>
              </a:rPr>
              <a:t>Homework &amp; Resources</a:t>
            </a:r>
          </a:p>
          <a:p>
            <a:endParaRPr lang="en-IT" dirty="0">
              <a:solidFill>
                <a:schemeClr val="bg1">
                  <a:lumMod val="75000"/>
                </a:schemeClr>
              </a:solidFill>
            </a:endParaRPr>
          </a:p>
          <a:p>
            <a:r>
              <a:rPr lang="en-IT" dirty="0">
                <a:solidFill>
                  <a:schemeClr val="bg1">
                    <a:lumMod val="75000"/>
                  </a:schemeClr>
                </a:solidFill>
              </a:rPr>
              <a:t>Project overview</a:t>
            </a:r>
          </a:p>
          <a:p>
            <a:endParaRPr lang="en-IT" dirty="0">
              <a:solidFill>
                <a:schemeClr val="bg1">
                  <a:lumMod val="75000"/>
                </a:schemeClr>
              </a:solidFill>
            </a:endParaRPr>
          </a:p>
          <a:p>
            <a:endParaRPr lang="en-IT" dirty="0">
              <a:solidFill>
                <a:schemeClr val="bg1">
                  <a:lumMod val="75000"/>
                </a:schemeClr>
              </a:solidFill>
            </a:endParaRPr>
          </a:p>
        </p:txBody>
      </p:sp>
      <p:sp>
        <p:nvSpPr>
          <p:cNvPr id="4" name="Slide Number Placeholder 3">
            <a:extLst>
              <a:ext uri="{FF2B5EF4-FFF2-40B4-BE49-F238E27FC236}">
                <a16:creationId xmlns:a16="http://schemas.microsoft.com/office/drawing/2014/main" id="{99335BF9-DF72-1D4E-AC4F-76601C7E12EC}"/>
              </a:ext>
            </a:extLst>
          </p:cNvPr>
          <p:cNvSpPr>
            <a:spLocks noGrp="1"/>
          </p:cNvSpPr>
          <p:nvPr>
            <p:ph type="sldNum" sz="quarter" idx="12"/>
          </p:nvPr>
        </p:nvSpPr>
        <p:spPr/>
        <p:txBody>
          <a:bodyPr/>
          <a:lstStyle/>
          <a:p>
            <a:fld id="{31DE2C5B-556E-47B8-A792-024C2FCA4ACC}" type="slidenum">
              <a:rPr lang="en-GB" smtClean="0"/>
              <a:t>20</a:t>
            </a:fld>
            <a:endParaRPr lang="en-GB"/>
          </a:p>
        </p:txBody>
      </p:sp>
    </p:spTree>
    <p:extLst>
      <p:ext uri="{BB962C8B-B14F-4D97-AF65-F5344CB8AC3E}">
        <p14:creationId xmlns:p14="http://schemas.microsoft.com/office/powerpoint/2010/main" val="2818056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My first app with steroids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019793" cy="5334907"/>
          </a:xfrm>
        </p:spPr>
        <p:txBody>
          <a:bodyPr>
            <a:normAutofit/>
          </a:bodyPr>
          <a:lstStyle/>
          <a:p>
            <a:r>
              <a:rPr lang="en-US" dirty="0"/>
              <a:t>Let’s play with </a:t>
            </a:r>
            <a:r>
              <a:rPr lang="en-US" dirty="0" err="1"/>
              <a:t>my_first_app</a:t>
            </a:r>
            <a:r>
              <a:rPr lang="en-US" dirty="0"/>
              <a:t> and let’s expand it </a:t>
            </a:r>
          </a:p>
          <a:p>
            <a:pPr marL="0" indent="0">
              <a:buNone/>
            </a:pPr>
            <a:endParaRPr lang="en-US" dirty="0"/>
          </a:p>
          <a:p>
            <a:r>
              <a:rPr lang="en-US" dirty="0"/>
              <a:t>We will learn how to:</a:t>
            </a:r>
          </a:p>
          <a:p>
            <a:endParaRPr lang="en-US" dirty="0"/>
          </a:p>
          <a:p>
            <a:pPr lvl="1"/>
            <a:r>
              <a:rPr lang="en-US" dirty="0"/>
              <a:t>Install an external package and add it as a dependency</a:t>
            </a:r>
          </a:p>
          <a:p>
            <a:pPr lvl="1"/>
            <a:endParaRPr lang="en-US" dirty="0"/>
          </a:p>
          <a:p>
            <a:pPr lvl="1"/>
            <a:r>
              <a:rPr lang="en-US" dirty="0"/>
              <a:t>Use the external package inside our app</a:t>
            </a:r>
          </a:p>
          <a:p>
            <a:pPr lvl="1"/>
            <a:endParaRPr lang="en-US" dirty="0"/>
          </a:p>
          <a:p>
            <a:pPr lvl="1"/>
            <a:r>
              <a:rPr lang="en-US" dirty="0" err="1"/>
              <a:t>StatefulWidgets</a:t>
            </a:r>
            <a:r>
              <a:rPr lang="en-US" dirty="0"/>
              <a:t> 101</a:t>
            </a:r>
          </a:p>
          <a:p>
            <a:pPr lvl="1"/>
            <a:endParaRPr lang="en-US" dirty="0"/>
          </a:p>
          <a:p>
            <a:pPr lvl="1"/>
            <a:r>
              <a:rPr lang="en-US" dirty="0"/>
              <a:t>How to modify the UI </a:t>
            </a:r>
          </a:p>
          <a:p>
            <a:pPr marL="0" indent="0">
              <a:buNone/>
            </a:pPr>
            <a:endParaRPr lang="en-US" dirty="0"/>
          </a:p>
        </p:txBody>
      </p:sp>
      <p:sp>
        <p:nvSpPr>
          <p:cNvPr id="4" name="Slide Number Placeholder 3">
            <a:extLst>
              <a:ext uri="{FF2B5EF4-FFF2-40B4-BE49-F238E27FC236}">
                <a16:creationId xmlns:a16="http://schemas.microsoft.com/office/drawing/2014/main" id="{C947AD76-B7B9-164C-A707-48324082621E}"/>
              </a:ext>
            </a:extLst>
          </p:cNvPr>
          <p:cNvSpPr>
            <a:spLocks noGrp="1"/>
          </p:cNvSpPr>
          <p:nvPr>
            <p:ph type="sldNum" sz="quarter" idx="12"/>
          </p:nvPr>
        </p:nvSpPr>
        <p:spPr/>
        <p:txBody>
          <a:bodyPr/>
          <a:lstStyle/>
          <a:p>
            <a:fld id="{31DE2C5B-556E-47B8-A792-024C2FCA4ACC}" type="slidenum">
              <a:rPr lang="en-GB" smtClean="0"/>
              <a:t>21</a:t>
            </a:fld>
            <a:endParaRPr lang="en-GB"/>
          </a:p>
        </p:txBody>
      </p:sp>
    </p:spTree>
    <p:extLst>
      <p:ext uri="{BB962C8B-B14F-4D97-AF65-F5344CB8AC3E}">
        <p14:creationId xmlns:p14="http://schemas.microsoft.com/office/powerpoint/2010/main" val="3367777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My first app with steroids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6732046" cy="5334907"/>
          </a:xfrm>
        </p:spPr>
        <p:txBody>
          <a:bodyPr>
            <a:normAutofit/>
          </a:bodyPr>
          <a:lstStyle/>
          <a:p>
            <a:r>
              <a:rPr lang="en-US" b="1" dirty="0"/>
              <a:t>Aim</a:t>
            </a:r>
            <a:r>
              <a:rPr lang="en-US" dirty="0"/>
              <a:t>: The result will be a very simple app that, each time a button is tapped, a new random ”Hello” message is shown to the user. </a:t>
            </a:r>
          </a:p>
          <a:p>
            <a:pPr marL="0" indent="0">
              <a:buNone/>
            </a:pPr>
            <a:endParaRPr lang="en-US" dirty="0"/>
          </a:p>
        </p:txBody>
      </p:sp>
      <p:pic>
        <p:nvPicPr>
          <p:cNvPr id="4" name="Picture 3" descr="Graphical user interface&#10;&#10;Description automatically generated">
            <a:extLst>
              <a:ext uri="{FF2B5EF4-FFF2-40B4-BE49-F238E27FC236}">
                <a16:creationId xmlns:a16="http://schemas.microsoft.com/office/drawing/2014/main" id="{C1D899D3-E77B-F34F-B502-EA4B395C9B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1986" y="1191290"/>
            <a:ext cx="2622177" cy="5674659"/>
          </a:xfrm>
          <a:prstGeom prst="rect">
            <a:avLst/>
          </a:prstGeom>
        </p:spPr>
      </p:pic>
      <p:sp>
        <p:nvSpPr>
          <p:cNvPr id="5" name="Slide Number Placeholder 4">
            <a:extLst>
              <a:ext uri="{FF2B5EF4-FFF2-40B4-BE49-F238E27FC236}">
                <a16:creationId xmlns:a16="http://schemas.microsoft.com/office/drawing/2014/main" id="{4F4C5C5B-B3AF-4148-B826-F40940F6DEED}"/>
              </a:ext>
            </a:extLst>
          </p:cNvPr>
          <p:cNvSpPr>
            <a:spLocks noGrp="1"/>
          </p:cNvSpPr>
          <p:nvPr>
            <p:ph type="sldNum" sz="quarter" idx="12"/>
          </p:nvPr>
        </p:nvSpPr>
        <p:spPr/>
        <p:txBody>
          <a:bodyPr/>
          <a:lstStyle/>
          <a:p>
            <a:fld id="{31DE2C5B-556E-47B8-A792-024C2FCA4ACC}" type="slidenum">
              <a:rPr lang="en-GB" smtClean="0"/>
              <a:t>22</a:t>
            </a:fld>
            <a:endParaRPr lang="en-GB"/>
          </a:p>
        </p:txBody>
      </p:sp>
    </p:spTree>
    <p:extLst>
      <p:ext uri="{BB962C8B-B14F-4D97-AF65-F5344CB8AC3E}">
        <p14:creationId xmlns:p14="http://schemas.microsoft.com/office/powerpoint/2010/main" val="2367812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My first app with steroids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019793" cy="5334907"/>
          </a:xfrm>
        </p:spPr>
        <p:txBody>
          <a:bodyPr>
            <a:normAutofit/>
          </a:bodyPr>
          <a:lstStyle/>
          <a:p>
            <a:r>
              <a:rPr lang="en-US" dirty="0"/>
              <a:t>Roadmap</a:t>
            </a:r>
          </a:p>
          <a:p>
            <a:pPr marL="914400" lvl="1" indent="-457200">
              <a:buFont typeface="+mj-lt"/>
              <a:buAutoNum type="arabicPeriod"/>
            </a:pPr>
            <a:endParaRPr lang="en-US" dirty="0"/>
          </a:p>
          <a:p>
            <a:pPr marL="914400" lvl="1" indent="-457200">
              <a:buFont typeface="+mj-lt"/>
              <a:buAutoNum type="arabicPeriod"/>
            </a:pPr>
            <a:r>
              <a:rPr lang="en-US" dirty="0"/>
              <a:t>Understand what to use to generate a random word</a:t>
            </a:r>
          </a:p>
          <a:p>
            <a:pPr marL="914400" lvl="1" indent="-457200">
              <a:buFont typeface="+mj-lt"/>
              <a:buAutoNum type="arabicPeriod"/>
            </a:pPr>
            <a:endParaRPr lang="en-US" dirty="0"/>
          </a:p>
          <a:p>
            <a:pPr marL="914400" lvl="1" indent="-457200">
              <a:buFont typeface="+mj-lt"/>
              <a:buAutoNum type="arabicPeriod"/>
            </a:pPr>
            <a:r>
              <a:rPr lang="en-US" dirty="0"/>
              <a:t>Generate a random word and check that everything is working</a:t>
            </a:r>
          </a:p>
          <a:p>
            <a:pPr marL="914400" lvl="1" indent="-457200">
              <a:buFont typeface="+mj-lt"/>
              <a:buAutoNum type="arabicPeriod"/>
            </a:pPr>
            <a:endParaRPr lang="en-US" dirty="0"/>
          </a:p>
          <a:p>
            <a:pPr marL="914400" lvl="1" indent="-457200">
              <a:buFont typeface="+mj-lt"/>
              <a:buAutoNum type="arabicPeriod"/>
            </a:pPr>
            <a:r>
              <a:rPr lang="en-US" dirty="0"/>
              <a:t>Display the word in the “Hello” message </a:t>
            </a:r>
          </a:p>
          <a:p>
            <a:pPr marL="914400" lvl="1" indent="-457200">
              <a:buFont typeface="+mj-lt"/>
              <a:buAutoNum type="arabicPeriod"/>
            </a:pPr>
            <a:endParaRPr lang="en-US" dirty="0"/>
          </a:p>
          <a:p>
            <a:pPr marL="914400" lvl="1" indent="-457200">
              <a:buFont typeface="+mj-lt"/>
              <a:buAutoNum type="arabicPeriod"/>
            </a:pPr>
            <a:r>
              <a:rPr lang="en-US" dirty="0"/>
              <a:t>Modify the UI to generate a new message each time a button is tapped</a:t>
            </a:r>
          </a:p>
        </p:txBody>
      </p:sp>
      <p:sp>
        <p:nvSpPr>
          <p:cNvPr id="4" name="Slide Number Placeholder 3">
            <a:extLst>
              <a:ext uri="{FF2B5EF4-FFF2-40B4-BE49-F238E27FC236}">
                <a16:creationId xmlns:a16="http://schemas.microsoft.com/office/drawing/2014/main" id="{8FDDA74F-A7E3-BC44-8BC1-2D0089A4F8BD}"/>
              </a:ext>
            </a:extLst>
          </p:cNvPr>
          <p:cNvSpPr>
            <a:spLocks noGrp="1"/>
          </p:cNvSpPr>
          <p:nvPr>
            <p:ph type="sldNum" sz="quarter" idx="12"/>
          </p:nvPr>
        </p:nvSpPr>
        <p:spPr/>
        <p:txBody>
          <a:bodyPr/>
          <a:lstStyle/>
          <a:p>
            <a:fld id="{31DE2C5B-556E-47B8-A792-024C2FCA4ACC}" type="slidenum">
              <a:rPr lang="en-GB" smtClean="0"/>
              <a:t>23</a:t>
            </a:fld>
            <a:endParaRPr lang="en-GB"/>
          </a:p>
        </p:txBody>
      </p:sp>
    </p:spTree>
    <p:extLst>
      <p:ext uri="{BB962C8B-B14F-4D97-AF65-F5344CB8AC3E}">
        <p14:creationId xmlns:p14="http://schemas.microsoft.com/office/powerpoint/2010/main" val="1847711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Solving point 1</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55644" cy="5334907"/>
          </a:xfrm>
        </p:spPr>
        <p:txBody>
          <a:bodyPr>
            <a:normAutofit/>
          </a:bodyPr>
          <a:lstStyle/>
          <a:p>
            <a:r>
              <a:rPr lang="en-US" dirty="0"/>
              <a:t>We do not want to code a random English word generator! </a:t>
            </a:r>
          </a:p>
          <a:p>
            <a:endParaRPr lang="en-US" dirty="0"/>
          </a:p>
          <a:p>
            <a:r>
              <a:rPr lang="en-US" dirty="0"/>
              <a:t>On the Internet we can find a lot of already made code and ready-to-use packages that can fit your needs</a:t>
            </a:r>
          </a:p>
          <a:p>
            <a:endParaRPr lang="en-US" dirty="0"/>
          </a:p>
          <a:p>
            <a:r>
              <a:rPr lang="en-US" dirty="0"/>
              <a:t>A place that we will visit often during this course is </a:t>
            </a:r>
            <a:r>
              <a:rPr lang="en-US" dirty="0" err="1"/>
              <a:t>pub.dev</a:t>
            </a:r>
            <a:r>
              <a:rPr lang="en-US" dirty="0"/>
              <a:t>:</a:t>
            </a:r>
          </a:p>
        </p:txBody>
      </p:sp>
      <p:pic>
        <p:nvPicPr>
          <p:cNvPr id="6" name="Picture 5" descr="Graphical user interface, application&#10;&#10;Description automatically generated">
            <a:extLst>
              <a:ext uri="{FF2B5EF4-FFF2-40B4-BE49-F238E27FC236}">
                <a16:creationId xmlns:a16="http://schemas.microsoft.com/office/drawing/2014/main" id="{DF021E3C-96D7-C343-ADF9-C90A195BB5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3032" y="4028620"/>
            <a:ext cx="5840275" cy="2541505"/>
          </a:xfrm>
          <a:prstGeom prst="rect">
            <a:avLst/>
          </a:prstGeom>
        </p:spPr>
      </p:pic>
      <p:sp>
        <p:nvSpPr>
          <p:cNvPr id="4" name="Slide Number Placeholder 3">
            <a:extLst>
              <a:ext uri="{FF2B5EF4-FFF2-40B4-BE49-F238E27FC236}">
                <a16:creationId xmlns:a16="http://schemas.microsoft.com/office/drawing/2014/main" id="{C77EC9CF-F371-DE40-8D5D-80FE0031E145}"/>
              </a:ext>
            </a:extLst>
          </p:cNvPr>
          <p:cNvSpPr>
            <a:spLocks noGrp="1"/>
          </p:cNvSpPr>
          <p:nvPr>
            <p:ph type="sldNum" sz="quarter" idx="12"/>
          </p:nvPr>
        </p:nvSpPr>
        <p:spPr/>
        <p:txBody>
          <a:bodyPr/>
          <a:lstStyle/>
          <a:p>
            <a:fld id="{31DE2C5B-556E-47B8-A792-024C2FCA4ACC}" type="slidenum">
              <a:rPr lang="en-GB" smtClean="0"/>
              <a:t>24</a:t>
            </a:fld>
            <a:endParaRPr lang="en-GB"/>
          </a:p>
        </p:txBody>
      </p:sp>
    </p:spTree>
    <p:extLst>
      <p:ext uri="{BB962C8B-B14F-4D97-AF65-F5344CB8AC3E}">
        <p14:creationId xmlns:p14="http://schemas.microsoft.com/office/powerpoint/2010/main" val="2159054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This is the package I was looking for</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4566"/>
            <a:ext cx="4425183" cy="5331508"/>
          </a:xfrm>
        </p:spPr>
        <p:txBody>
          <a:bodyPr>
            <a:normAutofit/>
          </a:bodyPr>
          <a:lstStyle/>
          <a:p>
            <a:r>
              <a:rPr lang="en-US" dirty="0"/>
              <a:t>After some research, it seems like the </a:t>
            </a:r>
            <a:r>
              <a:rPr lang="en-US" b="1" dirty="0" err="1"/>
              <a:t>english_words</a:t>
            </a:r>
            <a:r>
              <a:rPr lang="en-US" b="1" dirty="0"/>
              <a:t> package</a:t>
            </a:r>
            <a:r>
              <a:rPr lang="en-US" dirty="0"/>
              <a:t> can solve our needs </a:t>
            </a:r>
          </a:p>
          <a:p>
            <a:endParaRPr lang="en-US" dirty="0"/>
          </a:p>
          <a:p>
            <a:r>
              <a:rPr lang="en-US" dirty="0"/>
              <a:t>It can generate words and words pairs!</a:t>
            </a:r>
          </a:p>
        </p:txBody>
      </p:sp>
      <p:pic>
        <p:nvPicPr>
          <p:cNvPr id="8" name="Picture 7" descr="Graphical user interface, text, application, email&#10;&#10;Description automatically generated">
            <a:extLst>
              <a:ext uri="{FF2B5EF4-FFF2-40B4-BE49-F238E27FC236}">
                <a16:creationId xmlns:a16="http://schemas.microsoft.com/office/drawing/2014/main" id="{B624064F-5FD7-2046-A503-D2176C5DF0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3409" y="1136607"/>
            <a:ext cx="7188591" cy="5787425"/>
          </a:xfrm>
          <a:prstGeom prst="rect">
            <a:avLst/>
          </a:prstGeom>
        </p:spPr>
      </p:pic>
      <p:sp>
        <p:nvSpPr>
          <p:cNvPr id="9" name="Rectangle 8">
            <a:extLst>
              <a:ext uri="{FF2B5EF4-FFF2-40B4-BE49-F238E27FC236}">
                <a16:creationId xmlns:a16="http://schemas.microsoft.com/office/drawing/2014/main" id="{D1BABC72-F932-9F4B-8356-B0D2FDF8F8D8}"/>
              </a:ext>
            </a:extLst>
          </p:cNvPr>
          <p:cNvSpPr/>
          <p:nvPr/>
        </p:nvSpPr>
        <p:spPr>
          <a:xfrm>
            <a:off x="1054288" y="4492190"/>
            <a:ext cx="2976106" cy="369332"/>
          </a:xfrm>
          <a:prstGeom prst="rect">
            <a:avLst/>
          </a:prstGeom>
          <a:solidFill>
            <a:schemeClr val="accent6">
              <a:lumMod val="40000"/>
              <a:lumOff val="60000"/>
            </a:schemeClr>
          </a:solidFill>
        </p:spPr>
        <p:txBody>
          <a:bodyPr wrap="square">
            <a:spAutoFit/>
          </a:bodyPr>
          <a:lstStyle/>
          <a:p>
            <a:pPr algn="ctr"/>
            <a:r>
              <a:rPr lang="en-GB" b="1" dirty="0">
                <a:latin typeface="Palatino Linotype" panose="02040502050505030304" pitchFamily="18" charset="0"/>
              </a:rPr>
              <a:t>How to use it? Docs!</a:t>
            </a:r>
            <a:endParaRPr lang="en-IT" dirty="0">
              <a:latin typeface="Palatino Linotype" panose="02040502050505030304" pitchFamily="18" charset="0"/>
            </a:endParaRPr>
          </a:p>
        </p:txBody>
      </p:sp>
      <p:cxnSp>
        <p:nvCxnSpPr>
          <p:cNvPr id="10" name="Straight Arrow Connector 9">
            <a:extLst>
              <a:ext uri="{FF2B5EF4-FFF2-40B4-BE49-F238E27FC236}">
                <a16:creationId xmlns:a16="http://schemas.microsoft.com/office/drawing/2014/main" id="{553F970E-95C1-DE46-9502-8C700DC2D41B}"/>
              </a:ext>
            </a:extLst>
          </p:cNvPr>
          <p:cNvCxnSpPr>
            <a:cxnSpLocks/>
            <a:stCxn id="9" idx="3"/>
          </p:cNvCxnSpPr>
          <p:nvPr/>
        </p:nvCxnSpPr>
        <p:spPr>
          <a:xfrm>
            <a:off x="4030394" y="4676856"/>
            <a:ext cx="6562578" cy="36755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1" name="Rectangle 10">
            <a:extLst>
              <a:ext uri="{FF2B5EF4-FFF2-40B4-BE49-F238E27FC236}">
                <a16:creationId xmlns:a16="http://schemas.microsoft.com/office/drawing/2014/main" id="{39DE8C13-6737-1D49-8962-4FC10F245C4A}"/>
              </a:ext>
            </a:extLst>
          </p:cNvPr>
          <p:cNvSpPr/>
          <p:nvPr/>
        </p:nvSpPr>
        <p:spPr>
          <a:xfrm>
            <a:off x="1054288" y="5308768"/>
            <a:ext cx="2976106" cy="369332"/>
          </a:xfrm>
          <a:prstGeom prst="rect">
            <a:avLst/>
          </a:prstGeom>
          <a:solidFill>
            <a:schemeClr val="accent6">
              <a:lumMod val="40000"/>
              <a:lumOff val="60000"/>
            </a:schemeClr>
          </a:solidFill>
        </p:spPr>
        <p:txBody>
          <a:bodyPr wrap="square">
            <a:spAutoFit/>
          </a:bodyPr>
          <a:lstStyle/>
          <a:p>
            <a:pPr algn="ctr"/>
            <a:r>
              <a:rPr lang="en-GB" b="1" dirty="0">
                <a:latin typeface="Palatino Linotype" panose="02040502050505030304" pitchFamily="18" charset="0"/>
              </a:rPr>
              <a:t>Code is available too!</a:t>
            </a:r>
            <a:endParaRPr lang="en-IT" dirty="0">
              <a:latin typeface="Palatino Linotype" panose="02040502050505030304" pitchFamily="18" charset="0"/>
            </a:endParaRPr>
          </a:p>
        </p:txBody>
      </p:sp>
      <p:cxnSp>
        <p:nvCxnSpPr>
          <p:cNvPr id="14" name="Straight Arrow Connector 13">
            <a:extLst>
              <a:ext uri="{FF2B5EF4-FFF2-40B4-BE49-F238E27FC236}">
                <a16:creationId xmlns:a16="http://schemas.microsoft.com/office/drawing/2014/main" id="{7065632B-A148-C045-9811-05328F4FD774}"/>
              </a:ext>
            </a:extLst>
          </p:cNvPr>
          <p:cNvCxnSpPr>
            <a:cxnSpLocks/>
            <a:stCxn id="11" idx="3"/>
          </p:cNvCxnSpPr>
          <p:nvPr/>
        </p:nvCxnSpPr>
        <p:spPr>
          <a:xfrm flipV="1">
            <a:off x="4030394" y="4412501"/>
            <a:ext cx="6562578" cy="108093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4" name="Slide Number Placeholder 3">
            <a:extLst>
              <a:ext uri="{FF2B5EF4-FFF2-40B4-BE49-F238E27FC236}">
                <a16:creationId xmlns:a16="http://schemas.microsoft.com/office/drawing/2014/main" id="{55B498D7-F4D5-8A49-A525-80FAFB97EA01}"/>
              </a:ext>
            </a:extLst>
          </p:cNvPr>
          <p:cNvSpPr>
            <a:spLocks noGrp="1"/>
          </p:cNvSpPr>
          <p:nvPr>
            <p:ph type="sldNum" sz="quarter" idx="12"/>
          </p:nvPr>
        </p:nvSpPr>
        <p:spPr/>
        <p:txBody>
          <a:bodyPr/>
          <a:lstStyle/>
          <a:p>
            <a:fld id="{31DE2C5B-556E-47B8-A792-024C2FCA4ACC}" type="slidenum">
              <a:rPr lang="en-GB" smtClean="0"/>
              <a:t>25</a:t>
            </a:fld>
            <a:endParaRPr lang="en-GB"/>
          </a:p>
        </p:txBody>
      </p:sp>
    </p:spTree>
    <p:extLst>
      <p:ext uri="{BB962C8B-B14F-4D97-AF65-F5344CB8AC3E}">
        <p14:creationId xmlns:p14="http://schemas.microsoft.com/office/powerpoint/2010/main" val="2878640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Including english_words in the app</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0" y="1364566"/>
            <a:ext cx="5536531" cy="5331508"/>
          </a:xfrm>
        </p:spPr>
        <p:txBody>
          <a:bodyPr>
            <a:normAutofit lnSpcReduction="10000"/>
          </a:bodyPr>
          <a:lstStyle/>
          <a:p>
            <a:r>
              <a:rPr lang="en-US" dirty="0"/>
              <a:t>Installing the </a:t>
            </a:r>
            <a:r>
              <a:rPr lang="en-US" dirty="0" err="1"/>
              <a:t>english_words</a:t>
            </a:r>
            <a:r>
              <a:rPr lang="en-US" dirty="0"/>
              <a:t> package in our app is very easy.</a:t>
            </a:r>
          </a:p>
          <a:p>
            <a:endParaRPr lang="en-US" dirty="0"/>
          </a:p>
          <a:p>
            <a:r>
              <a:rPr lang="en-US" dirty="0"/>
              <a:t>By definition, it is a dependency right? </a:t>
            </a:r>
          </a:p>
          <a:p>
            <a:endParaRPr lang="en-US" dirty="0"/>
          </a:p>
          <a:p>
            <a:r>
              <a:rPr lang="en-US" dirty="0"/>
              <a:t>So, let’s add it under the dependency list of our app into </a:t>
            </a:r>
            <a:r>
              <a:rPr lang="en-US" dirty="0" err="1"/>
              <a:t>pubspec.yaml</a:t>
            </a:r>
            <a:endParaRPr lang="en-US" dirty="0"/>
          </a:p>
          <a:p>
            <a:endParaRPr lang="en-US" dirty="0"/>
          </a:p>
          <a:p>
            <a:r>
              <a:rPr lang="en-US" dirty="0"/>
              <a:t>After adding it, save </a:t>
            </a:r>
            <a:r>
              <a:rPr lang="en-US" dirty="0" err="1"/>
              <a:t>pubspec.yaml</a:t>
            </a:r>
            <a:r>
              <a:rPr lang="en-US" dirty="0"/>
              <a:t> and you will see </a:t>
            </a:r>
            <a:r>
              <a:rPr lang="en-US" dirty="0" err="1"/>
              <a:t>VSCode</a:t>
            </a:r>
            <a:r>
              <a:rPr lang="en-US" dirty="0"/>
              <a:t> running </a:t>
            </a:r>
            <a:r>
              <a:rPr lang="en-US" b="1" dirty="0">
                <a:latin typeface="Courier" pitchFamily="2" charset="0"/>
              </a:rPr>
              <a:t>flutter pub get</a:t>
            </a:r>
            <a:r>
              <a:rPr lang="en-US" dirty="0"/>
              <a:t> for you.</a:t>
            </a:r>
          </a:p>
          <a:p>
            <a:endParaRPr lang="en-US" dirty="0"/>
          </a:p>
          <a:p>
            <a:r>
              <a:rPr lang="en-US" dirty="0"/>
              <a:t>Done!</a:t>
            </a:r>
          </a:p>
          <a:p>
            <a:endParaRPr lang="en-US" dirty="0"/>
          </a:p>
        </p:txBody>
      </p:sp>
      <p:sp>
        <p:nvSpPr>
          <p:cNvPr id="4" name="Rectangle 3">
            <a:extLst>
              <a:ext uri="{FF2B5EF4-FFF2-40B4-BE49-F238E27FC236}">
                <a16:creationId xmlns:a16="http://schemas.microsoft.com/office/drawing/2014/main" id="{5C9F91D7-7D1F-254F-8766-F21DF76F304C}"/>
              </a:ext>
            </a:extLst>
          </p:cNvPr>
          <p:cNvSpPr/>
          <p:nvPr/>
        </p:nvSpPr>
        <p:spPr>
          <a:xfrm>
            <a:off x="6916271" y="2251973"/>
            <a:ext cx="4446494" cy="3139321"/>
          </a:xfrm>
          <a:prstGeom prst="rect">
            <a:avLst/>
          </a:prstGeom>
        </p:spPr>
        <p:txBody>
          <a:bodyPr wrap="square">
            <a:spAutoFit/>
          </a:bodyPr>
          <a:lstStyle/>
          <a:p>
            <a:r>
              <a:rPr lang="en-GB" dirty="0">
                <a:latin typeface="Courier" pitchFamily="2" charset="0"/>
              </a:rPr>
              <a:t>...</a:t>
            </a:r>
          </a:p>
          <a:p>
            <a:endParaRPr lang="en-GB" dirty="0">
              <a:latin typeface="Courier" pitchFamily="2" charset="0"/>
            </a:endParaRPr>
          </a:p>
          <a:p>
            <a:r>
              <a:rPr lang="en-GB" dirty="0">
                <a:latin typeface="Courier" pitchFamily="2" charset="0"/>
              </a:rPr>
              <a:t>dependencies:</a:t>
            </a:r>
          </a:p>
          <a:p>
            <a:r>
              <a:rPr lang="en-GB" dirty="0">
                <a:latin typeface="Courier" pitchFamily="2" charset="0"/>
              </a:rPr>
              <a:t>  flutter:</a:t>
            </a:r>
          </a:p>
          <a:p>
            <a:r>
              <a:rPr lang="en-GB" dirty="0">
                <a:latin typeface="Courier" pitchFamily="2" charset="0"/>
              </a:rPr>
              <a:t>    </a:t>
            </a:r>
            <a:r>
              <a:rPr lang="en-GB" dirty="0" err="1">
                <a:latin typeface="Courier" pitchFamily="2" charset="0"/>
              </a:rPr>
              <a:t>sdk</a:t>
            </a:r>
            <a:r>
              <a:rPr lang="en-GB" dirty="0">
                <a:latin typeface="Courier" pitchFamily="2" charset="0"/>
              </a:rPr>
              <a:t>: flutter</a:t>
            </a:r>
          </a:p>
          <a:p>
            <a:br>
              <a:rPr lang="en-GB" dirty="0">
                <a:latin typeface="Courier" pitchFamily="2" charset="0"/>
              </a:rPr>
            </a:br>
            <a:r>
              <a:rPr lang="en-GB" dirty="0">
                <a:latin typeface="Courier" pitchFamily="2" charset="0"/>
              </a:rPr>
              <a:t>  </a:t>
            </a:r>
            <a:r>
              <a:rPr lang="en-GB" dirty="0" err="1">
                <a:latin typeface="Courier" pitchFamily="2" charset="0"/>
              </a:rPr>
              <a:t>cupertino_icons</a:t>
            </a:r>
            <a:r>
              <a:rPr lang="en-GB" dirty="0">
                <a:latin typeface="Courier" pitchFamily="2" charset="0"/>
              </a:rPr>
              <a:t>: ^1.0.2</a:t>
            </a:r>
          </a:p>
          <a:p>
            <a:br>
              <a:rPr lang="en-GB" b="1" dirty="0">
                <a:latin typeface="Courier" pitchFamily="2" charset="0"/>
              </a:rPr>
            </a:br>
            <a:r>
              <a:rPr lang="en-GB" b="1" dirty="0">
                <a:latin typeface="Courier" pitchFamily="2" charset="0"/>
              </a:rPr>
              <a:t>  </a:t>
            </a:r>
            <a:r>
              <a:rPr lang="en-GB" b="1" dirty="0" err="1">
                <a:latin typeface="Courier" pitchFamily="2" charset="0"/>
              </a:rPr>
              <a:t>english_words</a:t>
            </a:r>
            <a:r>
              <a:rPr lang="en-GB" b="1" dirty="0">
                <a:latin typeface="Courier" pitchFamily="2" charset="0"/>
              </a:rPr>
              <a:t>: ^4.0.0</a:t>
            </a:r>
          </a:p>
          <a:p>
            <a:endParaRPr lang="en-GB" b="1" dirty="0">
              <a:latin typeface="Courier" pitchFamily="2" charset="0"/>
            </a:endParaRPr>
          </a:p>
          <a:p>
            <a:r>
              <a:rPr lang="en-GB" dirty="0">
                <a:latin typeface="Courier" pitchFamily="2" charset="0"/>
              </a:rPr>
              <a:t>...</a:t>
            </a:r>
            <a:r>
              <a:rPr lang="en-GB" b="1" dirty="0">
                <a:latin typeface="Courier" pitchFamily="2" charset="0"/>
              </a:rPr>
              <a:t> </a:t>
            </a:r>
          </a:p>
        </p:txBody>
      </p:sp>
      <p:sp>
        <p:nvSpPr>
          <p:cNvPr id="5" name="Slide Number Placeholder 4">
            <a:extLst>
              <a:ext uri="{FF2B5EF4-FFF2-40B4-BE49-F238E27FC236}">
                <a16:creationId xmlns:a16="http://schemas.microsoft.com/office/drawing/2014/main" id="{7558910B-7AF5-B142-A44E-03FA100095DB}"/>
              </a:ext>
            </a:extLst>
          </p:cNvPr>
          <p:cNvSpPr>
            <a:spLocks noGrp="1"/>
          </p:cNvSpPr>
          <p:nvPr>
            <p:ph type="sldNum" sz="quarter" idx="12"/>
          </p:nvPr>
        </p:nvSpPr>
        <p:spPr/>
        <p:txBody>
          <a:bodyPr/>
          <a:lstStyle/>
          <a:p>
            <a:fld id="{31DE2C5B-556E-47B8-A792-024C2FCA4ACC}" type="slidenum">
              <a:rPr lang="en-GB" smtClean="0"/>
              <a:t>26</a:t>
            </a:fld>
            <a:endParaRPr lang="en-GB"/>
          </a:p>
        </p:txBody>
      </p:sp>
    </p:spTree>
    <p:extLst>
      <p:ext uri="{BB962C8B-B14F-4D97-AF65-F5344CB8AC3E}">
        <p14:creationId xmlns:p14="http://schemas.microsoft.com/office/powerpoint/2010/main" val="3616082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My first app with steroids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019793" cy="5334907"/>
          </a:xfrm>
        </p:spPr>
        <p:txBody>
          <a:bodyPr>
            <a:normAutofit/>
          </a:bodyPr>
          <a:lstStyle/>
          <a:p>
            <a:r>
              <a:rPr lang="en-US" dirty="0"/>
              <a:t>Roadmap</a:t>
            </a:r>
          </a:p>
          <a:p>
            <a:pPr marL="914400" lvl="1" indent="-457200">
              <a:buFont typeface="+mj-lt"/>
              <a:buAutoNum type="arabicPeriod"/>
            </a:pPr>
            <a:endParaRPr lang="en-US" dirty="0"/>
          </a:p>
          <a:p>
            <a:pPr marL="914400" lvl="1" indent="-457200">
              <a:buFont typeface="+mj-lt"/>
              <a:buAutoNum type="arabicPeriod"/>
            </a:pPr>
            <a:r>
              <a:rPr lang="en-US" b="1" dirty="0"/>
              <a:t>Understand what to use to generate a random word</a:t>
            </a:r>
          </a:p>
          <a:p>
            <a:pPr marL="914400" lvl="1" indent="-457200">
              <a:buFont typeface="+mj-lt"/>
              <a:buAutoNum type="arabicPeriod"/>
            </a:pPr>
            <a:endParaRPr lang="en-US" dirty="0"/>
          </a:p>
          <a:p>
            <a:pPr marL="914400" lvl="1" indent="-457200">
              <a:buFont typeface="+mj-lt"/>
              <a:buAutoNum type="arabicPeriod"/>
            </a:pPr>
            <a:r>
              <a:rPr lang="en-US" dirty="0"/>
              <a:t>Generate a random word and check that everything is working</a:t>
            </a:r>
          </a:p>
          <a:p>
            <a:pPr marL="914400" lvl="1" indent="-457200">
              <a:buFont typeface="+mj-lt"/>
              <a:buAutoNum type="arabicPeriod"/>
            </a:pPr>
            <a:endParaRPr lang="en-US" dirty="0"/>
          </a:p>
          <a:p>
            <a:pPr marL="914400" lvl="1" indent="-457200">
              <a:buFont typeface="+mj-lt"/>
              <a:buAutoNum type="arabicPeriod"/>
            </a:pPr>
            <a:r>
              <a:rPr lang="en-US" dirty="0"/>
              <a:t>Display the word in the “Hello” message </a:t>
            </a:r>
          </a:p>
          <a:p>
            <a:pPr marL="914400" lvl="1" indent="-457200">
              <a:buFont typeface="+mj-lt"/>
              <a:buAutoNum type="arabicPeriod"/>
            </a:pPr>
            <a:endParaRPr lang="en-US" dirty="0"/>
          </a:p>
          <a:p>
            <a:pPr marL="914400" lvl="1" indent="-457200">
              <a:buFont typeface="+mj-lt"/>
              <a:buAutoNum type="arabicPeriod"/>
            </a:pPr>
            <a:r>
              <a:rPr lang="en-US" dirty="0"/>
              <a:t>Modify the UI to generate a new message each time a button is tapped</a:t>
            </a:r>
          </a:p>
        </p:txBody>
      </p:sp>
      <p:pic>
        <p:nvPicPr>
          <p:cNvPr id="5" name="Graphic 4" descr="Badge Tick1 outline">
            <a:extLst>
              <a:ext uri="{FF2B5EF4-FFF2-40B4-BE49-F238E27FC236}">
                <a16:creationId xmlns:a16="http://schemas.microsoft.com/office/drawing/2014/main" id="{3C654B55-1AAB-4342-A53F-FA092921A2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92684" y="1733843"/>
            <a:ext cx="914400" cy="914400"/>
          </a:xfrm>
          <a:prstGeom prst="rect">
            <a:avLst/>
          </a:prstGeom>
        </p:spPr>
      </p:pic>
      <p:sp>
        <p:nvSpPr>
          <p:cNvPr id="4" name="Slide Number Placeholder 3">
            <a:extLst>
              <a:ext uri="{FF2B5EF4-FFF2-40B4-BE49-F238E27FC236}">
                <a16:creationId xmlns:a16="http://schemas.microsoft.com/office/drawing/2014/main" id="{F56BA137-B8C4-804B-BF19-9DD652E128E0}"/>
              </a:ext>
            </a:extLst>
          </p:cNvPr>
          <p:cNvSpPr>
            <a:spLocks noGrp="1"/>
          </p:cNvSpPr>
          <p:nvPr>
            <p:ph type="sldNum" sz="quarter" idx="12"/>
          </p:nvPr>
        </p:nvSpPr>
        <p:spPr/>
        <p:txBody>
          <a:bodyPr/>
          <a:lstStyle/>
          <a:p>
            <a:fld id="{31DE2C5B-556E-47B8-A792-024C2FCA4ACC}" type="slidenum">
              <a:rPr lang="en-GB" smtClean="0"/>
              <a:t>27</a:t>
            </a:fld>
            <a:endParaRPr lang="en-GB"/>
          </a:p>
        </p:txBody>
      </p:sp>
    </p:spTree>
    <p:extLst>
      <p:ext uri="{BB962C8B-B14F-4D97-AF65-F5344CB8AC3E}">
        <p14:creationId xmlns:p14="http://schemas.microsoft.com/office/powerpoint/2010/main" val="19137729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Generating a random word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0" y="1364566"/>
            <a:ext cx="10302583" cy="5331508"/>
          </a:xfrm>
        </p:spPr>
        <p:txBody>
          <a:bodyPr>
            <a:normAutofit lnSpcReduction="10000"/>
          </a:bodyPr>
          <a:lstStyle/>
          <a:p>
            <a:r>
              <a:rPr lang="en-US" dirty="0"/>
              <a:t>Let’s add some line of code to </a:t>
            </a:r>
            <a:r>
              <a:rPr lang="en-US" dirty="0" err="1"/>
              <a:t>main.dart</a:t>
            </a:r>
            <a:r>
              <a:rPr lang="en-US" dirty="0"/>
              <a:t> to generate a word using the </a:t>
            </a:r>
            <a:r>
              <a:rPr lang="en-US" dirty="0" err="1"/>
              <a:t>english_words</a:t>
            </a:r>
            <a:r>
              <a:rPr lang="en-US" dirty="0"/>
              <a:t> package</a:t>
            </a:r>
          </a:p>
          <a:p>
            <a:endParaRPr lang="en-US" dirty="0"/>
          </a:p>
          <a:p>
            <a:r>
              <a:rPr lang="en-US" dirty="0"/>
              <a:t>Modify the build method by adding </a:t>
            </a:r>
          </a:p>
          <a:p>
            <a:endParaRPr lang="en-US" dirty="0"/>
          </a:p>
          <a:p>
            <a:pPr marL="457200" lvl="1" indent="0">
              <a:buNone/>
            </a:pPr>
            <a:r>
              <a:rPr lang="en-US" b="1" dirty="0">
                <a:latin typeface="Courier" pitchFamily="2" charset="0"/>
              </a:rPr>
              <a:t>final word = </a:t>
            </a:r>
            <a:r>
              <a:rPr lang="en-US" b="1" dirty="0" err="1">
                <a:latin typeface="Courier" pitchFamily="2" charset="0"/>
              </a:rPr>
              <a:t>WordPair.random</a:t>
            </a:r>
            <a:r>
              <a:rPr lang="en-US" b="1" dirty="0">
                <a:latin typeface="Courier" pitchFamily="2" charset="0"/>
              </a:rPr>
              <a:t>().first;</a:t>
            </a:r>
          </a:p>
          <a:p>
            <a:pPr marL="457200" lvl="1" indent="0">
              <a:buNone/>
            </a:pPr>
            <a:endParaRPr lang="en-US" b="1" dirty="0">
              <a:latin typeface="Courier" pitchFamily="2" charset="0"/>
            </a:endParaRPr>
          </a:p>
          <a:p>
            <a:pPr marL="114300" indent="0">
              <a:buNone/>
            </a:pPr>
            <a:r>
              <a:rPr lang="en-US" dirty="0"/>
              <a:t>    before the return statement and run the app.</a:t>
            </a:r>
          </a:p>
          <a:p>
            <a:pPr marL="114300" indent="0">
              <a:buNone/>
            </a:pPr>
            <a:endParaRPr lang="en-US" dirty="0"/>
          </a:p>
          <a:p>
            <a:pPr marL="457200"/>
            <a:r>
              <a:rPr lang="en-US" dirty="0"/>
              <a:t>Nothing it’s happening. How to see if we are generating a random word? </a:t>
            </a:r>
          </a:p>
          <a:p>
            <a:pPr marL="457200"/>
            <a:endParaRPr lang="en-US" dirty="0"/>
          </a:p>
          <a:p>
            <a:pPr marL="457200"/>
            <a:r>
              <a:rPr lang="en-US" dirty="0"/>
              <a:t>We can use the logger and the debug console!</a:t>
            </a:r>
          </a:p>
        </p:txBody>
      </p:sp>
      <p:sp>
        <p:nvSpPr>
          <p:cNvPr id="4" name="Slide Number Placeholder 3">
            <a:extLst>
              <a:ext uri="{FF2B5EF4-FFF2-40B4-BE49-F238E27FC236}">
                <a16:creationId xmlns:a16="http://schemas.microsoft.com/office/drawing/2014/main" id="{012DB102-751C-5147-BE9D-34FFEC9518C5}"/>
              </a:ext>
            </a:extLst>
          </p:cNvPr>
          <p:cNvSpPr>
            <a:spLocks noGrp="1"/>
          </p:cNvSpPr>
          <p:nvPr>
            <p:ph type="sldNum" sz="quarter" idx="12"/>
          </p:nvPr>
        </p:nvSpPr>
        <p:spPr/>
        <p:txBody>
          <a:bodyPr/>
          <a:lstStyle/>
          <a:p>
            <a:fld id="{31DE2C5B-556E-47B8-A792-024C2FCA4ACC}" type="slidenum">
              <a:rPr lang="en-GB" smtClean="0"/>
              <a:t>28</a:t>
            </a:fld>
            <a:endParaRPr lang="en-GB"/>
          </a:p>
        </p:txBody>
      </p:sp>
    </p:spTree>
    <p:extLst>
      <p:ext uri="{BB962C8B-B14F-4D97-AF65-F5344CB8AC3E}">
        <p14:creationId xmlns:p14="http://schemas.microsoft.com/office/powerpoint/2010/main" val="1060496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Logging things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0" y="1364566"/>
            <a:ext cx="10302583" cy="5331508"/>
          </a:xfrm>
        </p:spPr>
        <p:txBody>
          <a:bodyPr>
            <a:normAutofit/>
          </a:bodyPr>
          <a:lstStyle/>
          <a:p>
            <a:r>
              <a:rPr lang="en-US" dirty="0"/>
              <a:t>Simply try to print the word value as a normal Dart program:</a:t>
            </a:r>
          </a:p>
          <a:p>
            <a:endParaRPr lang="en-US" dirty="0"/>
          </a:p>
          <a:p>
            <a:pPr marL="457200" lvl="1" indent="0">
              <a:buNone/>
            </a:pPr>
            <a:r>
              <a:rPr lang="en-US" b="1" dirty="0">
                <a:latin typeface="Courier" pitchFamily="2" charset="0"/>
              </a:rPr>
              <a:t>final word = </a:t>
            </a:r>
            <a:r>
              <a:rPr lang="en-US" b="1" dirty="0" err="1">
                <a:latin typeface="Courier" pitchFamily="2" charset="0"/>
              </a:rPr>
              <a:t>WordPair.random</a:t>
            </a:r>
            <a:r>
              <a:rPr lang="en-US" b="1" dirty="0">
                <a:latin typeface="Courier" pitchFamily="2" charset="0"/>
              </a:rPr>
              <a:t>().first;</a:t>
            </a:r>
          </a:p>
          <a:p>
            <a:pPr marL="457200" lvl="1" indent="0">
              <a:buNone/>
            </a:pPr>
            <a:r>
              <a:rPr lang="en-US" b="1" dirty="0">
                <a:latin typeface="Courier" pitchFamily="2" charset="0"/>
              </a:rPr>
              <a:t>print(word);</a:t>
            </a:r>
          </a:p>
          <a:p>
            <a:pPr marL="114300" indent="0">
              <a:buNone/>
            </a:pPr>
            <a:endParaRPr lang="en-US" dirty="0"/>
          </a:p>
          <a:p>
            <a:pPr marL="457200"/>
            <a:r>
              <a:rPr lang="en-US" dirty="0"/>
              <a:t>If you run the application now you will see something like this in the </a:t>
            </a:r>
            <a:r>
              <a:rPr lang="en-US" b="1" dirty="0"/>
              <a:t>Debug Console </a:t>
            </a:r>
            <a:r>
              <a:rPr lang="en-US" dirty="0"/>
              <a:t>of VS Code:</a:t>
            </a:r>
          </a:p>
          <a:p>
            <a:pPr marL="457200"/>
            <a:endParaRPr lang="en-US" dirty="0"/>
          </a:p>
          <a:p>
            <a:pPr marL="457200"/>
            <a:endParaRPr lang="en-US" dirty="0"/>
          </a:p>
        </p:txBody>
      </p:sp>
      <p:pic>
        <p:nvPicPr>
          <p:cNvPr id="5" name="Picture 4" descr="Graphical user interface, text&#10;&#10;Description automatically generated with medium confidence">
            <a:extLst>
              <a:ext uri="{FF2B5EF4-FFF2-40B4-BE49-F238E27FC236}">
                <a16:creationId xmlns:a16="http://schemas.microsoft.com/office/drawing/2014/main" id="{FA47A898-2A89-3D40-8C1C-05CBB101A5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6174" y="4495794"/>
            <a:ext cx="8079652" cy="1995280"/>
          </a:xfrm>
          <a:prstGeom prst="rect">
            <a:avLst/>
          </a:prstGeom>
        </p:spPr>
      </p:pic>
      <p:sp>
        <p:nvSpPr>
          <p:cNvPr id="4" name="Slide Number Placeholder 3">
            <a:extLst>
              <a:ext uri="{FF2B5EF4-FFF2-40B4-BE49-F238E27FC236}">
                <a16:creationId xmlns:a16="http://schemas.microsoft.com/office/drawing/2014/main" id="{7636AEBA-0870-7E40-AE91-2A9D7FBF6C6A}"/>
              </a:ext>
            </a:extLst>
          </p:cNvPr>
          <p:cNvSpPr>
            <a:spLocks noGrp="1"/>
          </p:cNvSpPr>
          <p:nvPr>
            <p:ph type="sldNum" sz="quarter" idx="12"/>
          </p:nvPr>
        </p:nvSpPr>
        <p:spPr/>
        <p:txBody>
          <a:bodyPr/>
          <a:lstStyle/>
          <a:p>
            <a:fld id="{31DE2C5B-556E-47B8-A792-024C2FCA4ACC}" type="slidenum">
              <a:rPr lang="en-GB" smtClean="0"/>
              <a:t>29</a:t>
            </a:fld>
            <a:endParaRPr lang="en-GB"/>
          </a:p>
        </p:txBody>
      </p:sp>
    </p:spTree>
    <p:extLst>
      <p:ext uri="{BB962C8B-B14F-4D97-AF65-F5344CB8AC3E}">
        <p14:creationId xmlns:p14="http://schemas.microsoft.com/office/powerpoint/2010/main" val="562325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Flutter</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IT" dirty="0"/>
              <a:t>What is Flutter? </a:t>
            </a:r>
          </a:p>
          <a:p>
            <a:pPr lvl="1"/>
            <a:r>
              <a:rPr lang="en-IT" dirty="0"/>
              <a:t>Simply a declarative framework for Dart</a:t>
            </a:r>
          </a:p>
          <a:p>
            <a:endParaRPr lang="en-IT" dirty="0"/>
          </a:p>
          <a:p>
            <a:r>
              <a:rPr lang="en-IT" dirty="0"/>
              <a:t>Why this choice?</a:t>
            </a:r>
          </a:p>
          <a:p>
            <a:pPr lvl="1"/>
            <a:r>
              <a:rPr lang="en-IT" dirty="0"/>
              <a:t>State-of-the-art and Google-maintained</a:t>
            </a:r>
          </a:p>
          <a:p>
            <a:pPr lvl="1"/>
            <a:r>
              <a:rPr lang="en-IT" dirty="0"/>
              <a:t>Single codebase for iOS and Android (and Mac, Windows, Web)</a:t>
            </a:r>
          </a:p>
          <a:p>
            <a:pPr lvl="1"/>
            <a:r>
              <a:rPr lang="en-IT" dirty="0"/>
              <a:t>Relatively easy to learn</a:t>
            </a:r>
          </a:p>
          <a:p>
            <a:pPr lvl="1"/>
            <a:r>
              <a:rPr lang="en-IT" dirty="0"/>
              <a:t>Lots of examples</a:t>
            </a:r>
          </a:p>
          <a:p>
            <a:pPr lvl="1"/>
            <a:r>
              <a:rPr lang="en-IT" dirty="0"/>
              <a:t>Fastly growing job market</a:t>
            </a:r>
          </a:p>
          <a:p>
            <a:endParaRPr lang="en-IT" dirty="0"/>
          </a:p>
          <a:p>
            <a:r>
              <a:rPr lang="en-IT" dirty="0"/>
              <a:t>Today we will create and study our first Flutter app</a:t>
            </a:r>
          </a:p>
          <a:p>
            <a:endParaRPr lang="en-IT" dirty="0"/>
          </a:p>
        </p:txBody>
      </p:sp>
      <p:pic>
        <p:nvPicPr>
          <p:cNvPr id="6" name="Picture 5">
            <a:extLst>
              <a:ext uri="{FF2B5EF4-FFF2-40B4-BE49-F238E27FC236}">
                <a16:creationId xmlns:a16="http://schemas.microsoft.com/office/drawing/2014/main" id="{874EB4A2-B6B6-A848-BB05-B57E4F554FCF}"/>
              </a:ext>
            </a:extLst>
          </p:cNvPr>
          <p:cNvPicPr>
            <a:picLocks noChangeAspect="1"/>
          </p:cNvPicPr>
          <p:nvPr/>
        </p:nvPicPr>
        <p:blipFill rotWithShape="1">
          <a:blip r:embed="rId2"/>
          <a:srcRect t="9990"/>
          <a:stretch/>
        </p:blipFill>
        <p:spPr>
          <a:xfrm>
            <a:off x="9281738" y="1654060"/>
            <a:ext cx="2332041" cy="2099074"/>
          </a:xfrm>
          <a:prstGeom prst="rect">
            <a:avLst/>
          </a:prstGeom>
        </p:spPr>
      </p:pic>
      <p:sp>
        <p:nvSpPr>
          <p:cNvPr id="4" name="Slide Number Placeholder 3">
            <a:extLst>
              <a:ext uri="{FF2B5EF4-FFF2-40B4-BE49-F238E27FC236}">
                <a16:creationId xmlns:a16="http://schemas.microsoft.com/office/drawing/2014/main" id="{04E0336D-308D-2049-B3B0-C7FF90A0B40C}"/>
              </a:ext>
            </a:extLst>
          </p:cNvPr>
          <p:cNvSpPr>
            <a:spLocks noGrp="1"/>
          </p:cNvSpPr>
          <p:nvPr>
            <p:ph type="sldNum" sz="quarter" idx="12"/>
          </p:nvPr>
        </p:nvSpPr>
        <p:spPr/>
        <p:txBody>
          <a:bodyPr/>
          <a:lstStyle/>
          <a:p>
            <a:fld id="{31DE2C5B-556E-47B8-A792-024C2FCA4ACC}" type="slidenum">
              <a:rPr lang="en-GB" smtClean="0"/>
              <a:t>3</a:t>
            </a:fld>
            <a:endParaRPr lang="en-GB"/>
          </a:p>
        </p:txBody>
      </p:sp>
    </p:spTree>
    <p:extLst>
      <p:ext uri="{BB962C8B-B14F-4D97-AF65-F5344CB8AC3E}">
        <p14:creationId xmlns:p14="http://schemas.microsoft.com/office/powerpoint/2010/main" val="1388935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Logging things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0" y="1364566"/>
            <a:ext cx="10302583" cy="5331508"/>
          </a:xfrm>
        </p:spPr>
        <p:txBody>
          <a:bodyPr>
            <a:normAutofit/>
          </a:bodyPr>
          <a:lstStyle/>
          <a:p>
            <a:r>
              <a:rPr lang="en-US" dirty="0"/>
              <a:t>Every time you reload/restart the app</a:t>
            </a:r>
          </a:p>
          <a:p>
            <a:pPr marL="457200"/>
            <a:endParaRPr lang="en-US" dirty="0"/>
          </a:p>
          <a:p>
            <a:pPr marL="457200"/>
            <a:endParaRPr lang="en-US" dirty="0"/>
          </a:p>
          <a:p>
            <a:pPr marL="457200"/>
            <a:endParaRPr lang="en-US" dirty="0"/>
          </a:p>
          <a:p>
            <a:pPr marL="457200"/>
            <a:endParaRPr lang="en-US" dirty="0"/>
          </a:p>
          <a:p>
            <a:pPr marL="457200"/>
            <a:r>
              <a:rPr lang="en-US" dirty="0"/>
              <a:t>…you will see a different word</a:t>
            </a:r>
          </a:p>
          <a:p>
            <a:pPr marL="457200"/>
            <a:endParaRPr lang="en-US" dirty="0"/>
          </a:p>
        </p:txBody>
      </p:sp>
      <p:pic>
        <p:nvPicPr>
          <p:cNvPr id="6" name="Picture 5">
            <a:extLst>
              <a:ext uri="{FF2B5EF4-FFF2-40B4-BE49-F238E27FC236}">
                <a16:creationId xmlns:a16="http://schemas.microsoft.com/office/drawing/2014/main" id="{01FDAFA9-57C3-4745-9C1C-9B70447B06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5889" y="2362206"/>
            <a:ext cx="4500966" cy="680002"/>
          </a:xfrm>
          <a:prstGeom prst="rect">
            <a:avLst/>
          </a:prstGeom>
        </p:spPr>
      </p:pic>
      <p:pic>
        <p:nvPicPr>
          <p:cNvPr id="8" name="Picture 7" descr="Graphical user interface, text&#10;&#10;Description automatically generated with medium confidence">
            <a:extLst>
              <a:ext uri="{FF2B5EF4-FFF2-40B4-BE49-F238E27FC236}">
                <a16:creationId xmlns:a16="http://schemas.microsoft.com/office/drawing/2014/main" id="{4C2BDDBA-CDDE-414A-8C18-382F648BB4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8307" y="4584279"/>
            <a:ext cx="8982446" cy="1818309"/>
          </a:xfrm>
          <a:prstGeom prst="rect">
            <a:avLst/>
          </a:prstGeom>
        </p:spPr>
      </p:pic>
      <p:sp>
        <p:nvSpPr>
          <p:cNvPr id="9" name="Rectangle 8">
            <a:extLst>
              <a:ext uri="{FF2B5EF4-FFF2-40B4-BE49-F238E27FC236}">
                <a16:creationId xmlns:a16="http://schemas.microsoft.com/office/drawing/2014/main" id="{72BA53F2-60DD-9549-9ADC-990BAAA6C63E}"/>
              </a:ext>
            </a:extLst>
          </p:cNvPr>
          <p:cNvSpPr/>
          <p:nvPr/>
        </p:nvSpPr>
        <p:spPr>
          <a:xfrm>
            <a:off x="6069106" y="2310004"/>
            <a:ext cx="640977" cy="73220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10" name="Rectangle 9">
            <a:extLst>
              <a:ext uri="{FF2B5EF4-FFF2-40B4-BE49-F238E27FC236}">
                <a16:creationId xmlns:a16="http://schemas.microsoft.com/office/drawing/2014/main" id="{E31D3FE6-B7DF-1545-ADF0-0CFB0A918033}"/>
              </a:ext>
            </a:extLst>
          </p:cNvPr>
          <p:cNvSpPr/>
          <p:nvPr/>
        </p:nvSpPr>
        <p:spPr>
          <a:xfrm>
            <a:off x="8181230" y="1560731"/>
            <a:ext cx="2976106" cy="369332"/>
          </a:xfrm>
          <a:prstGeom prst="rect">
            <a:avLst/>
          </a:prstGeom>
          <a:solidFill>
            <a:schemeClr val="accent6">
              <a:lumMod val="40000"/>
              <a:lumOff val="60000"/>
            </a:schemeClr>
          </a:solidFill>
        </p:spPr>
        <p:txBody>
          <a:bodyPr wrap="square">
            <a:spAutoFit/>
          </a:bodyPr>
          <a:lstStyle/>
          <a:p>
            <a:pPr algn="ctr"/>
            <a:r>
              <a:rPr lang="en-GB" b="1" dirty="0">
                <a:latin typeface="Palatino Linotype" panose="02040502050505030304" pitchFamily="18" charset="0"/>
              </a:rPr>
              <a:t>Restart button</a:t>
            </a:r>
            <a:endParaRPr lang="en-IT" dirty="0">
              <a:latin typeface="Palatino Linotype" panose="02040502050505030304" pitchFamily="18" charset="0"/>
            </a:endParaRPr>
          </a:p>
        </p:txBody>
      </p:sp>
      <p:cxnSp>
        <p:nvCxnSpPr>
          <p:cNvPr id="11" name="Straight Arrow Connector 10">
            <a:extLst>
              <a:ext uri="{FF2B5EF4-FFF2-40B4-BE49-F238E27FC236}">
                <a16:creationId xmlns:a16="http://schemas.microsoft.com/office/drawing/2014/main" id="{5E8C927D-2B0E-E440-865E-ABA84A7649DE}"/>
              </a:ext>
            </a:extLst>
          </p:cNvPr>
          <p:cNvCxnSpPr>
            <a:cxnSpLocks/>
            <a:stCxn id="10" idx="1"/>
            <a:endCxn id="9" idx="0"/>
          </p:cNvCxnSpPr>
          <p:nvPr/>
        </p:nvCxnSpPr>
        <p:spPr>
          <a:xfrm flipH="1">
            <a:off x="6389595" y="1745397"/>
            <a:ext cx="1791635" cy="56460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6" name="Rectangle 15">
            <a:extLst>
              <a:ext uri="{FF2B5EF4-FFF2-40B4-BE49-F238E27FC236}">
                <a16:creationId xmlns:a16="http://schemas.microsoft.com/office/drawing/2014/main" id="{19950C70-4E6F-2E48-8451-28A4E6B137BF}"/>
              </a:ext>
            </a:extLst>
          </p:cNvPr>
          <p:cNvSpPr/>
          <p:nvPr/>
        </p:nvSpPr>
        <p:spPr>
          <a:xfrm>
            <a:off x="8181230" y="3400841"/>
            <a:ext cx="2976106" cy="369332"/>
          </a:xfrm>
          <a:prstGeom prst="rect">
            <a:avLst/>
          </a:prstGeom>
          <a:solidFill>
            <a:schemeClr val="accent6">
              <a:lumMod val="40000"/>
              <a:lumOff val="60000"/>
            </a:schemeClr>
          </a:solidFill>
        </p:spPr>
        <p:txBody>
          <a:bodyPr wrap="square">
            <a:spAutoFit/>
          </a:bodyPr>
          <a:lstStyle/>
          <a:p>
            <a:pPr algn="ctr"/>
            <a:r>
              <a:rPr lang="en-GB" b="1" dirty="0">
                <a:latin typeface="Palatino Linotype" panose="02040502050505030304" pitchFamily="18" charset="0"/>
              </a:rPr>
              <a:t>Reload button</a:t>
            </a:r>
            <a:endParaRPr lang="en-IT" dirty="0">
              <a:latin typeface="Palatino Linotype" panose="02040502050505030304" pitchFamily="18" charset="0"/>
            </a:endParaRPr>
          </a:p>
        </p:txBody>
      </p:sp>
      <p:sp>
        <p:nvSpPr>
          <p:cNvPr id="18" name="Rectangle 17">
            <a:extLst>
              <a:ext uri="{FF2B5EF4-FFF2-40B4-BE49-F238E27FC236}">
                <a16:creationId xmlns:a16="http://schemas.microsoft.com/office/drawing/2014/main" id="{02A06C81-7A97-2743-9C8A-8314437DA68F}"/>
              </a:ext>
            </a:extLst>
          </p:cNvPr>
          <p:cNvSpPr/>
          <p:nvPr/>
        </p:nvSpPr>
        <p:spPr>
          <a:xfrm>
            <a:off x="5566015" y="2305798"/>
            <a:ext cx="640977" cy="73220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cxnSp>
        <p:nvCxnSpPr>
          <p:cNvPr id="19" name="Straight Arrow Connector 18">
            <a:extLst>
              <a:ext uri="{FF2B5EF4-FFF2-40B4-BE49-F238E27FC236}">
                <a16:creationId xmlns:a16="http://schemas.microsoft.com/office/drawing/2014/main" id="{2AB296ED-7D06-F342-9C34-AFA06DFAC0B9}"/>
              </a:ext>
            </a:extLst>
          </p:cNvPr>
          <p:cNvCxnSpPr>
            <a:cxnSpLocks/>
            <a:stCxn id="16" idx="1"/>
            <a:endCxn id="18" idx="2"/>
          </p:cNvCxnSpPr>
          <p:nvPr/>
        </p:nvCxnSpPr>
        <p:spPr>
          <a:xfrm flipH="1" flipV="1">
            <a:off x="5886504" y="3038002"/>
            <a:ext cx="2294726" cy="5475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4" name="Slide Number Placeholder 3">
            <a:extLst>
              <a:ext uri="{FF2B5EF4-FFF2-40B4-BE49-F238E27FC236}">
                <a16:creationId xmlns:a16="http://schemas.microsoft.com/office/drawing/2014/main" id="{60AD85F2-3001-6840-A043-66121A7CDD44}"/>
              </a:ext>
            </a:extLst>
          </p:cNvPr>
          <p:cNvSpPr>
            <a:spLocks noGrp="1"/>
          </p:cNvSpPr>
          <p:nvPr>
            <p:ph type="sldNum" sz="quarter" idx="12"/>
          </p:nvPr>
        </p:nvSpPr>
        <p:spPr/>
        <p:txBody>
          <a:bodyPr/>
          <a:lstStyle/>
          <a:p>
            <a:fld id="{31DE2C5B-556E-47B8-A792-024C2FCA4ACC}" type="slidenum">
              <a:rPr lang="en-GB" smtClean="0"/>
              <a:t>30</a:t>
            </a:fld>
            <a:endParaRPr lang="en-GB"/>
          </a:p>
        </p:txBody>
      </p:sp>
    </p:spTree>
    <p:extLst>
      <p:ext uri="{BB962C8B-B14F-4D97-AF65-F5344CB8AC3E}">
        <p14:creationId xmlns:p14="http://schemas.microsoft.com/office/powerpoint/2010/main" val="12785869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My first app with steroids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019793" cy="5334907"/>
          </a:xfrm>
        </p:spPr>
        <p:txBody>
          <a:bodyPr>
            <a:normAutofit/>
          </a:bodyPr>
          <a:lstStyle/>
          <a:p>
            <a:r>
              <a:rPr lang="en-US" dirty="0"/>
              <a:t>Roadmap</a:t>
            </a:r>
          </a:p>
          <a:p>
            <a:pPr marL="914400" lvl="1" indent="-457200">
              <a:buFont typeface="+mj-lt"/>
              <a:buAutoNum type="arabicPeriod"/>
            </a:pPr>
            <a:endParaRPr lang="en-US" dirty="0"/>
          </a:p>
          <a:p>
            <a:pPr marL="914400" lvl="1" indent="-457200">
              <a:buFont typeface="+mj-lt"/>
              <a:buAutoNum type="arabicPeriod"/>
            </a:pPr>
            <a:r>
              <a:rPr lang="en-US" b="1" dirty="0"/>
              <a:t>Understand what to use to generate a random word</a:t>
            </a:r>
          </a:p>
          <a:p>
            <a:pPr marL="914400" lvl="1" indent="-457200">
              <a:buFont typeface="+mj-lt"/>
              <a:buAutoNum type="arabicPeriod"/>
            </a:pPr>
            <a:endParaRPr lang="en-US" dirty="0"/>
          </a:p>
          <a:p>
            <a:pPr marL="914400" lvl="1" indent="-457200">
              <a:buFont typeface="+mj-lt"/>
              <a:buAutoNum type="arabicPeriod"/>
            </a:pPr>
            <a:r>
              <a:rPr lang="en-US" b="1" dirty="0"/>
              <a:t>Generate a random word and check that everything is working</a:t>
            </a:r>
          </a:p>
          <a:p>
            <a:pPr marL="914400" lvl="1" indent="-457200">
              <a:buFont typeface="+mj-lt"/>
              <a:buAutoNum type="arabicPeriod"/>
            </a:pPr>
            <a:endParaRPr lang="en-US" dirty="0"/>
          </a:p>
          <a:p>
            <a:pPr marL="914400" lvl="1" indent="-457200">
              <a:buFont typeface="+mj-lt"/>
              <a:buAutoNum type="arabicPeriod"/>
            </a:pPr>
            <a:r>
              <a:rPr lang="en-US" dirty="0"/>
              <a:t>Display the word in the “Hello” message </a:t>
            </a:r>
          </a:p>
          <a:p>
            <a:pPr marL="914400" lvl="1" indent="-457200">
              <a:buFont typeface="+mj-lt"/>
              <a:buAutoNum type="arabicPeriod"/>
            </a:pPr>
            <a:endParaRPr lang="en-US" dirty="0"/>
          </a:p>
          <a:p>
            <a:pPr marL="914400" lvl="1" indent="-457200">
              <a:buFont typeface="+mj-lt"/>
              <a:buAutoNum type="arabicPeriod"/>
            </a:pPr>
            <a:r>
              <a:rPr lang="en-US" dirty="0"/>
              <a:t>Modify the UI to generate a new message each time a button is tapped</a:t>
            </a:r>
          </a:p>
        </p:txBody>
      </p:sp>
      <p:pic>
        <p:nvPicPr>
          <p:cNvPr id="5" name="Graphic 4" descr="Badge Tick1 outline">
            <a:extLst>
              <a:ext uri="{FF2B5EF4-FFF2-40B4-BE49-F238E27FC236}">
                <a16:creationId xmlns:a16="http://schemas.microsoft.com/office/drawing/2014/main" id="{3C654B55-1AAB-4342-A53F-FA092921A2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92684" y="1733843"/>
            <a:ext cx="914400" cy="914400"/>
          </a:xfrm>
          <a:prstGeom prst="rect">
            <a:avLst/>
          </a:prstGeom>
        </p:spPr>
      </p:pic>
      <p:pic>
        <p:nvPicPr>
          <p:cNvPr id="6" name="Graphic 5" descr="Badge Tick1 outline">
            <a:extLst>
              <a:ext uri="{FF2B5EF4-FFF2-40B4-BE49-F238E27FC236}">
                <a16:creationId xmlns:a16="http://schemas.microsoft.com/office/drawing/2014/main" id="{BF571C68-5305-5C40-B93A-9260CBDF25B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92684" y="2514600"/>
            <a:ext cx="914400" cy="914400"/>
          </a:xfrm>
          <a:prstGeom prst="rect">
            <a:avLst/>
          </a:prstGeom>
        </p:spPr>
      </p:pic>
      <p:sp>
        <p:nvSpPr>
          <p:cNvPr id="4" name="Slide Number Placeholder 3">
            <a:extLst>
              <a:ext uri="{FF2B5EF4-FFF2-40B4-BE49-F238E27FC236}">
                <a16:creationId xmlns:a16="http://schemas.microsoft.com/office/drawing/2014/main" id="{49AD560C-4077-2C45-AA2B-0E46CD8941FB}"/>
              </a:ext>
            </a:extLst>
          </p:cNvPr>
          <p:cNvSpPr>
            <a:spLocks noGrp="1"/>
          </p:cNvSpPr>
          <p:nvPr>
            <p:ph type="sldNum" sz="quarter" idx="12"/>
          </p:nvPr>
        </p:nvSpPr>
        <p:spPr/>
        <p:txBody>
          <a:bodyPr/>
          <a:lstStyle/>
          <a:p>
            <a:fld id="{31DE2C5B-556E-47B8-A792-024C2FCA4ACC}" type="slidenum">
              <a:rPr lang="en-GB" smtClean="0"/>
              <a:t>31</a:t>
            </a:fld>
            <a:endParaRPr lang="en-GB"/>
          </a:p>
        </p:txBody>
      </p:sp>
    </p:spTree>
    <p:extLst>
      <p:ext uri="{BB962C8B-B14F-4D97-AF65-F5344CB8AC3E}">
        <p14:creationId xmlns:p14="http://schemas.microsoft.com/office/powerpoint/2010/main" val="673013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Change the Hello message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50558"/>
            <a:ext cx="7868663" cy="5331508"/>
          </a:xfrm>
        </p:spPr>
        <p:txBody>
          <a:bodyPr>
            <a:normAutofit/>
          </a:bodyPr>
          <a:lstStyle/>
          <a:p>
            <a:r>
              <a:rPr lang="en-US" dirty="0"/>
              <a:t>You should be able to solve this point by yourself now</a:t>
            </a:r>
          </a:p>
          <a:p>
            <a:endParaRPr lang="en-US" dirty="0"/>
          </a:p>
          <a:p>
            <a:r>
              <a:rPr lang="en-US" dirty="0"/>
              <a:t>Simply, using string interpolation, change</a:t>
            </a:r>
          </a:p>
          <a:p>
            <a:endParaRPr lang="en-US" dirty="0"/>
          </a:p>
          <a:p>
            <a:endParaRPr lang="en-US" dirty="0"/>
          </a:p>
          <a:p>
            <a:pPr marL="0" indent="0">
              <a:buNone/>
            </a:pPr>
            <a:r>
              <a:rPr lang="en-US" dirty="0">
                <a:latin typeface="Courier" pitchFamily="2" charset="0"/>
              </a:rPr>
              <a:t>‘Hello, Flutter!’</a:t>
            </a:r>
            <a:r>
              <a:rPr lang="en-US" dirty="0"/>
              <a:t>	to	</a:t>
            </a:r>
            <a:r>
              <a:rPr lang="en-US" dirty="0">
                <a:latin typeface="Courier" pitchFamily="2" charset="0"/>
              </a:rPr>
              <a:t>’Hello, $word!’</a:t>
            </a:r>
          </a:p>
          <a:p>
            <a:endParaRPr lang="en-US" dirty="0"/>
          </a:p>
          <a:p>
            <a:endParaRPr lang="en-US" dirty="0"/>
          </a:p>
          <a:p>
            <a:r>
              <a:rPr lang="en-US" dirty="0"/>
              <a:t>and save to reload the app and see the changes.</a:t>
            </a:r>
          </a:p>
          <a:p>
            <a:endParaRPr lang="en-US" dirty="0"/>
          </a:p>
          <a:p>
            <a:pPr marL="0" indent="0">
              <a:buNone/>
            </a:pPr>
            <a:r>
              <a:rPr lang="en-US" dirty="0"/>
              <a:t>	</a:t>
            </a:r>
            <a:endParaRPr lang="en-US" dirty="0">
              <a:latin typeface="Courier" pitchFamily="2" charset="0"/>
            </a:endParaRPr>
          </a:p>
        </p:txBody>
      </p:sp>
      <p:pic>
        <p:nvPicPr>
          <p:cNvPr id="5" name="Picture 4" descr="Chart&#10;&#10;Description automatically generated with medium confidence">
            <a:extLst>
              <a:ext uri="{FF2B5EF4-FFF2-40B4-BE49-F238E27FC236}">
                <a16:creationId xmlns:a16="http://schemas.microsoft.com/office/drawing/2014/main" id="{A0DB92A4-01A1-5D47-976D-F16CE7245DC7}"/>
              </a:ext>
            </a:extLst>
          </p:cNvPr>
          <p:cNvPicPr>
            <a:picLocks noChangeAspect="1"/>
          </p:cNvPicPr>
          <p:nvPr/>
        </p:nvPicPr>
        <p:blipFill rotWithShape="1">
          <a:blip r:embed="rId3">
            <a:extLst>
              <a:ext uri="{28A0092B-C50C-407E-A947-70E740481C1C}">
                <a14:useLocalDpi xmlns:a14="http://schemas.microsoft.com/office/drawing/2010/main" val="0"/>
              </a:ext>
            </a:extLst>
          </a:blip>
          <a:srcRect t="41425" b="29462"/>
          <a:stretch/>
        </p:blipFill>
        <p:spPr>
          <a:xfrm>
            <a:off x="7937181" y="4060643"/>
            <a:ext cx="3859305" cy="2407693"/>
          </a:xfrm>
          <a:prstGeom prst="rect">
            <a:avLst/>
          </a:prstGeom>
          <a:ln>
            <a:solidFill>
              <a:schemeClr val="accent6"/>
            </a:solidFill>
          </a:ln>
        </p:spPr>
      </p:pic>
      <p:sp>
        <p:nvSpPr>
          <p:cNvPr id="4" name="Slide Number Placeholder 3">
            <a:extLst>
              <a:ext uri="{FF2B5EF4-FFF2-40B4-BE49-F238E27FC236}">
                <a16:creationId xmlns:a16="http://schemas.microsoft.com/office/drawing/2014/main" id="{C954B7E1-4A4A-5B49-8914-B24E6BDBAA89}"/>
              </a:ext>
            </a:extLst>
          </p:cNvPr>
          <p:cNvSpPr>
            <a:spLocks noGrp="1"/>
          </p:cNvSpPr>
          <p:nvPr>
            <p:ph type="sldNum" sz="quarter" idx="12"/>
          </p:nvPr>
        </p:nvSpPr>
        <p:spPr/>
        <p:txBody>
          <a:bodyPr/>
          <a:lstStyle/>
          <a:p>
            <a:fld id="{31DE2C5B-556E-47B8-A792-024C2FCA4ACC}" type="slidenum">
              <a:rPr lang="en-GB" smtClean="0"/>
              <a:t>32</a:t>
            </a:fld>
            <a:endParaRPr lang="en-GB"/>
          </a:p>
        </p:txBody>
      </p:sp>
    </p:spTree>
    <p:extLst>
      <p:ext uri="{BB962C8B-B14F-4D97-AF65-F5344CB8AC3E}">
        <p14:creationId xmlns:p14="http://schemas.microsoft.com/office/powerpoint/2010/main" val="14792926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My first app with steroids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019793" cy="5334907"/>
          </a:xfrm>
        </p:spPr>
        <p:txBody>
          <a:bodyPr>
            <a:normAutofit/>
          </a:bodyPr>
          <a:lstStyle/>
          <a:p>
            <a:r>
              <a:rPr lang="en-US" dirty="0"/>
              <a:t>Roadmap</a:t>
            </a:r>
          </a:p>
          <a:p>
            <a:pPr marL="914400" lvl="1" indent="-457200">
              <a:buFont typeface="+mj-lt"/>
              <a:buAutoNum type="arabicPeriod"/>
            </a:pPr>
            <a:endParaRPr lang="en-US" dirty="0"/>
          </a:p>
          <a:p>
            <a:pPr marL="914400" lvl="1" indent="-457200">
              <a:buFont typeface="+mj-lt"/>
              <a:buAutoNum type="arabicPeriod"/>
            </a:pPr>
            <a:r>
              <a:rPr lang="en-US" b="1" dirty="0"/>
              <a:t>Understand what to use to generate a random word</a:t>
            </a:r>
          </a:p>
          <a:p>
            <a:pPr marL="914400" lvl="1" indent="-457200">
              <a:buFont typeface="+mj-lt"/>
              <a:buAutoNum type="arabicPeriod"/>
            </a:pPr>
            <a:endParaRPr lang="en-US" dirty="0"/>
          </a:p>
          <a:p>
            <a:pPr marL="914400" lvl="1" indent="-457200">
              <a:buFont typeface="+mj-lt"/>
              <a:buAutoNum type="arabicPeriod"/>
            </a:pPr>
            <a:r>
              <a:rPr lang="en-US" b="1" dirty="0"/>
              <a:t>Generate a random word and check that everything is working</a:t>
            </a:r>
          </a:p>
          <a:p>
            <a:pPr marL="914400" lvl="1" indent="-457200">
              <a:buFont typeface="+mj-lt"/>
              <a:buAutoNum type="arabicPeriod"/>
            </a:pPr>
            <a:endParaRPr lang="en-US" dirty="0"/>
          </a:p>
          <a:p>
            <a:pPr marL="914400" lvl="1" indent="-457200">
              <a:buFont typeface="+mj-lt"/>
              <a:buAutoNum type="arabicPeriod"/>
            </a:pPr>
            <a:r>
              <a:rPr lang="en-US" b="1" dirty="0"/>
              <a:t>Display the word in the “Hello” message </a:t>
            </a:r>
          </a:p>
          <a:p>
            <a:pPr marL="914400" lvl="1" indent="-457200">
              <a:buFont typeface="+mj-lt"/>
              <a:buAutoNum type="arabicPeriod"/>
            </a:pPr>
            <a:endParaRPr lang="en-US" dirty="0"/>
          </a:p>
          <a:p>
            <a:pPr marL="914400" lvl="1" indent="-457200">
              <a:buFont typeface="+mj-lt"/>
              <a:buAutoNum type="arabicPeriod"/>
            </a:pPr>
            <a:r>
              <a:rPr lang="en-US" dirty="0"/>
              <a:t>Modify the UI to generate a new message each time a button is tapped</a:t>
            </a:r>
          </a:p>
        </p:txBody>
      </p:sp>
      <p:pic>
        <p:nvPicPr>
          <p:cNvPr id="5" name="Graphic 4" descr="Badge Tick1 outline">
            <a:extLst>
              <a:ext uri="{FF2B5EF4-FFF2-40B4-BE49-F238E27FC236}">
                <a16:creationId xmlns:a16="http://schemas.microsoft.com/office/drawing/2014/main" id="{3C654B55-1AAB-4342-A53F-FA092921A2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92684" y="1733843"/>
            <a:ext cx="914400" cy="914400"/>
          </a:xfrm>
          <a:prstGeom prst="rect">
            <a:avLst/>
          </a:prstGeom>
        </p:spPr>
      </p:pic>
      <p:pic>
        <p:nvPicPr>
          <p:cNvPr id="6" name="Graphic 5" descr="Badge Tick1 outline">
            <a:extLst>
              <a:ext uri="{FF2B5EF4-FFF2-40B4-BE49-F238E27FC236}">
                <a16:creationId xmlns:a16="http://schemas.microsoft.com/office/drawing/2014/main" id="{BF571C68-5305-5C40-B93A-9260CBDF25B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92684" y="2514600"/>
            <a:ext cx="914400" cy="914400"/>
          </a:xfrm>
          <a:prstGeom prst="rect">
            <a:avLst/>
          </a:prstGeom>
        </p:spPr>
      </p:pic>
      <p:pic>
        <p:nvPicPr>
          <p:cNvPr id="7" name="Graphic 6" descr="Badge Tick1 outline">
            <a:extLst>
              <a:ext uri="{FF2B5EF4-FFF2-40B4-BE49-F238E27FC236}">
                <a16:creationId xmlns:a16="http://schemas.microsoft.com/office/drawing/2014/main" id="{CBBE2052-621C-9941-8BE3-77BB7FA31A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79111" y="3429000"/>
            <a:ext cx="914400" cy="914400"/>
          </a:xfrm>
          <a:prstGeom prst="rect">
            <a:avLst/>
          </a:prstGeom>
        </p:spPr>
      </p:pic>
      <p:sp>
        <p:nvSpPr>
          <p:cNvPr id="4" name="Slide Number Placeholder 3">
            <a:extLst>
              <a:ext uri="{FF2B5EF4-FFF2-40B4-BE49-F238E27FC236}">
                <a16:creationId xmlns:a16="http://schemas.microsoft.com/office/drawing/2014/main" id="{B7FF3741-660A-9F47-93E3-C536546031B3}"/>
              </a:ext>
            </a:extLst>
          </p:cNvPr>
          <p:cNvSpPr>
            <a:spLocks noGrp="1"/>
          </p:cNvSpPr>
          <p:nvPr>
            <p:ph type="sldNum" sz="quarter" idx="12"/>
          </p:nvPr>
        </p:nvSpPr>
        <p:spPr/>
        <p:txBody>
          <a:bodyPr/>
          <a:lstStyle/>
          <a:p>
            <a:fld id="{31DE2C5B-556E-47B8-A792-024C2FCA4ACC}" type="slidenum">
              <a:rPr lang="en-GB" smtClean="0"/>
              <a:t>33</a:t>
            </a:fld>
            <a:endParaRPr lang="en-GB"/>
          </a:p>
        </p:txBody>
      </p:sp>
    </p:spTree>
    <p:extLst>
      <p:ext uri="{BB962C8B-B14F-4D97-AF65-F5344CB8AC3E}">
        <p14:creationId xmlns:p14="http://schemas.microsoft.com/office/powerpoint/2010/main" val="31719513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Changing the UI</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3" y="1350558"/>
            <a:ext cx="5667828" cy="5331508"/>
          </a:xfrm>
        </p:spPr>
        <p:txBody>
          <a:bodyPr>
            <a:normAutofit/>
          </a:bodyPr>
          <a:lstStyle/>
          <a:p>
            <a:r>
              <a:rPr lang="en-US" dirty="0"/>
              <a:t>Let’s start by simply changing the UI</a:t>
            </a:r>
          </a:p>
          <a:p>
            <a:endParaRPr lang="en-US" dirty="0"/>
          </a:p>
          <a:p>
            <a:r>
              <a:rPr lang="en-US" dirty="0"/>
              <a:t>We need to obtain something like</a:t>
            </a:r>
          </a:p>
          <a:p>
            <a:endParaRPr lang="en-US" dirty="0"/>
          </a:p>
          <a:p>
            <a:r>
              <a:rPr lang="en-US" dirty="0"/>
              <a:t>Problems:</a:t>
            </a:r>
          </a:p>
          <a:p>
            <a:endParaRPr lang="en-US" dirty="0"/>
          </a:p>
          <a:p>
            <a:pPr marL="800100" lvl="1" indent="-457200">
              <a:buFont typeface="+mj-lt"/>
              <a:buAutoNum type="arabicPeriod"/>
            </a:pPr>
            <a:r>
              <a:rPr lang="en-US" dirty="0"/>
              <a:t>How to add a button</a:t>
            </a:r>
          </a:p>
          <a:p>
            <a:pPr marL="800100" lvl="1" indent="-457200">
              <a:buFont typeface="+mj-lt"/>
              <a:buAutoNum type="arabicPeriod"/>
            </a:pPr>
            <a:endParaRPr lang="en-US" dirty="0"/>
          </a:p>
          <a:p>
            <a:pPr marL="800100" lvl="1" indent="-457200">
              <a:buFont typeface="+mj-lt"/>
              <a:buAutoNum type="arabicPeriod"/>
            </a:pPr>
            <a:r>
              <a:rPr lang="en-US" dirty="0"/>
              <a:t>How to put it there</a:t>
            </a:r>
          </a:p>
          <a:p>
            <a:pPr marL="800100" lvl="1" indent="-457200">
              <a:buFont typeface="+mj-lt"/>
              <a:buAutoNum type="arabicPeriod"/>
            </a:pPr>
            <a:endParaRPr lang="en-US" dirty="0"/>
          </a:p>
        </p:txBody>
      </p:sp>
      <p:pic>
        <p:nvPicPr>
          <p:cNvPr id="6" name="Picture 5" descr="Graphical user interface&#10;&#10;Description automatically generated">
            <a:extLst>
              <a:ext uri="{FF2B5EF4-FFF2-40B4-BE49-F238E27FC236}">
                <a16:creationId xmlns:a16="http://schemas.microsoft.com/office/drawing/2014/main" id="{A37AE92A-E940-7B4D-90F2-730746AB45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3156" y="1178982"/>
            <a:ext cx="2622177" cy="5674659"/>
          </a:xfrm>
          <a:prstGeom prst="rect">
            <a:avLst/>
          </a:prstGeom>
        </p:spPr>
      </p:pic>
      <p:sp>
        <p:nvSpPr>
          <p:cNvPr id="4" name="Slide Number Placeholder 3">
            <a:extLst>
              <a:ext uri="{FF2B5EF4-FFF2-40B4-BE49-F238E27FC236}">
                <a16:creationId xmlns:a16="http://schemas.microsoft.com/office/drawing/2014/main" id="{08D159EB-DDAC-5542-81F0-A86EA519B3E5}"/>
              </a:ext>
            </a:extLst>
          </p:cNvPr>
          <p:cNvSpPr>
            <a:spLocks noGrp="1"/>
          </p:cNvSpPr>
          <p:nvPr>
            <p:ph type="sldNum" sz="quarter" idx="12"/>
          </p:nvPr>
        </p:nvSpPr>
        <p:spPr/>
        <p:txBody>
          <a:bodyPr/>
          <a:lstStyle/>
          <a:p>
            <a:fld id="{31DE2C5B-556E-47B8-A792-024C2FCA4ACC}" type="slidenum">
              <a:rPr lang="en-GB" smtClean="0"/>
              <a:t>34</a:t>
            </a:fld>
            <a:endParaRPr lang="en-GB"/>
          </a:p>
        </p:txBody>
      </p:sp>
    </p:spTree>
    <p:extLst>
      <p:ext uri="{BB962C8B-B14F-4D97-AF65-F5344CB8AC3E}">
        <p14:creationId xmlns:p14="http://schemas.microsoft.com/office/powerpoint/2010/main" val="5846443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The Column Widget</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50558"/>
            <a:ext cx="9468863" cy="5331508"/>
          </a:xfrm>
        </p:spPr>
        <p:txBody>
          <a:bodyPr>
            <a:normAutofit/>
          </a:bodyPr>
          <a:lstStyle/>
          <a:p>
            <a:r>
              <a:rPr lang="en-US" dirty="0"/>
              <a:t>We can use the Column widget. </a:t>
            </a:r>
          </a:p>
          <a:p>
            <a:endParaRPr lang="en-US" dirty="0"/>
          </a:p>
          <a:p>
            <a:r>
              <a:rPr lang="en-US" dirty="0"/>
              <a:t>It has a list of children (not like Text or Center or Scaffold)</a:t>
            </a:r>
          </a:p>
          <a:p>
            <a:endParaRPr lang="en-US" dirty="0"/>
          </a:p>
          <a:p>
            <a:r>
              <a:rPr lang="en-US" dirty="0"/>
              <a:t>Children are lined up to a column from top to the bottom</a:t>
            </a:r>
          </a:p>
          <a:p>
            <a:endParaRPr lang="en-US" dirty="0"/>
          </a:p>
          <a:p>
            <a:pPr marL="0" indent="0">
              <a:buNone/>
            </a:pPr>
            <a:r>
              <a:rPr lang="en-US" dirty="0">
                <a:latin typeface="Courier" pitchFamily="2" charset="0"/>
              </a:rPr>
              <a:t>Column(</a:t>
            </a:r>
            <a:br>
              <a:rPr lang="en-US" dirty="0">
                <a:latin typeface="Courier" pitchFamily="2" charset="0"/>
              </a:rPr>
            </a:br>
            <a:r>
              <a:rPr lang="en-US" dirty="0">
                <a:latin typeface="Courier" pitchFamily="2" charset="0"/>
              </a:rPr>
              <a:t>  children: [</a:t>
            </a:r>
            <a:br>
              <a:rPr lang="en-US" dirty="0">
                <a:latin typeface="Courier" pitchFamily="2" charset="0"/>
              </a:rPr>
            </a:br>
            <a:r>
              <a:rPr lang="en-US" dirty="0">
                <a:latin typeface="Courier" pitchFamily="2" charset="0"/>
              </a:rPr>
              <a:t>    Child#1,</a:t>
            </a:r>
            <a:br>
              <a:rPr lang="en-US" dirty="0">
                <a:latin typeface="Courier" pitchFamily="2" charset="0"/>
              </a:rPr>
            </a:br>
            <a:r>
              <a:rPr lang="en-US" dirty="0">
                <a:latin typeface="Courier" pitchFamily="2" charset="0"/>
              </a:rPr>
              <a:t>    Child#2,</a:t>
            </a:r>
            <a:br>
              <a:rPr lang="en-US" dirty="0">
                <a:latin typeface="Courier" pitchFamily="2" charset="0"/>
              </a:rPr>
            </a:br>
            <a:r>
              <a:rPr lang="en-US" dirty="0">
                <a:latin typeface="Courier" pitchFamily="2" charset="0"/>
              </a:rPr>
              <a:t>  ],</a:t>
            </a:r>
            <a:br>
              <a:rPr lang="en-US" dirty="0">
                <a:latin typeface="Courier" pitchFamily="2" charset="0"/>
              </a:rPr>
            </a:br>
            <a:r>
              <a:rPr lang="en-US" dirty="0">
                <a:latin typeface="Courier" pitchFamily="2" charset="0"/>
              </a:rPr>
              <a:t>);</a:t>
            </a:r>
          </a:p>
          <a:p>
            <a:endParaRPr lang="en-US" dirty="0"/>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6687C433-B8D9-2F41-8AC8-5E0E1EA7EDD1}"/>
              </a:ext>
            </a:extLst>
          </p:cNvPr>
          <p:cNvPicPr>
            <a:picLocks noChangeAspect="1"/>
          </p:cNvPicPr>
          <p:nvPr/>
        </p:nvPicPr>
        <p:blipFill rotWithShape="1">
          <a:blip r:embed="rId3">
            <a:extLst>
              <a:ext uri="{28A0092B-C50C-407E-A947-70E740481C1C}">
                <a14:useLocalDpi xmlns:a14="http://schemas.microsoft.com/office/drawing/2010/main" val="0"/>
              </a:ext>
            </a:extLst>
          </a:blip>
          <a:srcRect t="11623" b="23136"/>
          <a:stretch/>
        </p:blipFill>
        <p:spPr>
          <a:xfrm>
            <a:off x="6103967" y="3818403"/>
            <a:ext cx="3502715" cy="2877671"/>
          </a:xfrm>
          <a:prstGeom prst="rect">
            <a:avLst/>
          </a:prstGeom>
        </p:spPr>
      </p:pic>
      <p:sp>
        <p:nvSpPr>
          <p:cNvPr id="7" name="Rectangle 6">
            <a:extLst>
              <a:ext uri="{FF2B5EF4-FFF2-40B4-BE49-F238E27FC236}">
                <a16:creationId xmlns:a16="http://schemas.microsoft.com/office/drawing/2014/main" id="{DC2C3E43-5939-BC4D-9B08-A8DA4A18A598}"/>
              </a:ext>
            </a:extLst>
          </p:cNvPr>
          <p:cNvSpPr/>
          <p:nvPr/>
        </p:nvSpPr>
        <p:spPr>
          <a:xfrm>
            <a:off x="6831106" y="4747285"/>
            <a:ext cx="2272553" cy="524435"/>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8" name="Rectangle 7">
            <a:extLst>
              <a:ext uri="{FF2B5EF4-FFF2-40B4-BE49-F238E27FC236}">
                <a16:creationId xmlns:a16="http://schemas.microsoft.com/office/drawing/2014/main" id="{DF24EB04-E683-4248-B95E-98902820066F}"/>
              </a:ext>
            </a:extLst>
          </p:cNvPr>
          <p:cNvSpPr/>
          <p:nvPr/>
        </p:nvSpPr>
        <p:spPr>
          <a:xfrm>
            <a:off x="6831106" y="5276202"/>
            <a:ext cx="2272553" cy="78424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9" name="Rectangle 8">
            <a:extLst>
              <a:ext uri="{FF2B5EF4-FFF2-40B4-BE49-F238E27FC236}">
                <a16:creationId xmlns:a16="http://schemas.microsoft.com/office/drawing/2014/main" id="{7F02D595-9CD5-2446-89A4-EFC01A022089}"/>
              </a:ext>
            </a:extLst>
          </p:cNvPr>
          <p:cNvSpPr/>
          <p:nvPr/>
        </p:nvSpPr>
        <p:spPr>
          <a:xfrm>
            <a:off x="6589060" y="4222850"/>
            <a:ext cx="2667000" cy="2124635"/>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10" name="Rectangle 9">
            <a:extLst>
              <a:ext uri="{FF2B5EF4-FFF2-40B4-BE49-F238E27FC236}">
                <a16:creationId xmlns:a16="http://schemas.microsoft.com/office/drawing/2014/main" id="{968764FA-8DDD-F24E-B364-7809BB966C82}"/>
              </a:ext>
            </a:extLst>
          </p:cNvPr>
          <p:cNvSpPr/>
          <p:nvPr/>
        </p:nvSpPr>
        <p:spPr>
          <a:xfrm>
            <a:off x="3839887" y="4569304"/>
            <a:ext cx="1457011" cy="45217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Courier" pitchFamily="2" charset="0"/>
              </a:rPr>
              <a:t>Column</a:t>
            </a:r>
          </a:p>
        </p:txBody>
      </p:sp>
      <p:sp>
        <p:nvSpPr>
          <p:cNvPr id="11" name="Rectangle 10">
            <a:extLst>
              <a:ext uri="{FF2B5EF4-FFF2-40B4-BE49-F238E27FC236}">
                <a16:creationId xmlns:a16="http://schemas.microsoft.com/office/drawing/2014/main" id="{8303AA12-6302-1E4C-8D12-7503A1135559}"/>
              </a:ext>
            </a:extLst>
          </p:cNvPr>
          <p:cNvSpPr/>
          <p:nvPr/>
        </p:nvSpPr>
        <p:spPr>
          <a:xfrm>
            <a:off x="3839887" y="5895310"/>
            <a:ext cx="1457011" cy="45217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Courier" pitchFamily="2" charset="0"/>
              </a:rPr>
              <a:t>Child#2</a:t>
            </a:r>
            <a:endParaRPr lang="en-IT" sz="1100" dirty="0">
              <a:latin typeface="Courier" pitchFamily="2" charset="0"/>
            </a:endParaRPr>
          </a:p>
        </p:txBody>
      </p:sp>
      <p:sp>
        <p:nvSpPr>
          <p:cNvPr id="12" name="Rectangle 11">
            <a:extLst>
              <a:ext uri="{FF2B5EF4-FFF2-40B4-BE49-F238E27FC236}">
                <a16:creationId xmlns:a16="http://schemas.microsoft.com/office/drawing/2014/main" id="{09E438DC-01C8-C74E-B33F-3781B4237671}"/>
              </a:ext>
            </a:extLst>
          </p:cNvPr>
          <p:cNvSpPr/>
          <p:nvPr/>
        </p:nvSpPr>
        <p:spPr>
          <a:xfrm>
            <a:off x="3839887" y="5185674"/>
            <a:ext cx="1457011" cy="45217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Courier" pitchFamily="2" charset="0"/>
              </a:rPr>
              <a:t>Child#1</a:t>
            </a:r>
          </a:p>
        </p:txBody>
      </p:sp>
      <p:cxnSp>
        <p:nvCxnSpPr>
          <p:cNvPr id="13" name="Straight Arrow Connector 12">
            <a:extLst>
              <a:ext uri="{FF2B5EF4-FFF2-40B4-BE49-F238E27FC236}">
                <a16:creationId xmlns:a16="http://schemas.microsoft.com/office/drawing/2014/main" id="{B344F441-4BB8-9F45-A523-EE169047589B}"/>
              </a:ext>
            </a:extLst>
          </p:cNvPr>
          <p:cNvCxnSpPr>
            <a:cxnSpLocks/>
            <a:stCxn id="10" idx="3"/>
          </p:cNvCxnSpPr>
          <p:nvPr/>
        </p:nvCxnSpPr>
        <p:spPr>
          <a:xfrm flipV="1">
            <a:off x="5296898" y="4569304"/>
            <a:ext cx="1292162" cy="22608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 name="Straight Arrow Connector 15">
            <a:extLst>
              <a:ext uri="{FF2B5EF4-FFF2-40B4-BE49-F238E27FC236}">
                <a16:creationId xmlns:a16="http://schemas.microsoft.com/office/drawing/2014/main" id="{F53D8A16-764C-0943-A9AF-ADADE1EBD95E}"/>
              </a:ext>
            </a:extLst>
          </p:cNvPr>
          <p:cNvCxnSpPr>
            <a:cxnSpLocks/>
            <a:stCxn id="12" idx="3"/>
            <a:endCxn id="7" idx="1"/>
          </p:cNvCxnSpPr>
          <p:nvPr/>
        </p:nvCxnSpPr>
        <p:spPr>
          <a:xfrm flipV="1">
            <a:off x="5296898" y="5009503"/>
            <a:ext cx="1534208" cy="40225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9" name="Straight Arrow Connector 18">
            <a:extLst>
              <a:ext uri="{FF2B5EF4-FFF2-40B4-BE49-F238E27FC236}">
                <a16:creationId xmlns:a16="http://schemas.microsoft.com/office/drawing/2014/main" id="{01B71A41-7805-1E45-ABC0-6477A4647782}"/>
              </a:ext>
            </a:extLst>
          </p:cNvPr>
          <p:cNvCxnSpPr>
            <a:cxnSpLocks/>
            <a:stCxn id="11" idx="3"/>
          </p:cNvCxnSpPr>
          <p:nvPr/>
        </p:nvCxnSpPr>
        <p:spPr>
          <a:xfrm flipV="1">
            <a:off x="5296898" y="5668246"/>
            <a:ext cx="1534208" cy="45315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4" name="Slide Number Placeholder 3">
            <a:extLst>
              <a:ext uri="{FF2B5EF4-FFF2-40B4-BE49-F238E27FC236}">
                <a16:creationId xmlns:a16="http://schemas.microsoft.com/office/drawing/2014/main" id="{66D268F1-718F-0043-9079-57C597DB9929}"/>
              </a:ext>
            </a:extLst>
          </p:cNvPr>
          <p:cNvSpPr>
            <a:spLocks noGrp="1"/>
          </p:cNvSpPr>
          <p:nvPr>
            <p:ph type="sldNum" sz="quarter" idx="12"/>
          </p:nvPr>
        </p:nvSpPr>
        <p:spPr/>
        <p:txBody>
          <a:bodyPr/>
          <a:lstStyle/>
          <a:p>
            <a:fld id="{31DE2C5B-556E-47B8-A792-024C2FCA4ACC}" type="slidenum">
              <a:rPr lang="en-GB" smtClean="0"/>
              <a:t>35</a:t>
            </a:fld>
            <a:endParaRPr lang="en-GB"/>
          </a:p>
        </p:txBody>
      </p:sp>
    </p:spTree>
    <p:extLst>
      <p:ext uri="{BB962C8B-B14F-4D97-AF65-F5344CB8AC3E}">
        <p14:creationId xmlns:p14="http://schemas.microsoft.com/office/powerpoint/2010/main" val="10641906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Implement the new UI</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228601" y="1364566"/>
            <a:ext cx="9468863" cy="5331508"/>
          </a:xfrm>
        </p:spPr>
        <p:txBody>
          <a:bodyPr>
            <a:normAutofit/>
          </a:bodyPr>
          <a:lstStyle/>
          <a:p>
            <a:r>
              <a:rPr lang="en-US" dirty="0"/>
              <a:t>Change the build method of </a:t>
            </a:r>
            <a:r>
              <a:rPr lang="en-US" dirty="0" err="1"/>
              <a:t>MyApp</a:t>
            </a:r>
            <a:r>
              <a:rPr lang="en-US" dirty="0"/>
              <a:t> to</a:t>
            </a:r>
          </a:p>
        </p:txBody>
      </p:sp>
      <p:sp>
        <p:nvSpPr>
          <p:cNvPr id="4" name="Rectangle 3">
            <a:extLst>
              <a:ext uri="{FF2B5EF4-FFF2-40B4-BE49-F238E27FC236}">
                <a16:creationId xmlns:a16="http://schemas.microsoft.com/office/drawing/2014/main" id="{85A9CE55-494A-3D4E-AC21-DF7C50225FAE}"/>
              </a:ext>
            </a:extLst>
          </p:cNvPr>
          <p:cNvSpPr/>
          <p:nvPr/>
        </p:nvSpPr>
        <p:spPr>
          <a:xfrm>
            <a:off x="228601" y="2056686"/>
            <a:ext cx="11371729" cy="4801314"/>
          </a:xfrm>
          <a:prstGeom prst="rect">
            <a:avLst/>
          </a:prstGeom>
        </p:spPr>
        <p:txBody>
          <a:bodyPr wrap="square">
            <a:spAutoFit/>
          </a:bodyPr>
          <a:lstStyle/>
          <a:p>
            <a:r>
              <a:rPr lang="en-GB" dirty="0">
                <a:latin typeface="Courier" pitchFamily="2" charset="0"/>
              </a:rPr>
              <a:t>Widget build(</a:t>
            </a:r>
            <a:r>
              <a:rPr lang="en-GB" dirty="0" err="1">
                <a:latin typeface="Courier" pitchFamily="2" charset="0"/>
              </a:rPr>
              <a:t>BuildContext</a:t>
            </a:r>
            <a:r>
              <a:rPr lang="en-GB" dirty="0">
                <a:latin typeface="Courier" pitchFamily="2" charset="0"/>
              </a:rPr>
              <a:t> context) {</a:t>
            </a:r>
          </a:p>
          <a:p>
            <a:r>
              <a:rPr lang="en-GB" dirty="0">
                <a:latin typeface="Courier" pitchFamily="2" charset="0"/>
              </a:rPr>
              <a:t>  final word = </a:t>
            </a:r>
            <a:r>
              <a:rPr lang="en-GB" dirty="0" err="1">
                <a:latin typeface="Courier" pitchFamily="2" charset="0"/>
              </a:rPr>
              <a:t>WordPair.random</a:t>
            </a:r>
            <a:r>
              <a:rPr lang="en-GB" dirty="0">
                <a:latin typeface="Courier" pitchFamily="2" charset="0"/>
              </a:rPr>
              <a:t>().first;</a:t>
            </a:r>
          </a:p>
          <a:p>
            <a:r>
              <a:rPr lang="en-GB" dirty="0">
                <a:latin typeface="Courier" pitchFamily="2" charset="0"/>
              </a:rPr>
              <a:t>  print(word);</a:t>
            </a:r>
          </a:p>
          <a:p>
            <a:r>
              <a:rPr lang="en-GB" dirty="0">
                <a:latin typeface="Courier" pitchFamily="2" charset="0"/>
              </a:rPr>
              <a:t>  return </a:t>
            </a:r>
            <a:r>
              <a:rPr lang="en-GB" dirty="0" err="1">
                <a:latin typeface="Courier" pitchFamily="2" charset="0"/>
              </a:rPr>
              <a:t>MaterialApp</a:t>
            </a:r>
            <a:r>
              <a:rPr lang="en-GB" dirty="0">
                <a:latin typeface="Courier" pitchFamily="2" charset="0"/>
              </a:rPr>
              <a:t>(</a:t>
            </a:r>
          </a:p>
          <a:p>
            <a:r>
              <a:rPr lang="en-GB" dirty="0">
                <a:latin typeface="Courier" pitchFamily="2" charset="0"/>
              </a:rPr>
              <a:t>    title: 'Welcome to Flutter’,</a:t>
            </a:r>
          </a:p>
          <a:p>
            <a:r>
              <a:rPr lang="en-GB" dirty="0">
                <a:latin typeface="Courier" pitchFamily="2" charset="0"/>
              </a:rPr>
              <a:t>    home: Scaffold(</a:t>
            </a:r>
          </a:p>
          <a:p>
            <a:r>
              <a:rPr lang="en-GB" dirty="0">
                <a:latin typeface="Courier" pitchFamily="2" charset="0"/>
              </a:rPr>
              <a:t>      </a:t>
            </a:r>
            <a:r>
              <a:rPr lang="en-GB" dirty="0" err="1">
                <a:latin typeface="Courier" pitchFamily="2" charset="0"/>
              </a:rPr>
              <a:t>appBar</a:t>
            </a:r>
            <a:r>
              <a:rPr lang="en-GB" dirty="0">
                <a:latin typeface="Courier" pitchFamily="2" charset="0"/>
              </a:rPr>
              <a:t>: </a:t>
            </a:r>
            <a:r>
              <a:rPr lang="en-GB" dirty="0" err="1">
                <a:latin typeface="Courier" pitchFamily="2" charset="0"/>
              </a:rPr>
              <a:t>AppBar</a:t>
            </a:r>
            <a:r>
              <a:rPr lang="en-GB" dirty="0">
                <a:latin typeface="Courier" pitchFamily="2" charset="0"/>
              </a:rPr>
              <a:t>(title: </a:t>
            </a:r>
            <a:r>
              <a:rPr lang="en-GB" dirty="0" err="1">
                <a:latin typeface="Courier" pitchFamily="2" charset="0"/>
              </a:rPr>
              <a:t>const</a:t>
            </a:r>
            <a:r>
              <a:rPr lang="en-GB" dirty="0">
                <a:latin typeface="Courier" pitchFamily="2" charset="0"/>
              </a:rPr>
              <a:t> Text('Welcome to Flutter'),),</a:t>
            </a:r>
          </a:p>
          <a:p>
            <a:r>
              <a:rPr lang="en-GB" dirty="0">
                <a:latin typeface="Courier" pitchFamily="2" charset="0"/>
              </a:rPr>
              <a:t>      body: </a:t>
            </a:r>
            <a:r>
              <a:rPr lang="en-GB" dirty="0" err="1">
                <a:latin typeface="Courier" pitchFamily="2" charset="0"/>
              </a:rPr>
              <a:t>Center</a:t>
            </a:r>
            <a:r>
              <a:rPr lang="en-GB" dirty="0">
                <a:latin typeface="Courier" pitchFamily="2" charset="0"/>
              </a:rPr>
              <a:t>(</a:t>
            </a:r>
          </a:p>
          <a:p>
            <a:r>
              <a:rPr lang="en-GB" dirty="0">
                <a:latin typeface="Courier" pitchFamily="2" charset="0"/>
              </a:rPr>
              <a:t>        child: </a:t>
            </a:r>
            <a:r>
              <a:rPr lang="en-GB" b="1" dirty="0">
                <a:latin typeface="Courier" pitchFamily="2" charset="0"/>
              </a:rPr>
              <a:t>Column(</a:t>
            </a:r>
          </a:p>
          <a:p>
            <a:r>
              <a:rPr lang="en-GB" b="1" dirty="0">
                <a:latin typeface="Courier" pitchFamily="2" charset="0"/>
              </a:rPr>
              <a:t>          </a:t>
            </a:r>
            <a:r>
              <a:rPr lang="en-GB" b="1" dirty="0" err="1">
                <a:latin typeface="Courier" pitchFamily="2" charset="0"/>
              </a:rPr>
              <a:t>mainAxisAlignment</a:t>
            </a:r>
            <a:r>
              <a:rPr lang="en-GB" b="1" dirty="0">
                <a:latin typeface="Courier" pitchFamily="2" charset="0"/>
              </a:rPr>
              <a:t>: </a:t>
            </a:r>
            <a:r>
              <a:rPr lang="en-GB" b="1" dirty="0" err="1">
                <a:latin typeface="Courier" pitchFamily="2" charset="0"/>
              </a:rPr>
              <a:t>MainAxisAlignment.center</a:t>
            </a:r>
            <a:r>
              <a:rPr lang="en-GB" b="1" dirty="0">
                <a:latin typeface="Courier" pitchFamily="2" charset="0"/>
              </a:rPr>
              <a:t>,</a:t>
            </a:r>
          </a:p>
          <a:p>
            <a:r>
              <a:rPr lang="en-GB" b="1" dirty="0">
                <a:latin typeface="Courier" pitchFamily="2" charset="0"/>
              </a:rPr>
              <a:t>          children: [</a:t>
            </a:r>
          </a:p>
          <a:p>
            <a:r>
              <a:rPr lang="en-GB" b="1" dirty="0">
                <a:latin typeface="Courier" pitchFamily="2" charset="0"/>
              </a:rPr>
              <a:t>            Text('Hello, $word!’),</a:t>
            </a:r>
          </a:p>
          <a:p>
            <a:r>
              <a:rPr lang="en-GB" b="1" dirty="0">
                <a:latin typeface="Courier" pitchFamily="2" charset="0"/>
              </a:rPr>
              <a:t>            </a:t>
            </a:r>
            <a:r>
              <a:rPr lang="en-GB" b="1" dirty="0" err="1">
                <a:latin typeface="Courier" pitchFamily="2" charset="0"/>
              </a:rPr>
              <a:t>ElevatedButton</a:t>
            </a:r>
            <a:r>
              <a:rPr lang="en-GB" b="1" dirty="0">
                <a:latin typeface="Courier" pitchFamily="2" charset="0"/>
              </a:rPr>
              <a:t>(</a:t>
            </a:r>
            <a:r>
              <a:rPr lang="en-GB" b="1" dirty="0" err="1">
                <a:latin typeface="Courier" pitchFamily="2" charset="0"/>
              </a:rPr>
              <a:t>onPressed</a:t>
            </a:r>
            <a:r>
              <a:rPr lang="en-GB" b="1" dirty="0">
                <a:latin typeface="Courier" pitchFamily="2" charset="0"/>
              </a:rPr>
              <a:t>: (){}, child: </a:t>
            </a:r>
            <a:r>
              <a:rPr lang="en-GB" b="1" dirty="0" err="1">
                <a:latin typeface="Courier" pitchFamily="2" charset="0"/>
              </a:rPr>
              <a:t>const</a:t>
            </a:r>
            <a:r>
              <a:rPr lang="en-GB" b="1" dirty="0">
                <a:latin typeface="Courier" pitchFamily="2" charset="0"/>
              </a:rPr>
              <a:t> Text('Press me')),</a:t>
            </a:r>
          </a:p>
          <a:p>
            <a:r>
              <a:rPr lang="en-GB" b="1" dirty="0">
                <a:latin typeface="Courier" pitchFamily="2" charset="0"/>
              </a:rPr>
              <a:t>          ],</a:t>
            </a:r>
          </a:p>
          <a:p>
            <a:r>
              <a:rPr lang="en-GB" b="1" dirty="0">
                <a:latin typeface="Courier" pitchFamily="2" charset="0"/>
              </a:rPr>
              <a:t>        ),</a:t>
            </a:r>
            <a:r>
              <a:rPr lang="en-GB" dirty="0">
                <a:latin typeface="Courier" pitchFamily="2" charset="0"/>
              </a:rPr>
              <a:t>),),</a:t>
            </a:r>
          </a:p>
          <a:p>
            <a:r>
              <a:rPr lang="en-GB" dirty="0">
                <a:latin typeface="Courier" pitchFamily="2" charset="0"/>
              </a:rPr>
              <a:t>  );</a:t>
            </a:r>
          </a:p>
          <a:p>
            <a:r>
              <a:rPr lang="en-GB" dirty="0">
                <a:latin typeface="Courier" pitchFamily="2" charset="0"/>
              </a:rPr>
              <a:t>}//build</a:t>
            </a:r>
            <a:endParaRPr lang="en-GB" b="0" dirty="0">
              <a:effectLst/>
              <a:latin typeface="Courier" pitchFamily="2" charset="0"/>
            </a:endParaRPr>
          </a:p>
        </p:txBody>
      </p:sp>
      <p:sp>
        <p:nvSpPr>
          <p:cNvPr id="5" name="Slide Number Placeholder 4">
            <a:extLst>
              <a:ext uri="{FF2B5EF4-FFF2-40B4-BE49-F238E27FC236}">
                <a16:creationId xmlns:a16="http://schemas.microsoft.com/office/drawing/2014/main" id="{427BB763-A9ED-B449-BCBE-608BFDBAB869}"/>
              </a:ext>
            </a:extLst>
          </p:cNvPr>
          <p:cNvSpPr>
            <a:spLocks noGrp="1"/>
          </p:cNvSpPr>
          <p:nvPr>
            <p:ph type="sldNum" sz="quarter" idx="12"/>
          </p:nvPr>
        </p:nvSpPr>
        <p:spPr/>
        <p:txBody>
          <a:bodyPr/>
          <a:lstStyle/>
          <a:p>
            <a:fld id="{31DE2C5B-556E-47B8-A792-024C2FCA4ACC}" type="slidenum">
              <a:rPr lang="en-GB" smtClean="0"/>
              <a:t>36</a:t>
            </a:fld>
            <a:endParaRPr lang="en-GB"/>
          </a:p>
        </p:txBody>
      </p:sp>
    </p:spTree>
    <p:extLst>
      <p:ext uri="{BB962C8B-B14F-4D97-AF65-F5344CB8AC3E}">
        <p14:creationId xmlns:p14="http://schemas.microsoft.com/office/powerpoint/2010/main" val="41125898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Different UI, different tree</a:t>
            </a:r>
          </a:p>
        </p:txBody>
      </p:sp>
      <p:sp>
        <p:nvSpPr>
          <p:cNvPr id="7" name="Rectangle 6">
            <a:extLst>
              <a:ext uri="{FF2B5EF4-FFF2-40B4-BE49-F238E27FC236}">
                <a16:creationId xmlns:a16="http://schemas.microsoft.com/office/drawing/2014/main" id="{7DB42C9F-EA5E-E84C-933B-1E6C49907384}"/>
              </a:ext>
            </a:extLst>
          </p:cNvPr>
          <p:cNvSpPr/>
          <p:nvPr/>
        </p:nvSpPr>
        <p:spPr>
          <a:xfrm>
            <a:off x="825038" y="4917652"/>
            <a:ext cx="1457011" cy="45217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Courier" pitchFamily="2" charset="0"/>
              </a:rPr>
              <a:t>Text</a:t>
            </a:r>
          </a:p>
        </p:txBody>
      </p:sp>
      <p:sp>
        <p:nvSpPr>
          <p:cNvPr id="9" name="Rectangle 8">
            <a:extLst>
              <a:ext uri="{FF2B5EF4-FFF2-40B4-BE49-F238E27FC236}">
                <a16:creationId xmlns:a16="http://schemas.microsoft.com/office/drawing/2014/main" id="{0F9D5A8A-B0AC-B84D-AD4B-863512C279DC}"/>
              </a:ext>
            </a:extLst>
          </p:cNvPr>
          <p:cNvSpPr/>
          <p:nvPr/>
        </p:nvSpPr>
        <p:spPr>
          <a:xfrm>
            <a:off x="1854993" y="3326419"/>
            <a:ext cx="1457011" cy="45217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Courier" pitchFamily="2" charset="0"/>
              </a:rPr>
              <a:t>Scaffold</a:t>
            </a:r>
          </a:p>
        </p:txBody>
      </p:sp>
      <p:sp>
        <p:nvSpPr>
          <p:cNvPr id="10" name="Rectangle 9">
            <a:extLst>
              <a:ext uri="{FF2B5EF4-FFF2-40B4-BE49-F238E27FC236}">
                <a16:creationId xmlns:a16="http://schemas.microsoft.com/office/drawing/2014/main" id="{A72471A4-C1BA-2342-BED9-84A6F866A98C}"/>
              </a:ext>
            </a:extLst>
          </p:cNvPr>
          <p:cNvSpPr/>
          <p:nvPr/>
        </p:nvSpPr>
        <p:spPr>
          <a:xfrm>
            <a:off x="825038" y="4147280"/>
            <a:ext cx="1457011" cy="45217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Courier" pitchFamily="2" charset="0"/>
              </a:rPr>
              <a:t>AppBar</a:t>
            </a:r>
          </a:p>
        </p:txBody>
      </p:sp>
      <p:sp>
        <p:nvSpPr>
          <p:cNvPr id="11" name="Rectangle 10">
            <a:extLst>
              <a:ext uri="{FF2B5EF4-FFF2-40B4-BE49-F238E27FC236}">
                <a16:creationId xmlns:a16="http://schemas.microsoft.com/office/drawing/2014/main" id="{77018BD8-25DA-494C-B327-BAA6C47353FB}"/>
              </a:ext>
            </a:extLst>
          </p:cNvPr>
          <p:cNvSpPr/>
          <p:nvPr/>
        </p:nvSpPr>
        <p:spPr>
          <a:xfrm>
            <a:off x="2911744" y="4147281"/>
            <a:ext cx="1457011" cy="45217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Courier" pitchFamily="2" charset="0"/>
              </a:rPr>
              <a:t>Center</a:t>
            </a:r>
          </a:p>
        </p:txBody>
      </p:sp>
      <p:sp>
        <p:nvSpPr>
          <p:cNvPr id="12" name="Rectangle 11">
            <a:extLst>
              <a:ext uri="{FF2B5EF4-FFF2-40B4-BE49-F238E27FC236}">
                <a16:creationId xmlns:a16="http://schemas.microsoft.com/office/drawing/2014/main" id="{0EE99EEE-C389-4C46-B50A-614714CC22AD}"/>
              </a:ext>
            </a:extLst>
          </p:cNvPr>
          <p:cNvSpPr/>
          <p:nvPr/>
        </p:nvSpPr>
        <p:spPr>
          <a:xfrm>
            <a:off x="1854992" y="2541741"/>
            <a:ext cx="1457011" cy="45217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IT" sz="1400" dirty="0">
                <a:latin typeface="Courier" pitchFamily="2" charset="0"/>
              </a:rPr>
              <a:t>...</a:t>
            </a:r>
          </a:p>
        </p:txBody>
      </p:sp>
      <p:cxnSp>
        <p:nvCxnSpPr>
          <p:cNvPr id="16" name="Straight Arrow Connector 15">
            <a:extLst>
              <a:ext uri="{FF2B5EF4-FFF2-40B4-BE49-F238E27FC236}">
                <a16:creationId xmlns:a16="http://schemas.microsoft.com/office/drawing/2014/main" id="{66C58FE4-50A0-594E-9EC8-3ED6B3197422}"/>
              </a:ext>
            </a:extLst>
          </p:cNvPr>
          <p:cNvCxnSpPr>
            <a:cxnSpLocks/>
            <a:stCxn id="12" idx="2"/>
            <a:endCxn id="9" idx="0"/>
          </p:cNvCxnSpPr>
          <p:nvPr/>
        </p:nvCxnSpPr>
        <p:spPr>
          <a:xfrm>
            <a:off x="2583498" y="2993916"/>
            <a:ext cx="1" cy="33250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7" name="Straight Arrow Connector 16">
            <a:extLst>
              <a:ext uri="{FF2B5EF4-FFF2-40B4-BE49-F238E27FC236}">
                <a16:creationId xmlns:a16="http://schemas.microsoft.com/office/drawing/2014/main" id="{EB4690AA-E12A-864A-9704-7490E4A9B9CA}"/>
              </a:ext>
            </a:extLst>
          </p:cNvPr>
          <p:cNvCxnSpPr>
            <a:cxnSpLocks/>
            <a:stCxn id="9" idx="2"/>
            <a:endCxn id="10" idx="0"/>
          </p:cNvCxnSpPr>
          <p:nvPr/>
        </p:nvCxnSpPr>
        <p:spPr>
          <a:xfrm flipH="1">
            <a:off x="1553544" y="3778594"/>
            <a:ext cx="1029955" cy="36868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8" name="Straight Arrow Connector 17">
            <a:extLst>
              <a:ext uri="{FF2B5EF4-FFF2-40B4-BE49-F238E27FC236}">
                <a16:creationId xmlns:a16="http://schemas.microsoft.com/office/drawing/2014/main" id="{7EB82D47-34A1-304C-8A9C-119F8E7415B8}"/>
              </a:ext>
            </a:extLst>
          </p:cNvPr>
          <p:cNvCxnSpPr>
            <a:cxnSpLocks/>
            <a:stCxn id="10" idx="2"/>
            <a:endCxn id="7" idx="0"/>
          </p:cNvCxnSpPr>
          <p:nvPr/>
        </p:nvCxnSpPr>
        <p:spPr>
          <a:xfrm>
            <a:off x="1553544" y="4599455"/>
            <a:ext cx="0" cy="31819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9" name="Straight Arrow Connector 18">
            <a:extLst>
              <a:ext uri="{FF2B5EF4-FFF2-40B4-BE49-F238E27FC236}">
                <a16:creationId xmlns:a16="http://schemas.microsoft.com/office/drawing/2014/main" id="{AA56897D-EB10-FD4D-867C-E7C57BDE59A9}"/>
              </a:ext>
            </a:extLst>
          </p:cNvPr>
          <p:cNvCxnSpPr>
            <a:cxnSpLocks/>
            <a:stCxn id="9" idx="2"/>
            <a:endCxn id="11" idx="0"/>
          </p:cNvCxnSpPr>
          <p:nvPr/>
        </p:nvCxnSpPr>
        <p:spPr>
          <a:xfrm>
            <a:off x="2583499" y="3778594"/>
            <a:ext cx="1056751" cy="36868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0" name="Straight Arrow Connector 19">
            <a:extLst>
              <a:ext uri="{FF2B5EF4-FFF2-40B4-BE49-F238E27FC236}">
                <a16:creationId xmlns:a16="http://schemas.microsoft.com/office/drawing/2014/main" id="{C6570FDB-0A87-3146-B350-6A0D8314A0DD}"/>
              </a:ext>
            </a:extLst>
          </p:cNvPr>
          <p:cNvCxnSpPr>
            <a:cxnSpLocks/>
            <a:stCxn id="11" idx="2"/>
          </p:cNvCxnSpPr>
          <p:nvPr/>
        </p:nvCxnSpPr>
        <p:spPr>
          <a:xfrm>
            <a:off x="3640250" y="4599456"/>
            <a:ext cx="9457" cy="35595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pic>
        <p:nvPicPr>
          <p:cNvPr id="56" name="Graphic 55" descr="Cursor with solid fill">
            <a:extLst>
              <a:ext uri="{FF2B5EF4-FFF2-40B4-BE49-F238E27FC236}">
                <a16:creationId xmlns:a16="http://schemas.microsoft.com/office/drawing/2014/main" id="{BBF7B2EC-8D05-C048-B17F-75F073918C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8123154">
            <a:off x="4912159" y="3401106"/>
            <a:ext cx="914400" cy="914400"/>
          </a:xfrm>
          <a:prstGeom prst="rect">
            <a:avLst/>
          </a:prstGeom>
        </p:spPr>
      </p:pic>
      <p:sp>
        <p:nvSpPr>
          <p:cNvPr id="57" name="Content Placeholder 2">
            <a:extLst>
              <a:ext uri="{FF2B5EF4-FFF2-40B4-BE49-F238E27FC236}">
                <a16:creationId xmlns:a16="http://schemas.microsoft.com/office/drawing/2014/main" id="{65D6E243-3B2C-7C44-96BB-E1CF732547FE}"/>
              </a:ext>
            </a:extLst>
          </p:cNvPr>
          <p:cNvSpPr>
            <a:spLocks noGrp="1"/>
          </p:cNvSpPr>
          <p:nvPr>
            <p:ph idx="1"/>
          </p:nvPr>
        </p:nvSpPr>
        <p:spPr>
          <a:xfrm>
            <a:off x="428172" y="1350558"/>
            <a:ext cx="11512815" cy="478242"/>
          </a:xfrm>
        </p:spPr>
        <p:txBody>
          <a:bodyPr>
            <a:normAutofit/>
          </a:bodyPr>
          <a:lstStyle/>
          <a:p>
            <a:r>
              <a:rPr lang="en-US" dirty="0"/>
              <a:t>How the widget tree changed?</a:t>
            </a:r>
          </a:p>
          <a:p>
            <a:pPr marL="800100" lvl="1" indent="-457200">
              <a:buFont typeface="+mj-lt"/>
              <a:buAutoNum type="arabicPeriod"/>
            </a:pPr>
            <a:endParaRPr lang="en-US" dirty="0"/>
          </a:p>
          <a:p>
            <a:pPr marL="800100" lvl="1" indent="-457200">
              <a:buFont typeface="+mj-lt"/>
              <a:buAutoNum type="arabicPeriod"/>
            </a:pPr>
            <a:endParaRPr lang="en-US" dirty="0"/>
          </a:p>
        </p:txBody>
      </p:sp>
      <p:sp>
        <p:nvSpPr>
          <p:cNvPr id="68" name="Rectangle 67">
            <a:extLst>
              <a:ext uri="{FF2B5EF4-FFF2-40B4-BE49-F238E27FC236}">
                <a16:creationId xmlns:a16="http://schemas.microsoft.com/office/drawing/2014/main" id="{77A504BD-3AD1-B149-959A-8421A5321612}"/>
              </a:ext>
            </a:extLst>
          </p:cNvPr>
          <p:cNvSpPr/>
          <p:nvPr/>
        </p:nvSpPr>
        <p:spPr>
          <a:xfrm>
            <a:off x="2911743" y="4965431"/>
            <a:ext cx="1457011" cy="45217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Courier" pitchFamily="2" charset="0"/>
              </a:rPr>
              <a:t>Text</a:t>
            </a:r>
          </a:p>
        </p:txBody>
      </p:sp>
      <p:sp>
        <p:nvSpPr>
          <p:cNvPr id="45" name="Rectangle 44">
            <a:extLst>
              <a:ext uri="{FF2B5EF4-FFF2-40B4-BE49-F238E27FC236}">
                <a16:creationId xmlns:a16="http://schemas.microsoft.com/office/drawing/2014/main" id="{6458C5F1-E8A6-6C41-88E6-DD4176E0F5BA}"/>
              </a:ext>
            </a:extLst>
          </p:cNvPr>
          <p:cNvSpPr/>
          <p:nvPr/>
        </p:nvSpPr>
        <p:spPr>
          <a:xfrm>
            <a:off x="6176079" y="4568058"/>
            <a:ext cx="1457011" cy="45217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Courier" pitchFamily="2" charset="0"/>
              </a:rPr>
              <a:t>Text</a:t>
            </a:r>
          </a:p>
        </p:txBody>
      </p:sp>
      <p:sp>
        <p:nvSpPr>
          <p:cNvPr id="47" name="Rectangle 46">
            <a:extLst>
              <a:ext uri="{FF2B5EF4-FFF2-40B4-BE49-F238E27FC236}">
                <a16:creationId xmlns:a16="http://schemas.microsoft.com/office/drawing/2014/main" id="{48E3C733-B5E2-284D-9A45-ED418AECF427}"/>
              </a:ext>
            </a:extLst>
          </p:cNvPr>
          <p:cNvSpPr/>
          <p:nvPr/>
        </p:nvSpPr>
        <p:spPr>
          <a:xfrm>
            <a:off x="7206034" y="2976825"/>
            <a:ext cx="1457011" cy="45217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Courier" pitchFamily="2" charset="0"/>
              </a:rPr>
              <a:t>Scaffold</a:t>
            </a:r>
          </a:p>
        </p:txBody>
      </p:sp>
      <p:sp>
        <p:nvSpPr>
          <p:cNvPr id="48" name="Rectangle 47">
            <a:extLst>
              <a:ext uri="{FF2B5EF4-FFF2-40B4-BE49-F238E27FC236}">
                <a16:creationId xmlns:a16="http://schemas.microsoft.com/office/drawing/2014/main" id="{6774DF2E-4D44-F946-BF8E-DDF15F66B452}"/>
              </a:ext>
            </a:extLst>
          </p:cNvPr>
          <p:cNvSpPr/>
          <p:nvPr/>
        </p:nvSpPr>
        <p:spPr>
          <a:xfrm>
            <a:off x="6176079" y="3797686"/>
            <a:ext cx="1457011" cy="45217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Courier" pitchFamily="2" charset="0"/>
              </a:rPr>
              <a:t>AppBar</a:t>
            </a:r>
          </a:p>
        </p:txBody>
      </p:sp>
      <p:sp>
        <p:nvSpPr>
          <p:cNvPr id="50" name="Rectangle 49">
            <a:extLst>
              <a:ext uri="{FF2B5EF4-FFF2-40B4-BE49-F238E27FC236}">
                <a16:creationId xmlns:a16="http://schemas.microsoft.com/office/drawing/2014/main" id="{2112EE59-A034-DE41-8578-CC66DE2CD5EB}"/>
              </a:ext>
            </a:extLst>
          </p:cNvPr>
          <p:cNvSpPr/>
          <p:nvPr/>
        </p:nvSpPr>
        <p:spPr>
          <a:xfrm>
            <a:off x="8262785" y="3797687"/>
            <a:ext cx="1457011" cy="45217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Courier" pitchFamily="2" charset="0"/>
              </a:rPr>
              <a:t>Center</a:t>
            </a:r>
          </a:p>
        </p:txBody>
      </p:sp>
      <p:sp>
        <p:nvSpPr>
          <p:cNvPr id="51" name="Rectangle 50">
            <a:extLst>
              <a:ext uri="{FF2B5EF4-FFF2-40B4-BE49-F238E27FC236}">
                <a16:creationId xmlns:a16="http://schemas.microsoft.com/office/drawing/2014/main" id="{315A97B9-26C3-CA47-B9BA-925281EDD817}"/>
              </a:ext>
            </a:extLst>
          </p:cNvPr>
          <p:cNvSpPr/>
          <p:nvPr/>
        </p:nvSpPr>
        <p:spPr>
          <a:xfrm>
            <a:off x="7206033" y="2192147"/>
            <a:ext cx="1457011" cy="45217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IT" sz="1400" dirty="0">
                <a:latin typeface="Courier" pitchFamily="2" charset="0"/>
              </a:rPr>
              <a:t>...</a:t>
            </a:r>
          </a:p>
        </p:txBody>
      </p:sp>
      <p:cxnSp>
        <p:nvCxnSpPr>
          <p:cNvPr id="53" name="Straight Arrow Connector 52">
            <a:extLst>
              <a:ext uri="{FF2B5EF4-FFF2-40B4-BE49-F238E27FC236}">
                <a16:creationId xmlns:a16="http://schemas.microsoft.com/office/drawing/2014/main" id="{E4CCB585-1875-A443-8058-829FAA42C5F9}"/>
              </a:ext>
            </a:extLst>
          </p:cNvPr>
          <p:cNvCxnSpPr>
            <a:cxnSpLocks/>
            <a:stCxn id="51" idx="2"/>
            <a:endCxn id="47" idx="0"/>
          </p:cNvCxnSpPr>
          <p:nvPr/>
        </p:nvCxnSpPr>
        <p:spPr>
          <a:xfrm>
            <a:off x="7934539" y="2644322"/>
            <a:ext cx="1" cy="33250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4" name="Straight Arrow Connector 53">
            <a:extLst>
              <a:ext uri="{FF2B5EF4-FFF2-40B4-BE49-F238E27FC236}">
                <a16:creationId xmlns:a16="http://schemas.microsoft.com/office/drawing/2014/main" id="{A7DA9B31-6C79-E147-8EB1-F761D31E01D3}"/>
              </a:ext>
            </a:extLst>
          </p:cNvPr>
          <p:cNvCxnSpPr>
            <a:cxnSpLocks/>
            <a:stCxn id="47" idx="2"/>
            <a:endCxn id="48" idx="0"/>
          </p:cNvCxnSpPr>
          <p:nvPr/>
        </p:nvCxnSpPr>
        <p:spPr>
          <a:xfrm flipH="1">
            <a:off x="6904585" y="3429000"/>
            <a:ext cx="1029955" cy="36868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5" name="Straight Arrow Connector 54">
            <a:extLst>
              <a:ext uri="{FF2B5EF4-FFF2-40B4-BE49-F238E27FC236}">
                <a16:creationId xmlns:a16="http://schemas.microsoft.com/office/drawing/2014/main" id="{BF48E2A8-A951-DC4C-8946-E005CFEB5131}"/>
              </a:ext>
            </a:extLst>
          </p:cNvPr>
          <p:cNvCxnSpPr>
            <a:cxnSpLocks/>
            <a:stCxn id="48" idx="2"/>
            <a:endCxn id="45" idx="0"/>
          </p:cNvCxnSpPr>
          <p:nvPr/>
        </p:nvCxnSpPr>
        <p:spPr>
          <a:xfrm>
            <a:off x="6904585" y="4249861"/>
            <a:ext cx="0" cy="31819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8" name="Straight Arrow Connector 57">
            <a:extLst>
              <a:ext uri="{FF2B5EF4-FFF2-40B4-BE49-F238E27FC236}">
                <a16:creationId xmlns:a16="http://schemas.microsoft.com/office/drawing/2014/main" id="{69AD32BE-81F5-AF42-BA66-809CDC6636C9}"/>
              </a:ext>
            </a:extLst>
          </p:cNvPr>
          <p:cNvCxnSpPr>
            <a:cxnSpLocks/>
            <a:stCxn id="47" idx="2"/>
            <a:endCxn id="50" idx="0"/>
          </p:cNvCxnSpPr>
          <p:nvPr/>
        </p:nvCxnSpPr>
        <p:spPr>
          <a:xfrm>
            <a:off x="7934540" y="3429000"/>
            <a:ext cx="1056751" cy="36868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9" name="Straight Arrow Connector 58">
            <a:extLst>
              <a:ext uri="{FF2B5EF4-FFF2-40B4-BE49-F238E27FC236}">
                <a16:creationId xmlns:a16="http://schemas.microsoft.com/office/drawing/2014/main" id="{8187579B-BFC4-0945-BEBC-77C15B860DC9}"/>
              </a:ext>
            </a:extLst>
          </p:cNvPr>
          <p:cNvCxnSpPr>
            <a:cxnSpLocks/>
            <a:stCxn id="50" idx="2"/>
            <a:endCxn id="61" idx="0"/>
          </p:cNvCxnSpPr>
          <p:nvPr/>
        </p:nvCxnSpPr>
        <p:spPr>
          <a:xfrm>
            <a:off x="8991291" y="4249862"/>
            <a:ext cx="9457" cy="35595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61" name="Rectangle 60">
            <a:extLst>
              <a:ext uri="{FF2B5EF4-FFF2-40B4-BE49-F238E27FC236}">
                <a16:creationId xmlns:a16="http://schemas.microsoft.com/office/drawing/2014/main" id="{1D8B3BD8-FDEA-7441-BF74-2B344650D2F1}"/>
              </a:ext>
            </a:extLst>
          </p:cNvPr>
          <p:cNvSpPr/>
          <p:nvPr/>
        </p:nvSpPr>
        <p:spPr>
          <a:xfrm>
            <a:off x="8272242" y="4605819"/>
            <a:ext cx="1457011" cy="45217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Courier" pitchFamily="2" charset="0"/>
              </a:rPr>
              <a:t>Column</a:t>
            </a:r>
          </a:p>
        </p:txBody>
      </p:sp>
      <p:sp>
        <p:nvSpPr>
          <p:cNvPr id="62" name="Rectangle 61">
            <a:extLst>
              <a:ext uri="{FF2B5EF4-FFF2-40B4-BE49-F238E27FC236}">
                <a16:creationId xmlns:a16="http://schemas.microsoft.com/office/drawing/2014/main" id="{3F8976B3-D8CF-4D44-B2E7-80B1C70BC203}"/>
              </a:ext>
            </a:extLst>
          </p:cNvPr>
          <p:cNvSpPr/>
          <p:nvPr/>
        </p:nvSpPr>
        <p:spPr>
          <a:xfrm>
            <a:off x="8272242" y="5283764"/>
            <a:ext cx="1457011" cy="45217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IT" sz="1100" dirty="0">
                <a:latin typeface="Courier" pitchFamily="2" charset="0"/>
              </a:rPr>
              <a:t>ElevatedButton</a:t>
            </a:r>
          </a:p>
        </p:txBody>
      </p:sp>
      <p:sp>
        <p:nvSpPr>
          <p:cNvPr id="63" name="Rectangle 62">
            <a:extLst>
              <a:ext uri="{FF2B5EF4-FFF2-40B4-BE49-F238E27FC236}">
                <a16:creationId xmlns:a16="http://schemas.microsoft.com/office/drawing/2014/main" id="{0D966DF5-CEFE-4F42-B429-809A05C8DD8D}"/>
              </a:ext>
            </a:extLst>
          </p:cNvPr>
          <p:cNvSpPr/>
          <p:nvPr/>
        </p:nvSpPr>
        <p:spPr>
          <a:xfrm>
            <a:off x="10181017" y="5283763"/>
            <a:ext cx="1457011" cy="45217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Courier" pitchFamily="2" charset="0"/>
              </a:rPr>
              <a:t>Text</a:t>
            </a:r>
          </a:p>
        </p:txBody>
      </p:sp>
      <p:sp>
        <p:nvSpPr>
          <p:cNvPr id="64" name="Rectangle 63">
            <a:extLst>
              <a:ext uri="{FF2B5EF4-FFF2-40B4-BE49-F238E27FC236}">
                <a16:creationId xmlns:a16="http://schemas.microsoft.com/office/drawing/2014/main" id="{8990A959-51CD-1648-B91D-278A25D06102}"/>
              </a:ext>
            </a:extLst>
          </p:cNvPr>
          <p:cNvSpPr/>
          <p:nvPr/>
        </p:nvSpPr>
        <p:spPr>
          <a:xfrm>
            <a:off x="8272242" y="5893069"/>
            <a:ext cx="1457011" cy="45217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Courier" pitchFamily="2" charset="0"/>
              </a:rPr>
              <a:t>Text</a:t>
            </a:r>
          </a:p>
        </p:txBody>
      </p:sp>
      <p:sp>
        <p:nvSpPr>
          <p:cNvPr id="65" name="Rectangle 64">
            <a:extLst>
              <a:ext uri="{FF2B5EF4-FFF2-40B4-BE49-F238E27FC236}">
                <a16:creationId xmlns:a16="http://schemas.microsoft.com/office/drawing/2014/main" id="{99476614-597C-2B46-B361-AE85ACBE3573}"/>
              </a:ext>
            </a:extLst>
          </p:cNvPr>
          <p:cNvSpPr/>
          <p:nvPr/>
        </p:nvSpPr>
        <p:spPr>
          <a:xfrm>
            <a:off x="6262470" y="5283762"/>
            <a:ext cx="1457011" cy="45217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IT" sz="900" dirty="0">
                <a:latin typeface="Courier" pitchFamily="2" charset="0"/>
              </a:rPr>
              <a:t>MainAxisAlignment</a:t>
            </a:r>
          </a:p>
        </p:txBody>
      </p:sp>
      <p:cxnSp>
        <p:nvCxnSpPr>
          <p:cNvPr id="72" name="Straight Arrow Connector 71">
            <a:extLst>
              <a:ext uri="{FF2B5EF4-FFF2-40B4-BE49-F238E27FC236}">
                <a16:creationId xmlns:a16="http://schemas.microsoft.com/office/drawing/2014/main" id="{65E073ED-E4D8-C64C-ACED-3BEF0101F829}"/>
              </a:ext>
            </a:extLst>
          </p:cNvPr>
          <p:cNvCxnSpPr>
            <a:cxnSpLocks/>
            <a:stCxn id="62" idx="2"/>
            <a:endCxn id="64" idx="0"/>
          </p:cNvCxnSpPr>
          <p:nvPr/>
        </p:nvCxnSpPr>
        <p:spPr>
          <a:xfrm>
            <a:off x="9000748" y="5735939"/>
            <a:ext cx="0" cy="15713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6" name="Straight Arrow Connector 75">
            <a:extLst>
              <a:ext uri="{FF2B5EF4-FFF2-40B4-BE49-F238E27FC236}">
                <a16:creationId xmlns:a16="http://schemas.microsoft.com/office/drawing/2014/main" id="{1865B437-17ED-4C4B-8F81-DAA32D4B64A8}"/>
              </a:ext>
            </a:extLst>
          </p:cNvPr>
          <p:cNvCxnSpPr>
            <a:cxnSpLocks/>
            <a:stCxn id="61" idx="2"/>
            <a:endCxn id="62" idx="0"/>
          </p:cNvCxnSpPr>
          <p:nvPr/>
        </p:nvCxnSpPr>
        <p:spPr>
          <a:xfrm>
            <a:off x="9000748" y="5057994"/>
            <a:ext cx="0" cy="22577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7" name="Straight Arrow Connector 76">
            <a:extLst>
              <a:ext uri="{FF2B5EF4-FFF2-40B4-BE49-F238E27FC236}">
                <a16:creationId xmlns:a16="http://schemas.microsoft.com/office/drawing/2014/main" id="{06E328D1-9F4E-C54F-BF99-BB647CC14D49}"/>
              </a:ext>
            </a:extLst>
          </p:cNvPr>
          <p:cNvCxnSpPr>
            <a:cxnSpLocks/>
            <a:stCxn id="61" idx="2"/>
            <a:endCxn id="65" idx="0"/>
          </p:cNvCxnSpPr>
          <p:nvPr/>
        </p:nvCxnSpPr>
        <p:spPr>
          <a:xfrm flipH="1">
            <a:off x="6990976" y="5057994"/>
            <a:ext cx="2009772" cy="22576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8" name="Straight Arrow Connector 77">
            <a:extLst>
              <a:ext uri="{FF2B5EF4-FFF2-40B4-BE49-F238E27FC236}">
                <a16:creationId xmlns:a16="http://schemas.microsoft.com/office/drawing/2014/main" id="{CA32C1CA-556C-EC45-B559-AF43C59BF4C6}"/>
              </a:ext>
            </a:extLst>
          </p:cNvPr>
          <p:cNvCxnSpPr>
            <a:cxnSpLocks/>
            <a:stCxn id="61" idx="2"/>
            <a:endCxn id="63" idx="0"/>
          </p:cNvCxnSpPr>
          <p:nvPr/>
        </p:nvCxnSpPr>
        <p:spPr>
          <a:xfrm>
            <a:off x="9000748" y="5057994"/>
            <a:ext cx="1908775" cy="22576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 name="Slide Number Placeholder 2">
            <a:extLst>
              <a:ext uri="{FF2B5EF4-FFF2-40B4-BE49-F238E27FC236}">
                <a16:creationId xmlns:a16="http://schemas.microsoft.com/office/drawing/2014/main" id="{7D77C812-0AF0-F942-940A-3EE076ABF656}"/>
              </a:ext>
            </a:extLst>
          </p:cNvPr>
          <p:cNvSpPr>
            <a:spLocks noGrp="1"/>
          </p:cNvSpPr>
          <p:nvPr>
            <p:ph type="sldNum" sz="quarter" idx="12"/>
          </p:nvPr>
        </p:nvSpPr>
        <p:spPr/>
        <p:txBody>
          <a:bodyPr/>
          <a:lstStyle/>
          <a:p>
            <a:fld id="{31DE2C5B-556E-47B8-A792-024C2FCA4ACC}" type="slidenum">
              <a:rPr lang="en-GB" smtClean="0"/>
              <a:t>37</a:t>
            </a:fld>
            <a:endParaRPr lang="en-GB"/>
          </a:p>
        </p:txBody>
      </p:sp>
    </p:spTree>
    <p:extLst>
      <p:ext uri="{BB962C8B-B14F-4D97-AF65-F5344CB8AC3E}">
        <p14:creationId xmlns:p14="http://schemas.microsoft.com/office/powerpoint/2010/main" val="1958277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Changing the UI</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3" y="1350558"/>
            <a:ext cx="5667828" cy="5331508"/>
          </a:xfrm>
        </p:spPr>
        <p:txBody>
          <a:bodyPr>
            <a:normAutofit/>
          </a:bodyPr>
          <a:lstStyle/>
          <a:p>
            <a:r>
              <a:rPr lang="en-US" dirty="0"/>
              <a:t>(New) Problem: How to change the message when we press the button?</a:t>
            </a:r>
          </a:p>
          <a:p>
            <a:endParaRPr lang="en-US" dirty="0"/>
          </a:p>
          <a:p>
            <a:r>
              <a:rPr lang="en-US" dirty="0"/>
              <a:t>In other words: how to change the </a:t>
            </a:r>
            <a:r>
              <a:rPr lang="en-US" b="1" dirty="0"/>
              <a:t>app state </a:t>
            </a:r>
            <a:r>
              <a:rPr lang="en-US" dirty="0"/>
              <a:t>without reloading or restarting everything</a:t>
            </a:r>
          </a:p>
          <a:p>
            <a:endParaRPr lang="en-US" dirty="0"/>
          </a:p>
          <a:p>
            <a:r>
              <a:rPr lang="en-US" dirty="0"/>
              <a:t>We need a </a:t>
            </a:r>
            <a:r>
              <a:rPr lang="en-US" b="1" dirty="0" err="1">
                <a:latin typeface="Courier" pitchFamily="2" charset="0"/>
              </a:rPr>
              <a:t>StatefulWidget</a:t>
            </a:r>
            <a:endParaRPr lang="en-US" b="1" dirty="0">
              <a:latin typeface="Courier" pitchFamily="2" charset="0"/>
            </a:endParaRPr>
          </a:p>
          <a:p>
            <a:pPr marL="800100" lvl="1" indent="-457200">
              <a:buFont typeface="+mj-lt"/>
              <a:buAutoNum type="arabicPeriod"/>
            </a:pPr>
            <a:endParaRPr lang="en-US" dirty="0"/>
          </a:p>
          <a:p>
            <a:pPr marL="800100" lvl="1" indent="-457200">
              <a:buFont typeface="+mj-lt"/>
              <a:buAutoNum type="arabicPeriod"/>
            </a:pPr>
            <a:endParaRPr lang="en-US" dirty="0"/>
          </a:p>
          <a:p>
            <a:pPr marL="800100" lvl="1" indent="-457200">
              <a:buFont typeface="+mj-lt"/>
              <a:buAutoNum type="arabicPeriod"/>
            </a:pPr>
            <a:endParaRPr lang="en-US" dirty="0"/>
          </a:p>
        </p:txBody>
      </p:sp>
      <p:pic>
        <p:nvPicPr>
          <p:cNvPr id="6" name="Picture 5" descr="Graphical user interface&#10;&#10;Description automatically generated">
            <a:extLst>
              <a:ext uri="{FF2B5EF4-FFF2-40B4-BE49-F238E27FC236}">
                <a16:creationId xmlns:a16="http://schemas.microsoft.com/office/drawing/2014/main" id="{A37AE92A-E940-7B4D-90F2-730746AB45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3156" y="1178982"/>
            <a:ext cx="2622177" cy="5674659"/>
          </a:xfrm>
          <a:prstGeom prst="rect">
            <a:avLst/>
          </a:prstGeom>
        </p:spPr>
      </p:pic>
      <p:sp>
        <p:nvSpPr>
          <p:cNvPr id="4" name="Slide Number Placeholder 3">
            <a:extLst>
              <a:ext uri="{FF2B5EF4-FFF2-40B4-BE49-F238E27FC236}">
                <a16:creationId xmlns:a16="http://schemas.microsoft.com/office/drawing/2014/main" id="{BD9EF363-E83A-EA4F-8414-3F0DCF8EA4B2}"/>
              </a:ext>
            </a:extLst>
          </p:cNvPr>
          <p:cNvSpPr>
            <a:spLocks noGrp="1"/>
          </p:cNvSpPr>
          <p:nvPr>
            <p:ph type="sldNum" sz="quarter" idx="12"/>
          </p:nvPr>
        </p:nvSpPr>
        <p:spPr/>
        <p:txBody>
          <a:bodyPr/>
          <a:lstStyle/>
          <a:p>
            <a:fld id="{31DE2C5B-556E-47B8-A792-024C2FCA4ACC}" type="slidenum">
              <a:rPr lang="en-GB" smtClean="0"/>
              <a:t>38</a:t>
            </a:fld>
            <a:endParaRPr lang="en-GB"/>
          </a:p>
        </p:txBody>
      </p:sp>
    </p:spTree>
    <p:extLst>
      <p:ext uri="{BB962C8B-B14F-4D97-AF65-F5344CB8AC3E}">
        <p14:creationId xmlns:p14="http://schemas.microsoft.com/office/powerpoint/2010/main" val="3616031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StatefulWidget</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3" y="1350558"/>
            <a:ext cx="11136298" cy="5331508"/>
          </a:xfrm>
        </p:spPr>
        <p:txBody>
          <a:bodyPr>
            <a:normAutofit/>
          </a:bodyPr>
          <a:lstStyle/>
          <a:p>
            <a:r>
              <a:rPr lang="en-US" dirty="0"/>
              <a:t>As we mentioned before, stateful widgets maintain state that might change during the lifetime of the widget. </a:t>
            </a:r>
          </a:p>
          <a:p>
            <a:endParaRPr lang="en-US" dirty="0"/>
          </a:p>
          <a:p>
            <a:r>
              <a:rPr lang="en-US" dirty="0"/>
              <a:t>Implementing a stateful widget requires at least two classes: </a:t>
            </a:r>
          </a:p>
          <a:p>
            <a:endParaRPr lang="en-US" dirty="0"/>
          </a:p>
          <a:p>
            <a:pPr marL="914400" lvl="1" indent="-457200">
              <a:buFont typeface="+mj-lt"/>
              <a:buAutoNum type="arabicPeriod"/>
            </a:pPr>
            <a:r>
              <a:rPr lang="en-US" dirty="0"/>
              <a:t>A </a:t>
            </a:r>
            <a:r>
              <a:rPr lang="en-US" b="1" dirty="0" err="1">
                <a:latin typeface="Courier" pitchFamily="2" charset="0"/>
              </a:rPr>
              <a:t>StatefulWidget</a:t>
            </a:r>
            <a:r>
              <a:rPr lang="en-US" b="1" dirty="0"/>
              <a:t> class </a:t>
            </a:r>
            <a:r>
              <a:rPr lang="en-US" dirty="0"/>
              <a:t>that creates an instance of the </a:t>
            </a:r>
            <a:r>
              <a:rPr lang="en-US" dirty="0">
                <a:latin typeface="Courier" pitchFamily="2" charset="0"/>
              </a:rPr>
              <a:t>Widget</a:t>
            </a:r>
            <a:r>
              <a:rPr lang="en-US" dirty="0"/>
              <a:t> itself</a:t>
            </a:r>
          </a:p>
          <a:p>
            <a:pPr marL="914400" lvl="1" indent="-457200">
              <a:buFont typeface="+mj-lt"/>
              <a:buAutoNum type="arabicPeriod"/>
            </a:pPr>
            <a:endParaRPr lang="en-US" dirty="0"/>
          </a:p>
          <a:p>
            <a:pPr marL="914400" lvl="1" indent="-457200">
              <a:buFont typeface="+mj-lt"/>
              <a:buAutoNum type="arabicPeriod"/>
            </a:pPr>
            <a:r>
              <a:rPr lang="en-US" dirty="0"/>
              <a:t>A </a:t>
            </a:r>
            <a:r>
              <a:rPr lang="en-US" b="1" dirty="0">
                <a:latin typeface="Courier" pitchFamily="2" charset="0"/>
              </a:rPr>
              <a:t>State</a:t>
            </a:r>
            <a:r>
              <a:rPr lang="en-US" b="1" dirty="0"/>
              <a:t> class: </a:t>
            </a:r>
            <a:r>
              <a:rPr lang="en-US" dirty="0"/>
              <a:t>a class that manages the state of the </a:t>
            </a:r>
            <a:r>
              <a:rPr lang="en-US" b="1" dirty="0" err="1">
                <a:latin typeface="Courier" pitchFamily="2" charset="0"/>
              </a:rPr>
              <a:t>StatefulWidget</a:t>
            </a:r>
            <a:endParaRPr lang="en-US" dirty="0"/>
          </a:p>
          <a:p>
            <a:pPr marL="0" indent="0">
              <a:buNone/>
            </a:pPr>
            <a:endParaRPr lang="en-US" dirty="0"/>
          </a:p>
          <a:p>
            <a:pPr marL="800100" lvl="1" indent="-457200">
              <a:buFont typeface="+mj-lt"/>
              <a:buAutoNum type="arabicPeriod"/>
            </a:pPr>
            <a:endParaRPr lang="en-US" dirty="0"/>
          </a:p>
          <a:p>
            <a:pPr marL="800100" lvl="1" indent="-457200">
              <a:buFont typeface="+mj-lt"/>
              <a:buAutoNum type="arabicPeriod"/>
            </a:pPr>
            <a:endParaRPr lang="en-US" dirty="0"/>
          </a:p>
          <a:p>
            <a:pPr marL="800100" lvl="1" indent="-457200">
              <a:buFont typeface="+mj-lt"/>
              <a:buAutoNum type="arabicPeriod"/>
            </a:pPr>
            <a:endParaRPr lang="en-US" dirty="0"/>
          </a:p>
        </p:txBody>
      </p:sp>
      <p:sp>
        <p:nvSpPr>
          <p:cNvPr id="4" name="Slide Number Placeholder 3">
            <a:extLst>
              <a:ext uri="{FF2B5EF4-FFF2-40B4-BE49-F238E27FC236}">
                <a16:creationId xmlns:a16="http://schemas.microsoft.com/office/drawing/2014/main" id="{A74A3EEA-F317-1147-8750-EC5526CAB846}"/>
              </a:ext>
            </a:extLst>
          </p:cNvPr>
          <p:cNvSpPr>
            <a:spLocks noGrp="1"/>
          </p:cNvSpPr>
          <p:nvPr>
            <p:ph type="sldNum" sz="quarter" idx="12"/>
          </p:nvPr>
        </p:nvSpPr>
        <p:spPr/>
        <p:txBody>
          <a:bodyPr/>
          <a:lstStyle/>
          <a:p>
            <a:fld id="{31DE2C5B-556E-47B8-A792-024C2FCA4ACC}" type="slidenum">
              <a:rPr lang="en-GB" smtClean="0"/>
              <a:t>39</a:t>
            </a:fld>
            <a:endParaRPr lang="en-GB"/>
          </a:p>
        </p:txBody>
      </p:sp>
    </p:spTree>
    <p:extLst>
      <p:ext uri="{BB962C8B-B14F-4D97-AF65-F5344CB8AC3E}">
        <p14:creationId xmlns:p14="http://schemas.microsoft.com/office/powerpoint/2010/main" val="2207859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Before starting…</a:t>
            </a:r>
          </a:p>
        </p:txBody>
      </p:sp>
      <p:sp>
        <p:nvSpPr>
          <p:cNvPr id="5" name="Content Placeholder 4">
            <a:extLst>
              <a:ext uri="{FF2B5EF4-FFF2-40B4-BE49-F238E27FC236}">
                <a16:creationId xmlns:a16="http://schemas.microsoft.com/office/drawing/2014/main" id="{617E4116-D610-A249-B96D-BFDB3C9644EE}"/>
              </a:ext>
            </a:extLst>
          </p:cNvPr>
          <p:cNvSpPr>
            <a:spLocks noGrp="1"/>
          </p:cNvSpPr>
          <p:nvPr>
            <p:ph idx="1"/>
          </p:nvPr>
        </p:nvSpPr>
        <p:spPr>
          <a:xfrm>
            <a:off x="428172" y="1579534"/>
            <a:ext cx="4867159" cy="4858203"/>
          </a:xfrm>
        </p:spPr>
        <p:txBody>
          <a:bodyPr/>
          <a:lstStyle/>
          <a:p>
            <a:endParaRPr lang="en-IT" dirty="0"/>
          </a:p>
          <a:p>
            <a:r>
              <a:rPr lang="en-IT" dirty="0"/>
              <a:t>What you’ll see in these labs about Flutter capabilities</a:t>
            </a:r>
          </a:p>
          <a:p>
            <a:endParaRPr lang="en-IT" dirty="0"/>
          </a:p>
          <a:p>
            <a:endParaRPr lang="en-IT" dirty="0"/>
          </a:p>
          <a:p>
            <a:r>
              <a:rPr lang="en-IT" dirty="0"/>
              <a:t>Actual things that you will probably use</a:t>
            </a:r>
          </a:p>
          <a:p>
            <a:endParaRPr lang="en-IT" dirty="0"/>
          </a:p>
          <a:p>
            <a:endParaRPr lang="en-IT" dirty="0"/>
          </a:p>
          <a:p>
            <a:r>
              <a:rPr lang="en-IT" dirty="0"/>
              <a:t>Flutter possibilities</a:t>
            </a:r>
          </a:p>
        </p:txBody>
      </p:sp>
      <p:pic>
        <p:nvPicPr>
          <p:cNvPr id="1028" name="Picture 4" descr="Iceberg - animazione 3D - Insegnamento e apprendimento digitale Mozaik">
            <a:extLst>
              <a:ext uri="{FF2B5EF4-FFF2-40B4-BE49-F238E27FC236}">
                <a16:creationId xmlns:a16="http://schemas.microsoft.com/office/drawing/2014/main" id="{F394ACDD-6FD7-BB4D-9061-5A95A9A1062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763" t="-1" r="30340" b="1419"/>
          <a:stretch/>
        </p:blipFill>
        <p:spPr bwMode="auto">
          <a:xfrm>
            <a:off x="5880337" y="1308050"/>
            <a:ext cx="6177343" cy="5388024"/>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AEBE6E80-1985-9F45-AF76-436B03B7FB19}"/>
              </a:ext>
            </a:extLst>
          </p:cNvPr>
          <p:cNvCxnSpPr>
            <a:cxnSpLocks/>
          </p:cNvCxnSpPr>
          <p:nvPr/>
        </p:nvCxnSpPr>
        <p:spPr>
          <a:xfrm flipV="1">
            <a:off x="4735773" y="2293749"/>
            <a:ext cx="4423725" cy="149200"/>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2" name="Straight Arrow Connector 11">
            <a:extLst>
              <a:ext uri="{FF2B5EF4-FFF2-40B4-BE49-F238E27FC236}">
                <a16:creationId xmlns:a16="http://schemas.microsoft.com/office/drawing/2014/main" id="{02295D03-4AC3-484F-9959-CA715A16E9E4}"/>
              </a:ext>
            </a:extLst>
          </p:cNvPr>
          <p:cNvCxnSpPr>
            <a:cxnSpLocks/>
          </p:cNvCxnSpPr>
          <p:nvPr/>
        </p:nvCxnSpPr>
        <p:spPr>
          <a:xfrm>
            <a:off x="4572000" y="4053385"/>
            <a:ext cx="5104263" cy="0"/>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6" name="Straight Arrow Connector 15">
            <a:extLst>
              <a:ext uri="{FF2B5EF4-FFF2-40B4-BE49-F238E27FC236}">
                <a16:creationId xmlns:a16="http://schemas.microsoft.com/office/drawing/2014/main" id="{0469C071-10FA-D14B-891A-CD63848D1C9B}"/>
              </a:ext>
            </a:extLst>
          </p:cNvPr>
          <p:cNvCxnSpPr>
            <a:cxnSpLocks/>
          </p:cNvCxnSpPr>
          <p:nvPr/>
        </p:nvCxnSpPr>
        <p:spPr>
          <a:xfrm flipV="1">
            <a:off x="3521122" y="5063319"/>
            <a:ext cx="3930556" cy="545911"/>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sp>
        <p:nvSpPr>
          <p:cNvPr id="3" name="Slide Number Placeholder 2">
            <a:extLst>
              <a:ext uri="{FF2B5EF4-FFF2-40B4-BE49-F238E27FC236}">
                <a16:creationId xmlns:a16="http://schemas.microsoft.com/office/drawing/2014/main" id="{CC7F8063-66E4-8F4F-B2B6-3152513F1558}"/>
              </a:ext>
            </a:extLst>
          </p:cNvPr>
          <p:cNvSpPr>
            <a:spLocks noGrp="1"/>
          </p:cNvSpPr>
          <p:nvPr>
            <p:ph type="sldNum" sz="quarter" idx="12"/>
          </p:nvPr>
        </p:nvSpPr>
        <p:spPr/>
        <p:txBody>
          <a:bodyPr/>
          <a:lstStyle/>
          <a:p>
            <a:fld id="{31DE2C5B-556E-47B8-A792-024C2FCA4ACC}" type="slidenum">
              <a:rPr lang="en-GB" smtClean="0"/>
              <a:t>4</a:t>
            </a:fld>
            <a:endParaRPr lang="en-GB"/>
          </a:p>
        </p:txBody>
      </p:sp>
    </p:spTree>
    <p:extLst>
      <p:ext uri="{BB962C8B-B14F-4D97-AF65-F5344CB8AC3E}">
        <p14:creationId xmlns:p14="http://schemas.microsoft.com/office/powerpoint/2010/main" val="39275678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The boilerplate code of a StatefulWidget</a:t>
            </a:r>
          </a:p>
        </p:txBody>
      </p:sp>
      <p:sp>
        <p:nvSpPr>
          <p:cNvPr id="6" name="Rectangle 5">
            <a:extLst>
              <a:ext uri="{FF2B5EF4-FFF2-40B4-BE49-F238E27FC236}">
                <a16:creationId xmlns:a16="http://schemas.microsoft.com/office/drawing/2014/main" id="{4BA93F4B-D07A-9F44-AD78-DE159776C42D}"/>
              </a:ext>
            </a:extLst>
          </p:cNvPr>
          <p:cNvSpPr/>
          <p:nvPr/>
        </p:nvSpPr>
        <p:spPr>
          <a:xfrm>
            <a:off x="428172" y="1758566"/>
            <a:ext cx="8715828" cy="4247317"/>
          </a:xfrm>
          <a:prstGeom prst="rect">
            <a:avLst/>
          </a:prstGeom>
        </p:spPr>
        <p:txBody>
          <a:bodyPr wrap="square">
            <a:spAutoFit/>
          </a:bodyPr>
          <a:lstStyle/>
          <a:p>
            <a:r>
              <a:rPr lang="en-GB" dirty="0">
                <a:latin typeface="Courier" pitchFamily="2" charset="0"/>
              </a:rPr>
              <a:t>class </a:t>
            </a:r>
            <a:r>
              <a:rPr lang="en-GB" b="1" dirty="0" err="1">
                <a:latin typeface="Courier" pitchFamily="2" charset="0"/>
              </a:rPr>
              <a:t>RandomHello</a:t>
            </a:r>
            <a:r>
              <a:rPr lang="en-GB" dirty="0">
                <a:latin typeface="Courier" pitchFamily="2" charset="0"/>
              </a:rPr>
              <a:t> </a:t>
            </a:r>
            <a:r>
              <a:rPr lang="en-GB" b="1" dirty="0">
                <a:latin typeface="Courier" pitchFamily="2" charset="0"/>
              </a:rPr>
              <a:t>extends </a:t>
            </a:r>
            <a:r>
              <a:rPr lang="en-GB" b="1" dirty="0" err="1">
                <a:latin typeface="Courier" pitchFamily="2" charset="0"/>
              </a:rPr>
              <a:t>StatefulWidget</a:t>
            </a:r>
            <a:r>
              <a:rPr lang="en-GB" dirty="0">
                <a:latin typeface="Courier" pitchFamily="2" charset="0"/>
              </a:rPr>
              <a:t>{</a:t>
            </a:r>
          </a:p>
          <a:p>
            <a:r>
              <a:rPr lang="en-GB" dirty="0">
                <a:latin typeface="Courier" pitchFamily="2" charset="0"/>
              </a:rPr>
              <a:t>  </a:t>
            </a:r>
            <a:r>
              <a:rPr lang="en-GB" dirty="0" err="1">
                <a:latin typeface="Courier" pitchFamily="2" charset="0"/>
              </a:rPr>
              <a:t>const</a:t>
            </a:r>
            <a:r>
              <a:rPr lang="en-GB" dirty="0">
                <a:latin typeface="Courier" pitchFamily="2" charset="0"/>
              </a:rPr>
              <a:t> </a:t>
            </a:r>
            <a:r>
              <a:rPr lang="en-GB" dirty="0" err="1">
                <a:latin typeface="Courier" pitchFamily="2" charset="0"/>
              </a:rPr>
              <a:t>RandomHello</a:t>
            </a:r>
            <a:r>
              <a:rPr lang="en-GB" dirty="0">
                <a:latin typeface="Courier" pitchFamily="2" charset="0"/>
              </a:rPr>
              <a:t>({Key? key}) : super(key: key);</a:t>
            </a:r>
          </a:p>
          <a:p>
            <a:br>
              <a:rPr lang="en-GB" dirty="0">
                <a:latin typeface="Courier" pitchFamily="2" charset="0"/>
              </a:rPr>
            </a:br>
            <a:r>
              <a:rPr lang="en-GB" dirty="0">
                <a:latin typeface="Courier" pitchFamily="2" charset="0"/>
              </a:rPr>
              <a:t>  @override</a:t>
            </a:r>
          </a:p>
          <a:p>
            <a:r>
              <a:rPr lang="en-GB" dirty="0">
                <a:latin typeface="Courier" pitchFamily="2" charset="0"/>
              </a:rPr>
              <a:t>  _</a:t>
            </a:r>
            <a:r>
              <a:rPr lang="en-GB" dirty="0" err="1">
                <a:latin typeface="Courier" pitchFamily="2" charset="0"/>
              </a:rPr>
              <a:t>RandomHelloState</a:t>
            </a:r>
            <a:r>
              <a:rPr lang="en-GB" dirty="0">
                <a:latin typeface="Courier" pitchFamily="2" charset="0"/>
              </a:rPr>
              <a:t> </a:t>
            </a:r>
            <a:r>
              <a:rPr lang="en-GB" b="1" dirty="0" err="1">
                <a:latin typeface="Courier" pitchFamily="2" charset="0"/>
              </a:rPr>
              <a:t>createState</a:t>
            </a:r>
            <a:r>
              <a:rPr lang="en-GB" b="1" dirty="0">
                <a:latin typeface="Courier" pitchFamily="2" charset="0"/>
              </a:rPr>
              <a:t>() </a:t>
            </a:r>
            <a:r>
              <a:rPr lang="en-GB" dirty="0">
                <a:latin typeface="Courier" pitchFamily="2" charset="0"/>
              </a:rPr>
              <a:t>=&gt; _</a:t>
            </a:r>
            <a:r>
              <a:rPr lang="en-GB" dirty="0" err="1">
                <a:latin typeface="Courier" pitchFamily="2" charset="0"/>
              </a:rPr>
              <a:t>RandomHelloState</a:t>
            </a:r>
            <a:r>
              <a:rPr lang="en-GB" dirty="0">
                <a:latin typeface="Courier" pitchFamily="2" charset="0"/>
              </a:rPr>
              <a:t>();</a:t>
            </a:r>
          </a:p>
          <a:p>
            <a:r>
              <a:rPr lang="en-GB" dirty="0">
                <a:latin typeface="Courier" pitchFamily="2" charset="0"/>
              </a:rPr>
              <a:t>}//</a:t>
            </a:r>
            <a:r>
              <a:rPr lang="en-GB" dirty="0" err="1">
                <a:latin typeface="Courier" pitchFamily="2" charset="0"/>
              </a:rPr>
              <a:t>RandomHello</a:t>
            </a:r>
            <a:endParaRPr lang="en-GB" dirty="0">
              <a:latin typeface="Courier" pitchFamily="2" charset="0"/>
            </a:endParaRPr>
          </a:p>
          <a:p>
            <a:br>
              <a:rPr lang="en-GB" dirty="0">
                <a:latin typeface="Courier" pitchFamily="2" charset="0"/>
              </a:rPr>
            </a:br>
            <a:r>
              <a:rPr lang="en-GB" dirty="0">
                <a:latin typeface="Courier" pitchFamily="2" charset="0"/>
              </a:rPr>
              <a:t>class </a:t>
            </a:r>
            <a:r>
              <a:rPr lang="en-GB" b="1" dirty="0">
                <a:latin typeface="Courier" pitchFamily="2" charset="0"/>
              </a:rPr>
              <a:t>_</a:t>
            </a:r>
            <a:r>
              <a:rPr lang="en-GB" b="1" dirty="0" err="1">
                <a:latin typeface="Courier" pitchFamily="2" charset="0"/>
              </a:rPr>
              <a:t>RandomHelloState</a:t>
            </a:r>
            <a:r>
              <a:rPr lang="en-GB" dirty="0">
                <a:latin typeface="Courier" pitchFamily="2" charset="0"/>
              </a:rPr>
              <a:t> </a:t>
            </a:r>
            <a:r>
              <a:rPr lang="en-GB" b="1" dirty="0">
                <a:latin typeface="Courier" pitchFamily="2" charset="0"/>
              </a:rPr>
              <a:t>extends State&lt;</a:t>
            </a:r>
            <a:r>
              <a:rPr lang="en-GB" b="1" dirty="0" err="1">
                <a:latin typeface="Courier" pitchFamily="2" charset="0"/>
              </a:rPr>
              <a:t>RandomHello</a:t>
            </a:r>
            <a:r>
              <a:rPr lang="en-GB" b="1" dirty="0">
                <a:latin typeface="Courier" pitchFamily="2" charset="0"/>
              </a:rPr>
              <a:t>&gt;</a:t>
            </a:r>
            <a:r>
              <a:rPr lang="en-GB" dirty="0">
                <a:latin typeface="Courier" pitchFamily="2" charset="0"/>
              </a:rPr>
              <a:t>{</a:t>
            </a:r>
          </a:p>
          <a:p>
            <a:br>
              <a:rPr lang="en-GB" dirty="0">
                <a:latin typeface="Courier" pitchFamily="2" charset="0"/>
              </a:rPr>
            </a:br>
            <a:r>
              <a:rPr lang="en-GB" dirty="0">
                <a:latin typeface="Courier" pitchFamily="2" charset="0"/>
              </a:rPr>
              <a:t>  @override</a:t>
            </a:r>
          </a:p>
          <a:p>
            <a:r>
              <a:rPr lang="en-GB" dirty="0">
                <a:latin typeface="Courier" pitchFamily="2" charset="0"/>
              </a:rPr>
              <a:t>  Widget </a:t>
            </a:r>
            <a:r>
              <a:rPr lang="en-GB" b="1" dirty="0">
                <a:latin typeface="Courier" pitchFamily="2" charset="0"/>
              </a:rPr>
              <a:t>build</a:t>
            </a:r>
            <a:r>
              <a:rPr lang="en-GB" dirty="0">
                <a:latin typeface="Courier" pitchFamily="2" charset="0"/>
              </a:rPr>
              <a:t>(</a:t>
            </a:r>
            <a:r>
              <a:rPr lang="en-GB" dirty="0" err="1">
                <a:latin typeface="Courier" pitchFamily="2" charset="0"/>
              </a:rPr>
              <a:t>BuildContext</a:t>
            </a:r>
            <a:r>
              <a:rPr lang="en-GB" dirty="0">
                <a:latin typeface="Courier" pitchFamily="2" charset="0"/>
              </a:rPr>
              <a:t> </a:t>
            </a:r>
            <a:r>
              <a:rPr lang="en-GB" dirty="0" err="1">
                <a:latin typeface="Courier" pitchFamily="2" charset="0"/>
              </a:rPr>
              <a:t>buildContext</a:t>
            </a:r>
            <a:r>
              <a:rPr lang="en-GB" dirty="0">
                <a:latin typeface="Courier" pitchFamily="2" charset="0"/>
              </a:rPr>
              <a:t>){</a:t>
            </a:r>
          </a:p>
          <a:p>
            <a:r>
              <a:rPr lang="en-GB" dirty="0">
                <a:latin typeface="Courier" pitchFamily="2" charset="0"/>
              </a:rPr>
              <a:t>    //return some widget</a:t>
            </a:r>
          </a:p>
          <a:p>
            <a:r>
              <a:rPr lang="en-GB" dirty="0">
                <a:latin typeface="Courier" pitchFamily="2" charset="0"/>
              </a:rPr>
              <a:t>  }//build </a:t>
            </a:r>
          </a:p>
          <a:p>
            <a:endParaRPr lang="en-GB" dirty="0">
              <a:latin typeface="Courier" pitchFamily="2" charset="0"/>
            </a:endParaRPr>
          </a:p>
          <a:p>
            <a:r>
              <a:rPr lang="en-GB" dirty="0">
                <a:latin typeface="Courier" pitchFamily="2" charset="0"/>
              </a:rPr>
              <a:t>}//_</a:t>
            </a:r>
            <a:r>
              <a:rPr lang="en-GB" dirty="0" err="1">
                <a:latin typeface="Courier" pitchFamily="2" charset="0"/>
              </a:rPr>
              <a:t>RandomHelloState</a:t>
            </a:r>
            <a:endParaRPr lang="en-GB" b="0" dirty="0">
              <a:effectLst/>
              <a:latin typeface="Courier" pitchFamily="2" charset="0"/>
            </a:endParaRPr>
          </a:p>
        </p:txBody>
      </p:sp>
      <p:sp>
        <p:nvSpPr>
          <p:cNvPr id="3" name="Slide Number Placeholder 2">
            <a:extLst>
              <a:ext uri="{FF2B5EF4-FFF2-40B4-BE49-F238E27FC236}">
                <a16:creationId xmlns:a16="http://schemas.microsoft.com/office/drawing/2014/main" id="{3FE36FA5-F059-2D45-BCF7-3130ADDA7D5F}"/>
              </a:ext>
            </a:extLst>
          </p:cNvPr>
          <p:cNvSpPr>
            <a:spLocks noGrp="1"/>
          </p:cNvSpPr>
          <p:nvPr>
            <p:ph type="sldNum" sz="quarter" idx="12"/>
          </p:nvPr>
        </p:nvSpPr>
        <p:spPr/>
        <p:txBody>
          <a:bodyPr/>
          <a:lstStyle/>
          <a:p>
            <a:fld id="{31DE2C5B-556E-47B8-A792-024C2FCA4ACC}" type="slidenum">
              <a:rPr lang="en-GB" smtClean="0"/>
              <a:t>40</a:t>
            </a:fld>
            <a:endParaRPr lang="en-GB"/>
          </a:p>
        </p:txBody>
      </p:sp>
    </p:spTree>
    <p:extLst>
      <p:ext uri="{BB962C8B-B14F-4D97-AF65-F5344CB8AC3E}">
        <p14:creationId xmlns:p14="http://schemas.microsoft.com/office/powerpoint/2010/main" val="17077765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Refactoring the UI - RandomHello</a:t>
            </a:r>
          </a:p>
        </p:txBody>
      </p:sp>
      <p:sp>
        <p:nvSpPr>
          <p:cNvPr id="6" name="Rectangle 5">
            <a:extLst>
              <a:ext uri="{FF2B5EF4-FFF2-40B4-BE49-F238E27FC236}">
                <a16:creationId xmlns:a16="http://schemas.microsoft.com/office/drawing/2014/main" id="{4BA93F4B-D07A-9F44-AD78-DE159776C42D}"/>
              </a:ext>
            </a:extLst>
          </p:cNvPr>
          <p:cNvSpPr/>
          <p:nvPr/>
        </p:nvSpPr>
        <p:spPr>
          <a:xfrm>
            <a:off x="750902" y="1942419"/>
            <a:ext cx="8715828" cy="4801314"/>
          </a:xfrm>
          <a:prstGeom prst="rect">
            <a:avLst/>
          </a:prstGeom>
        </p:spPr>
        <p:txBody>
          <a:bodyPr wrap="square">
            <a:spAutoFit/>
          </a:bodyPr>
          <a:lstStyle/>
          <a:p>
            <a:r>
              <a:rPr lang="en-GB" dirty="0">
                <a:latin typeface="Courier" pitchFamily="2" charset="0"/>
              </a:rPr>
              <a:t>...</a:t>
            </a:r>
            <a:br>
              <a:rPr lang="en-GB" dirty="0">
                <a:latin typeface="Courier" pitchFamily="2" charset="0"/>
              </a:rPr>
            </a:br>
            <a:r>
              <a:rPr lang="en-GB" dirty="0">
                <a:latin typeface="Courier" pitchFamily="2" charset="0"/>
              </a:rPr>
              <a:t>class _</a:t>
            </a:r>
            <a:r>
              <a:rPr lang="en-GB" dirty="0" err="1">
                <a:latin typeface="Courier" pitchFamily="2" charset="0"/>
              </a:rPr>
              <a:t>RandomHelloState</a:t>
            </a:r>
            <a:r>
              <a:rPr lang="en-GB" dirty="0">
                <a:latin typeface="Courier" pitchFamily="2" charset="0"/>
              </a:rPr>
              <a:t> extends State&lt;</a:t>
            </a:r>
            <a:r>
              <a:rPr lang="en-GB" dirty="0" err="1">
                <a:latin typeface="Courier" pitchFamily="2" charset="0"/>
              </a:rPr>
              <a:t>RandomHello</a:t>
            </a:r>
            <a:r>
              <a:rPr lang="en-GB" dirty="0">
                <a:latin typeface="Courier" pitchFamily="2" charset="0"/>
              </a:rPr>
              <a:t>&gt;{</a:t>
            </a:r>
          </a:p>
          <a:p>
            <a:br>
              <a:rPr lang="en-GB" dirty="0">
                <a:latin typeface="Courier" pitchFamily="2" charset="0"/>
              </a:rPr>
            </a:br>
            <a:r>
              <a:rPr lang="en-GB" dirty="0">
                <a:latin typeface="Courier" pitchFamily="2" charset="0"/>
              </a:rPr>
              <a:t>  </a:t>
            </a:r>
            <a:r>
              <a:rPr lang="en-GB" b="1" dirty="0">
                <a:latin typeface="Courier" pitchFamily="2" charset="0"/>
              </a:rPr>
              <a:t>@override</a:t>
            </a:r>
          </a:p>
          <a:p>
            <a:r>
              <a:rPr lang="en-GB" b="1" dirty="0">
                <a:latin typeface="Courier" pitchFamily="2" charset="0"/>
              </a:rPr>
              <a:t>  Widget build(</a:t>
            </a:r>
            <a:r>
              <a:rPr lang="en-GB" b="1" dirty="0" err="1">
                <a:latin typeface="Courier" pitchFamily="2" charset="0"/>
              </a:rPr>
              <a:t>BuildContext</a:t>
            </a:r>
            <a:r>
              <a:rPr lang="en-GB" b="1" dirty="0">
                <a:latin typeface="Courier" pitchFamily="2" charset="0"/>
              </a:rPr>
              <a:t> </a:t>
            </a:r>
            <a:r>
              <a:rPr lang="en-GB" b="1" dirty="0" err="1">
                <a:latin typeface="Courier" pitchFamily="2" charset="0"/>
              </a:rPr>
              <a:t>buildContext</a:t>
            </a:r>
            <a:r>
              <a:rPr lang="en-GB" b="1" dirty="0">
                <a:latin typeface="Courier" pitchFamily="2" charset="0"/>
              </a:rPr>
              <a:t>){</a:t>
            </a:r>
          </a:p>
          <a:p>
            <a:r>
              <a:rPr lang="en-GB" b="1" dirty="0">
                <a:latin typeface="Courier" pitchFamily="2" charset="0"/>
              </a:rPr>
              <a:t>    final word = </a:t>
            </a:r>
            <a:r>
              <a:rPr lang="en-GB" b="1" dirty="0" err="1">
                <a:latin typeface="Courier" pitchFamily="2" charset="0"/>
              </a:rPr>
              <a:t>WordPair.random</a:t>
            </a:r>
            <a:r>
              <a:rPr lang="en-GB" b="1" dirty="0">
                <a:latin typeface="Courier" pitchFamily="2" charset="0"/>
              </a:rPr>
              <a:t>().first;</a:t>
            </a:r>
          </a:p>
          <a:p>
            <a:r>
              <a:rPr lang="en-GB" b="1" dirty="0">
                <a:latin typeface="Courier" pitchFamily="2" charset="0"/>
              </a:rPr>
              <a:t>    return Column(</a:t>
            </a:r>
          </a:p>
          <a:p>
            <a:r>
              <a:rPr lang="en-GB" b="1" dirty="0">
                <a:latin typeface="Courier" pitchFamily="2" charset="0"/>
              </a:rPr>
              <a:t>      </a:t>
            </a:r>
            <a:r>
              <a:rPr lang="en-GB" b="1" dirty="0" err="1">
                <a:latin typeface="Courier" pitchFamily="2" charset="0"/>
              </a:rPr>
              <a:t>mainAxisAlignment</a:t>
            </a:r>
            <a:r>
              <a:rPr lang="en-GB" b="1" dirty="0">
                <a:latin typeface="Courier" pitchFamily="2" charset="0"/>
              </a:rPr>
              <a:t>: </a:t>
            </a:r>
            <a:r>
              <a:rPr lang="en-GB" b="1" dirty="0" err="1">
                <a:latin typeface="Courier" pitchFamily="2" charset="0"/>
              </a:rPr>
              <a:t>MainAxisAlignment.center</a:t>
            </a:r>
            <a:r>
              <a:rPr lang="en-GB" b="1" dirty="0">
                <a:latin typeface="Courier" pitchFamily="2" charset="0"/>
              </a:rPr>
              <a:t>,</a:t>
            </a:r>
          </a:p>
          <a:p>
            <a:r>
              <a:rPr lang="en-GB" b="1" dirty="0">
                <a:latin typeface="Courier" pitchFamily="2" charset="0"/>
              </a:rPr>
              <a:t>      children: [</a:t>
            </a:r>
          </a:p>
          <a:p>
            <a:r>
              <a:rPr lang="en-GB" b="1" dirty="0">
                <a:latin typeface="Courier" pitchFamily="2" charset="0"/>
              </a:rPr>
              <a:t>        Text('Hello, $word!’),</a:t>
            </a:r>
          </a:p>
          <a:p>
            <a:r>
              <a:rPr lang="en-GB" b="1" dirty="0">
                <a:latin typeface="Courier" pitchFamily="2" charset="0"/>
              </a:rPr>
              <a:t>        </a:t>
            </a:r>
            <a:r>
              <a:rPr lang="en-GB" b="1" dirty="0" err="1">
                <a:latin typeface="Courier" pitchFamily="2" charset="0"/>
              </a:rPr>
              <a:t>ElevatedButton</a:t>
            </a:r>
            <a:r>
              <a:rPr lang="en-GB" b="1" dirty="0">
                <a:latin typeface="Courier" pitchFamily="2" charset="0"/>
              </a:rPr>
              <a:t>(</a:t>
            </a:r>
            <a:r>
              <a:rPr lang="en-GB" b="1" dirty="0" err="1">
                <a:latin typeface="Courier" pitchFamily="2" charset="0"/>
              </a:rPr>
              <a:t>onPressed</a:t>
            </a:r>
            <a:r>
              <a:rPr lang="en-GB" b="1" dirty="0">
                <a:latin typeface="Courier" pitchFamily="2" charset="0"/>
              </a:rPr>
              <a:t>: (){}, child: </a:t>
            </a:r>
            <a:r>
              <a:rPr lang="en-GB" b="1" dirty="0" err="1">
                <a:latin typeface="Courier" pitchFamily="2" charset="0"/>
              </a:rPr>
              <a:t>const</a:t>
            </a:r>
            <a:r>
              <a:rPr lang="en-GB" b="1" dirty="0">
                <a:latin typeface="Courier" pitchFamily="2" charset="0"/>
              </a:rPr>
              <a:t> Text('Press me')),</a:t>
            </a:r>
          </a:p>
          <a:p>
            <a:r>
              <a:rPr lang="en-GB" b="1" dirty="0">
                <a:latin typeface="Courier" pitchFamily="2" charset="0"/>
              </a:rPr>
              <a:t>      ],</a:t>
            </a:r>
          </a:p>
          <a:p>
            <a:r>
              <a:rPr lang="en-GB" b="1" dirty="0">
                <a:latin typeface="Courier" pitchFamily="2" charset="0"/>
              </a:rPr>
              <a:t>    );</a:t>
            </a:r>
          </a:p>
          <a:p>
            <a:r>
              <a:rPr lang="en-GB" b="1" dirty="0">
                <a:latin typeface="Courier" pitchFamily="2" charset="0"/>
              </a:rPr>
              <a:t>  }//build </a:t>
            </a:r>
          </a:p>
          <a:p>
            <a:endParaRPr lang="en-GB" dirty="0">
              <a:latin typeface="Courier" pitchFamily="2" charset="0"/>
            </a:endParaRPr>
          </a:p>
          <a:p>
            <a:r>
              <a:rPr lang="en-GB" dirty="0">
                <a:latin typeface="Courier" pitchFamily="2" charset="0"/>
              </a:rPr>
              <a:t>}//_</a:t>
            </a:r>
            <a:r>
              <a:rPr lang="en-GB" dirty="0" err="1">
                <a:latin typeface="Courier" pitchFamily="2" charset="0"/>
              </a:rPr>
              <a:t>RandomHelloState</a:t>
            </a:r>
            <a:endParaRPr lang="en-GB" b="0" dirty="0">
              <a:effectLst/>
              <a:latin typeface="Courier" pitchFamily="2" charset="0"/>
            </a:endParaRPr>
          </a:p>
        </p:txBody>
      </p:sp>
      <p:sp>
        <p:nvSpPr>
          <p:cNvPr id="9" name="Content Placeholder 2">
            <a:extLst>
              <a:ext uri="{FF2B5EF4-FFF2-40B4-BE49-F238E27FC236}">
                <a16:creationId xmlns:a16="http://schemas.microsoft.com/office/drawing/2014/main" id="{FCCAFD9F-3D36-4549-A3FB-0F56B31BE654}"/>
              </a:ext>
            </a:extLst>
          </p:cNvPr>
          <p:cNvSpPr>
            <a:spLocks noGrp="1"/>
          </p:cNvSpPr>
          <p:nvPr>
            <p:ph idx="1"/>
          </p:nvPr>
        </p:nvSpPr>
        <p:spPr>
          <a:xfrm>
            <a:off x="428172" y="1216470"/>
            <a:ext cx="9468863" cy="531648"/>
          </a:xfrm>
        </p:spPr>
        <p:txBody>
          <a:bodyPr>
            <a:normAutofit/>
          </a:bodyPr>
          <a:lstStyle/>
          <a:p>
            <a:r>
              <a:rPr lang="en-US" dirty="0"/>
              <a:t>Let’s copy some code into the build method new Widget</a:t>
            </a:r>
          </a:p>
        </p:txBody>
      </p:sp>
      <p:sp>
        <p:nvSpPr>
          <p:cNvPr id="3" name="Slide Number Placeholder 2">
            <a:extLst>
              <a:ext uri="{FF2B5EF4-FFF2-40B4-BE49-F238E27FC236}">
                <a16:creationId xmlns:a16="http://schemas.microsoft.com/office/drawing/2014/main" id="{8E43A2BD-138B-0C43-907D-4DD6CD0B00B4}"/>
              </a:ext>
            </a:extLst>
          </p:cNvPr>
          <p:cNvSpPr>
            <a:spLocks noGrp="1"/>
          </p:cNvSpPr>
          <p:nvPr>
            <p:ph type="sldNum" sz="quarter" idx="12"/>
          </p:nvPr>
        </p:nvSpPr>
        <p:spPr/>
        <p:txBody>
          <a:bodyPr/>
          <a:lstStyle/>
          <a:p>
            <a:fld id="{31DE2C5B-556E-47B8-A792-024C2FCA4ACC}" type="slidenum">
              <a:rPr lang="en-GB" smtClean="0"/>
              <a:t>41</a:t>
            </a:fld>
            <a:endParaRPr lang="en-GB"/>
          </a:p>
        </p:txBody>
      </p:sp>
    </p:spTree>
    <p:extLst>
      <p:ext uri="{BB962C8B-B14F-4D97-AF65-F5344CB8AC3E}">
        <p14:creationId xmlns:p14="http://schemas.microsoft.com/office/powerpoint/2010/main" val="1814751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Refactoring the UI - MyApp</a:t>
            </a:r>
          </a:p>
        </p:txBody>
      </p:sp>
      <p:sp>
        <p:nvSpPr>
          <p:cNvPr id="6" name="Rectangle 5">
            <a:extLst>
              <a:ext uri="{FF2B5EF4-FFF2-40B4-BE49-F238E27FC236}">
                <a16:creationId xmlns:a16="http://schemas.microsoft.com/office/drawing/2014/main" id="{4BA93F4B-D07A-9F44-AD78-DE159776C42D}"/>
              </a:ext>
            </a:extLst>
          </p:cNvPr>
          <p:cNvSpPr/>
          <p:nvPr/>
        </p:nvSpPr>
        <p:spPr>
          <a:xfrm>
            <a:off x="750902" y="1942419"/>
            <a:ext cx="10114322" cy="4247317"/>
          </a:xfrm>
          <a:prstGeom prst="rect">
            <a:avLst/>
          </a:prstGeom>
        </p:spPr>
        <p:txBody>
          <a:bodyPr wrap="square">
            <a:spAutoFit/>
          </a:bodyPr>
          <a:lstStyle/>
          <a:p>
            <a:r>
              <a:rPr lang="en-GB" dirty="0">
                <a:latin typeface="Courier" pitchFamily="2" charset="0"/>
              </a:rPr>
              <a:t>class </a:t>
            </a:r>
            <a:r>
              <a:rPr lang="en-GB" dirty="0" err="1">
                <a:latin typeface="Courier" pitchFamily="2" charset="0"/>
              </a:rPr>
              <a:t>MyApp</a:t>
            </a:r>
            <a:r>
              <a:rPr lang="en-GB" dirty="0">
                <a:latin typeface="Courier" pitchFamily="2" charset="0"/>
              </a:rPr>
              <a:t> extends </a:t>
            </a:r>
            <a:r>
              <a:rPr lang="en-GB" dirty="0" err="1">
                <a:latin typeface="Courier" pitchFamily="2" charset="0"/>
              </a:rPr>
              <a:t>StatelessWidget</a:t>
            </a:r>
            <a:r>
              <a:rPr lang="en-GB" dirty="0">
                <a:latin typeface="Courier" pitchFamily="2" charset="0"/>
              </a:rPr>
              <a:t> {</a:t>
            </a:r>
          </a:p>
          <a:p>
            <a:r>
              <a:rPr lang="en-GB" dirty="0">
                <a:latin typeface="Courier" pitchFamily="2" charset="0"/>
              </a:rPr>
              <a:t>  </a:t>
            </a:r>
            <a:r>
              <a:rPr lang="en-GB" dirty="0" err="1">
                <a:latin typeface="Courier" pitchFamily="2" charset="0"/>
              </a:rPr>
              <a:t>const</a:t>
            </a:r>
            <a:r>
              <a:rPr lang="en-GB" dirty="0">
                <a:latin typeface="Courier" pitchFamily="2" charset="0"/>
              </a:rPr>
              <a:t> </a:t>
            </a:r>
            <a:r>
              <a:rPr lang="en-GB" dirty="0" err="1">
                <a:latin typeface="Courier" pitchFamily="2" charset="0"/>
              </a:rPr>
              <a:t>MyApp</a:t>
            </a:r>
            <a:r>
              <a:rPr lang="en-GB" dirty="0">
                <a:latin typeface="Courier" pitchFamily="2" charset="0"/>
              </a:rPr>
              <a:t>({Key? key}) : super(key: key);</a:t>
            </a:r>
          </a:p>
          <a:p>
            <a:br>
              <a:rPr lang="en-GB" dirty="0">
                <a:latin typeface="Courier" pitchFamily="2" charset="0"/>
              </a:rPr>
            </a:br>
            <a:r>
              <a:rPr lang="en-GB" dirty="0">
                <a:latin typeface="Courier" pitchFamily="2" charset="0"/>
              </a:rPr>
              <a:t>  @override</a:t>
            </a:r>
          </a:p>
          <a:p>
            <a:r>
              <a:rPr lang="en-GB" dirty="0">
                <a:latin typeface="Courier" pitchFamily="2" charset="0"/>
              </a:rPr>
              <a:t>  Widget build(</a:t>
            </a:r>
            <a:r>
              <a:rPr lang="en-GB" dirty="0" err="1">
                <a:latin typeface="Courier" pitchFamily="2" charset="0"/>
              </a:rPr>
              <a:t>BuildContext</a:t>
            </a:r>
            <a:r>
              <a:rPr lang="en-GB" dirty="0">
                <a:latin typeface="Courier" pitchFamily="2" charset="0"/>
              </a:rPr>
              <a:t> context) {</a:t>
            </a:r>
          </a:p>
          <a:p>
            <a:r>
              <a:rPr lang="en-GB" dirty="0">
                <a:latin typeface="Courier" pitchFamily="2" charset="0"/>
              </a:rPr>
              <a:t>    return </a:t>
            </a:r>
            <a:r>
              <a:rPr lang="en-GB" dirty="0" err="1">
                <a:latin typeface="Courier" pitchFamily="2" charset="0"/>
              </a:rPr>
              <a:t>MaterialApp</a:t>
            </a:r>
            <a:r>
              <a:rPr lang="en-GB" dirty="0">
                <a:latin typeface="Courier" pitchFamily="2" charset="0"/>
              </a:rPr>
              <a:t>(</a:t>
            </a:r>
          </a:p>
          <a:p>
            <a:r>
              <a:rPr lang="en-GB" dirty="0">
                <a:latin typeface="Courier" pitchFamily="2" charset="0"/>
              </a:rPr>
              <a:t>      title: 'Welcome to Flutter’,</a:t>
            </a:r>
          </a:p>
          <a:p>
            <a:r>
              <a:rPr lang="en-GB" dirty="0">
                <a:latin typeface="Courier" pitchFamily="2" charset="0"/>
              </a:rPr>
              <a:t>      home: Scaffold(</a:t>
            </a:r>
          </a:p>
          <a:p>
            <a:r>
              <a:rPr lang="en-GB" dirty="0">
                <a:latin typeface="Courier" pitchFamily="2" charset="0"/>
              </a:rPr>
              <a:t>        </a:t>
            </a:r>
            <a:r>
              <a:rPr lang="en-GB" dirty="0" err="1">
                <a:latin typeface="Courier" pitchFamily="2" charset="0"/>
              </a:rPr>
              <a:t>appBar</a:t>
            </a:r>
            <a:r>
              <a:rPr lang="en-GB" dirty="0">
                <a:latin typeface="Courier" pitchFamily="2" charset="0"/>
              </a:rPr>
              <a:t>: </a:t>
            </a:r>
            <a:r>
              <a:rPr lang="en-GB" dirty="0" err="1">
                <a:latin typeface="Courier" pitchFamily="2" charset="0"/>
              </a:rPr>
              <a:t>AppBar</a:t>
            </a:r>
            <a:r>
              <a:rPr lang="en-GB" dirty="0">
                <a:latin typeface="Courier" pitchFamily="2" charset="0"/>
              </a:rPr>
              <a:t>(title: </a:t>
            </a:r>
            <a:r>
              <a:rPr lang="en-GB" dirty="0" err="1">
                <a:latin typeface="Courier" pitchFamily="2" charset="0"/>
              </a:rPr>
              <a:t>const</a:t>
            </a:r>
            <a:r>
              <a:rPr lang="en-GB" dirty="0">
                <a:latin typeface="Courier" pitchFamily="2" charset="0"/>
              </a:rPr>
              <a:t> Text('Welcome to Flutter'),),</a:t>
            </a:r>
          </a:p>
          <a:p>
            <a:r>
              <a:rPr lang="en-GB" dirty="0">
                <a:latin typeface="Courier" pitchFamily="2" charset="0"/>
              </a:rPr>
              <a:t>        body: </a:t>
            </a:r>
            <a:r>
              <a:rPr lang="en-GB" dirty="0" err="1">
                <a:latin typeface="Courier" pitchFamily="2" charset="0"/>
              </a:rPr>
              <a:t>const</a:t>
            </a:r>
            <a:r>
              <a:rPr lang="en-GB" dirty="0">
                <a:latin typeface="Courier" pitchFamily="2" charset="0"/>
              </a:rPr>
              <a:t> </a:t>
            </a:r>
            <a:r>
              <a:rPr lang="en-GB" dirty="0" err="1">
                <a:latin typeface="Courier" pitchFamily="2" charset="0"/>
              </a:rPr>
              <a:t>Center</a:t>
            </a:r>
            <a:r>
              <a:rPr lang="en-GB" dirty="0">
                <a:latin typeface="Courier" pitchFamily="2" charset="0"/>
              </a:rPr>
              <a:t>(child: </a:t>
            </a:r>
            <a:r>
              <a:rPr lang="en-GB" b="1" dirty="0" err="1">
                <a:latin typeface="Courier" pitchFamily="2" charset="0"/>
              </a:rPr>
              <a:t>RandomHello</a:t>
            </a:r>
            <a:r>
              <a:rPr lang="en-GB" b="1" dirty="0">
                <a:latin typeface="Courier" pitchFamily="2" charset="0"/>
              </a:rPr>
              <a:t>()</a:t>
            </a:r>
            <a:r>
              <a:rPr lang="en-GB" dirty="0">
                <a:latin typeface="Courier" pitchFamily="2" charset="0"/>
              </a:rPr>
              <a:t>,),</a:t>
            </a:r>
          </a:p>
          <a:p>
            <a:r>
              <a:rPr lang="en-GB" dirty="0">
                <a:latin typeface="Courier" pitchFamily="2" charset="0"/>
              </a:rPr>
              <a:t>      ),</a:t>
            </a:r>
          </a:p>
          <a:p>
            <a:r>
              <a:rPr lang="en-GB" dirty="0">
                <a:latin typeface="Courier" pitchFamily="2" charset="0"/>
              </a:rPr>
              <a:t>    );</a:t>
            </a:r>
          </a:p>
          <a:p>
            <a:r>
              <a:rPr lang="en-GB" dirty="0">
                <a:latin typeface="Courier" pitchFamily="2" charset="0"/>
              </a:rPr>
              <a:t>  }//build</a:t>
            </a:r>
          </a:p>
          <a:p>
            <a:endParaRPr lang="en-GB" dirty="0">
              <a:latin typeface="Courier" pitchFamily="2" charset="0"/>
            </a:endParaRPr>
          </a:p>
          <a:p>
            <a:r>
              <a:rPr lang="en-GB" dirty="0">
                <a:latin typeface="Courier" pitchFamily="2" charset="0"/>
              </a:rPr>
              <a:t>}//</a:t>
            </a:r>
            <a:r>
              <a:rPr lang="en-GB" dirty="0" err="1">
                <a:latin typeface="Courier" pitchFamily="2" charset="0"/>
              </a:rPr>
              <a:t>MyApp</a:t>
            </a:r>
            <a:endParaRPr lang="en-GB" dirty="0">
              <a:latin typeface="Courier" pitchFamily="2" charset="0"/>
            </a:endParaRPr>
          </a:p>
        </p:txBody>
      </p:sp>
      <p:sp>
        <p:nvSpPr>
          <p:cNvPr id="9" name="Content Placeholder 2">
            <a:extLst>
              <a:ext uri="{FF2B5EF4-FFF2-40B4-BE49-F238E27FC236}">
                <a16:creationId xmlns:a16="http://schemas.microsoft.com/office/drawing/2014/main" id="{FCCAFD9F-3D36-4549-A3FB-0F56B31BE654}"/>
              </a:ext>
            </a:extLst>
          </p:cNvPr>
          <p:cNvSpPr>
            <a:spLocks noGrp="1"/>
          </p:cNvSpPr>
          <p:nvPr>
            <p:ph idx="1"/>
          </p:nvPr>
        </p:nvSpPr>
        <p:spPr>
          <a:xfrm>
            <a:off x="428172" y="1216470"/>
            <a:ext cx="9468863" cy="531648"/>
          </a:xfrm>
        </p:spPr>
        <p:txBody>
          <a:bodyPr>
            <a:normAutofit/>
          </a:bodyPr>
          <a:lstStyle/>
          <a:p>
            <a:r>
              <a:rPr lang="en-US" dirty="0"/>
              <a:t>Now let’s refactor the </a:t>
            </a:r>
            <a:r>
              <a:rPr lang="en-US" dirty="0" err="1"/>
              <a:t>MyApp</a:t>
            </a:r>
            <a:r>
              <a:rPr lang="en-US" dirty="0"/>
              <a:t> code</a:t>
            </a:r>
          </a:p>
        </p:txBody>
      </p:sp>
      <p:sp>
        <p:nvSpPr>
          <p:cNvPr id="3" name="Slide Number Placeholder 2">
            <a:extLst>
              <a:ext uri="{FF2B5EF4-FFF2-40B4-BE49-F238E27FC236}">
                <a16:creationId xmlns:a16="http://schemas.microsoft.com/office/drawing/2014/main" id="{7ED2FA61-90F2-5141-A693-B8F4B541889D}"/>
              </a:ext>
            </a:extLst>
          </p:cNvPr>
          <p:cNvSpPr>
            <a:spLocks noGrp="1"/>
          </p:cNvSpPr>
          <p:nvPr>
            <p:ph type="sldNum" sz="quarter" idx="12"/>
          </p:nvPr>
        </p:nvSpPr>
        <p:spPr/>
        <p:txBody>
          <a:bodyPr/>
          <a:lstStyle/>
          <a:p>
            <a:fld id="{31DE2C5B-556E-47B8-A792-024C2FCA4ACC}" type="slidenum">
              <a:rPr lang="en-GB" smtClean="0"/>
              <a:t>42</a:t>
            </a:fld>
            <a:endParaRPr lang="en-GB"/>
          </a:p>
        </p:txBody>
      </p:sp>
    </p:spTree>
    <p:extLst>
      <p:ext uri="{BB962C8B-B14F-4D97-AF65-F5344CB8AC3E}">
        <p14:creationId xmlns:p14="http://schemas.microsoft.com/office/powerpoint/2010/main" val="33920640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Same UI, different tree</a:t>
            </a:r>
          </a:p>
        </p:txBody>
      </p:sp>
      <p:sp>
        <p:nvSpPr>
          <p:cNvPr id="7" name="Rectangle 6">
            <a:extLst>
              <a:ext uri="{FF2B5EF4-FFF2-40B4-BE49-F238E27FC236}">
                <a16:creationId xmlns:a16="http://schemas.microsoft.com/office/drawing/2014/main" id="{7DB42C9F-EA5E-E84C-933B-1E6C49907384}"/>
              </a:ext>
            </a:extLst>
          </p:cNvPr>
          <p:cNvSpPr/>
          <p:nvPr/>
        </p:nvSpPr>
        <p:spPr>
          <a:xfrm>
            <a:off x="850831" y="4271628"/>
            <a:ext cx="1457011" cy="45217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Courier" pitchFamily="2" charset="0"/>
              </a:rPr>
              <a:t>Text</a:t>
            </a:r>
          </a:p>
        </p:txBody>
      </p:sp>
      <p:sp>
        <p:nvSpPr>
          <p:cNvPr id="9" name="Rectangle 8">
            <a:extLst>
              <a:ext uri="{FF2B5EF4-FFF2-40B4-BE49-F238E27FC236}">
                <a16:creationId xmlns:a16="http://schemas.microsoft.com/office/drawing/2014/main" id="{0F9D5A8A-B0AC-B84D-AD4B-863512C279DC}"/>
              </a:ext>
            </a:extLst>
          </p:cNvPr>
          <p:cNvSpPr/>
          <p:nvPr/>
        </p:nvSpPr>
        <p:spPr>
          <a:xfrm>
            <a:off x="1880786" y="2680395"/>
            <a:ext cx="1457011" cy="45217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Courier" pitchFamily="2" charset="0"/>
              </a:rPr>
              <a:t>Scaffold</a:t>
            </a:r>
          </a:p>
        </p:txBody>
      </p:sp>
      <p:sp>
        <p:nvSpPr>
          <p:cNvPr id="10" name="Rectangle 9">
            <a:extLst>
              <a:ext uri="{FF2B5EF4-FFF2-40B4-BE49-F238E27FC236}">
                <a16:creationId xmlns:a16="http://schemas.microsoft.com/office/drawing/2014/main" id="{A72471A4-C1BA-2342-BED9-84A6F866A98C}"/>
              </a:ext>
            </a:extLst>
          </p:cNvPr>
          <p:cNvSpPr/>
          <p:nvPr/>
        </p:nvSpPr>
        <p:spPr>
          <a:xfrm>
            <a:off x="850831" y="3501256"/>
            <a:ext cx="1457011" cy="45217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Courier" pitchFamily="2" charset="0"/>
              </a:rPr>
              <a:t>AppBar</a:t>
            </a:r>
          </a:p>
        </p:txBody>
      </p:sp>
      <p:sp>
        <p:nvSpPr>
          <p:cNvPr id="11" name="Rectangle 10">
            <a:extLst>
              <a:ext uri="{FF2B5EF4-FFF2-40B4-BE49-F238E27FC236}">
                <a16:creationId xmlns:a16="http://schemas.microsoft.com/office/drawing/2014/main" id="{77018BD8-25DA-494C-B327-BAA6C47353FB}"/>
              </a:ext>
            </a:extLst>
          </p:cNvPr>
          <p:cNvSpPr/>
          <p:nvPr/>
        </p:nvSpPr>
        <p:spPr>
          <a:xfrm>
            <a:off x="2937537" y="3501257"/>
            <a:ext cx="1457011" cy="45217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Courier" pitchFamily="2" charset="0"/>
              </a:rPr>
              <a:t>Center</a:t>
            </a:r>
          </a:p>
        </p:txBody>
      </p:sp>
      <p:sp>
        <p:nvSpPr>
          <p:cNvPr id="12" name="Rectangle 11">
            <a:extLst>
              <a:ext uri="{FF2B5EF4-FFF2-40B4-BE49-F238E27FC236}">
                <a16:creationId xmlns:a16="http://schemas.microsoft.com/office/drawing/2014/main" id="{0EE99EEE-C389-4C46-B50A-614714CC22AD}"/>
              </a:ext>
            </a:extLst>
          </p:cNvPr>
          <p:cNvSpPr/>
          <p:nvPr/>
        </p:nvSpPr>
        <p:spPr>
          <a:xfrm>
            <a:off x="1880785" y="1895717"/>
            <a:ext cx="1457011" cy="45217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IT" sz="1400" dirty="0">
                <a:latin typeface="Courier" pitchFamily="2" charset="0"/>
              </a:rPr>
              <a:t>...</a:t>
            </a:r>
          </a:p>
        </p:txBody>
      </p:sp>
      <p:cxnSp>
        <p:nvCxnSpPr>
          <p:cNvPr id="16" name="Straight Arrow Connector 15">
            <a:extLst>
              <a:ext uri="{FF2B5EF4-FFF2-40B4-BE49-F238E27FC236}">
                <a16:creationId xmlns:a16="http://schemas.microsoft.com/office/drawing/2014/main" id="{66C58FE4-50A0-594E-9EC8-3ED6B3197422}"/>
              </a:ext>
            </a:extLst>
          </p:cNvPr>
          <p:cNvCxnSpPr>
            <a:cxnSpLocks/>
            <a:stCxn id="12" idx="2"/>
            <a:endCxn id="9" idx="0"/>
          </p:cNvCxnSpPr>
          <p:nvPr/>
        </p:nvCxnSpPr>
        <p:spPr>
          <a:xfrm>
            <a:off x="2609291" y="2347892"/>
            <a:ext cx="1" cy="33250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7" name="Straight Arrow Connector 16">
            <a:extLst>
              <a:ext uri="{FF2B5EF4-FFF2-40B4-BE49-F238E27FC236}">
                <a16:creationId xmlns:a16="http://schemas.microsoft.com/office/drawing/2014/main" id="{EB4690AA-E12A-864A-9704-7490E4A9B9CA}"/>
              </a:ext>
            </a:extLst>
          </p:cNvPr>
          <p:cNvCxnSpPr>
            <a:cxnSpLocks/>
            <a:stCxn id="9" idx="2"/>
            <a:endCxn id="10" idx="0"/>
          </p:cNvCxnSpPr>
          <p:nvPr/>
        </p:nvCxnSpPr>
        <p:spPr>
          <a:xfrm flipH="1">
            <a:off x="1579337" y="3132570"/>
            <a:ext cx="1029955" cy="36868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8" name="Straight Arrow Connector 17">
            <a:extLst>
              <a:ext uri="{FF2B5EF4-FFF2-40B4-BE49-F238E27FC236}">
                <a16:creationId xmlns:a16="http://schemas.microsoft.com/office/drawing/2014/main" id="{7EB82D47-34A1-304C-8A9C-119F8E7415B8}"/>
              </a:ext>
            </a:extLst>
          </p:cNvPr>
          <p:cNvCxnSpPr>
            <a:cxnSpLocks/>
            <a:stCxn id="10" idx="2"/>
            <a:endCxn id="7" idx="0"/>
          </p:cNvCxnSpPr>
          <p:nvPr/>
        </p:nvCxnSpPr>
        <p:spPr>
          <a:xfrm>
            <a:off x="1579337" y="3953431"/>
            <a:ext cx="0" cy="31819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9" name="Straight Arrow Connector 18">
            <a:extLst>
              <a:ext uri="{FF2B5EF4-FFF2-40B4-BE49-F238E27FC236}">
                <a16:creationId xmlns:a16="http://schemas.microsoft.com/office/drawing/2014/main" id="{AA56897D-EB10-FD4D-867C-E7C57BDE59A9}"/>
              </a:ext>
            </a:extLst>
          </p:cNvPr>
          <p:cNvCxnSpPr>
            <a:cxnSpLocks/>
            <a:stCxn id="9" idx="2"/>
            <a:endCxn id="11" idx="0"/>
          </p:cNvCxnSpPr>
          <p:nvPr/>
        </p:nvCxnSpPr>
        <p:spPr>
          <a:xfrm>
            <a:off x="2609292" y="3132570"/>
            <a:ext cx="1056751" cy="36868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0" name="Straight Arrow Connector 19">
            <a:extLst>
              <a:ext uri="{FF2B5EF4-FFF2-40B4-BE49-F238E27FC236}">
                <a16:creationId xmlns:a16="http://schemas.microsoft.com/office/drawing/2014/main" id="{C6570FDB-0A87-3146-B350-6A0D8314A0DD}"/>
              </a:ext>
            </a:extLst>
          </p:cNvPr>
          <p:cNvCxnSpPr>
            <a:cxnSpLocks/>
            <a:stCxn id="11" idx="2"/>
            <a:endCxn id="66" idx="0"/>
          </p:cNvCxnSpPr>
          <p:nvPr/>
        </p:nvCxnSpPr>
        <p:spPr>
          <a:xfrm>
            <a:off x="3666043" y="3953432"/>
            <a:ext cx="9457" cy="35595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1" name="Rectangle 20">
            <a:extLst>
              <a:ext uri="{FF2B5EF4-FFF2-40B4-BE49-F238E27FC236}">
                <a16:creationId xmlns:a16="http://schemas.microsoft.com/office/drawing/2014/main" id="{AD9E012D-EBF4-7846-910B-5E2C5B2A1088}"/>
              </a:ext>
            </a:extLst>
          </p:cNvPr>
          <p:cNvSpPr/>
          <p:nvPr/>
        </p:nvSpPr>
        <p:spPr>
          <a:xfrm>
            <a:off x="6343995" y="4271629"/>
            <a:ext cx="1457011" cy="45217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Courier" pitchFamily="2" charset="0"/>
              </a:rPr>
              <a:t>Text</a:t>
            </a:r>
          </a:p>
        </p:txBody>
      </p:sp>
      <p:sp>
        <p:nvSpPr>
          <p:cNvPr id="22" name="Rectangle 21">
            <a:extLst>
              <a:ext uri="{FF2B5EF4-FFF2-40B4-BE49-F238E27FC236}">
                <a16:creationId xmlns:a16="http://schemas.microsoft.com/office/drawing/2014/main" id="{BBE081C1-F1EE-C14E-AF85-393E3AD70D7E}"/>
              </a:ext>
            </a:extLst>
          </p:cNvPr>
          <p:cNvSpPr/>
          <p:nvPr/>
        </p:nvSpPr>
        <p:spPr>
          <a:xfrm>
            <a:off x="7373950" y="2680396"/>
            <a:ext cx="1457011" cy="45217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Courier" pitchFamily="2" charset="0"/>
              </a:rPr>
              <a:t>Scaffold</a:t>
            </a:r>
          </a:p>
        </p:txBody>
      </p:sp>
      <p:sp>
        <p:nvSpPr>
          <p:cNvPr id="23" name="Rectangle 22">
            <a:extLst>
              <a:ext uri="{FF2B5EF4-FFF2-40B4-BE49-F238E27FC236}">
                <a16:creationId xmlns:a16="http://schemas.microsoft.com/office/drawing/2014/main" id="{1BD1140D-5E2D-9E4B-9853-90445D0B2471}"/>
              </a:ext>
            </a:extLst>
          </p:cNvPr>
          <p:cNvSpPr/>
          <p:nvPr/>
        </p:nvSpPr>
        <p:spPr>
          <a:xfrm>
            <a:off x="6343995" y="3501257"/>
            <a:ext cx="1457011" cy="45217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Courier" pitchFamily="2" charset="0"/>
              </a:rPr>
              <a:t>AppBar</a:t>
            </a:r>
          </a:p>
        </p:txBody>
      </p:sp>
      <p:sp>
        <p:nvSpPr>
          <p:cNvPr id="24" name="Rectangle 23">
            <a:extLst>
              <a:ext uri="{FF2B5EF4-FFF2-40B4-BE49-F238E27FC236}">
                <a16:creationId xmlns:a16="http://schemas.microsoft.com/office/drawing/2014/main" id="{FEDA8D98-FF1C-A64B-BBC7-C745DB9A8198}"/>
              </a:ext>
            </a:extLst>
          </p:cNvPr>
          <p:cNvSpPr/>
          <p:nvPr/>
        </p:nvSpPr>
        <p:spPr>
          <a:xfrm>
            <a:off x="8430701" y="3501258"/>
            <a:ext cx="1457011" cy="45217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Courier" pitchFamily="2" charset="0"/>
              </a:rPr>
              <a:t>Center</a:t>
            </a:r>
          </a:p>
        </p:txBody>
      </p:sp>
      <p:sp>
        <p:nvSpPr>
          <p:cNvPr id="25" name="Rectangle 24">
            <a:extLst>
              <a:ext uri="{FF2B5EF4-FFF2-40B4-BE49-F238E27FC236}">
                <a16:creationId xmlns:a16="http://schemas.microsoft.com/office/drawing/2014/main" id="{57D4DF78-14CF-E047-AE57-E10AB06F6FFF}"/>
              </a:ext>
            </a:extLst>
          </p:cNvPr>
          <p:cNvSpPr/>
          <p:nvPr/>
        </p:nvSpPr>
        <p:spPr>
          <a:xfrm>
            <a:off x="7373949" y="1895718"/>
            <a:ext cx="1457011" cy="45217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IT" sz="1400" dirty="0">
                <a:latin typeface="Courier" pitchFamily="2" charset="0"/>
              </a:rPr>
              <a:t>...</a:t>
            </a:r>
          </a:p>
        </p:txBody>
      </p:sp>
      <p:sp>
        <p:nvSpPr>
          <p:cNvPr id="26" name="Rectangle 25">
            <a:extLst>
              <a:ext uri="{FF2B5EF4-FFF2-40B4-BE49-F238E27FC236}">
                <a16:creationId xmlns:a16="http://schemas.microsoft.com/office/drawing/2014/main" id="{37C3742B-A2A1-954D-8F3A-0F3FD00165BF}"/>
              </a:ext>
            </a:extLst>
          </p:cNvPr>
          <p:cNvSpPr/>
          <p:nvPr/>
        </p:nvSpPr>
        <p:spPr>
          <a:xfrm>
            <a:off x="8430702" y="4271630"/>
            <a:ext cx="1457011" cy="45217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IT" sz="1400" b="1" dirty="0">
                <a:latin typeface="Courier" pitchFamily="2" charset="0"/>
              </a:rPr>
              <a:t>RandomHello</a:t>
            </a:r>
          </a:p>
        </p:txBody>
      </p:sp>
      <p:cxnSp>
        <p:nvCxnSpPr>
          <p:cNvPr id="27" name="Straight Arrow Connector 26">
            <a:extLst>
              <a:ext uri="{FF2B5EF4-FFF2-40B4-BE49-F238E27FC236}">
                <a16:creationId xmlns:a16="http://schemas.microsoft.com/office/drawing/2014/main" id="{CAF5F20D-9D95-DB41-B685-7333AD63636E}"/>
              </a:ext>
            </a:extLst>
          </p:cNvPr>
          <p:cNvCxnSpPr>
            <a:cxnSpLocks/>
            <a:stCxn id="25" idx="2"/>
            <a:endCxn id="22" idx="0"/>
          </p:cNvCxnSpPr>
          <p:nvPr/>
        </p:nvCxnSpPr>
        <p:spPr>
          <a:xfrm>
            <a:off x="8102455" y="2347893"/>
            <a:ext cx="1" cy="33250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8" name="Straight Arrow Connector 27">
            <a:extLst>
              <a:ext uri="{FF2B5EF4-FFF2-40B4-BE49-F238E27FC236}">
                <a16:creationId xmlns:a16="http://schemas.microsoft.com/office/drawing/2014/main" id="{37FDAE35-94AF-464D-A39B-79CB6F926258}"/>
              </a:ext>
            </a:extLst>
          </p:cNvPr>
          <p:cNvCxnSpPr>
            <a:cxnSpLocks/>
            <a:stCxn id="22" idx="2"/>
            <a:endCxn id="23" idx="0"/>
          </p:cNvCxnSpPr>
          <p:nvPr/>
        </p:nvCxnSpPr>
        <p:spPr>
          <a:xfrm flipH="1">
            <a:off x="7072501" y="3132571"/>
            <a:ext cx="1029955" cy="36868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9" name="Straight Arrow Connector 28">
            <a:extLst>
              <a:ext uri="{FF2B5EF4-FFF2-40B4-BE49-F238E27FC236}">
                <a16:creationId xmlns:a16="http://schemas.microsoft.com/office/drawing/2014/main" id="{566E824D-A600-1B40-A207-B16A2AA47E25}"/>
              </a:ext>
            </a:extLst>
          </p:cNvPr>
          <p:cNvCxnSpPr>
            <a:cxnSpLocks/>
            <a:stCxn id="23" idx="2"/>
            <a:endCxn id="21" idx="0"/>
          </p:cNvCxnSpPr>
          <p:nvPr/>
        </p:nvCxnSpPr>
        <p:spPr>
          <a:xfrm>
            <a:off x="7072501" y="3953432"/>
            <a:ext cx="0" cy="31819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0" name="Straight Arrow Connector 29">
            <a:extLst>
              <a:ext uri="{FF2B5EF4-FFF2-40B4-BE49-F238E27FC236}">
                <a16:creationId xmlns:a16="http://schemas.microsoft.com/office/drawing/2014/main" id="{12F96741-A7D9-A64A-86E4-E84FDD1F83EB}"/>
              </a:ext>
            </a:extLst>
          </p:cNvPr>
          <p:cNvCxnSpPr>
            <a:cxnSpLocks/>
            <a:stCxn id="22" idx="2"/>
            <a:endCxn id="24" idx="0"/>
          </p:cNvCxnSpPr>
          <p:nvPr/>
        </p:nvCxnSpPr>
        <p:spPr>
          <a:xfrm>
            <a:off x="8102456" y="3132571"/>
            <a:ext cx="1056751" cy="36868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1" name="Straight Arrow Connector 30">
            <a:extLst>
              <a:ext uri="{FF2B5EF4-FFF2-40B4-BE49-F238E27FC236}">
                <a16:creationId xmlns:a16="http://schemas.microsoft.com/office/drawing/2014/main" id="{32CEC288-FAD8-4349-8958-EE1E4D1354D5}"/>
              </a:ext>
            </a:extLst>
          </p:cNvPr>
          <p:cNvCxnSpPr>
            <a:cxnSpLocks/>
            <a:stCxn id="24" idx="2"/>
            <a:endCxn id="26" idx="0"/>
          </p:cNvCxnSpPr>
          <p:nvPr/>
        </p:nvCxnSpPr>
        <p:spPr>
          <a:xfrm>
            <a:off x="9159207" y="3953433"/>
            <a:ext cx="1" cy="31819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2" name="Rectangle 31">
            <a:extLst>
              <a:ext uri="{FF2B5EF4-FFF2-40B4-BE49-F238E27FC236}">
                <a16:creationId xmlns:a16="http://schemas.microsoft.com/office/drawing/2014/main" id="{97D35922-8E37-0C48-A0F9-A0D3DC6F3C19}"/>
              </a:ext>
            </a:extLst>
          </p:cNvPr>
          <p:cNvSpPr/>
          <p:nvPr/>
        </p:nvSpPr>
        <p:spPr>
          <a:xfrm>
            <a:off x="8430700" y="5025502"/>
            <a:ext cx="1457011" cy="45217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Courier" pitchFamily="2" charset="0"/>
              </a:rPr>
              <a:t>Column</a:t>
            </a:r>
          </a:p>
        </p:txBody>
      </p:sp>
      <p:sp>
        <p:nvSpPr>
          <p:cNvPr id="33" name="Rectangle 32">
            <a:extLst>
              <a:ext uri="{FF2B5EF4-FFF2-40B4-BE49-F238E27FC236}">
                <a16:creationId xmlns:a16="http://schemas.microsoft.com/office/drawing/2014/main" id="{B0F1CFC4-7929-F642-9A87-0E81D65BC762}"/>
              </a:ext>
            </a:extLst>
          </p:cNvPr>
          <p:cNvSpPr/>
          <p:nvPr/>
        </p:nvSpPr>
        <p:spPr>
          <a:xfrm>
            <a:off x="8430700" y="5703447"/>
            <a:ext cx="1457011" cy="45217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IT" sz="1100" dirty="0">
                <a:latin typeface="Courier" pitchFamily="2" charset="0"/>
              </a:rPr>
              <a:t>ElevatedButton</a:t>
            </a:r>
          </a:p>
        </p:txBody>
      </p:sp>
      <p:sp>
        <p:nvSpPr>
          <p:cNvPr id="35" name="Rectangle 34">
            <a:extLst>
              <a:ext uri="{FF2B5EF4-FFF2-40B4-BE49-F238E27FC236}">
                <a16:creationId xmlns:a16="http://schemas.microsoft.com/office/drawing/2014/main" id="{1703D7EE-2159-AC46-870E-82EEED623B46}"/>
              </a:ext>
            </a:extLst>
          </p:cNvPr>
          <p:cNvSpPr/>
          <p:nvPr/>
        </p:nvSpPr>
        <p:spPr>
          <a:xfrm>
            <a:off x="10339475" y="5703446"/>
            <a:ext cx="1457011" cy="45217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Courier" pitchFamily="2" charset="0"/>
              </a:rPr>
              <a:t>Text</a:t>
            </a:r>
          </a:p>
        </p:txBody>
      </p:sp>
      <p:sp>
        <p:nvSpPr>
          <p:cNvPr id="38" name="Rectangle 37">
            <a:extLst>
              <a:ext uri="{FF2B5EF4-FFF2-40B4-BE49-F238E27FC236}">
                <a16:creationId xmlns:a16="http://schemas.microsoft.com/office/drawing/2014/main" id="{0FA7D429-EA3E-9442-8AC5-D1756146170F}"/>
              </a:ext>
            </a:extLst>
          </p:cNvPr>
          <p:cNvSpPr/>
          <p:nvPr/>
        </p:nvSpPr>
        <p:spPr>
          <a:xfrm>
            <a:off x="8430700" y="6312752"/>
            <a:ext cx="1457011" cy="45217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Courier" pitchFamily="2" charset="0"/>
              </a:rPr>
              <a:t>Text</a:t>
            </a:r>
          </a:p>
        </p:txBody>
      </p:sp>
      <p:sp>
        <p:nvSpPr>
          <p:cNvPr id="39" name="Rectangle 38">
            <a:extLst>
              <a:ext uri="{FF2B5EF4-FFF2-40B4-BE49-F238E27FC236}">
                <a16:creationId xmlns:a16="http://schemas.microsoft.com/office/drawing/2014/main" id="{EF1F57A5-B9FA-D340-96F9-0FA0385A3F38}"/>
              </a:ext>
            </a:extLst>
          </p:cNvPr>
          <p:cNvSpPr/>
          <p:nvPr/>
        </p:nvSpPr>
        <p:spPr>
          <a:xfrm>
            <a:off x="6420928" y="5703445"/>
            <a:ext cx="1457011" cy="45217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IT" sz="900" dirty="0">
                <a:latin typeface="Courier" pitchFamily="2" charset="0"/>
              </a:rPr>
              <a:t>MainAxisAlignment</a:t>
            </a:r>
          </a:p>
        </p:txBody>
      </p:sp>
      <p:cxnSp>
        <p:nvCxnSpPr>
          <p:cNvPr id="40" name="Straight Arrow Connector 39">
            <a:extLst>
              <a:ext uri="{FF2B5EF4-FFF2-40B4-BE49-F238E27FC236}">
                <a16:creationId xmlns:a16="http://schemas.microsoft.com/office/drawing/2014/main" id="{E4DC9BD7-D66C-8043-9A60-1F72A4EBBD86}"/>
              </a:ext>
            </a:extLst>
          </p:cNvPr>
          <p:cNvCxnSpPr>
            <a:cxnSpLocks/>
            <a:stCxn id="33" idx="2"/>
            <a:endCxn id="38" idx="0"/>
          </p:cNvCxnSpPr>
          <p:nvPr/>
        </p:nvCxnSpPr>
        <p:spPr>
          <a:xfrm>
            <a:off x="9159206" y="6155622"/>
            <a:ext cx="0" cy="15713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3" name="Straight Arrow Connector 42">
            <a:extLst>
              <a:ext uri="{FF2B5EF4-FFF2-40B4-BE49-F238E27FC236}">
                <a16:creationId xmlns:a16="http://schemas.microsoft.com/office/drawing/2014/main" id="{5DE790FE-B517-724C-AD88-94F4C095A00D}"/>
              </a:ext>
            </a:extLst>
          </p:cNvPr>
          <p:cNvCxnSpPr>
            <a:cxnSpLocks/>
            <a:stCxn id="26" idx="2"/>
            <a:endCxn id="32" idx="0"/>
          </p:cNvCxnSpPr>
          <p:nvPr/>
        </p:nvCxnSpPr>
        <p:spPr>
          <a:xfrm flipH="1">
            <a:off x="9159206" y="4723805"/>
            <a:ext cx="2" cy="30169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6" name="Straight Arrow Connector 45">
            <a:extLst>
              <a:ext uri="{FF2B5EF4-FFF2-40B4-BE49-F238E27FC236}">
                <a16:creationId xmlns:a16="http://schemas.microsoft.com/office/drawing/2014/main" id="{9BC787D8-4299-F241-B2DD-40C39AFFF895}"/>
              </a:ext>
            </a:extLst>
          </p:cNvPr>
          <p:cNvCxnSpPr>
            <a:cxnSpLocks/>
            <a:stCxn id="32" idx="2"/>
            <a:endCxn id="33" idx="0"/>
          </p:cNvCxnSpPr>
          <p:nvPr/>
        </p:nvCxnSpPr>
        <p:spPr>
          <a:xfrm>
            <a:off x="9159206" y="5477677"/>
            <a:ext cx="0" cy="22577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a:extLst>
              <a:ext uri="{FF2B5EF4-FFF2-40B4-BE49-F238E27FC236}">
                <a16:creationId xmlns:a16="http://schemas.microsoft.com/office/drawing/2014/main" id="{24A8EFC9-33A8-F34B-99ED-A224750D1555}"/>
              </a:ext>
            </a:extLst>
          </p:cNvPr>
          <p:cNvCxnSpPr>
            <a:cxnSpLocks/>
            <a:stCxn id="32" idx="2"/>
            <a:endCxn id="39" idx="0"/>
          </p:cNvCxnSpPr>
          <p:nvPr/>
        </p:nvCxnSpPr>
        <p:spPr>
          <a:xfrm flipH="1">
            <a:off x="7149434" y="5477677"/>
            <a:ext cx="2009772" cy="22576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2" name="Straight Arrow Connector 51">
            <a:extLst>
              <a:ext uri="{FF2B5EF4-FFF2-40B4-BE49-F238E27FC236}">
                <a16:creationId xmlns:a16="http://schemas.microsoft.com/office/drawing/2014/main" id="{AA9C78ED-A26C-9249-BB6A-D05D84852F53}"/>
              </a:ext>
            </a:extLst>
          </p:cNvPr>
          <p:cNvCxnSpPr>
            <a:cxnSpLocks/>
            <a:stCxn id="32" idx="2"/>
            <a:endCxn id="35" idx="0"/>
          </p:cNvCxnSpPr>
          <p:nvPr/>
        </p:nvCxnSpPr>
        <p:spPr>
          <a:xfrm>
            <a:off x="9159206" y="5477677"/>
            <a:ext cx="1908775" cy="22576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pic>
        <p:nvPicPr>
          <p:cNvPr id="56" name="Graphic 55" descr="Cursor with solid fill">
            <a:extLst>
              <a:ext uri="{FF2B5EF4-FFF2-40B4-BE49-F238E27FC236}">
                <a16:creationId xmlns:a16="http://schemas.microsoft.com/office/drawing/2014/main" id="{BBF7B2EC-8D05-C048-B17F-75F073918C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8123154">
            <a:off x="4912159" y="3401106"/>
            <a:ext cx="914400" cy="914400"/>
          </a:xfrm>
          <a:prstGeom prst="rect">
            <a:avLst/>
          </a:prstGeom>
        </p:spPr>
      </p:pic>
      <p:sp>
        <p:nvSpPr>
          <p:cNvPr id="57" name="Content Placeholder 2">
            <a:extLst>
              <a:ext uri="{FF2B5EF4-FFF2-40B4-BE49-F238E27FC236}">
                <a16:creationId xmlns:a16="http://schemas.microsoft.com/office/drawing/2014/main" id="{65D6E243-3B2C-7C44-96BB-E1CF732547FE}"/>
              </a:ext>
            </a:extLst>
          </p:cNvPr>
          <p:cNvSpPr>
            <a:spLocks noGrp="1"/>
          </p:cNvSpPr>
          <p:nvPr>
            <p:ph idx="1"/>
          </p:nvPr>
        </p:nvSpPr>
        <p:spPr>
          <a:xfrm>
            <a:off x="428172" y="1350558"/>
            <a:ext cx="11512815" cy="478242"/>
          </a:xfrm>
        </p:spPr>
        <p:txBody>
          <a:bodyPr>
            <a:normAutofit/>
          </a:bodyPr>
          <a:lstStyle/>
          <a:p>
            <a:r>
              <a:rPr lang="en-US" dirty="0"/>
              <a:t>The UI should look like the same as before, but we have a new widget tree</a:t>
            </a:r>
          </a:p>
          <a:p>
            <a:pPr marL="800100" lvl="1" indent="-457200">
              <a:buFont typeface="+mj-lt"/>
              <a:buAutoNum type="arabicPeriod"/>
            </a:pPr>
            <a:endParaRPr lang="en-US" dirty="0"/>
          </a:p>
          <a:p>
            <a:pPr marL="800100" lvl="1" indent="-457200">
              <a:buFont typeface="+mj-lt"/>
              <a:buAutoNum type="arabicPeriod"/>
            </a:pPr>
            <a:endParaRPr lang="en-US" dirty="0"/>
          </a:p>
        </p:txBody>
      </p:sp>
      <p:sp>
        <p:nvSpPr>
          <p:cNvPr id="66" name="Rectangle 65">
            <a:extLst>
              <a:ext uri="{FF2B5EF4-FFF2-40B4-BE49-F238E27FC236}">
                <a16:creationId xmlns:a16="http://schemas.microsoft.com/office/drawing/2014/main" id="{0DC25FFB-A99B-B240-812B-8F3F42573A1D}"/>
              </a:ext>
            </a:extLst>
          </p:cNvPr>
          <p:cNvSpPr/>
          <p:nvPr/>
        </p:nvSpPr>
        <p:spPr>
          <a:xfrm>
            <a:off x="2946994" y="4309389"/>
            <a:ext cx="1457011" cy="45217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Courier" pitchFamily="2" charset="0"/>
              </a:rPr>
              <a:t>Column</a:t>
            </a:r>
          </a:p>
        </p:txBody>
      </p:sp>
      <p:sp>
        <p:nvSpPr>
          <p:cNvPr id="67" name="Rectangle 66">
            <a:extLst>
              <a:ext uri="{FF2B5EF4-FFF2-40B4-BE49-F238E27FC236}">
                <a16:creationId xmlns:a16="http://schemas.microsoft.com/office/drawing/2014/main" id="{2A821E8D-885C-E240-A97D-FDB706DC6B3A}"/>
              </a:ext>
            </a:extLst>
          </p:cNvPr>
          <p:cNvSpPr/>
          <p:nvPr/>
        </p:nvSpPr>
        <p:spPr>
          <a:xfrm>
            <a:off x="2946994" y="4987334"/>
            <a:ext cx="1457011" cy="45217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IT" sz="1100" dirty="0">
                <a:latin typeface="Courier" pitchFamily="2" charset="0"/>
              </a:rPr>
              <a:t>ElevatedButton</a:t>
            </a:r>
          </a:p>
        </p:txBody>
      </p:sp>
      <p:sp>
        <p:nvSpPr>
          <p:cNvPr id="68" name="Rectangle 67">
            <a:extLst>
              <a:ext uri="{FF2B5EF4-FFF2-40B4-BE49-F238E27FC236}">
                <a16:creationId xmlns:a16="http://schemas.microsoft.com/office/drawing/2014/main" id="{77A504BD-3AD1-B149-959A-8421A5321612}"/>
              </a:ext>
            </a:extLst>
          </p:cNvPr>
          <p:cNvSpPr/>
          <p:nvPr/>
        </p:nvSpPr>
        <p:spPr>
          <a:xfrm>
            <a:off x="4855769" y="4987333"/>
            <a:ext cx="1457011" cy="45217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Courier" pitchFamily="2" charset="0"/>
              </a:rPr>
              <a:t>Text</a:t>
            </a:r>
          </a:p>
        </p:txBody>
      </p:sp>
      <p:sp>
        <p:nvSpPr>
          <p:cNvPr id="69" name="Rectangle 68">
            <a:extLst>
              <a:ext uri="{FF2B5EF4-FFF2-40B4-BE49-F238E27FC236}">
                <a16:creationId xmlns:a16="http://schemas.microsoft.com/office/drawing/2014/main" id="{132C0C23-B1F9-5D4B-A36A-05B223EA3449}"/>
              </a:ext>
            </a:extLst>
          </p:cNvPr>
          <p:cNvSpPr/>
          <p:nvPr/>
        </p:nvSpPr>
        <p:spPr>
          <a:xfrm>
            <a:off x="2946994" y="5596639"/>
            <a:ext cx="1457011" cy="45217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Courier" pitchFamily="2" charset="0"/>
              </a:rPr>
              <a:t>Text</a:t>
            </a:r>
          </a:p>
        </p:txBody>
      </p:sp>
      <p:sp>
        <p:nvSpPr>
          <p:cNvPr id="70" name="Rectangle 69">
            <a:extLst>
              <a:ext uri="{FF2B5EF4-FFF2-40B4-BE49-F238E27FC236}">
                <a16:creationId xmlns:a16="http://schemas.microsoft.com/office/drawing/2014/main" id="{03150DFB-A286-BE4B-A2EE-FD01719C37EC}"/>
              </a:ext>
            </a:extLst>
          </p:cNvPr>
          <p:cNvSpPr/>
          <p:nvPr/>
        </p:nvSpPr>
        <p:spPr>
          <a:xfrm>
            <a:off x="937222" y="4987332"/>
            <a:ext cx="1457011" cy="45217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IT" sz="900" dirty="0">
                <a:latin typeface="Courier" pitchFamily="2" charset="0"/>
              </a:rPr>
              <a:t>MainAxisAlignment</a:t>
            </a:r>
          </a:p>
        </p:txBody>
      </p:sp>
      <p:cxnSp>
        <p:nvCxnSpPr>
          <p:cNvPr id="71" name="Straight Arrow Connector 70">
            <a:extLst>
              <a:ext uri="{FF2B5EF4-FFF2-40B4-BE49-F238E27FC236}">
                <a16:creationId xmlns:a16="http://schemas.microsoft.com/office/drawing/2014/main" id="{D0ABE12E-2F2C-6644-9DBD-282F100E7237}"/>
              </a:ext>
            </a:extLst>
          </p:cNvPr>
          <p:cNvCxnSpPr>
            <a:cxnSpLocks/>
            <a:stCxn id="67" idx="2"/>
            <a:endCxn id="69" idx="0"/>
          </p:cNvCxnSpPr>
          <p:nvPr/>
        </p:nvCxnSpPr>
        <p:spPr>
          <a:xfrm>
            <a:off x="3675500" y="5439509"/>
            <a:ext cx="0" cy="15713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3" name="Straight Arrow Connector 72">
            <a:extLst>
              <a:ext uri="{FF2B5EF4-FFF2-40B4-BE49-F238E27FC236}">
                <a16:creationId xmlns:a16="http://schemas.microsoft.com/office/drawing/2014/main" id="{305A530B-8EDC-8643-AEEA-1331A85B6CAB}"/>
              </a:ext>
            </a:extLst>
          </p:cNvPr>
          <p:cNvCxnSpPr>
            <a:cxnSpLocks/>
            <a:stCxn id="66" idx="2"/>
            <a:endCxn id="67" idx="0"/>
          </p:cNvCxnSpPr>
          <p:nvPr/>
        </p:nvCxnSpPr>
        <p:spPr>
          <a:xfrm>
            <a:off x="3675500" y="4761564"/>
            <a:ext cx="0" cy="22577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4" name="Straight Arrow Connector 73">
            <a:extLst>
              <a:ext uri="{FF2B5EF4-FFF2-40B4-BE49-F238E27FC236}">
                <a16:creationId xmlns:a16="http://schemas.microsoft.com/office/drawing/2014/main" id="{B2D79201-F640-C141-BB4D-EE97B27DA4C6}"/>
              </a:ext>
            </a:extLst>
          </p:cNvPr>
          <p:cNvCxnSpPr>
            <a:cxnSpLocks/>
            <a:stCxn id="66" idx="2"/>
            <a:endCxn id="70" idx="0"/>
          </p:cNvCxnSpPr>
          <p:nvPr/>
        </p:nvCxnSpPr>
        <p:spPr>
          <a:xfrm flipH="1">
            <a:off x="1665728" y="4761564"/>
            <a:ext cx="2009772" cy="22576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5" name="Straight Arrow Connector 74">
            <a:extLst>
              <a:ext uri="{FF2B5EF4-FFF2-40B4-BE49-F238E27FC236}">
                <a16:creationId xmlns:a16="http://schemas.microsoft.com/office/drawing/2014/main" id="{485E3D90-D3D2-AB40-8CC1-A878A7FCC399}"/>
              </a:ext>
            </a:extLst>
          </p:cNvPr>
          <p:cNvCxnSpPr>
            <a:cxnSpLocks/>
            <a:stCxn id="66" idx="2"/>
            <a:endCxn id="68" idx="0"/>
          </p:cNvCxnSpPr>
          <p:nvPr/>
        </p:nvCxnSpPr>
        <p:spPr>
          <a:xfrm>
            <a:off x="3675500" y="4761564"/>
            <a:ext cx="1908775" cy="22576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 name="Slide Number Placeholder 2">
            <a:extLst>
              <a:ext uri="{FF2B5EF4-FFF2-40B4-BE49-F238E27FC236}">
                <a16:creationId xmlns:a16="http://schemas.microsoft.com/office/drawing/2014/main" id="{83BD4F05-2189-AD42-AE91-4901D7296A37}"/>
              </a:ext>
            </a:extLst>
          </p:cNvPr>
          <p:cNvSpPr>
            <a:spLocks noGrp="1"/>
          </p:cNvSpPr>
          <p:nvPr>
            <p:ph type="sldNum" sz="quarter" idx="12"/>
          </p:nvPr>
        </p:nvSpPr>
        <p:spPr/>
        <p:txBody>
          <a:bodyPr/>
          <a:lstStyle/>
          <a:p>
            <a:fld id="{31DE2C5B-556E-47B8-A792-024C2FCA4ACC}" type="slidenum">
              <a:rPr lang="en-GB" smtClean="0"/>
              <a:t>43</a:t>
            </a:fld>
            <a:endParaRPr lang="en-GB"/>
          </a:p>
        </p:txBody>
      </p:sp>
    </p:spTree>
    <p:extLst>
      <p:ext uri="{BB962C8B-B14F-4D97-AF65-F5344CB8AC3E}">
        <p14:creationId xmlns:p14="http://schemas.microsoft.com/office/powerpoint/2010/main" val="13943616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void initState(){}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3" y="1350558"/>
            <a:ext cx="10705992" cy="5331508"/>
          </a:xfrm>
        </p:spPr>
        <p:txBody>
          <a:bodyPr>
            <a:normAutofit/>
          </a:bodyPr>
          <a:lstStyle/>
          <a:p>
            <a:r>
              <a:rPr lang="en-US" dirty="0"/>
              <a:t>Let’s do some changes to </a:t>
            </a:r>
            <a:r>
              <a:rPr lang="en-US" dirty="0" err="1"/>
              <a:t>RandomHello</a:t>
            </a:r>
            <a:r>
              <a:rPr lang="en-US" dirty="0"/>
              <a:t> to make it more </a:t>
            </a:r>
            <a:r>
              <a:rPr lang="en-US" b="1" dirty="0"/>
              <a:t>stateful</a:t>
            </a:r>
            <a:endParaRPr lang="en-US" b="1" dirty="0">
              <a:latin typeface="Courier" pitchFamily="2" charset="0"/>
            </a:endParaRPr>
          </a:p>
          <a:p>
            <a:pPr marL="800100" lvl="1" indent="-457200">
              <a:buFont typeface="+mj-lt"/>
              <a:buAutoNum type="arabicPeriod"/>
            </a:pPr>
            <a:endParaRPr lang="en-US" dirty="0"/>
          </a:p>
          <a:p>
            <a:pPr marL="800100" lvl="1" indent="-457200">
              <a:buFont typeface="+mj-lt"/>
              <a:buAutoNum type="arabicPeriod"/>
            </a:pPr>
            <a:endParaRPr lang="en-US" dirty="0"/>
          </a:p>
          <a:p>
            <a:pPr marL="800100" lvl="1" indent="-457200">
              <a:buFont typeface="+mj-lt"/>
              <a:buAutoNum type="arabicPeriod"/>
            </a:pPr>
            <a:endParaRPr lang="en-US" dirty="0"/>
          </a:p>
        </p:txBody>
      </p:sp>
      <p:sp>
        <p:nvSpPr>
          <p:cNvPr id="4" name="Rectangle 3">
            <a:extLst>
              <a:ext uri="{FF2B5EF4-FFF2-40B4-BE49-F238E27FC236}">
                <a16:creationId xmlns:a16="http://schemas.microsoft.com/office/drawing/2014/main" id="{C207294F-9461-D747-B7CD-166D3E548E2D}"/>
              </a:ext>
            </a:extLst>
          </p:cNvPr>
          <p:cNvSpPr/>
          <p:nvPr/>
        </p:nvSpPr>
        <p:spPr>
          <a:xfrm>
            <a:off x="291352" y="2401251"/>
            <a:ext cx="9390529" cy="3477875"/>
          </a:xfrm>
          <a:prstGeom prst="rect">
            <a:avLst/>
          </a:prstGeom>
        </p:spPr>
        <p:txBody>
          <a:bodyPr wrap="square">
            <a:spAutoFit/>
          </a:bodyPr>
          <a:lstStyle/>
          <a:p>
            <a:r>
              <a:rPr lang="en-GB" sz="2000" dirty="0">
                <a:latin typeface="Courier" pitchFamily="2" charset="0"/>
              </a:rPr>
              <a:t>class _</a:t>
            </a:r>
            <a:r>
              <a:rPr lang="en-GB" sz="2000" dirty="0" err="1">
                <a:latin typeface="Courier" pitchFamily="2" charset="0"/>
              </a:rPr>
              <a:t>RandomHelloState</a:t>
            </a:r>
            <a:r>
              <a:rPr lang="en-GB" sz="2000" dirty="0">
                <a:latin typeface="Courier" pitchFamily="2" charset="0"/>
              </a:rPr>
              <a:t> extends State&lt;</a:t>
            </a:r>
            <a:r>
              <a:rPr lang="en-GB" sz="2000" dirty="0" err="1">
                <a:latin typeface="Courier" pitchFamily="2" charset="0"/>
              </a:rPr>
              <a:t>RandomHello</a:t>
            </a:r>
            <a:r>
              <a:rPr lang="en-GB" sz="2000" dirty="0">
                <a:latin typeface="Courier" pitchFamily="2" charset="0"/>
              </a:rPr>
              <a:t>&gt;{</a:t>
            </a:r>
          </a:p>
          <a:p>
            <a:br>
              <a:rPr lang="en-GB" sz="2000" dirty="0">
                <a:latin typeface="Courier" pitchFamily="2" charset="0"/>
              </a:rPr>
            </a:br>
            <a:r>
              <a:rPr lang="en-GB" sz="2000" dirty="0">
                <a:latin typeface="Courier" pitchFamily="2" charset="0"/>
              </a:rPr>
              <a:t>  </a:t>
            </a:r>
            <a:r>
              <a:rPr lang="en-GB" sz="2000" b="1" dirty="0">
                <a:latin typeface="Courier" pitchFamily="2" charset="0"/>
              </a:rPr>
              <a:t>String? _word;</a:t>
            </a:r>
          </a:p>
          <a:p>
            <a:br>
              <a:rPr lang="en-GB" sz="2000" b="1" dirty="0">
                <a:latin typeface="Courier" pitchFamily="2" charset="0"/>
              </a:rPr>
            </a:br>
            <a:r>
              <a:rPr lang="en-GB" sz="2000" b="1" dirty="0">
                <a:latin typeface="Courier" pitchFamily="2" charset="0"/>
              </a:rPr>
              <a:t>  @override</a:t>
            </a:r>
          </a:p>
          <a:p>
            <a:r>
              <a:rPr lang="en-GB" sz="2000" dirty="0">
                <a:latin typeface="Courier" pitchFamily="2" charset="0"/>
              </a:rPr>
              <a:t>  </a:t>
            </a:r>
            <a:r>
              <a:rPr lang="en-GB" sz="2000" b="1" dirty="0">
                <a:latin typeface="Courier" pitchFamily="2" charset="0"/>
              </a:rPr>
              <a:t>void </a:t>
            </a:r>
            <a:r>
              <a:rPr lang="en-GB" sz="2000" b="1" dirty="0" err="1">
                <a:latin typeface="Courier" pitchFamily="2" charset="0"/>
              </a:rPr>
              <a:t>initState</a:t>
            </a:r>
            <a:r>
              <a:rPr lang="en-GB" sz="2000" b="1" dirty="0">
                <a:latin typeface="Courier" pitchFamily="2" charset="0"/>
              </a:rPr>
              <a:t>() {</a:t>
            </a:r>
          </a:p>
          <a:p>
            <a:r>
              <a:rPr lang="en-GB" sz="2000" b="1" dirty="0">
                <a:latin typeface="Courier" pitchFamily="2" charset="0"/>
              </a:rPr>
              <a:t>    _word = </a:t>
            </a:r>
            <a:r>
              <a:rPr lang="en-GB" sz="2000" b="1" dirty="0" err="1">
                <a:latin typeface="Courier" pitchFamily="2" charset="0"/>
              </a:rPr>
              <a:t>WordPair.random</a:t>
            </a:r>
            <a:r>
              <a:rPr lang="en-GB" sz="2000" b="1" dirty="0">
                <a:latin typeface="Courier" pitchFamily="2" charset="0"/>
              </a:rPr>
              <a:t>().first;</a:t>
            </a:r>
          </a:p>
          <a:p>
            <a:r>
              <a:rPr lang="en-GB" sz="2000" b="1" dirty="0">
                <a:latin typeface="Courier" pitchFamily="2" charset="0"/>
              </a:rPr>
              <a:t>    </a:t>
            </a:r>
            <a:r>
              <a:rPr lang="en-GB" sz="2000" b="1" dirty="0" err="1">
                <a:latin typeface="Courier" pitchFamily="2" charset="0"/>
              </a:rPr>
              <a:t>super.initState</a:t>
            </a:r>
            <a:r>
              <a:rPr lang="en-GB" sz="2000" b="1" dirty="0">
                <a:latin typeface="Courier" pitchFamily="2" charset="0"/>
              </a:rPr>
              <a:t>();</a:t>
            </a:r>
          </a:p>
          <a:p>
            <a:r>
              <a:rPr lang="en-GB" sz="2000" b="1" dirty="0">
                <a:latin typeface="Courier" pitchFamily="2" charset="0"/>
              </a:rPr>
              <a:t>  }//</a:t>
            </a:r>
            <a:r>
              <a:rPr lang="en-GB" sz="2000" b="1" dirty="0" err="1">
                <a:latin typeface="Courier" pitchFamily="2" charset="0"/>
              </a:rPr>
              <a:t>initState</a:t>
            </a:r>
            <a:endParaRPr lang="en-GB" sz="2000" b="1" dirty="0">
              <a:latin typeface="Courier" pitchFamily="2" charset="0"/>
            </a:endParaRPr>
          </a:p>
          <a:p>
            <a:endParaRPr lang="en-GB" sz="2000" b="0" dirty="0">
              <a:effectLst/>
              <a:latin typeface="Courier" pitchFamily="2" charset="0"/>
            </a:endParaRPr>
          </a:p>
          <a:p>
            <a:r>
              <a:rPr lang="en-GB" sz="2000" dirty="0">
                <a:latin typeface="Courier" pitchFamily="2" charset="0"/>
              </a:rPr>
              <a:t>...</a:t>
            </a:r>
            <a:endParaRPr lang="en-GB" sz="2000" b="0" dirty="0">
              <a:effectLst/>
              <a:latin typeface="Courier" pitchFamily="2" charset="0"/>
            </a:endParaRPr>
          </a:p>
        </p:txBody>
      </p:sp>
      <p:cxnSp>
        <p:nvCxnSpPr>
          <p:cNvPr id="8" name="Straight Arrow Connector 7">
            <a:extLst>
              <a:ext uri="{FF2B5EF4-FFF2-40B4-BE49-F238E27FC236}">
                <a16:creationId xmlns:a16="http://schemas.microsoft.com/office/drawing/2014/main" id="{64B234AF-F4D3-D146-8EFD-E4183EBC4737}"/>
              </a:ext>
            </a:extLst>
          </p:cNvPr>
          <p:cNvCxnSpPr>
            <a:cxnSpLocks/>
          </p:cNvCxnSpPr>
          <p:nvPr/>
        </p:nvCxnSpPr>
        <p:spPr>
          <a:xfrm flipH="1">
            <a:off x="3455896" y="4128247"/>
            <a:ext cx="4679575" cy="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9" name="Rectangle 8">
            <a:extLst>
              <a:ext uri="{FF2B5EF4-FFF2-40B4-BE49-F238E27FC236}">
                <a16:creationId xmlns:a16="http://schemas.microsoft.com/office/drawing/2014/main" id="{A0889482-C451-7A49-B11C-6851F706FB81}"/>
              </a:ext>
            </a:extLst>
          </p:cNvPr>
          <p:cNvSpPr/>
          <p:nvPr/>
        </p:nvSpPr>
        <p:spPr>
          <a:xfrm>
            <a:off x="8231410" y="3943581"/>
            <a:ext cx="3962400" cy="1631216"/>
          </a:xfrm>
          <a:prstGeom prst="rect">
            <a:avLst/>
          </a:prstGeom>
        </p:spPr>
        <p:txBody>
          <a:bodyPr wrap="square">
            <a:spAutoFit/>
          </a:bodyPr>
          <a:lstStyle/>
          <a:p>
            <a:r>
              <a:rPr lang="en-GB" sz="2000" dirty="0" err="1">
                <a:latin typeface="Courier" pitchFamily="2" charset="0"/>
              </a:rPr>
              <a:t>initState</a:t>
            </a:r>
            <a:r>
              <a:rPr lang="en-GB" sz="2000" dirty="0">
                <a:latin typeface="Palatino Linotype" panose="02040502050505030304" pitchFamily="18" charset="0"/>
              </a:rPr>
              <a:t> is a special method that is called the first time the Widget is created. It is used (as its name suggest) to initialize the state of the Widget itself.</a:t>
            </a:r>
            <a:endParaRPr lang="en-IT" sz="2000" dirty="0">
              <a:latin typeface="Courier" pitchFamily="2" charset="0"/>
            </a:endParaRPr>
          </a:p>
        </p:txBody>
      </p:sp>
      <p:sp>
        <p:nvSpPr>
          <p:cNvPr id="12" name="Rectangle 11">
            <a:extLst>
              <a:ext uri="{FF2B5EF4-FFF2-40B4-BE49-F238E27FC236}">
                <a16:creationId xmlns:a16="http://schemas.microsoft.com/office/drawing/2014/main" id="{5A126CF6-1176-E245-9875-7E7C8985FC45}"/>
              </a:ext>
            </a:extLst>
          </p:cNvPr>
          <p:cNvSpPr/>
          <p:nvPr/>
        </p:nvSpPr>
        <p:spPr>
          <a:xfrm>
            <a:off x="8231410" y="3057086"/>
            <a:ext cx="3669238" cy="707886"/>
          </a:xfrm>
          <a:prstGeom prst="rect">
            <a:avLst/>
          </a:prstGeom>
        </p:spPr>
        <p:txBody>
          <a:bodyPr wrap="square">
            <a:spAutoFit/>
          </a:bodyPr>
          <a:lstStyle/>
          <a:p>
            <a:r>
              <a:rPr lang="en-GB" sz="2000" dirty="0">
                <a:latin typeface="Courier" pitchFamily="2" charset="0"/>
              </a:rPr>
              <a:t>_word </a:t>
            </a:r>
            <a:r>
              <a:rPr lang="en-GB" sz="2000" dirty="0">
                <a:latin typeface="Palatino Linotype" panose="02040502050505030304" pitchFamily="18" charset="0"/>
              </a:rPr>
              <a:t>will represent the state of the Widget</a:t>
            </a:r>
            <a:endParaRPr lang="en-IT" sz="2000" dirty="0">
              <a:latin typeface="Palatino Linotype" panose="02040502050505030304" pitchFamily="18" charset="0"/>
            </a:endParaRPr>
          </a:p>
        </p:txBody>
      </p:sp>
      <p:cxnSp>
        <p:nvCxnSpPr>
          <p:cNvPr id="13" name="Straight Arrow Connector 12">
            <a:extLst>
              <a:ext uri="{FF2B5EF4-FFF2-40B4-BE49-F238E27FC236}">
                <a16:creationId xmlns:a16="http://schemas.microsoft.com/office/drawing/2014/main" id="{0B487A1B-624D-274A-9363-B0C974790162}"/>
              </a:ext>
            </a:extLst>
          </p:cNvPr>
          <p:cNvCxnSpPr>
            <a:cxnSpLocks/>
          </p:cNvCxnSpPr>
          <p:nvPr/>
        </p:nvCxnSpPr>
        <p:spPr>
          <a:xfrm flipH="1">
            <a:off x="2891118" y="3254188"/>
            <a:ext cx="5244353" cy="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5" name="Slide Number Placeholder 4">
            <a:extLst>
              <a:ext uri="{FF2B5EF4-FFF2-40B4-BE49-F238E27FC236}">
                <a16:creationId xmlns:a16="http://schemas.microsoft.com/office/drawing/2014/main" id="{AE2A0CD4-788E-7046-81DA-0F927C2747AE}"/>
              </a:ext>
            </a:extLst>
          </p:cNvPr>
          <p:cNvSpPr>
            <a:spLocks noGrp="1"/>
          </p:cNvSpPr>
          <p:nvPr>
            <p:ph type="sldNum" sz="quarter" idx="12"/>
          </p:nvPr>
        </p:nvSpPr>
        <p:spPr/>
        <p:txBody>
          <a:bodyPr/>
          <a:lstStyle/>
          <a:p>
            <a:fld id="{31DE2C5B-556E-47B8-A792-024C2FCA4ACC}" type="slidenum">
              <a:rPr lang="en-GB" smtClean="0"/>
              <a:t>44</a:t>
            </a:fld>
            <a:endParaRPr lang="en-GB"/>
          </a:p>
        </p:txBody>
      </p:sp>
    </p:spTree>
    <p:extLst>
      <p:ext uri="{BB962C8B-B14F-4D97-AF65-F5344CB8AC3E}">
        <p14:creationId xmlns:p14="http://schemas.microsoft.com/office/powerpoint/2010/main" val="27911221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setState((){})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3" y="1350558"/>
            <a:ext cx="10705992" cy="5331508"/>
          </a:xfrm>
        </p:spPr>
        <p:txBody>
          <a:bodyPr>
            <a:normAutofit/>
          </a:bodyPr>
          <a:lstStyle/>
          <a:p>
            <a:r>
              <a:rPr lang="en-US" dirty="0"/>
              <a:t>We are ready to implement the function to provide to </a:t>
            </a:r>
            <a:r>
              <a:rPr lang="en-US" dirty="0" err="1"/>
              <a:t>onPressed</a:t>
            </a:r>
            <a:endParaRPr lang="en-US" b="1" dirty="0">
              <a:latin typeface="Courier" pitchFamily="2" charset="0"/>
            </a:endParaRPr>
          </a:p>
          <a:p>
            <a:pPr marL="342900" lvl="1" indent="0">
              <a:buNone/>
            </a:pPr>
            <a:endParaRPr lang="en-US" dirty="0"/>
          </a:p>
          <a:p>
            <a:pPr marL="800100" lvl="1" indent="-457200">
              <a:buFont typeface="+mj-lt"/>
              <a:buAutoNum type="arabicPeriod"/>
            </a:pPr>
            <a:endParaRPr lang="en-US" dirty="0"/>
          </a:p>
        </p:txBody>
      </p:sp>
      <p:sp>
        <p:nvSpPr>
          <p:cNvPr id="4" name="Rectangle 3">
            <a:extLst>
              <a:ext uri="{FF2B5EF4-FFF2-40B4-BE49-F238E27FC236}">
                <a16:creationId xmlns:a16="http://schemas.microsoft.com/office/drawing/2014/main" id="{C207294F-9461-D747-B7CD-166D3E548E2D}"/>
              </a:ext>
            </a:extLst>
          </p:cNvPr>
          <p:cNvSpPr/>
          <p:nvPr/>
        </p:nvSpPr>
        <p:spPr>
          <a:xfrm>
            <a:off x="560293" y="1513746"/>
            <a:ext cx="9390529" cy="5078313"/>
          </a:xfrm>
          <a:prstGeom prst="rect">
            <a:avLst/>
          </a:prstGeom>
        </p:spPr>
        <p:txBody>
          <a:bodyPr wrap="square">
            <a:spAutoFit/>
          </a:bodyPr>
          <a:lstStyle/>
          <a:p>
            <a:r>
              <a:rPr lang="en-GB" dirty="0">
                <a:latin typeface="Courier" pitchFamily="2" charset="0"/>
              </a:rPr>
              <a:t>...</a:t>
            </a:r>
          </a:p>
          <a:p>
            <a:r>
              <a:rPr lang="en-GB" dirty="0">
                <a:latin typeface="Courier" pitchFamily="2" charset="0"/>
              </a:rPr>
              <a:t>@override</a:t>
            </a:r>
          </a:p>
          <a:p>
            <a:r>
              <a:rPr lang="en-GB" dirty="0">
                <a:latin typeface="Courier" pitchFamily="2" charset="0"/>
              </a:rPr>
              <a:t>Widget build(</a:t>
            </a:r>
            <a:r>
              <a:rPr lang="en-GB" dirty="0" err="1">
                <a:latin typeface="Courier" pitchFamily="2" charset="0"/>
              </a:rPr>
              <a:t>BuildContext</a:t>
            </a:r>
            <a:r>
              <a:rPr lang="en-GB" dirty="0">
                <a:latin typeface="Courier" pitchFamily="2" charset="0"/>
              </a:rPr>
              <a:t> </a:t>
            </a:r>
            <a:r>
              <a:rPr lang="en-GB" dirty="0" err="1">
                <a:latin typeface="Courier" pitchFamily="2" charset="0"/>
              </a:rPr>
              <a:t>buildContext</a:t>
            </a:r>
            <a:r>
              <a:rPr lang="en-GB" dirty="0">
                <a:latin typeface="Courier" pitchFamily="2" charset="0"/>
              </a:rPr>
              <a:t>){</a:t>
            </a:r>
          </a:p>
          <a:p>
            <a:r>
              <a:rPr lang="en-GB" dirty="0">
                <a:latin typeface="Courier" pitchFamily="2" charset="0"/>
              </a:rPr>
              <a:t>  return Column(</a:t>
            </a:r>
          </a:p>
          <a:p>
            <a:r>
              <a:rPr lang="en-GB" dirty="0">
                <a:latin typeface="Courier" pitchFamily="2" charset="0"/>
              </a:rPr>
              <a:t>    </a:t>
            </a:r>
            <a:r>
              <a:rPr lang="en-GB" dirty="0" err="1">
                <a:latin typeface="Courier" pitchFamily="2" charset="0"/>
              </a:rPr>
              <a:t>mainAxisAlignment</a:t>
            </a:r>
            <a:r>
              <a:rPr lang="en-GB" dirty="0">
                <a:latin typeface="Courier" pitchFamily="2" charset="0"/>
              </a:rPr>
              <a:t>: </a:t>
            </a:r>
            <a:r>
              <a:rPr lang="en-GB" dirty="0" err="1">
                <a:latin typeface="Courier" pitchFamily="2" charset="0"/>
              </a:rPr>
              <a:t>MainAxisAlignment.center</a:t>
            </a:r>
            <a:r>
              <a:rPr lang="en-GB" dirty="0">
                <a:latin typeface="Courier" pitchFamily="2" charset="0"/>
              </a:rPr>
              <a:t>,</a:t>
            </a:r>
          </a:p>
          <a:p>
            <a:r>
              <a:rPr lang="en-GB" dirty="0">
                <a:latin typeface="Courier" pitchFamily="2" charset="0"/>
              </a:rPr>
              <a:t>      children: [</a:t>
            </a:r>
          </a:p>
          <a:p>
            <a:r>
              <a:rPr lang="en-GB" dirty="0">
                <a:latin typeface="Courier" pitchFamily="2" charset="0"/>
              </a:rPr>
              <a:t>        Text('Hello, $_word!’),</a:t>
            </a:r>
          </a:p>
          <a:p>
            <a:r>
              <a:rPr lang="en-GB" dirty="0">
                <a:latin typeface="Courier" pitchFamily="2" charset="0"/>
              </a:rPr>
              <a:t>        </a:t>
            </a:r>
            <a:r>
              <a:rPr lang="en-GB" dirty="0" err="1">
                <a:latin typeface="Courier" pitchFamily="2" charset="0"/>
              </a:rPr>
              <a:t>ElevatedButton</a:t>
            </a:r>
            <a:r>
              <a:rPr lang="en-GB" dirty="0">
                <a:latin typeface="Courier" pitchFamily="2" charset="0"/>
              </a:rPr>
              <a:t>(</a:t>
            </a:r>
            <a:r>
              <a:rPr lang="en-GB" dirty="0" err="1">
                <a:latin typeface="Courier" pitchFamily="2" charset="0"/>
              </a:rPr>
              <a:t>onPressed</a:t>
            </a:r>
            <a:r>
              <a:rPr lang="en-GB" dirty="0">
                <a:latin typeface="Courier" pitchFamily="2" charset="0"/>
              </a:rPr>
              <a:t>: _</a:t>
            </a:r>
            <a:r>
              <a:rPr lang="en-GB" dirty="0" err="1">
                <a:latin typeface="Courier" pitchFamily="2" charset="0"/>
              </a:rPr>
              <a:t>changeRandomWord</a:t>
            </a:r>
            <a:r>
              <a:rPr lang="en-GB" dirty="0">
                <a:latin typeface="Courier" pitchFamily="2" charset="0"/>
              </a:rPr>
              <a:t>, child: </a:t>
            </a:r>
            <a:r>
              <a:rPr lang="en-GB" dirty="0" err="1">
                <a:latin typeface="Courier" pitchFamily="2" charset="0"/>
              </a:rPr>
              <a:t>const</a:t>
            </a:r>
            <a:r>
              <a:rPr lang="en-GB" dirty="0">
                <a:latin typeface="Courier" pitchFamily="2" charset="0"/>
              </a:rPr>
              <a:t> Text('Press me')),</a:t>
            </a:r>
          </a:p>
          <a:p>
            <a:r>
              <a:rPr lang="en-GB" dirty="0">
                <a:latin typeface="Courier" pitchFamily="2" charset="0"/>
              </a:rPr>
              <a:t>      ],);</a:t>
            </a:r>
          </a:p>
          <a:p>
            <a:r>
              <a:rPr lang="en-GB" dirty="0">
                <a:latin typeface="Courier" pitchFamily="2" charset="0"/>
              </a:rPr>
              <a:t>}//build </a:t>
            </a:r>
          </a:p>
          <a:p>
            <a:br>
              <a:rPr lang="en-GB" dirty="0">
                <a:latin typeface="Courier" pitchFamily="2" charset="0"/>
              </a:rPr>
            </a:br>
            <a:r>
              <a:rPr lang="en-GB" b="1" dirty="0">
                <a:latin typeface="Courier" pitchFamily="2" charset="0"/>
              </a:rPr>
              <a:t>void _</a:t>
            </a:r>
            <a:r>
              <a:rPr lang="en-GB" b="1" dirty="0" err="1">
                <a:latin typeface="Courier" pitchFamily="2" charset="0"/>
              </a:rPr>
              <a:t>changeRandomWord</a:t>
            </a:r>
            <a:r>
              <a:rPr lang="en-GB" b="1" dirty="0">
                <a:latin typeface="Courier" pitchFamily="2" charset="0"/>
              </a:rPr>
              <a:t>(){</a:t>
            </a:r>
          </a:p>
          <a:p>
            <a:r>
              <a:rPr lang="en-GB" b="1" dirty="0">
                <a:latin typeface="Courier" pitchFamily="2" charset="0"/>
              </a:rPr>
              <a:t>  </a:t>
            </a:r>
            <a:r>
              <a:rPr lang="en-GB" b="1" dirty="0" err="1">
                <a:latin typeface="Courier" pitchFamily="2" charset="0"/>
              </a:rPr>
              <a:t>setState</a:t>
            </a:r>
            <a:r>
              <a:rPr lang="en-GB" b="1" dirty="0">
                <a:latin typeface="Courier" pitchFamily="2" charset="0"/>
              </a:rPr>
              <a:t>(() {</a:t>
            </a:r>
          </a:p>
          <a:p>
            <a:r>
              <a:rPr lang="en-GB" b="1" dirty="0">
                <a:latin typeface="Courier" pitchFamily="2" charset="0"/>
              </a:rPr>
              <a:t>    _word = </a:t>
            </a:r>
            <a:r>
              <a:rPr lang="en-GB" b="1" dirty="0" err="1">
                <a:latin typeface="Courier" pitchFamily="2" charset="0"/>
              </a:rPr>
              <a:t>WordPair.random</a:t>
            </a:r>
            <a:r>
              <a:rPr lang="en-GB" b="1" dirty="0">
                <a:latin typeface="Courier" pitchFamily="2" charset="0"/>
              </a:rPr>
              <a:t>().first;</a:t>
            </a:r>
          </a:p>
          <a:p>
            <a:r>
              <a:rPr lang="en-GB" b="1" dirty="0">
                <a:latin typeface="Courier" pitchFamily="2" charset="0"/>
              </a:rPr>
              <a:t>  });</a:t>
            </a:r>
          </a:p>
          <a:p>
            <a:r>
              <a:rPr lang="en-GB" b="1" dirty="0">
                <a:latin typeface="Courier" pitchFamily="2" charset="0"/>
              </a:rPr>
              <a:t>}//_</a:t>
            </a:r>
            <a:r>
              <a:rPr lang="en-GB" b="1" dirty="0" err="1">
                <a:latin typeface="Courier" pitchFamily="2" charset="0"/>
              </a:rPr>
              <a:t>changeRandomWord</a:t>
            </a:r>
            <a:endParaRPr lang="en-GB" b="0" dirty="0">
              <a:effectLst/>
              <a:latin typeface="Courier" pitchFamily="2" charset="0"/>
            </a:endParaRPr>
          </a:p>
          <a:p>
            <a:r>
              <a:rPr lang="en-GB" dirty="0">
                <a:latin typeface="Courier" pitchFamily="2" charset="0"/>
              </a:rPr>
              <a:t>...</a:t>
            </a:r>
            <a:endParaRPr lang="en-GB" b="0" dirty="0">
              <a:effectLst/>
              <a:latin typeface="Courier" pitchFamily="2" charset="0"/>
            </a:endParaRPr>
          </a:p>
        </p:txBody>
      </p:sp>
      <p:cxnSp>
        <p:nvCxnSpPr>
          <p:cNvPr id="8" name="Straight Arrow Connector 7">
            <a:extLst>
              <a:ext uri="{FF2B5EF4-FFF2-40B4-BE49-F238E27FC236}">
                <a16:creationId xmlns:a16="http://schemas.microsoft.com/office/drawing/2014/main" id="{64B234AF-F4D3-D146-8EFD-E4183EBC4737}"/>
              </a:ext>
            </a:extLst>
          </p:cNvPr>
          <p:cNvCxnSpPr>
            <a:cxnSpLocks/>
          </p:cNvCxnSpPr>
          <p:nvPr/>
        </p:nvCxnSpPr>
        <p:spPr>
          <a:xfrm flipH="1">
            <a:off x="2756647" y="4954290"/>
            <a:ext cx="5378826" cy="30928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9" name="Rectangle 8">
            <a:extLst>
              <a:ext uri="{FF2B5EF4-FFF2-40B4-BE49-F238E27FC236}">
                <a16:creationId xmlns:a16="http://schemas.microsoft.com/office/drawing/2014/main" id="{A0889482-C451-7A49-B11C-6851F706FB81}"/>
              </a:ext>
            </a:extLst>
          </p:cNvPr>
          <p:cNvSpPr/>
          <p:nvPr/>
        </p:nvSpPr>
        <p:spPr>
          <a:xfrm>
            <a:off x="8135471" y="4345290"/>
            <a:ext cx="3962400" cy="2246769"/>
          </a:xfrm>
          <a:prstGeom prst="rect">
            <a:avLst/>
          </a:prstGeom>
        </p:spPr>
        <p:txBody>
          <a:bodyPr wrap="square">
            <a:spAutoFit/>
          </a:bodyPr>
          <a:lstStyle/>
          <a:p>
            <a:r>
              <a:rPr lang="en-GB" sz="2000" dirty="0" err="1">
                <a:latin typeface="Courier" pitchFamily="2" charset="0"/>
              </a:rPr>
              <a:t>setState</a:t>
            </a:r>
            <a:r>
              <a:rPr lang="en-GB" sz="2000" dirty="0">
                <a:latin typeface="Palatino Linotype" panose="02040502050505030304" pitchFamily="18" charset="0"/>
              </a:rPr>
              <a:t> is a special method that requires a </a:t>
            </a:r>
            <a:r>
              <a:rPr lang="en-GB" sz="2000" dirty="0" err="1">
                <a:latin typeface="Palatino Linotype" panose="02040502050505030304" pitchFamily="18" charset="0"/>
              </a:rPr>
              <a:t>callback</a:t>
            </a:r>
            <a:r>
              <a:rPr lang="en-GB" sz="2000" dirty="0">
                <a:latin typeface="Palatino Linotype" panose="02040502050505030304" pitchFamily="18" charset="0"/>
              </a:rPr>
              <a:t> function as input. </a:t>
            </a:r>
            <a:r>
              <a:rPr lang="en-GB" sz="2000" dirty="0" err="1">
                <a:latin typeface="Palatino Linotype" panose="02040502050505030304" pitchFamily="18" charset="0"/>
              </a:rPr>
              <a:t>setState</a:t>
            </a:r>
            <a:r>
              <a:rPr lang="en-GB" sz="2000" dirty="0">
                <a:latin typeface="Palatino Linotype" panose="02040502050505030304" pitchFamily="18" charset="0"/>
              </a:rPr>
              <a:t> notifies the Flutter framework that the state might be changed causing to delete and rebuild the widget itself.</a:t>
            </a:r>
            <a:endParaRPr lang="en-IT" sz="2000" dirty="0">
              <a:latin typeface="Courier" pitchFamily="2" charset="0"/>
            </a:endParaRPr>
          </a:p>
        </p:txBody>
      </p:sp>
      <p:sp>
        <p:nvSpPr>
          <p:cNvPr id="5" name="Slide Number Placeholder 4">
            <a:extLst>
              <a:ext uri="{FF2B5EF4-FFF2-40B4-BE49-F238E27FC236}">
                <a16:creationId xmlns:a16="http://schemas.microsoft.com/office/drawing/2014/main" id="{97F1F003-AFB6-5144-AD26-9E170FEBA92E}"/>
              </a:ext>
            </a:extLst>
          </p:cNvPr>
          <p:cNvSpPr>
            <a:spLocks noGrp="1"/>
          </p:cNvSpPr>
          <p:nvPr>
            <p:ph type="sldNum" sz="quarter" idx="12"/>
          </p:nvPr>
        </p:nvSpPr>
        <p:spPr/>
        <p:txBody>
          <a:bodyPr/>
          <a:lstStyle/>
          <a:p>
            <a:fld id="{31DE2C5B-556E-47B8-A792-024C2FCA4ACC}" type="slidenum">
              <a:rPr lang="en-GB" smtClean="0"/>
              <a:t>45</a:t>
            </a:fld>
            <a:endParaRPr lang="en-GB"/>
          </a:p>
        </p:txBody>
      </p:sp>
    </p:spTree>
    <p:extLst>
      <p:ext uri="{BB962C8B-B14F-4D97-AF65-F5344CB8AC3E}">
        <p14:creationId xmlns:p14="http://schemas.microsoft.com/office/powerpoint/2010/main" val="8599986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My first app with steroids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019793" cy="5334907"/>
          </a:xfrm>
        </p:spPr>
        <p:txBody>
          <a:bodyPr>
            <a:normAutofit/>
          </a:bodyPr>
          <a:lstStyle/>
          <a:p>
            <a:r>
              <a:rPr lang="en-US" dirty="0"/>
              <a:t>Roadmap</a:t>
            </a:r>
          </a:p>
          <a:p>
            <a:pPr marL="914400" lvl="1" indent="-457200">
              <a:buFont typeface="+mj-lt"/>
              <a:buAutoNum type="arabicPeriod"/>
            </a:pPr>
            <a:endParaRPr lang="en-US" dirty="0"/>
          </a:p>
          <a:p>
            <a:pPr marL="914400" lvl="1" indent="-457200">
              <a:buFont typeface="+mj-lt"/>
              <a:buAutoNum type="arabicPeriod"/>
            </a:pPr>
            <a:r>
              <a:rPr lang="en-US" b="1" dirty="0"/>
              <a:t>Understand what to use to generate a random word</a:t>
            </a:r>
          </a:p>
          <a:p>
            <a:pPr marL="914400" lvl="1" indent="-457200">
              <a:buFont typeface="+mj-lt"/>
              <a:buAutoNum type="arabicPeriod"/>
            </a:pPr>
            <a:endParaRPr lang="en-US" dirty="0"/>
          </a:p>
          <a:p>
            <a:pPr marL="914400" lvl="1" indent="-457200">
              <a:buFont typeface="+mj-lt"/>
              <a:buAutoNum type="arabicPeriod"/>
            </a:pPr>
            <a:r>
              <a:rPr lang="en-US" b="1" dirty="0"/>
              <a:t>Generate a random word and check that everything is working</a:t>
            </a:r>
          </a:p>
          <a:p>
            <a:pPr marL="914400" lvl="1" indent="-457200">
              <a:buFont typeface="+mj-lt"/>
              <a:buAutoNum type="arabicPeriod"/>
            </a:pPr>
            <a:endParaRPr lang="en-US" dirty="0"/>
          </a:p>
          <a:p>
            <a:pPr marL="914400" lvl="1" indent="-457200">
              <a:buFont typeface="+mj-lt"/>
              <a:buAutoNum type="arabicPeriod"/>
            </a:pPr>
            <a:r>
              <a:rPr lang="en-US" b="1" dirty="0"/>
              <a:t>Display the word in the “Hello” message </a:t>
            </a:r>
          </a:p>
          <a:p>
            <a:pPr marL="914400" lvl="1" indent="-457200">
              <a:buFont typeface="+mj-lt"/>
              <a:buAutoNum type="arabicPeriod"/>
            </a:pPr>
            <a:endParaRPr lang="en-US" dirty="0"/>
          </a:p>
          <a:p>
            <a:pPr marL="914400" lvl="1" indent="-457200">
              <a:buFont typeface="+mj-lt"/>
              <a:buAutoNum type="arabicPeriod"/>
            </a:pPr>
            <a:r>
              <a:rPr lang="en-US" b="1" dirty="0"/>
              <a:t>Modify the UI to generate a new message each time a button is tapped</a:t>
            </a:r>
          </a:p>
        </p:txBody>
      </p:sp>
      <p:pic>
        <p:nvPicPr>
          <p:cNvPr id="5" name="Graphic 4" descr="Badge Tick1 outline">
            <a:extLst>
              <a:ext uri="{FF2B5EF4-FFF2-40B4-BE49-F238E27FC236}">
                <a16:creationId xmlns:a16="http://schemas.microsoft.com/office/drawing/2014/main" id="{3C654B55-1AAB-4342-A53F-FA092921A2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92684" y="1733843"/>
            <a:ext cx="914400" cy="914400"/>
          </a:xfrm>
          <a:prstGeom prst="rect">
            <a:avLst/>
          </a:prstGeom>
        </p:spPr>
      </p:pic>
      <p:pic>
        <p:nvPicPr>
          <p:cNvPr id="6" name="Graphic 5" descr="Badge Tick1 outline">
            <a:extLst>
              <a:ext uri="{FF2B5EF4-FFF2-40B4-BE49-F238E27FC236}">
                <a16:creationId xmlns:a16="http://schemas.microsoft.com/office/drawing/2014/main" id="{BF571C68-5305-5C40-B93A-9260CBDF25B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92684" y="2514600"/>
            <a:ext cx="914400" cy="914400"/>
          </a:xfrm>
          <a:prstGeom prst="rect">
            <a:avLst/>
          </a:prstGeom>
        </p:spPr>
      </p:pic>
      <p:pic>
        <p:nvPicPr>
          <p:cNvPr id="7" name="Graphic 6" descr="Badge Tick1 outline">
            <a:extLst>
              <a:ext uri="{FF2B5EF4-FFF2-40B4-BE49-F238E27FC236}">
                <a16:creationId xmlns:a16="http://schemas.microsoft.com/office/drawing/2014/main" id="{CBBE2052-621C-9941-8BE3-77BB7FA31A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79111" y="3429000"/>
            <a:ext cx="914400" cy="914400"/>
          </a:xfrm>
          <a:prstGeom prst="rect">
            <a:avLst/>
          </a:prstGeom>
        </p:spPr>
      </p:pic>
      <p:pic>
        <p:nvPicPr>
          <p:cNvPr id="8" name="Graphic 7" descr="Badge Tick1 outline">
            <a:extLst>
              <a:ext uri="{FF2B5EF4-FFF2-40B4-BE49-F238E27FC236}">
                <a16:creationId xmlns:a16="http://schemas.microsoft.com/office/drawing/2014/main" id="{0EF07257-4C1B-774C-9ED7-67ED33F8EC5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92684" y="4343400"/>
            <a:ext cx="914400" cy="914400"/>
          </a:xfrm>
          <a:prstGeom prst="rect">
            <a:avLst/>
          </a:prstGeom>
        </p:spPr>
      </p:pic>
      <p:sp>
        <p:nvSpPr>
          <p:cNvPr id="9" name="Content Placeholder 2">
            <a:extLst>
              <a:ext uri="{FF2B5EF4-FFF2-40B4-BE49-F238E27FC236}">
                <a16:creationId xmlns:a16="http://schemas.microsoft.com/office/drawing/2014/main" id="{B86F44EF-464E-3F4B-AE73-B17436BE445A}"/>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lab_04-hello_flutter/my_first_app_with_steroids/</a:t>
            </a:r>
          </a:p>
        </p:txBody>
      </p:sp>
      <p:sp>
        <p:nvSpPr>
          <p:cNvPr id="4" name="Slide Number Placeholder 3">
            <a:extLst>
              <a:ext uri="{FF2B5EF4-FFF2-40B4-BE49-F238E27FC236}">
                <a16:creationId xmlns:a16="http://schemas.microsoft.com/office/drawing/2014/main" id="{A47BC04F-8C3C-9A44-A4D8-173F19F0FFD1}"/>
              </a:ext>
            </a:extLst>
          </p:cNvPr>
          <p:cNvSpPr>
            <a:spLocks noGrp="1"/>
          </p:cNvSpPr>
          <p:nvPr>
            <p:ph type="sldNum" sz="quarter" idx="12"/>
          </p:nvPr>
        </p:nvSpPr>
        <p:spPr/>
        <p:txBody>
          <a:bodyPr/>
          <a:lstStyle/>
          <a:p>
            <a:fld id="{31DE2C5B-556E-47B8-A792-024C2FCA4ACC}" type="slidenum">
              <a:rPr lang="en-GB" smtClean="0"/>
              <a:t>46</a:t>
            </a:fld>
            <a:endParaRPr lang="en-GB"/>
          </a:p>
        </p:txBody>
      </p:sp>
    </p:spTree>
    <p:extLst>
      <p:ext uri="{BB962C8B-B14F-4D97-AF65-F5344CB8AC3E}">
        <p14:creationId xmlns:p14="http://schemas.microsoft.com/office/powerpoint/2010/main" val="6684194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a:bodyPr>
          <a:lstStyle/>
          <a:p>
            <a:r>
              <a:rPr lang="en-IT" dirty="0">
                <a:solidFill>
                  <a:schemeClr val="bg1">
                    <a:lumMod val="75000"/>
                  </a:schemeClr>
                </a:solidFill>
              </a:rPr>
              <a:t>Flutter</a:t>
            </a:r>
          </a:p>
          <a:p>
            <a:r>
              <a:rPr lang="en-IT" dirty="0">
                <a:solidFill>
                  <a:schemeClr val="bg1">
                    <a:lumMod val="75000"/>
                  </a:schemeClr>
                </a:solidFill>
              </a:rPr>
              <a:t>Creating a new project</a:t>
            </a:r>
          </a:p>
          <a:p>
            <a:r>
              <a:rPr lang="en-IT" dirty="0">
                <a:solidFill>
                  <a:schemeClr val="bg1">
                    <a:lumMod val="75000"/>
                  </a:schemeClr>
                </a:solidFill>
              </a:rPr>
              <a:t>App dissection</a:t>
            </a:r>
          </a:p>
          <a:p>
            <a:r>
              <a:rPr lang="en-IT" dirty="0">
                <a:solidFill>
                  <a:schemeClr val="bg1">
                    <a:lumMod val="75000"/>
                  </a:schemeClr>
                </a:solidFill>
              </a:rPr>
              <a:t>Expanding our first app</a:t>
            </a:r>
          </a:p>
          <a:p>
            <a:pPr marL="0" indent="0">
              <a:buNone/>
            </a:pPr>
            <a:endParaRPr lang="en-IT" dirty="0">
              <a:solidFill>
                <a:schemeClr val="bg1">
                  <a:lumMod val="75000"/>
                </a:schemeClr>
              </a:solidFill>
            </a:endParaRPr>
          </a:p>
          <a:p>
            <a:r>
              <a:rPr lang="en-IT" b="1" dirty="0"/>
              <a:t>Homework &amp; Resources</a:t>
            </a:r>
          </a:p>
          <a:p>
            <a:endParaRPr lang="en-IT" b="1" dirty="0"/>
          </a:p>
          <a:p>
            <a:r>
              <a:rPr lang="en-IT" dirty="0">
                <a:solidFill>
                  <a:schemeClr val="bg1">
                    <a:lumMod val="75000"/>
                  </a:schemeClr>
                </a:solidFill>
              </a:rPr>
              <a:t>Project overview</a:t>
            </a:r>
          </a:p>
        </p:txBody>
      </p:sp>
      <p:sp>
        <p:nvSpPr>
          <p:cNvPr id="4" name="Slide Number Placeholder 3">
            <a:extLst>
              <a:ext uri="{FF2B5EF4-FFF2-40B4-BE49-F238E27FC236}">
                <a16:creationId xmlns:a16="http://schemas.microsoft.com/office/drawing/2014/main" id="{8AD44751-EEE6-C14A-807C-B09D1831E5D2}"/>
              </a:ext>
            </a:extLst>
          </p:cNvPr>
          <p:cNvSpPr>
            <a:spLocks noGrp="1"/>
          </p:cNvSpPr>
          <p:nvPr>
            <p:ph type="sldNum" sz="quarter" idx="12"/>
          </p:nvPr>
        </p:nvSpPr>
        <p:spPr/>
        <p:txBody>
          <a:bodyPr/>
          <a:lstStyle/>
          <a:p>
            <a:fld id="{31DE2C5B-556E-47B8-A792-024C2FCA4ACC}" type="slidenum">
              <a:rPr lang="en-GB" smtClean="0"/>
              <a:t>47</a:t>
            </a:fld>
            <a:endParaRPr lang="en-GB"/>
          </a:p>
        </p:txBody>
      </p:sp>
    </p:spTree>
    <p:extLst>
      <p:ext uri="{BB962C8B-B14F-4D97-AF65-F5344CB8AC3E}">
        <p14:creationId xmlns:p14="http://schemas.microsoft.com/office/powerpoint/2010/main" val="27841097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Homework </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GB" dirty="0"/>
              <a:t>Play with our first example</a:t>
            </a:r>
          </a:p>
          <a:p>
            <a:endParaRPr lang="en-GB" dirty="0"/>
          </a:p>
          <a:p>
            <a:r>
              <a:rPr lang="en-GB" dirty="0"/>
              <a:t>Get familiar with the structure of a Flutter project and how to install new packages using </a:t>
            </a:r>
            <a:r>
              <a:rPr lang="en-GB" dirty="0" err="1"/>
              <a:t>pubspec.yaml</a:t>
            </a:r>
            <a:endParaRPr lang="en-GB" dirty="0"/>
          </a:p>
          <a:p>
            <a:endParaRPr lang="en-GB" dirty="0"/>
          </a:p>
          <a:p>
            <a:r>
              <a:rPr lang="en-GB" dirty="0"/>
              <a:t>Get familiar with the concept of Widget</a:t>
            </a:r>
          </a:p>
          <a:p>
            <a:endParaRPr lang="en-GB" dirty="0"/>
          </a:p>
          <a:p>
            <a:r>
              <a:rPr lang="en-GB" dirty="0"/>
              <a:t>To know what to do to create a </a:t>
            </a:r>
            <a:r>
              <a:rPr lang="en-GB" dirty="0" err="1"/>
              <a:t>StatelessWidget</a:t>
            </a:r>
            <a:r>
              <a:rPr lang="en-GB" dirty="0"/>
              <a:t> and a </a:t>
            </a:r>
            <a:r>
              <a:rPr lang="en-GB" dirty="0" err="1"/>
              <a:t>StatefulWidget</a:t>
            </a:r>
            <a:endParaRPr lang="en-GB" dirty="0"/>
          </a:p>
          <a:p>
            <a:endParaRPr lang="en-GB" dirty="0"/>
          </a:p>
          <a:p>
            <a:r>
              <a:rPr lang="en-GB" dirty="0"/>
              <a:t>Understanding the Flutter flow</a:t>
            </a:r>
            <a:endParaRPr lang="en-IT" dirty="0"/>
          </a:p>
        </p:txBody>
      </p:sp>
      <p:sp>
        <p:nvSpPr>
          <p:cNvPr id="4" name="Slide Number Placeholder 3">
            <a:extLst>
              <a:ext uri="{FF2B5EF4-FFF2-40B4-BE49-F238E27FC236}">
                <a16:creationId xmlns:a16="http://schemas.microsoft.com/office/drawing/2014/main" id="{E887B916-209C-5F4F-B5A8-7C2554990641}"/>
              </a:ext>
            </a:extLst>
          </p:cNvPr>
          <p:cNvSpPr>
            <a:spLocks noGrp="1"/>
          </p:cNvSpPr>
          <p:nvPr>
            <p:ph type="sldNum" sz="quarter" idx="12"/>
          </p:nvPr>
        </p:nvSpPr>
        <p:spPr/>
        <p:txBody>
          <a:bodyPr/>
          <a:lstStyle/>
          <a:p>
            <a:fld id="{31DE2C5B-556E-47B8-A792-024C2FCA4ACC}" type="slidenum">
              <a:rPr lang="en-GB" smtClean="0"/>
              <a:t>48</a:t>
            </a:fld>
            <a:endParaRPr lang="en-GB"/>
          </a:p>
        </p:txBody>
      </p:sp>
    </p:spTree>
    <p:extLst>
      <p:ext uri="{BB962C8B-B14F-4D97-AF65-F5344CB8AC3E}">
        <p14:creationId xmlns:p14="http://schemas.microsoft.com/office/powerpoint/2010/main" val="18319206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Resources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913119" cy="5334907"/>
          </a:xfrm>
        </p:spPr>
        <p:txBody>
          <a:bodyPr>
            <a:normAutofit/>
          </a:bodyPr>
          <a:lstStyle/>
          <a:p>
            <a:r>
              <a:rPr lang="en-IT" dirty="0"/>
              <a:t>Introduction to Widgets</a:t>
            </a:r>
          </a:p>
          <a:p>
            <a:pPr lvl="1"/>
            <a:r>
              <a:rPr lang="en-GB" dirty="0">
                <a:hlinkClick r:id="rId2"/>
              </a:rPr>
              <a:t>https://docs.flutter.dev/development/ui/widgets-intro</a:t>
            </a:r>
            <a:r>
              <a:rPr lang="en-GB" dirty="0"/>
              <a:t> </a:t>
            </a:r>
          </a:p>
          <a:p>
            <a:pPr marL="0" indent="0">
              <a:buNone/>
            </a:pPr>
            <a:endParaRPr lang="en-IT" dirty="0"/>
          </a:p>
          <a:p>
            <a:r>
              <a:rPr lang="en-IT" dirty="0"/>
              <a:t>Write your first Flutter app, part 1 codelab</a:t>
            </a:r>
          </a:p>
          <a:p>
            <a:pPr lvl="1"/>
            <a:r>
              <a:rPr lang="en-GB" dirty="0">
                <a:hlinkClick r:id="rId3"/>
              </a:rPr>
              <a:t>https://docs.flutter.dev/get-started/codelab</a:t>
            </a:r>
            <a:r>
              <a:rPr lang="en-GB" dirty="0"/>
              <a:t> </a:t>
            </a:r>
          </a:p>
          <a:p>
            <a:pPr lvl="1"/>
            <a:endParaRPr lang="en-GB" dirty="0"/>
          </a:p>
          <a:p>
            <a:r>
              <a:rPr lang="en-GB" dirty="0" err="1"/>
              <a:t>DevTools</a:t>
            </a:r>
            <a:endParaRPr lang="en-GB" dirty="0"/>
          </a:p>
          <a:p>
            <a:pPr lvl="1"/>
            <a:r>
              <a:rPr lang="en-GB" dirty="0">
                <a:hlinkClick r:id="rId4"/>
              </a:rPr>
              <a:t>https://docs.flutter.dev/development/tools/devtools</a:t>
            </a:r>
            <a:r>
              <a:rPr lang="en-GB">
                <a:hlinkClick r:id="rId4"/>
              </a:rPr>
              <a:t>/overview</a:t>
            </a:r>
            <a:endParaRPr lang="en-IT" dirty="0"/>
          </a:p>
        </p:txBody>
      </p:sp>
      <p:sp>
        <p:nvSpPr>
          <p:cNvPr id="4" name="Slide Number Placeholder 3">
            <a:extLst>
              <a:ext uri="{FF2B5EF4-FFF2-40B4-BE49-F238E27FC236}">
                <a16:creationId xmlns:a16="http://schemas.microsoft.com/office/drawing/2014/main" id="{2EFB613E-6C5B-2547-8369-6F6CEC16926B}"/>
              </a:ext>
            </a:extLst>
          </p:cNvPr>
          <p:cNvSpPr>
            <a:spLocks noGrp="1"/>
          </p:cNvSpPr>
          <p:nvPr>
            <p:ph type="sldNum" sz="quarter" idx="12"/>
          </p:nvPr>
        </p:nvSpPr>
        <p:spPr/>
        <p:txBody>
          <a:bodyPr/>
          <a:lstStyle/>
          <a:p>
            <a:fld id="{31DE2C5B-556E-47B8-A792-024C2FCA4ACC}" type="slidenum">
              <a:rPr lang="en-GB" smtClean="0"/>
              <a:t>49</a:t>
            </a:fld>
            <a:endParaRPr lang="en-GB"/>
          </a:p>
        </p:txBody>
      </p:sp>
    </p:spTree>
    <p:extLst>
      <p:ext uri="{BB962C8B-B14F-4D97-AF65-F5344CB8AC3E}">
        <p14:creationId xmlns:p14="http://schemas.microsoft.com/office/powerpoint/2010/main" val="417771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a:bodyPr>
          <a:lstStyle/>
          <a:p>
            <a:r>
              <a:rPr lang="en-IT" dirty="0">
                <a:solidFill>
                  <a:schemeClr val="bg1">
                    <a:lumMod val="75000"/>
                  </a:schemeClr>
                </a:solidFill>
              </a:rPr>
              <a:t>Flutter</a:t>
            </a:r>
          </a:p>
          <a:p>
            <a:r>
              <a:rPr lang="en-IT" b="1" dirty="0"/>
              <a:t>Creating a new project</a:t>
            </a:r>
          </a:p>
          <a:p>
            <a:r>
              <a:rPr lang="en-IT" dirty="0">
                <a:solidFill>
                  <a:schemeClr val="bg1">
                    <a:lumMod val="75000"/>
                  </a:schemeClr>
                </a:solidFill>
              </a:rPr>
              <a:t>App dissection</a:t>
            </a:r>
          </a:p>
          <a:p>
            <a:r>
              <a:rPr lang="en-IT" dirty="0">
                <a:solidFill>
                  <a:schemeClr val="bg1">
                    <a:lumMod val="75000"/>
                  </a:schemeClr>
                </a:solidFill>
              </a:rPr>
              <a:t>Expanding our first app</a:t>
            </a:r>
          </a:p>
          <a:p>
            <a:pPr marL="0" indent="0">
              <a:buNone/>
            </a:pPr>
            <a:endParaRPr lang="en-IT" dirty="0">
              <a:solidFill>
                <a:schemeClr val="bg1">
                  <a:lumMod val="75000"/>
                </a:schemeClr>
              </a:solidFill>
            </a:endParaRPr>
          </a:p>
          <a:p>
            <a:r>
              <a:rPr lang="en-IT" dirty="0">
                <a:solidFill>
                  <a:schemeClr val="bg1">
                    <a:lumMod val="75000"/>
                  </a:schemeClr>
                </a:solidFill>
              </a:rPr>
              <a:t>Homework &amp; Resources</a:t>
            </a:r>
          </a:p>
          <a:p>
            <a:endParaRPr lang="en-IT" dirty="0">
              <a:solidFill>
                <a:schemeClr val="bg1">
                  <a:lumMod val="75000"/>
                </a:schemeClr>
              </a:solidFill>
            </a:endParaRPr>
          </a:p>
          <a:p>
            <a:r>
              <a:rPr lang="en-IT" dirty="0">
                <a:solidFill>
                  <a:schemeClr val="bg1">
                    <a:lumMod val="75000"/>
                  </a:schemeClr>
                </a:solidFill>
              </a:rPr>
              <a:t>Project overview</a:t>
            </a:r>
          </a:p>
        </p:txBody>
      </p:sp>
      <p:sp>
        <p:nvSpPr>
          <p:cNvPr id="4" name="Slide Number Placeholder 3">
            <a:extLst>
              <a:ext uri="{FF2B5EF4-FFF2-40B4-BE49-F238E27FC236}">
                <a16:creationId xmlns:a16="http://schemas.microsoft.com/office/drawing/2014/main" id="{A78B72D3-569F-CF43-AF68-C4F130329570}"/>
              </a:ext>
            </a:extLst>
          </p:cNvPr>
          <p:cNvSpPr>
            <a:spLocks noGrp="1"/>
          </p:cNvSpPr>
          <p:nvPr>
            <p:ph type="sldNum" sz="quarter" idx="12"/>
          </p:nvPr>
        </p:nvSpPr>
        <p:spPr/>
        <p:txBody>
          <a:bodyPr/>
          <a:lstStyle/>
          <a:p>
            <a:fld id="{31DE2C5B-556E-47B8-A792-024C2FCA4ACC}" type="slidenum">
              <a:rPr lang="en-GB" smtClean="0"/>
              <a:t>5</a:t>
            </a:fld>
            <a:endParaRPr lang="en-GB"/>
          </a:p>
        </p:txBody>
      </p:sp>
    </p:spTree>
    <p:extLst>
      <p:ext uri="{BB962C8B-B14F-4D97-AF65-F5344CB8AC3E}">
        <p14:creationId xmlns:p14="http://schemas.microsoft.com/office/powerpoint/2010/main" val="13732661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a:bodyPr>
          <a:lstStyle/>
          <a:p>
            <a:r>
              <a:rPr lang="en-IT" dirty="0">
                <a:solidFill>
                  <a:schemeClr val="bg1">
                    <a:lumMod val="75000"/>
                  </a:schemeClr>
                </a:solidFill>
              </a:rPr>
              <a:t>Flutter</a:t>
            </a:r>
          </a:p>
          <a:p>
            <a:r>
              <a:rPr lang="en-IT" dirty="0">
                <a:solidFill>
                  <a:schemeClr val="bg1">
                    <a:lumMod val="75000"/>
                  </a:schemeClr>
                </a:solidFill>
              </a:rPr>
              <a:t>Creating a new project</a:t>
            </a:r>
          </a:p>
          <a:p>
            <a:r>
              <a:rPr lang="en-IT" dirty="0">
                <a:solidFill>
                  <a:schemeClr val="bg1">
                    <a:lumMod val="75000"/>
                  </a:schemeClr>
                </a:solidFill>
              </a:rPr>
              <a:t>App dissection</a:t>
            </a:r>
          </a:p>
          <a:p>
            <a:r>
              <a:rPr lang="en-IT" dirty="0">
                <a:solidFill>
                  <a:schemeClr val="bg1">
                    <a:lumMod val="75000"/>
                  </a:schemeClr>
                </a:solidFill>
              </a:rPr>
              <a:t>Expanding our first app</a:t>
            </a:r>
          </a:p>
          <a:p>
            <a:pPr marL="0" indent="0">
              <a:buNone/>
            </a:pPr>
            <a:endParaRPr lang="en-IT" dirty="0">
              <a:solidFill>
                <a:schemeClr val="bg1">
                  <a:lumMod val="75000"/>
                </a:schemeClr>
              </a:solidFill>
            </a:endParaRPr>
          </a:p>
          <a:p>
            <a:r>
              <a:rPr lang="en-IT" dirty="0">
                <a:solidFill>
                  <a:schemeClr val="bg1">
                    <a:lumMod val="75000"/>
                  </a:schemeClr>
                </a:solidFill>
              </a:rPr>
              <a:t>Homework &amp; Resources</a:t>
            </a:r>
          </a:p>
          <a:p>
            <a:endParaRPr lang="en-IT" b="1" dirty="0"/>
          </a:p>
          <a:p>
            <a:r>
              <a:rPr lang="en-IT" b="1" dirty="0"/>
              <a:t>Project overview</a:t>
            </a:r>
          </a:p>
        </p:txBody>
      </p:sp>
      <p:sp>
        <p:nvSpPr>
          <p:cNvPr id="4" name="Slide Number Placeholder 3">
            <a:extLst>
              <a:ext uri="{FF2B5EF4-FFF2-40B4-BE49-F238E27FC236}">
                <a16:creationId xmlns:a16="http://schemas.microsoft.com/office/drawing/2014/main" id="{8AD44751-EEE6-C14A-807C-B09D1831E5D2}"/>
              </a:ext>
            </a:extLst>
          </p:cNvPr>
          <p:cNvSpPr>
            <a:spLocks noGrp="1"/>
          </p:cNvSpPr>
          <p:nvPr>
            <p:ph type="sldNum" sz="quarter" idx="12"/>
          </p:nvPr>
        </p:nvSpPr>
        <p:spPr/>
        <p:txBody>
          <a:bodyPr/>
          <a:lstStyle/>
          <a:p>
            <a:fld id="{31DE2C5B-556E-47B8-A792-024C2FCA4ACC}" type="slidenum">
              <a:rPr lang="en-GB" smtClean="0"/>
              <a:t>50</a:t>
            </a:fld>
            <a:endParaRPr lang="en-GB"/>
          </a:p>
        </p:txBody>
      </p:sp>
    </p:spTree>
    <p:extLst>
      <p:ext uri="{BB962C8B-B14F-4D97-AF65-F5344CB8AC3E}">
        <p14:creationId xmlns:p14="http://schemas.microsoft.com/office/powerpoint/2010/main" val="19580929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E60FB-C861-1E44-92E6-8F9396441CB2}"/>
              </a:ext>
            </a:extLst>
          </p:cNvPr>
          <p:cNvSpPr>
            <a:spLocks noGrp="1"/>
          </p:cNvSpPr>
          <p:nvPr>
            <p:ph type="title"/>
          </p:nvPr>
        </p:nvSpPr>
        <p:spPr/>
        <p:txBody>
          <a:bodyPr>
            <a:normAutofit/>
          </a:bodyPr>
          <a:lstStyle/>
          <a:p>
            <a:r>
              <a:rPr lang="en-IT" dirty="0"/>
              <a:t>Project structure</a:t>
            </a:r>
          </a:p>
        </p:txBody>
      </p:sp>
      <p:sp>
        <p:nvSpPr>
          <p:cNvPr id="3" name="Content Placeholder 2">
            <a:extLst>
              <a:ext uri="{FF2B5EF4-FFF2-40B4-BE49-F238E27FC236}">
                <a16:creationId xmlns:a16="http://schemas.microsoft.com/office/drawing/2014/main" id="{ECD4BA52-23DB-D94D-9195-7777C71CD155}"/>
              </a:ext>
            </a:extLst>
          </p:cNvPr>
          <p:cNvSpPr>
            <a:spLocks noGrp="1"/>
          </p:cNvSpPr>
          <p:nvPr>
            <p:ph idx="1"/>
          </p:nvPr>
        </p:nvSpPr>
        <p:spPr>
          <a:xfrm>
            <a:off x="428172" y="1361167"/>
            <a:ext cx="11368314" cy="5334907"/>
          </a:xfrm>
        </p:spPr>
        <p:txBody>
          <a:bodyPr>
            <a:normAutofit lnSpcReduction="10000"/>
          </a:bodyPr>
          <a:lstStyle/>
          <a:p>
            <a:r>
              <a:rPr lang="en-IT" dirty="0"/>
              <a:t>The project consists of building an app for iOS or Android that collects user data from a wearable device through Web APIs, stores them, visualizes them, and does some tricks with them.</a:t>
            </a:r>
          </a:p>
          <a:p>
            <a:endParaRPr lang="en-IT" dirty="0"/>
          </a:p>
          <a:p>
            <a:r>
              <a:rPr lang="en-IT" dirty="0"/>
              <a:t>Core functionalities:</a:t>
            </a:r>
          </a:p>
          <a:p>
            <a:pPr lvl="1"/>
            <a:r>
              <a:rPr lang="en-IT" dirty="0"/>
              <a:t>User authentication and management</a:t>
            </a:r>
          </a:p>
          <a:p>
            <a:pPr lvl="1"/>
            <a:r>
              <a:rPr lang="en-IT" dirty="0"/>
              <a:t>Data collection</a:t>
            </a:r>
          </a:p>
          <a:p>
            <a:pPr lvl="1"/>
            <a:r>
              <a:rPr lang="en-IT" dirty="0"/>
              <a:t>Data persistence</a:t>
            </a:r>
          </a:p>
          <a:p>
            <a:pPr lvl="1"/>
            <a:r>
              <a:rPr lang="en-IT" dirty="0"/>
              <a:t>Data visualization and presentation</a:t>
            </a:r>
          </a:p>
          <a:p>
            <a:pPr lvl="1"/>
            <a:endParaRPr lang="en-IT" dirty="0"/>
          </a:p>
          <a:p>
            <a:r>
              <a:rPr lang="en-IT" dirty="0"/>
              <a:t>Additional fuctionalities </a:t>
            </a:r>
            <a:r>
              <a:rPr lang="en-IT" dirty="0">
                <a:sym typeface="Wingdings" pitchFamily="2" charset="2"/>
              </a:rPr>
              <a:t> It’s up to you! </a:t>
            </a:r>
            <a:br>
              <a:rPr lang="en-IT" dirty="0">
                <a:sym typeface="Wingdings" pitchFamily="2" charset="2"/>
              </a:rPr>
            </a:br>
            <a:r>
              <a:rPr lang="en-IT" dirty="0">
                <a:sym typeface="Wingdings" pitchFamily="2" charset="2"/>
              </a:rPr>
              <a:t>Some basic examples:</a:t>
            </a:r>
          </a:p>
          <a:p>
            <a:pPr lvl="1"/>
            <a:r>
              <a:rPr lang="en-IT" dirty="0">
                <a:sym typeface="Wingdings" pitchFamily="2" charset="2"/>
              </a:rPr>
              <a:t>Run some analysis on data and provide suggestions to the user</a:t>
            </a:r>
          </a:p>
          <a:p>
            <a:pPr lvl="1"/>
            <a:r>
              <a:rPr lang="en-IT" dirty="0">
                <a:sym typeface="Wingdings" pitchFamily="2" charset="2"/>
              </a:rPr>
              <a:t>Implement some literature algorithm</a:t>
            </a:r>
          </a:p>
          <a:p>
            <a:pPr lvl="1"/>
            <a:r>
              <a:rPr lang="en-IT" dirty="0"/>
              <a:t>…</a:t>
            </a:r>
          </a:p>
        </p:txBody>
      </p:sp>
      <p:pic>
        <p:nvPicPr>
          <p:cNvPr id="5" name="Graphic 4" descr="Smart Phone outline">
            <a:extLst>
              <a:ext uri="{FF2B5EF4-FFF2-40B4-BE49-F238E27FC236}">
                <a16:creationId xmlns:a16="http://schemas.microsoft.com/office/drawing/2014/main" id="{78A8D23E-0756-2147-ACC2-504D5D08A4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71265" y="2228532"/>
            <a:ext cx="2336041" cy="2336041"/>
          </a:xfrm>
          <a:prstGeom prst="rect">
            <a:avLst/>
          </a:prstGeom>
        </p:spPr>
      </p:pic>
      <p:pic>
        <p:nvPicPr>
          <p:cNvPr id="7" name="Graphic 6" descr="Internet Of Things outline">
            <a:extLst>
              <a:ext uri="{FF2B5EF4-FFF2-40B4-BE49-F238E27FC236}">
                <a16:creationId xmlns:a16="http://schemas.microsoft.com/office/drawing/2014/main" id="{ECADEE4B-11CF-4A4B-A5E4-ACAE7D850CE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06344" y="2527792"/>
            <a:ext cx="1737519" cy="1737519"/>
          </a:xfrm>
          <a:prstGeom prst="rect">
            <a:avLst/>
          </a:prstGeom>
        </p:spPr>
      </p:pic>
      <p:pic>
        <p:nvPicPr>
          <p:cNvPr id="9" name="Graphic 8" descr="Ethernet outline">
            <a:extLst>
              <a:ext uri="{FF2B5EF4-FFF2-40B4-BE49-F238E27FC236}">
                <a16:creationId xmlns:a16="http://schemas.microsoft.com/office/drawing/2014/main" id="{E7678299-0C23-9D41-8D1F-9C0BD76AAC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843863" y="2863884"/>
            <a:ext cx="914400" cy="914400"/>
          </a:xfrm>
          <a:prstGeom prst="rect">
            <a:avLst/>
          </a:prstGeom>
        </p:spPr>
      </p:pic>
      <p:pic>
        <p:nvPicPr>
          <p:cNvPr id="11" name="Graphic 10" descr="Gears outline">
            <a:extLst>
              <a:ext uri="{FF2B5EF4-FFF2-40B4-BE49-F238E27FC236}">
                <a16:creationId xmlns:a16="http://schemas.microsoft.com/office/drawing/2014/main" id="{D0AA5189-336A-034D-9196-3F7957D7F26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882085" y="2939352"/>
            <a:ext cx="914400" cy="914400"/>
          </a:xfrm>
          <a:prstGeom prst="rect">
            <a:avLst/>
          </a:prstGeom>
        </p:spPr>
      </p:pic>
      <p:pic>
        <p:nvPicPr>
          <p:cNvPr id="12" name="Picture 11">
            <a:extLst>
              <a:ext uri="{FF2B5EF4-FFF2-40B4-BE49-F238E27FC236}">
                <a16:creationId xmlns:a16="http://schemas.microsoft.com/office/drawing/2014/main" id="{F9970AB4-79AF-DB44-BC6E-1792D58874FE}"/>
              </a:ext>
            </a:extLst>
          </p:cNvPr>
          <p:cNvPicPr>
            <a:picLocks noChangeAspect="1"/>
          </p:cNvPicPr>
          <p:nvPr/>
        </p:nvPicPr>
        <p:blipFill>
          <a:blip r:embed="rId11"/>
          <a:stretch>
            <a:fillRect/>
          </a:stretch>
        </p:blipFill>
        <p:spPr>
          <a:xfrm>
            <a:off x="8532206" y="4297379"/>
            <a:ext cx="1422400" cy="1422400"/>
          </a:xfrm>
          <a:prstGeom prst="rect">
            <a:avLst/>
          </a:prstGeom>
        </p:spPr>
      </p:pic>
      <p:sp>
        <p:nvSpPr>
          <p:cNvPr id="4" name="Slide Number Placeholder 3">
            <a:extLst>
              <a:ext uri="{FF2B5EF4-FFF2-40B4-BE49-F238E27FC236}">
                <a16:creationId xmlns:a16="http://schemas.microsoft.com/office/drawing/2014/main" id="{C57ACF48-43BD-9049-83DA-4C0AF0AC5D28}"/>
              </a:ext>
            </a:extLst>
          </p:cNvPr>
          <p:cNvSpPr>
            <a:spLocks noGrp="1"/>
          </p:cNvSpPr>
          <p:nvPr>
            <p:ph type="sldNum" sz="quarter" idx="12"/>
          </p:nvPr>
        </p:nvSpPr>
        <p:spPr/>
        <p:txBody>
          <a:bodyPr/>
          <a:lstStyle/>
          <a:p>
            <a:fld id="{31DE2C5B-556E-47B8-A792-024C2FCA4ACC}" type="slidenum">
              <a:rPr lang="en-GB" smtClean="0"/>
              <a:t>51</a:t>
            </a:fld>
            <a:endParaRPr lang="en-GB" dirty="0"/>
          </a:p>
        </p:txBody>
      </p:sp>
    </p:spTree>
    <p:extLst>
      <p:ext uri="{BB962C8B-B14F-4D97-AF65-F5344CB8AC3E}">
        <p14:creationId xmlns:p14="http://schemas.microsoft.com/office/powerpoint/2010/main" val="26068311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E60FB-C861-1E44-92E6-8F9396441CB2}"/>
              </a:ext>
            </a:extLst>
          </p:cNvPr>
          <p:cNvSpPr>
            <a:spLocks noGrp="1"/>
          </p:cNvSpPr>
          <p:nvPr>
            <p:ph type="title"/>
          </p:nvPr>
        </p:nvSpPr>
        <p:spPr/>
        <p:txBody>
          <a:bodyPr>
            <a:normAutofit/>
          </a:bodyPr>
          <a:lstStyle/>
          <a:p>
            <a:r>
              <a:rPr lang="en-IT" dirty="0"/>
              <a:t>A target for you app</a:t>
            </a:r>
          </a:p>
        </p:txBody>
      </p:sp>
      <p:sp>
        <p:nvSpPr>
          <p:cNvPr id="3" name="Content Placeholder 2">
            <a:extLst>
              <a:ext uri="{FF2B5EF4-FFF2-40B4-BE49-F238E27FC236}">
                <a16:creationId xmlns:a16="http://schemas.microsoft.com/office/drawing/2014/main" id="{ECD4BA52-23DB-D94D-9195-7777C71CD155}"/>
              </a:ext>
            </a:extLst>
          </p:cNvPr>
          <p:cNvSpPr>
            <a:spLocks noGrp="1"/>
          </p:cNvSpPr>
          <p:nvPr>
            <p:ph idx="1"/>
          </p:nvPr>
        </p:nvSpPr>
        <p:spPr>
          <a:xfrm>
            <a:off x="428172" y="1361167"/>
            <a:ext cx="11368314" cy="5334907"/>
          </a:xfrm>
        </p:spPr>
        <p:txBody>
          <a:bodyPr>
            <a:normAutofit/>
          </a:bodyPr>
          <a:lstStyle/>
          <a:p>
            <a:r>
              <a:rPr lang="en-IT" dirty="0"/>
              <a:t>Your app must represent a solution for the current SDGs (Sustainable Development Goals) targets</a:t>
            </a:r>
          </a:p>
          <a:p>
            <a:endParaRPr lang="en-IT" dirty="0"/>
          </a:p>
          <a:p>
            <a:r>
              <a:rPr lang="en-IT" dirty="0"/>
              <a:t>SDG are 17 topics representing the current </a:t>
            </a:r>
            <a:br>
              <a:rPr lang="en-IT" dirty="0"/>
            </a:br>
            <a:r>
              <a:rPr lang="en-IT" dirty="0"/>
              <a:t>big challenges humanity must face and solve</a:t>
            </a:r>
          </a:p>
        </p:txBody>
      </p:sp>
      <p:sp>
        <p:nvSpPr>
          <p:cNvPr id="4" name="Slide Number Placeholder 3">
            <a:extLst>
              <a:ext uri="{FF2B5EF4-FFF2-40B4-BE49-F238E27FC236}">
                <a16:creationId xmlns:a16="http://schemas.microsoft.com/office/drawing/2014/main" id="{C57ACF48-43BD-9049-83DA-4C0AF0AC5D28}"/>
              </a:ext>
            </a:extLst>
          </p:cNvPr>
          <p:cNvSpPr>
            <a:spLocks noGrp="1"/>
          </p:cNvSpPr>
          <p:nvPr>
            <p:ph type="sldNum" sz="quarter" idx="12"/>
          </p:nvPr>
        </p:nvSpPr>
        <p:spPr/>
        <p:txBody>
          <a:bodyPr/>
          <a:lstStyle/>
          <a:p>
            <a:fld id="{31DE2C5B-556E-47B8-A792-024C2FCA4ACC}" type="slidenum">
              <a:rPr lang="en-GB" smtClean="0"/>
              <a:t>52</a:t>
            </a:fld>
            <a:endParaRPr lang="en-GB" dirty="0"/>
          </a:p>
        </p:txBody>
      </p:sp>
      <p:pic>
        <p:nvPicPr>
          <p:cNvPr id="8" name="Picture 7" descr="Website&#10;&#10;Description automatically generated">
            <a:extLst>
              <a:ext uri="{FF2B5EF4-FFF2-40B4-BE49-F238E27FC236}">
                <a16:creationId xmlns:a16="http://schemas.microsoft.com/office/drawing/2014/main" id="{45CB5F36-C212-74E0-FA86-35977EC098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1748" y="2112530"/>
            <a:ext cx="5023137" cy="4095891"/>
          </a:xfrm>
          <a:prstGeom prst="rect">
            <a:avLst/>
          </a:prstGeom>
        </p:spPr>
      </p:pic>
      <p:pic>
        <p:nvPicPr>
          <p:cNvPr id="1026" name="Picture 2">
            <a:extLst>
              <a:ext uri="{FF2B5EF4-FFF2-40B4-BE49-F238E27FC236}">
                <a16:creationId xmlns:a16="http://schemas.microsoft.com/office/drawing/2014/main" id="{22BB70CE-3C3B-1BC8-3337-D43BD9B1B5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8941" y="3429000"/>
            <a:ext cx="5331986" cy="324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0414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E60FB-C861-1E44-92E6-8F9396441CB2}"/>
              </a:ext>
            </a:extLst>
          </p:cNvPr>
          <p:cNvSpPr>
            <a:spLocks noGrp="1"/>
          </p:cNvSpPr>
          <p:nvPr>
            <p:ph type="title"/>
          </p:nvPr>
        </p:nvSpPr>
        <p:spPr/>
        <p:txBody>
          <a:bodyPr>
            <a:normAutofit/>
          </a:bodyPr>
          <a:lstStyle/>
          <a:p>
            <a:r>
              <a:rPr lang="en-IT" dirty="0"/>
              <a:t>A target for you app</a:t>
            </a:r>
          </a:p>
        </p:txBody>
      </p:sp>
      <p:sp>
        <p:nvSpPr>
          <p:cNvPr id="3" name="Content Placeholder 2">
            <a:extLst>
              <a:ext uri="{FF2B5EF4-FFF2-40B4-BE49-F238E27FC236}">
                <a16:creationId xmlns:a16="http://schemas.microsoft.com/office/drawing/2014/main" id="{ECD4BA52-23DB-D94D-9195-7777C71CD155}"/>
              </a:ext>
            </a:extLst>
          </p:cNvPr>
          <p:cNvSpPr>
            <a:spLocks noGrp="1"/>
          </p:cNvSpPr>
          <p:nvPr>
            <p:ph idx="1"/>
          </p:nvPr>
        </p:nvSpPr>
        <p:spPr>
          <a:xfrm>
            <a:off x="428172" y="1361167"/>
            <a:ext cx="11368314" cy="5334907"/>
          </a:xfrm>
        </p:spPr>
        <p:txBody>
          <a:bodyPr>
            <a:normAutofit fontScale="92500" lnSpcReduction="20000"/>
          </a:bodyPr>
          <a:lstStyle/>
          <a:p>
            <a:r>
              <a:rPr lang="en-IT" dirty="0"/>
              <a:t>These are the target you can choose from (see the moodle page for more details):</a:t>
            </a:r>
          </a:p>
          <a:p>
            <a:endParaRPr lang="en-IT" dirty="0"/>
          </a:p>
          <a:p>
            <a:pPr lvl="1"/>
            <a:r>
              <a:rPr lang="en-GB" b="1" u="sng" dirty="0"/>
              <a:t>SDG 2: Target 2.2</a:t>
            </a:r>
            <a:r>
              <a:rPr lang="en-GB" dirty="0"/>
              <a:t> (By 2030, end all forms of malnutrition, including achieving, by 2025, the internationally agreed targets on stunting and wasting in children under 5 years of age, and address the nutritional needs of adolescent girls, pregnant and lactating women and older persons)</a:t>
            </a:r>
            <a:endParaRPr lang="en-IT" dirty="0"/>
          </a:p>
          <a:p>
            <a:pPr lvl="1"/>
            <a:r>
              <a:rPr lang="en-GB" b="1" u="sng" dirty="0"/>
              <a:t>SDG 2: Target 2.3</a:t>
            </a:r>
            <a:r>
              <a:rPr lang="en-GB" dirty="0"/>
              <a:t> (By 2030, double the agricultural productivity and incomes of small-scale food producers, in particular women, indigenous peoples, family farmers, pastoralists and fishers, including through secure and equal access to land, other productive resources and inputs, knowledge, financial services, markets and opportunities for value addition and non-farm employment).</a:t>
            </a:r>
          </a:p>
          <a:p>
            <a:pPr lvl="1"/>
            <a:r>
              <a:rPr lang="en-GB" b="1" u="sng" dirty="0"/>
              <a:t>SDG 3: Target 3.4 </a:t>
            </a:r>
            <a:r>
              <a:rPr lang="en-GB" dirty="0"/>
              <a:t>(By 2030, reduce by one third premature mortality from non-communicable diseases through prevention and treatment and promote mental health and well-being).</a:t>
            </a:r>
          </a:p>
          <a:p>
            <a:pPr lvl="1"/>
            <a:r>
              <a:rPr lang="en-GB" b="1" u="sng" dirty="0"/>
              <a:t>SDG 3: Target 3.5</a:t>
            </a:r>
            <a:r>
              <a:rPr lang="en-GB" dirty="0"/>
              <a:t> (Strengthen the prevention and treatment of substance abuse, including narcotic drug abuse and harmful use of alcohol).</a:t>
            </a:r>
          </a:p>
          <a:p>
            <a:pPr lvl="1"/>
            <a:r>
              <a:rPr lang="en-GB" b="1" u="sng" dirty="0"/>
              <a:t>SDG 4: Target 4.7 </a:t>
            </a:r>
            <a:r>
              <a:rPr lang="en-GB" dirty="0"/>
              <a:t>(By 2030, ensure that all learners acquire the knowledge and skills needed to promote sustainable development, including, among others, through education for sustainable development and sustainable lifestyles, human rights, gender equality, promotion of a culture of peace and non-violence, global citizenship and appreciation of cultural diversity and of culture’s contribution to sustainable development).</a:t>
            </a:r>
          </a:p>
          <a:p>
            <a:pPr lvl="1"/>
            <a:r>
              <a:rPr lang="en-GB" b="1" u="sng" dirty="0"/>
              <a:t>SDG 8: Target 8.9 </a:t>
            </a:r>
            <a:r>
              <a:rPr lang="en-GB" dirty="0"/>
              <a:t>(By 2030, devise and implement policies to promote sustainable tourism that creates jobs and promotes local culture and products).</a:t>
            </a:r>
            <a:endParaRPr lang="en-IT" dirty="0"/>
          </a:p>
        </p:txBody>
      </p:sp>
      <p:sp>
        <p:nvSpPr>
          <p:cNvPr id="4" name="Slide Number Placeholder 3">
            <a:extLst>
              <a:ext uri="{FF2B5EF4-FFF2-40B4-BE49-F238E27FC236}">
                <a16:creationId xmlns:a16="http://schemas.microsoft.com/office/drawing/2014/main" id="{C57ACF48-43BD-9049-83DA-4C0AF0AC5D28}"/>
              </a:ext>
            </a:extLst>
          </p:cNvPr>
          <p:cNvSpPr>
            <a:spLocks noGrp="1"/>
          </p:cNvSpPr>
          <p:nvPr>
            <p:ph type="sldNum" sz="quarter" idx="12"/>
          </p:nvPr>
        </p:nvSpPr>
        <p:spPr/>
        <p:txBody>
          <a:bodyPr/>
          <a:lstStyle/>
          <a:p>
            <a:fld id="{31DE2C5B-556E-47B8-A792-024C2FCA4ACC}" type="slidenum">
              <a:rPr lang="en-GB" smtClean="0"/>
              <a:t>53</a:t>
            </a:fld>
            <a:endParaRPr lang="en-GB" dirty="0"/>
          </a:p>
        </p:txBody>
      </p:sp>
    </p:spTree>
    <p:extLst>
      <p:ext uri="{BB962C8B-B14F-4D97-AF65-F5344CB8AC3E}">
        <p14:creationId xmlns:p14="http://schemas.microsoft.com/office/powerpoint/2010/main" val="40432478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E60FB-C861-1E44-92E6-8F9396441CB2}"/>
              </a:ext>
            </a:extLst>
          </p:cNvPr>
          <p:cNvSpPr>
            <a:spLocks noGrp="1"/>
          </p:cNvSpPr>
          <p:nvPr>
            <p:ph type="title"/>
          </p:nvPr>
        </p:nvSpPr>
        <p:spPr/>
        <p:txBody>
          <a:bodyPr>
            <a:normAutofit/>
          </a:bodyPr>
          <a:lstStyle/>
          <a:p>
            <a:r>
              <a:rPr lang="en-IT" dirty="0"/>
              <a:t>Data source</a:t>
            </a:r>
          </a:p>
        </p:txBody>
      </p:sp>
      <p:sp>
        <p:nvSpPr>
          <p:cNvPr id="3" name="Content Placeholder 2">
            <a:extLst>
              <a:ext uri="{FF2B5EF4-FFF2-40B4-BE49-F238E27FC236}">
                <a16:creationId xmlns:a16="http://schemas.microsoft.com/office/drawing/2014/main" id="{ECD4BA52-23DB-D94D-9195-7777C71CD155}"/>
              </a:ext>
            </a:extLst>
          </p:cNvPr>
          <p:cNvSpPr>
            <a:spLocks noGrp="1"/>
          </p:cNvSpPr>
          <p:nvPr>
            <p:ph idx="1"/>
          </p:nvPr>
        </p:nvSpPr>
        <p:spPr>
          <a:xfrm>
            <a:off x="428172" y="1361167"/>
            <a:ext cx="11368314" cy="5334907"/>
          </a:xfrm>
        </p:spPr>
        <p:txBody>
          <a:bodyPr>
            <a:normAutofit/>
          </a:bodyPr>
          <a:lstStyle/>
          <a:p>
            <a:endParaRPr lang="en-IT" dirty="0"/>
          </a:p>
          <a:p>
            <a:r>
              <a:rPr lang="en-IT" dirty="0"/>
              <a:t>Data that you will use are collected by me using a Fitbit Versa 2</a:t>
            </a:r>
          </a:p>
          <a:p>
            <a:endParaRPr lang="en-IT" dirty="0"/>
          </a:p>
          <a:p>
            <a:r>
              <a:rPr lang="en-IT" dirty="0"/>
              <a:t>Data are available starting from 09/02 and will be collected up to 30/11 and include the following data “types”:</a:t>
            </a:r>
          </a:p>
          <a:p>
            <a:pPr lvl="1"/>
            <a:r>
              <a:rPr lang="en-IT" dirty="0"/>
              <a:t>Calories</a:t>
            </a:r>
          </a:p>
          <a:p>
            <a:pPr lvl="1"/>
            <a:r>
              <a:rPr lang="en-IT" dirty="0"/>
              <a:t>Distance</a:t>
            </a:r>
          </a:p>
          <a:p>
            <a:pPr lvl="1"/>
            <a:r>
              <a:rPr lang="en-IT" dirty="0"/>
              <a:t>Exercise sessions</a:t>
            </a:r>
          </a:p>
          <a:p>
            <a:pPr lvl="1"/>
            <a:r>
              <a:rPr lang="en-IT" dirty="0"/>
              <a:t>Heart rate</a:t>
            </a:r>
          </a:p>
          <a:p>
            <a:pPr lvl="1"/>
            <a:r>
              <a:rPr lang="en-IT" dirty="0"/>
              <a:t>Resting heart rate (Estimated)</a:t>
            </a:r>
          </a:p>
          <a:p>
            <a:pPr lvl="1"/>
            <a:r>
              <a:rPr lang="en-IT" dirty="0"/>
              <a:t>Sleep</a:t>
            </a:r>
          </a:p>
          <a:p>
            <a:pPr lvl="1"/>
            <a:r>
              <a:rPr lang="en-IT" dirty="0"/>
              <a:t>Steps</a:t>
            </a:r>
          </a:p>
          <a:p>
            <a:r>
              <a:rPr lang="en-IT" dirty="0"/>
              <a:t>Your project must use at least 1 type of data</a:t>
            </a:r>
          </a:p>
        </p:txBody>
      </p:sp>
      <p:sp>
        <p:nvSpPr>
          <p:cNvPr id="4" name="Slide Number Placeholder 3">
            <a:extLst>
              <a:ext uri="{FF2B5EF4-FFF2-40B4-BE49-F238E27FC236}">
                <a16:creationId xmlns:a16="http://schemas.microsoft.com/office/drawing/2014/main" id="{C57ACF48-43BD-9049-83DA-4C0AF0AC5D28}"/>
              </a:ext>
            </a:extLst>
          </p:cNvPr>
          <p:cNvSpPr>
            <a:spLocks noGrp="1"/>
          </p:cNvSpPr>
          <p:nvPr>
            <p:ph type="sldNum" sz="quarter" idx="12"/>
          </p:nvPr>
        </p:nvSpPr>
        <p:spPr/>
        <p:txBody>
          <a:bodyPr/>
          <a:lstStyle/>
          <a:p>
            <a:fld id="{31DE2C5B-556E-47B8-A792-024C2FCA4ACC}" type="slidenum">
              <a:rPr lang="en-GB" smtClean="0"/>
              <a:t>54</a:t>
            </a:fld>
            <a:endParaRPr lang="en-GB" dirty="0"/>
          </a:p>
        </p:txBody>
      </p:sp>
      <p:pic>
        <p:nvPicPr>
          <p:cNvPr id="9" name="Picture 8">
            <a:extLst>
              <a:ext uri="{FF2B5EF4-FFF2-40B4-BE49-F238E27FC236}">
                <a16:creationId xmlns:a16="http://schemas.microsoft.com/office/drawing/2014/main" id="{7C73BE74-2A1A-858A-D7FE-ED2AFECA5AFE}"/>
              </a:ext>
            </a:extLst>
          </p:cNvPr>
          <p:cNvPicPr>
            <a:picLocks noChangeAspect="1"/>
          </p:cNvPicPr>
          <p:nvPr/>
        </p:nvPicPr>
        <p:blipFill>
          <a:blip r:embed="rId3"/>
          <a:stretch>
            <a:fillRect/>
          </a:stretch>
        </p:blipFill>
        <p:spPr>
          <a:xfrm>
            <a:off x="8729675" y="3614315"/>
            <a:ext cx="2574897" cy="2716634"/>
          </a:xfrm>
          <a:prstGeom prst="rect">
            <a:avLst/>
          </a:prstGeom>
        </p:spPr>
      </p:pic>
    </p:spTree>
    <p:extLst>
      <p:ext uri="{BB962C8B-B14F-4D97-AF65-F5344CB8AC3E}">
        <p14:creationId xmlns:p14="http://schemas.microsoft.com/office/powerpoint/2010/main" val="28773782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E60FB-C861-1E44-92E6-8F9396441CB2}"/>
              </a:ext>
            </a:extLst>
          </p:cNvPr>
          <p:cNvSpPr>
            <a:spLocks noGrp="1"/>
          </p:cNvSpPr>
          <p:nvPr>
            <p:ph type="title"/>
          </p:nvPr>
        </p:nvSpPr>
        <p:spPr/>
        <p:txBody>
          <a:bodyPr>
            <a:normAutofit/>
          </a:bodyPr>
          <a:lstStyle/>
          <a:p>
            <a:r>
              <a:rPr lang="en-IT" dirty="0"/>
              <a:t>How to get data - The IMPACT backend</a:t>
            </a:r>
          </a:p>
        </p:txBody>
      </p:sp>
      <p:sp>
        <p:nvSpPr>
          <p:cNvPr id="3" name="Content Placeholder 2">
            <a:extLst>
              <a:ext uri="{FF2B5EF4-FFF2-40B4-BE49-F238E27FC236}">
                <a16:creationId xmlns:a16="http://schemas.microsoft.com/office/drawing/2014/main" id="{ECD4BA52-23DB-D94D-9195-7777C71CD155}"/>
              </a:ext>
            </a:extLst>
          </p:cNvPr>
          <p:cNvSpPr>
            <a:spLocks noGrp="1"/>
          </p:cNvSpPr>
          <p:nvPr>
            <p:ph idx="1"/>
          </p:nvPr>
        </p:nvSpPr>
        <p:spPr>
          <a:xfrm>
            <a:off x="4300260" y="2205415"/>
            <a:ext cx="3084303" cy="554632"/>
          </a:xfrm>
        </p:spPr>
        <p:txBody>
          <a:bodyPr>
            <a:normAutofit/>
          </a:bodyPr>
          <a:lstStyle/>
          <a:p>
            <a:pPr marL="0" indent="0" algn="ctr">
              <a:buNone/>
            </a:pPr>
            <a:r>
              <a:rPr lang="en-IT" sz="1400" dirty="0"/>
              <a:t>Get token (JWT) using credentials</a:t>
            </a:r>
          </a:p>
        </p:txBody>
      </p:sp>
      <p:sp>
        <p:nvSpPr>
          <p:cNvPr id="4" name="Slide Number Placeholder 3">
            <a:extLst>
              <a:ext uri="{FF2B5EF4-FFF2-40B4-BE49-F238E27FC236}">
                <a16:creationId xmlns:a16="http://schemas.microsoft.com/office/drawing/2014/main" id="{C57ACF48-43BD-9049-83DA-4C0AF0AC5D28}"/>
              </a:ext>
            </a:extLst>
          </p:cNvPr>
          <p:cNvSpPr>
            <a:spLocks noGrp="1"/>
          </p:cNvSpPr>
          <p:nvPr>
            <p:ph type="sldNum" sz="quarter" idx="12"/>
          </p:nvPr>
        </p:nvSpPr>
        <p:spPr/>
        <p:txBody>
          <a:bodyPr/>
          <a:lstStyle/>
          <a:p>
            <a:fld id="{31DE2C5B-556E-47B8-A792-024C2FCA4ACC}" type="slidenum">
              <a:rPr lang="en-GB" smtClean="0"/>
              <a:t>55</a:t>
            </a:fld>
            <a:endParaRPr lang="en-GB" dirty="0"/>
          </a:p>
        </p:txBody>
      </p:sp>
      <p:pic>
        <p:nvPicPr>
          <p:cNvPr id="6" name="Picture 5" descr="A picture containing text&#10;&#10;Description automatically generated">
            <a:extLst>
              <a:ext uri="{FF2B5EF4-FFF2-40B4-BE49-F238E27FC236}">
                <a16:creationId xmlns:a16="http://schemas.microsoft.com/office/drawing/2014/main" id="{68B4606E-6CE4-3D5F-4F4A-F88148AE3D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6000" y="3138404"/>
            <a:ext cx="2435304" cy="1718017"/>
          </a:xfrm>
          <a:prstGeom prst="rect">
            <a:avLst/>
          </a:prstGeom>
          <a:ln w="38100">
            <a:solidFill>
              <a:srgbClr val="C00000"/>
            </a:solidFill>
          </a:ln>
        </p:spPr>
      </p:pic>
      <p:pic>
        <p:nvPicPr>
          <p:cNvPr id="7" name="Graphic 6" descr="Key outline">
            <a:extLst>
              <a:ext uri="{FF2B5EF4-FFF2-40B4-BE49-F238E27FC236}">
                <a16:creationId xmlns:a16="http://schemas.microsoft.com/office/drawing/2014/main" id="{986DEE35-93E4-0B04-952C-441C7D79C08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85994" y="1971312"/>
            <a:ext cx="714266" cy="714266"/>
          </a:xfrm>
          <a:prstGeom prst="rect">
            <a:avLst/>
          </a:prstGeom>
        </p:spPr>
      </p:pic>
      <p:sp>
        <p:nvSpPr>
          <p:cNvPr id="8" name="Content Placeholder 2">
            <a:extLst>
              <a:ext uri="{FF2B5EF4-FFF2-40B4-BE49-F238E27FC236}">
                <a16:creationId xmlns:a16="http://schemas.microsoft.com/office/drawing/2014/main" id="{D49FCE54-4F42-AAF9-4E62-B5F5431C2580}"/>
              </a:ext>
            </a:extLst>
          </p:cNvPr>
          <p:cNvSpPr txBox="1">
            <a:spLocks/>
          </p:cNvSpPr>
          <p:nvPr/>
        </p:nvSpPr>
        <p:spPr>
          <a:xfrm>
            <a:off x="8733704" y="4998245"/>
            <a:ext cx="3329616" cy="465985"/>
          </a:xfrm>
          <a:prstGeom prst="rect">
            <a:avLst/>
          </a:prstGeom>
        </p:spPr>
        <p:txBody>
          <a:bodyPr vert="horz" lIns="91440" tIns="45720" rIns="91440" bIns="45720" rtlCol="0">
            <a:normAutofit fontScale="92500"/>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en-IT" sz="1600" b="1" dirty="0">
                <a:solidFill>
                  <a:srgbClr val="C00000"/>
                </a:solidFill>
              </a:rPr>
              <a:t>https://impact.dei.unipd.it/bwthw/</a:t>
            </a:r>
          </a:p>
        </p:txBody>
      </p:sp>
      <p:grpSp>
        <p:nvGrpSpPr>
          <p:cNvPr id="12" name="Group 11">
            <a:extLst>
              <a:ext uri="{FF2B5EF4-FFF2-40B4-BE49-F238E27FC236}">
                <a16:creationId xmlns:a16="http://schemas.microsoft.com/office/drawing/2014/main" id="{D03EB194-617E-B58E-CE96-0B1F4BE0E372}"/>
              </a:ext>
            </a:extLst>
          </p:cNvPr>
          <p:cNvGrpSpPr/>
          <p:nvPr/>
        </p:nvGrpSpPr>
        <p:grpSpPr>
          <a:xfrm>
            <a:off x="227545" y="2883423"/>
            <a:ext cx="2102029" cy="2102029"/>
            <a:chOff x="0" y="1584963"/>
            <a:chExt cx="2102029" cy="2102029"/>
          </a:xfrm>
        </p:grpSpPr>
        <p:pic>
          <p:nvPicPr>
            <p:cNvPr id="10" name="Graphic 9" descr="Smart Phone outline">
              <a:extLst>
                <a:ext uri="{FF2B5EF4-FFF2-40B4-BE49-F238E27FC236}">
                  <a16:creationId xmlns:a16="http://schemas.microsoft.com/office/drawing/2014/main" id="{CA2DCB31-A77D-BD86-E4B0-289F26710DC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0" y="1584963"/>
              <a:ext cx="2102029" cy="2102029"/>
            </a:xfrm>
            <a:prstGeom prst="rect">
              <a:avLst/>
            </a:prstGeom>
          </p:spPr>
        </p:pic>
        <p:pic>
          <p:nvPicPr>
            <p:cNvPr id="11" name="Picture 10">
              <a:extLst>
                <a:ext uri="{FF2B5EF4-FFF2-40B4-BE49-F238E27FC236}">
                  <a16:creationId xmlns:a16="http://schemas.microsoft.com/office/drawing/2014/main" id="{E43A3C7F-BD6D-E717-036E-1B0293D02D3C}"/>
                </a:ext>
              </a:extLst>
            </p:cNvPr>
            <p:cNvPicPr>
              <a:picLocks noChangeAspect="1"/>
            </p:cNvPicPr>
            <p:nvPr/>
          </p:nvPicPr>
          <p:blipFill>
            <a:blip r:embed="rId8"/>
            <a:stretch>
              <a:fillRect/>
            </a:stretch>
          </p:blipFill>
          <p:spPr>
            <a:xfrm>
              <a:off x="735199" y="2175669"/>
              <a:ext cx="623644" cy="920618"/>
            </a:xfrm>
            <a:prstGeom prst="rect">
              <a:avLst/>
            </a:prstGeom>
          </p:spPr>
        </p:pic>
      </p:grpSp>
      <p:sp>
        <p:nvSpPr>
          <p:cNvPr id="5" name="Content Placeholder 2">
            <a:extLst>
              <a:ext uri="{FF2B5EF4-FFF2-40B4-BE49-F238E27FC236}">
                <a16:creationId xmlns:a16="http://schemas.microsoft.com/office/drawing/2014/main" id="{97D0427E-0CA4-C141-376F-AF9F36ED64FD}"/>
              </a:ext>
            </a:extLst>
          </p:cNvPr>
          <p:cNvSpPr txBox="1">
            <a:spLocks/>
          </p:cNvSpPr>
          <p:nvPr/>
        </p:nvSpPr>
        <p:spPr>
          <a:xfrm>
            <a:off x="339626" y="5019587"/>
            <a:ext cx="1869879" cy="554632"/>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en-IT" sz="1400" dirty="0"/>
              <a:t>Your app</a:t>
            </a:r>
          </a:p>
        </p:txBody>
      </p:sp>
      <p:sp>
        <p:nvSpPr>
          <p:cNvPr id="15" name="Content Placeholder 2">
            <a:extLst>
              <a:ext uri="{FF2B5EF4-FFF2-40B4-BE49-F238E27FC236}">
                <a16:creationId xmlns:a16="http://schemas.microsoft.com/office/drawing/2014/main" id="{C213B210-5478-AFD9-1176-62D107898216}"/>
              </a:ext>
            </a:extLst>
          </p:cNvPr>
          <p:cNvSpPr txBox="1">
            <a:spLocks/>
          </p:cNvSpPr>
          <p:nvPr/>
        </p:nvSpPr>
        <p:spPr>
          <a:xfrm>
            <a:off x="4240759" y="1347068"/>
            <a:ext cx="2890093" cy="554632"/>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en-IT" sz="1600" b="1" dirty="0"/>
              <a:t>HTTPS requests/responses</a:t>
            </a:r>
          </a:p>
        </p:txBody>
      </p:sp>
      <p:cxnSp>
        <p:nvCxnSpPr>
          <p:cNvPr id="16" name="Straight Arrow Connector 15">
            <a:extLst>
              <a:ext uri="{FF2B5EF4-FFF2-40B4-BE49-F238E27FC236}">
                <a16:creationId xmlns:a16="http://schemas.microsoft.com/office/drawing/2014/main" id="{E7006254-DE4F-A533-1A17-D61DFBB68069}"/>
              </a:ext>
            </a:extLst>
          </p:cNvPr>
          <p:cNvCxnSpPr>
            <a:cxnSpLocks/>
          </p:cNvCxnSpPr>
          <p:nvPr/>
        </p:nvCxnSpPr>
        <p:spPr>
          <a:xfrm>
            <a:off x="2578431" y="2726965"/>
            <a:ext cx="60321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E7666D22-148F-E6B1-E625-BD153859681B}"/>
              </a:ext>
            </a:extLst>
          </p:cNvPr>
          <p:cNvSpPr/>
          <p:nvPr/>
        </p:nvSpPr>
        <p:spPr>
          <a:xfrm>
            <a:off x="3252998" y="1971612"/>
            <a:ext cx="4717657" cy="3666342"/>
          </a:xfrm>
          <a:prstGeom prst="rect">
            <a:avLst/>
          </a:prstGeom>
          <a:noFill/>
          <a:ln w="28575">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T"/>
          </a:p>
        </p:txBody>
      </p:sp>
      <p:sp>
        <p:nvSpPr>
          <p:cNvPr id="26" name="Content Placeholder 2">
            <a:extLst>
              <a:ext uri="{FF2B5EF4-FFF2-40B4-BE49-F238E27FC236}">
                <a16:creationId xmlns:a16="http://schemas.microsoft.com/office/drawing/2014/main" id="{D464AFC2-A6C4-ABD4-F7AE-BE552A86545A}"/>
              </a:ext>
            </a:extLst>
          </p:cNvPr>
          <p:cNvSpPr txBox="1">
            <a:spLocks/>
          </p:cNvSpPr>
          <p:nvPr/>
        </p:nvSpPr>
        <p:spPr>
          <a:xfrm>
            <a:off x="4264151" y="3080089"/>
            <a:ext cx="3084303" cy="554632"/>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en-IT" sz="1400" dirty="0"/>
              <a:t>(If credentials are ok) Receive token</a:t>
            </a:r>
          </a:p>
        </p:txBody>
      </p:sp>
      <p:cxnSp>
        <p:nvCxnSpPr>
          <p:cNvPr id="28" name="Straight Arrow Connector 27">
            <a:extLst>
              <a:ext uri="{FF2B5EF4-FFF2-40B4-BE49-F238E27FC236}">
                <a16:creationId xmlns:a16="http://schemas.microsoft.com/office/drawing/2014/main" id="{14C6C3E2-5FB4-AED0-3124-135ECED0AF27}"/>
              </a:ext>
            </a:extLst>
          </p:cNvPr>
          <p:cNvCxnSpPr>
            <a:cxnSpLocks/>
          </p:cNvCxnSpPr>
          <p:nvPr/>
        </p:nvCxnSpPr>
        <p:spPr>
          <a:xfrm flipH="1">
            <a:off x="2629881" y="3606496"/>
            <a:ext cx="5973002" cy="21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4" name="Graphic 33" descr="Binary outline">
            <a:extLst>
              <a:ext uri="{FF2B5EF4-FFF2-40B4-BE49-F238E27FC236}">
                <a16:creationId xmlns:a16="http://schemas.microsoft.com/office/drawing/2014/main" id="{0720541E-6B9A-B5CD-2818-DCA19A577DC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606695" y="2873324"/>
            <a:ext cx="672864" cy="672864"/>
          </a:xfrm>
          <a:prstGeom prst="rect">
            <a:avLst/>
          </a:prstGeom>
        </p:spPr>
      </p:pic>
      <p:sp>
        <p:nvSpPr>
          <p:cNvPr id="35" name="Content Placeholder 2">
            <a:extLst>
              <a:ext uri="{FF2B5EF4-FFF2-40B4-BE49-F238E27FC236}">
                <a16:creationId xmlns:a16="http://schemas.microsoft.com/office/drawing/2014/main" id="{A0050E95-42A3-31EA-8810-95990719F38C}"/>
              </a:ext>
            </a:extLst>
          </p:cNvPr>
          <p:cNvSpPr txBox="1">
            <a:spLocks/>
          </p:cNvSpPr>
          <p:nvPr/>
        </p:nvSpPr>
        <p:spPr>
          <a:xfrm>
            <a:off x="4307977" y="3997413"/>
            <a:ext cx="3428009" cy="554632"/>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en-IT" sz="1400" dirty="0"/>
              <a:t>Ask for specific data using token</a:t>
            </a:r>
          </a:p>
        </p:txBody>
      </p:sp>
      <p:cxnSp>
        <p:nvCxnSpPr>
          <p:cNvPr id="37" name="Straight Arrow Connector 36">
            <a:extLst>
              <a:ext uri="{FF2B5EF4-FFF2-40B4-BE49-F238E27FC236}">
                <a16:creationId xmlns:a16="http://schemas.microsoft.com/office/drawing/2014/main" id="{E7E81774-D8F6-C5E2-8EFE-E7B443C47D75}"/>
              </a:ext>
            </a:extLst>
          </p:cNvPr>
          <p:cNvCxnSpPr>
            <a:cxnSpLocks/>
          </p:cNvCxnSpPr>
          <p:nvPr/>
        </p:nvCxnSpPr>
        <p:spPr>
          <a:xfrm>
            <a:off x="2586148" y="4518963"/>
            <a:ext cx="60321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Content Placeholder 2">
            <a:extLst>
              <a:ext uri="{FF2B5EF4-FFF2-40B4-BE49-F238E27FC236}">
                <a16:creationId xmlns:a16="http://schemas.microsoft.com/office/drawing/2014/main" id="{32C270DE-6193-3578-5828-D3C1F577B3CB}"/>
              </a:ext>
            </a:extLst>
          </p:cNvPr>
          <p:cNvSpPr txBox="1">
            <a:spLocks/>
          </p:cNvSpPr>
          <p:nvPr/>
        </p:nvSpPr>
        <p:spPr>
          <a:xfrm>
            <a:off x="4151370" y="4879825"/>
            <a:ext cx="3819285" cy="554632"/>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en-IT" sz="1400" dirty="0"/>
              <a:t>(If request is ok) Receive data (JSON format)</a:t>
            </a:r>
          </a:p>
        </p:txBody>
      </p:sp>
      <p:cxnSp>
        <p:nvCxnSpPr>
          <p:cNvPr id="39" name="Straight Arrow Connector 38">
            <a:extLst>
              <a:ext uri="{FF2B5EF4-FFF2-40B4-BE49-F238E27FC236}">
                <a16:creationId xmlns:a16="http://schemas.microsoft.com/office/drawing/2014/main" id="{9122E6D7-845C-B8D8-5DC2-04CEF680E74E}"/>
              </a:ext>
            </a:extLst>
          </p:cNvPr>
          <p:cNvCxnSpPr>
            <a:cxnSpLocks/>
          </p:cNvCxnSpPr>
          <p:nvPr/>
        </p:nvCxnSpPr>
        <p:spPr>
          <a:xfrm flipH="1">
            <a:off x="2637598" y="5398494"/>
            <a:ext cx="5973002" cy="21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2" name="Graphic 41" descr="Question Mark outline">
            <a:extLst>
              <a:ext uri="{FF2B5EF4-FFF2-40B4-BE49-F238E27FC236}">
                <a16:creationId xmlns:a16="http://schemas.microsoft.com/office/drawing/2014/main" id="{CC724851-B09A-E88C-497A-18468B45193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660315" y="3821650"/>
            <a:ext cx="554632" cy="554632"/>
          </a:xfrm>
          <a:prstGeom prst="rect">
            <a:avLst/>
          </a:prstGeom>
        </p:spPr>
      </p:pic>
      <p:pic>
        <p:nvPicPr>
          <p:cNvPr id="44" name="Graphic 43" descr="Statistics outline">
            <a:extLst>
              <a:ext uri="{FF2B5EF4-FFF2-40B4-BE49-F238E27FC236}">
                <a16:creationId xmlns:a16="http://schemas.microsoft.com/office/drawing/2014/main" id="{2CCC07CF-26BB-0E3E-4A21-C1FEEA8686E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480431" y="4558134"/>
            <a:ext cx="914400" cy="914400"/>
          </a:xfrm>
          <a:prstGeom prst="rect">
            <a:avLst/>
          </a:prstGeom>
        </p:spPr>
      </p:pic>
      <p:sp>
        <p:nvSpPr>
          <p:cNvPr id="47" name="Content Placeholder 2">
            <a:extLst>
              <a:ext uri="{FF2B5EF4-FFF2-40B4-BE49-F238E27FC236}">
                <a16:creationId xmlns:a16="http://schemas.microsoft.com/office/drawing/2014/main" id="{2D70811A-5CAC-6350-9FA8-6A9C7D940D8D}"/>
              </a:ext>
            </a:extLst>
          </p:cNvPr>
          <p:cNvSpPr txBox="1">
            <a:spLocks/>
          </p:cNvSpPr>
          <p:nvPr/>
        </p:nvSpPr>
        <p:spPr>
          <a:xfrm>
            <a:off x="669231" y="5932648"/>
            <a:ext cx="11127255" cy="871564"/>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T" dirty="0"/>
              <a:t>You will be provided with credentials (different for each group) and learn how to get data in the next lessons (lesson 9 and 10) </a:t>
            </a:r>
          </a:p>
        </p:txBody>
      </p:sp>
    </p:spTree>
    <p:extLst>
      <p:ext uri="{BB962C8B-B14F-4D97-AF65-F5344CB8AC3E}">
        <p14:creationId xmlns:p14="http://schemas.microsoft.com/office/powerpoint/2010/main" val="18076564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E60FB-C861-1E44-92E6-8F9396441CB2}"/>
              </a:ext>
            </a:extLst>
          </p:cNvPr>
          <p:cNvSpPr>
            <a:spLocks noGrp="1"/>
          </p:cNvSpPr>
          <p:nvPr>
            <p:ph type="title"/>
          </p:nvPr>
        </p:nvSpPr>
        <p:spPr/>
        <p:txBody>
          <a:bodyPr>
            <a:normAutofit/>
          </a:bodyPr>
          <a:lstStyle/>
          <a:p>
            <a:r>
              <a:rPr lang="en-IT" dirty="0"/>
              <a:t>Focus on data – Calories</a:t>
            </a:r>
          </a:p>
        </p:txBody>
      </p:sp>
      <p:sp>
        <p:nvSpPr>
          <p:cNvPr id="3" name="Content Placeholder 2">
            <a:extLst>
              <a:ext uri="{FF2B5EF4-FFF2-40B4-BE49-F238E27FC236}">
                <a16:creationId xmlns:a16="http://schemas.microsoft.com/office/drawing/2014/main" id="{ECD4BA52-23DB-D94D-9195-7777C71CD155}"/>
              </a:ext>
            </a:extLst>
          </p:cNvPr>
          <p:cNvSpPr>
            <a:spLocks noGrp="1"/>
          </p:cNvSpPr>
          <p:nvPr>
            <p:ph idx="1"/>
          </p:nvPr>
        </p:nvSpPr>
        <p:spPr>
          <a:xfrm>
            <a:off x="428172" y="1361167"/>
            <a:ext cx="11368314" cy="5334907"/>
          </a:xfrm>
        </p:spPr>
        <p:txBody>
          <a:bodyPr>
            <a:normAutofit/>
          </a:bodyPr>
          <a:lstStyle/>
          <a:p>
            <a:r>
              <a:rPr lang="en-IT" sz="2000" dirty="0"/>
              <a:t>Calories: a list with 1 data point exactly every minute</a:t>
            </a:r>
          </a:p>
          <a:p>
            <a:endParaRPr lang="en-IT" sz="2000" dirty="0"/>
          </a:p>
          <a:p>
            <a:r>
              <a:rPr lang="en-IT" sz="2000" dirty="0"/>
              <a:t>Fields meaning:</a:t>
            </a:r>
          </a:p>
          <a:p>
            <a:pPr lvl="1"/>
            <a:r>
              <a:rPr lang="en-IT" sz="1600" dirty="0"/>
              <a:t>time: timestamp (hh:mm:ss format) of the calory entry</a:t>
            </a:r>
          </a:p>
          <a:p>
            <a:pPr lvl="1"/>
            <a:r>
              <a:rPr lang="en-IT" sz="1600" dirty="0"/>
              <a:t>value: the calories spent during the last 1 minute (rest + active) </a:t>
            </a:r>
          </a:p>
          <a:p>
            <a:endParaRPr lang="en-IT" sz="2000" dirty="0"/>
          </a:p>
        </p:txBody>
      </p:sp>
      <p:sp>
        <p:nvSpPr>
          <p:cNvPr id="4" name="Slide Number Placeholder 3">
            <a:extLst>
              <a:ext uri="{FF2B5EF4-FFF2-40B4-BE49-F238E27FC236}">
                <a16:creationId xmlns:a16="http://schemas.microsoft.com/office/drawing/2014/main" id="{C57ACF48-43BD-9049-83DA-4C0AF0AC5D28}"/>
              </a:ext>
            </a:extLst>
          </p:cNvPr>
          <p:cNvSpPr>
            <a:spLocks noGrp="1"/>
          </p:cNvSpPr>
          <p:nvPr>
            <p:ph type="sldNum" sz="quarter" idx="12"/>
          </p:nvPr>
        </p:nvSpPr>
        <p:spPr/>
        <p:txBody>
          <a:bodyPr/>
          <a:lstStyle/>
          <a:p>
            <a:fld id="{31DE2C5B-556E-47B8-A792-024C2FCA4ACC}" type="slidenum">
              <a:rPr lang="en-GB" smtClean="0"/>
              <a:t>56</a:t>
            </a:fld>
            <a:endParaRPr lang="en-GB" dirty="0"/>
          </a:p>
        </p:txBody>
      </p:sp>
      <p:sp>
        <p:nvSpPr>
          <p:cNvPr id="6" name="TextBox 5">
            <a:extLst>
              <a:ext uri="{FF2B5EF4-FFF2-40B4-BE49-F238E27FC236}">
                <a16:creationId xmlns:a16="http://schemas.microsoft.com/office/drawing/2014/main" id="{AB815850-1A9E-EF3E-00A3-D9E033573B9C}"/>
              </a:ext>
            </a:extLst>
          </p:cNvPr>
          <p:cNvSpPr txBox="1"/>
          <p:nvPr/>
        </p:nvSpPr>
        <p:spPr>
          <a:xfrm>
            <a:off x="8715154" y="1835712"/>
            <a:ext cx="6097348" cy="4385816"/>
          </a:xfrm>
          <a:prstGeom prst="rect">
            <a:avLst/>
          </a:prstGeom>
          <a:noFill/>
        </p:spPr>
        <p:txBody>
          <a:bodyPr wrap="square">
            <a:spAutoFit/>
          </a:bodyPr>
          <a:lstStyle/>
          <a:p>
            <a:r>
              <a:rPr lang="en-GB" sz="900" b="0" dirty="0">
                <a:effectLst/>
                <a:latin typeface="Menlo" panose="020B0609030804020204" pitchFamily="49" charset="0"/>
              </a:rPr>
              <a:t>[</a:t>
            </a:r>
          </a:p>
          <a:p>
            <a:pPr lvl="1"/>
            <a:r>
              <a:rPr lang="en-GB" sz="900" b="0" dirty="0">
                <a:effectLst/>
                <a:latin typeface="Menlo" panose="020B0609030804020204" pitchFamily="49" charset="0"/>
              </a:rPr>
              <a:t>{</a:t>
            </a:r>
          </a:p>
          <a:p>
            <a:pPr lvl="1"/>
            <a:r>
              <a:rPr lang="en-GB" sz="900" b="0" dirty="0">
                <a:effectLst/>
                <a:latin typeface="Menlo" panose="020B0609030804020204" pitchFamily="49" charset="0"/>
              </a:rPr>
              <a:t>"time": "00:00:00",</a:t>
            </a:r>
          </a:p>
          <a:p>
            <a:pPr lvl="1"/>
            <a:r>
              <a:rPr lang="en-GB" sz="900" b="0" dirty="0">
                <a:effectLst/>
                <a:latin typeface="Menlo" panose="020B0609030804020204" pitchFamily="49" charset="0"/>
              </a:rPr>
              <a:t>"value": "1.29"</a:t>
            </a:r>
          </a:p>
          <a:p>
            <a:pPr lvl="1"/>
            <a:r>
              <a:rPr lang="en-GB" sz="900" b="0" dirty="0">
                <a:effectLst/>
                <a:latin typeface="Menlo" panose="020B0609030804020204" pitchFamily="49" charset="0"/>
              </a:rPr>
              <a:t>},</a:t>
            </a:r>
          </a:p>
          <a:p>
            <a:pPr lvl="1"/>
            <a:r>
              <a:rPr lang="en-GB" sz="900" b="0" dirty="0">
                <a:effectLst/>
                <a:latin typeface="Menlo" panose="020B0609030804020204" pitchFamily="49" charset="0"/>
              </a:rPr>
              <a:t>{</a:t>
            </a:r>
          </a:p>
          <a:p>
            <a:pPr lvl="1"/>
            <a:r>
              <a:rPr lang="en-GB" sz="900" b="0" dirty="0">
                <a:effectLst/>
                <a:latin typeface="Menlo" panose="020B0609030804020204" pitchFamily="49" charset="0"/>
              </a:rPr>
              <a:t>"time": "00:01:00",</a:t>
            </a:r>
          </a:p>
          <a:p>
            <a:pPr lvl="1"/>
            <a:r>
              <a:rPr lang="en-GB" sz="900" b="0" dirty="0">
                <a:effectLst/>
                <a:latin typeface="Menlo" panose="020B0609030804020204" pitchFamily="49" charset="0"/>
              </a:rPr>
              <a:t>"value": "1.29"</a:t>
            </a:r>
          </a:p>
          <a:p>
            <a:pPr lvl="1"/>
            <a:r>
              <a:rPr lang="en-GB" sz="900" b="0" dirty="0">
                <a:effectLst/>
                <a:latin typeface="Menlo" panose="020B0609030804020204" pitchFamily="49" charset="0"/>
              </a:rPr>
              <a:t>},</a:t>
            </a:r>
          </a:p>
          <a:p>
            <a:pPr lvl="1"/>
            <a:r>
              <a:rPr lang="en-GB" sz="900" b="0" dirty="0">
                <a:effectLst/>
                <a:latin typeface="Menlo" panose="020B0609030804020204" pitchFamily="49" charset="0"/>
              </a:rPr>
              <a:t>{</a:t>
            </a:r>
          </a:p>
          <a:p>
            <a:pPr lvl="1"/>
            <a:r>
              <a:rPr lang="en-GB" sz="900" b="0" dirty="0">
                <a:effectLst/>
                <a:latin typeface="Menlo" panose="020B0609030804020204" pitchFamily="49" charset="0"/>
              </a:rPr>
              <a:t>"time": "00:02:00",</a:t>
            </a:r>
          </a:p>
          <a:p>
            <a:pPr lvl="1"/>
            <a:r>
              <a:rPr lang="en-GB" sz="900" b="0" dirty="0">
                <a:effectLst/>
                <a:latin typeface="Menlo" panose="020B0609030804020204" pitchFamily="49" charset="0"/>
              </a:rPr>
              <a:t>"value": "1.29"</a:t>
            </a:r>
          </a:p>
          <a:p>
            <a:pPr lvl="1"/>
            <a:r>
              <a:rPr lang="en-GB" sz="900" b="0" dirty="0">
                <a:effectLst/>
                <a:latin typeface="Menlo" panose="020B0609030804020204" pitchFamily="49" charset="0"/>
              </a:rPr>
              <a:t>},</a:t>
            </a:r>
          </a:p>
          <a:p>
            <a:pPr lvl="1"/>
            <a:r>
              <a:rPr lang="en-GB" sz="900" b="0" dirty="0">
                <a:effectLst/>
                <a:latin typeface="Menlo" panose="020B0609030804020204" pitchFamily="49" charset="0"/>
              </a:rPr>
              <a:t>{</a:t>
            </a:r>
          </a:p>
          <a:p>
            <a:pPr lvl="1"/>
            <a:r>
              <a:rPr lang="en-GB" sz="900" b="0" dirty="0">
                <a:effectLst/>
                <a:latin typeface="Menlo" panose="020B0609030804020204" pitchFamily="49" charset="0"/>
              </a:rPr>
              <a:t>"time": "00:03:00",</a:t>
            </a:r>
          </a:p>
          <a:p>
            <a:pPr lvl="1"/>
            <a:r>
              <a:rPr lang="en-GB" sz="900" b="0" dirty="0">
                <a:effectLst/>
                <a:latin typeface="Menlo" panose="020B0609030804020204" pitchFamily="49" charset="0"/>
              </a:rPr>
              <a:t>"value": "1.55"</a:t>
            </a:r>
          </a:p>
          <a:p>
            <a:pPr lvl="1"/>
            <a:r>
              <a:rPr lang="en-GB" sz="900" b="0" dirty="0">
                <a:effectLst/>
                <a:latin typeface="Menlo" panose="020B0609030804020204" pitchFamily="49" charset="0"/>
              </a:rPr>
              <a:t>},</a:t>
            </a:r>
          </a:p>
          <a:p>
            <a:pPr lvl="1"/>
            <a:r>
              <a:rPr lang="en-GB" sz="900" b="0" dirty="0">
                <a:effectLst/>
                <a:latin typeface="Menlo" panose="020B0609030804020204" pitchFamily="49" charset="0"/>
              </a:rPr>
              <a:t>{</a:t>
            </a:r>
          </a:p>
          <a:p>
            <a:pPr lvl="1"/>
            <a:r>
              <a:rPr lang="en-GB" sz="900" b="0" dirty="0">
                <a:effectLst/>
                <a:latin typeface="Menlo" panose="020B0609030804020204" pitchFamily="49" charset="0"/>
              </a:rPr>
              <a:t>"time": "00:04:00",</a:t>
            </a:r>
          </a:p>
          <a:p>
            <a:pPr lvl="1"/>
            <a:r>
              <a:rPr lang="en-GB" sz="900" b="0" dirty="0">
                <a:effectLst/>
                <a:latin typeface="Menlo" panose="020B0609030804020204" pitchFamily="49" charset="0"/>
              </a:rPr>
              <a:t>"value": "1.29"</a:t>
            </a:r>
          </a:p>
          <a:p>
            <a:pPr lvl="1"/>
            <a:r>
              <a:rPr lang="en-GB" sz="900" b="0" dirty="0">
                <a:effectLst/>
                <a:latin typeface="Menlo" panose="020B0609030804020204" pitchFamily="49" charset="0"/>
              </a:rPr>
              <a:t>},</a:t>
            </a:r>
          </a:p>
          <a:p>
            <a:pPr lvl="1"/>
            <a:r>
              <a:rPr lang="en-GB" sz="900" b="0" dirty="0">
                <a:effectLst/>
                <a:latin typeface="Menlo" panose="020B0609030804020204" pitchFamily="49" charset="0"/>
              </a:rPr>
              <a:t>{</a:t>
            </a:r>
          </a:p>
          <a:p>
            <a:pPr lvl="1"/>
            <a:r>
              <a:rPr lang="en-GB" sz="900" b="0" dirty="0">
                <a:effectLst/>
                <a:latin typeface="Menlo" panose="020B0609030804020204" pitchFamily="49" charset="0"/>
              </a:rPr>
              <a:t>"time": "00:05:00",</a:t>
            </a:r>
          </a:p>
          <a:p>
            <a:pPr lvl="1"/>
            <a:r>
              <a:rPr lang="en-GB" sz="900" b="0" dirty="0">
                <a:effectLst/>
                <a:latin typeface="Menlo" panose="020B0609030804020204" pitchFamily="49" charset="0"/>
              </a:rPr>
              <a:t>"value": "1.29"</a:t>
            </a:r>
          </a:p>
          <a:p>
            <a:pPr lvl="1"/>
            <a:r>
              <a:rPr lang="en-GB" sz="900" b="0" dirty="0">
                <a:effectLst/>
                <a:latin typeface="Menlo" panose="020B0609030804020204" pitchFamily="49" charset="0"/>
              </a:rPr>
              <a:t>},</a:t>
            </a:r>
          </a:p>
          <a:p>
            <a:pPr lvl="1"/>
            <a:r>
              <a:rPr lang="en-GB" sz="900" b="0" dirty="0">
                <a:effectLst/>
                <a:latin typeface="Menlo" panose="020B0609030804020204" pitchFamily="49" charset="0"/>
              </a:rPr>
              <a:t>{</a:t>
            </a:r>
          </a:p>
          <a:p>
            <a:pPr lvl="1"/>
            <a:r>
              <a:rPr lang="en-GB" sz="900" b="0" dirty="0">
                <a:effectLst/>
                <a:latin typeface="Menlo" panose="020B0609030804020204" pitchFamily="49" charset="0"/>
              </a:rPr>
              <a:t>"time": "00:06:00",</a:t>
            </a:r>
          </a:p>
          <a:p>
            <a:pPr lvl="1"/>
            <a:r>
              <a:rPr lang="en-GB" sz="900" b="0" dirty="0">
                <a:effectLst/>
                <a:latin typeface="Menlo" panose="020B0609030804020204" pitchFamily="49" charset="0"/>
              </a:rPr>
              <a:t>"value": "1.29"</a:t>
            </a:r>
          </a:p>
          <a:p>
            <a:pPr lvl="1"/>
            <a:r>
              <a:rPr lang="en-GB" sz="900" b="0" dirty="0">
                <a:effectLst/>
                <a:latin typeface="Menlo" panose="020B0609030804020204" pitchFamily="49" charset="0"/>
              </a:rPr>
              <a:t>},</a:t>
            </a:r>
          </a:p>
          <a:p>
            <a:pPr lvl="1"/>
            <a:r>
              <a:rPr lang="en-GB" sz="900" dirty="0">
                <a:latin typeface="Menlo" panose="020B0609030804020204" pitchFamily="49" charset="0"/>
              </a:rPr>
              <a:t>...</a:t>
            </a:r>
          </a:p>
          <a:p>
            <a:r>
              <a:rPr lang="en-GB" sz="900" b="0" dirty="0">
                <a:effectLst/>
                <a:latin typeface="Menlo" panose="020B0609030804020204" pitchFamily="49" charset="0"/>
              </a:rPr>
              <a:t>]</a:t>
            </a:r>
          </a:p>
        </p:txBody>
      </p:sp>
    </p:spTree>
    <p:extLst>
      <p:ext uri="{BB962C8B-B14F-4D97-AF65-F5344CB8AC3E}">
        <p14:creationId xmlns:p14="http://schemas.microsoft.com/office/powerpoint/2010/main" val="36547918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E60FB-C861-1E44-92E6-8F9396441CB2}"/>
              </a:ext>
            </a:extLst>
          </p:cNvPr>
          <p:cNvSpPr>
            <a:spLocks noGrp="1"/>
          </p:cNvSpPr>
          <p:nvPr>
            <p:ph type="title"/>
          </p:nvPr>
        </p:nvSpPr>
        <p:spPr/>
        <p:txBody>
          <a:bodyPr>
            <a:normAutofit/>
          </a:bodyPr>
          <a:lstStyle/>
          <a:p>
            <a:r>
              <a:rPr lang="en-IT" dirty="0"/>
              <a:t>Focus on data – Distance</a:t>
            </a:r>
          </a:p>
        </p:txBody>
      </p:sp>
      <p:sp>
        <p:nvSpPr>
          <p:cNvPr id="3" name="Content Placeholder 2">
            <a:extLst>
              <a:ext uri="{FF2B5EF4-FFF2-40B4-BE49-F238E27FC236}">
                <a16:creationId xmlns:a16="http://schemas.microsoft.com/office/drawing/2014/main" id="{ECD4BA52-23DB-D94D-9195-7777C71CD155}"/>
              </a:ext>
            </a:extLst>
          </p:cNvPr>
          <p:cNvSpPr>
            <a:spLocks noGrp="1"/>
          </p:cNvSpPr>
          <p:nvPr>
            <p:ph idx="1"/>
          </p:nvPr>
        </p:nvSpPr>
        <p:spPr>
          <a:xfrm>
            <a:off x="428172" y="1361167"/>
            <a:ext cx="11368314" cy="5334907"/>
          </a:xfrm>
        </p:spPr>
        <p:txBody>
          <a:bodyPr>
            <a:normAutofit/>
          </a:bodyPr>
          <a:lstStyle/>
          <a:p>
            <a:r>
              <a:rPr lang="en-IT" sz="2000" dirty="0"/>
              <a:t>Distance: a list with 1 data point every minute or more depending on</a:t>
            </a:r>
            <a:br>
              <a:rPr lang="en-IT" sz="2000" dirty="0"/>
            </a:br>
            <a:r>
              <a:rPr lang="en-IT" sz="2000" dirty="0"/>
              <a:t>user’s movement</a:t>
            </a:r>
            <a:br>
              <a:rPr lang="en-IT" sz="2000" dirty="0"/>
            </a:br>
            <a:endParaRPr lang="en-IT" sz="2000" dirty="0"/>
          </a:p>
          <a:p>
            <a:endParaRPr lang="en-IT" sz="2000" dirty="0"/>
          </a:p>
          <a:p>
            <a:r>
              <a:rPr lang="en-IT" sz="2000" dirty="0"/>
              <a:t>Fields meaning:</a:t>
            </a:r>
          </a:p>
          <a:p>
            <a:pPr lvl="1"/>
            <a:r>
              <a:rPr lang="en-IT" sz="1600" dirty="0"/>
              <a:t>time: timestamp (hh:mm:ss format) of the distance entry</a:t>
            </a:r>
          </a:p>
          <a:p>
            <a:pPr lvl="1"/>
            <a:r>
              <a:rPr lang="en-IT" sz="1600" dirty="0"/>
              <a:t>value: the distance travelled between the last timestamp and now (in cm) </a:t>
            </a:r>
          </a:p>
          <a:p>
            <a:endParaRPr lang="en-IT" sz="2000" dirty="0"/>
          </a:p>
        </p:txBody>
      </p:sp>
      <p:sp>
        <p:nvSpPr>
          <p:cNvPr id="4" name="Slide Number Placeholder 3">
            <a:extLst>
              <a:ext uri="{FF2B5EF4-FFF2-40B4-BE49-F238E27FC236}">
                <a16:creationId xmlns:a16="http://schemas.microsoft.com/office/drawing/2014/main" id="{C57ACF48-43BD-9049-83DA-4C0AF0AC5D28}"/>
              </a:ext>
            </a:extLst>
          </p:cNvPr>
          <p:cNvSpPr>
            <a:spLocks noGrp="1"/>
          </p:cNvSpPr>
          <p:nvPr>
            <p:ph type="sldNum" sz="quarter" idx="12"/>
          </p:nvPr>
        </p:nvSpPr>
        <p:spPr/>
        <p:txBody>
          <a:bodyPr/>
          <a:lstStyle/>
          <a:p>
            <a:fld id="{31DE2C5B-556E-47B8-A792-024C2FCA4ACC}" type="slidenum">
              <a:rPr lang="en-GB" smtClean="0"/>
              <a:t>57</a:t>
            </a:fld>
            <a:endParaRPr lang="en-GB" dirty="0"/>
          </a:p>
        </p:txBody>
      </p:sp>
      <p:sp>
        <p:nvSpPr>
          <p:cNvPr id="6" name="TextBox 5">
            <a:extLst>
              <a:ext uri="{FF2B5EF4-FFF2-40B4-BE49-F238E27FC236}">
                <a16:creationId xmlns:a16="http://schemas.microsoft.com/office/drawing/2014/main" id="{AB815850-1A9E-EF3E-00A3-D9E033573B9C}"/>
              </a:ext>
            </a:extLst>
          </p:cNvPr>
          <p:cNvSpPr txBox="1"/>
          <p:nvPr/>
        </p:nvSpPr>
        <p:spPr>
          <a:xfrm>
            <a:off x="9460264" y="1558713"/>
            <a:ext cx="6097348" cy="4939814"/>
          </a:xfrm>
          <a:prstGeom prst="rect">
            <a:avLst/>
          </a:prstGeom>
          <a:noFill/>
        </p:spPr>
        <p:txBody>
          <a:bodyPr wrap="square">
            <a:spAutoFit/>
          </a:bodyPr>
          <a:lstStyle/>
          <a:p>
            <a:r>
              <a:rPr lang="en-GB" sz="900" b="0" dirty="0">
                <a:effectLst/>
                <a:latin typeface="Menlo" panose="020B0609030804020204" pitchFamily="49" charset="0"/>
              </a:rPr>
              <a:t>[</a:t>
            </a:r>
          </a:p>
          <a:p>
            <a:r>
              <a:rPr lang="en-GB" sz="900" b="0" dirty="0">
                <a:effectLst/>
                <a:latin typeface="Menlo" panose="020B0609030804020204" pitchFamily="49" charset="0"/>
              </a:rPr>
              <a:t>    {</a:t>
            </a:r>
          </a:p>
          <a:p>
            <a:r>
              <a:rPr lang="en-GB" sz="900" b="0" dirty="0">
                <a:effectLst/>
                <a:latin typeface="Menlo" panose="020B0609030804020204" pitchFamily="49" charset="0"/>
              </a:rPr>
              <a:t>        "time": "00:03:00",</a:t>
            </a:r>
          </a:p>
          <a:p>
            <a:r>
              <a:rPr lang="en-GB" sz="900" b="0" dirty="0">
                <a:effectLst/>
                <a:latin typeface="Menlo" panose="020B0609030804020204" pitchFamily="49" charset="0"/>
              </a:rPr>
              <a:t>        "value": "0"</a:t>
            </a:r>
          </a:p>
          <a:p>
            <a:r>
              <a:rPr lang="en-GB" sz="900" b="0" dirty="0">
                <a:effectLst/>
                <a:latin typeface="Menlo" panose="020B0609030804020204" pitchFamily="49" charset="0"/>
              </a:rPr>
              <a:t>    },</a:t>
            </a:r>
          </a:p>
          <a:p>
            <a:r>
              <a:rPr lang="en-GB" sz="900" b="0" dirty="0">
                <a:effectLst/>
                <a:latin typeface="Menlo" panose="020B0609030804020204" pitchFamily="49" charset="0"/>
              </a:rPr>
              <a:t>    {</a:t>
            </a:r>
          </a:p>
          <a:p>
            <a:r>
              <a:rPr lang="en-GB" sz="900" b="0" dirty="0">
                <a:effectLst/>
                <a:latin typeface="Menlo" panose="020B0609030804020204" pitchFamily="49" charset="0"/>
              </a:rPr>
              <a:t>        "time": "00:50:00",</a:t>
            </a:r>
          </a:p>
          <a:p>
            <a:r>
              <a:rPr lang="en-GB" sz="900" b="0" dirty="0">
                <a:effectLst/>
                <a:latin typeface="Menlo" panose="020B0609030804020204" pitchFamily="49" charset="0"/>
              </a:rPr>
              <a:t>        "value": "0"</a:t>
            </a:r>
          </a:p>
          <a:p>
            <a:r>
              <a:rPr lang="en-GB" sz="900" b="0" dirty="0">
                <a:effectLst/>
                <a:latin typeface="Menlo" panose="020B0609030804020204" pitchFamily="49" charset="0"/>
              </a:rPr>
              <a:t>    },</a:t>
            </a:r>
          </a:p>
          <a:p>
            <a:r>
              <a:rPr lang="en-GB" sz="900" b="0" dirty="0">
                <a:effectLst/>
                <a:latin typeface="Menlo" panose="020B0609030804020204" pitchFamily="49" charset="0"/>
              </a:rPr>
              <a:t>    {</a:t>
            </a:r>
          </a:p>
          <a:p>
            <a:r>
              <a:rPr lang="en-GB" sz="900" b="0" dirty="0">
                <a:effectLst/>
                <a:latin typeface="Menlo" panose="020B0609030804020204" pitchFamily="49" charset="0"/>
              </a:rPr>
              <a:t>        "time": "01:28:00",</a:t>
            </a:r>
          </a:p>
          <a:p>
            <a:r>
              <a:rPr lang="en-GB" sz="900" b="0" dirty="0">
                <a:effectLst/>
                <a:latin typeface="Menlo" panose="020B0609030804020204" pitchFamily="49" charset="0"/>
              </a:rPr>
              <a:t>        "value": "0"</a:t>
            </a:r>
          </a:p>
          <a:p>
            <a:r>
              <a:rPr lang="en-GB" sz="900" b="0" dirty="0">
                <a:effectLst/>
                <a:latin typeface="Menlo" panose="020B0609030804020204" pitchFamily="49" charset="0"/>
              </a:rPr>
              <a:t>    },</a:t>
            </a:r>
          </a:p>
          <a:p>
            <a:r>
              <a:rPr lang="en-GB" sz="900" b="0" dirty="0">
                <a:effectLst/>
                <a:latin typeface="Menlo" panose="020B0609030804020204" pitchFamily="49" charset="0"/>
              </a:rPr>
              <a:t>    {</a:t>
            </a:r>
          </a:p>
          <a:p>
            <a:r>
              <a:rPr lang="en-GB" sz="900" b="0" dirty="0">
                <a:effectLst/>
                <a:latin typeface="Menlo" panose="020B0609030804020204" pitchFamily="49" charset="0"/>
              </a:rPr>
              <a:t>        "time": "01:32:00",</a:t>
            </a:r>
          </a:p>
          <a:p>
            <a:r>
              <a:rPr lang="en-GB" sz="900" b="0" dirty="0">
                <a:effectLst/>
                <a:latin typeface="Menlo" panose="020B0609030804020204" pitchFamily="49" charset="0"/>
              </a:rPr>
              <a:t>        "value": "1440"</a:t>
            </a:r>
          </a:p>
          <a:p>
            <a:r>
              <a:rPr lang="en-GB" sz="900" b="0" dirty="0">
                <a:effectLst/>
                <a:latin typeface="Menlo" panose="020B0609030804020204" pitchFamily="49" charset="0"/>
              </a:rPr>
              <a:t>    },</a:t>
            </a:r>
          </a:p>
          <a:p>
            <a:r>
              <a:rPr lang="en-GB" sz="900" b="0" dirty="0">
                <a:effectLst/>
                <a:latin typeface="Menlo" panose="020B0609030804020204" pitchFamily="49" charset="0"/>
              </a:rPr>
              <a:t>    {</a:t>
            </a:r>
          </a:p>
          <a:p>
            <a:r>
              <a:rPr lang="en-GB" sz="900" b="0" dirty="0">
                <a:effectLst/>
                <a:latin typeface="Menlo" panose="020B0609030804020204" pitchFamily="49" charset="0"/>
              </a:rPr>
              <a:t>        "time": "01:33:00",</a:t>
            </a:r>
          </a:p>
          <a:p>
            <a:r>
              <a:rPr lang="en-GB" sz="900" b="0" dirty="0">
                <a:effectLst/>
                <a:latin typeface="Menlo" panose="020B0609030804020204" pitchFamily="49" charset="0"/>
              </a:rPr>
              <a:t>        "value": "3110"</a:t>
            </a:r>
          </a:p>
          <a:p>
            <a:r>
              <a:rPr lang="en-GB" sz="900" b="0" dirty="0">
                <a:effectLst/>
                <a:latin typeface="Menlo" panose="020B0609030804020204" pitchFamily="49" charset="0"/>
              </a:rPr>
              <a:t>    },</a:t>
            </a:r>
          </a:p>
          <a:p>
            <a:r>
              <a:rPr lang="en-GB" sz="900" b="0" dirty="0">
                <a:effectLst/>
                <a:latin typeface="Menlo" panose="020B0609030804020204" pitchFamily="49" charset="0"/>
              </a:rPr>
              <a:t>    {</a:t>
            </a:r>
          </a:p>
          <a:p>
            <a:r>
              <a:rPr lang="en-GB" sz="900" b="0" dirty="0">
                <a:effectLst/>
                <a:latin typeface="Menlo" panose="020B0609030804020204" pitchFamily="49" charset="0"/>
              </a:rPr>
              <a:t>        "time": "01:34:00",</a:t>
            </a:r>
          </a:p>
          <a:p>
            <a:r>
              <a:rPr lang="en-GB" sz="900" b="0" dirty="0">
                <a:effectLst/>
                <a:latin typeface="Menlo" panose="020B0609030804020204" pitchFamily="49" charset="0"/>
              </a:rPr>
              <a:t>        "value": "0"</a:t>
            </a:r>
          </a:p>
          <a:p>
            <a:r>
              <a:rPr lang="en-GB" sz="900" b="0" dirty="0">
                <a:effectLst/>
                <a:latin typeface="Menlo" panose="020B0609030804020204" pitchFamily="49" charset="0"/>
              </a:rPr>
              <a:t>    },</a:t>
            </a:r>
          </a:p>
          <a:p>
            <a:r>
              <a:rPr lang="en-GB" sz="900" b="0" dirty="0">
                <a:effectLst/>
                <a:latin typeface="Menlo" panose="020B0609030804020204" pitchFamily="49" charset="0"/>
              </a:rPr>
              <a:t>    {</a:t>
            </a:r>
          </a:p>
          <a:p>
            <a:r>
              <a:rPr lang="en-GB" sz="900" b="0" dirty="0">
                <a:effectLst/>
                <a:latin typeface="Menlo" panose="020B0609030804020204" pitchFamily="49" charset="0"/>
              </a:rPr>
              <a:t>        "time": "01:53:00",</a:t>
            </a:r>
          </a:p>
          <a:p>
            <a:r>
              <a:rPr lang="en-GB" sz="900" b="0" dirty="0">
                <a:effectLst/>
                <a:latin typeface="Menlo" panose="020B0609030804020204" pitchFamily="49" charset="0"/>
              </a:rPr>
              <a:t>        "value": "0"</a:t>
            </a:r>
          </a:p>
          <a:p>
            <a:r>
              <a:rPr lang="en-GB" sz="900" b="0" dirty="0">
                <a:effectLst/>
                <a:latin typeface="Menlo" panose="020B0609030804020204" pitchFamily="49" charset="0"/>
              </a:rPr>
              <a:t>    },</a:t>
            </a:r>
          </a:p>
          <a:p>
            <a:r>
              <a:rPr lang="en-GB" sz="900" b="0" dirty="0">
                <a:effectLst/>
                <a:latin typeface="Menlo" panose="020B0609030804020204" pitchFamily="49" charset="0"/>
              </a:rPr>
              <a:t>    {</a:t>
            </a:r>
          </a:p>
          <a:p>
            <a:r>
              <a:rPr lang="en-GB" sz="900" b="0" dirty="0">
                <a:effectLst/>
                <a:latin typeface="Menlo" panose="020B0609030804020204" pitchFamily="49" charset="0"/>
              </a:rPr>
              <a:t>        "time": "03:09:00",</a:t>
            </a:r>
          </a:p>
          <a:p>
            <a:r>
              <a:rPr lang="en-GB" sz="900" b="0" dirty="0">
                <a:effectLst/>
                <a:latin typeface="Menlo" panose="020B0609030804020204" pitchFamily="49" charset="0"/>
              </a:rPr>
              <a:t>        "value": "0"</a:t>
            </a:r>
          </a:p>
          <a:p>
            <a:r>
              <a:rPr lang="en-GB" sz="900" b="0" dirty="0">
                <a:effectLst/>
                <a:latin typeface="Menlo" panose="020B0609030804020204" pitchFamily="49" charset="0"/>
              </a:rPr>
              <a:t>    },</a:t>
            </a:r>
          </a:p>
          <a:p>
            <a:r>
              <a:rPr lang="en-GB" sz="900" dirty="0">
                <a:latin typeface="Menlo" panose="020B0609030804020204" pitchFamily="49" charset="0"/>
              </a:rPr>
              <a:t>    ...</a:t>
            </a:r>
          </a:p>
          <a:p>
            <a:r>
              <a:rPr lang="en-GB" sz="900" b="0" dirty="0">
                <a:effectLst/>
                <a:latin typeface="Menlo" panose="020B0609030804020204" pitchFamily="49" charset="0"/>
              </a:rPr>
              <a:t>]</a:t>
            </a:r>
          </a:p>
        </p:txBody>
      </p:sp>
    </p:spTree>
    <p:extLst>
      <p:ext uri="{BB962C8B-B14F-4D97-AF65-F5344CB8AC3E}">
        <p14:creationId xmlns:p14="http://schemas.microsoft.com/office/powerpoint/2010/main" val="6803001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E60FB-C861-1E44-92E6-8F9396441CB2}"/>
              </a:ext>
            </a:extLst>
          </p:cNvPr>
          <p:cNvSpPr>
            <a:spLocks noGrp="1"/>
          </p:cNvSpPr>
          <p:nvPr>
            <p:ph type="title"/>
          </p:nvPr>
        </p:nvSpPr>
        <p:spPr/>
        <p:txBody>
          <a:bodyPr>
            <a:normAutofit/>
          </a:bodyPr>
          <a:lstStyle/>
          <a:p>
            <a:r>
              <a:rPr lang="en-IT" dirty="0"/>
              <a:t>Focus on data – Steps</a:t>
            </a:r>
          </a:p>
        </p:txBody>
      </p:sp>
      <p:sp>
        <p:nvSpPr>
          <p:cNvPr id="3" name="Content Placeholder 2">
            <a:extLst>
              <a:ext uri="{FF2B5EF4-FFF2-40B4-BE49-F238E27FC236}">
                <a16:creationId xmlns:a16="http://schemas.microsoft.com/office/drawing/2014/main" id="{ECD4BA52-23DB-D94D-9195-7777C71CD155}"/>
              </a:ext>
            </a:extLst>
          </p:cNvPr>
          <p:cNvSpPr>
            <a:spLocks noGrp="1"/>
          </p:cNvSpPr>
          <p:nvPr>
            <p:ph idx="1"/>
          </p:nvPr>
        </p:nvSpPr>
        <p:spPr>
          <a:xfrm>
            <a:off x="428172" y="1361167"/>
            <a:ext cx="11368314" cy="5334907"/>
          </a:xfrm>
        </p:spPr>
        <p:txBody>
          <a:bodyPr>
            <a:normAutofit/>
          </a:bodyPr>
          <a:lstStyle/>
          <a:p>
            <a:r>
              <a:rPr lang="en-IT" sz="2000" dirty="0"/>
              <a:t>Steps: a list with 1 data point every minute or more depending on</a:t>
            </a:r>
            <a:br>
              <a:rPr lang="en-IT" sz="2000" dirty="0"/>
            </a:br>
            <a:r>
              <a:rPr lang="en-IT" sz="2000" dirty="0"/>
              <a:t>user’s movement</a:t>
            </a:r>
            <a:br>
              <a:rPr lang="en-IT" sz="2000" dirty="0"/>
            </a:br>
            <a:endParaRPr lang="en-IT" sz="2000" dirty="0"/>
          </a:p>
          <a:p>
            <a:endParaRPr lang="en-IT" sz="2000" dirty="0"/>
          </a:p>
          <a:p>
            <a:r>
              <a:rPr lang="en-IT" sz="2000" dirty="0"/>
              <a:t>Fields meaning:</a:t>
            </a:r>
          </a:p>
          <a:p>
            <a:pPr lvl="1"/>
            <a:r>
              <a:rPr lang="en-IT" sz="1600" dirty="0"/>
              <a:t>time: timestamp (hh:mm:ss format) of the step entry</a:t>
            </a:r>
          </a:p>
          <a:p>
            <a:pPr lvl="1"/>
            <a:r>
              <a:rPr lang="en-IT" sz="1600" dirty="0"/>
              <a:t>value: the number of steps done between the last timestamp and now </a:t>
            </a:r>
          </a:p>
          <a:p>
            <a:pPr lvl="1"/>
            <a:endParaRPr lang="en-IT" sz="1600" dirty="0"/>
          </a:p>
          <a:p>
            <a:pPr lvl="1"/>
            <a:endParaRPr lang="en-IT" sz="1600" dirty="0"/>
          </a:p>
          <a:p>
            <a:r>
              <a:rPr lang="en-IT" sz="2000" b="1" dirty="0"/>
              <a:t>Note</a:t>
            </a:r>
            <a:r>
              <a:rPr lang="en-IT" sz="2000" dirty="0"/>
              <a:t>: there can be days without data</a:t>
            </a:r>
          </a:p>
          <a:p>
            <a:pPr marL="0" indent="0">
              <a:buNone/>
            </a:pPr>
            <a:endParaRPr lang="en-IT" sz="2000" dirty="0"/>
          </a:p>
        </p:txBody>
      </p:sp>
      <p:sp>
        <p:nvSpPr>
          <p:cNvPr id="4" name="Slide Number Placeholder 3">
            <a:extLst>
              <a:ext uri="{FF2B5EF4-FFF2-40B4-BE49-F238E27FC236}">
                <a16:creationId xmlns:a16="http://schemas.microsoft.com/office/drawing/2014/main" id="{C57ACF48-43BD-9049-83DA-4C0AF0AC5D28}"/>
              </a:ext>
            </a:extLst>
          </p:cNvPr>
          <p:cNvSpPr>
            <a:spLocks noGrp="1"/>
          </p:cNvSpPr>
          <p:nvPr>
            <p:ph type="sldNum" sz="quarter" idx="12"/>
          </p:nvPr>
        </p:nvSpPr>
        <p:spPr/>
        <p:txBody>
          <a:bodyPr/>
          <a:lstStyle/>
          <a:p>
            <a:fld id="{31DE2C5B-556E-47B8-A792-024C2FCA4ACC}" type="slidenum">
              <a:rPr lang="en-GB" smtClean="0"/>
              <a:t>58</a:t>
            </a:fld>
            <a:endParaRPr lang="en-GB" dirty="0"/>
          </a:p>
        </p:txBody>
      </p:sp>
      <p:sp>
        <p:nvSpPr>
          <p:cNvPr id="6" name="TextBox 5">
            <a:extLst>
              <a:ext uri="{FF2B5EF4-FFF2-40B4-BE49-F238E27FC236}">
                <a16:creationId xmlns:a16="http://schemas.microsoft.com/office/drawing/2014/main" id="{AB815850-1A9E-EF3E-00A3-D9E033573B9C}"/>
              </a:ext>
            </a:extLst>
          </p:cNvPr>
          <p:cNvSpPr txBox="1"/>
          <p:nvPr/>
        </p:nvSpPr>
        <p:spPr>
          <a:xfrm>
            <a:off x="9460264" y="1558713"/>
            <a:ext cx="6097348" cy="4801314"/>
          </a:xfrm>
          <a:prstGeom prst="rect">
            <a:avLst/>
          </a:prstGeom>
          <a:noFill/>
        </p:spPr>
        <p:txBody>
          <a:bodyPr wrap="square">
            <a:spAutoFit/>
          </a:bodyPr>
          <a:lstStyle/>
          <a:p>
            <a:r>
              <a:rPr lang="en-GB" sz="900" b="0" dirty="0">
                <a:effectLst/>
                <a:latin typeface="Menlo" panose="020B0609030804020204" pitchFamily="49" charset="0"/>
              </a:rPr>
              <a:t>[</a:t>
            </a:r>
          </a:p>
          <a:p>
            <a:r>
              <a:rPr lang="en-GB" sz="900" b="0" dirty="0">
                <a:effectLst/>
                <a:latin typeface="Menlo" panose="020B0609030804020204" pitchFamily="49" charset="0"/>
              </a:rPr>
              <a:t>    {</a:t>
            </a:r>
          </a:p>
          <a:p>
            <a:r>
              <a:rPr lang="en-GB" sz="900" b="0" dirty="0">
                <a:effectLst/>
                <a:latin typeface="Menlo" panose="020B0609030804020204" pitchFamily="49" charset="0"/>
              </a:rPr>
              <a:t>        "time": "00:07:00",</a:t>
            </a:r>
          </a:p>
          <a:p>
            <a:r>
              <a:rPr lang="en-GB" sz="900" b="0" dirty="0">
                <a:effectLst/>
                <a:latin typeface="Menlo" panose="020B0609030804020204" pitchFamily="49" charset="0"/>
              </a:rPr>
              <a:t>        "value": "0"</a:t>
            </a:r>
          </a:p>
          <a:p>
            <a:r>
              <a:rPr lang="en-GB" sz="900" b="0" dirty="0">
                <a:effectLst/>
                <a:latin typeface="Menlo" panose="020B0609030804020204" pitchFamily="49" charset="0"/>
              </a:rPr>
              <a:t>    },</a:t>
            </a:r>
          </a:p>
          <a:p>
            <a:r>
              <a:rPr lang="en-GB" sz="900" b="0" dirty="0">
                <a:effectLst/>
                <a:latin typeface="Menlo" panose="020B0609030804020204" pitchFamily="49" charset="0"/>
              </a:rPr>
              <a:t>    {</a:t>
            </a:r>
          </a:p>
          <a:p>
            <a:r>
              <a:rPr lang="en-GB" sz="900" b="0" dirty="0">
                <a:effectLst/>
                <a:latin typeface="Menlo" panose="020B0609030804020204" pitchFamily="49" charset="0"/>
              </a:rPr>
              <a:t>        "time": "00:10:00",</a:t>
            </a:r>
          </a:p>
          <a:p>
            <a:r>
              <a:rPr lang="en-GB" sz="900" b="0" dirty="0">
                <a:effectLst/>
                <a:latin typeface="Menlo" panose="020B0609030804020204" pitchFamily="49" charset="0"/>
              </a:rPr>
              <a:t>        "value": "0"</a:t>
            </a:r>
          </a:p>
          <a:p>
            <a:r>
              <a:rPr lang="en-GB" sz="900" b="0" dirty="0">
                <a:effectLst/>
                <a:latin typeface="Menlo" panose="020B0609030804020204" pitchFamily="49" charset="0"/>
              </a:rPr>
              <a:t>    },</a:t>
            </a:r>
          </a:p>
          <a:p>
            <a:r>
              <a:rPr lang="en-GB" sz="900" b="0" dirty="0">
                <a:effectLst/>
                <a:latin typeface="Menlo" panose="020B0609030804020204" pitchFamily="49" charset="0"/>
              </a:rPr>
              <a:t>    {</a:t>
            </a:r>
          </a:p>
          <a:p>
            <a:r>
              <a:rPr lang="en-GB" sz="900" b="0" dirty="0">
                <a:effectLst/>
                <a:latin typeface="Menlo" panose="020B0609030804020204" pitchFamily="49" charset="0"/>
              </a:rPr>
              <a:t>        "time": "01:57:00",</a:t>
            </a:r>
          </a:p>
          <a:p>
            <a:r>
              <a:rPr lang="en-GB" sz="900" b="0" dirty="0">
                <a:effectLst/>
                <a:latin typeface="Menlo" panose="020B0609030804020204" pitchFamily="49" charset="0"/>
              </a:rPr>
              <a:t>        "value": "0"</a:t>
            </a:r>
          </a:p>
          <a:p>
            <a:r>
              <a:rPr lang="en-GB" sz="900" b="0" dirty="0">
                <a:effectLst/>
                <a:latin typeface="Menlo" panose="020B0609030804020204" pitchFamily="49" charset="0"/>
              </a:rPr>
              <a:t>    },</a:t>
            </a:r>
          </a:p>
          <a:p>
            <a:r>
              <a:rPr lang="en-GB" sz="900" b="0" dirty="0">
                <a:effectLst/>
                <a:latin typeface="Menlo" panose="020B0609030804020204" pitchFamily="49" charset="0"/>
              </a:rPr>
              <a:t>    {</a:t>
            </a:r>
          </a:p>
          <a:p>
            <a:r>
              <a:rPr lang="en-GB" sz="900" b="0" dirty="0">
                <a:effectLst/>
                <a:latin typeface="Menlo" panose="020B0609030804020204" pitchFamily="49" charset="0"/>
              </a:rPr>
              <a:t>        "time": "02:29:00",</a:t>
            </a:r>
          </a:p>
          <a:p>
            <a:r>
              <a:rPr lang="en-GB" sz="900" b="0" dirty="0">
                <a:effectLst/>
                <a:latin typeface="Menlo" panose="020B0609030804020204" pitchFamily="49" charset="0"/>
              </a:rPr>
              <a:t>        "value": "0"</a:t>
            </a:r>
          </a:p>
          <a:p>
            <a:r>
              <a:rPr lang="en-GB" sz="900" b="0" dirty="0">
                <a:effectLst/>
                <a:latin typeface="Menlo" panose="020B0609030804020204" pitchFamily="49" charset="0"/>
              </a:rPr>
              <a:t>    },</a:t>
            </a:r>
          </a:p>
          <a:p>
            <a:r>
              <a:rPr lang="en-GB" sz="900" b="0" dirty="0">
                <a:effectLst/>
                <a:latin typeface="Menlo" panose="020B0609030804020204" pitchFamily="49" charset="0"/>
              </a:rPr>
              <a:t>    {</a:t>
            </a:r>
          </a:p>
          <a:p>
            <a:r>
              <a:rPr lang="en-GB" sz="900" b="0" dirty="0">
                <a:effectLst/>
                <a:latin typeface="Menlo" panose="020B0609030804020204" pitchFamily="49" charset="0"/>
              </a:rPr>
              <a:t>        "time": "02:40:00",</a:t>
            </a:r>
          </a:p>
          <a:p>
            <a:r>
              <a:rPr lang="en-GB" sz="900" b="0" dirty="0">
                <a:effectLst/>
                <a:latin typeface="Menlo" panose="020B0609030804020204" pitchFamily="49" charset="0"/>
              </a:rPr>
              <a:t>        "value": "0"</a:t>
            </a:r>
          </a:p>
          <a:p>
            <a:r>
              <a:rPr lang="en-GB" sz="900" b="0" dirty="0">
                <a:effectLst/>
                <a:latin typeface="Menlo" panose="020B0609030804020204" pitchFamily="49" charset="0"/>
              </a:rPr>
              <a:t>    },</a:t>
            </a:r>
          </a:p>
          <a:p>
            <a:r>
              <a:rPr lang="en-GB" sz="900" b="0" dirty="0">
                <a:effectLst/>
                <a:latin typeface="Menlo" panose="020B0609030804020204" pitchFamily="49" charset="0"/>
              </a:rPr>
              <a:t>    {</a:t>
            </a:r>
          </a:p>
          <a:p>
            <a:r>
              <a:rPr lang="en-GB" sz="900" b="0" dirty="0">
                <a:effectLst/>
                <a:latin typeface="Menlo" panose="020B0609030804020204" pitchFamily="49" charset="0"/>
              </a:rPr>
              <a:t>        "time": "02:57:00",</a:t>
            </a:r>
          </a:p>
          <a:p>
            <a:r>
              <a:rPr lang="en-GB" sz="900" b="0" dirty="0">
                <a:effectLst/>
                <a:latin typeface="Menlo" panose="020B0609030804020204" pitchFamily="49" charset="0"/>
              </a:rPr>
              <a:t>        "value": "11"</a:t>
            </a:r>
          </a:p>
          <a:p>
            <a:r>
              <a:rPr lang="en-GB" sz="900" b="0" dirty="0">
                <a:effectLst/>
                <a:latin typeface="Menlo" panose="020B0609030804020204" pitchFamily="49" charset="0"/>
              </a:rPr>
              <a:t>    },</a:t>
            </a:r>
          </a:p>
          <a:p>
            <a:r>
              <a:rPr lang="en-GB" sz="900" b="0" dirty="0">
                <a:effectLst/>
                <a:latin typeface="Menlo" panose="020B0609030804020204" pitchFamily="49" charset="0"/>
              </a:rPr>
              <a:t>    {</a:t>
            </a:r>
          </a:p>
          <a:p>
            <a:r>
              <a:rPr lang="en-GB" sz="900" b="0" dirty="0">
                <a:effectLst/>
                <a:latin typeface="Menlo" panose="020B0609030804020204" pitchFamily="49" charset="0"/>
              </a:rPr>
              <a:t>        "time": "02:58:00",</a:t>
            </a:r>
          </a:p>
          <a:p>
            <a:r>
              <a:rPr lang="en-GB" sz="900" b="0" dirty="0">
                <a:effectLst/>
                <a:latin typeface="Menlo" panose="020B0609030804020204" pitchFamily="49" charset="0"/>
              </a:rPr>
              <a:t>        "value": "18"</a:t>
            </a:r>
          </a:p>
          <a:p>
            <a:r>
              <a:rPr lang="en-GB" sz="900" b="0" dirty="0">
                <a:effectLst/>
                <a:latin typeface="Menlo" panose="020B0609030804020204" pitchFamily="49" charset="0"/>
              </a:rPr>
              <a:t>    },</a:t>
            </a:r>
          </a:p>
          <a:p>
            <a:r>
              <a:rPr lang="en-GB" sz="900" b="0" dirty="0">
                <a:effectLst/>
                <a:latin typeface="Menlo" panose="020B0609030804020204" pitchFamily="49" charset="0"/>
              </a:rPr>
              <a:t>    {</a:t>
            </a:r>
          </a:p>
          <a:p>
            <a:r>
              <a:rPr lang="en-GB" sz="900" b="0" dirty="0">
                <a:effectLst/>
                <a:latin typeface="Menlo" panose="020B0609030804020204" pitchFamily="49" charset="0"/>
              </a:rPr>
              <a:t>        "time": "02:59:00",</a:t>
            </a:r>
          </a:p>
          <a:p>
            <a:r>
              <a:rPr lang="en-GB" sz="900" b="0" dirty="0">
                <a:effectLst/>
                <a:latin typeface="Menlo" panose="020B0609030804020204" pitchFamily="49" charset="0"/>
              </a:rPr>
              <a:t>        "value": "0"</a:t>
            </a:r>
          </a:p>
          <a:p>
            <a:r>
              <a:rPr lang="en-GB" sz="900" b="0" dirty="0">
                <a:effectLst/>
                <a:latin typeface="Menlo" panose="020B0609030804020204" pitchFamily="49" charset="0"/>
              </a:rPr>
              <a:t>    },</a:t>
            </a:r>
            <a:r>
              <a:rPr lang="en-GB" sz="900" dirty="0">
                <a:latin typeface="Menlo" panose="020B0609030804020204" pitchFamily="49" charset="0"/>
              </a:rPr>
              <a:t>    ...</a:t>
            </a:r>
          </a:p>
          <a:p>
            <a:r>
              <a:rPr lang="en-GB" sz="900" b="0" dirty="0">
                <a:effectLst/>
                <a:latin typeface="Menlo" panose="020B0609030804020204" pitchFamily="49" charset="0"/>
              </a:rPr>
              <a:t>]</a:t>
            </a:r>
          </a:p>
        </p:txBody>
      </p:sp>
    </p:spTree>
    <p:extLst>
      <p:ext uri="{BB962C8B-B14F-4D97-AF65-F5344CB8AC3E}">
        <p14:creationId xmlns:p14="http://schemas.microsoft.com/office/powerpoint/2010/main" val="3051355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E60FB-C861-1E44-92E6-8F9396441CB2}"/>
              </a:ext>
            </a:extLst>
          </p:cNvPr>
          <p:cNvSpPr>
            <a:spLocks noGrp="1"/>
          </p:cNvSpPr>
          <p:nvPr>
            <p:ph type="title"/>
          </p:nvPr>
        </p:nvSpPr>
        <p:spPr/>
        <p:txBody>
          <a:bodyPr>
            <a:normAutofit/>
          </a:bodyPr>
          <a:lstStyle/>
          <a:p>
            <a:r>
              <a:rPr lang="en-IT" dirty="0"/>
              <a:t>Focus on data – Heart rate</a:t>
            </a:r>
          </a:p>
        </p:txBody>
      </p:sp>
      <p:sp>
        <p:nvSpPr>
          <p:cNvPr id="3" name="Content Placeholder 2">
            <a:extLst>
              <a:ext uri="{FF2B5EF4-FFF2-40B4-BE49-F238E27FC236}">
                <a16:creationId xmlns:a16="http://schemas.microsoft.com/office/drawing/2014/main" id="{ECD4BA52-23DB-D94D-9195-7777C71CD155}"/>
              </a:ext>
            </a:extLst>
          </p:cNvPr>
          <p:cNvSpPr>
            <a:spLocks noGrp="1"/>
          </p:cNvSpPr>
          <p:nvPr>
            <p:ph idx="1"/>
          </p:nvPr>
        </p:nvSpPr>
        <p:spPr>
          <a:xfrm>
            <a:off x="428172" y="1361167"/>
            <a:ext cx="11368314" cy="5334907"/>
          </a:xfrm>
        </p:spPr>
        <p:txBody>
          <a:bodyPr>
            <a:normAutofit/>
          </a:bodyPr>
          <a:lstStyle/>
          <a:p>
            <a:r>
              <a:rPr lang="en-IT" sz="2000" dirty="0"/>
              <a:t>Heart rate: a list with 1 data point every 5 seconds.</a:t>
            </a:r>
            <a:br>
              <a:rPr lang="en-IT" sz="2000" dirty="0"/>
            </a:br>
            <a:endParaRPr lang="en-IT" sz="2000" dirty="0"/>
          </a:p>
          <a:p>
            <a:endParaRPr lang="en-IT" sz="2000" dirty="0"/>
          </a:p>
          <a:p>
            <a:r>
              <a:rPr lang="en-IT" sz="2000" dirty="0"/>
              <a:t>Fields meaning:</a:t>
            </a:r>
          </a:p>
          <a:p>
            <a:pPr lvl="1"/>
            <a:r>
              <a:rPr lang="en-IT" sz="1600" dirty="0"/>
              <a:t>time: timestamp (hh:mm:ss format) of the heart rate entry</a:t>
            </a:r>
          </a:p>
          <a:p>
            <a:pPr lvl="1"/>
            <a:r>
              <a:rPr lang="en-IT" sz="1600" dirty="0"/>
              <a:t>value: the heart rate at the current time (in bpm)</a:t>
            </a:r>
          </a:p>
          <a:p>
            <a:pPr lvl="1"/>
            <a:r>
              <a:rPr lang="en-IT" sz="1600" dirty="0"/>
              <a:t>confidence: a number from 0 to 3 defining how much the reading is reliable (this</a:t>
            </a:r>
            <a:br>
              <a:rPr lang="en-IT" sz="1600" dirty="0"/>
            </a:br>
            <a:r>
              <a:rPr lang="en-IT" sz="1600" dirty="0"/>
              <a:t>problably depends on user movement, etc. You can ignore it)</a:t>
            </a:r>
          </a:p>
          <a:p>
            <a:pPr lvl="1"/>
            <a:endParaRPr lang="en-IT" sz="1600" dirty="0"/>
          </a:p>
          <a:p>
            <a:r>
              <a:rPr lang="en-IT" sz="2000" b="1" dirty="0"/>
              <a:t>Note</a:t>
            </a:r>
            <a:r>
              <a:rPr lang="en-IT" sz="2000" dirty="0"/>
              <a:t>: there can be missing values</a:t>
            </a:r>
          </a:p>
        </p:txBody>
      </p:sp>
      <p:sp>
        <p:nvSpPr>
          <p:cNvPr id="4" name="Slide Number Placeholder 3">
            <a:extLst>
              <a:ext uri="{FF2B5EF4-FFF2-40B4-BE49-F238E27FC236}">
                <a16:creationId xmlns:a16="http://schemas.microsoft.com/office/drawing/2014/main" id="{C57ACF48-43BD-9049-83DA-4C0AF0AC5D28}"/>
              </a:ext>
            </a:extLst>
          </p:cNvPr>
          <p:cNvSpPr>
            <a:spLocks noGrp="1"/>
          </p:cNvSpPr>
          <p:nvPr>
            <p:ph type="sldNum" sz="quarter" idx="12"/>
          </p:nvPr>
        </p:nvSpPr>
        <p:spPr/>
        <p:txBody>
          <a:bodyPr/>
          <a:lstStyle/>
          <a:p>
            <a:fld id="{31DE2C5B-556E-47B8-A792-024C2FCA4ACC}" type="slidenum">
              <a:rPr lang="en-GB" smtClean="0"/>
              <a:t>59</a:t>
            </a:fld>
            <a:endParaRPr lang="en-GB" dirty="0"/>
          </a:p>
        </p:txBody>
      </p:sp>
      <p:sp>
        <p:nvSpPr>
          <p:cNvPr id="6" name="TextBox 5">
            <a:extLst>
              <a:ext uri="{FF2B5EF4-FFF2-40B4-BE49-F238E27FC236}">
                <a16:creationId xmlns:a16="http://schemas.microsoft.com/office/drawing/2014/main" id="{AB815850-1A9E-EF3E-00A3-D9E033573B9C}"/>
              </a:ext>
            </a:extLst>
          </p:cNvPr>
          <p:cNvSpPr txBox="1"/>
          <p:nvPr/>
        </p:nvSpPr>
        <p:spPr>
          <a:xfrm>
            <a:off x="8974741" y="1335766"/>
            <a:ext cx="6097348" cy="5355312"/>
          </a:xfrm>
          <a:prstGeom prst="rect">
            <a:avLst/>
          </a:prstGeom>
          <a:noFill/>
        </p:spPr>
        <p:txBody>
          <a:bodyPr wrap="square">
            <a:spAutoFit/>
          </a:bodyPr>
          <a:lstStyle/>
          <a:p>
            <a:r>
              <a:rPr lang="en-GB" sz="900" b="0" dirty="0">
                <a:effectLst/>
                <a:latin typeface="Menlo" panose="020B0609030804020204" pitchFamily="49" charset="0"/>
              </a:rPr>
              <a:t>[</a:t>
            </a:r>
          </a:p>
          <a:p>
            <a:r>
              <a:rPr lang="en-GB" sz="900" b="0" dirty="0">
                <a:effectLst/>
                <a:latin typeface="Menlo" panose="020B0609030804020204" pitchFamily="49" charset="0"/>
              </a:rPr>
              <a:t>     {</a:t>
            </a:r>
          </a:p>
          <a:p>
            <a:r>
              <a:rPr lang="en-GB" sz="900" b="0" dirty="0">
                <a:effectLst/>
                <a:latin typeface="Menlo" panose="020B0609030804020204" pitchFamily="49" charset="0"/>
              </a:rPr>
              <a:t>        "time": "03:10:19",</a:t>
            </a:r>
          </a:p>
          <a:p>
            <a:r>
              <a:rPr lang="en-GB" sz="900" b="0" dirty="0">
                <a:effectLst/>
                <a:latin typeface="Menlo" panose="020B0609030804020204" pitchFamily="49" charset="0"/>
              </a:rPr>
              <a:t>        "value": 58,</a:t>
            </a:r>
          </a:p>
          <a:p>
            <a:r>
              <a:rPr lang="en-GB" sz="900" b="0" dirty="0">
                <a:effectLst/>
                <a:latin typeface="Menlo" panose="020B0609030804020204" pitchFamily="49" charset="0"/>
              </a:rPr>
              <a:t>        "confidence": 1</a:t>
            </a:r>
          </a:p>
          <a:p>
            <a:r>
              <a:rPr lang="en-GB" sz="900" b="0" dirty="0">
                <a:effectLst/>
                <a:latin typeface="Menlo" panose="020B0609030804020204" pitchFamily="49" charset="0"/>
              </a:rPr>
              <a:t>    },</a:t>
            </a:r>
          </a:p>
          <a:p>
            <a:r>
              <a:rPr lang="en-GB" sz="900" b="0" dirty="0">
                <a:effectLst/>
                <a:latin typeface="Menlo" panose="020B0609030804020204" pitchFamily="49" charset="0"/>
              </a:rPr>
              <a:t>    {</a:t>
            </a:r>
          </a:p>
          <a:p>
            <a:r>
              <a:rPr lang="en-GB" sz="900" b="0" dirty="0">
                <a:effectLst/>
                <a:latin typeface="Menlo" panose="020B0609030804020204" pitchFamily="49" charset="0"/>
              </a:rPr>
              <a:t>        "time": "03:10:24",</a:t>
            </a:r>
          </a:p>
          <a:p>
            <a:r>
              <a:rPr lang="en-GB" sz="900" b="0" dirty="0">
                <a:effectLst/>
                <a:latin typeface="Menlo" panose="020B0609030804020204" pitchFamily="49" charset="0"/>
              </a:rPr>
              <a:t>        "value": 54,</a:t>
            </a:r>
          </a:p>
          <a:p>
            <a:r>
              <a:rPr lang="en-GB" sz="900" b="0" dirty="0">
                <a:effectLst/>
                <a:latin typeface="Menlo" panose="020B0609030804020204" pitchFamily="49" charset="0"/>
              </a:rPr>
              <a:t>        "confidence": 3</a:t>
            </a:r>
          </a:p>
          <a:p>
            <a:r>
              <a:rPr lang="en-GB" sz="900" b="0" dirty="0">
                <a:effectLst/>
                <a:latin typeface="Menlo" panose="020B0609030804020204" pitchFamily="49" charset="0"/>
              </a:rPr>
              <a:t>    },</a:t>
            </a:r>
          </a:p>
          <a:p>
            <a:r>
              <a:rPr lang="en-GB" sz="900" b="0" dirty="0">
                <a:effectLst/>
                <a:latin typeface="Menlo" panose="020B0609030804020204" pitchFamily="49" charset="0"/>
              </a:rPr>
              <a:t>    {</a:t>
            </a:r>
          </a:p>
          <a:p>
            <a:r>
              <a:rPr lang="en-GB" sz="900" b="0" dirty="0">
                <a:effectLst/>
                <a:latin typeface="Menlo" panose="020B0609030804020204" pitchFamily="49" charset="0"/>
              </a:rPr>
              <a:t>        "time": "03:10:29",</a:t>
            </a:r>
          </a:p>
          <a:p>
            <a:r>
              <a:rPr lang="en-GB" sz="900" b="0" dirty="0">
                <a:effectLst/>
                <a:latin typeface="Menlo" panose="020B0609030804020204" pitchFamily="49" charset="0"/>
              </a:rPr>
              <a:t>        "value": 52,</a:t>
            </a:r>
          </a:p>
          <a:p>
            <a:r>
              <a:rPr lang="en-GB" sz="900" b="0" dirty="0">
                <a:effectLst/>
                <a:latin typeface="Menlo" panose="020B0609030804020204" pitchFamily="49" charset="0"/>
              </a:rPr>
              <a:t>        "confidence": 3</a:t>
            </a:r>
          </a:p>
          <a:p>
            <a:r>
              <a:rPr lang="en-GB" sz="900" b="0" dirty="0">
                <a:effectLst/>
                <a:latin typeface="Menlo" panose="020B0609030804020204" pitchFamily="49" charset="0"/>
              </a:rPr>
              <a:t>    },</a:t>
            </a:r>
          </a:p>
          <a:p>
            <a:r>
              <a:rPr lang="en-GB" sz="900" b="0" dirty="0">
                <a:effectLst/>
                <a:latin typeface="Menlo" panose="020B0609030804020204" pitchFamily="49" charset="0"/>
              </a:rPr>
              <a:t>    {</a:t>
            </a:r>
          </a:p>
          <a:p>
            <a:r>
              <a:rPr lang="en-GB" sz="900" b="0" dirty="0">
                <a:effectLst/>
                <a:latin typeface="Menlo" panose="020B0609030804020204" pitchFamily="49" charset="0"/>
              </a:rPr>
              <a:t>        "time": "03:10:44",</a:t>
            </a:r>
          </a:p>
          <a:p>
            <a:r>
              <a:rPr lang="en-GB" sz="900" b="0" dirty="0">
                <a:effectLst/>
                <a:latin typeface="Menlo" panose="020B0609030804020204" pitchFamily="49" charset="0"/>
              </a:rPr>
              <a:t>        "value": 52,</a:t>
            </a:r>
          </a:p>
          <a:p>
            <a:r>
              <a:rPr lang="en-GB" sz="900" b="0" dirty="0">
                <a:effectLst/>
                <a:latin typeface="Menlo" panose="020B0609030804020204" pitchFamily="49" charset="0"/>
              </a:rPr>
              <a:t>        "confidence": 3</a:t>
            </a:r>
          </a:p>
          <a:p>
            <a:r>
              <a:rPr lang="en-GB" sz="900" b="0" dirty="0">
                <a:effectLst/>
                <a:latin typeface="Menlo" panose="020B0609030804020204" pitchFamily="49" charset="0"/>
              </a:rPr>
              <a:t>    },</a:t>
            </a:r>
          </a:p>
          <a:p>
            <a:r>
              <a:rPr lang="en-GB" sz="900" b="0" dirty="0">
                <a:effectLst/>
                <a:latin typeface="Menlo" panose="020B0609030804020204" pitchFamily="49" charset="0"/>
              </a:rPr>
              <a:t>    {</a:t>
            </a:r>
          </a:p>
          <a:p>
            <a:r>
              <a:rPr lang="en-GB" sz="900" b="0" dirty="0">
                <a:effectLst/>
                <a:latin typeface="Menlo" panose="020B0609030804020204" pitchFamily="49" charset="0"/>
              </a:rPr>
              <a:t>        "time": "03:10:54",</a:t>
            </a:r>
          </a:p>
          <a:p>
            <a:r>
              <a:rPr lang="en-GB" sz="900" b="0" dirty="0">
                <a:effectLst/>
                <a:latin typeface="Menlo" panose="020B0609030804020204" pitchFamily="49" charset="0"/>
              </a:rPr>
              <a:t>        "value": 53,</a:t>
            </a:r>
          </a:p>
          <a:p>
            <a:r>
              <a:rPr lang="en-GB" sz="900" b="0" dirty="0">
                <a:effectLst/>
                <a:latin typeface="Menlo" panose="020B0609030804020204" pitchFamily="49" charset="0"/>
              </a:rPr>
              <a:t>        "confidence": 3</a:t>
            </a:r>
          </a:p>
          <a:p>
            <a:r>
              <a:rPr lang="en-GB" sz="900" b="0" dirty="0">
                <a:effectLst/>
                <a:latin typeface="Menlo" panose="020B0609030804020204" pitchFamily="49" charset="0"/>
              </a:rPr>
              <a:t>    },</a:t>
            </a:r>
          </a:p>
          <a:p>
            <a:r>
              <a:rPr lang="en-GB" sz="900" b="0" dirty="0">
                <a:effectLst/>
                <a:latin typeface="Menlo" panose="020B0609030804020204" pitchFamily="49" charset="0"/>
              </a:rPr>
              <a:t>    {</a:t>
            </a:r>
          </a:p>
          <a:p>
            <a:r>
              <a:rPr lang="en-GB" sz="900" b="0" dirty="0">
                <a:effectLst/>
                <a:latin typeface="Menlo" panose="020B0609030804020204" pitchFamily="49" charset="0"/>
              </a:rPr>
              <a:t>        "time": "03:11:09",</a:t>
            </a:r>
          </a:p>
          <a:p>
            <a:r>
              <a:rPr lang="en-GB" sz="900" b="0" dirty="0">
                <a:effectLst/>
                <a:latin typeface="Menlo" panose="020B0609030804020204" pitchFamily="49" charset="0"/>
              </a:rPr>
              <a:t>        "value": 54,</a:t>
            </a:r>
          </a:p>
          <a:p>
            <a:r>
              <a:rPr lang="en-GB" sz="900" b="0" dirty="0">
                <a:effectLst/>
                <a:latin typeface="Menlo" panose="020B0609030804020204" pitchFamily="49" charset="0"/>
              </a:rPr>
              <a:t>        "confidence": 3</a:t>
            </a:r>
          </a:p>
          <a:p>
            <a:r>
              <a:rPr lang="en-GB" sz="900" b="0" dirty="0">
                <a:effectLst/>
                <a:latin typeface="Menlo" panose="020B0609030804020204" pitchFamily="49" charset="0"/>
              </a:rPr>
              <a:t>    },</a:t>
            </a:r>
          </a:p>
          <a:p>
            <a:r>
              <a:rPr lang="en-GB" sz="900" b="0" dirty="0">
                <a:effectLst/>
                <a:latin typeface="Menlo" panose="020B0609030804020204" pitchFamily="49" charset="0"/>
              </a:rPr>
              <a:t>    {</a:t>
            </a:r>
          </a:p>
          <a:p>
            <a:r>
              <a:rPr lang="en-GB" sz="900" b="0" dirty="0">
                <a:effectLst/>
                <a:latin typeface="Menlo" panose="020B0609030804020204" pitchFamily="49" charset="0"/>
              </a:rPr>
              <a:t>        "time": "03:11:19",</a:t>
            </a:r>
          </a:p>
          <a:p>
            <a:r>
              <a:rPr lang="en-GB" sz="900" b="0" dirty="0">
                <a:effectLst/>
                <a:latin typeface="Menlo" panose="020B0609030804020204" pitchFamily="49" charset="0"/>
              </a:rPr>
              <a:t>        "value": 53,</a:t>
            </a:r>
          </a:p>
          <a:p>
            <a:r>
              <a:rPr lang="en-GB" sz="900" b="0" dirty="0">
                <a:effectLst/>
                <a:latin typeface="Menlo" panose="020B0609030804020204" pitchFamily="49" charset="0"/>
              </a:rPr>
              <a:t>        "confidence": 3</a:t>
            </a:r>
          </a:p>
          <a:p>
            <a:r>
              <a:rPr lang="en-GB" sz="900" b="0" dirty="0">
                <a:effectLst/>
                <a:latin typeface="Menlo" panose="020B0609030804020204" pitchFamily="49" charset="0"/>
              </a:rPr>
              <a:t>    },</a:t>
            </a:r>
            <a:br>
              <a:rPr lang="en-GB" sz="900" b="0" dirty="0">
                <a:effectLst/>
                <a:latin typeface="Menlo" panose="020B0609030804020204" pitchFamily="49" charset="0"/>
              </a:rPr>
            </a:br>
            <a:r>
              <a:rPr lang="en-GB" sz="900" b="0" dirty="0">
                <a:effectLst/>
                <a:latin typeface="Menlo" panose="020B0609030804020204" pitchFamily="49" charset="0"/>
              </a:rPr>
              <a:t>    </a:t>
            </a:r>
            <a:r>
              <a:rPr lang="en-GB" sz="900" dirty="0">
                <a:latin typeface="Menlo" panose="020B0609030804020204" pitchFamily="49" charset="0"/>
              </a:rPr>
              <a:t>...</a:t>
            </a:r>
          </a:p>
          <a:p>
            <a:r>
              <a:rPr lang="en-GB" sz="900" b="0" dirty="0">
                <a:effectLst/>
                <a:latin typeface="Menlo" panose="020B0609030804020204" pitchFamily="49" charset="0"/>
              </a:rPr>
              <a:t>]</a:t>
            </a:r>
          </a:p>
        </p:txBody>
      </p:sp>
      <p:cxnSp>
        <p:nvCxnSpPr>
          <p:cNvPr id="7" name="Straight Arrow Connector 6">
            <a:extLst>
              <a:ext uri="{FF2B5EF4-FFF2-40B4-BE49-F238E27FC236}">
                <a16:creationId xmlns:a16="http://schemas.microsoft.com/office/drawing/2014/main" id="{DC262721-6017-FD22-4982-AD0B769F8911}"/>
              </a:ext>
            </a:extLst>
          </p:cNvPr>
          <p:cNvCxnSpPr/>
          <p:nvPr/>
        </p:nvCxnSpPr>
        <p:spPr>
          <a:xfrm>
            <a:off x="4725749" y="4377791"/>
            <a:ext cx="4644828" cy="5745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23338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Hello, Flutter!</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913119" cy="5334907"/>
          </a:xfrm>
        </p:spPr>
        <p:txBody>
          <a:bodyPr>
            <a:normAutofit fontScale="92500" lnSpcReduction="20000"/>
          </a:bodyPr>
          <a:lstStyle/>
          <a:p>
            <a:r>
              <a:rPr lang="en-IT" dirty="0"/>
              <a:t>In this lesson, we will run and analyse our first Flutter app</a:t>
            </a:r>
          </a:p>
          <a:p>
            <a:endParaRPr lang="en-IT" dirty="0"/>
          </a:p>
          <a:p>
            <a:r>
              <a:rPr lang="en-IT" dirty="0"/>
              <a:t>First, setup VS Code to work with Flutter </a:t>
            </a:r>
            <a:r>
              <a:rPr lang="en-IT" b="1" dirty="0"/>
              <a:t>(this should have already been done) </a:t>
            </a:r>
          </a:p>
          <a:p>
            <a:pPr marL="914400" lvl="1" indent="-457200">
              <a:buFont typeface="+mj-lt"/>
              <a:buAutoNum type="arabicPeriod"/>
            </a:pPr>
            <a:r>
              <a:rPr lang="en-GB" dirty="0"/>
              <a:t>Start VS Code.</a:t>
            </a:r>
          </a:p>
          <a:p>
            <a:pPr marL="914400" lvl="1" indent="-457200">
              <a:buFont typeface="+mj-lt"/>
              <a:buAutoNum type="arabicPeriod"/>
            </a:pPr>
            <a:r>
              <a:rPr lang="en-GB" dirty="0"/>
              <a:t>Invoke </a:t>
            </a:r>
            <a:r>
              <a:rPr lang="en-GB" b="1" dirty="0"/>
              <a:t>View &gt; Command Palette…</a:t>
            </a:r>
            <a:r>
              <a:rPr lang="en-GB" dirty="0"/>
              <a:t>.</a:t>
            </a:r>
          </a:p>
          <a:p>
            <a:pPr marL="914400" lvl="1" indent="-457200">
              <a:buFont typeface="+mj-lt"/>
              <a:buAutoNum type="arabicPeriod"/>
            </a:pPr>
            <a:r>
              <a:rPr lang="en-GB" dirty="0"/>
              <a:t>Type “install”, and select </a:t>
            </a:r>
            <a:r>
              <a:rPr lang="en-GB" b="1" dirty="0"/>
              <a:t>Extensions: Install Extensions</a:t>
            </a:r>
            <a:r>
              <a:rPr lang="en-GB" dirty="0"/>
              <a:t>.</a:t>
            </a:r>
          </a:p>
          <a:p>
            <a:pPr marL="914400" lvl="1" indent="-457200">
              <a:buFont typeface="+mj-lt"/>
              <a:buAutoNum type="arabicPeriod"/>
            </a:pPr>
            <a:r>
              <a:rPr lang="en-GB" dirty="0"/>
              <a:t>Type “flutter” in the extensions search field, select </a:t>
            </a:r>
            <a:r>
              <a:rPr lang="en-GB" b="1" dirty="0"/>
              <a:t>Flutter</a:t>
            </a:r>
            <a:r>
              <a:rPr lang="en-GB" dirty="0"/>
              <a:t> in the list, and click </a:t>
            </a:r>
            <a:r>
              <a:rPr lang="en-GB" b="1" dirty="0"/>
              <a:t>Install</a:t>
            </a:r>
            <a:r>
              <a:rPr lang="en-GB" dirty="0"/>
              <a:t>. This also installs the required Dart plugin.</a:t>
            </a:r>
          </a:p>
          <a:p>
            <a:endParaRPr lang="en-GB" dirty="0"/>
          </a:p>
          <a:p>
            <a:r>
              <a:rPr lang="en-GB" dirty="0"/>
              <a:t>Then, create the app</a:t>
            </a:r>
          </a:p>
          <a:p>
            <a:pPr marL="914400" lvl="1" indent="-457200">
              <a:buFont typeface="+mj-lt"/>
              <a:buAutoNum type="arabicPeriod"/>
            </a:pPr>
            <a:r>
              <a:rPr lang="en-GB" dirty="0"/>
              <a:t>Invoke </a:t>
            </a:r>
            <a:r>
              <a:rPr lang="en-GB" b="1" dirty="0"/>
              <a:t>View &gt; Command Palette</a:t>
            </a:r>
            <a:r>
              <a:rPr lang="en-GB" dirty="0"/>
              <a:t>.</a:t>
            </a:r>
          </a:p>
          <a:p>
            <a:pPr marL="914400" lvl="1" indent="-457200">
              <a:buFont typeface="+mj-lt"/>
              <a:buAutoNum type="arabicPeriod"/>
            </a:pPr>
            <a:r>
              <a:rPr lang="en-GB" dirty="0"/>
              <a:t>Type “flutter”, and select the </a:t>
            </a:r>
            <a:r>
              <a:rPr lang="en-GB" b="1" dirty="0"/>
              <a:t>Flutter: New Project</a:t>
            </a:r>
            <a:r>
              <a:rPr lang="en-GB" dirty="0"/>
              <a:t>.</a:t>
            </a:r>
          </a:p>
          <a:p>
            <a:pPr marL="914400" lvl="1" indent="-457200">
              <a:buFont typeface="+mj-lt"/>
              <a:buAutoNum type="arabicPeriod"/>
            </a:pPr>
            <a:r>
              <a:rPr lang="en-GB" dirty="0"/>
              <a:t>Select </a:t>
            </a:r>
            <a:r>
              <a:rPr lang="en-GB" b="1" dirty="0"/>
              <a:t>Application</a:t>
            </a:r>
            <a:endParaRPr lang="en-GB" dirty="0"/>
          </a:p>
          <a:p>
            <a:pPr marL="914400" lvl="1" indent="-457200">
              <a:buFont typeface="+mj-lt"/>
              <a:buAutoNum type="arabicPeriod"/>
            </a:pPr>
            <a:r>
              <a:rPr lang="en-GB" dirty="0"/>
              <a:t>Select the parent directory that will contain the app</a:t>
            </a:r>
          </a:p>
          <a:p>
            <a:pPr marL="914400" lvl="1" indent="-457200">
              <a:buFont typeface="+mj-lt"/>
              <a:buAutoNum type="arabicPeriod"/>
            </a:pPr>
            <a:r>
              <a:rPr lang="en-GB" dirty="0"/>
              <a:t>Enter a project name, such as ”</a:t>
            </a:r>
            <a:r>
              <a:rPr lang="en-GB" dirty="0" err="1"/>
              <a:t>my_first_app</a:t>
            </a:r>
            <a:r>
              <a:rPr lang="en-GB" dirty="0"/>
              <a:t>”, and press </a:t>
            </a:r>
            <a:r>
              <a:rPr lang="en-GB" b="1" dirty="0"/>
              <a:t>Enter</a:t>
            </a:r>
            <a:r>
              <a:rPr lang="en-GB" dirty="0"/>
              <a:t>.</a:t>
            </a:r>
          </a:p>
          <a:p>
            <a:pPr marL="914400" lvl="1" indent="-457200">
              <a:buFont typeface="+mj-lt"/>
              <a:buAutoNum type="arabicPeriod"/>
            </a:pPr>
            <a:r>
              <a:rPr lang="en-GB" dirty="0"/>
              <a:t>Wait for project creation to complete and the </a:t>
            </a:r>
            <a:r>
              <a:rPr lang="en-GB" dirty="0" err="1"/>
              <a:t>main.dart</a:t>
            </a:r>
            <a:r>
              <a:rPr lang="en-GB" dirty="0"/>
              <a:t> file to appear.</a:t>
            </a:r>
            <a:br>
              <a:rPr lang="en-GB" dirty="0"/>
            </a:br>
            <a:endParaRPr lang="en-IT" dirty="0"/>
          </a:p>
        </p:txBody>
      </p:sp>
      <p:sp>
        <p:nvSpPr>
          <p:cNvPr id="4" name="Slide Number Placeholder 3">
            <a:extLst>
              <a:ext uri="{FF2B5EF4-FFF2-40B4-BE49-F238E27FC236}">
                <a16:creationId xmlns:a16="http://schemas.microsoft.com/office/drawing/2014/main" id="{8A847FBE-60CA-6E44-BDBB-26F8D8BAAD3E}"/>
              </a:ext>
            </a:extLst>
          </p:cNvPr>
          <p:cNvSpPr>
            <a:spLocks noGrp="1"/>
          </p:cNvSpPr>
          <p:nvPr>
            <p:ph type="sldNum" sz="quarter" idx="12"/>
          </p:nvPr>
        </p:nvSpPr>
        <p:spPr/>
        <p:txBody>
          <a:bodyPr/>
          <a:lstStyle/>
          <a:p>
            <a:fld id="{31DE2C5B-556E-47B8-A792-024C2FCA4ACC}" type="slidenum">
              <a:rPr lang="en-GB" smtClean="0"/>
              <a:t>6</a:t>
            </a:fld>
            <a:endParaRPr lang="en-GB"/>
          </a:p>
        </p:txBody>
      </p:sp>
    </p:spTree>
    <p:extLst>
      <p:ext uri="{BB962C8B-B14F-4D97-AF65-F5344CB8AC3E}">
        <p14:creationId xmlns:p14="http://schemas.microsoft.com/office/powerpoint/2010/main" val="38698685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E60FB-C861-1E44-92E6-8F9396441CB2}"/>
              </a:ext>
            </a:extLst>
          </p:cNvPr>
          <p:cNvSpPr>
            <a:spLocks noGrp="1"/>
          </p:cNvSpPr>
          <p:nvPr>
            <p:ph type="title"/>
          </p:nvPr>
        </p:nvSpPr>
        <p:spPr/>
        <p:txBody>
          <a:bodyPr>
            <a:normAutofit/>
          </a:bodyPr>
          <a:lstStyle/>
          <a:p>
            <a:r>
              <a:rPr lang="en-IT" dirty="0"/>
              <a:t>Focus on data – Resting heart rate</a:t>
            </a:r>
          </a:p>
        </p:txBody>
      </p:sp>
      <p:sp>
        <p:nvSpPr>
          <p:cNvPr id="3" name="Content Placeholder 2">
            <a:extLst>
              <a:ext uri="{FF2B5EF4-FFF2-40B4-BE49-F238E27FC236}">
                <a16:creationId xmlns:a16="http://schemas.microsoft.com/office/drawing/2014/main" id="{ECD4BA52-23DB-D94D-9195-7777C71CD155}"/>
              </a:ext>
            </a:extLst>
          </p:cNvPr>
          <p:cNvSpPr>
            <a:spLocks noGrp="1"/>
          </p:cNvSpPr>
          <p:nvPr>
            <p:ph idx="1"/>
          </p:nvPr>
        </p:nvSpPr>
        <p:spPr>
          <a:xfrm>
            <a:off x="428172" y="1361167"/>
            <a:ext cx="11368314" cy="5334907"/>
          </a:xfrm>
        </p:spPr>
        <p:txBody>
          <a:bodyPr>
            <a:normAutofit/>
          </a:bodyPr>
          <a:lstStyle/>
          <a:p>
            <a:r>
              <a:rPr lang="en-IT" sz="2000" dirty="0"/>
              <a:t>Resting heart rate: an entry per day.</a:t>
            </a:r>
            <a:br>
              <a:rPr lang="en-IT" sz="2000" dirty="0"/>
            </a:br>
            <a:endParaRPr lang="en-IT" sz="2000" dirty="0"/>
          </a:p>
          <a:p>
            <a:endParaRPr lang="en-IT" sz="2000" dirty="0"/>
          </a:p>
          <a:p>
            <a:r>
              <a:rPr lang="en-IT" sz="2000" dirty="0"/>
              <a:t>Fields meaning:</a:t>
            </a:r>
          </a:p>
          <a:p>
            <a:pPr lvl="1"/>
            <a:r>
              <a:rPr lang="en-IT" sz="1600" dirty="0"/>
              <a:t>time: timestamp (hh:mm:ss format) of the resting heart rate entry (always 00:00:00)</a:t>
            </a:r>
          </a:p>
          <a:p>
            <a:pPr lvl="1"/>
            <a:r>
              <a:rPr lang="en-IT" sz="1600" dirty="0"/>
              <a:t>value: the estimated resting heart rate at the current time (in bpm)</a:t>
            </a:r>
          </a:p>
          <a:p>
            <a:pPr lvl="1"/>
            <a:r>
              <a:rPr lang="en-IT" sz="1600" dirty="0"/>
              <a:t>error: the estimate error (in %) (Can be ignored)</a:t>
            </a:r>
          </a:p>
          <a:p>
            <a:pPr lvl="1"/>
            <a:endParaRPr lang="en-IT" sz="1600" dirty="0"/>
          </a:p>
          <a:p>
            <a:r>
              <a:rPr lang="en-IT" sz="2000" b="1" dirty="0"/>
              <a:t>Note</a:t>
            </a:r>
            <a:r>
              <a:rPr lang="en-IT" sz="2000" dirty="0"/>
              <a:t>: there can be days without data</a:t>
            </a:r>
          </a:p>
        </p:txBody>
      </p:sp>
      <p:sp>
        <p:nvSpPr>
          <p:cNvPr id="4" name="Slide Number Placeholder 3">
            <a:extLst>
              <a:ext uri="{FF2B5EF4-FFF2-40B4-BE49-F238E27FC236}">
                <a16:creationId xmlns:a16="http://schemas.microsoft.com/office/drawing/2014/main" id="{C57ACF48-43BD-9049-83DA-4C0AF0AC5D28}"/>
              </a:ext>
            </a:extLst>
          </p:cNvPr>
          <p:cNvSpPr>
            <a:spLocks noGrp="1"/>
          </p:cNvSpPr>
          <p:nvPr>
            <p:ph type="sldNum" sz="quarter" idx="12"/>
          </p:nvPr>
        </p:nvSpPr>
        <p:spPr/>
        <p:txBody>
          <a:bodyPr/>
          <a:lstStyle/>
          <a:p>
            <a:fld id="{31DE2C5B-556E-47B8-A792-024C2FCA4ACC}" type="slidenum">
              <a:rPr lang="en-GB" smtClean="0"/>
              <a:t>60</a:t>
            </a:fld>
            <a:endParaRPr lang="en-GB" dirty="0"/>
          </a:p>
        </p:txBody>
      </p:sp>
      <p:sp>
        <p:nvSpPr>
          <p:cNvPr id="6" name="TextBox 5">
            <a:extLst>
              <a:ext uri="{FF2B5EF4-FFF2-40B4-BE49-F238E27FC236}">
                <a16:creationId xmlns:a16="http://schemas.microsoft.com/office/drawing/2014/main" id="{AB815850-1A9E-EF3E-00A3-D9E033573B9C}"/>
              </a:ext>
            </a:extLst>
          </p:cNvPr>
          <p:cNvSpPr txBox="1"/>
          <p:nvPr/>
        </p:nvSpPr>
        <p:spPr>
          <a:xfrm>
            <a:off x="8456850" y="1629177"/>
            <a:ext cx="6097348" cy="784830"/>
          </a:xfrm>
          <a:prstGeom prst="rect">
            <a:avLst/>
          </a:prstGeom>
          <a:noFill/>
        </p:spPr>
        <p:txBody>
          <a:bodyPr wrap="square">
            <a:spAutoFit/>
          </a:bodyPr>
          <a:lstStyle/>
          <a:p>
            <a:r>
              <a:rPr lang="en-GB" sz="900" b="0" dirty="0">
                <a:effectLst/>
                <a:latin typeface="Menlo" panose="020B0609030804020204" pitchFamily="49" charset="0"/>
              </a:rPr>
              <a:t>{</a:t>
            </a:r>
          </a:p>
          <a:p>
            <a:r>
              <a:rPr lang="en-GB" sz="900" b="0" dirty="0">
                <a:effectLst/>
                <a:latin typeface="Menlo" panose="020B0609030804020204" pitchFamily="49" charset="0"/>
              </a:rPr>
              <a:t>    "time": "00:00:00",</a:t>
            </a:r>
          </a:p>
          <a:p>
            <a:r>
              <a:rPr lang="en-GB" sz="900" b="0" dirty="0">
                <a:effectLst/>
                <a:latin typeface="Menlo" panose="020B0609030804020204" pitchFamily="49" charset="0"/>
              </a:rPr>
              <a:t>    "value": 51.35,</a:t>
            </a:r>
          </a:p>
          <a:p>
            <a:r>
              <a:rPr lang="en-GB" sz="900" b="0" dirty="0">
                <a:effectLst/>
                <a:latin typeface="Menlo" panose="020B0609030804020204" pitchFamily="49" charset="0"/>
              </a:rPr>
              <a:t>    "error": 17.86</a:t>
            </a:r>
          </a:p>
          <a:p>
            <a:r>
              <a:rPr lang="en-GB" sz="900" b="0" dirty="0">
                <a:effectLst/>
                <a:latin typeface="Menlo" panose="020B0609030804020204" pitchFamily="49" charset="0"/>
              </a:rPr>
              <a:t>}</a:t>
            </a:r>
          </a:p>
        </p:txBody>
      </p:sp>
    </p:spTree>
    <p:extLst>
      <p:ext uri="{BB962C8B-B14F-4D97-AF65-F5344CB8AC3E}">
        <p14:creationId xmlns:p14="http://schemas.microsoft.com/office/powerpoint/2010/main" val="25812437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E60FB-C861-1E44-92E6-8F9396441CB2}"/>
              </a:ext>
            </a:extLst>
          </p:cNvPr>
          <p:cNvSpPr>
            <a:spLocks noGrp="1"/>
          </p:cNvSpPr>
          <p:nvPr>
            <p:ph type="title"/>
          </p:nvPr>
        </p:nvSpPr>
        <p:spPr/>
        <p:txBody>
          <a:bodyPr>
            <a:normAutofit/>
          </a:bodyPr>
          <a:lstStyle/>
          <a:p>
            <a:r>
              <a:rPr lang="en-IT" dirty="0"/>
              <a:t>Focus on data – Exercise</a:t>
            </a:r>
          </a:p>
        </p:txBody>
      </p:sp>
      <p:sp>
        <p:nvSpPr>
          <p:cNvPr id="3" name="Content Placeholder 2">
            <a:extLst>
              <a:ext uri="{FF2B5EF4-FFF2-40B4-BE49-F238E27FC236}">
                <a16:creationId xmlns:a16="http://schemas.microsoft.com/office/drawing/2014/main" id="{ECD4BA52-23DB-D94D-9195-7777C71CD155}"/>
              </a:ext>
            </a:extLst>
          </p:cNvPr>
          <p:cNvSpPr>
            <a:spLocks noGrp="1"/>
          </p:cNvSpPr>
          <p:nvPr>
            <p:ph idx="1"/>
          </p:nvPr>
        </p:nvSpPr>
        <p:spPr>
          <a:xfrm>
            <a:off x="225871" y="1386568"/>
            <a:ext cx="11368314" cy="5334907"/>
          </a:xfrm>
        </p:spPr>
        <p:txBody>
          <a:bodyPr>
            <a:normAutofit lnSpcReduction="10000"/>
          </a:bodyPr>
          <a:lstStyle/>
          <a:p>
            <a:r>
              <a:rPr lang="en-IT" sz="1800" dirty="0"/>
              <a:t>Exercise: a list with 1 entry for each recorded exercise session</a:t>
            </a:r>
            <a:br>
              <a:rPr lang="en-IT" sz="1800" dirty="0"/>
            </a:br>
            <a:endParaRPr lang="en-IT" sz="1800" dirty="0"/>
          </a:p>
          <a:p>
            <a:r>
              <a:rPr lang="en-IT" sz="1800" dirty="0"/>
              <a:t>Fields meaning:</a:t>
            </a:r>
          </a:p>
          <a:p>
            <a:pPr lvl="1"/>
            <a:r>
              <a:rPr lang="en-IT" sz="1400" dirty="0"/>
              <a:t>activityName: the type of entry (“Corsa”: Run, “Bici”: bike, “Camminata”: Walk)</a:t>
            </a:r>
          </a:p>
          <a:p>
            <a:pPr lvl="1"/>
            <a:r>
              <a:rPr lang="en-IT" sz="1400" dirty="0"/>
              <a:t>averageHeartRate: the average heart rate during the session</a:t>
            </a:r>
          </a:p>
          <a:p>
            <a:pPr lvl="1"/>
            <a:r>
              <a:rPr lang="en-IT" sz="1400" dirty="0"/>
              <a:t>calories: the active calories spent during the session</a:t>
            </a:r>
          </a:p>
          <a:p>
            <a:pPr lvl="1"/>
            <a:r>
              <a:rPr lang="en-IT" sz="1400" dirty="0"/>
              <a:t>distance: the distance covered during the session</a:t>
            </a:r>
          </a:p>
          <a:p>
            <a:pPr lvl="1"/>
            <a:r>
              <a:rPr lang="en-IT" sz="1400" dirty="0"/>
              <a:t>distanceUnit: the unit of the “distance” field</a:t>
            </a:r>
          </a:p>
          <a:p>
            <a:pPr lvl="1"/>
            <a:r>
              <a:rPr lang="en-IT" sz="1400" dirty="0"/>
              <a:t>duration: the total duration of the session (in ms)</a:t>
            </a:r>
          </a:p>
          <a:p>
            <a:pPr lvl="1"/>
            <a:r>
              <a:rPr lang="en-IT" sz="1400" dirty="0"/>
              <a:t>activeDuration: the total active duration of the session (in ms)</a:t>
            </a:r>
          </a:p>
          <a:p>
            <a:pPr lvl="1"/>
            <a:r>
              <a:rPr lang="en-IT" sz="1400" dirty="0"/>
              <a:t>steps: the total number of steps done during the session (if “Corsa” or ”Camminata”)</a:t>
            </a:r>
          </a:p>
          <a:p>
            <a:pPr lvl="1"/>
            <a:r>
              <a:rPr lang="en-IT" sz="1400" dirty="0"/>
              <a:t>logType: how this record was logged (“tracker” or “auto_detected”)</a:t>
            </a:r>
          </a:p>
          <a:p>
            <a:pPr lvl="1"/>
            <a:r>
              <a:rPr lang="en-IT" sz="1400" dirty="0"/>
              <a:t>heartRateZones: a list that summarizes the number of minutes and calories</a:t>
            </a:r>
            <a:br>
              <a:rPr lang="en-IT" sz="1400" dirty="0"/>
            </a:br>
            <a:r>
              <a:rPr lang="en-IT" sz="1400" dirty="0"/>
              <a:t>spent in specific heart rate ranges (from min to max)</a:t>
            </a:r>
          </a:p>
          <a:p>
            <a:pPr lvl="1"/>
            <a:r>
              <a:rPr lang="en-IT" sz="1400" dirty="0"/>
              <a:t>speed: the average speed (in km/h)</a:t>
            </a:r>
          </a:p>
          <a:p>
            <a:pPr lvl="1"/>
            <a:r>
              <a:rPr lang="en-IT" sz="1400" dirty="0"/>
              <a:t>vo2max: the estimated running VO2Max (only for “Corsa” activities)</a:t>
            </a:r>
          </a:p>
          <a:p>
            <a:pPr lvl="1"/>
            <a:r>
              <a:rPr lang="en-IT" sz="1400" dirty="0"/>
              <a:t>elevationGain: the elevation gained during the session</a:t>
            </a:r>
          </a:p>
          <a:p>
            <a:pPr lvl="1"/>
            <a:r>
              <a:rPr lang="en-IT" sz="1400" dirty="0"/>
              <a:t>time: the starting time of the session (format hh:mm:ss)</a:t>
            </a:r>
          </a:p>
          <a:p>
            <a:pPr lvl="1"/>
            <a:endParaRPr lang="en-IT" sz="1400" dirty="0"/>
          </a:p>
          <a:p>
            <a:r>
              <a:rPr lang="en-IT" sz="1800" b="1" dirty="0"/>
              <a:t>Note</a:t>
            </a:r>
            <a:r>
              <a:rPr lang="en-IT" sz="1800" dirty="0"/>
              <a:t>: different activity types can have (slightly) different fields</a:t>
            </a:r>
          </a:p>
          <a:p>
            <a:r>
              <a:rPr lang="en-IT" sz="1800" b="1" dirty="0"/>
              <a:t>Note</a:t>
            </a:r>
            <a:r>
              <a:rPr lang="en-IT" sz="1800" dirty="0"/>
              <a:t>: there can be days without data</a:t>
            </a:r>
          </a:p>
          <a:p>
            <a:endParaRPr lang="en-IT" sz="1800" dirty="0"/>
          </a:p>
        </p:txBody>
      </p:sp>
      <p:sp>
        <p:nvSpPr>
          <p:cNvPr id="4" name="Slide Number Placeholder 3">
            <a:extLst>
              <a:ext uri="{FF2B5EF4-FFF2-40B4-BE49-F238E27FC236}">
                <a16:creationId xmlns:a16="http://schemas.microsoft.com/office/drawing/2014/main" id="{C57ACF48-43BD-9049-83DA-4C0AF0AC5D28}"/>
              </a:ext>
            </a:extLst>
          </p:cNvPr>
          <p:cNvSpPr>
            <a:spLocks noGrp="1"/>
          </p:cNvSpPr>
          <p:nvPr>
            <p:ph type="sldNum" sz="quarter" idx="12"/>
          </p:nvPr>
        </p:nvSpPr>
        <p:spPr/>
        <p:txBody>
          <a:bodyPr/>
          <a:lstStyle/>
          <a:p>
            <a:fld id="{31DE2C5B-556E-47B8-A792-024C2FCA4ACC}" type="slidenum">
              <a:rPr lang="en-GB" smtClean="0"/>
              <a:t>61</a:t>
            </a:fld>
            <a:endParaRPr lang="en-GB" dirty="0"/>
          </a:p>
        </p:txBody>
      </p:sp>
      <p:sp>
        <p:nvSpPr>
          <p:cNvPr id="6" name="TextBox 5">
            <a:extLst>
              <a:ext uri="{FF2B5EF4-FFF2-40B4-BE49-F238E27FC236}">
                <a16:creationId xmlns:a16="http://schemas.microsoft.com/office/drawing/2014/main" id="{AB815850-1A9E-EF3E-00A3-D9E033573B9C}"/>
              </a:ext>
            </a:extLst>
          </p:cNvPr>
          <p:cNvSpPr txBox="1"/>
          <p:nvPr/>
        </p:nvSpPr>
        <p:spPr>
          <a:xfrm>
            <a:off x="7154869" y="1160666"/>
            <a:ext cx="6097348" cy="5370701"/>
          </a:xfrm>
          <a:prstGeom prst="rect">
            <a:avLst/>
          </a:prstGeom>
          <a:noFill/>
        </p:spPr>
        <p:txBody>
          <a:bodyPr wrap="square">
            <a:spAutoFit/>
          </a:bodyPr>
          <a:lstStyle/>
          <a:p>
            <a:r>
              <a:rPr lang="en-GB" sz="700" b="0" dirty="0">
                <a:effectLst/>
                <a:latin typeface="Menlo" panose="020B0609030804020204" pitchFamily="49" charset="0"/>
              </a:rPr>
              <a:t>[</a:t>
            </a:r>
          </a:p>
          <a:p>
            <a:r>
              <a:rPr lang="en-GB" sz="700" b="0" dirty="0">
                <a:effectLst/>
                <a:latin typeface="Menlo" panose="020B0609030804020204" pitchFamily="49" charset="0"/>
              </a:rPr>
              <a:t>    {</a:t>
            </a:r>
          </a:p>
          <a:p>
            <a:r>
              <a:rPr lang="en-GB" sz="700" b="0" dirty="0">
                <a:effectLst/>
                <a:latin typeface="Menlo" panose="020B0609030804020204" pitchFamily="49" charset="0"/>
              </a:rPr>
              <a:t>        "</a:t>
            </a:r>
            <a:r>
              <a:rPr lang="en-GB" sz="700" b="0" dirty="0" err="1">
                <a:effectLst/>
                <a:latin typeface="Menlo" panose="020B0609030804020204" pitchFamily="49" charset="0"/>
              </a:rPr>
              <a:t>activityName</a:t>
            </a:r>
            <a:r>
              <a:rPr lang="en-GB" sz="700" b="0" dirty="0">
                <a:effectLst/>
                <a:latin typeface="Menlo" panose="020B0609030804020204" pitchFamily="49" charset="0"/>
              </a:rPr>
              <a:t>": "Corsa",</a:t>
            </a:r>
          </a:p>
          <a:p>
            <a:r>
              <a:rPr lang="en-GB" sz="700" b="0" dirty="0">
                <a:effectLst/>
                <a:latin typeface="Menlo" panose="020B0609030804020204" pitchFamily="49" charset="0"/>
              </a:rPr>
              <a:t>        "</a:t>
            </a:r>
            <a:r>
              <a:rPr lang="en-GB" sz="700" b="0" dirty="0" err="1">
                <a:effectLst/>
                <a:latin typeface="Menlo" panose="020B0609030804020204" pitchFamily="49" charset="0"/>
              </a:rPr>
              <a:t>averageHeartRate</a:t>
            </a:r>
            <a:r>
              <a:rPr lang="en-GB" sz="700" b="0" dirty="0">
                <a:effectLst/>
                <a:latin typeface="Menlo" panose="020B0609030804020204" pitchFamily="49" charset="0"/>
              </a:rPr>
              <a:t>": 143,</a:t>
            </a:r>
          </a:p>
          <a:p>
            <a:r>
              <a:rPr lang="en-GB" sz="700" b="0" dirty="0">
                <a:effectLst/>
                <a:latin typeface="Menlo" panose="020B0609030804020204" pitchFamily="49" charset="0"/>
              </a:rPr>
              <a:t>        "calories": 727,</a:t>
            </a:r>
          </a:p>
          <a:p>
            <a:r>
              <a:rPr lang="en-GB" sz="700" b="0" dirty="0">
                <a:effectLst/>
                <a:latin typeface="Menlo" panose="020B0609030804020204" pitchFamily="49" charset="0"/>
              </a:rPr>
              <a:t>        "distance": 8.474117,</a:t>
            </a:r>
          </a:p>
          <a:p>
            <a:r>
              <a:rPr lang="en-GB" sz="700" b="0" dirty="0">
                <a:effectLst/>
                <a:latin typeface="Menlo" panose="020B0609030804020204" pitchFamily="49" charset="0"/>
              </a:rPr>
              <a:t>        "</a:t>
            </a:r>
            <a:r>
              <a:rPr lang="en-GB" sz="700" b="0" dirty="0" err="1">
                <a:effectLst/>
                <a:latin typeface="Menlo" panose="020B0609030804020204" pitchFamily="49" charset="0"/>
              </a:rPr>
              <a:t>distanceUnit</a:t>
            </a:r>
            <a:r>
              <a:rPr lang="en-GB" sz="700" b="0" dirty="0">
                <a:effectLst/>
                <a:latin typeface="Menlo" panose="020B0609030804020204" pitchFamily="49" charset="0"/>
              </a:rPr>
              <a:t>": "</a:t>
            </a:r>
            <a:r>
              <a:rPr lang="en-GB" sz="700" b="0" dirty="0" err="1">
                <a:effectLst/>
                <a:latin typeface="Menlo" panose="020B0609030804020204" pitchFamily="49" charset="0"/>
              </a:rPr>
              <a:t>Kilometer</a:t>
            </a:r>
            <a:r>
              <a:rPr lang="en-GB" sz="700" b="0" dirty="0">
                <a:effectLst/>
                <a:latin typeface="Menlo" panose="020B0609030804020204" pitchFamily="49" charset="0"/>
              </a:rPr>
              <a:t>",</a:t>
            </a:r>
          </a:p>
          <a:p>
            <a:r>
              <a:rPr lang="en-GB" sz="700" b="0" dirty="0">
                <a:effectLst/>
                <a:latin typeface="Menlo" panose="020B0609030804020204" pitchFamily="49" charset="0"/>
              </a:rPr>
              <a:t>        "duration": 3.548E+6,</a:t>
            </a:r>
          </a:p>
          <a:p>
            <a:r>
              <a:rPr lang="en-GB" sz="700" b="0" dirty="0">
                <a:effectLst/>
                <a:latin typeface="Menlo" panose="020B0609030804020204" pitchFamily="49" charset="0"/>
              </a:rPr>
              <a:t>        "</a:t>
            </a:r>
            <a:r>
              <a:rPr lang="en-GB" sz="700" b="0" dirty="0" err="1">
                <a:effectLst/>
                <a:latin typeface="Menlo" panose="020B0609030804020204" pitchFamily="49" charset="0"/>
              </a:rPr>
              <a:t>activeDuration</a:t>
            </a:r>
            <a:r>
              <a:rPr lang="en-GB" sz="700" b="0" dirty="0">
                <a:effectLst/>
                <a:latin typeface="Menlo" panose="020B0609030804020204" pitchFamily="49" charset="0"/>
              </a:rPr>
              <a:t>": 3.214E+6,</a:t>
            </a:r>
          </a:p>
          <a:p>
            <a:r>
              <a:rPr lang="en-GB" sz="700" b="0" dirty="0">
                <a:effectLst/>
                <a:latin typeface="Menlo" panose="020B0609030804020204" pitchFamily="49" charset="0"/>
              </a:rPr>
              <a:t>        "steps": 8604,</a:t>
            </a:r>
          </a:p>
          <a:p>
            <a:r>
              <a:rPr lang="en-GB" sz="700" b="0" dirty="0">
                <a:effectLst/>
                <a:latin typeface="Menlo" panose="020B0609030804020204" pitchFamily="49" charset="0"/>
              </a:rPr>
              <a:t>        "</a:t>
            </a:r>
            <a:r>
              <a:rPr lang="en-GB" sz="700" b="0" dirty="0" err="1">
                <a:effectLst/>
                <a:latin typeface="Menlo" panose="020B0609030804020204" pitchFamily="49" charset="0"/>
              </a:rPr>
              <a:t>logType</a:t>
            </a:r>
            <a:r>
              <a:rPr lang="en-GB" sz="700" b="0" dirty="0">
                <a:effectLst/>
                <a:latin typeface="Menlo" panose="020B0609030804020204" pitchFamily="49" charset="0"/>
              </a:rPr>
              <a:t>": "tracker",</a:t>
            </a:r>
          </a:p>
          <a:p>
            <a:r>
              <a:rPr lang="en-GB" sz="700" b="0" dirty="0">
                <a:effectLst/>
                <a:latin typeface="Menlo" panose="020B0609030804020204" pitchFamily="49" charset="0"/>
              </a:rPr>
              <a:t>        "</a:t>
            </a:r>
            <a:r>
              <a:rPr lang="en-GB" sz="700" b="0" dirty="0" err="1">
                <a:effectLst/>
                <a:latin typeface="Menlo" panose="020B0609030804020204" pitchFamily="49" charset="0"/>
              </a:rPr>
              <a:t>heartRateZones</a:t>
            </a:r>
            <a:r>
              <a:rPr lang="en-GB" sz="700" b="0" dirty="0">
                <a:effectLst/>
                <a:latin typeface="Menlo" panose="020B0609030804020204" pitchFamily="49" charset="0"/>
              </a:rPr>
              <a:t>": [</a:t>
            </a:r>
          </a:p>
          <a:p>
            <a:r>
              <a:rPr lang="en-GB" sz="700" b="0" dirty="0">
                <a:effectLst/>
                <a:latin typeface="Menlo" panose="020B0609030804020204" pitchFamily="49" charset="0"/>
              </a:rPr>
              <a:t>            {</a:t>
            </a:r>
          </a:p>
          <a:p>
            <a:r>
              <a:rPr lang="en-GB" sz="700" b="0" dirty="0">
                <a:effectLst/>
                <a:latin typeface="Menlo" panose="020B0609030804020204" pitchFamily="49" charset="0"/>
              </a:rPr>
              <a:t>                "name": "</a:t>
            </a:r>
            <a:r>
              <a:rPr lang="en-GB" sz="700" b="0" dirty="0" err="1">
                <a:effectLst/>
                <a:latin typeface="Menlo" panose="020B0609030804020204" pitchFamily="49" charset="0"/>
              </a:rPr>
              <a:t>Fuori</a:t>
            </a:r>
            <a:r>
              <a:rPr lang="en-GB" sz="700" b="0" dirty="0">
                <a:effectLst/>
                <a:latin typeface="Menlo" panose="020B0609030804020204" pitchFamily="49" charset="0"/>
              </a:rPr>
              <a:t> zona",</a:t>
            </a:r>
          </a:p>
          <a:p>
            <a:r>
              <a:rPr lang="en-GB" sz="700" b="0" dirty="0">
                <a:effectLst/>
                <a:latin typeface="Menlo" panose="020B0609030804020204" pitchFamily="49" charset="0"/>
              </a:rPr>
              <a:t>                "min": 30,</a:t>
            </a:r>
          </a:p>
          <a:p>
            <a:r>
              <a:rPr lang="en-GB" sz="700" b="0" dirty="0">
                <a:effectLst/>
                <a:latin typeface="Menlo" panose="020B0609030804020204" pitchFamily="49" charset="0"/>
              </a:rPr>
              <a:t>                "max": 110,</a:t>
            </a:r>
          </a:p>
          <a:p>
            <a:r>
              <a:rPr lang="en-GB" sz="700" b="0" dirty="0">
                <a:effectLst/>
                <a:latin typeface="Menlo" panose="020B0609030804020204" pitchFamily="49" charset="0"/>
              </a:rPr>
              <a:t>                "minutes": 3,</a:t>
            </a:r>
          </a:p>
          <a:p>
            <a:r>
              <a:rPr lang="en-GB" sz="700" b="0" dirty="0">
                <a:effectLst/>
                <a:latin typeface="Menlo" panose="020B0609030804020204" pitchFamily="49" charset="0"/>
              </a:rPr>
              <a:t>                "</a:t>
            </a:r>
            <a:r>
              <a:rPr lang="en-GB" sz="700" b="0" dirty="0" err="1">
                <a:effectLst/>
                <a:latin typeface="Menlo" panose="020B0609030804020204" pitchFamily="49" charset="0"/>
              </a:rPr>
              <a:t>caloriesOut</a:t>
            </a:r>
            <a:r>
              <a:rPr lang="en-GB" sz="700" b="0" dirty="0">
                <a:effectLst/>
                <a:latin typeface="Menlo" panose="020B0609030804020204" pitchFamily="49" charset="0"/>
              </a:rPr>
              <a:t>": 30.146219999999971</a:t>
            </a:r>
          </a:p>
          <a:p>
            <a:r>
              <a:rPr lang="en-GB" sz="700" b="0" dirty="0">
                <a:effectLst/>
                <a:latin typeface="Menlo" panose="020B0609030804020204" pitchFamily="49" charset="0"/>
              </a:rPr>
              <a:t>            },</a:t>
            </a:r>
          </a:p>
          <a:p>
            <a:r>
              <a:rPr lang="en-GB" sz="700" b="0" dirty="0">
                <a:effectLst/>
                <a:latin typeface="Menlo" panose="020B0609030804020204" pitchFamily="49" charset="0"/>
              </a:rPr>
              <a:t>            {</a:t>
            </a:r>
          </a:p>
          <a:p>
            <a:r>
              <a:rPr lang="en-GB" sz="700" b="0" dirty="0">
                <a:effectLst/>
                <a:latin typeface="Menlo" panose="020B0609030804020204" pitchFamily="49" charset="0"/>
              </a:rPr>
              <a:t>                "name": "Grassi </a:t>
            </a:r>
            <a:r>
              <a:rPr lang="en-GB" sz="700" b="0" dirty="0" err="1">
                <a:effectLst/>
                <a:latin typeface="Menlo" panose="020B0609030804020204" pitchFamily="49" charset="0"/>
              </a:rPr>
              <a:t>bruciati</a:t>
            </a:r>
            <a:r>
              <a:rPr lang="en-GB" sz="700" b="0" dirty="0">
                <a:effectLst/>
                <a:latin typeface="Menlo" panose="020B0609030804020204" pitchFamily="49" charset="0"/>
              </a:rPr>
              <a:t>",</a:t>
            </a:r>
          </a:p>
          <a:p>
            <a:r>
              <a:rPr lang="en-GB" sz="700" b="0" dirty="0">
                <a:effectLst/>
                <a:latin typeface="Menlo" panose="020B0609030804020204" pitchFamily="49" charset="0"/>
              </a:rPr>
              <a:t>                "min": 110,</a:t>
            </a:r>
          </a:p>
          <a:p>
            <a:r>
              <a:rPr lang="en-GB" sz="700" b="0" dirty="0">
                <a:effectLst/>
                <a:latin typeface="Menlo" panose="020B0609030804020204" pitchFamily="49" charset="0"/>
              </a:rPr>
              <a:t>                "max": 137,</a:t>
            </a:r>
          </a:p>
          <a:p>
            <a:r>
              <a:rPr lang="en-GB" sz="700" b="0" dirty="0">
                <a:effectLst/>
                <a:latin typeface="Menlo" panose="020B0609030804020204" pitchFamily="49" charset="0"/>
              </a:rPr>
              <a:t>                "minutes": 8,</a:t>
            </a:r>
          </a:p>
          <a:p>
            <a:r>
              <a:rPr lang="en-GB" sz="700" b="0" dirty="0">
                <a:effectLst/>
                <a:latin typeface="Menlo" panose="020B0609030804020204" pitchFamily="49" charset="0"/>
              </a:rPr>
              <a:t>                "</a:t>
            </a:r>
            <a:r>
              <a:rPr lang="en-GB" sz="700" b="0" dirty="0" err="1">
                <a:effectLst/>
                <a:latin typeface="Menlo" panose="020B0609030804020204" pitchFamily="49" charset="0"/>
              </a:rPr>
              <a:t>caloriesOut</a:t>
            </a:r>
            <a:r>
              <a:rPr lang="en-GB" sz="700" b="0" dirty="0">
                <a:effectLst/>
                <a:latin typeface="Menlo" panose="020B0609030804020204" pitchFamily="49" charset="0"/>
              </a:rPr>
              <a:t>": 97.13782</a:t>
            </a:r>
          </a:p>
          <a:p>
            <a:r>
              <a:rPr lang="en-GB" sz="700" b="0" dirty="0">
                <a:effectLst/>
                <a:latin typeface="Menlo" panose="020B0609030804020204" pitchFamily="49" charset="0"/>
              </a:rPr>
              <a:t>            },</a:t>
            </a:r>
          </a:p>
          <a:p>
            <a:r>
              <a:rPr lang="en-GB" sz="700" b="0" dirty="0">
                <a:effectLst/>
                <a:latin typeface="Menlo" panose="020B0609030804020204" pitchFamily="49" charset="0"/>
              </a:rPr>
              <a:t>            {</a:t>
            </a:r>
          </a:p>
          <a:p>
            <a:r>
              <a:rPr lang="en-GB" sz="700" b="0" dirty="0">
                <a:effectLst/>
                <a:latin typeface="Menlo" panose="020B0609030804020204" pitchFamily="49" charset="0"/>
              </a:rPr>
              <a:t>                "name": "</a:t>
            </a:r>
            <a:r>
              <a:rPr lang="en-GB" sz="700" b="0" dirty="0" err="1">
                <a:effectLst/>
                <a:latin typeface="Menlo" panose="020B0609030804020204" pitchFamily="49" charset="0"/>
              </a:rPr>
              <a:t>Attivita</a:t>
            </a:r>
            <a:r>
              <a:rPr lang="en-GB" sz="700" b="0" dirty="0">
                <a:effectLst/>
                <a:latin typeface="Menlo" panose="020B0609030804020204" pitchFamily="49" charset="0"/>
              </a:rPr>
              <a:t> </a:t>
            </a:r>
            <a:r>
              <a:rPr lang="en-GB" sz="700" b="0" dirty="0" err="1">
                <a:effectLst/>
                <a:latin typeface="Menlo" panose="020B0609030804020204" pitchFamily="49" charset="0"/>
              </a:rPr>
              <a:t>aerobica</a:t>
            </a:r>
            <a:r>
              <a:rPr lang="en-GB" sz="700" b="0" dirty="0">
                <a:effectLst/>
                <a:latin typeface="Menlo" panose="020B0609030804020204" pitchFamily="49" charset="0"/>
              </a:rPr>
              <a:t>",</a:t>
            </a:r>
          </a:p>
          <a:p>
            <a:r>
              <a:rPr lang="en-GB" sz="700" b="0" dirty="0">
                <a:effectLst/>
                <a:latin typeface="Menlo" panose="020B0609030804020204" pitchFamily="49" charset="0"/>
              </a:rPr>
              <a:t>                "min": 137,</a:t>
            </a:r>
          </a:p>
          <a:p>
            <a:r>
              <a:rPr lang="en-GB" sz="700" b="0" dirty="0">
                <a:effectLst/>
                <a:latin typeface="Menlo" panose="020B0609030804020204" pitchFamily="49" charset="0"/>
              </a:rPr>
              <a:t>                "max": 170,</a:t>
            </a:r>
          </a:p>
          <a:p>
            <a:r>
              <a:rPr lang="en-GB" sz="700" b="0" dirty="0">
                <a:effectLst/>
                <a:latin typeface="Menlo" panose="020B0609030804020204" pitchFamily="49" charset="0"/>
              </a:rPr>
              <a:t>                "minutes": 48,</a:t>
            </a:r>
          </a:p>
          <a:p>
            <a:r>
              <a:rPr lang="en-GB" sz="700" b="0" dirty="0">
                <a:effectLst/>
                <a:latin typeface="Menlo" panose="020B0609030804020204" pitchFamily="49" charset="0"/>
              </a:rPr>
              <a:t>                "</a:t>
            </a:r>
            <a:r>
              <a:rPr lang="en-GB" sz="700" b="0" dirty="0" err="1">
                <a:effectLst/>
                <a:latin typeface="Menlo" panose="020B0609030804020204" pitchFamily="49" charset="0"/>
              </a:rPr>
              <a:t>caloriesOut</a:t>
            </a:r>
            <a:r>
              <a:rPr lang="en-GB" sz="700" b="0" dirty="0">
                <a:effectLst/>
                <a:latin typeface="Menlo" panose="020B0609030804020204" pitchFamily="49" charset="0"/>
              </a:rPr>
              <a:t>": 659.73843</a:t>
            </a:r>
          </a:p>
          <a:p>
            <a:r>
              <a:rPr lang="en-GB" sz="700" b="0" dirty="0">
                <a:effectLst/>
                <a:latin typeface="Menlo" panose="020B0609030804020204" pitchFamily="49" charset="0"/>
              </a:rPr>
              <a:t>            },</a:t>
            </a:r>
          </a:p>
          <a:p>
            <a:r>
              <a:rPr lang="en-GB" sz="700" b="0" dirty="0">
                <a:effectLst/>
                <a:latin typeface="Menlo" panose="020B0609030804020204" pitchFamily="49" charset="0"/>
              </a:rPr>
              <a:t>            {</a:t>
            </a:r>
          </a:p>
          <a:p>
            <a:r>
              <a:rPr lang="en-GB" sz="700" b="0" dirty="0">
                <a:effectLst/>
                <a:latin typeface="Menlo" panose="020B0609030804020204" pitchFamily="49" charset="0"/>
              </a:rPr>
              <a:t>                "name": "</a:t>
            </a:r>
            <a:r>
              <a:rPr lang="en-GB" sz="700" b="0" dirty="0" err="1">
                <a:effectLst/>
                <a:latin typeface="Menlo" panose="020B0609030804020204" pitchFamily="49" charset="0"/>
              </a:rPr>
              <a:t>Picco</a:t>
            </a:r>
            <a:r>
              <a:rPr lang="en-GB" sz="700" b="0" dirty="0">
                <a:effectLst/>
                <a:latin typeface="Menlo" panose="020B0609030804020204" pitchFamily="49" charset="0"/>
              </a:rPr>
              <a:t>",</a:t>
            </a:r>
          </a:p>
          <a:p>
            <a:r>
              <a:rPr lang="en-GB" sz="700" b="0" dirty="0">
                <a:effectLst/>
                <a:latin typeface="Menlo" panose="020B0609030804020204" pitchFamily="49" charset="0"/>
              </a:rPr>
              <a:t>                "min": 170,</a:t>
            </a:r>
          </a:p>
          <a:p>
            <a:r>
              <a:rPr lang="en-GB" sz="700" b="0" dirty="0">
                <a:effectLst/>
                <a:latin typeface="Menlo" panose="020B0609030804020204" pitchFamily="49" charset="0"/>
              </a:rPr>
              <a:t>                "max": 220,</a:t>
            </a:r>
          </a:p>
          <a:p>
            <a:r>
              <a:rPr lang="en-GB" sz="700" b="0" dirty="0">
                <a:effectLst/>
                <a:latin typeface="Menlo" panose="020B0609030804020204" pitchFamily="49" charset="0"/>
              </a:rPr>
              <a:t>                "minutes": 0,</a:t>
            </a:r>
          </a:p>
          <a:p>
            <a:r>
              <a:rPr lang="en-GB" sz="700" b="0" dirty="0">
                <a:effectLst/>
                <a:latin typeface="Menlo" panose="020B0609030804020204" pitchFamily="49" charset="0"/>
              </a:rPr>
              <a:t>                "</a:t>
            </a:r>
            <a:r>
              <a:rPr lang="en-GB" sz="700" b="0" dirty="0" err="1">
                <a:effectLst/>
                <a:latin typeface="Menlo" panose="020B0609030804020204" pitchFamily="49" charset="0"/>
              </a:rPr>
              <a:t>caloriesOut</a:t>
            </a:r>
            <a:r>
              <a:rPr lang="en-GB" sz="700" b="0" dirty="0">
                <a:effectLst/>
                <a:latin typeface="Menlo" panose="020B0609030804020204" pitchFamily="49" charset="0"/>
              </a:rPr>
              <a:t>": 0</a:t>
            </a:r>
          </a:p>
          <a:p>
            <a:r>
              <a:rPr lang="en-GB" sz="700" b="0" dirty="0">
                <a:effectLst/>
                <a:latin typeface="Menlo" panose="020B0609030804020204" pitchFamily="49" charset="0"/>
              </a:rPr>
              <a:t>            }</a:t>
            </a:r>
          </a:p>
          <a:p>
            <a:r>
              <a:rPr lang="en-GB" sz="700" b="0" dirty="0">
                <a:effectLst/>
                <a:latin typeface="Menlo" panose="020B0609030804020204" pitchFamily="49" charset="0"/>
              </a:rPr>
              <a:t>        ],</a:t>
            </a:r>
          </a:p>
          <a:p>
            <a:r>
              <a:rPr lang="en-GB" sz="700" b="0" dirty="0">
                <a:effectLst/>
                <a:latin typeface="Menlo" panose="020B0609030804020204" pitchFamily="49" charset="0"/>
              </a:rPr>
              <a:t>        "speed": 9.4981754822650917,</a:t>
            </a:r>
          </a:p>
          <a:p>
            <a:r>
              <a:rPr lang="en-GB" sz="700" b="0" dirty="0">
                <a:effectLst/>
                <a:latin typeface="Menlo" panose="020B0609030804020204" pitchFamily="49" charset="0"/>
              </a:rPr>
              <a:t>        "vo2Max": {</a:t>
            </a:r>
          </a:p>
          <a:p>
            <a:r>
              <a:rPr lang="en-GB" sz="700" b="0" dirty="0">
                <a:effectLst/>
                <a:latin typeface="Menlo" panose="020B0609030804020204" pitchFamily="49" charset="0"/>
              </a:rPr>
              <a:t>            "vo2Max": 48.77853</a:t>
            </a:r>
          </a:p>
          <a:p>
            <a:r>
              <a:rPr lang="en-GB" sz="700" b="0" dirty="0">
                <a:effectLst/>
                <a:latin typeface="Menlo" panose="020B0609030804020204" pitchFamily="49" charset="0"/>
              </a:rPr>
              <a:t>        },</a:t>
            </a:r>
          </a:p>
          <a:p>
            <a:r>
              <a:rPr lang="en-GB" sz="700" b="0" dirty="0">
                <a:effectLst/>
                <a:latin typeface="Menlo" panose="020B0609030804020204" pitchFamily="49" charset="0"/>
              </a:rPr>
              <a:t>        "</a:t>
            </a:r>
            <a:r>
              <a:rPr lang="en-GB" sz="700" b="0" dirty="0" err="1">
                <a:effectLst/>
                <a:latin typeface="Menlo" panose="020B0609030804020204" pitchFamily="49" charset="0"/>
              </a:rPr>
              <a:t>elevationGain</a:t>
            </a:r>
            <a:r>
              <a:rPr lang="en-GB" sz="700" b="0" dirty="0">
                <a:effectLst/>
                <a:latin typeface="Menlo" panose="020B0609030804020204" pitchFamily="49" charset="0"/>
              </a:rPr>
              <a:t>": 28.042,</a:t>
            </a:r>
          </a:p>
          <a:p>
            <a:r>
              <a:rPr lang="en-GB" sz="700" b="0" dirty="0">
                <a:effectLst/>
                <a:latin typeface="Menlo" panose="020B0609030804020204" pitchFamily="49" charset="0"/>
              </a:rPr>
              <a:t>        "time": "11:22:43"</a:t>
            </a:r>
          </a:p>
          <a:p>
            <a:r>
              <a:rPr lang="en-GB" sz="700" b="0" dirty="0">
                <a:effectLst/>
                <a:latin typeface="Menlo" panose="020B0609030804020204" pitchFamily="49" charset="0"/>
              </a:rPr>
              <a:t>    },</a:t>
            </a:r>
            <a:endParaRPr lang="en-GB" sz="700" dirty="0">
              <a:latin typeface="Menlo" panose="020B0609030804020204" pitchFamily="49" charset="0"/>
            </a:endParaRPr>
          </a:p>
          <a:p>
            <a:endParaRPr lang="en-GB" sz="700" b="0" dirty="0">
              <a:effectLst/>
              <a:latin typeface="Menlo" panose="020B0609030804020204" pitchFamily="49" charset="0"/>
            </a:endParaRPr>
          </a:p>
        </p:txBody>
      </p:sp>
      <p:sp>
        <p:nvSpPr>
          <p:cNvPr id="5" name="TextBox 4">
            <a:extLst>
              <a:ext uri="{FF2B5EF4-FFF2-40B4-BE49-F238E27FC236}">
                <a16:creationId xmlns:a16="http://schemas.microsoft.com/office/drawing/2014/main" id="{9761776C-C655-85D3-6191-1EBE0744FCF5}"/>
              </a:ext>
            </a:extLst>
          </p:cNvPr>
          <p:cNvSpPr txBox="1"/>
          <p:nvPr/>
        </p:nvSpPr>
        <p:spPr>
          <a:xfrm>
            <a:off x="9321510" y="1305759"/>
            <a:ext cx="6097348" cy="4832092"/>
          </a:xfrm>
          <a:prstGeom prst="rect">
            <a:avLst/>
          </a:prstGeom>
          <a:noFill/>
        </p:spPr>
        <p:txBody>
          <a:bodyPr wrap="square">
            <a:spAutoFit/>
          </a:bodyPr>
          <a:lstStyle/>
          <a:p>
            <a:r>
              <a:rPr lang="en-GB" sz="700" b="0" dirty="0">
                <a:effectLst/>
                <a:latin typeface="Menlo" panose="020B0609030804020204" pitchFamily="49" charset="0"/>
              </a:rPr>
              <a:t>{</a:t>
            </a:r>
          </a:p>
          <a:p>
            <a:r>
              <a:rPr lang="en-GB" sz="700" b="0" dirty="0">
                <a:effectLst/>
                <a:latin typeface="Menlo" panose="020B0609030804020204" pitchFamily="49" charset="0"/>
              </a:rPr>
              <a:t>        "</a:t>
            </a:r>
            <a:r>
              <a:rPr lang="en-GB" sz="700" b="0" dirty="0" err="1">
                <a:effectLst/>
                <a:latin typeface="Menlo" panose="020B0609030804020204" pitchFamily="49" charset="0"/>
              </a:rPr>
              <a:t>activityName</a:t>
            </a:r>
            <a:r>
              <a:rPr lang="en-GB" sz="700" b="0" dirty="0">
                <a:effectLst/>
                <a:latin typeface="Menlo" panose="020B0609030804020204" pitchFamily="49" charset="0"/>
              </a:rPr>
              <a:t>": "</a:t>
            </a:r>
            <a:r>
              <a:rPr lang="en-GB" sz="700" b="0" dirty="0" err="1">
                <a:effectLst/>
                <a:latin typeface="Menlo" panose="020B0609030804020204" pitchFamily="49" charset="0"/>
              </a:rPr>
              <a:t>Bici</a:t>
            </a:r>
            <a:r>
              <a:rPr lang="en-GB" sz="700" b="0" dirty="0">
                <a:effectLst/>
                <a:latin typeface="Menlo" panose="020B0609030804020204" pitchFamily="49" charset="0"/>
              </a:rPr>
              <a:t>",</a:t>
            </a:r>
          </a:p>
          <a:p>
            <a:r>
              <a:rPr lang="en-GB" sz="700" b="0" dirty="0">
                <a:effectLst/>
                <a:latin typeface="Menlo" panose="020B0609030804020204" pitchFamily="49" charset="0"/>
              </a:rPr>
              <a:t>        "</a:t>
            </a:r>
            <a:r>
              <a:rPr lang="en-GB" sz="700" b="0" dirty="0" err="1">
                <a:effectLst/>
                <a:latin typeface="Menlo" panose="020B0609030804020204" pitchFamily="49" charset="0"/>
              </a:rPr>
              <a:t>averageHeartRate</a:t>
            </a:r>
            <a:r>
              <a:rPr lang="en-GB" sz="700" b="0" dirty="0">
                <a:effectLst/>
                <a:latin typeface="Menlo" panose="020B0609030804020204" pitchFamily="49" charset="0"/>
              </a:rPr>
              <a:t>": 150,</a:t>
            </a:r>
          </a:p>
          <a:p>
            <a:r>
              <a:rPr lang="en-GB" sz="700" b="0" dirty="0">
                <a:effectLst/>
                <a:latin typeface="Menlo" panose="020B0609030804020204" pitchFamily="49" charset="0"/>
              </a:rPr>
              <a:t>        "calories": 3893,</a:t>
            </a:r>
          </a:p>
          <a:p>
            <a:r>
              <a:rPr lang="en-GB" sz="700" b="0" dirty="0">
                <a:effectLst/>
                <a:latin typeface="Menlo" panose="020B0609030804020204" pitchFamily="49" charset="0"/>
              </a:rPr>
              <a:t>        "distance": 140.143695,</a:t>
            </a:r>
          </a:p>
          <a:p>
            <a:r>
              <a:rPr lang="en-GB" sz="700" b="0" dirty="0">
                <a:effectLst/>
                <a:latin typeface="Menlo" panose="020B0609030804020204" pitchFamily="49" charset="0"/>
              </a:rPr>
              <a:t>        "</a:t>
            </a:r>
            <a:r>
              <a:rPr lang="en-GB" sz="700" b="0" dirty="0" err="1">
                <a:effectLst/>
                <a:latin typeface="Menlo" panose="020B0609030804020204" pitchFamily="49" charset="0"/>
              </a:rPr>
              <a:t>distanceUnit</a:t>
            </a:r>
            <a:r>
              <a:rPr lang="en-GB" sz="700" b="0" dirty="0">
                <a:effectLst/>
                <a:latin typeface="Menlo" panose="020B0609030804020204" pitchFamily="49" charset="0"/>
              </a:rPr>
              <a:t>": "</a:t>
            </a:r>
            <a:r>
              <a:rPr lang="en-GB" sz="700" b="0" dirty="0" err="1">
                <a:effectLst/>
                <a:latin typeface="Menlo" panose="020B0609030804020204" pitchFamily="49" charset="0"/>
              </a:rPr>
              <a:t>Kilometer</a:t>
            </a:r>
            <a:r>
              <a:rPr lang="en-GB" sz="700" b="0" dirty="0">
                <a:effectLst/>
                <a:latin typeface="Menlo" panose="020B0609030804020204" pitchFamily="49" charset="0"/>
              </a:rPr>
              <a:t>",</a:t>
            </a:r>
          </a:p>
          <a:p>
            <a:r>
              <a:rPr lang="en-GB" sz="700" b="0" dirty="0">
                <a:effectLst/>
                <a:latin typeface="Menlo" panose="020B0609030804020204" pitchFamily="49" charset="0"/>
              </a:rPr>
              <a:t>        "duration": 2.0901E+7,</a:t>
            </a:r>
          </a:p>
          <a:p>
            <a:r>
              <a:rPr lang="en-GB" sz="700" b="0" dirty="0">
                <a:effectLst/>
                <a:latin typeface="Menlo" panose="020B0609030804020204" pitchFamily="49" charset="0"/>
              </a:rPr>
              <a:t>        "</a:t>
            </a:r>
            <a:r>
              <a:rPr lang="en-GB" sz="700" b="0" dirty="0" err="1">
                <a:effectLst/>
                <a:latin typeface="Menlo" panose="020B0609030804020204" pitchFamily="49" charset="0"/>
              </a:rPr>
              <a:t>activeDuration</a:t>
            </a:r>
            <a:r>
              <a:rPr lang="en-GB" sz="700" b="0" dirty="0">
                <a:effectLst/>
                <a:latin typeface="Menlo" panose="020B0609030804020204" pitchFamily="49" charset="0"/>
              </a:rPr>
              <a:t>": 1.756E+7,</a:t>
            </a:r>
          </a:p>
          <a:p>
            <a:r>
              <a:rPr lang="en-GB" sz="700" b="0" dirty="0">
                <a:effectLst/>
                <a:latin typeface="Menlo" panose="020B0609030804020204" pitchFamily="49" charset="0"/>
              </a:rPr>
              <a:t>        "</a:t>
            </a:r>
            <a:r>
              <a:rPr lang="en-GB" sz="700" b="0" dirty="0" err="1">
                <a:effectLst/>
                <a:latin typeface="Menlo" panose="020B0609030804020204" pitchFamily="49" charset="0"/>
              </a:rPr>
              <a:t>logType</a:t>
            </a:r>
            <a:r>
              <a:rPr lang="en-GB" sz="700" b="0" dirty="0">
                <a:effectLst/>
                <a:latin typeface="Menlo" panose="020B0609030804020204" pitchFamily="49" charset="0"/>
              </a:rPr>
              <a:t>": "tracker",</a:t>
            </a:r>
          </a:p>
          <a:p>
            <a:r>
              <a:rPr lang="en-GB" sz="700" b="0" dirty="0">
                <a:effectLst/>
                <a:latin typeface="Menlo" panose="020B0609030804020204" pitchFamily="49" charset="0"/>
              </a:rPr>
              <a:t>        "</a:t>
            </a:r>
            <a:r>
              <a:rPr lang="en-GB" sz="700" b="0" dirty="0" err="1">
                <a:effectLst/>
                <a:latin typeface="Menlo" panose="020B0609030804020204" pitchFamily="49" charset="0"/>
              </a:rPr>
              <a:t>heartRateZones</a:t>
            </a:r>
            <a:r>
              <a:rPr lang="en-GB" sz="700" b="0" dirty="0">
                <a:effectLst/>
                <a:latin typeface="Menlo" panose="020B0609030804020204" pitchFamily="49" charset="0"/>
              </a:rPr>
              <a:t>": [</a:t>
            </a:r>
          </a:p>
          <a:p>
            <a:r>
              <a:rPr lang="en-GB" sz="700" b="0" dirty="0">
                <a:effectLst/>
                <a:latin typeface="Menlo" panose="020B0609030804020204" pitchFamily="49" charset="0"/>
              </a:rPr>
              <a:t>            {</a:t>
            </a:r>
          </a:p>
          <a:p>
            <a:r>
              <a:rPr lang="en-GB" sz="700" b="0" dirty="0">
                <a:effectLst/>
                <a:latin typeface="Menlo" panose="020B0609030804020204" pitchFamily="49" charset="0"/>
              </a:rPr>
              <a:t>                "name": "</a:t>
            </a:r>
            <a:r>
              <a:rPr lang="en-GB" sz="700" b="0" dirty="0" err="1">
                <a:effectLst/>
                <a:latin typeface="Menlo" panose="020B0609030804020204" pitchFamily="49" charset="0"/>
              </a:rPr>
              <a:t>Fuori</a:t>
            </a:r>
            <a:r>
              <a:rPr lang="en-GB" sz="700" b="0" dirty="0">
                <a:effectLst/>
                <a:latin typeface="Menlo" panose="020B0609030804020204" pitchFamily="49" charset="0"/>
              </a:rPr>
              <a:t> zona",</a:t>
            </a:r>
          </a:p>
          <a:p>
            <a:r>
              <a:rPr lang="en-GB" sz="700" b="0" dirty="0">
                <a:effectLst/>
                <a:latin typeface="Menlo" panose="020B0609030804020204" pitchFamily="49" charset="0"/>
              </a:rPr>
              <a:t>                "min": 30,</a:t>
            </a:r>
          </a:p>
          <a:p>
            <a:r>
              <a:rPr lang="en-GB" sz="700" b="0" dirty="0">
                <a:effectLst/>
                <a:latin typeface="Menlo" panose="020B0609030804020204" pitchFamily="49" charset="0"/>
              </a:rPr>
              <a:t>                "max": 110,</a:t>
            </a:r>
          </a:p>
          <a:p>
            <a:r>
              <a:rPr lang="en-GB" sz="700" b="0" dirty="0">
                <a:effectLst/>
                <a:latin typeface="Menlo" panose="020B0609030804020204" pitchFamily="49" charset="0"/>
              </a:rPr>
              <a:t>                "minutes": 28,</a:t>
            </a:r>
          </a:p>
          <a:p>
            <a:r>
              <a:rPr lang="en-GB" sz="700" b="0" dirty="0">
                <a:effectLst/>
                <a:latin typeface="Menlo" panose="020B0609030804020204" pitchFamily="49" charset="0"/>
              </a:rPr>
              <a:t>                "</a:t>
            </a:r>
            <a:r>
              <a:rPr lang="en-GB" sz="700" b="0" dirty="0" err="1">
                <a:effectLst/>
                <a:latin typeface="Menlo" panose="020B0609030804020204" pitchFamily="49" charset="0"/>
              </a:rPr>
              <a:t>caloriesOut</a:t>
            </a:r>
            <a:r>
              <a:rPr lang="en-GB" sz="700" b="0" dirty="0">
                <a:effectLst/>
                <a:latin typeface="Menlo" panose="020B0609030804020204" pitchFamily="49" charset="0"/>
              </a:rPr>
              <a:t>": 214.83527999999842</a:t>
            </a:r>
          </a:p>
          <a:p>
            <a:r>
              <a:rPr lang="en-GB" sz="700" b="0" dirty="0">
                <a:effectLst/>
                <a:latin typeface="Menlo" panose="020B0609030804020204" pitchFamily="49" charset="0"/>
              </a:rPr>
              <a:t>            },</a:t>
            </a:r>
          </a:p>
          <a:p>
            <a:r>
              <a:rPr lang="en-GB" sz="700" b="0" dirty="0">
                <a:effectLst/>
                <a:latin typeface="Menlo" panose="020B0609030804020204" pitchFamily="49" charset="0"/>
              </a:rPr>
              <a:t>            {</a:t>
            </a:r>
          </a:p>
          <a:p>
            <a:r>
              <a:rPr lang="en-GB" sz="700" b="0" dirty="0">
                <a:effectLst/>
                <a:latin typeface="Menlo" panose="020B0609030804020204" pitchFamily="49" charset="0"/>
              </a:rPr>
              <a:t>                "name": "Grassi </a:t>
            </a:r>
            <a:r>
              <a:rPr lang="en-GB" sz="700" b="0" dirty="0" err="1">
                <a:effectLst/>
                <a:latin typeface="Menlo" panose="020B0609030804020204" pitchFamily="49" charset="0"/>
              </a:rPr>
              <a:t>bruciati</a:t>
            </a:r>
            <a:r>
              <a:rPr lang="en-GB" sz="700" b="0" dirty="0">
                <a:effectLst/>
                <a:latin typeface="Menlo" panose="020B0609030804020204" pitchFamily="49" charset="0"/>
              </a:rPr>
              <a:t>",</a:t>
            </a:r>
          </a:p>
          <a:p>
            <a:r>
              <a:rPr lang="en-GB" sz="700" b="0" dirty="0">
                <a:effectLst/>
                <a:latin typeface="Menlo" panose="020B0609030804020204" pitchFamily="49" charset="0"/>
              </a:rPr>
              <a:t>                "min": 110,</a:t>
            </a:r>
          </a:p>
          <a:p>
            <a:r>
              <a:rPr lang="en-GB" sz="700" b="0" dirty="0">
                <a:effectLst/>
                <a:latin typeface="Menlo" panose="020B0609030804020204" pitchFamily="49" charset="0"/>
              </a:rPr>
              <a:t>                "max": 136,</a:t>
            </a:r>
          </a:p>
          <a:p>
            <a:r>
              <a:rPr lang="en-GB" sz="700" b="0" dirty="0">
                <a:effectLst/>
                <a:latin typeface="Menlo" panose="020B0609030804020204" pitchFamily="49" charset="0"/>
              </a:rPr>
              <a:t>                "minutes": 64,</a:t>
            </a:r>
          </a:p>
          <a:p>
            <a:r>
              <a:rPr lang="en-GB" sz="700" b="0" dirty="0">
                <a:effectLst/>
                <a:latin typeface="Menlo" panose="020B0609030804020204" pitchFamily="49" charset="0"/>
              </a:rPr>
              <a:t>                "</a:t>
            </a:r>
            <a:r>
              <a:rPr lang="en-GB" sz="700" b="0" dirty="0" err="1">
                <a:effectLst/>
                <a:latin typeface="Menlo" panose="020B0609030804020204" pitchFamily="49" charset="0"/>
              </a:rPr>
              <a:t>caloriesOut</a:t>
            </a:r>
            <a:r>
              <a:rPr lang="en-GB" sz="700" b="0" dirty="0">
                <a:effectLst/>
                <a:latin typeface="Menlo" panose="020B0609030804020204" pitchFamily="49" charset="0"/>
              </a:rPr>
              <a:t>": 664.55027999999993</a:t>
            </a:r>
          </a:p>
          <a:p>
            <a:r>
              <a:rPr lang="en-GB" sz="700" b="0" dirty="0">
                <a:effectLst/>
                <a:latin typeface="Menlo" panose="020B0609030804020204" pitchFamily="49" charset="0"/>
              </a:rPr>
              <a:t>            },</a:t>
            </a:r>
          </a:p>
          <a:p>
            <a:r>
              <a:rPr lang="en-GB" sz="700" b="0" dirty="0">
                <a:effectLst/>
                <a:latin typeface="Menlo" panose="020B0609030804020204" pitchFamily="49" charset="0"/>
              </a:rPr>
              <a:t>            {</a:t>
            </a:r>
          </a:p>
          <a:p>
            <a:r>
              <a:rPr lang="en-GB" sz="700" b="0" dirty="0">
                <a:effectLst/>
                <a:latin typeface="Menlo" panose="020B0609030804020204" pitchFamily="49" charset="0"/>
              </a:rPr>
              <a:t>                "name": "</a:t>
            </a:r>
            <a:r>
              <a:rPr lang="en-GB" sz="700" b="0" dirty="0" err="1">
                <a:effectLst/>
                <a:latin typeface="Menlo" panose="020B0609030804020204" pitchFamily="49" charset="0"/>
              </a:rPr>
              <a:t>Attivita</a:t>
            </a:r>
            <a:r>
              <a:rPr lang="en-GB" sz="700" b="0" dirty="0">
                <a:effectLst/>
                <a:latin typeface="Menlo" panose="020B0609030804020204" pitchFamily="49" charset="0"/>
              </a:rPr>
              <a:t> </a:t>
            </a:r>
            <a:r>
              <a:rPr lang="en-GB" sz="700" b="0" dirty="0" err="1">
                <a:effectLst/>
                <a:latin typeface="Menlo" panose="020B0609030804020204" pitchFamily="49" charset="0"/>
              </a:rPr>
              <a:t>aerobica</a:t>
            </a:r>
            <a:r>
              <a:rPr lang="en-GB" sz="700" b="0" dirty="0">
                <a:effectLst/>
                <a:latin typeface="Menlo" panose="020B0609030804020204" pitchFamily="49" charset="0"/>
              </a:rPr>
              <a:t>",</a:t>
            </a:r>
          </a:p>
          <a:p>
            <a:r>
              <a:rPr lang="en-GB" sz="700" b="0" dirty="0">
                <a:effectLst/>
                <a:latin typeface="Menlo" panose="020B0609030804020204" pitchFamily="49" charset="0"/>
              </a:rPr>
              <a:t>                "min": 136,</a:t>
            </a:r>
          </a:p>
          <a:p>
            <a:r>
              <a:rPr lang="en-GB" sz="700" b="0" dirty="0">
                <a:effectLst/>
                <a:latin typeface="Menlo" panose="020B0609030804020204" pitchFamily="49" charset="0"/>
              </a:rPr>
              <a:t>                "max": 170,</a:t>
            </a:r>
          </a:p>
          <a:p>
            <a:r>
              <a:rPr lang="en-GB" sz="700" b="0" dirty="0">
                <a:effectLst/>
                <a:latin typeface="Menlo" panose="020B0609030804020204" pitchFamily="49" charset="0"/>
              </a:rPr>
              <a:t>                "minutes": 232,</a:t>
            </a:r>
          </a:p>
          <a:p>
            <a:r>
              <a:rPr lang="en-GB" sz="700" b="0" dirty="0">
                <a:effectLst/>
                <a:latin typeface="Menlo" panose="020B0609030804020204" pitchFamily="49" charset="0"/>
              </a:rPr>
              <a:t>                "</a:t>
            </a:r>
            <a:r>
              <a:rPr lang="en-GB" sz="700" b="0" dirty="0" err="1">
                <a:effectLst/>
                <a:latin typeface="Menlo" panose="020B0609030804020204" pitchFamily="49" charset="0"/>
              </a:rPr>
              <a:t>caloriesOut</a:t>
            </a:r>
            <a:r>
              <a:rPr lang="en-GB" sz="700" b="0" dirty="0">
                <a:effectLst/>
                <a:latin typeface="Menlo" panose="020B0609030804020204" pitchFamily="49" charset="0"/>
              </a:rPr>
              <a:t>": 3167.1500100000012</a:t>
            </a:r>
          </a:p>
          <a:p>
            <a:r>
              <a:rPr lang="en-GB" sz="700" b="0" dirty="0">
                <a:effectLst/>
                <a:latin typeface="Menlo" panose="020B0609030804020204" pitchFamily="49" charset="0"/>
              </a:rPr>
              <a:t>            },</a:t>
            </a:r>
          </a:p>
          <a:p>
            <a:r>
              <a:rPr lang="en-GB" sz="700" b="0" dirty="0">
                <a:effectLst/>
                <a:latin typeface="Menlo" panose="020B0609030804020204" pitchFamily="49" charset="0"/>
              </a:rPr>
              <a:t>            {</a:t>
            </a:r>
          </a:p>
          <a:p>
            <a:r>
              <a:rPr lang="en-GB" sz="700" b="0" dirty="0">
                <a:effectLst/>
                <a:latin typeface="Menlo" panose="020B0609030804020204" pitchFamily="49" charset="0"/>
              </a:rPr>
              <a:t>                "name": "</a:t>
            </a:r>
            <a:r>
              <a:rPr lang="en-GB" sz="700" b="0" dirty="0" err="1">
                <a:effectLst/>
                <a:latin typeface="Menlo" panose="020B0609030804020204" pitchFamily="49" charset="0"/>
              </a:rPr>
              <a:t>Picco</a:t>
            </a:r>
            <a:r>
              <a:rPr lang="en-GB" sz="700" b="0" dirty="0">
                <a:effectLst/>
                <a:latin typeface="Menlo" panose="020B0609030804020204" pitchFamily="49" charset="0"/>
              </a:rPr>
              <a:t>",</a:t>
            </a:r>
          </a:p>
          <a:p>
            <a:r>
              <a:rPr lang="en-GB" sz="700" b="0" dirty="0">
                <a:effectLst/>
                <a:latin typeface="Menlo" panose="020B0609030804020204" pitchFamily="49" charset="0"/>
              </a:rPr>
              <a:t>                "min": 170,</a:t>
            </a:r>
          </a:p>
          <a:p>
            <a:r>
              <a:rPr lang="en-GB" sz="700" b="0" dirty="0">
                <a:effectLst/>
                <a:latin typeface="Menlo" panose="020B0609030804020204" pitchFamily="49" charset="0"/>
              </a:rPr>
              <a:t>                "max": 220,</a:t>
            </a:r>
          </a:p>
          <a:p>
            <a:r>
              <a:rPr lang="en-GB" sz="700" b="0" dirty="0">
                <a:effectLst/>
                <a:latin typeface="Menlo" panose="020B0609030804020204" pitchFamily="49" charset="0"/>
              </a:rPr>
              <a:t>                "minutes": 24,</a:t>
            </a:r>
          </a:p>
          <a:p>
            <a:r>
              <a:rPr lang="en-GB" sz="700" b="0" dirty="0">
                <a:effectLst/>
                <a:latin typeface="Menlo" panose="020B0609030804020204" pitchFamily="49" charset="0"/>
              </a:rPr>
              <a:t>                "</a:t>
            </a:r>
            <a:r>
              <a:rPr lang="en-GB" sz="700" b="0" dirty="0" err="1">
                <a:effectLst/>
                <a:latin typeface="Menlo" panose="020B0609030804020204" pitchFamily="49" charset="0"/>
              </a:rPr>
              <a:t>caloriesOut</a:t>
            </a:r>
            <a:r>
              <a:rPr lang="en-GB" sz="700" b="0" dirty="0">
                <a:effectLst/>
                <a:latin typeface="Menlo" panose="020B0609030804020204" pitchFamily="49" charset="0"/>
              </a:rPr>
              <a:t>": 377.76059999999995</a:t>
            </a:r>
          </a:p>
          <a:p>
            <a:r>
              <a:rPr lang="en-GB" sz="700" b="0" dirty="0">
                <a:effectLst/>
                <a:latin typeface="Menlo" panose="020B0609030804020204" pitchFamily="49" charset="0"/>
              </a:rPr>
              <a:t>            }</a:t>
            </a:r>
          </a:p>
          <a:p>
            <a:r>
              <a:rPr lang="en-GB" sz="700" b="0" dirty="0">
                <a:effectLst/>
                <a:latin typeface="Menlo" panose="020B0609030804020204" pitchFamily="49" charset="0"/>
              </a:rPr>
              <a:t>        ],</a:t>
            </a:r>
          </a:p>
          <a:p>
            <a:r>
              <a:rPr lang="en-GB" sz="700" b="0" dirty="0">
                <a:effectLst/>
                <a:latin typeface="Menlo" panose="020B0609030804020204" pitchFamily="49" charset="0"/>
              </a:rPr>
              <a:t>        "speed": 28.734978587699313,</a:t>
            </a:r>
          </a:p>
          <a:p>
            <a:r>
              <a:rPr lang="en-GB" sz="700" b="0" dirty="0">
                <a:effectLst/>
                <a:latin typeface="Menlo" panose="020B0609030804020204" pitchFamily="49" charset="0"/>
              </a:rPr>
              <a:t>        "</a:t>
            </a:r>
            <a:r>
              <a:rPr lang="en-GB" sz="700" b="0" dirty="0" err="1">
                <a:effectLst/>
                <a:latin typeface="Menlo" panose="020B0609030804020204" pitchFamily="49" charset="0"/>
              </a:rPr>
              <a:t>elevationGain</a:t>
            </a:r>
            <a:r>
              <a:rPr lang="en-GB" sz="700" b="0" dirty="0">
                <a:effectLst/>
                <a:latin typeface="Menlo" panose="020B0609030804020204" pitchFamily="49" charset="0"/>
              </a:rPr>
              <a:t>": 663.55,</a:t>
            </a:r>
          </a:p>
          <a:p>
            <a:r>
              <a:rPr lang="en-GB" sz="700" b="0" dirty="0">
                <a:effectLst/>
                <a:latin typeface="Menlo" panose="020B0609030804020204" pitchFamily="49" charset="0"/>
              </a:rPr>
              <a:t>        "time": "11:03:54"</a:t>
            </a:r>
          </a:p>
          <a:p>
            <a:r>
              <a:rPr lang="en-GB" sz="700" b="0" dirty="0">
                <a:effectLst/>
                <a:latin typeface="Menlo" panose="020B0609030804020204" pitchFamily="49" charset="0"/>
              </a:rPr>
              <a:t>    },</a:t>
            </a:r>
            <a:r>
              <a:rPr lang="en-GB" sz="700" dirty="0">
                <a:latin typeface="Menlo" panose="020B0609030804020204" pitchFamily="49" charset="0"/>
              </a:rPr>
              <a:t>...</a:t>
            </a:r>
          </a:p>
          <a:p>
            <a:r>
              <a:rPr lang="en-GB" sz="700" b="0" dirty="0">
                <a:effectLst/>
                <a:latin typeface="Menlo" panose="020B0609030804020204" pitchFamily="49" charset="0"/>
              </a:rPr>
              <a:t>]</a:t>
            </a:r>
          </a:p>
        </p:txBody>
      </p:sp>
    </p:spTree>
    <p:extLst>
      <p:ext uri="{BB962C8B-B14F-4D97-AF65-F5344CB8AC3E}">
        <p14:creationId xmlns:p14="http://schemas.microsoft.com/office/powerpoint/2010/main" val="18224956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E60FB-C861-1E44-92E6-8F9396441CB2}"/>
              </a:ext>
            </a:extLst>
          </p:cNvPr>
          <p:cNvSpPr>
            <a:spLocks noGrp="1"/>
          </p:cNvSpPr>
          <p:nvPr>
            <p:ph type="title"/>
          </p:nvPr>
        </p:nvSpPr>
        <p:spPr/>
        <p:txBody>
          <a:bodyPr>
            <a:normAutofit/>
          </a:bodyPr>
          <a:lstStyle/>
          <a:p>
            <a:r>
              <a:rPr lang="en-IT" dirty="0"/>
              <a:t>Focus on data – Sleep</a:t>
            </a:r>
          </a:p>
        </p:txBody>
      </p:sp>
      <p:sp>
        <p:nvSpPr>
          <p:cNvPr id="3" name="Content Placeholder 2">
            <a:extLst>
              <a:ext uri="{FF2B5EF4-FFF2-40B4-BE49-F238E27FC236}">
                <a16:creationId xmlns:a16="http://schemas.microsoft.com/office/drawing/2014/main" id="{ECD4BA52-23DB-D94D-9195-7777C71CD155}"/>
              </a:ext>
            </a:extLst>
          </p:cNvPr>
          <p:cNvSpPr>
            <a:spLocks noGrp="1"/>
          </p:cNvSpPr>
          <p:nvPr>
            <p:ph idx="1"/>
          </p:nvPr>
        </p:nvSpPr>
        <p:spPr>
          <a:xfrm>
            <a:off x="428172" y="1361167"/>
            <a:ext cx="11368314" cy="5334907"/>
          </a:xfrm>
        </p:spPr>
        <p:txBody>
          <a:bodyPr>
            <a:normAutofit lnSpcReduction="10000"/>
          </a:bodyPr>
          <a:lstStyle/>
          <a:p>
            <a:r>
              <a:rPr lang="en-IT" sz="2000" dirty="0"/>
              <a:t>Sleep: a list with 1 entry for each sleep session</a:t>
            </a:r>
            <a:br>
              <a:rPr lang="en-IT" sz="2000" dirty="0"/>
            </a:br>
            <a:endParaRPr lang="en-IT" sz="2000" dirty="0"/>
          </a:p>
          <a:p>
            <a:r>
              <a:rPr lang="en-IT" sz="2000" dirty="0"/>
              <a:t>Fields meaning:</a:t>
            </a:r>
          </a:p>
          <a:p>
            <a:pPr lvl="1"/>
            <a:r>
              <a:rPr lang="en-IT" sz="1600" dirty="0"/>
              <a:t>dateOfSleep: day associated to the sleep entry (MM-DD format)</a:t>
            </a:r>
          </a:p>
          <a:p>
            <a:pPr lvl="1"/>
            <a:r>
              <a:rPr lang="en-IT" sz="1600" dirty="0"/>
              <a:t>startTime: the starting timestamp of the sleep (MM-DD hh:mm:ss format)</a:t>
            </a:r>
          </a:p>
          <a:p>
            <a:pPr lvl="1"/>
            <a:r>
              <a:rPr lang="en-IT" sz="1600" dirty="0"/>
              <a:t>endTime: the ending timestamp of the sleep (MM-DD hh:mm:ss format)</a:t>
            </a:r>
          </a:p>
          <a:p>
            <a:pPr lvl="1"/>
            <a:r>
              <a:rPr lang="en-IT" sz="1600" dirty="0"/>
              <a:t>duration: the duration of the sleep session (in ms)</a:t>
            </a:r>
          </a:p>
          <a:p>
            <a:pPr lvl="1"/>
            <a:r>
              <a:rPr lang="en-IT" sz="1600" dirty="0"/>
              <a:t>minutesToFallAsleep: the number of minutes spent to fall asleep</a:t>
            </a:r>
          </a:p>
          <a:p>
            <a:pPr lvl="1"/>
            <a:r>
              <a:rPr lang="en-IT" sz="1600" dirty="0"/>
              <a:t>minutesAsleep: the number of minutes asleep during the sleep entry</a:t>
            </a:r>
          </a:p>
          <a:p>
            <a:pPr lvl="1"/>
            <a:r>
              <a:rPr lang="en-IT" sz="1600" dirty="0"/>
              <a:t>minutesAwake: the number of minutes awake during the sleep entry</a:t>
            </a:r>
          </a:p>
          <a:p>
            <a:pPr lvl="1"/>
            <a:r>
              <a:rPr lang="en-IT" sz="1600" dirty="0"/>
              <a:t>minutesAfterWakeup: the number of minutes the user spent in bed after waking up</a:t>
            </a:r>
          </a:p>
          <a:p>
            <a:pPr lvl="1"/>
            <a:r>
              <a:rPr lang="en-IT" sz="1600" dirty="0"/>
              <a:t>efficiency: the estimated sleep efficiency (from 0 to 100) </a:t>
            </a:r>
          </a:p>
          <a:p>
            <a:pPr lvl="1"/>
            <a:r>
              <a:rPr lang="en-IT" sz="1600" dirty="0"/>
              <a:t>logType: how the entry was logged (always “auto_detected”)</a:t>
            </a:r>
          </a:p>
          <a:p>
            <a:pPr lvl="1"/>
            <a:r>
              <a:rPr lang="en-IT" sz="1600" dirty="0"/>
              <a:t>mainSleep: a boolean indicating if the entry corresponds to the main sleep session</a:t>
            </a:r>
          </a:p>
          <a:p>
            <a:pPr lvl="1"/>
            <a:r>
              <a:rPr lang="en-IT" sz="1600" dirty="0"/>
              <a:t>levels: a summary of the sleeping stages (deep/wake/light/rem/restless) during the sleep session</a:t>
            </a:r>
          </a:p>
          <a:p>
            <a:pPr lvl="1"/>
            <a:r>
              <a:rPr lang="en-IT" sz="1600" dirty="0"/>
              <a:t>data: the stage profile of the sleep session. Each entry contains the starting timestamp, the level,</a:t>
            </a:r>
            <a:br>
              <a:rPr lang="en-IT" sz="1600" dirty="0"/>
            </a:br>
            <a:r>
              <a:rPr lang="en-IT" sz="1600" dirty="0"/>
              <a:t>and how much it lasted. </a:t>
            </a:r>
          </a:p>
          <a:p>
            <a:pPr lvl="1"/>
            <a:endParaRPr lang="en-IT" sz="1600" dirty="0"/>
          </a:p>
          <a:p>
            <a:r>
              <a:rPr lang="en-IT" sz="2000" b="1" dirty="0"/>
              <a:t>Note</a:t>
            </a:r>
            <a:r>
              <a:rPr lang="en-IT" sz="2000" dirty="0"/>
              <a:t>: there can be days without data </a:t>
            </a:r>
          </a:p>
        </p:txBody>
      </p:sp>
      <p:sp>
        <p:nvSpPr>
          <p:cNvPr id="4" name="Slide Number Placeholder 3">
            <a:extLst>
              <a:ext uri="{FF2B5EF4-FFF2-40B4-BE49-F238E27FC236}">
                <a16:creationId xmlns:a16="http://schemas.microsoft.com/office/drawing/2014/main" id="{C57ACF48-43BD-9049-83DA-4C0AF0AC5D28}"/>
              </a:ext>
            </a:extLst>
          </p:cNvPr>
          <p:cNvSpPr>
            <a:spLocks noGrp="1"/>
          </p:cNvSpPr>
          <p:nvPr>
            <p:ph type="sldNum" sz="quarter" idx="12"/>
          </p:nvPr>
        </p:nvSpPr>
        <p:spPr/>
        <p:txBody>
          <a:bodyPr/>
          <a:lstStyle/>
          <a:p>
            <a:fld id="{31DE2C5B-556E-47B8-A792-024C2FCA4ACC}" type="slidenum">
              <a:rPr lang="en-GB" smtClean="0"/>
              <a:t>62</a:t>
            </a:fld>
            <a:endParaRPr lang="en-GB" dirty="0"/>
          </a:p>
        </p:txBody>
      </p:sp>
      <p:sp>
        <p:nvSpPr>
          <p:cNvPr id="6" name="TextBox 5">
            <a:extLst>
              <a:ext uri="{FF2B5EF4-FFF2-40B4-BE49-F238E27FC236}">
                <a16:creationId xmlns:a16="http://schemas.microsoft.com/office/drawing/2014/main" id="{AB815850-1A9E-EF3E-00A3-D9E033573B9C}"/>
              </a:ext>
            </a:extLst>
          </p:cNvPr>
          <p:cNvSpPr txBox="1"/>
          <p:nvPr/>
        </p:nvSpPr>
        <p:spPr>
          <a:xfrm>
            <a:off x="9022651" y="1361167"/>
            <a:ext cx="6097348" cy="5355312"/>
          </a:xfrm>
          <a:prstGeom prst="rect">
            <a:avLst/>
          </a:prstGeom>
          <a:noFill/>
        </p:spPr>
        <p:txBody>
          <a:bodyPr wrap="square">
            <a:spAutoFit/>
          </a:bodyPr>
          <a:lstStyle/>
          <a:p>
            <a:r>
              <a:rPr lang="en-GB" sz="600" b="0" dirty="0">
                <a:effectLst/>
                <a:latin typeface="Menlo" panose="020B0609030804020204" pitchFamily="49" charset="0"/>
              </a:rPr>
              <a:t>[</a:t>
            </a:r>
          </a:p>
          <a:p>
            <a:r>
              <a:rPr lang="en-GB" sz="600" b="0" dirty="0">
                <a:effectLst/>
                <a:latin typeface="Menlo" panose="020B0609030804020204" pitchFamily="49" charset="0"/>
              </a:rPr>
              <a:t>{</a:t>
            </a:r>
          </a:p>
          <a:p>
            <a:r>
              <a:rPr lang="en-GB" sz="600" b="0" dirty="0">
                <a:effectLst/>
                <a:latin typeface="Menlo" panose="020B0609030804020204" pitchFamily="49" charset="0"/>
              </a:rPr>
              <a:t>    "</a:t>
            </a:r>
            <a:r>
              <a:rPr lang="en-GB" sz="600" b="0" dirty="0" err="1">
                <a:effectLst/>
                <a:latin typeface="Menlo" panose="020B0609030804020204" pitchFamily="49" charset="0"/>
              </a:rPr>
              <a:t>dateOfSleep</a:t>
            </a:r>
            <a:r>
              <a:rPr lang="en-GB" sz="600" b="0" dirty="0">
                <a:effectLst/>
                <a:latin typeface="Menlo" panose="020B0609030804020204" pitchFamily="49" charset="0"/>
              </a:rPr>
              <a:t>": "02-14",</a:t>
            </a:r>
          </a:p>
          <a:p>
            <a:r>
              <a:rPr lang="en-GB" sz="600" b="0" dirty="0">
                <a:effectLst/>
                <a:latin typeface="Menlo" panose="020B0609030804020204" pitchFamily="49" charset="0"/>
              </a:rPr>
              <a:t>    "</a:t>
            </a:r>
            <a:r>
              <a:rPr lang="en-GB" sz="600" b="0" dirty="0" err="1">
                <a:effectLst/>
                <a:latin typeface="Menlo" panose="020B0609030804020204" pitchFamily="49" charset="0"/>
              </a:rPr>
              <a:t>startTime</a:t>
            </a:r>
            <a:r>
              <a:rPr lang="en-GB" sz="600" b="0" dirty="0">
                <a:effectLst/>
                <a:latin typeface="Menlo" panose="020B0609030804020204" pitchFamily="49" charset="0"/>
              </a:rPr>
              <a:t>": "02-13 22:44:00",</a:t>
            </a:r>
          </a:p>
          <a:p>
            <a:r>
              <a:rPr lang="en-GB" sz="600" b="0" dirty="0">
                <a:effectLst/>
                <a:latin typeface="Menlo" panose="020B0609030804020204" pitchFamily="49" charset="0"/>
              </a:rPr>
              <a:t>    "</a:t>
            </a:r>
            <a:r>
              <a:rPr lang="en-GB" sz="600" b="0" dirty="0" err="1">
                <a:effectLst/>
                <a:latin typeface="Menlo" panose="020B0609030804020204" pitchFamily="49" charset="0"/>
              </a:rPr>
              <a:t>endTime</a:t>
            </a:r>
            <a:r>
              <a:rPr lang="en-GB" sz="600" b="0" dirty="0">
                <a:effectLst/>
                <a:latin typeface="Menlo" panose="020B0609030804020204" pitchFamily="49" charset="0"/>
              </a:rPr>
              <a:t>": "02-14 06:36:30",</a:t>
            </a:r>
          </a:p>
          <a:p>
            <a:r>
              <a:rPr lang="en-GB" sz="600" b="0" dirty="0">
                <a:effectLst/>
                <a:latin typeface="Menlo" panose="020B0609030804020204" pitchFamily="49" charset="0"/>
              </a:rPr>
              <a:t>    "duration": 2.832E+7,</a:t>
            </a:r>
          </a:p>
          <a:p>
            <a:r>
              <a:rPr lang="en-GB" sz="600" b="0" dirty="0">
                <a:effectLst/>
                <a:latin typeface="Menlo" panose="020B0609030804020204" pitchFamily="49" charset="0"/>
              </a:rPr>
              <a:t>    "</a:t>
            </a:r>
            <a:r>
              <a:rPr lang="en-GB" sz="600" b="0" dirty="0" err="1">
                <a:effectLst/>
                <a:latin typeface="Menlo" panose="020B0609030804020204" pitchFamily="49" charset="0"/>
              </a:rPr>
              <a:t>minutesToFallAsleep</a:t>
            </a:r>
            <a:r>
              <a:rPr lang="en-GB" sz="600" b="0" dirty="0">
                <a:effectLst/>
                <a:latin typeface="Menlo" panose="020B0609030804020204" pitchFamily="49" charset="0"/>
              </a:rPr>
              <a:t>": 0,</a:t>
            </a:r>
          </a:p>
          <a:p>
            <a:r>
              <a:rPr lang="en-GB" sz="600" b="0" dirty="0">
                <a:effectLst/>
                <a:latin typeface="Menlo" panose="020B0609030804020204" pitchFamily="49" charset="0"/>
              </a:rPr>
              <a:t>    "</a:t>
            </a:r>
            <a:r>
              <a:rPr lang="en-GB" sz="600" b="0" dirty="0" err="1">
                <a:effectLst/>
                <a:latin typeface="Menlo" panose="020B0609030804020204" pitchFamily="49" charset="0"/>
              </a:rPr>
              <a:t>minutesAsleep</a:t>
            </a:r>
            <a:r>
              <a:rPr lang="en-GB" sz="600" b="0" dirty="0">
                <a:effectLst/>
                <a:latin typeface="Menlo" panose="020B0609030804020204" pitchFamily="49" charset="0"/>
              </a:rPr>
              <a:t>": 429,</a:t>
            </a:r>
          </a:p>
          <a:p>
            <a:r>
              <a:rPr lang="en-GB" sz="600" b="0" dirty="0">
                <a:effectLst/>
                <a:latin typeface="Menlo" panose="020B0609030804020204" pitchFamily="49" charset="0"/>
              </a:rPr>
              <a:t>    "</a:t>
            </a:r>
            <a:r>
              <a:rPr lang="en-GB" sz="600" b="0" dirty="0" err="1">
                <a:effectLst/>
                <a:latin typeface="Menlo" panose="020B0609030804020204" pitchFamily="49" charset="0"/>
              </a:rPr>
              <a:t>minutesAwake</a:t>
            </a:r>
            <a:r>
              <a:rPr lang="en-GB" sz="600" b="0" dirty="0">
                <a:effectLst/>
                <a:latin typeface="Menlo" panose="020B0609030804020204" pitchFamily="49" charset="0"/>
              </a:rPr>
              <a:t>": 43,</a:t>
            </a:r>
          </a:p>
          <a:p>
            <a:r>
              <a:rPr lang="en-GB" sz="600" b="0" dirty="0">
                <a:effectLst/>
                <a:latin typeface="Menlo" panose="020B0609030804020204" pitchFamily="49" charset="0"/>
              </a:rPr>
              <a:t>    "</a:t>
            </a:r>
            <a:r>
              <a:rPr lang="en-GB" sz="600" b="0" dirty="0" err="1">
                <a:effectLst/>
                <a:latin typeface="Menlo" panose="020B0609030804020204" pitchFamily="49" charset="0"/>
              </a:rPr>
              <a:t>minutesAfterWakeup</a:t>
            </a:r>
            <a:r>
              <a:rPr lang="en-GB" sz="600" b="0" dirty="0">
                <a:effectLst/>
                <a:latin typeface="Menlo" panose="020B0609030804020204" pitchFamily="49" charset="0"/>
              </a:rPr>
              <a:t>": 3,</a:t>
            </a:r>
          </a:p>
          <a:p>
            <a:r>
              <a:rPr lang="en-GB" sz="600" b="0" dirty="0">
                <a:effectLst/>
                <a:latin typeface="Menlo" panose="020B0609030804020204" pitchFamily="49" charset="0"/>
              </a:rPr>
              <a:t>    "</a:t>
            </a:r>
            <a:r>
              <a:rPr lang="en-GB" sz="600" b="0" dirty="0" err="1">
                <a:effectLst/>
                <a:latin typeface="Menlo" panose="020B0609030804020204" pitchFamily="49" charset="0"/>
              </a:rPr>
              <a:t>timeInBed</a:t>
            </a:r>
            <a:r>
              <a:rPr lang="en-GB" sz="600" b="0" dirty="0">
                <a:effectLst/>
                <a:latin typeface="Menlo" panose="020B0609030804020204" pitchFamily="49" charset="0"/>
              </a:rPr>
              <a:t>": 472,</a:t>
            </a:r>
          </a:p>
          <a:p>
            <a:r>
              <a:rPr lang="en-GB" sz="600" b="0" dirty="0">
                <a:effectLst/>
                <a:latin typeface="Menlo" panose="020B0609030804020204" pitchFamily="49" charset="0"/>
              </a:rPr>
              <a:t>    "efficiency": 96,</a:t>
            </a:r>
          </a:p>
          <a:p>
            <a:r>
              <a:rPr lang="en-GB" sz="600" b="0" dirty="0">
                <a:effectLst/>
                <a:latin typeface="Menlo" panose="020B0609030804020204" pitchFamily="49" charset="0"/>
              </a:rPr>
              <a:t>    "</a:t>
            </a:r>
            <a:r>
              <a:rPr lang="en-GB" sz="600" b="0" dirty="0" err="1">
                <a:effectLst/>
                <a:latin typeface="Menlo" panose="020B0609030804020204" pitchFamily="49" charset="0"/>
              </a:rPr>
              <a:t>logType</a:t>
            </a:r>
            <a:r>
              <a:rPr lang="en-GB" sz="600" b="0" dirty="0">
                <a:effectLst/>
                <a:latin typeface="Menlo" panose="020B0609030804020204" pitchFamily="49" charset="0"/>
              </a:rPr>
              <a:t>": "</a:t>
            </a:r>
            <a:r>
              <a:rPr lang="en-GB" sz="600" b="0" dirty="0" err="1">
                <a:effectLst/>
                <a:latin typeface="Menlo" panose="020B0609030804020204" pitchFamily="49" charset="0"/>
              </a:rPr>
              <a:t>auto_detected</a:t>
            </a:r>
            <a:r>
              <a:rPr lang="en-GB" sz="600" b="0" dirty="0">
                <a:effectLst/>
                <a:latin typeface="Menlo" panose="020B0609030804020204" pitchFamily="49" charset="0"/>
              </a:rPr>
              <a:t>",</a:t>
            </a:r>
            <a:br>
              <a:rPr lang="en-GB" sz="600" b="0" dirty="0">
                <a:effectLst/>
                <a:latin typeface="Menlo" panose="020B0609030804020204" pitchFamily="49" charset="0"/>
              </a:rPr>
            </a:br>
            <a:r>
              <a:rPr lang="en-GB" sz="600" b="0" dirty="0">
                <a:effectLst/>
                <a:latin typeface="Menlo" panose="020B0609030804020204" pitchFamily="49" charset="0"/>
              </a:rPr>
              <a:t>    ”</a:t>
            </a:r>
            <a:r>
              <a:rPr lang="en-GB" sz="600" b="0" dirty="0" err="1">
                <a:effectLst/>
                <a:latin typeface="Menlo" panose="020B0609030804020204" pitchFamily="49" charset="0"/>
              </a:rPr>
              <a:t>mainSleep</a:t>
            </a:r>
            <a:r>
              <a:rPr lang="en-GB" sz="600" b="0" dirty="0">
                <a:effectLst/>
                <a:latin typeface="Menlo" panose="020B0609030804020204" pitchFamily="49" charset="0"/>
              </a:rPr>
              <a:t>": true,</a:t>
            </a:r>
          </a:p>
          <a:p>
            <a:r>
              <a:rPr lang="en-GB" sz="600" b="0" dirty="0">
                <a:effectLst/>
                <a:latin typeface="Menlo" panose="020B0609030804020204" pitchFamily="49" charset="0"/>
              </a:rPr>
              <a:t>    "levels": {</a:t>
            </a:r>
          </a:p>
          <a:p>
            <a:r>
              <a:rPr lang="en-GB" sz="600" b="0" dirty="0">
                <a:effectLst/>
                <a:latin typeface="Menlo" panose="020B0609030804020204" pitchFamily="49" charset="0"/>
              </a:rPr>
              <a:t>        "summary": {</a:t>
            </a:r>
          </a:p>
          <a:p>
            <a:r>
              <a:rPr lang="en-GB" sz="600" b="0" dirty="0">
                <a:effectLst/>
                <a:latin typeface="Menlo" panose="020B0609030804020204" pitchFamily="49" charset="0"/>
              </a:rPr>
              <a:t>            "deep": {</a:t>
            </a:r>
          </a:p>
          <a:p>
            <a:r>
              <a:rPr lang="en-GB" sz="600" b="0" dirty="0">
                <a:effectLst/>
                <a:latin typeface="Menlo" panose="020B0609030804020204" pitchFamily="49" charset="0"/>
              </a:rPr>
              <a:t>                "count": 5,</a:t>
            </a:r>
          </a:p>
          <a:p>
            <a:r>
              <a:rPr lang="en-GB" sz="600" b="0" dirty="0">
                <a:effectLst/>
                <a:latin typeface="Menlo" panose="020B0609030804020204" pitchFamily="49" charset="0"/>
              </a:rPr>
              <a:t>                "minutes": 106,</a:t>
            </a:r>
          </a:p>
          <a:p>
            <a:r>
              <a:rPr lang="en-GB" sz="600" b="0" dirty="0">
                <a:effectLst/>
                <a:latin typeface="Menlo" panose="020B0609030804020204" pitchFamily="49" charset="0"/>
              </a:rPr>
              <a:t>                "</a:t>
            </a:r>
            <a:r>
              <a:rPr lang="en-GB" sz="600" b="0" dirty="0" err="1">
                <a:effectLst/>
                <a:latin typeface="Menlo" panose="020B0609030804020204" pitchFamily="49" charset="0"/>
              </a:rPr>
              <a:t>thirtyDayAvgMinutes</a:t>
            </a:r>
            <a:r>
              <a:rPr lang="en-GB" sz="600" b="0" dirty="0">
                <a:effectLst/>
                <a:latin typeface="Menlo" panose="020B0609030804020204" pitchFamily="49" charset="0"/>
              </a:rPr>
              <a:t>": 86</a:t>
            </a:r>
          </a:p>
          <a:p>
            <a:r>
              <a:rPr lang="en-GB" sz="600" b="0" dirty="0">
                <a:effectLst/>
                <a:latin typeface="Menlo" panose="020B0609030804020204" pitchFamily="49" charset="0"/>
              </a:rPr>
              <a:t>            },</a:t>
            </a:r>
          </a:p>
          <a:p>
            <a:r>
              <a:rPr lang="en-GB" sz="600" b="0" dirty="0">
                <a:effectLst/>
                <a:latin typeface="Menlo" panose="020B0609030804020204" pitchFamily="49" charset="0"/>
              </a:rPr>
              <a:t>            "wake": {</a:t>
            </a:r>
          </a:p>
          <a:p>
            <a:r>
              <a:rPr lang="en-GB" sz="600" b="0" dirty="0">
                <a:effectLst/>
                <a:latin typeface="Menlo" panose="020B0609030804020204" pitchFamily="49" charset="0"/>
              </a:rPr>
              <a:t>                "count": 34,</a:t>
            </a:r>
          </a:p>
          <a:p>
            <a:r>
              <a:rPr lang="en-GB" sz="600" b="0" dirty="0">
                <a:effectLst/>
                <a:latin typeface="Menlo" panose="020B0609030804020204" pitchFamily="49" charset="0"/>
              </a:rPr>
              <a:t>                "minutes": 43,</a:t>
            </a:r>
          </a:p>
          <a:p>
            <a:r>
              <a:rPr lang="en-GB" sz="600" b="0" dirty="0">
                <a:effectLst/>
                <a:latin typeface="Menlo" panose="020B0609030804020204" pitchFamily="49" charset="0"/>
              </a:rPr>
              <a:t>                "</a:t>
            </a:r>
            <a:r>
              <a:rPr lang="en-GB" sz="600" b="0" dirty="0" err="1">
                <a:effectLst/>
                <a:latin typeface="Menlo" panose="020B0609030804020204" pitchFamily="49" charset="0"/>
              </a:rPr>
              <a:t>thirtyDayAvgMinutes</a:t>
            </a:r>
            <a:r>
              <a:rPr lang="en-GB" sz="600" b="0" dirty="0">
                <a:effectLst/>
                <a:latin typeface="Menlo" panose="020B0609030804020204" pitchFamily="49" charset="0"/>
              </a:rPr>
              <a:t>": 46</a:t>
            </a:r>
          </a:p>
          <a:p>
            <a:r>
              <a:rPr lang="en-GB" sz="600" b="0" dirty="0">
                <a:effectLst/>
                <a:latin typeface="Menlo" panose="020B0609030804020204" pitchFamily="49" charset="0"/>
              </a:rPr>
              <a:t>            },</a:t>
            </a:r>
          </a:p>
          <a:p>
            <a:r>
              <a:rPr lang="en-GB" sz="600" b="0" dirty="0">
                <a:effectLst/>
                <a:latin typeface="Menlo" panose="020B0609030804020204" pitchFamily="49" charset="0"/>
              </a:rPr>
              <a:t>            "light": {</a:t>
            </a:r>
          </a:p>
          <a:p>
            <a:r>
              <a:rPr lang="en-GB" sz="600" b="0" dirty="0">
                <a:effectLst/>
                <a:latin typeface="Menlo" panose="020B0609030804020204" pitchFamily="49" charset="0"/>
              </a:rPr>
              <a:t>                "count": 28,</a:t>
            </a:r>
          </a:p>
          <a:p>
            <a:r>
              <a:rPr lang="en-GB" sz="600" b="0" dirty="0">
                <a:effectLst/>
                <a:latin typeface="Menlo" panose="020B0609030804020204" pitchFamily="49" charset="0"/>
              </a:rPr>
              <a:t>                "minutes": 235,</a:t>
            </a:r>
          </a:p>
          <a:p>
            <a:r>
              <a:rPr lang="en-GB" sz="600" b="0" dirty="0">
                <a:effectLst/>
                <a:latin typeface="Menlo" panose="020B0609030804020204" pitchFamily="49" charset="0"/>
              </a:rPr>
              <a:t>                "</a:t>
            </a:r>
            <a:r>
              <a:rPr lang="en-GB" sz="600" b="0" dirty="0" err="1">
                <a:effectLst/>
                <a:latin typeface="Menlo" panose="020B0609030804020204" pitchFamily="49" charset="0"/>
              </a:rPr>
              <a:t>thirtyDayAvgMinutes</a:t>
            </a:r>
            <a:r>
              <a:rPr lang="en-GB" sz="600" b="0" dirty="0">
                <a:effectLst/>
                <a:latin typeface="Menlo" panose="020B0609030804020204" pitchFamily="49" charset="0"/>
              </a:rPr>
              <a:t>": 281</a:t>
            </a:r>
          </a:p>
          <a:p>
            <a:r>
              <a:rPr lang="en-GB" sz="600" b="0" dirty="0">
                <a:effectLst/>
                <a:latin typeface="Menlo" panose="020B0609030804020204" pitchFamily="49" charset="0"/>
              </a:rPr>
              <a:t>            },</a:t>
            </a:r>
          </a:p>
          <a:p>
            <a:r>
              <a:rPr lang="en-GB" sz="600" b="0" dirty="0">
                <a:effectLst/>
                <a:latin typeface="Menlo" panose="020B0609030804020204" pitchFamily="49" charset="0"/>
              </a:rPr>
              <a:t>            "rem": {</a:t>
            </a:r>
          </a:p>
          <a:p>
            <a:r>
              <a:rPr lang="en-GB" sz="600" b="0" dirty="0">
                <a:effectLst/>
                <a:latin typeface="Menlo" panose="020B0609030804020204" pitchFamily="49" charset="0"/>
              </a:rPr>
              <a:t>                "count": 11,</a:t>
            </a:r>
          </a:p>
          <a:p>
            <a:r>
              <a:rPr lang="en-GB" sz="600" b="0" dirty="0">
                <a:effectLst/>
                <a:latin typeface="Menlo" panose="020B0609030804020204" pitchFamily="49" charset="0"/>
              </a:rPr>
              <a:t>                "minutes": 88,</a:t>
            </a:r>
          </a:p>
          <a:p>
            <a:r>
              <a:rPr lang="en-GB" sz="600" b="0" dirty="0">
                <a:effectLst/>
                <a:latin typeface="Menlo" panose="020B0609030804020204" pitchFamily="49" charset="0"/>
              </a:rPr>
              <a:t>                "</a:t>
            </a:r>
            <a:r>
              <a:rPr lang="en-GB" sz="600" b="0" dirty="0" err="1">
                <a:effectLst/>
                <a:latin typeface="Menlo" panose="020B0609030804020204" pitchFamily="49" charset="0"/>
              </a:rPr>
              <a:t>thirtyDayAvgMinutes</a:t>
            </a:r>
            <a:r>
              <a:rPr lang="en-GB" sz="600" b="0" dirty="0">
                <a:effectLst/>
                <a:latin typeface="Menlo" panose="020B0609030804020204" pitchFamily="49" charset="0"/>
              </a:rPr>
              <a:t>": 101</a:t>
            </a:r>
          </a:p>
          <a:p>
            <a:r>
              <a:rPr lang="en-GB" sz="600" b="0" dirty="0">
                <a:effectLst/>
                <a:latin typeface="Menlo" panose="020B0609030804020204" pitchFamily="49" charset="0"/>
              </a:rPr>
              <a:t>            }</a:t>
            </a:r>
          </a:p>
          <a:p>
            <a:r>
              <a:rPr lang="en-GB" sz="600" b="0" dirty="0">
                <a:effectLst/>
                <a:latin typeface="Menlo" panose="020B0609030804020204" pitchFamily="49" charset="0"/>
              </a:rPr>
              <a:t>        },</a:t>
            </a:r>
          </a:p>
          <a:p>
            <a:r>
              <a:rPr lang="en-GB" sz="600" b="0" dirty="0">
                <a:effectLst/>
                <a:latin typeface="Menlo" panose="020B0609030804020204" pitchFamily="49" charset="0"/>
              </a:rPr>
              <a:t>        "data": [</a:t>
            </a:r>
          </a:p>
          <a:p>
            <a:r>
              <a:rPr lang="en-GB" sz="600" b="0" dirty="0">
                <a:effectLst/>
                <a:latin typeface="Menlo" panose="020B0609030804020204" pitchFamily="49" charset="0"/>
              </a:rPr>
              <a:t>            {</a:t>
            </a:r>
          </a:p>
          <a:p>
            <a:r>
              <a:rPr lang="en-GB" sz="600" b="0" dirty="0">
                <a:effectLst/>
                <a:latin typeface="Menlo" panose="020B0609030804020204" pitchFamily="49" charset="0"/>
              </a:rPr>
              <a:t>                "</a:t>
            </a:r>
            <a:r>
              <a:rPr lang="en-GB" sz="600" b="0" dirty="0" err="1">
                <a:effectLst/>
                <a:latin typeface="Menlo" panose="020B0609030804020204" pitchFamily="49" charset="0"/>
              </a:rPr>
              <a:t>dateTime</a:t>
            </a:r>
            <a:r>
              <a:rPr lang="en-GB" sz="600" b="0" dirty="0">
                <a:effectLst/>
                <a:latin typeface="Menlo" panose="020B0609030804020204" pitchFamily="49" charset="0"/>
              </a:rPr>
              <a:t>": "02-13 22:44:00",</a:t>
            </a:r>
          </a:p>
          <a:p>
            <a:r>
              <a:rPr lang="en-GB" sz="600" b="0" dirty="0">
                <a:effectLst/>
                <a:latin typeface="Menlo" panose="020B0609030804020204" pitchFamily="49" charset="0"/>
              </a:rPr>
              <a:t>                "level": "wake",</a:t>
            </a:r>
          </a:p>
          <a:p>
            <a:r>
              <a:rPr lang="en-GB" sz="600" b="0" dirty="0">
                <a:effectLst/>
                <a:latin typeface="Menlo" panose="020B0609030804020204" pitchFamily="49" charset="0"/>
              </a:rPr>
              <a:t>                "seconds": 30</a:t>
            </a:r>
          </a:p>
          <a:p>
            <a:r>
              <a:rPr lang="en-GB" sz="600" b="0" dirty="0">
                <a:effectLst/>
                <a:latin typeface="Menlo" panose="020B0609030804020204" pitchFamily="49" charset="0"/>
              </a:rPr>
              <a:t>            },</a:t>
            </a:r>
          </a:p>
          <a:p>
            <a:r>
              <a:rPr lang="en-GB" sz="600" b="0" dirty="0">
                <a:effectLst/>
                <a:latin typeface="Menlo" panose="020B0609030804020204" pitchFamily="49" charset="0"/>
              </a:rPr>
              <a:t>            {</a:t>
            </a:r>
          </a:p>
          <a:p>
            <a:r>
              <a:rPr lang="en-GB" sz="600" b="0" dirty="0">
                <a:effectLst/>
                <a:latin typeface="Menlo" panose="020B0609030804020204" pitchFamily="49" charset="0"/>
              </a:rPr>
              <a:t>                "</a:t>
            </a:r>
            <a:r>
              <a:rPr lang="en-GB" sz="600" b="0" dirty="0" err="1">
                <a:effectLst/>
                <a:latin typeface="Menlo" panose="020B0609030804020204" pitchFamily="49" charset="0"/>
              </a:rPr>
              <a:t>dateTime</a:t>
            </a:r>
            <a:r>
              <a:rPr lang="en-GB" sz="600" b="0" dirty="0">
                <a:effectLst/>
                <a:latin typeface="Menlo" panose="020B0609030804020204" pitchFamily="49" charset="0"/>
              </a:rPr>
              <a:t>": "02-13 22:44:30",</a:t>
            </a:r>
          </a:p>
          <a:p>
            <a:r>
              <a:rPr lang="en-GB" sz="600" b="0" dirty="0">
                <a:effectLst/>
                <a:latin typeface="Menlo" panose="020B0609030804020204" pitchFamily="49" charset="0"/>
              </a:rPr>
              <a:t>                "level": "light",</a:t>
            </a:r>
          </a:p>
          <a:p>
            <a:r>
              <a:rPr lang="en-GB" sz="600" b="0" dirty="0">
                <a:effectLst/>
                <a:latin typeface="Menlo" panose="020B0609030804020204" pitchFamily="49" charset="0"/>
              </a:rPr>
              <a:t>                "seconds": 150</a:t>
            </a:r>
          </a:p>
          <a:p>
            <a:r>
              <a:rPr lang="en-GB" sz="600" b="0" dirty="0">
                <a:effectLst/>
                <a:latin typeface="Menlo" panose="020B0609030804020204" pitchFamily="49" charset="0"/>
              </a:rPr>
              <a:t>            },</a:t>
            </a:r>
          </a:p>
          <a:p>
            <a:r>
              <a:rPr lang="en-GB" sz="600" b="0" dirty="0">
                <a:effectLst/>
                <a:latin typeface="Menlo" panose="020B0609030804020204" pitchFamily="49" charset="0"/>
              </a:rPr>
              <a:t>            {</a:t>
            </a:r>
          </a:p>
          <a:p>
            <a:r>
              <a:rPr lang="en-GB" sz="600" b="0" dirty="0">
                <a:effectLst/>
                <a:latin typeface="Menlo" panose="020B0609030804020204" pitchFamily="49" charset="0"/>
              </a:rPr>
              <a:t>                "</a:t>
            </a:r>
            <a:r>
              <a:rPr lang="en-GB" sz="600" b="0" dirty="0" err="1">
                <a:effectLst/>
                <a:latin typeface="Menlo" panose="020B0609030804020204" pitchFamily="49" charset="0"/>
              </a:rPr>
              <a:t>dateTime</a:t>
            </a:r>
            <a:r>
              <a:rPr lang="en-GB" sz="600" b="0" dirty="0">
                <a:effectLst/>
                <a:latin typeface="Menlo" panose="020B0609030804020204" pitchFamily="49" charset="0"/>
              </a:rPr>
              <a:t>": "02-13 22:47:00",</a:t>
            </a:r>
          </a:p>
          <a:p>
            <a:r>
              <a:rPr lang="en-GB" sz="600" b="0" dirty="0">
                <a:effectLst/>
                <a:latin typeface="Menlo" panose="020B0609030804020204" pitchFamily="49" charset="0"/>
              </a:rPr>
              <a:t>                "level": "deep",</a:t>
            </a:r>
          </a:p>
          <a:p>
            <a:r>
              <a:rPr lang="en-GB" sz="600" b="0" dirty="0">
                <a:effectLst/>
                <a:latin typeface="Menlo" panose="020B0609030804020204" pitchFamily="49" charset="0"/>
              </a:rPr>
              <a:t>                "seconds": 1860</a:t>
            </a:r>
          </a:p>
          <a:p>
            <a:r>
              <a:rPr lang="en-GB" sz="600" b="0" dirty="0">
                <a:effectLst/>
                <a:latin typeface="Menlo" panose="020B0609030804020204" pitchFamily="49" charset="0"/>
              </a:rPr>
              <a:t>            },</a:t>
            </a:r>
            <a:br>
              <a:rPr lang="en-GB" sz="600" b="0" dirty="0">
                <a:effectLst/>
                <a:latin typeface="Menlo" panose="020B0609030804020204" pitchFamily="49" charset="0"/>
              </a:rPr>
            </a:br>
            <a:r>
              <a:rPr lang="en-GB" sz="600" b="0" dirty="0">
                <a:effectLst/>
                <a:latin typeface="Menlo" panose="020B0609030804020204" pitchFamily="49" charset="0"/>
              </a:rPr>
              <a:t>            ...</a:t>
            </a:r>
            <a:br>
              <a:rPr lang="en-GB" sz="600" b="0" dirty="0">
                <a:effectLst/>
                <a:latin typeface="Menlo" panose="020B0609030804020204" pitchFamily="49" charset="0"/>
              </a:rPr>
            </a:br>
            <a:r>
              <a:rPr lang="en-GB" sz="600" b="0" dirty="0">
                <a:effectLst/>
                <a:latin typeface="Menlo" panose="020B0609030804020204" pitchFamily="49" charset="0"/>
              </a:rPr>
              <a:t>},</a:t>
            </a:r>
          </a:p>
          <a:p>
            <a:r>
              <a:rPr lang="en-GB" sz="600" dirty="0">
                <a:latin typeface="Menlo" panose="020B0609030804020204" pitchFamily="49" charset="0"/>
              </a:rPr>
              <a:t>...</a:t>
            </a:r>
          </a:p>
          <a:p>
            <a:r>
              <a:rPr lang="en-GB" sz="600" b="0" dirty="0">
                <a:effectLst/>
                <a:latin typeface="Menlo" panose="020B0609030804020204" pitchFamily="49" charset="0"/>
              </a:rPr>
              <a:t>]</a:t>
            </a:r>
          </a:p>
        </p:txBody>
      </p:sp>
    </p:spTree>
    <p:extLst>
      <p:ext uri="{BB962C8B-B14F-4D97-AF65-F5344CB8AC3E}">
        <p14:creationId xmlns:p14="http://schemas.microsoft.com/office/powerpoint/2010/main" val="3859587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Hello, Flutter!</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7910611" cy="5334907"/>
          </a:xfrm>
        </p:spPr>
        <p:txBody>
          <a:bodyPr>
            <a:normAutofit/>
          </a:bodyPr>
          <a:lstStyle/>
          <a:p>
            <a:r>
              <a:rPr lang="en-US" dirty="0"/>
              <a:t>Replace all the code of </a:t>
            </a:r>
            <a:r>
              <a:rPr lang="en-US" dirty="0" err="1"/>
              <a:t>main.dart</a:t>
            </a:r>
            <a:r>
              <a:rPr lang="en-US" dirty="0"/>
              <a:t> with</a:t>
            </a:r>
          </a:p>
          <a:p>
            <a:endParaRPr lang="en-US" dirty="0"/>
          </a:p>
        </p:txBody>
      </p:sp>
      <p:sp>
        <p:nvSpPr>
          <p:cNvPr id="4" name="Rectangle 3">
            <a:extLst>
              <a:ext uri="{FF2B5EF4-FFF2-40B4-BE49-F238E27FC236}">
                <a16:creationId xmlns:a16="http://schemas.microsoft.com/office/drawing/2014/main" id="{7B20AF9C-1ED0-5540-A353-2C08AACCEDBF}"/>
              </a:ext>
            </a:extLst>
          </p:cNvPr>
          <p:cNvSpPr/>
          <p:nvPr/>
        </p:nvSpPr>
        <p:spPr>
          <a:xfrm>
            <a:off x="696655" y="1747595"/>
            <a:ext cx="9162197" cy="4801314"/>
          </a:xfrm>
          <a:prstGeom prst="rect">
            <a:avLst/>
          </a:prstGeom>
        </p:spPr>
        <p:txBody>
          <a:bodyPr wrap="square">
            <a:spAutoFit/>
          </a:bodyPr>
          <a:lstStyle/>
          <a:p>
            <a:r>
              <a:rPr lang="en-GB" dirty="0">
                <a:latin typeface="Courier" pitchFamily="2" charset="0"/>
              </a:rPr>
              <a:t>import '</a:t>
            </a:r>
            <a:r>
              <a:rPr lang="en-GB" dirty="0" err="1">
                <a:latin typeface="Courier" pitchFamily="2" charset="0"/>
              </a:rPr>
              <a:t>package:flutter</a:t>
            </a:r>
            <a:r>
              <a:rPr lang="en-GB" dirty="0">
                <a:latin typeface="Courier" pitchFamily="2" charset="0"/>
              </a:rPr>
              <a:t>/</a:t>
            </a:r>
            <a:r>
              <a:rPr lang="en-GB" dirty="0" err="1">
                <a:latin typeface="Courier" pitchFamily="2" charset="0"/>
              </a:rPr>
              <a:t>material.dart</a:t>
            </a:r>
            <a:r>
              <a:rPr lang="en-GB" dirty="0">
                <a:latin typeface="Courier" pitchFamily="2" charset="0"/>
              </a:rPr>
              <a:t>';</a:t>
            </a:r>
            <a:br>
              <a:rPr lang="en-GB" dirty="0">
                <a:latin typeface="Courier" pitchFamily="2" charset="0"/>
              </a:rPr>
            </a:br>
            <a:r>
              <a:rPr lang="en-GB" dirty="0">
                <a:latin typeface="Courier" pitchFamily="2" charset="0"/>
              </a:rPr>
              <a:t>void main() {</a:t>
            </a:r>
          </a:p>
          <a:p>
            <a:r>
              <a:rPr lang="en-GB" dirty="0">
                <a:latin typeface="Courier" pitchFamily="2" charset="0"/>
              </a:rPr>
              <a:t>  </a:t>
            </a:r>
            <a:r>
              <a:rPr lang="en-GB" dirty="0" err="1">
                <a:latin typeface="Courier" pitchFamily="2" charset="0"/>
              </a:rPr>
              <a:t>runApp</a:t>
            </a:r>
            <a:r>
              <a:rPr lang="en-GB" dirty="0">
                <a:latin typeface="Courier" pitchFamily="2" charset="0"/>
              </a:rPr>
              <a:t>(</a:t>
            </a:r>
            <a:r>
              <a:rPr lang="en-GB" dirty="0" err="1">
                <a:latin typeface="Courier" pitchFamily="2" charset="0"/>
              </a:rPr>
              <a:t>const</a:t>
            </a:r>
            <a:r>
              <a:rPr lang="en-GB" dirty="0">
                <a:latin typeface="Courier" pitchFamily="2" charset="0"/>
              </a:rPr>
              <a:t> </a:t>
            </a:r>
            <a:r>
              <a:rPr lang="en-GB" dirty="0" err="1">
                <a:latin typeface="Courier" pitchFamily="2" charset="0"/>
              </a:rPr>
              <a:t>MyApp</a:t>
            </a:r>
            <a:r>
              <a:rPr lang="en-GB" dirty="0">
                <a:latin typeface="Courier" pitchFamily="2" charset="0"/>
              </a:rPr>
              <a:t>());</a:t>
            </a:r>
          </a:p>
          <a:p>
            <a:r>
              <a:rPr lang="en-GB" dirty="0">
                <a:latin typeface="Courier" pitchFamily="2" charset="0"/>
              </a:rPr>
              <a:t>}//main</a:t>
            </a:r>
            <a:br>
              <a:rPr lang="en-GB" dirty="0">
                <a:latin typeface="Courier" pitchFamily="2" charset="0"/>
              </a:rPr>
            </a:br>
            <a:r>
              <a:rPr lang="en-GB" dirty="0">
                <a:latin typeface="Courier" pitchFamily="2" charset="0"/>
              </a:rPr>
              <a:t>class </a:t>
            </a:r>
            <a:r>
              <a:rPr lang="en-GB" dirty="0" err="1">
                <a:latin typeface="Courier" pitchFamily="2" charset="0"/>
              </a:rPr>
              <a:t>MyApp</a:t>
            </a:r>
            <a:r>
              <a:rPr lang="en-GB" dirty="0">
                <a:latin typeface="Courier" pitchFamily="2" charset="0"/>
              </a:rPr>
              <a:t> extends </a:t>
            </a:r>
            <a:r>
              <a:rPr lang="en-GB" dirty="0" err="1">
                <a:latin typeface="Courier" pitchFamily="2" charset="0"/>
              </a:rPr>
              <a:t>StatelessWidget</a:t>
            </a:r>
            <a:r>
              <a:rPr lang="en-GB" dirty="0">
                <a:latin typeface="Courier" pitchFamily="2" charset="0"/>
              </a:rPr>
              <a:t> {</a:t>
            </a:r>
          </a:p>
          <a:p>
            <a:r>
              <a:rPr lang="en-GB" dirty="0">
                <a:latin typeface="Courier" pitchFamily="2" charset="0"/>
              </a:rPr>
              <a:t>  </a:t>
            </a:r>
            <a:r>
              <a:rPr lang="en-GB" dirty="0" err="1">
                <a:latin typeface="Courier" pitchFamily="2" charset="0"/>
              </a:rPr>
              <a:t>const</a:t>
            </a:r>
            <a:r>
              <a:rPr lang="en-GB" dirty="0">
                <a:latin typeface="Courier" pitchFamily="2" charset="0"/>
              </a:rPr>
              <a:t> </a:t>
            </a:r>
            <a:r>
              <a:rPr lang="en-GB" dirty="0" err="1">
                <a:latin typeface="Courier" pitchFamily="2" charset="0"/>
              </a:rPr>
              <a:t>MyApp</a:t>
            </a:r>
            <a:r>
              <a:rPr lang="en-GB" dirty="0">
                <a:latin typeface="Courier" pitchFamily="2" charset="0"/>
              </a:rPr>
              <a:t>({Key? key}) : super(key: key);</a:t>
            </a:r>
          </a:p>
          <a:p>
            <a:br>
              <a:rPr lang="en-GB" dirty="0">
                <a:latin typeface="Courier" pitchFamily="2" charset="0"/>
              </a:rPr>
            </a:br>
            <a:r>
              <a:rPr lang="en-GB" dirty="0">
                <a:latin typeface="Courier" pitchFamily="2" charset="0"/>
              </a:rPr>
              <a:t>  @override</a:t>
            </a:r>
          </a:p>
          <a:p>
            <a:r>
              <a:rPr lang="en-GB" dirty="0">
                <a:latin typeface="Courier" pitchFamily="2" charset="0"/>
              </a:rPr>
              <a:t>  Widget build(</a:t>
            </a:r>
            <a:r>
              <a:rPr lang="en-GB" dirty="0" err="1">
                <a:latin typeface="Courier" pitchFamily="2" charset="0"/>
              </a:rPr>
              <a:t>BuildContext</a:t>
            </a:r>
            <a:r>
              <a:rPr lang="en-GB" dirty="0">
                <a:latin typeface="Courier" pitchFamily="2" charset="0"/>
              </a:rPr>
              <a:t> context) {</a:t>
            </a:r>
          </a:p>
          <a:p>
            <a:r>
              <a:rPr lang="en-GB" dirty="0">
                <a:latin typeface="Courier" pitchFamily="2" charset="0"/>
              </a:rPr>
              <a:t>    return </a:t>
            </a:r>
            <a:r>
              <a:rPr lang="en-GB" dirty="0" err="1">
                <a:latin typeface="Courier" pitchFamily="2" charset="0"/>
              </a:rPr>
              <a:t>MaterialApp</a:t>
            </a:r>
            <a:r>
              <a:rPr lang="en-GB" dirty="0">
                <a:latin typeface="Courier" pitchFamily="2" charset="0"/>
              </a:rPr>
              <a:t>(</a:t>
            </a:r>
          </a:p>
          <a:p>
            <a:r>
              <a:rPr lang="en-GB" dirty="0">
                <a:latin typeface="Courier" pitchFamily="2" charset="0"/>
              </a:rPr>
              <a:t>      title: 'Welcome to Flutter’,</a:t>
            </a:r>
          </a:p>
          <a:p>
            <a:r>
              <a:rPr lang="en-GB" dirty="0">
                <a:latin typeface="Courier" pitchFamily="2" charset="0"/>
              </a:rPr>
              <a:t>      home: Scaffold(</a:t>
            </a:r>
          </a:p>
          <a:p>
            <a:r>
              <a:rPr lang="en-GB" dirty="0">
                <a:latin typeface="Courier" pitchFamily="2" charset="0"/>
              </a:rPr>
              <a:t>      </a:t>
            </a:r>
            <a:r>
              <a:rPr lang="en-GB" dirty="0" err="1">
                <a:latin typeface="Courier" pitchFamily="2" charset="0"/>
              </a:rPr>
              <a:t>appBar</a:t>
            </a:r>
            <a:r>
              <a:rPr lang="en-GB" dirty="0">
                <a:latin typeface="Courier" pitchFamily="2" charset="0"/>
              </a:rPr>
              <a:t>: </a:t>
            </a:r>
            <a:r>
              <a:rPr lang="en-GB" dirty="0" err="1">
                <a:latin typeface="Courier" pitchFamily="2" charset="0"/>
              </a:rPr>
              <a:t>AppBar</a:t>
            </a:r>
            <a:r>
              <a:rPr lang="en-GB" dirty="0">
                <a:latin typeface="Courier" pitchFamily="2" charset="0"/>
              </a:rPr>
              <a:t>(title: </a:t>
            </a:r>
            <a:r>
              <a:rPr lang="en-GB" dirty="0" err="1">
                <a:latin typeface="Courier" pitchFamily="2" charset="0"/>
              </a:rPr>
              <a:t>const</a:t>
            </a:r>
            <a:r>
              <a:rPr lang="en-GB" dirty="0">
                <a:latin typeface="Courier" pitchFamily="2" charset="0"/>
              </a:rPr>
              <a:t> Text('Welcome to Flutter'),),</a:t>
            </a:r>
          </a:p>
          <a:p>
            <a:r>
              <a:rPr lang="en-GB" dirty="0">
                <a:latin typeface="Courier" pitchFamily="2" charset="0"/>
              </a:rPr>
              <a:t>      body: </a:t>
            </a:r>
            <a:r>
              <a:rPr lang="en-GB" dirty="0" err="1">
                <a:latin typeface="Courier" pitchFamily="2" charset="0"/>
              </a:rPr>
              <a:t>const</a:t>
            </a:r>
            <a:r>
              <a:rPr lang="en-GB" dirty="0">
                <a:latin typeface="Courier" pitchFamily="2" charset="0"/>
              </a:rPr>
              <a:t> </a:t>
            </a:r>
            <a:r>
              <a:rPr lang="en-GB" dirty="0" err="1">
                <a:latin typeface="Courier" pitchFamily="2" charset="0"/>
              </a:rPr>
              <a:t>Center</a:t>
            </a:r>
            <a:r>
              <a:rPr lang="en-GB" dirty="0">
                <a:latin typeface="Courier" pitchFamily="2" charset="0"/>
              </a:rPr>
              <a:t>(child: Text('Hello World'),),),</a:t>
            </a:r>
          </a:p>
          <a:p>
            <a:r>
              <a:rPr lang="en-GB" dirty="0">
                <a:latin typeface="Courier" pitchFamily="2" charset="0"/>
              </a:rPr>
              <a:t>    );</a:t>
            </a:r>
          </a:p>
          <a:p>
            <a:r>
              <a:rPr lang="en-GB" dirty="0">
                <a:latin typeface="Courier" pitchFamily="2" charset="0"/>
              </a:rPr>
              <a:t>  }//build</a:t>
            </a:r>
          </a:p>
          <a:p>
            <a:r>
              <a:rPr lang="en-GB" dirty="0">
                <a:latin typeface="Courier" pitchFamily="2" charset="0"/>
              </a:rPr>
              <a:t>}//</a:t>
            </a:r>
            <a:r>
              <a:rPr lang="en-GB" dirty="0" err="1">
                <a:latin typeface="Courier" pitchFamily="2" charset="0"/>
              </a:rPr>
              <a:t>MyApp</a:t>
            </a:r>
            <a:endParaRPr lang="en-GB" dirty="0">
              <a:latin typeface="Courier" pitchFamily="2" charset="0"/>
            </a:endParaRPr>
          </a:p>
        </p:txBody>
      </p:sp>
      <p:sp>
        <p:nvSpPr>
          <p:cNvPr id="6" name="Slide Number Placeholder 5">
            <a:extLst>
              <a:ext uri="{FF2B5EF4-FFF2-40B4-BE49-F238E27FC236}">
                <a16:creationId xmlns:a16="http://schemas.microsoft.com/office/drawing/2014/main" id="{1B9C5FE9-2B88-0540-A361-050D02A53418}"/>
              </a:ext>
            </a:extLst>
          </p:cNvPr>
          <p:cNvSpPr>
            <a:spLocks noGrp="1"/>
          </p:cNvSpPr>
          <p:nvPr>
            <p:ph type="sldNum" sz="quarter" idx="12"/>
          </p:nvPr>
        </p:nvSpPr>
        <p:spPr/>
        <p:txBody>
          <a:bodyPr/>
          <a:lstStyle/>
          <a:p>
            <a:fld id="{31DE2C5B-556E-47B8-A792-024C2FCA4ACC}" type="slidenum">
              <a:rPr lang="en-GB" smtClean="0"/>
              <a:t>7</a:t>
            </a:fld>
            <a:endParaRPr lang="en-GB"/>
          </a:p>
        </p:txBody>
      </p:sp>
    </p:spTree>
    <p:extLst>
      <p:ext uri="{BB962C8B-B14F-4D97-AF65-F5344CB8AC3E}">
        <p14:creationId xmlns:p14="http://schemas.microsoft.com/office/powerpoint/2010/main" val="3425743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Hello, Flutter!</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7378348" cy="5334907"/>
          </a:xfrm>
        </p:spPr>
        <p:txBody>
          <a:bodyPr>
            <a:normAutofit/>
          </a:bodyPr>
          <a:lstStyle/>
          <a:p>
            <a:r>
              <a:rPr lang="en-US" dirty="0"/>
              <a:t>Finally, run the app!</a:t>
            </a:r>
          </a:p>
          <a:p>
            <a:pPr marL="914400" lvl="1" indent="-457200">
              <a:buFont typeface="+mj-lt"/>
              <a:buAutoNum type="arabicPeriod"/>
            </a:pPr>
            <a:r>
              <a:rPr lang="en-GB" dirty="0"/>
              <a:t>Locate the VS Code status bar (the blue bar at the bottom of the window):</a:t>
            </a:r>
          </a:p>
          <a:p>
            <a:pPr marL="914400" lvl="1" indent="-457200">
              <a:buFont typeface="+mj-lt"/>
              <a:buAutoNum type="arabicPeriod"/>
            </a:pPr>
            <a:endParaRPr lang="en-GB" dirty="0"/>
          </a:p>
          <a:p>
            <a:pPr marL="914400" lvl="1" indent="-457200">
              <a:buFont typeface="+mj-lt"/>
              <a:buAutoNum type="arabicPeriod"/>
            </a:pPr>
            <a:endParaRPr lang="en-GB" dirty="0"/>
          </a:p>
          <a:p>
            <a:pPr marL="914400" lvl="1" indent="-457200">
              <a:buFont typeface="+mj-lt"/>
              <a:buAutoNum type="arabicPeriod"/>
            </a:pPr>
            <a:endParaRPr lang="en-GB" dirty="0"/>
          </a:p>
          <a:p>
            <a:pPr marL="914400" lvl="1" indent="-457200">
              <a:buFont typeface="+mj-lt"/>
              <a:buAutoNum type="arabicPeriod"/>
            </a:pPr>
            <a:endParaRPr lang="en-GB" dirty="0"/>
          </a:p>
          <a:p>
            <a:pPr marL="914400" lvl="1" indent="-457200">
              <a:buFont typeface="+mj-lt"/>
              <a:buAutoNum type="arabicPeriod"/>
            </a:pPr>
            <a:r>
              <a:rPr lang="en-GB" dirty="0"/>
              <a:t>Select a mobile device from the </a:t>
            </a:r>
            <a:r>
              <a:rPr lang="en-GB" b="1" dirty="0"/>
              <a:t>Device Selector</a:t>
            </a:r>
            <a:r>
              <a:rPr lang="en-GB" dirty="0"/>
              <a:t> area</a:t>
            </a:r>
          </a:p>
          <a:p>
            <a:pPr marL="914400" lvl="1" indent="-457200">
              <a:buFont typeface="+mj-lt"/>
              <a:buAutoNum type="arabicPeriod"/>
            </a:pPr>
            <a:r>
              <a:rPr lang="en-GB" dirty="0"/>
              <a:t>Invoke </a:t>
            </a:r>
            <a:r>
              <a:rPr lang="en-GB" b="1" dirty="0"/>
              <a:t>Run &gt; Start Debugging</a:t>
            </a:r>
            <a:r>
              <a:rPr lang="en-GB" dirty="0"/>
              <a:t> or press </a:t>
            </a:r>
            <a:r>
              <a:rPr lang="en-GB" b="1" dirty="0"/>
              <a:t>F5</a:t>
            </a:r>
          </a:p>
          <a:p>
            <a:pPr marL="914400" lvl="1" indent="-457200">
              <a:buFont typeface="+mj-lt"/>
              <a:buAutoNum type="arabicPeriod"/>
            </a:pPr>
            <a:r>
              <a:rPr lang="en-GB" dirty="0"/>
              <a:t>Wait for the app to launch — progress is printed in the </a:t>
            </a:r>
            <a:r>
              <a:rPr lang="en-GB" b="1" dirty="0"/>
              <a:t>Debug Console</a:t>
            </a:r>
            <a:r>
              <a:rPr lang="en-GB" dirty="0"/>
              <a:t> view.</a:t>
            </a:r>
          </a:p>
          <a:p>
            <a:pPr marL="914400" lvl="1" indent="-457200">
              <a:buFont typeface="+mj-lt"/>
              <a:buAutoNum type="arabicPeriod"/>
            </a:pPr>
            <a:r>
              <a:rPr lang="en-GB" dirty="0"/>
              <a:t>After the app build completes, you’ll see the starter app on your device.</a:t>
            </a:r>
          </a:p>
          <a:p>
            <a:pPr marL="457200" lvl="1" indent="0">
              <a:buNone/>
            </a:pPr>
            <a:br>
              <a:rPr lang="en-GB" dirty="0"/>
            </a:br>
            <a:endParaRPr lang="en-IT" dirty="0"/>
          </a:p>
        </p:txBody>
      </p:sp>
      <p:cxnSp>
        <p:nvCxnSpPr>
          <p:cNvPr id="6" name="Straight Arrow Connector 5">
            <a:extLst>
              <a:ext uri="{FF2B5EF4-FFF2-40B4-BE49-F238E27FC236}">
                <a16:creationId xmlns:a16="http://schemas.microsoft.com/office/drawing/2014/main" id="{95579A1C-3F1C-0E4F-B288-1615DA9C1D6E}"/>
              </a:ext>
            </a:extLst>
          </p:cNvPr>
          <p:cNvCxnSpPr/>
          <p:nvPr/>
        </p:nvCxnSpPr>
        <p:spPr>
          <a:xfrm flipV="1">
            <a:off x="5145206" y="3263521"/>
            <a:ext cx="0" cy="3309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081B6B1E-E6AB-0F48-94DF-AE9A54B0F679}"/>
              </a:ext>
            </a:extLst>
          </p:cNvPr>
          <p:cNvCxnSpPr>
            <a:cxnSpLocks/>
          </p:cNvCxnSpPr>
          <p:nvPr/>
        </p:nvCxnSpPr>
        <p:spPr>
          <a:xfrm>
            <a:off x="7794530" y="5227093"/>
            <a:ext cx="789912" cy="1501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7" name="Picture 6" descr="Chart&#10;&#10;Description automatically generated with medium confidence">
            <a:extLst>
              <a:ext uri="{FF2B5EF4-FFF2-40B4-BE49-F238E27FC236}">
                <a16:creationId xmlns:a16="http://schemas.microsoft.com/office/drawing/2014/main" id="{34A2577A-7614-3748-B873-54AF86D3D5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5589" y="1361167"/>
            <a:ext cx="2342699" cy="5069840"/>
          </a:xfrm>
          <a:prstGeom prst="rect">
            <a:avLst/>
          </a:prstGeom>
        </p:spPr>
      </p:pic>
      <p:pic>
        <p:nvPicPr>
          <p:cNvPr id="9" name="Picture 8">
            <a:extLst>
              <a:ext uri="{FF2B5EF4-FFF2-40B4-BE49-F238E27FC236}">
                <a16:creationId xmlns:a16="http://schemas.microsoft.com/office/drawing/2014/main" id="{A66F5FB4-676A-FF47-8711-E5AB433563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9168" y="2629331"/>
            <a:ext cx="5321300" cy="495300"/>
          </a:xfrm>
          <a:prstGeom prst="rect">
            <a:avLst/>
          </a:prstGeom>
        </p:spPr>
      </p:pic>
      <p:sp>
        <p:nvSpPr>
          <p:cNvPr id="5" name="Slide Number Placeholder 4">
            <a:extLst>
              <a:ext uri="{FF2B5EF4-FFF2-40B4-BE49-F238E27FC236}">
                <a16:creationId xmlns:a16="http://schemas.microsoft.com/office/drawing/2014/main" id="{6ABA60FD-33C7-3044-8C74-0A108A5E5EA8}"/>
              </a:ext>
            </a:extLst>
          </p:cNvPr>
          <p:cNvSpPr>
            <a:spLocks noGrp="1"/>
          </p:cNvSpPr>
          <p:nvPr>
            <p:ph type="sldNum" sz="quarter" idx="12"/>
          </p:nvPr>
        </p:nvSpPr>
        <p:spPr/>
        <p:txBody>
          <a:bodyPr/>
          <a:lstStyle/>
          <a:p>
            <a:fld id="{31DE2C5B-556E-47B8-A792-024C2FCA4ACC}" type="slidenum">
              <a:rPr lang="en-GB" smtClean="0"/>
              <a:t>8</a:t>
            </a:fld>
            <a:endParaRPr lang="en-GB"/>
          </a:p>
        </p:txBody>
      </p:sp>
    </p:spTree>
    <p:extLst>
      <p:ext uri="{BB962C8B-B14F-4D97-AF65-F5344CB8AC3E}">
        <p14:creationId xmlns:p14="http://schemas.microsoft.com/office/powerpoint/2010/main" val="1957737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A great feature: Hot reload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8908868" cy="5334907"/>
          </a:xfrm>
        </p:spPr>
        <p:txBody>
          <a:bodyPr>
            <a:normAutofit lnSpcReduction="10000"/>
          </a:bodyPr>
          <a:lstStyle/>
          <a:p>
            <a:r>
              <a:rPr lang="en-GB" dirty="0"/>
              <a:t>Dart offers a fast development cycle with </a:t>
            </a:r>
            <a:r>
              <a:rPr lang="en-GB" i="1" dirty="0"/>
              <a:t>Stateful Hot Reload</a:t>
            </a:r>
            <a:r>
              <a:rPr lang="en-GB" dirty="0"/>
              <a:t>, the ability to reload the code of a live running app without restarting or losing app state. Make a change to app source, tell your IDE or command-line tool that you want to hot reload, and see the change in your simulator, emulator, or device.</a:t>
            </a:r>
          </a:p>
          <a:p>
            <a:endParaRPr lang="en-GB" dirty="0"/>
          </a:p>
          <a:p>
            <a:r>
              <a:rPr lang="en-GB" dirty="0"/>
              <a:t>Try that!</a:t>
            </a:r>
          </a:p>
          <a:p>
            <a:pPr marL="914400" lvl="1" indent="-457200">
              <a:buFont typeface="+mj-lt"/>
              <a:buAutoNum type="arabicPeriod"/>
            </a:pPr>
            <a:r>
              <a:rPr lang="en-GB" dirty="0"/>
              <a:t>Open lib/</a:t>
            </a:r>
            <a:r>
              <a:rPr lang="en-GB" dirty="0" err="1"/>
              <a:t>main.dart</a:t>
            </a:r>
            <a:r>
              <a:rPr lang="en-GB" dirty="0"/>
              <a:t>.</a:t>
            </a:r>
          </a:p>
          <a:p>
            <a:pPr marL="914400" lvl="1" indent="-457200">
              <a:buFont typeface="+mj-lt"/>
              <a:buAutoNum type="arabicPeriod"/>
            </a:pPr>
            <a:r>
              <a:rPr lang="en-GB" dirty="0"/>
              <a:t>Change the string</a:t>
            </a:r>
          </a:p>
          <a:p>
            <a:pPr marL="914400" lvl="2" indent="0">
              <a:buNone/>
            </a:pPr>
            <a:r>
              <a:rPr lang="en-GB" dirty="0">
                <a:latin typeface="Courier" pitchFamily="2" charset="0"/>
              </a:rPr>
              <a:t>‘Hello World’</a:t>
            </a:r>
          </a:p>
          <a:p>
            <a:pPr marL="914400" lvl="2" indent="0">
              <a:buNone/>
            </a:pPr>
            <a:r>
              <a:rPr lang="en-GB" dirty="0"/>
              <a:t>with</a:t>
            </a:r>
          </a:p>
          <a:p>
            <a:pPr marL="914400" lvl="2" indent="0">
              <a:buNone/>
            </a:pPr>
            <a:r>
              <a:rPr lang="en-GB" dirty="0">
                <a:latin typeface="Courier" pitchFamily="2" charset="0"/>
              </a:rPr>
              <a:t>‘Hello, Flutter!’</a:t>
            </a:r>
          </a:p>
          <a:p>
            <a:pPr marL="800100" lvl="1" indent="-342900">
              <a:buFont typeface="+mj-lt"/>
              <a:buAutoNum type="arabicPeriod"/>
            </a:pPr>
            <a:r>
              <a:rPr lang="en-GB" dirty="0"/>
              <a:t>Save your changes: invoke </a:t>
            </a:r>
            <a:r>
              <a:rPr lang="en-GB" b="1" dirty="0"/>
              <a:t>Save All</a:t>
            </a:r>
            <a:r>
              <a:rPr lang="en-GB" dirty="0"/>
              <a:t>, or click </a:t>
            </a:r>
            <a:r>
              <a:rPr lang="en-GB" b="1" dirty="0"/>
              <a:t>Hot Reload</a:t>
            </a:r>
          </a:p>
          <a:p>
            <a:pPr marL="800100" lvl="1" indent="-342900">
              <a:buFont typeface="+mj-lt"/>
              <a:buAutoNum type="arabicPeriod"/>
            </a:pPr>
            <a:r>
              <a:rPr lang="en-GB" dirty="0"/>
              <a:t>You’ll see the updated string in the running app almost immediately.</a:t>
            </a:r>
            <a:br>
              <a:rPr lang="en-GB" dirty="0">
                <a:latin typeface="Courier" pitchFamily="2" charset="0"/>
              </a:rPr>
            </a:br>
            <a:endParaRPr lang="en-IT" dirty="0">
              <a:latin typeface="Courier" pitchFamily="2" charset="0"/>
            </a:endParaRPr>
          </a:p>
        </p:txBody>
      </p:sp>
      <p:pic>
        <p:nvPicPr>
          <p:cNvPr id="5" name="Picture 4" descr="Chart&#10;&#10;Description automatically generated with medium confidence">
            <a:extLst>
              <a:ext uri="{FF2B5EF4-FFF2-40B4-BE49-F238E27FC236}">
                <a16:creationId xmlns:a16="http://schemas.microsoft.com/office/drawing/2014/main" id="{96BE9211-8676-634E-B311-D90294EFF7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800" y="1248800"/>
            <a:ext cx="2569028" cy="5559640"/>
          </a:xfrm>
          <a:prstGeom prst="rect">
            <a:avLst/>
          </a:prstGeom>
        </p:spPr>
      </p:pic>
      <p:sp>
        <p:nvSpPr>
          <p:cNvPr id="4" name="Slide Number Placeholder 3">
            <a:extLst>
              <a:ext uri="{FF2B5EF4-FFF2-40B4-BE49-F238E27FC236}">
                <a16:creationId xmlns:a16="http://schemas.microsoft.com/office/drawing/2014/main" id="{6FC73EFD-6E40-2740-B6C0-BB8EAC5FD562}"/>
              </a:ext>
            </a:extLst>
          </p:cNvPr>
          <p:cNvSpPr>
            <a:spLocks noGrp="1"/>
          </p:cNvSpPr>
          <p:nvPr>
            <p:ph type="sldNum" sz="quarter" idx="12"/>
          </p:nvPr>
        </p:nvSpPr>
        <p:spPr/>
        <p:txBody>
          <a:bodyPr/>
          <a:lstStyle/>
          <a:p>
            <a:fld id="{31DE2C5B-556E-47B8-A792-024C2FCA4ACC}" type="slidenum">
              <a:rPr lang="en-GB" smtClean="0"/>
              <a:t>9</a:t>
            </a:fld>
            <a:endParaRPr lang="en-GB"/>
          </a:p>
        </p:txBody>
      </p:sp>
    </p:spTree>
    <p:extLst>
      <p:ext uri="{BB962C8B-B14F-4D97-AF65-F5344CB8AC3E}">
        <p14:creationId xmlns:p14="http://schemas.microsoft.com/office/powerpoint/2010/main" val="2353574489"/>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15813</TotalTime>
  <Words>6113</Words>
  <Application>Microsoft Macintosh PowerPoint</Application>
  <PresentationFormat>Widescreen</PresentationFormat>
  <Paragraphs>1118</Paragraphs>
  <Slides>62</Slides>
  <Notes>48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62</vt:i4>
      </vt:variant>
    </vt:vector>
  </HeadingPairs>
  <TitlesOfParts>
    <vt:vector size="71" baseType="lpstr">
      <vt:lpstr>Arial</vt:lpstr>
      <vt:lpstr>Calibri</vt:lpstr>
      <vt:lpstr>Courier</vt:lpstr>
      <vt:lpstr>Courier New</vt:lpstr>
      <vt:lpstr>Menlo</vt:lpstr>
      <vt:lpstr>Palatino Linotype</vt:lpstr>
      <vt:lpstr>Times New Roman</vt:lpstr>
      <vt:lpstr>Wingdings</vt:lpstr>
      <vt:lpstr>Tema di Office</vt:lpstr>
      <vt:lpstr>Giacomo Cappon</vt:lpstr>
      <vt:lpstr>Outline</vt:lpstr>
      <vt:lpstr>Flutter</vt:lpstr>
      <vt:lpstr>Before starting…</vt:lpstr>
      <vt:lpstr>Outline</vt:lpstr>
      <vt:lpstr>Hello, Flutter!</vt:lpstr>
      <vt:lpstr>Hello, Flutter!</vt:lpstr>
      <vt:lpstr>Hello, Flutter!</vt:lpstr>
      <vt:lpstr>A great feature: Hot reload</vt:lpstr>
      <vt:lpstr>Outline</vt:lpstr>
      <vt:lpstr>Let’s dissect the app</vt:lpstr>
      <vt:lpstr>Let’s dissect the app – Project folder</vt:lpstr>
      <vt:lpstr>Let’s dissect the app – main.dart</vt:lpstr>
      <vt:lpstr>Everything is a Widget</vt:lpstr>
      <vt:lpstr>Let’s dissect the app – main.dart</vt:lpstr>
      <vt:lpstr>The Widget Tree</vt:lpstr>
      <vt:lpstr>State and widgets</vt:lpstr>
      <vt:lpstr>Stateless vs. Stateful widgets</vt:lpstr>
      <vt:lpstr>Let’s dissect the app – pubspec.yaml</vt:lpstr>
      <vt:lpstr>Outline</vt:lpstr>
      <vt:lpstr>My first app with steroids</vt:lpstr>
      <vt:lpstr>My first app with steroids</vt:lpstr>
      <vt:lpstr>My first app with steroids</vt:lpstr>
      <vt:lpstr>Solving point 1</vt:lpstr>
      <vt:lpstr>This is the package I was looking for</vt:lpstr>
      <vt:lpstr>Including english_words in the app</vt:lpstr>
      <vt:lpstr>My first app with steroids</vt:lpstr>
      <vt:lpstr>Generating a random word</vt:lpstr>
      <vt:lpstr>Logging things</vt:lpstr>
      <vt:lpstr>Logging things</vt:lpstr>
      <vt:lpstr>My first app with steroids</vt:lpstr>
      <vt:lpstr>Change the Hello message</vt:lpstr>
      <vt:lpstr>My first app with steroids</vt:lpstr>
      <vt:lpstr>Changing the UI</vt:lpstr>
      <vt:lpstr>The Column Widget</vt:lpstr>
      <vt:lpstr>Implement the new UI</vt:lpstr>
      <vt:lpstr>Different UI, different tree</vt:lpstr>
      <vt:lpstr>Changing the UI</vt:lpstr>
      <vt:lpstr>StatefulWidget</vt:lpstr>
      <vt:lpstr>The boilerplate code of a StatefulWidget</vt:lpstr>
      <vt:lpstr>Refactoring the UI - RandomHello</vt:lpstr>
      <vt:lpstr>Refactoring the UI - MyApp</vt:lpstr>
      <vt:lpstr>Same UI, different tree</vt:lpstr>
      <vt:lpstr>void initState(){}</vt:lpstr>
      <vt:lpstr>setState((){})</vt:lpstr>
      <vt:lpstr>My first app with steroids</vt:lpstr>
      <vt:lpstr>Outline</vt:lpstr>
      <vt:lpstr>Homework </vt:lpstr>
      <vt:lpstr>Resources</vt:lpstr>
      <vt:lpstr>Outline</vt:lpstr>
      <vt:lpstr>Project structure</vt:lpstr>
      <vt:lpstr>A target for you app</vt:lpstr>
      <vt:lpstr>A target for you app</vt:lpstr>
      <vt:lpstr>Data source</vt:lpstr>
      <vt:lpstr>How to get data - The IMPACT backend</vt:lpstr>
      <vt:lpstr>Focus on data – Calories</vt:lpstr>
      <vt:lpstr>Focus on data – Distance</vt:lpstr>
      <vt:lpstr>Focus on data – Steps</vt:lpstr>
      <vt:lpstr>Focus on data – Heart rate</vt:lpstr>
      <vt:lpstr>Focus on data – Resting heart rate</vt:lpstr>
      <vt:lpstr>Focus on data – Exercise</vt:lpstr>
      <vt:lpstr>Focus on data – Sleep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Martina</dc:creator>
  <cp:lastModifiedBy>Cappon Giacomo</cp:lastModifiedBy>
  <cp:revision>117</cp:revision>
  <dcterms:created xsi:type="dcterms:W3CDTF">2021-07-19T09:08:13Z</dcterms:created>
  <dcterms:modified xsi:type="dcterms:W3CDTF">2023-03-20T11:40:04Z</dcterms:modified>
</cp:coreProperties>
</file>