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320" r:id="rId3"/>
    <p:sldId id="329" r:id="rId4"/>
    <p:sldId id="323" r:id="rId5"/>
    <p:sldId id="328" r:id="rId6"/>
    <p:sldId id="325" r:id="rId7"/>
    <p:sldId id="326" r:id="rId8"/>
    <p:sldId id="32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86667"/>
  </p:normalViewPr>
  <p:slideViewPr>
    <p:cSldViewPr snapToGrid="0">
      <p:cViewPr varScale="1">
        <p:scale>
          <a:sx n="110" d="100"/>
          <a:sy n="110" d="100"/>
        </p:scale>
        <p:origin x="17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21/02/22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F560-C5B8-914E-9E65-FF7770177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estionedidattica.unipd.i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Setup dual lesson modality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Giacomo Cappon</a:t>
            </a:r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This guide is intended for teachers only</a:t>
            </a:r>
          </a:p>
        </p:txBody>
      </p:sp>
    </p:spTree>
    <p:extLst>
      <p:ext uri="{BB962C8B-B14F-4D97-AF65-F5344CB8AC3E}">
        <p14:creationId xmlns:p14="http://schemas.microsoft.com/office/powerpoint/2010/main" val="2584505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Common to all rooms: Check Green Pass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Green pass should be checked upon student entrance</a:t>
            </a:r>
          </a:p>
          <a:p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Green pass should be valid (“Green pass base”)</a:t>
            </a:r>
          </a:p>
          <a:p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23936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Common to all rooms: EasyBadge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Step 1:  Go to &gt; </a:t>
            </a:r>
            <a:r>
              <a:rPr lang="en-US" dirty="0">
                <a:ea typeface="Palatino" pitchFamily="2" charset="77"/>
                <a:hlinkClick r:id="rId2"/>
              </a:rPr>
              <a:t>https://gestionedidattica.unipd.it</a:t>
            </a:r>
            <a:r>
              <a:rPr lang="en-US" dirty="0">
                <a:ea typeface="Palatino" pitchFamily="2" charset="77"/>
              </a:rPr>
              <a:t> </a:t>
            </a:r>
          </a:p>
          <a:p>
            <a:r>
              <a:rPr lang="en-US" dirty="0">
                <a:ea typeface="Palatino" pitchFamily="2" charset="77"/>
              </a:rPr>
              <a:t>Step 2: Log in with the University credentials</a:t>
            </a:r>
          </a:p>
          <a:p>
            <a:r>
              <a:rPr lang="en-US" dirty="0">
                <a:ea typeface="Palatino" pitchFamily="2" charset="77"/>
              </a:rPr>
              <a:t>Step 3: Select </a:t>
            </a:r>
            <a:r>
              <a:rPr lang="en-US" dirty="0" err="1">
                <a:ea typeface="Palatino" pitchFamily="2" charset="77"/>
              </a:rPr>
              <a:t>EasyBadge</a:t>
            </a:r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Step 4: Select the lesson</a:t>
            </a:r>
          </a:p>
          <a:p>
            <a:r>
              <a:rPr lang="en-US" dirty="0">
                <a:ea typeface="Palatino" pitchFamily="2" charset="77"/>
              </a:rPr>
              <a:t>Step 5: Select “</a:t>
            </a:r>
            <a:r>
              <a:rPr lang="en-US" dirty="0" err="1">
                <a:ea typeface="Palatino" pitchFamily="2" charset="77"/>
              </a:rPr>
              <a:t>Crea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codice</a:t>
            </a:r>
            <a:r>
              <a:rPr lang="en-US" dirty="0">
                <a:ea typeface="Palatino" pitchFamily="2" charset="77"/>
              </a:rPr>
              <a:t>”</a:t>
            </a:r>
          </a:p>
          <a:p>
            <a:r>
              <a:rPr lang="en-US" dirty="0">
                <a:ea typeface="Palatino" pitchFamily="2" charset="77"/>
              </a:rPr>
              <a:t>Step 6: Select “</a:t>
            </a:r>
            <a:r>
              <a:rPr lang="en-US" dirty="0" err="1">
                <a:ea typeface="Palatino" pitchFamily="2" charset="77"/>
              </a:rPr>
              <a:t>Proietta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codice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statico</a:t>
            </a:r>
            <a:r>
              <a:rPr lang="en-US" dirty="0">
                <a:ea typeface="Palatino" pitchFamily="2" charset="77"/>
              </a:rPr>
              <a:t>” to project the code for the students or write it on the black board (note that there is a different code for each room, so there are different code for room </a:t>
            </a:r>
            <a:r>
              <a:rPr lang="en-US" dirty="0" err="1">
                <a:ea typeface="Palatino" pitchFamily="2" charset="77"/>
              </a:rPr>
              <a:t>Te</a:t>
            </a:r>
            <a:r>
              <a:rPr lang="en-US" dirty="0">
                <a:ea typeface="Palatino" pitchFamily="2" charset="77"/>
              </a:rPr>
              <a:t> and </a:t>
            </a:r>
            <a:r>
              <a:rPr lang="en-US" dirty="0" err="1">
                <a:ea typeface="Palatino" pitchFamily="2" charset="77"/>
              </a:rPr>
              <a:t>Ue</a:t>
            </a:r>
            <a:r>
              <a:rPr lang="en-US">
                <a:ea typeface="Palatino" pitchFamily="2" charset="77"/>
              </a:rPr>
              <a:t>)</a:t>
            </a:r>
            <a:endParaRPr lang="en-US" dirty="0">
              <a:ea typeface="Palatino" pitchFamily="2" charset="77"/>
            </a:endParaRPr>
          </a:p>
          <a:p>
            <a:r>
              <a:rPr lang="en-US" dirty="0">
                <a:ea typeface="Palatino" pitchFamily="2" charset="77"/>
              </a:rPr>
              <a:t>Step 7: at the end of the lesson, check that everybody checked in</a:t>
            </a:r>
          </a:p>
          <a:p>
            <a:r>
              <a:rPr lang="en-US" dirty="0">
                <a:ea typeface="Palatino" pitchFamily="2" charset="77"/>
              </a:rPr>
              <a:t>Step 8: check the activity as done (“</a:t>
            </a:r>
            <a:r>
              <a:rPr lang="en-US" dirty="0" err="1">
                <a:ea typeface="Palatino" pitchFamily="2" charset="77"/>
              </a:rPr>
              <a:t>Segna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questa</a:t>
            </a:r>
            <a:r>
              <a:rPr lang="en-US" dirty="0">
                <a:ea typeface="Palatino" pitchFamily="2" charset="77"/>
              </a:rPr>
              <a:t> </a:t>
            </a:r>
            <a:r>
              <a:rPr lang="en-US" dirty="0" err="1">
                <a:ea typeface="Palatino" pitchFamily="2" charset="77"/>
              </a:rPr>
              <a:t>attività</a:t>
            </a:r>
            <a:r>
              <a:rPr lang="en-US" dirty="0">
                <a:ea typeface="Palatino" pitchFamily="2" charset="77"/>
              </a:rPr>
              <a:t> come </a:t>
            </a:r>
            <a:r>
              <a:rPr lang="en-US" dirty="0" err="1">
                <a:ea typeface="Palatino" pitchFamily="2" charset="77"/>
              </a:rPr>
              <a:t>svolta</a:t>
            </a:r>
            <a:r>
              <a:rPr lang="en-US" dirty="0">
                <a:ea typeface="Palatino" pitchFamily="2" charset="77"/>
              </a:rPr>
              <a:t>”)</a:t>
            </a:r>
          </a:p>
          <a:p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39342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Palatino" pitchFamily="2" charset="77"/>
              </a:rPr>
              <a:t>Step 1: turn on the projector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near the black board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</a:t>
            </a:r>
          </a:p>
          <a:p>
            <a:r>
              <a:rPr lang="en-US" dirty="0">
                <a:ea typeface="Palatino" pitchFamily="2" charset="77"/>
              </a:rPr>
              <a:t>Step 2: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51430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12938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1" y="1364343"/>
            <a:ext cx="10976431" cy="5493657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a typeface="Palatino" pitchFamily="2" charset="77"/>
              </a:rPr>
              <a:t>Step 0: preparation</a:t>
            </a:r>
          </a:p>
          <a:p>
            <a:pPr lvl="1"/>
            <a:r>
              <a:rPr lang="en-US" dirty="0">
                <a:ea typeface="Palatino" pitchFamily="2" charset="77"/>
              </a:rPr>
              <a:t>Teacher is in room </a:t>
            </a:r>
            <a:r>
              <a:rPr lang="en-US" dirty="0" err="1">
                <a:ea typeface="Palatino" pitchFamily="2" charset="77"/>
              </a:rPr>
              <a:t>Te</a:t>
            </a:r>
            <a:r>
              <a:rPr lang="en-US" dirty="0">
                <a:ea typeface="Palatino" pitchFamily="2" charset="77"/>
              </a:rPr>
              <a:t> </a:t>
            </a:r>
          </a:p>
          <a:p>
            <a:pPr lvl="1"/>
            <a:r>
              <a:rPr lang="en-US" dirty="0">
                <a:ea typeface="Palatino" pitchFamily="2" charset="77"/>
              </a:rPr>
              <a:t>Tutor is in room </a:t>
            </a:r>
            <a:r>
              <a:rPr lang="en-US" dirty="0" err="1">
                <a:ea typeface="Palatino" pitchFamily="2" charset="77"/>
              </a:rPr>
              <a:t>Ue</a:t>
            </a:r>
            <a:r>
              <a:rPr lang="en-US" dirty="0">
                <a:ea typeface="Palatino" pitchFamily="2" charset="77"/>
              </a:rPr>
              <a:t>.</a:t>
            </a:r>
          </a:p>
          <a:p>
            <a:pPr lvl="1"/>
            <a:r>
              <a:rPr lang="en-US" dirty="0">
                <a:ea typeface="Palatino" pitchFamily="2" charset="77"/>
              </a:rPr>
              <a:t>Tutor connects to the meeting and shares the screen.</a:t>
            </a:r>
          </a:p>
          <a:p>
            <a:r>
              <a:rPr lang="en-US" dirty="0">
                <a:ea typeface="Palatino" pitchFamily="2" charset="77"/>
              </a:rPr>
              <a:t>Step 1 (both teacher and tutor): turn on the projector, speaker system, and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  <a:p>
            <a:pPr lvl="1"/>
            <a:r>
              <a:rPr lang="en-US" dirty="0">
                <a:ea typeface="Palatino" pitchFamily="2" charset="77"/>
              </a:rPr>
              <a:t>The projector remote is inside the black closet near the desk (requires key to open).</a:t>
            </a:r>
          </a:p>
          <a:p>
            <a:pPr lvl="1"/>
            <a:r>
              <a:rPr lang="en-US" dirty="0">
                <a:ea typeface="Palatino" pitchFamily="2" charset="77"/>
              </a:rPr>
              <a:t>To turn on the speaker system, press the “Standby” button on the amplifier (light turns yellow).</a:t>
            </a:r>
          </a:p>
          <a:p>
            <a:pPr lvl="1"/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should be turned on and working.</a:t>
            </a:r>
          </a:p>
          <a:p>
            <a:r>
              <a:rPr lang="en-US" dirty="0">
                <a:ea typeface="Palatino" pitchFamily="2" charset="77"/>
              </a:rPr>
              <a:t>Step 2 (both teacher and tutor): connect the computer</a:t>
            </a:r>
          </a:p>
          <a:p>
            <a:pPr lvl="1"/>
            <a:r>
              <a:rPr lang="en-US" dirty="0">
                <a:ea typeface="Palatino" pitchFamily="2" charset="77"/>
              </a:rPr>
              <a:t>Connect the HDMI cable coming from the “white tower” (projector) to the computer </a:t>
            </a:r>
          </a:p>
          <a:p>
            <a:pPr lvl="1"/>
            <a:r>
              <a:rPr lang="en-US" dirty="0">
                <a:ea typeface="Palatino" pitchFamily="2" charset="77"/>
              </a:rPr>
              <a:t>Connect the USB cable coming from the “black box” (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) to the computer</a:t>
            </a:r>
          </a:p>
          <a:p>
            <a:r>
              <a:rPr lang="en-US" dirty="0">
                <a:ea typeface="Palatino" pitchFamily="2" charset="77"/>
              </a:rPr>
              <a:t>Step 3 (teacher only): turn on the webcam (optional for us)</a:t>
            </a:r>
          </a:p>
          <a:p>
            <a:pPr lvl="1"/>
            <a:r>
              <a:rPr lang="en-US" dirty="0">
                <a:ea typeface="Palatino" pitchFamily="2" charset="77"/>
              </a:rPr>
              <a:t>If you want to use the EPSON webcam instead of the integrated webcam, turn on the EPSON cam and position it</a:t>
            </a:r>
          </a:p>
          <a:p>
            <a:r>
              <a:rPr lang="en-US" dirty="0">
                <a:ea typeface="Palatino" pitchFamily="2" charset="77"/>
              </a:rPr>
              <a:t>Step 4 (both teacher and tutor): setup Zoom</a:t>
            </a:r>
          </a:p>
          <a:p>
            <a:pPr lvl="1"/>
            <a:r>
              <a:rPr lang="en-US" dirty="0">
                <a:ea typeface="Palatino" pitchFamily="2" charset="77"/>
              </a:rPr>
              <a:t>Turn on Zoom</a:t>
            </a:r>
          </a:p>
          <a:p>
            <a:pPr lvl="1"/>
            <a:r>
              <a:rPr lang="en-US" dirty="0">
                <a:ea typeface="Palatino" pitchFamily="2" charset="77"/>
              </a:rPr>
              <a:t>If you did Step 3, select EPSON as Video Source and check that the cam rotation is ok, otherwise rotate it by 180 degrees (Go To &gt; Video Settings &gt; Tap the white button in the right corner of the webcam preview)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 as Microphone source (remember that the microphone on the desk must be unmuted to work. Tap it to unmute it: ring will turn green).</a:t>
            </a:r>
          </a:p>
          <a:p>
            <a:pPr lvl="1"/>
            <a:r>
              <a:rPr lang="en-US" dirty="0">
                <a:ea typeface="Palatino" pitchFamily="2" charset="77"/>
              </a:rPr>
              <a:t>Under Audio settings, select HDMI NP-P525UL as Speaker output (this is the projector that will also act as speaker for students that asks questions from home). Alternatively, select </a:t>
            </a:r>
            <a:r>
              <a:rPr lang="en-US" dirty="0" err="1">
                <a:ea typeface="Palatino" pitchFamily="2" charset="77"/>
              </a:rPr>
              <a:t>TesiraForte</a:t>
            </a:r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2755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9E4F-F82C-A64F-809D-B943BB0A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Room Te and 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EA99A-73A7-F949-9D8F-EEED9045B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782" y="1364343"/>
            <a:ext cx="10445774" cy="5331731"/>
          </a:xfrm>
        </p:spPr>
        <p:txBody>
          <a:bodyPr>
            <a:normAutofit/>
          </a:bodyPr>
          <a:lstStyle/>
          <a:p>
            <a:r>
              <a:rPr lang="en-US" dirty="0">
                <a:ea typeface="Palatino" pitchFamily="2" charset="77"/>
              </a:rPr>
              <a:t>To be tested (Step 4): in alternative to selecting HDMI NP-P525UL as Speaker output, turn on the speaker system of the room (should be already turned on from the preparation step) and select </a:t>
            </a:r>
            <a:r>
              <a:rPr lang="en-US" dirty="0" err="1">
                <a:ea typeface="Palatino" pitchFamily="2" charset="77"/>
              </a:rPr>
              <a:t>TesiraForte</a:t>
            </a:r>
            <a:r>
              <a:rPr lang="en-US" dirty="0">
                <a:ea typeface="Palatino" pitchFamily="2" charset="77"/>
              </a:rPr>
              <a:t>. This should allow to use the room sound system instead of the projector as speaker.</a:t>
            </a:r>
          </a:p>
          <a:p>
            <a:pPr lvl="1"/>
            <a:endParaRPr lang="en-US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00726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4666</TotalTime>
  <Words>800</Words>
  <Application>Microsoft Macintosh PowerPoint</Application>
  <PresentationFormat>Widescreen</PresentationFormat>
  <Paragraphs>55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Palatino Linotype</vt:lpstr>
      <vt:lpstr>Times New Roman</vt:lpstr>
      <vt:lpstr>Wingdings</vt:lpstr>
      <vt:lpstr>Tema di Office</vt:lpstr>
      <vt:lpstr>Giacomo Cappon</vt:lpstr>
      <vt:lpstr>Disclaimer</vt:lpstr>
      <vt:lpstr>Common to all rooms: Check Green Pass</vt:lpstr>
      <vt:lpstr>Common to all rooms: EasyBadge</vt:lpstr>
      <vt:lpstr>Room Be</vt:lpstr>
      <vt:lpstr>Room Be</vt:lpstr>
      <vt:lpstr>Room Te and Ue</vt:lpstr>
      <vt:lpstr>Room Te and 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80</cp:revision>
  <dcterms:created xsi:type="dcterms:W3CDTF">2021-07-19T09:08:13Z</dcterms:created>
  <dcterms:modified xsi:type="dcterms:W3CDTF">2022-02-21T07:56:21Z</dcterms:modified>
</cp:coreProperties>
</file>