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9" r:id="rId2"/>
    <p:sldId id="408" r:id="rId3"/>
    <p:sldId id="388" r:id="rId4"/>
    <p:sldId id="389" r:id="rId5"/>
    <p:sldId id="394" r:id="rId6"/>
    <p:sldId id="387" r:id="rId7"/>
    <p:sldId id="415" r:id="rId8"/>
    <p:sldId id="416" r:id="rId9"/>
    <p:sldId id="390" r:id="rId10"/>
    <p:sldId id="409" r:id="rId11"/>
    <p:sldId id="395" r:id="rId12"/>
    <p:sldId id="397" r:id="rId13"/>
    <p:sldId id="402" r:id="rId14"/>
    <p:sldId id="398" r:id="rId15"/>
    <p:sldId id="399" r:id="rId16"/>
    <p:sldId id="400" r:id="rId17"/>
    <p:sldId id="401" r:id="rId18"/>
    <p:sldId id="410" r:id="rId19"/>
    <p:sldId id="391" r:id="rId20"/>
    <p:sldId id="392" r:id="rId21"/>
    <p:sldId id="393" r:id="rId22"/>
    <p:sldId id="378" r:id="rId23"/>
    <p:sldId id="411" r:id="rId24"/>
    <p:sldId id="403" r:id="rId25"/>
    <p:sldId id="404" r:id="rId26"/>
    <p:sldId id="405" r:id="rId27"/>
    <p:sldId id="406" r:id="rId28"/>
    <p:sldId id="407" r:id="rId29"/>
    <p:sldId id="412" r:id="rId30"/>
    <p:sldId id="349" r:id="rId31"/>
    <p:sldId id="417" r:id="rId32"/>
    <p:sldId id="413" r:id="rId33"/>
    <p:sldId id="303" r:id="rId34"/>
    <p:sldId id="414" r:id="rId35"/>
    <p:sldId id="30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 autoAdjust="0"/>
    <p:restoredTop sz="87755"/>
  </p:normalViewPr>
  <p:slideViewPr>
    <p:cSldViewPr snapToGrid="0">
      <p:cViewPr varScale="1">
        <p:scale>
          <a:sx n="112" d="100"/>
          <a:sy n="112" d="100"/>
        </p:scale>
        <p:origin x="17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4/16/24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46698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21244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93785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5994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28204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4169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2022-2023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flutter-community/making-sense-all-of-those-flutter-providers-e842e18f45dd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flutter-community/making-sense-all-of-those-flutter-providers-e842e18f45dd" TargetMode="External"/><Relationship Id="rId2" Type="http://schemas.openxmlformats.org/officeDocument/2006/relationships/hyperlink" Target="https://docs.flutter.dev/development/data-and-backend/state-mgmt/intr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development/data-and-backend/state-mgmt/option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State Management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b="1" dirty="0"/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F47AE-2F81-FB4D-B57D-63D1FAF7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20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core idea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407343" cy="5153933"/>
          </a:xfrm>
        </p:spPr>
        <p:txBody>
          <a:bodyPr>
            <a:normAutofit/>
          </a:bodyPr>
          <a:lstStyle/>
          <a:p>
            <a:r>
              <a:rPr lang="en-IT" dirty="0"/>
              <a:t>Provider wants to provide!</a:t>
            </a:r>
          </a:p>
          <a:p>
            <a:endParaRPr lang="en-IT" dirty="0"/>
          </a:p>
          <a:p>
            <a:r>
              <a:rPr lang="en-IT" dirty="0"/>
              <a:t>The core idea is to provide the entity (one or more classes) in charge of maintaining the state down through the widget tree</a:t>
            </a:r>
          </a:p>
          <a:p>
            <a:endParaRPr lang="en-IT" dirty="0"/>
          </a:p>
          <a:p>
            <a:r>
              <a:rPr lang="en-IT" dirty="0"/>
              <a:t>Each child will be able to access to the entity and react to state changes.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71962-543B-A74F-87DB-F943E6FFF88B}"/>
              </a:ext>
            </a:extLst>
          </p:cNvPr>
          <p:cNvSpPr/>
          <p:nvPr/>
        </p:nvSpPr>
        <p:spPr>
          <a:xfrm>
            <a:off x="7543748" y="3617324"/>
            <a:ext cx="2214850" cy="20666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CCE9F6-7494-5D46-A9A2-87D7E0987CED}"/>
              </a:ext>
            </a:extLst>
          </p:cNvPr>
          <p:cNvSpPr/>
          <p:nvPr/>
        </p:nvSpPr>
        <p:spPr>
          <a:xfrm>
            <a:off x="8546986" y="4098284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54934-C580-E44B-8645-7712ECCF7437}"/>
              </a:ext>
            </a:extLst>
          </p:cNvPr>
          <p:cNvSpPr/>
          <p:nvPr/>
        </p:nvSpPr>
        <p:spPr>
          <a:xfrm>
            <a:off x="8930924" y="4605707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589292-6C0E-2E4E-B3E0-D260C75CCACB}"/>
              </a:ext>
            </a:extLst>
          </p:cNvPr>
          <p:cNvSpPr/>
          <p:nvPr/>
        </p:nvSpPr>
        <p:spPr>
          <a:xfrm>
            <a:off x="8433274" y="520136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6F0AB5-3839-9D47-B39E-FD182416E416}"/>
              </a:ext>
            </a:extLst>
          </p:cNvPr>
          <p:cNvSpPr/>
          <p:nvPr/>
        </p:nvSpPr>
        <p:spPr>
          <a:xfrm>
            <a:off x="8085632" y="460570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B2E672-067E-E144-A5E2-A6C7B1413226}"/>
              </a:ext>
            </a:extLst>
          </p:cNvPr>
          <p:cNvSpPr/>
          <p:nvPr/>
        </p:nvSpPr>
        <p:spPr>
          <a:xfrm>
            <a:off x="7777847" y="520136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CC6756-7517-C544-8D15-24FD005FCD7F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260082" y="4380757"/>
            <a:ext cx="461354" cy="22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345B54-7A32-FC48-9A96-CF22C597C33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721436" y="4380757"/>
            <a:ext cx="383938" cy="22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B94DA3-CD74-1E44-B6C3-F743EF8FD648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952297" y="4888181"/>
            <a:ext cx="307785" cy="3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1ABACC-6D73-AA4C-97F8-655ABA31094C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8260082" y="4888181"/>
            <a:ext cx="347642" cy="3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5A58DA-8442-4848-88AA-48D2DBEEA789}"/>
              </a:ext>
            </a:extLst>
          </p:cNvPr>
          <p:cNvSpPr txBox="1"/>
          <p:nvPr/>
        </p:nvSpPr>
        <p:spPr>
          <a:xfrm>
            <a:off x="7777282" y="3699690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C6AFF1-23CD-364D-B0F2-F46E0038F8AA}"/>
              </a:ext>
            </a:extLst>
          </p:cNvPr>
          <p:cNvSpPr/>
          <p:nvPr/>
        </p:nvSpPr>
        <p:spPr>
          <a:xfrm>
            <a:off x="9690893" y="1768839"/>
            <a:ext cx="1615735" cy="168060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B4D69D-BB8F-484B-8B8D-6A59400B0BF2}"/>
              </a:ext>
            </a:extLst>
          </p:cNvPr>
          <p:cNvSpPr/>
          <p:nvPr/>
        </p:nvSpPr>
        <p:spPr>
          <a:xfrm>
            <a:off x="7513329" y="2906887"/>
            <a:ext cx="13570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it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1A9A204-E636-3D4D-A36F-DE2BE5D0BC49}"/>
              </a:ext>
            </a:extLst>
          </p:cNvPr>
          <p:cNvCxnSpPr>
            <a:cxnSpLocks/>
            <a:stCxn id="19" idx="1"/>
            <a:endCxn id="7" idx="0"/>
          </p:cNvCxnSpPr>
          <p:nvPr/>
        </p:nvCxnSpPr>
        <p:spPr>
          <a:xfrm rot="10800000" flipV="1">
            <a:off x="8651173" y="2609140"/>
            <a:ext cx="1039720" cy="10081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460152E-95B1-4146-9B80-EE88210CB9B9}"/>
              </a:ext>
            </a:extLst>
          </p:cNvPr>
          <p:cNvSpPr/>
          <p:nvPr/>
        </p:nvSpPr>
        <p:spPr>
          <a:xfrm>
            <a:off x="9723551" y="1792349"/>
            <a:ext cx="16157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latin typeface="Palatino Linotype" panose="02040502050505030304" pitchFamily="18" charset="0"/>
              </a:rPr>
              <a:t>State manager entity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pic>
        <p:nvPicPr>
          <p:cNvPr id="23" name="Graphic 22" descr="Pointed Hat outline">
            <a:extLst>
              <a:ext uri="{FF2B5EF4-FFF2-40B4-BE49-F238E27FC236}">
                <a16:creationId xmlns:a16="http://schemas.microsoft.com/office/drawing/2014/main" id="{C73FACEF-F725-374A-849E-06D3C2C93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1560" y="2400634"/>
            <a:ext cx="914400" cy="914400"/>
          </a:xfrm>
          <a:prstGeom prst="rect">
            <a:avLst/>
          </a:prstGeom>
        </p:spPr>
      </p:pic>
      <p:pic>
        <p:nvPicPr>
          <p:cNvPr id="26" name="Graphic 25" descr="Pointed Hat outline">
            <a:extLst>
              <a:ext uri="{FF2B5EF4-FFF2-40B4-BE49-F238E27FC236}">
                <a16:creationId xmlns:a16="http://schemas.microsoft.com/office/drawing/2014/main" id="{2F6F4726-279D-2B41-B095-FD9F1125C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9667" y="4175795"/>
            <a:ext cx="317437" cy="3174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CEAD88-D347-D143-9401-33F27489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35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/>
          </a:bodyPr>
          <a:lstStyle/>
          <a:p>
            <a:r>
              <a:rPr lang="en-IT" dirty="0"/>
              <a:t>Provider implement a set of classes, here’s the most important:</a:t>
            </a:r>
          </a:p>
          <a:p>
            <a:pPr lvl="1"/>
            <a:endParaRPr lang="en-IT" dirty="0"/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ChangeNotifier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ChangeNotifierProvider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Consumer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FutureProvider/StreamProvider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MultiProvider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ProxyProvider</a:t>
            </a:r>
          </a:p>
          <a:p>
            <a:pPr lvl="1"/>
            <a:endParaRPr lang="en-IT" dirty="0"/>
          </a:p>
          <a:p>
            <a:pPr lvl="1"/>
            <a:endParaRPr lang="en-IT" dirty="0"/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58FD6E-13BF-C145-A759-4E1D4124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075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/>
          </a:bodyPr>
          <a:lstStyle/>
          <a:p>
            <a:r>
              <a:rPr lang="en-IT" dirty="0"/>
              <a:t>Provider implement a set of classes, here’s the most important:</a:t>
            </a:r>
          </a:p>
          <a:p>
            <a:pPr lvl="1"/>
            <a:endParaRPr lang="en-IT" dirty="0"/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ChangeNotifier</a:t>
            </a:r>
          </a:p>
          <a:p>
            <a:pPr lvl="1"/>
            <a:endParaRPr lang="en-IT" b="1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ChangeNotifierProvider</a:t>
            </a:r>
          </a:p>
          <a:p>
            <a:pPr lvl="1"/>
            <a:endParaRPr lang="en-IT" b="1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Consumer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FutureProvider/StreamProvider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MultiProvider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ProxyProvider</a:t>
            </a:r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5FFEB4-86CC-D24E-AECC-C61D8D8E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87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ChangeNotifier</a:t>
            </a:r>
            <a:r>
              <a:rPr lang="en-IT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596625" cy="5153933"/>
          </a:xfrm>
        </p:spPr>
        <p:txBody>
          <a:bodyPr>
            <a:normAutofit/>
          </a:bodyPr>
          <a:lstStyle/>
          <a:p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 is a class that can notify </a:t>
            </a:r>
            <a:r>
              <a:rPr lang="en-GB" b="1" dirty="0"/>
              <a:t>listeners </a:t>
            </a:r>
            <a:r>
              <a:rPr lang="en-GB" dirty="0"/>
              <a:t>of any changes in the state. </a:t>
            </a:r>
          </a:p>
          <a:p>
            <a:endParaRPr lang="en-GB" dirty="0"/>
          </a:p>
          <a:p>
            <a:r>
              <a:rPr lang="en-GB" dirty="0"/>
              <a:t>You usually extend the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 for models so you can send notifications when your model changes. </a:t>
            </a:r>
          </a:p>
          <a:p>
            <a:endParaRPr lang="en-GB" dirty="0"/>
          </a:p>
          <a:p>
            <a:r>
              <a:rPr lang="en-GB" dirty="0"/>
              <a:t>When something in the model changes, you call </a:t>
            </a:r>
            <a:r>
              <a:rPr lang="en-GB" b="1" dirty="0" err="1">
                <a:latin typeface="Courier" pitchFamily="2" charset="0"/>
              </a:rPr>
              <a:t>notifyListeners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dirty="0"/>
              <a:t>and whoever is listening can use the newly changed model.</a:t>
            </a:r>
            <a:endParaRPr lang="en-IT" dirty="0"/>
          </a:p>
          <a:p>
            <a:pPr lvl="1"/>
            <a:endParaRPr lang="en-IT" dirty="0"/>
          </a:p>
          <a:p>
            <a:endParaRPr lang="en-IT" dirty="0"/>
          </a:p>
        </p:txBody>
      </p:sp>
      <p:pic>
        <p:nvPicPr>
          <p:cNvPr id="4" name="Graphic 3" descr="Ear outline">
            <a:extLst>
              <a:ext uri="{FF2B5EF4-FFF2-40B4-BE49-F238E27FC236}">
                <a16:creationId xmlns:a16="http://schemas.microsoft.com/office/drawing/2014/main" id="{15C98D6F-4ED5-884C-A6AC-A97108B17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63935" y="5093040"/>
            <a:ext cx="914400" cy="914400"/>
          </a:xfrm>
          <a:prstGeom prst="rect">
            <a:avLst/>
          </a:prstGeom>
        </p:spPr>
      </p:pic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6987" y="216617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9069049" y="1461541"/>
            <a:ext cx="2210276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8985258" y="1550666"/>
            <a:ext cx="237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 class that extends </a:t>
            </a:r>
            <a:r>
              <a:rPr lang="en-IT" dirty="0">
                <a:latin typeface="Courier" pitchFamily="2" charset="0"/>
              </a:rPr>
              <a:t>ChangeNotifier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0970A-73C6-3E41-9EBF-FA8F214931FC}"/>
              </a:ext>
            </a:extLst>
          </p:cNvPr>
          <p:cNvSpPr/>
          <p:nvPr/>
        </p:nvSpPr>
        <p:spPr>
          <a:xfrm>
            <a:off x="7415997" y="4431467"/>
            <a:ext cx="2210276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07009-4BCC-2C4B-810E-C75043F6F869}"/>
              </a:ext>
            </a:extLst>
          </p:cNvPr>
          <p:cNvSpPr txBox="1"/>
          <p:nvPr/>
        </p:nvSpPr>
        <p:spPr>
          <a:xfrm>
            <a:off x="7483788" y="4508149"/>
            <a:ext cx="207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 class that listens to the other class</a:t>
            </a:r>
          </a:p>
        </p:txBody>
      </p:sp>
      <p:pic>
        <p:nvPicPr>
          <p:cNvPr id="14" name="Graphic 13" descr="Excellent outline">
            <a:extLst>
              <a:ext uri="{FF2B5EF4-FFF2-40B4-BE49-F238E27FC236}">
                <a16:creationId xmlns:a16="http://schemas.microsoft.com/office/drawing/2014/main" id="{025E28A6-47A6-A147-BCB1-4B7EA047E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31387" y="4772493"/>
            <a:ext cx="914400" cy="9144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4389E6-B3F0-0A40-B55C-723EF474F83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174187" y="3057994"/>
            <a:ext cx="0" cy="209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6E1531-BA3E-7A40-BAFD-4ED44A86B181}"/>
              </a:ext>
            </a:extLst>
          </p:cNvPr>
          <p:cNvSpPr txBox="1"/>
          <p:nvPr/>
        </p:nvSpPr>
        <p:spPr>
          <a:xfrm>
            <a:off x="7630333" y="3549659"/>
            <a:ext cx="2543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Courier" pitchFamily="2" charset="0"/>
              </a:rPr>
              <a:t>notifyListeners() </a:t>
            </a:r>
            <a:r>
              <a:rPr lang="en-IT" dirty="0">
                <a:latin typeface="Palatino Linotype" panose="02040502050505030304" pitchFamily="18" charset="0"/>
              </a:rPr>
              <a:t>is called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4C8E7-89C0-8D41-AE8C-0860C5F9D2C3}"/>
              </a:ext>
            </a:extLst>
          </p:cNvPr>
          <p:cNvSpPr txBox="1"/>
          <p:nvPr/>
        </p:nvSpPr>
        <p:spPr>
          <a:xfrm>
            <a:off x="10107857" y="5777472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something!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B34F18-5C99-1F45-B468-1CEF7DA149E1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9626273" y="5229693"/>
            <a:ext cx="10051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74285D-3BDB-2340-8F11-DC7C05ED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48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ChangeNotifierProvider</a:t>
            </a:r>
            <a:r>
              <a:rPr lang="en-IT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118612" cy="5153933"/>
          </a:xfrm>
        </p:spPr>
        <p:txBody>
          <a:bodyPr>
            <a:normAutofit/>
          </a:bodyPr>
          <a:lstStyle/>
          <a:p>
            <a:r>
              <a:rPr lang="en-GB" dirty="0" err="1">
                <a:latin typeface="Courier" pitchFamily="2" charset="0"/>
              </a:rPr>
              <a:t>ChangeNotifierProvider</a:t>
            </a:r>
            <a:r>
              <a:rPr lang="en-GB" dirty="0"/>
              <a:t> is a class that wraps a class that implements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 and </a:t>
            </a:r>
            <a:r>
              <a:rPr lang="en-GB" b="1" dirty="0"/>
              <a:t>provide it </a:t>
            </a:r>
            <a:r>
              <a:rPr lang="en-GB" dirty="0"/>
              <a:t>to its descendants.</a:t>
            </a:r>
          </a:p>
          <a:p>
            <a:endParaRPr lang="en-GB" dirty="0"/>
          </a:p>
          <a:p>
            <a:r>
              <a:rPr lang="en-GB" dirty="0"/>
              <a:t>Now the widget tree can access to it (and use it!)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latin typeface="Palatino" pitchFamily="2" charset="77"/>
                <a:ea typeface="Palatino" pitchFamily="2" charset="77"/>
              </a:rPr>
              <a:t> </a:t>
            </a:r>
            <a:r>
              <a:rPr lang="en-GB" dirty="0" err="1">
                <a:latin typeface="Palatino" pitchFamily="2" charset="77"/>
                <a:ea typeface="Palatino" pitchFamily="2" charset="77"/>
              </a:rPr>
              <a:t>Synthax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:</a:t>
            </a:r>
            <a:br>
              <a:rPr lang="en-GB" dirty="0">
                <a:latin typeface="Palatino" pitchFamily="2" charset="77"/>
                <a:ea typeface="Palatino" pitchFamily="2" charset="77"/>
              </a:rPr>
            </a:br>
            <a:br>
              <a:rPr lang="en-GB" dirty="0">
                <a:latin typeface="Palatino" pitchFamily="2" charset="77"/>
                <a:ea typeface="Palatino" pitchFamily="2" charset="77"/>
              </a:rPr>
            </a:br>
            <a:r>
              <a:rPr lang="en-GB" sz="2000" b="1" dirty="0" err="1">
                <a:latin typeface="Courier" pitchFamily="2" charset="0"/>
              </a:rPr>
              <a:t>ChangeNotifierProvider</a:t>
            </a:r>
            <a:r>
              <a:rPr lang="en-GB" sz="2000" dirty="0">
                <a:latin typeface="Courier" pitchFamily="2" charset="0"/>
              </a:rPr>
              <a:t>(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	create: (context) =&gt; 	</a:t>
            </a:r>
            <a:r>
              <a:rPr lang="en-GB" sz="2000" dirty="0" err="1">
                <a:latin typeface="Courier" pitchFamily="2" charset="0"/>
              </a:rPr>
              <a:t>ClassImplementingChangeNotifier</a:t>
            </a:r>
            <a:r>
              <a:rPr lang="en-GB" sz="2000" dirty="0">
                <a:latin typeface="Courier" pitchFamily="2" charset="0"/>
              </a:rPr>
              <a:t>(), 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	child: &lt;</a:t>
            </a:r>
            <a:r>
              <a:rPr lang="en-GB" sz="2000" dirty="0" err="1">
                <a:latin typeface="Courier" pitchFamily="2" charset="0"/>
              </a:rPr>
              <a:t>widget_tree</a:t>
            </a:r>
            <a:r>
              <a:rPr lang="en-GB" sz="2000" dirty="0">
                <a:latin typeface="Courier" pitchFamily="2" charset="0"/>
              </a:rPr>
              <a:t>&gt;, </a:t>
            </a:r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); </a:t>
            </a:r>
          </a:p>
          <a:p>
            <a:endParaRPr lang="en-IT" dirty="0">
              <a:latin typeface="Palatino" pitchFamily="2" charset="77"/>
              <a:ea typeface="Palatino" pitchFamily="2" charset="77"/>
            </a:endParaRPr>
          </a:p>
          <a:p>
            <a:pPr lvl="1"/>
            <a:endParaRPr lang="en-IT" dirty="0"/>
          </a:p>
          <a:p>
            <a:endParaRPr lang="en-IT" dirty="0"/>
          </a:p>
        </p:txBody>
      </p:sp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3775" y="2165639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9004186" y="1468733"/>
            <a:ext cx="2543852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8985258" y="1550666"/>
            <a:ext cx="256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ClassImplementingChangeNotifier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0970A-73C6-3E41-9EBF-FA8F214931FC}"/>
              </a:ext>
            </a:extLst>
          </p:cNvPr>
          <p:cNvSpPr/>
          <p:nvPr/>
        </p:nvSpPr>
        <p:spPr>
          <a:xfrm>
            <a:off x="7757416" y="3229481"/>
            <a:ext cx="3290334" cy="337317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07009-4BCC-2C4B-810E-C75043F6F869}"/>
              </a:ext>
            </a:extLst>
          </p:cNvPr>
          <p:cNvSpPr txBox="1"/>
          <p:nvPr/>
        </p:nvSpPr>
        <p:spPr>
          <a:xfrm>
            <a:off x="7688769" y="3244334"/>
            <a:ext cx="342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ChangeNotifierProvider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B90A0C-F170-3046-950B-B6AA1D0B827A}"/>
              </a:ext>
            </a:extLst>
          </p:cNvPr>
          <p:cNvSpPr/>
          <p:nvPr/>
        </p:nvSpPr>
        <p:spPr>
          <a:xfrm>
            <a:off x="8000948" y="4404308"/>
            <a:ext cx="2214850" cy="206665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3FF18A-66D3-B941-90F4-612F80FDB5BB}"/>
              </a:ext>
            </a:extLst>
          </p:cNvPr>
          <p:cNvSpPr/>
          <p:nvPr/>
        </p:nvSpPr>
        <p:spPr>
          <a:xfrm>
            <a:off x="9004186" y="488526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4D41E2-2F4F-4841-9D31-A65CF094C8D4}"/>
              </a:ext>
            </a:extLst>
          </p:cNvPr>
          <p:cNvSpPr/>
          <p:nvPr/>
        </p:nvSpPr>
        <p:spPr>
          <a:xfrm>
            <a:off x="9388124" y="5392691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4416C4-FAA0-9D4F-B3EA-52A11C99FAC0}"/>
              </a:ext>
            </a:extLst>
          </p:cNvPr>
          <p:cNvSpPr/>
          <p:nvPr/>
        </p:nvSpPr>
        <p:spPr>
          <a:xfrm>
            <a:off x="8890474" y="598835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467CAA-3EC9-CC4D-861D-6AB37A6759CC}"/>
              </a:ext>
            </a:extLst>
          </p:cNvPr>
          <p:cNvSpPr/>
          <p:nvPr/>
        </p:nvSpPr>
        <p:spPr>
          <a:xfrm>
            <a:off x="8542832" y="539269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CBB247-5361-CF4C-B5BB-F8318BB442EE}"/>
              </a:ext>
            </a:extLst>
          </p:cNvPr>
          <p:cNvSpPr/>
          <p:nvPr/>
        </p:nvSpPr>
        <p:spPr>
          <a:xfrm>
            <a:off x="8235047" y="598835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C1144C-68BE-314D-A267-35AC11772950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8717282" y="5167741"/>
            <a:ext cx="461354" cy="224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BE5B32-B35D-9949-A654-D7E5A8DC5D5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9178636" y="5167741"/>
            <a:ext cx="383938" cy="224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A2566E-76D7-8749-8663-DB0DD2E413FF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8409497" y="5675165"/>
            <a:ext cx="307785" cy="3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FA9171-EA1A-C44A-8C8F-8C2B0354C2E0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8717282" y="5675165"/>
            <a:ext cx="347642" cy="31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605D10F-7D6C-3F46-9879-2D6E8EAE7F0E}"/>
              </a:ext>
            </a:extLst>
          </p:cNvPr>
          <p:cNvSpPr txBox="1"/>
          <p:nvPr/>
        </p:nvSpPr>
        <p:spPr>
          <a:xfrm>
            <a:off x="8234482" y="4486674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FAB7DA39-7C78-1146-B34C-05956F593EEF}"/>
              </a:ext>
            </a:extLst>
          </p:cNvPr>
          <p:cNvCxnSpPr>
            <a:cxnSpLocks/>
            <a:endCxn id="63" idx="3"/>
          </p:cNvCxnSpPr>
          <p:nvPr/>
        </p:nvCxnSpPr>
        <p:spPr>
          <a:xfrm rot="5400000">
            <a:off x="10709250" y="3231218"/>
            <a:ext cx="886786" cy="5547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2" name="Graphic 61" descr="Bell outline">
            <a:extLst>
              <a:ext uri="{FF2B5EF4-FFF2-40B4-BE49-F238E27FC236}">
                <a16:creationId xmlns:a16="http://schemas.microsoft.com/office/drawing/2014/main" id="{DFDFE0A7-9745-7B40-9500-678779F5B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3654" y="3693871"/>
            <a:ext cx="512445" cy="51244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06D4C327-F7DB-B84B-B91C-71E6C84E0653}"/>
              </a:ext>
            </a:extLst>
          </p:cNvPr>
          <p:cNvSpPr/>
          <p:nvPr/>
        </p:nvSpPr>
        <p:spPr>
          <a:xfrm>
            <a:off x="10148093" y="3667515"/>
            <a:ext cx="727189" cy="5689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5882C3-8342-C145-8C44-829898E68094}"/>
              </a:ext>
            </a:extLst>
          </p:cNvPr>
          <p:cNvSpPr/>
          <p:nvPr/>
        </p:nvSpPr>
        <p:spPr>
          <a:xfrm>
            <a:off x="7970529" y="3693871"/>
            <a:ext cx="1357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an instance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FE039E0F-504E-2346-B225-87FC9D387E24}"/>
              </a:ext>
            </a:extLst>
          </p:cNvPr>
          <p:cNvCxnSpPr>
            <a:cxnSpLocks/>
            <a:stCxn id="63" idx="1"/>
            <a:endCxn id="21" idx="0"/>
          </p:cNvCxnSpPr>
          <p:nvPr/>
        </p:nvCxnSpPr>
        <p:spPr>
          <a:xfrm rot="10800000" flipV="1">
            <a:off x="9108373" y="3951970"/>
            <a:ext cx="1039720" cy="452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4894B6-4213-A44D-B473-19DC7D2E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446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Consumer</a:t>
            </a:r>
            <a:r>
              <a:rPr lang="en-IT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07" y="1361167"/>
            <a:ext cx="6311192" cy="5153933"/>
          </a:xfrm>
        </p:spPr>
        <p:txBody>
          <a:bodyPr>
            <a:normAutofit lnSpcReduction="10000"/>
          </a:bodyPr>
          <a:lstStyle/>
          <a:p>
            <a:r>
              <a:rPr lang="en-GB" dirty="0">
                <a:latin typeface="Courier" pitchFamily="2" charset="0"/>
              </a:rPr>
              <a:t>Consumer</a:t>
            </a:r>
            <a:r>
              <a:rPr lang="en-GB" dirty="0"/>
              <a:t> is a widget that listens for changes in a class that implements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, then rebuilds the widget tree below itself when it finds any. </a:t>
            </a:r>
          </a:p>
          <a:p>
            <a:endParaRPr lang="en-GB" dirty="0"/>
          </a:p>
          <a:p>
            <a:r>
              <a:rPr lang="en-GB" dirty="0"/>
              <a:t>Whenever </a:t>
            </a:r>
            <a:r>
              <a:rPr lang="en-GB" dirty="0" err="1">
                <a:latin typeface="Courier" pitchFamily="2" charset="0"/>
              </a:rPr>
              <a:t>notifyListeners</a:t>
            </a:r>
            <a:r>
              <a:rPr lang="en-GB" dirty="0">
                <a:latin typeface="Courier" pitchFamily="2" charset="0"/>
              </a:rPr>
              <a:t>() 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is called, the </a:t>
            </a:r>
            <a:r>
              <a:rPr lang="en-GB" dirty="0">
                <a:latin typeface="Courier" pitchFamily="2" charset="0"/>
                <a:ea typeface="Palatino" pitchFamily="2" charset="77"/>
              </a:rPr>
              <a:t>Consumer’s builder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 function is called. </a:t>
            </a:r>
            <a:r>
              <a:rPr lang="en-GB" dirty="0" err="1">
                <a:latin typeface="Palatino" pitchFamily="2" charset="77"/>
                <a:ea typeface="Palatino" pitchFamily="2" charset="77"/>
              </a:rPr>
              <a:t>Synthax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:</a:t>
            </a:r>
            <a:br>
              <a:rPr lang="en-GB" dirty="0">
                <a:latin typeface="Palatino" pitchFamily="2" charset="77"/>
                <a:ea typeface="Palatino" pitchFamily="2" charset="77"/>
              </a:rPr>
            </a:br>
            <a:br>
              <a:rPr lang="en-GB" dirty="0">
                <a:latin typeface="Palatino" pitchFamily="2" charset="77"/>
                <a:ea typeface="Palatino" pitchFamily="2" charset="77"/>
              </a:rPr>
            </a:br>
            <a:br>
              <a:rPr lang="en-GB" dirty="0">
                <a:latin typeface="Palatino" pitchFamily="2" charset="77"/>
                <a:ea typeface="Palatino" pitchFamily="2" charset="77"/>
              </a:rPr>
            </a:br>
            <a:r>
              <a:rPr lang="en-GB" sz="1800" dirty="0">
                <a:latin typeface="Courier" pitchFamily="2" charset="0"/>
              </a:rPr>
              <a:t>return </a:t>
            </a:r>
            <a:r>
              <a:rPr lang="en-GB" sz="1800" b="1" dirty="0">
                <a:latin typeface="Courier" pitchFamily="2" charset="0"/>
              </a:rPr>
              <a:t>Consumer</a:t>
            </a:r>
            <a:r>
              <a:rPr lang="en-GB" sz="1800" dirty="0">
                <a:latin typeface="Courier" pitchFamily="2" charset="0"/>
              </a:rPr>
              <a:t>&lt;</a:t>
            </a:r>
            <a:r>
              <a:rPr lang="en-GB" sz="1800" dirty="0" err="1">
                <a:latin typeface="Courier" pitchFamily="2" charset="0"/>
              </a:rPr>
              <a:t>ClassImplementingChangeNotifier</a:t>
            </a:r>
            <a:r>
              <a:rPr lang="en-GB" sz="1800" dirty="0">
                <a:latin typeface="Courier" pitchFamily="2" charset="0"/>
              </a:rPr>
              <a:t>&gt;(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 builder: (context, cart, child) {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  return Text("Total price:  		${</a:t>
            </a:r>
            <a:r>
              <a:rPr lang="en-GB" sz="1800" dirty="0" err="1">
                <a:latin typeface="Courier" pitchFamily="2" charset="0"/>
              </a:rPr>
              <a:t>cart.totalPrice</a:t>
            </a:r>
            <a:r>
              <a:rPr lang="en-GB" sz="1800" dirty="0">
                <a:latin typeface="Courier" pitchFamily="2" charset="0"/>
              </a:rPr>
              <a:t>}");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  },</a:t>
            </a:r>
            <a:br>
              <a:rPr lang="en-GB" sz="1800" dirty="0">
                <a:latin typeface="Courier" pitchFamily="2" charset="0"/>
              </a:rPr>
            </a:br>
            <a:r>
              <a:rPr lang="en-GB" sz="1800" dirty="0">
                <a:latin typeface="Courier" pitchFamily="2" charset="0"/>
              </a:rPr>
              <a:t>);</a:t>
            </a:r>
            <a:endParaRPr lang="en-IT" sz="1800" dirty="0">
              <a:latin typeface="Palatino" pitchFamily="2" charset="77"/>
              <a:ea typeface="Palatino" pitchFamily="2" charset="77"/>
            </a:endParaRPr>
          </a:p>
          <a:p>
            <a:pPr lvl="1"/>
            <a:endParaRPr lang="en-IT" dirty="0"/>
          </a:p>
          <a:p>
            <a:endParaRPr lang="en-IT" dirty="0"/>
          </a:p>
        </p:txBody>
      </p:sp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5662" y="186362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9446073" y="1166722"/>
            <a:ext cx="2543852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9427145" y="1248655"/>
            <a:ext cx="256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ClassImplementingChangeNotifier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E1531-BA3E-7A40-BAFD-4ED44A86B181}"/>
              </a:ext>
            </a:extLst>
          </p:cNvPr>
          <p:cNvSpPr txBox="1"/>
          <p:nvPr/>
        </p:nvSpPr>
        <p:spPr>
          <a:xfrm>
            <a:off x="9908895" y="4670627"/>
            <a:ext cx="2283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latin typeface="Courier" pitchFamily="2" charset="0"/>
              </a:rPr>
              <a:t>notifyListeners() </a:t>
            </a:r>
            <a:r>
              <a:rPr lang="en-IT" sz="1600" dirty="0">
                <a:latin typeface="Palatino Linotype" panose="02040502050505030304" pitchFamily="18" charset="0"/>
              </a:rPr>
              <a:t>is called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4C8E7-89C0-8D41-AE8C-0860C5F9D2C3}"/>
              </a:ext>
            </a:extLst>
          </p:cNvPr>
          <p:cNvSpPr txBox="1"/>
          <p:nvPr/>
        </p:nvSpPr>
        <p:spPr>
          <a:xfrm>
            <a:off x="10197859" y="5519616"/>
            <a:ext cx="170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Call </a:t>
            </a:r>
            <a:r>
              <a:rPr lang="en-IT" dirty="0">
                <a:latin typeface="Courier" pitchFamily="2" charset="0"/>
              </a:rPr>
              <a:t>builder </a:t>
            </a:r>
            <a:r>
              <a:rPr lang="en-IT" dirty="0">
                <a:latin typeface="Palatino Linotype" panose="02040502050505030304" pitchFamily="18" charset="0"/>
              </a:rPr>
              <a:t>method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ADE902-AE76-0C4E-8A9B-DCD0A5F12B87}"/>
              </a:ext>
            </a:extLst>
          </p:cNvPr>
          <p:cNvSpPr/>
          <p:nvPr/>
        </p:nvSpPr>
        <p:spPr>
          <a:xfrm>
            <a:off x="6559159" y="3276426"/>
            <a:ext cx="3292848" cy="34196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2208B6-FB17-3948-9E81-98C671A17004}"/>
              </a:ext>
            </a:extLst>
          </p:cNvPr>
          <p:cNvSpPr txBox="1"/>
          <p:nvPr/>
        </p:nvSpPr>
        <p:spPr>
          <a:xfrm>
            <a:off x="6490512" y="3291279"/>
            <a:ext cx="342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ChangeNotifierProvider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BF5486-046D-DD4C-9FA3-4F1EB2ADFB39}"/>
              </a:ext>
            </a:extLst>
          </p:cNvPr>
          <p:cNvSpPr/>
          <p:nvPr/>
        </p:nvSpPr>
        <p:spPr>
          <a:xfrm>
            <a:off x="6802690" y="4451253"/>
            <a:ext cx="2701073" cy="21818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3A7DB7-662A-9B4B-A09C-2CA0EC3B77D6}"/>
              </a:ext>
            </a:extLst>
          </p:cNvPr>
          <p:cNvSpPr/>
          <p:nvPr/>
        </p:nvSpPr>
        <p:spPr>
          <a:xfrm>
            <a:off x="7177032" y="4963015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20CA3D-51F2-484F-9B03-A9633F5E3F42}"/>
              </a:ext>
            </a:extLst>
          </p:cNvPr>
          <p:cNvSpPr/>
          <p:nvPr/>
        </p:nvSpPr>
        <p:spPr>
          <a:xfrm>
            <a:off x="6918536" y="548457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E4FF2A-87B0-ED48-967C-6FBBBD92052F}"/>
              </a:ext>
            </a:extLst>
          </p:cNvPr>
          <p:cNvSpPr/>
          <p:nvPr/>
        </p:nvSpPr>
        <p:spPr>
          <a:xfrm>
            <a:off x="8726262" y="612051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895098-62E8-C041-82F9-E332E566B3CB}"/>
              </a:ext>
            </a:extLst>
          </p:cNvPr>
          <p:cNvSpPr/>
          <p:nvPr/>
        </p:nvSpPr>
        <p:spPr>
          <a:xfrm>
            <a:off x="8426916" y="5564273"/>
            <a:ext cx="348899" cy="3050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498B04-41CF-9E42-8231-EFA0A9145AF7}"/>
              </a:ext>
            </a:extLst>
          </p:cNvPr>
          <p:cNvSpPr/>
          <p:nvPr/>
        </p:nvSpPr>
        <p:spPr>
          <a:xfrm>
            <a:off x="8104673" y="611927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E1A2A9-9E71-E540-856F-EC184C65FCF4}"/>
              </a:ext>
            </a:extLst>
          </p:cNvPr>
          <p:cNvCxnSpPr>
            <a:cxnSpLocks/>
            <a:stCxn id="32" idx="2"/>
            <a:endCxn id="51" idx="1"/>
          </p:cNvCxnSpPr>
          <p:nvPr/>
        </p:nvCxnSpPr>
        <p:spPr>
          <a:xfrm>
            <a:off x="7351482" y="5245488"/>
            <a:ext cx="667473" cy="10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546FED-A595-FE42-B624-547A60370B86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7092986" y="5245488"/>
            <a:ext cx="258496" cy="2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128583-786E-C740-B197-29B14CC6F4E9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8279123" y="5869289"/>
            <a:ext cx="322243" cy="24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636790-1ACF-7A48-9335-D6199B135726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>
            <a:off x="8601366" y="5869289"/>
            <a:ext cx="299346" cy="25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DC46EE-BA82-A84A-8C63-0FE6DDEEDDBA}"/>
              </a:ext>
            </a:extLst>
          </p:cNvPr>
          <p:cNvSpPr txBox="1"/>
          <p:nvPr/>
        </p:nvSpPr>
        <p:spPr>
          <a:xfrm>
            <a:off x="7036225" y="4533619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pic>
        <p:nvPicPr>
          <p:cNvPr id="46" name="Graphic 45" descr="Bell outline">
            <a:extLst>
              <a:ext uri="{FF2B5EF4-FFF2-40B4-BE49-F238E27FC236}">
                <a16:creationId xmlns:a16="http://schemas.microsoft.com/office/drawing/2014/main" id="{957D0E34-866D-654B-B441-327CDA4EC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5397" y="3740816"/>
            <a:ext cx="512445" cy="51244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BEB9512-370A-2747-AE18-DA13F29FBB8E}"/>
              </a:ext>
            </a:extLst>
          </p:cNvPr>
          <p:cNvSpPr/>
          <p:nvPr/>
        </p:nvSpPr>
        <p:spPr>
          <a:xfrm>
            <a:off x="8949836" y="3714460"/>
            <a:ext cx="727189" cy="5689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D35447-04B8-CE48-B390-EA9816DBD563}"/>
              </a:ext>
            </a:extLst>
          </p:cNvPr>
          <p:cNvSpPr/>
          <p:nvPr/>
        </p:nvSpPr>
        <p:spPr>
          <a:xfrm>
            <a:off x="6772272" y="3740816"/>
            <a:ext cx="1357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an instance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95D4FF0-CF7C-144A-8AA9-703C2521D235}"/>
              </a:ext>
            </a:extLst>
          </p:cNvPr>
          <p:cNvCxnSpPr>
            <a:cxnSpLocks/>
            <a:stCxn id="47" idx="1"/>
            <a:endCxn id="31" idx="0"/>
          </p:cNvCxnSpPr>
          <p:nvPr/>
        </p:nvCxnSpPr>
        <p:spPr>
          <a:xfrm rot="10800000" flipV="1">
            <a:off x="8153228" y="3998915"/>
            <a:ext cx="796609" cy="452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ECEB6BB-98BF-6B47-A5D5-F167186A05BF}"/>
              </a:ext>
            </a:extLst>
          </p:cNvPr>
          <p:cNvCxnSpPr>
            <a:cxnSpLocks/>
            <a:endCxn id="47" idx="3"/>
          </p:cNvCxnSpPr>
          <p:nvPr/>
        </p:nvCxnSpPr>
        <p:spPr>
          <a:xfrm rot="5400000">
            <a:off x="9619763" y="2718715"/>
            <a:ext cx="1337463" cy="12229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33B8466-9178-3741-BAE3-6D71C8EE8F51}"/>
              </a:ext>
            </a:extLst>
          </p:cNvPr>
          <p:cNvSpPr/>
          <p:nvPr/>
        </p:nvSpPr>
        <p:spPr>
          <a:xfrm>
            <a:off x="8018955" y="5182651"/>
            <a:ext cx="1170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Consumer</a:t>
            </a:r>
            <a:endParaRPr lang="en-IT" sz="1600" dirty="0">
              <a:latin typeface="Courier" pitchFamily="2" charset="0"/>
            </a:endParaRP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89D5534-B274-3842-9AD4-6B535139EDD8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10123019" y="3741281"/>
            <a:ext cx="1856776" cy="19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99AF843-0517-7842-8BD0-AC356B180D49}"/>
              </a:ext>
            </a:extLst>
          </p:cNvPr>
          <p:cNvSpPr/>
          <p:nvPr/>
        </p:nvSpPr>
        <p:spPr>
          <a:xfrm>
            <a:off x="8034815" y="5170315"/>
            <a:ext cx="1213557" cy="13247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4171B37-1BAF-E847-8A9F-13DDD5951959}"/>
              </a:ext>
            </a:extLst>
          </p:cNvPr>
          <p:cNvCxnSpPr>
            <a:cxnSpLocks/>
            <a:stCxn id="18" idx="1"/>
            <a:endCxn id="89" idx="3"/>
          </p:cNvCxnSpPr>
          <p:nvPr/>
        </p:nvCxnSpPr>
        <p:spPr>
          <a:xfrm flipH="1" flipV="1">
            <a:off x="9248372" y="5832693"/>
            <a:ext cx="949487" cy="1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4EA29F2-86DD-5B4E-B5D7-1BC40D33D8C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11050447" y="5255402"/>
            <a:ext cx="1" cy="26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E3CC18-2D47-F945-B89B-ACEE8C1E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802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Wrapping up: Provider (core) 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61167"/>
            <a:ext cx="5894344" cy="5153933"/>
          </a:xfrm>
        </p:spPr>
        <p:txBody>
          <a:bodyPr>
            <a:normAutofit/>
          </a:bodyPr>
          <a:lstStyle/>
          <a:p>
            <a:pPr marL="457200"/>
            <a:endParaRPr lang="en-IT" dirty="0"/>
          </a:p>
          <a:p>
            <a:endParaRPr lang="en-IT" dirty="0"/>
          </a:p>
        </p:txBody>
      </p:sp>
      <p:pic>
        <p:nvPicPr>
          <p:cNvPr id="7" name="Graphic 6" descr="Bell outline">
            <a:extLst>
              <a:ext uri="{FF2B5EF4-FFF2-40B4-BE49-F238E27FC236}">
                <a16:creationId xmlns:a16="http://schemas.microsoft.com/office/drawing/2014/main" id="{25DCBBD3-6E78-9141-9E2C-341174CD8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839" y="1863628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E311616-F193-6E49-89E0-0FF273168CC9}"/>
              </a:ext>
            </a:extLst>
          </p:cNvPr>
          <p:cNvSpPr/>
          <p:nvPr/>
        </p:nvSpPr>
        <p:spPr>
          <a:xfrm>
            <a:off x="6890250" y="1166722"/>
            <a:ext cx="2543852" cy="15964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AD37F-8378-DB48-A962-465066E6F1DF}"/>
              </a:ext>
            </a:extLst>
          </p:cNvPr>
          <p:cNvSpPr txBox="1"/>
          <p:nvPr/>
        </p:nvSpPr>
        <p:spPr>
          <a:xfrm>
            <a:off x="6871322" y="1248655"/>
            <a:ext cx="256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ClassImplementingChangeNotifier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6E1531-BA3E-7A40-BAFD-4ED44A86B181}"/>
              </a:ext>
            </a:extLst>
          </p:cNvPr>
          <p:cNvSpPr txBox="1"/>
          <p:nvPr/>
        </p:nvSpPr>
        <p:spPr>
          <a:xfrm>
            <a:off x="7353072" y="4670627"/>
            <a:ext cx="2283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latin typeface="Courier" pitchFamily="2" charset="0"/>
              </a:rPr>
              <a:t>notifyListeners() </a:t>
            </a:r>
            <a:r>
              <a:rPr lang="en-IT" sz="1600" dirty="0">
                <a:latin typeface="Palatino Linotype" panose="02040502050505030304" pitchFamily="18" charset="0"/>
              </a:rPr>
              <a:t>is called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D4C8E7-89C0-8D41-AE8C-0860C5F9D2C3}"/>
              </a:ext>
            </a:extLst>
          </p:cNvPr>
          <p:cNvSpPr txBox="1"/>
          <p:nvPr/>
        </p:nvSpPr>
        <p:spPr>
          <a:xfrm>
            <a:off x="7642036" y="5519616"/>
            <a:ext cx="170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Call </a:t>
            </a:r>
            <a:r>
              <a:rPr lang="en-IT" dirty="0">
                <a:latin typeface="Courier" pitchFamily="2" charset="0"/>
              </a:rPr>
              <a:t>builder </a:t>
            </a:r>
            <a:r>
              <a:rPr lang="en-IT" dirty="0">
                <a:latin typeface="Palatino Linotype" panose="02040502050505030304" pitchFamily="18" charset="0"/>
              </a:rPr>
              <a:t>method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ADE902-AE76-0C4E-8A9B-DCD0A5F12B87}"/>
              </a:ext>
            </a:extLst>
          </p:cNvPr>
          <p:cNvSpPr/>
          <p:nvPr/>
        </p:nvSpPr>
        <p:spPr>
          <a:xfrm>
            <a:off x="4003336" y="3276426"/>
            <a:ext cx="3292848" cy="34196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2208B6-FB17-3948-9E81-98C671A17004}"/>
              </a:ext>
            </a:extLst>
          </p:cNvPr>
          <p:cNvSpPr txBox="1"/>
          <p:nvPr/>
        </p:nvSpPr>
        <p:spPr>
          <a:xfrm>
            <a:off x="3934689" y="3291279"/>
            <a:ext cx="3427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ourier" pitchFamily="2" charset="0"/>
              </a:rPr>
              <a:t>ChangeNotifierProvider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BF5486-046D-DD4C-9FA3-4F1EB2ADFB39}"/>
              </a:ext>
            </a:extLst>
          </p:cNvPr>
          <p:cNvSpPr/>
          <p:nvPr/>
        </p:nvSpPr>
        <p:spPr>
          <a:xfrm>
            <a:off x="4246867" y="4451253"/>
            <a:ext cx="2701073" cy="218189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3A7DB7-662A-9B4B-A09C-2CA0EC3B77D6}"/>
              </a:ext>
            </a:extLst>
          </p:cNvPr>
          <p:cNvSpPr/>
          <p:nvPr/>
        </p:nvSpPr>
        <p:spPr>
          <a:xfrm>
            <a:off x="4621209" y="4963015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20CA3D-51F2-484F-9B03-A9633F5E3F42}"/>
              </a:ext>
            </a:extLst>
          </p:cNvPr>
          <p:cNvSpPr/>
          <p:nvPr/>
        </p:nvSpPr>
        <p:spPr>
          <a:xfrm>
            <a:off x="4362713" y="5484578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E4FF2A-87B0-ED48-967C-6FBBBD92052F}"/>
              </a:ext>
            </a:extLst>
          </p:cNvPr>
          <p:cNvSpPr/>
          <p:nvPr/>
        </p:nvSpPr>
        <p:spPr>
          <a:xfrm>
            <a:off x="6170439" y="612051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895098-62E8-C041-82F9-E332E566B3CB}"/>
              </a:ext>
            </a:extLst>
          </p:cNvPr>
          <p:cNvSpPr/>
          <p:nvPr/>
        </p:nvSpPr>
        <p:spPr>
          <a:xfrm>
            <a:off x="5871093" y="5564273"/>
            <a:ext cx="348899" cy="30501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498B04-41CF-9E42-8231-EFA0A9145AF7}"/>
              </a:ext>
            </a:extLst>
          </p:cNvPr>
          <p:cNvSpPr/>
          <p:nvPr/>
        </p:nvSpPr>
        <p:spPr>
          <a:xfrm>
            <a:off x="5548850" y="6119272"/>
            <a:ext cx="348899" cy="28247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EE1A2A9-9E71-E540-856F-EC184C65FCF4}"/>
              </a:ext>
            </a:extLst>
          </p:cNvPr>
          <p:cNvCxnSpPr>
            <a:cxnSpLocks/>
            <a:stCxn id="32" idx="2"/>
            <a:endCxn id="51" idx="1"/>
          </p:cNvCxnSpPr>
          <p:nvPr/>
        </p:nvCxnSpPr>
        <p:spPr>
          <a:xfrm>
            <a:off x="4795659" y="5245488"/>
            <a:ext cx="667473" cy="10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546FED-A595-FE42-B624-547A60370B86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4537163" y="5245488"/>
            <a:ext cx="258496" cy="23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128583-786E-C740-B197-29B14CC6F4E9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5723300" y="5869289"/>
            <a:ext cx="322243" cy="24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636790-1ACF-7A48-9335-D6199B135726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>
          <a:xfrm>
            <a:off x="6045543" y="5869289"/>
            <a:ext cx="299346" cy="25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DC46EE-BA82-A84A-8C63-0FE6DDEEDDBA}"/>
              </a:ext>
            </a:extLst>
          </p:cNvPr>
          <p:cNvSpPr txBox="1"/>
          <p:nvPr/>
        </p:nvSpPr>
        <p:spPr>
          <a:xfrm>
            <a:off x="4480402" y="4533619"/>
            <a:ext cx="19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Palatino Linotype" panose="02040502050505030304" pitchFamily="18" charset="0"/>
              </a:rPr>
              <a:t>C</a:t>
            </a:r>
            <a:r>
              <a:rPr lang="en-IT" dirty="0">
                <a:latin typeface="Palatino Linotype" panose="02040502050505030304" pitchFamily="18" charset="0"/>
              </a:rPr>
              <a:t>hild widget tree </a:t>
            </a:r>
          </a:p>
        </p:txBody>
      </p:sp>
      <p:pic>
        <p:nvPicPr>
          <p:cNvPr id="46" name="Graphic 45" descr="Bell outline">
            <a:extLst>
              <a:ext uri="{FF2B5EF4-FFF2-40B4-BE49-F238E27FC236}">
                <a16:creationId xmlns:a16="http://schemas.microsoft.com/office/drawing/2014/main" id="{957D0E34-866D-654B-B441-327CDA4EC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9574" y="3740816"/>
            <a:ext cx="512445" cy="51244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BEB9512-370A-2747-AE18-DA13F29FBB8E}"/>
              </a:ext>
            </a:extLst>
          </p:cNvPr>
          <p:cNvSpPr/>
          <p:nvPr/>
        </p:nvSpPr>
        <p:spPr>
          <a:xfrm>
            <a:off x="6394013" y="3714460"/>
            <a:ext cx="727189" cy="5689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4D35447-04B8-CE48-B390-EA9816DBD563}"/>
              </a:ext>
            </a:extLst>
          </p:cNvPr>
          <p:cNvSpPr/>
          <p:nvPr/>
        </p:nvSpPr>
        <p:spPr>
          <a:xfrm>
            <a:off x="4216449" y="3740816"/>
            <a:ext cx="13570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Palatino Linotype" panose="02040502050505030304" pitchFamily="18" charset="0"/>
              </a:rPr>
              <a:t>Inject an instance to</a:t>
            </a:r>
            <a:endParaRPr lang="en-IT" sz="1600" dirty="0">
              <a:latin typeface="Palatino Linotype" panose="02040502050505030304" pitchFamily="18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95D4FF0-CF7C-144A-8AA9-703C2521D235}"/>
              </a:ext>
            </a:extLst>
          </p:cNvPr>
          <p:cNvCxnSpPr>
            <a:cxnSpLocks/>
            <a:stCxn id="47" idx="1"/>
            <a:endCxn id="31" idx="0"/>
          </p:cNvCxnSpPr>
          <p:nvPr/>
        </p:nvCxnSpPr>
        <p:spPr>
          <a:xfrm rot="10800000" flipV="1">
            <a:off x="5597405" y="3998915"/>
            <a:ext cx="796609" cy="452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4ECEB6BB-98BF-6B47-A5D5-F167186A05BF}"/>
              </a:ext>
            </a:extLst>
          </p:cNvPr>
          <p:cNvCxnSpPr>
            <a:cxnSpLocks/>
            <a:stCxn id="7" idx="2"/>
            <a:endCxn id="47" idx="3"/>
          </p:cNvCxnSpPr>
          <p:nvPr/>
        </p:nvCxnSpPr>
        <p:spPr>
          <a:xfrm rot="5400000">
            <a:off x="7063677" y="2835554"/>
            <a:ext cx="1220888" cy="1105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33B8466-9178-3741-BAE3-6D71C8EE8F51}"/>
              </a:ext>
            </a:extLst>
          </p:cNvPr>
          <p:cNvSpPr/>
          <p:nvPr/>
        </p:nvSpPr>
        <p:spPr>
          <a:xfrm>
            <a:off x="5463132" y="5182651"/>
            <a:ext cx="11700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Consumer</a:t>
            </a:r>
            <a:endParaRPr lang="en-IT" sz="1600" dirty="0">
              <a:latin typeface="Courier" pitchFamily="2" charset="0"/>
            </a:endParaRPr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C89D5534-B274-3842-9AD4-6B535139EDD8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7540901" y="3716902"/>
            <a:ext cx="19074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699AF843-0517-7842-8BD0-AC356B180D49}"/>
              </a:ext>
            </a:extLst>
          </p:cNvPr>
          <p:cNvSpPr/>
          <p:nvPr/>
        </p:nvSpPr>
        <p:spPr>
          <a:xfrm>
            <a:off x="5438763" y="5170315"/>
            <a:ext cx="1213557" cy="132475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4171B37-1BAF-E847-8A9F-13DDD5951959}"/>
              </a:ext>
            </a:extLst>
          </p:cNvPr>
          <p:cNvCxnSpPr>
            <a:cxnSpLocks/>
            <a:stCxn id="18" idx="1"/>
            <a:endCxn id="89" idx="3"/>
          </p:cNvCxnSpPr>
          <p:nvPr/>
        </p:nvCxnSpPr>
        <p:spPr>
          <a:xfrm flipH="1" flipV="1">
            <a:off x="6652320" y="5832693"/>
            <a:ext cx="989716" cy="1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4EA29F2-86DD-5B4E-B5D7-1BC40D33D8C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8494624" y="5255402"/>
            <a:ext cx="1" cy="26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A145D-8226-994F-B500-D78B3CF7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06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b="1" dirty="0"/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0669C-0B1E-1E4A-BA81-42D7EED5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38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2981943" y="344039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D94AB5-6899-5946-9BC8-DEF717FC9EAE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>
            <a:off x="3862071" y="3892574"/>
            <a:ext cx="0" cy="127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B6B24-671D-284B-9059-61AA785CCA8E}"/>
              </a:ext>
            </a:extLst>
          </p:cNvPr>
          <p:cNvSpPr/>
          <p:nvPr/>
        </p:nvSpPr>
        <p:spPr>
          <a:xfrm>
            <a:off x="2652164" y="4290809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Contains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6C8BE3-6B94-BF4A-9C92-B44F7BA5562A}"/>
              </a:ext>
            </a:extLst>
          </p:cNvPr>
          <p:cNvSpPr/>
          <p:nvPr/>
        </p:nvSpPr>
        <p:spPr>
          <a:xfrm>
            <a:off x="5622327" y="342900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CartPage</a:t>
            </a:r>
          </a:p>
        </p:txBody>
      </p:sp>
      <p:pic>
        <p:nvPicPr>
          <p:cNvPr id="13" name="Graphic 12" descr="Shopping cart outline">
            <a:extLst>
              <a:ext uri="{FF2B5EF4-FFF2-40B4-BE49-F238E27FC236}">
                <a16:creationId xmlns:a16="http://schemas.microsoft.com/office/drawing/2014/main" id="{5ED6BD3A-A728-2D4C-A41D-91FD31802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1114" y="3532546"/>
            <a:ext cx="1982337" cy="198233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97BA39A-0FFD-7B40-9CC8-8FB9ED0218C2}"/>
              </a:ext>
            </a:extLst>
          </p:cNvPr>
          <p:cNvSpPr/>
          <p:nvPr/>
        </p:nvSpPr>
        <p:spPr>
          <a:xfrm>
            <a:off x="2981943" y="5166256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Catalog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88EDEB-D0A3-FA41-9240-F6B56E79E943}"/>
              </a:ext>
            </a:extLst>
          </p:cNvPr>
          <p:cNvSpPr/>
          <p:nvPr/>
        </p:nvSpPr>
        <p:spPr>
          <a:xfrm>
            <a:off x="5622327" y="5166255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496F96-8DFD-6A40-9813-2AA199D498A7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4742199" y="5392343"/>
            <a:ext cx="8801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DFFC5B-E1E0-0343-A4BA-0EE74BFFDAFD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>
          <a:xfrm>
            <a:off x="6502455" y="3881175"/>
            <a:ext cx="0" cy="128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3BB723B-7ADF-0249-A7DA-15680086270F}"/>
              </a:ext>
            </a:extLst>
          </p:cNvPr>
          <p:cNvSpPr/>
          <p:nvPr/>
        </p:nvSpPr>
        <p:spPr>
          <a:xfrm>
            <a:off x="3839547" y="5939878"/>
            <a:ext cx="266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User chooses a product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0C5C2B-B6C8-1044-B398-6E4FEA2154CD}"/>
              </a:ext>
            </a:extLst>
          </p:cNvPr>
          <p:cNvSpPr/>
          <p:nvPr/>
        </p:nvSpPr>
        <p:spPr>
          <a:xfrm>
            <a:off x="7144820" y="4290809"/>
            <a:ext cx="1943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Visualizes/Clears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E3B21885-D471-994E-89B5-32436DF2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0807518" cy="1262112"/>
          </a:xfrm>
        </p:spPr>
        <p:txBody>
          <a:bodyPr>
            <a:normAutofit/>
          </a:bodyPr>
          <a:lstStyle/>
          <a:p>
            <a:r>
              <a:rPr lang="en-IT" dirty="0"/>
              <a:t>We will build a (too) simple e-commerce app. Users can choose, in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, products from a catalog and add them to the cart. In a different screen, </a:t>
            </a:r>
            <a:r>
              <a:rPr lang="en-IT" dirty="0">
                <a:latin typeface="Courier" pitchFamily="2" charset="0"/>
              </a:rPr>
              <a:t>CartPage</a:t>
            </a:r>
            <a:r>
              <a:rPr lang="en-IT" dirty="0"/>
              <a:t>, the number of items in the cart is visualized.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A1164-A62D-FE4C-851B-DE2158C2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84B95-FAF2-B74C-AA9B-B8C6983F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412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 – UI widget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5204154" y="2085428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D94AB5-6899-5946-9BC8-DEF717FC9EAE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>
            <a:off x="6084282" y="2537603"/>
            <a:ext cx="1258087" cy="5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B6B24-671D-284B-9059-61AA785CCA8E}"/>
              </a:ext>
            </a:extLst>
          </p:cNvPr>
          <p:cNvSpPr/>
          <p:nvPr/>
        </p:nvSpPr>
        <p:spPr>
          <a:xfrm>
            <a:off x="1518800" y="3393340"/>
            <a:ext cx="21140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Palatino Linotype" panose="02040502050505030304" pitchFamily="18" charset="0"/>
              </a:rPr>
              <a:t>To visualize the </a:t>
            </a:r>
            <a:r>
              <a:rPr lang="en-IT" sz="2400" dirty="0">
                <a:latin typeface="Courier" pitchFamily="2" charset="0"/>
              </a:rPr>
              <a:t>Catalog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6C8BE3-6B94-BF4A-9C92-B44F7BA5562A}"/>
              </a:ext>
            </a:extLst>
          </p:cNvPr>
          <p:cNvSpPr/>
          <p:nvPr/>
        </p:nvSpPr>
        <p:spPr>
          <a:xfrm>
            <a:off x="6462241" y="30719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CartPage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E3B21885-D471-994E-89B5-32436DF2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077" y="5244806"/>
            <a:ext cx="10807518" cy="1258265"/>
          </a:xfrm>
        </p:spPr>
        <p:txBody>
          <a:bodyPr>
            <a:normAutofit/>
          </a:bodyPr>
          <a:lstStyle/>
          <a:p>
            <a:r>
              <a:rPr lang="en-IT" dirty="0"/>
              <a:t>How to manage the catalog and the cart? With two class (model).</a:t>
            </a:r>
          </a:p>
          <a:p>
            <a:pPr lvl="1"/>
            <a:r>
              <a:rPr lang="en-IT" dirty="0"/>
              <a:t>No problems with the </a:t>
            </a:r>
            <a:r>
              <a:rPr lang="en-IT" dirty="0">
                <a:latin typeface="Courier" pitchFamily="2" charset="0"/>
              </a:rPr>
              <a:t>Catalog</a:t>
            </a:r>
            <a:r>
              <a:rPr lang="en-IT" dirty="0"/>
              <a:t> (Ephemeral state)…</a:t>
            </a:r>
          </a:p>
          <a:p>
            <a:pPr lvl="1"/>
            <a:r>
              <a:rPr lang="en-IT" dirty="0"/>
              <a:t>On the other hand, </a:t>
            </a:r>
            <a:r>
              <a:rPr lang="en-IT" dirty="0">
                <a:latin typeface="Courier" pitchFamily="2" charset="0"/>
              </a:rPr>
              <a:t>Cart</a:t>
            </a:r>
            <a:r>
              <a:rPr lang="en-IT" dirty="0"/>
              <a:t> must be shared (App state) Where to put it?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497ABF-258D-CD48-937C-291F5C90D631}"/>
              </a:ext>
            </a:extLst>
          </p:cNvPr>
          <p:cNvSpPr/>
          <p:nvPr/>
        </p:nvSpPr>
        <p:spPr>
          <a:xfrm>
            <a:off x="3821857" y="411112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ListTile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A0DAF1-8248-8D40-A8AB-23489C738865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4701985" y="2537603"/>
            <a:ext cx="1382297" cy="53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924C477-5BDD-6849-8A8F-7BB55B074500}"/>
              </a:ext>
            </a:extLst>
          </p:cNvPr>
          <p:cNvSpPr/>
          <p:nvPr/>
        </p:nvSpPr>
        <p:spPr>
          <a:xfrm>
            <a:off x="3821857" y="307195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ListView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5F7FE1-26AE-964D-91A9-B020EE0722BB}"/>
              </a:ext>
            </a:extLst>
          </p:cNvPr>
          <p:cNvCxnSpPr>
            <a:cxnSpLocks/>
            <a:stCxn id="26" idx="2"/>
            <a:endCxn id="19" idx="0"/>
          </p:cNvCxnSpPr>
          <p:nvPr/>
        </p:nvCxnSpPr>
        <p:spPr>
          <a:xfrm>
            <a:off x="4701985" y="3524125"/>
            <a:ext cx="0" cy="58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DC01C07-135D-E145-B1CB-98893686CA88}"/>
              </a:ext>
            </a:extLst>
          </p:cNvPr>
          <p:cNvSpPr/>
          <p:nvPr/>
        </p:nvSpPr>
        <p:spPr>
          <a:xfrm>
            <a:off x="6462241" y="4093556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D4445B-43C2-AA49-ACB6-6423F5A1A39F}"/>
              </a:ext>
            </a:extLst>
          </p:cNvPr>
          <p:cNvCxnSpPr>
            <a:cxnSpLocks/>
            <a:stCxn id="24" idx="2"/>
            <a:endCxn id="38" idx="0"/>
          </p:cNvCxnSpPr>
          <p:nvPr/>
        </p:nvCxnSpPr>
        <p:spPr>
          <a:xfrm>
            <a:off x="7342369" y="3524124"/>
            <a:ext cx="0" cy="56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6494B82-BFE7-5144-A6E0-276BB4EEB187}"/>
              </a:ext>
            </a:extLst>
          </p:cNvPr>
          <p:cNvSpPr/>
          <p:nvPr/>
        </p:nvSpPr>
        <p:spPr>
          <a:xfrm>
            <a:off x="8600456" y="3024009"/>
            <a:ext cx="21140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Palatino Linotype" panose="02040502050505030304" pitchFamily="18" charset="0"/>
              </a:rPr>
              <a:t>To visualize the number of items in the </a:t>
            </a:r>
            <a:r>
              <a:rPr lang="en-IT" sz="2400" dirty="0">
                <a:latin typeface="Courier" pitchFamily="2" charset="0"/>
              </a:rPr>
              <a:t>Cart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CB48E9-95F6-1B49-B4FA-B5D7C372CB51}"/>
              </a:ext>
            </a:extLst>
          </p:cNvPr>
          <p:cNvSpPr/>
          <p:nvPr/>
        </p:nvSpPr>
        <p:spPr>
          <a:xfrm>
            <a:off x="10070894" y="5244806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Catalog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E172E9-3E1E-054B-90DB-1AE69078475B}"/>
              </a:ext>
            </a:extLst>
          </p:cNvPr>
          <p:cNvSpPr/>
          <p:nvPr/>
        </p:nvSpPr>
        <p:spPr>
          <a:xfrm>
            <a:off x="10070894" y="5927953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D16444-299D-F140-B4BC-91C99115532D}"/>
              </a:ext>
            </a:extLst>
          </p:cNvPr>
          <p:cNvSpPr/>
          <p:nvPr/>
        </p:nvSpPr>
        <p:spPr>
          <a:xfrm>
            <a:off x="5208377" y="127234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MaterialApp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EA360D-23EA-EC44-B1C4-6D99236AE11C}"/>
              </a:ext>
            </a:extLst>
          </p:cNvPr>
          <p:cNvCxnSpPr>
            <a:cxnSpLocks/>
            <a:stCxn id="25" idx="2"/>
            <a:endCxn id="10" idx="0"/>
          </p:cNvCxnSpPr>
          <p:nvPr/>
        </p:nvCxnSpPr>
        <p:spPr>
          <a:xfrm flipH="1">
            <a:off x="6084282" y="1724518"/>
            <a:ext cx="4223" cy="36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981CBC-B992-EA4D-9D8A-EAAEA1CB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06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Lift the state up</a:t>
            </a:r>
          </a:p>
        </p:txBody>
      </p:sp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E3B21885-D471-994E-89B5-32436DF22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38" y="1202704"/>
            <a:ext cx="7261395" cy="2051710"/>
          </a:xfrm>
        </p:spPr>
        <p:txBody>
          <a:bodyPr>
            <a:normAutofit/>
          </a:bodyPr>
          <a:lstStyle/>
          <a:p>
            <a:r>
              <a:rPr lang="en-IT" dirty="0"/>
              <a:t>The idea is “Lift the state up”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D0203B-B382-2541-88AB-6D10BAFBE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257" y="901688"/>
            <a:ext cx="4313449" cy="15623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B7E8F47-0BAE-094C-A209-93D4F52728B7}"/>
              </a:ext>
            </a:extLst>
          </p:cNvPr>
          <p:cNvSpPr/>
          <p:nvPr/>
        </p:nvSpPr>
        <p:spPr>
          <a:xfrm>
            <a:off x="5518947" y="382780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AC115E-CAA8-2343-9FFD-6FC090A689D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399075" y="4279984"/>
            <a:ext cx="1258087" cy="53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AC06E0B-770C-3B45-B6E3-DB3659163968}"/>
              </a:ext>
            </a:extLst>
          </p:cNvPr>
          <p:cNvSpPr/>
          <p:nvPr/>
        </p:nvSpPr>
        <p:spPr>
          <a:xfrm>
            <a:off x="6777034" y="481433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3FE9DE-49BC-9E4C-BFD4-DAF283F5781E}"/>
              </a:ext>
            </a:extLst>
          </p:cNvPr>
          <p:cNvSpPr/>
          <p:nvPr/>
        </p:nvSpPr>
        <p:spPr>
          <a:xfrm>
            <a:off x="4136650" y="585350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ListTile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2D75B3-D74C-DE45-88EF-62B9FEB3A47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5016778" y="4279984"/>
            <a:ext cx="1382297" cy="534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6D2B558-3D7B-9844-ABD4-AFDA88BEA52F}"/>
              </a:ext>
            </a:extLst>
          </p:cNvPr>
          <p:cNvSpPr/>
          <p:nvPr/>
        </p:nvSpPr>
        <p:spPr>
          <a:xfrm>
            <a:off x="4136650" y="481433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ListView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961CC-D043-2D4D-A591-A03064F5FA44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5016778" y="5266506"/>
            <a:ext cx="0" cy="58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D9E441E-79CE-BF47-98C3-D5DB269840CB}"/>
              </a:ext>
            </a:extLst>
          </p:cNvPr>
          <p:cNvSpPr/>
          <p:nvPr/>
        </p:nvSpPr>
        <p:spPr>
          <a:xfrm>
            <a:off x="6777034" y="583593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B8200B-C555-FF47-9960-F6AA380DF603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7657162" y="5266505"/>
            <a:ext cx="0" cy="56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44033-3107-9547-B58F-D34FCD0E263E}"/>
              </a:ext>
            </a:extLst>
          </p:cNvPr>
          <p:cNvSpPr/>
          <p:nvPr/>
        </p:nvSpPr>
        <p:spPr>
          <a:xfrm>
            <a:off x="2754353" y="3828233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Catalog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816016-EF7C-BC4E-96E8-CC83396D60A0}"/>
              </a:ext>
            </a:extLst>
          </p:cNvPr>
          <p:cNvSpPr/>
          <p:nvPr/>
        </p:nvSpPr>
        <p:spPr>
          <a:xfrm>
            <a:off x="8925113" y="2976825"/>
            <a:ext cx="1760256" cy="452175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Cart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74C110-C66C-8042-B2DD-572676AA942C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 flipV="1">
            <a:off x="4514609" y="4053897"/>
            <a:ext cx="1004338" cy="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8F6B4BE-2C0E-1240-B46B-F20A5D78BE04}"/>
              </a:ext>
            </a:extLst>
          </p:cNvPr>
          <p:cNvSpPr/>
          <p:nvPr/>
        </p:nvSpPr>
        <p:spPr>
          <a:xfrm>
            <a:off x="5518947" y="28628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MaterialApp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EFB72A2-D2DA-1243-8DFE-E3EDC86F65C6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6399075" y="3202913"/>
            <a:ext cx="2526038" cy="3467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3B6195-5264-664F-8AA5-26E090F92E0A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>
            <a:off x="6399075" y="3315024"/>
            <a:ext cx="0" cy="51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7F5C293-8BDA-B540-B710-438B13F37DCB}"/>
              </a:ext>
            </a:extLst>
          </p:cNvPr>
          <p:cNvSpPr/>
          <p:nvPr/>
        </p:nvSpPr>
        <p:spPr>
          <a:xfrm>
            <a:off x="8661500" y="3549655"/>
            <a:ext cx="25147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Courier" pitchFamily="2" charset="0"/>
              </a:rPr>
              <a:t>Cart</a:t>
            </a:r>
            <a:r>
              <a:rPr lang="en-IT" sz="2400" dirty="0">
                <a:latin typeface="Palatino Linotype" panose="02040502050505030304" pitchFamily="18" charset="0"/>
              </a:rPr>
              <a:t> is injected through the tree. </a:t>
            </a:r>
            <a:endParaRPr lang="en-IT" sz="2400" dirty="0">
              <a:latin typeface="Courier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8B966B-489A-EE4F-A4EC-21F379CF3524}"/>
              </a:ext>
            </a:extLst>
          </p:cNvPr>
          <p:cNvSpPr/>
          <p:nvPr/>
        </p:nvSpPr>
        <p:spPr>
          <a:xfrm>
            <a:off x="474231" y="4466791"/>
            <a:ext cx="25147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Courier" pitchFamily="2" charset="0"/>
              </a:rPr>
              <a:t>Catalog</a:t>
            </a:r>
            <a:r>
              <a:rPr lang="en-IT" sz="2400" dirty="0">
                <a:latin typeface="Palatino Linotype" panose="02040502050505030304" pitchFamily="18" charset="0"/>
              </a:rPr>
              <a:t> is just a variable of </a:t>
            </a:r>
            <a:r>
              <a:rPr lang="en-IT" sz="2400" dirty="0">
                <a:latin typeface="Courier" pitchFamily="2" charset="0"/>
              </a:rPr>
              <a:t>HomePage</a:t>
            </a:r>
            <a:r>
              <a:rPr lang="en-IT" sz="2400" dirty="0">
                <a:latin typeface="Palatino Linotype" panose="02040502050505030304" pitchFamily="18" charset="0"/>
              </a:rPr>
              <a:t>. </a:t>
            </a:r>
            <a:endParaRPr lang="en-IT" sz="2400" dirty="0"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2F9D2-C34B-FC48-8479-31B23C14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793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Case of study - Live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Let’s create a new project “shopper” that implements the case of study and shows how to use Provider.</a:t>
            </a:r>
          </a:p>
          <a:p>
            <a:pPr marL="0" indent="0">
              <a:buNone/>
            </a:pPr>
            <a:endParaRPr lang="en-IT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0FAA9D8-989B-9A4C-B4B2-521DD1517A4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lab_07-state_management/shopper/</a:t>
            </a:r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7F981D7F-3A97-6E4F-8332-D70128928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27" y="3141064"/>
            <a:ext cx="3683000" cy="2209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57D3A-122E-AE49-93FE-BF3A08EF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22</a:t>
            </a:fld>
            <a:endParaRPr lang="en-GB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53415D-DD63-0170-C752-6EE3E990D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058" y="1214728"/>
            <a:ext cx="2445181" cy="5299789"/>
          </a:xfrm>
          <a:prstGeom prst="rect">
            <a:avLst/>
          </a:prstGeom>
        </p:spPr>
      </p:pic>
      <p:pic>
        <p:nvPicPr>
          <p:cNvPr id="11" name="Picture 10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417BD423-4FC5-9967-48E3-BD87C6DEF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607" y="1199338"/>
            <a:ext cx="2420879" cy="524711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D89783-726B-A416-3D79-64B3767FDE03}"/>
              </a:ext>
            </a:extLst>
          </p:cNvPr>
          <p:cNvCxnSpPr>
            <a:cxnSpLocks/>
          </p:cNvCxnSpPr>
          <p:nvPr/>
        </p:nvCxnSpPr>
        <p:spPr>
          <a:xfrm>
            <a:off x="8708434" y="1679466"/>
            <a:ext cx="13343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98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b="1" dirty="0"/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9D6CC-CC02-9045-8A89-73B8E6AA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840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/>
          </a:bodyPr>
          <a:lstStyle/>
          <a:p>
            <a:r>
              <a:rPr lang="en-IT" dirty="0"/>
              <a:t>Provider implement a set of classes, here’s the most important:</a:t>
            </a:r>
          </a:p>
          <a:p>
            <a:pPr lvl="1"/>
            <a:endParaRPr lang="en-IT" dirty="0"/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ChangeNotifier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ChangeNotifierProvider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Consumer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FutureProvider/StreamProvider</a:t>
            </a:r>
          </a:p>
          <a:p>
            <a:pPr lvl="1"/>
            <a:endParaRPr lang="en-IT" b="1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MultiProvider</a:t>
            </a:r>
          </a:p>
          <a:p>
            <a:pPr lvl="1"/>
            <a:endParaRPr lang="en-IT" b="1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b="1" dirty="0">
                <a:latin typeface="Courier" pitchFamily="2" charset="0"/>
                <a:cs typeface="Courier New" panose="02070309020205020404" pitchFamily="49" charset="0"/>
              </a:rPr>
              <a:t>ProxyProvider</a:t>
            </a:r>
          </a:p>
          <a:p>
            <a:pPr lvl="1"/>
            <a:endParaRPr lang="en-IT" dirty="0"/>
          </a:p>
          <a:p>
            <a:pPr lvl="1"/>
            <a:endParaRPr lang="en-IT" dirty="0"/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89A86F-0401-834D-B129-B98EB091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982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FutureProvider/StreamProvider</a:t>
            </a:r>
            <a:r>
              <a:rPr lang="en-IT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868884" cy="5153933"/>
          </a:xfrm>
        </p:spPr>
        <p:txBody>
          <a:bodyPr>
            <a:normAutofit fontScale="92500" lnSpcReduction="10000"/>
          </a:bodyPr>
          <a:lstStyle/>
          <a:p>
            <a:r>
              <a:rPr lang="en-GB" dirty="0" err="1">
                <a:latin typeface="Courier" pitchFamily="2" charset="0"/>
              </a:rPr>
              <a:t>FutureProvider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and </a:t>
            </a:r>
            <a:r>
              <a:rPr lang="en-GB" dirty="0" err="1">
                <a:latin typeface="Courier" pitchFamily="2" charset="0"/>
                <a:ea typeface="Palatino" pitchFamily="2" charset="77"/>
              </a:rPr>
              <a:t>Stream</a:t>
            </a:r>
            <a:r>
              <a:rPr lang="en-GB" dirty="0" err="1">
                <a:latin typeface="Courier" pitchFamily="2" charset="0"/>
              </a:rPr>
              <a:t>Provider</a:t>
            </a:r>
            <a:r>
              <a:rPr lang="en-GB" dirty="0">
                <a:latin typeface="Palatino" pitchFamily="2" charset="77"/>
                <a:ea typeface="Palatino" pitchFamily="2" charset="77"/>
              </a:rPr>
              <a:t> are the same thing as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 but they work with </a:t>
            </a:r>
            <a:r>
              <a:rPr lang="en-GB" dirty="0">
                <a:latin typeface="Courier" pitchFamily="2" charset="0"/>
              </a:rPr>
              <a:t>Future</a:t>
            </a:r>
            <a:r>
              <a:rPr lang="en-GB" dirty="0"/>
              <a:t>s and </a:t>
            </a:r>
            <a:r>
              <a:rPr lang="en-GB" dirty="0">
                <a:latin typeface="Courier" pitchFamily="2" charset="0"/>
              </a:rPr>
              <a:t>Stream</a:t>
            </a:r>
            <a:r>
              <a:rPr lang="en-GB" dirty="0"/>
              <a:t>s instead of </a:t>
            </a:r>
            <a:r>
              <a:rPr lang="en-GB" dirty="0" err="1">
                <a:latin typeface="Courier" pitchFamily="2" charset="0"/>
              </a:rPr>
              <a:t>ChangeNotifier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 err="1"/>
              <a:t>Synthax</a:t>
            </a:r>
            <a:r>
              <a:rPr lang="en-GB" dirty="0"/>
              <a:t> example:</a:t>
            </a:r>
          </a:p>
          <a:p>
            <a:endParaRPr lang="en-GB" dirty="0"/>
          </a:p>
          <a:p>
            <a:pPr marL="342900" lvl="1" indent="0">
              <a:buNone/>
            </a:pPr>
            <a:r>
              <a:rPr lang="en-GB" b="1" dirty="0" err="1">
                <a:latin typeface="Courier" pitchFamily="2" charset="0"/>
              </a:rPr>
              <a:t>FutureProvider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initialData</a:t>
            </a:r>
            <a:r>
              <a:rPr lang="en-GB" dirty="0">
                <a:latin typeface="Courier" pitchFamily="2" charset="0"/>
              </a:rPr>
              <a:t>: null,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create: (context) =&gt; &lt;</a:t>
            </a:r>
            <a:r>
              <a:rPr lang="en-GB" dirty="0" err="1">
                <a:latin typeface="Courier" pitchFamily="2" charset="0"/>
              </a:rPr>
              <a:t>get_a_future</a:t>
            </a:r>
            <a:r>
              <a:rPr lang="en-GB" dirty="0">
                <a:latin typeface="Courier" pitchFamily="2" charset="0"/>
              </a:rPr>
              <a:t>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child: &lt;widget&gt;,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342900" lvl="1" indent="0">
              <a:buNone/>
            </a:pPr>
            <a:r>
              <a:rPr lang="en-GB" b="1" dirty="0" err="1">
                <a:latin typeface="Courier" pitchFamily="2" charset="0"/>
              </a:rPr>
              <a:t>StreamProvider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initialData</a:t>
            </a:r>
            <a:r>
              <a:rPr lang="en-GB" dirty="0">
                <a:latin typeface="Courier" pitchFamily="2" charset="0"/>
              </a:rPr>
              <a:t>: null,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create: (context) =&gt; &lt;</a:t>
            </a:r>
            <a:r>
              <a:rPr lang="en-GB" dirty="0" err="1">
                <a:latin typeface="Courier" pitchFamily="2" charset="0"/>
              </a:rPr>
              <a:t>get_a_stream</a:t>
            </a:r>
            <a:r>
              <a:rPr lang="en-GB" dirty="0">
                <a:latin typeface="Courier" pitchFamily="2" charset="0"/>
              </a:rPr>
              <a:t>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child: &lt;widget&gt;,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);</a:t>
            </a:r>
            <a:endParaRPr lang="en-IT" dirty="0">
              <a:latin typeface="Courier" pitchFamily="2" charset="0"/>
            </a:endParaRPr>
          </a:p>
          <a:p>
            <a:pPr marL="342900" lvl="1" indent="0">
              <a:buNone/>
            </a:pPr>
            <a:endParaRPr lang="en-IT" dirty="0">
              <a:latin typeface="Courier" pitchFamily="2" charset="0"/>
            </a:endParaRPr>
          </a:p>
          <a:p>
            <a:endParaRPr lang="en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A70FB-D572-6A4B-8E41-00EC37FB7A6C}"/>
              </a:ext>
            </a:extLst>
          </p:cNvPr>
          <p:cNvSpPr/>
          <p:nvPr/>
        </p:nvSpPr>
        <p:spPr>
          <a:xfrm>
            <a:off x="8091874" y="3122435"/>
            <a:ext cx="3530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Courier" pitchFamily="2" charset="0"/>
              </a:rPr>
              <a:t>initialData</a:t>
            </a:r>
            <a:r>
              <a:rPr lang="en-IT" sz="2400" dirty="0">
                <a:latin typeface="Palatino Linotype" panose="02040502050505030304" pitchFamily="18" charset="0"/>
              </a:rPr>
              <a:t> is used as value while the Future is loading. </a:t>
            </a:r>
            <a:endParaRPr lang="en-IT" sz="2400" dirty="0">
              <a:latin typeface="Courier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1C418A-8428-4B43-93F3-165B170D2E57}"/>
              </a:ext>
            </a:extLst>
          </p:cNvPr>
          <p:cNvSpPr/>
          <p:nvPr/>
        </p:nvSpPr>
        <p:spPr>
          <a:xfrm>
            <a:off x="8091874" y="4661762"/>
            <a:ext cx="3530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Courier" pitchFamily="2" charset="0"/>
              </a:rPr>
              <a:t>create</a:t>
            </a:r>
            <a:r>
              <a:rPr lang="en-IT" sz="2400" dirty="0">
                <a:latin typeface="Palatino Linotype" panose="02040502050505030304" pitchFamily="18" charset="0"/>
              </a:rPr>
              <a:t> specifies the </a:t>
            </a:r>
            <a:r>
              <a:rPr lang="en-IT" sz="2400" dirty="0">
                <a:latin typeface="Courier" pitchFamily="2" charset="0"/>
              </a:rPr>
              <a:t>Future</a:t>
            </a:r>
            <a:r>
              <a:rPr lang="en-IT" sz="2400" dirty="0">
                <a:latin typeface="Palatino Linotype" panose="02040502050505030304" pitchFamily="18" charset="0"/>
              </a:rPr>
              <a:t> object.</a:t>
            </a:r>
            <a:endParaRPr lang="en-IT" sz="2400" dirty="0">
              <a:latin typeface="Courier" pitchFamily="2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5B8434-1451-9542-BCB3-D1193C8575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747541" y="3722600"/>
            <a:ext cx="4344333" cy="129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2569B7-EC37-714E-8EB9-51C6B56C5E57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355830" y="4212236"/>
            <a:ext cx="1736044" cy="86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54E9D2-7A89-F44D-AF87-067C03E5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35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MultiProvider</a:t>
            </a:r>
            <a:endParaRPr lang="en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868884" cy="5153933"/>
          </a:xfrm>
        </p:spPr>
        <p:txBody>
          <a:bodyPr>
            <a:normAutofit/>
          </a:bodyPr>
          <a:lstStyle/>
          <a:p>
            <a:r>
              <a:rPr lang="en-GB" dirty="0"/>
              <a:t>What if you need to inject more than one provider through the widget tree? Use </a:t>
            </a:r>
            <a:r>
              <a:rPr lang="en-GB" dirty="0" err="1">
                <a:latin typeface="Courier" pitchFamily="2" charset="0"/>
              </a:rPr>
              <a:t>MultiProvider</a:t>
            </a:r>
            <a:r>
              <a:rPr lang="en-GB" dirty="0">
                <a:latin typeface="Courier" pitchFamily="2" charset="0"/>
              </a:rPr>
              <a:t>.</a:t>
            </a:r>
          </a:p>
          <a:p>
            <a:endParaRPr lang="en-GB" dirty="0"/>
          </a:p>
          <a:p>
            <a:r>
              <a:rPr lang="en-GB" dirty="0" err="1"/>
              <a:t>Synthax</a:t>
            </a:r>
            <a:r>
              <a:rPr lang="en-GB" dirty="0"/>
              <a:t> example:</a:t>
            </a:r>
          </a:p>
          <a:p>
            <a:endParaRPr lang="en-GB" dirty="0"/>
          </a:p>
          <a:p>
            <a:pPr marL="342900" lvl="1" indent="0">
              <a:buNone/>
            </a:pPr>
            <a:r>
              <a:rPr lang="en-GB" b="1" dirty="0" err="1">
                <a:latin typeface="Courier" pitchFamily="2" charset="0"/>
              </a:rPr>
              <a:t>MultiProvider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providers: [</a:t>
            </a:r>
          </a:p>
          <a:p>
            <a:pPr marL="342900" lvl="1" indent="0">
              <a:buNone/>
            </a:pPr>
            <a:r>
              <a:rPr lang="en-GB" dirty="0" err="1">
                <a:latin typeface="Courier" pitchFamily="2" charset="0"/>
              </a:rPr>
              <a:t>ChangeNotifierProvider</a:t>
            </a:r>
            <a:r>
              <a:rPr lang="en-GB" dirty="0">
                <a:latin typeface="Courier" pitchFamily="2" charset="0"/>
              </a:rPr>
              <a:t>(...),</a:t>
            </a:r>
          </a:p>
          <a:p>
            <a:pPr marL="342900" lvl="1" indent="0">
              <a:buNone/>
            </a:pPr>
            <a:r>
              <a:rPr lang="en-GB" dirty="0" err="1">
                <a:latin typeface="Courier" pitchFamily="2" charset="0"/>
              </a:rPr>
              <a:t>FutureProvider</a:t>
            </a:r>
            <a:r>
              <a:rPr lang="en-GB" dirty="0">
                <a:latin typeface="Courier" pitchFamily="2" charset="0"/>
              </a:rPr>
              <a:t>(...),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],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child: &lt;</a:t>
            </a:r>
            <a:r>
              <a:rPr lang="en-GB" dirty="0" err="1">
                <a:latin typeface="Courier" pitchFamily="2" charset="0"/>
              </a:rPr>
              <a:t>widget_tree</a:t>
            </a:r>
            <a:r>
              <a:rPr lang="en-GB" dirty="0">
                <a:latin typeface="Courier" pitchFamily="2" charset="0"/>
              </a:rPr>
              <a:t>&gt;,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IT" dirty="0">
              <a:latin typeface="Courier" pitchFamily="2" charset="0"/>
            </a:endParaRPr>
          </a:p>
          <a:p>
            <a:endParaRPr lang="en-IT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9A70FB-D572-6A4B-8E41-00EC37FB7A6C}"/>
              </a:ext>
            </a:extLst>
          </p:cNvPr>
          <p:cNvSpPr/>
          <p:nvPr/>
        </p:nvSpPr>
        <p:spPr>
          <a:xfrm>
            <a:off x="8091874" y="3122435"/>
            <a:ext cx="3530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2400" dirty="0">
                <a:latin typeface="Palatino Linotype" panose="02040502050505030304" pitchFamily="18" charset="0"/>
              </a:rPr>
              <a:t>List of providers.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5B8434-1451-9542-BCB3-D1193C8575C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357797" y="3353268"/>
            <a:ext cx="4734077" cy="589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29569-E2F1-9B4F-9A21-B0C98135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09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Provider classes: </a:t>
            </a:r>
            <a:r>
              <a:rPr lang="en-IT" dirty="0">
                <a:latin typeface="Courier" pitchFamily="2" charset="0"/>
              </a:rPr>
              <a:t>ProxyProvider</a:t>
            </a:r>
            <a:endParaRPr lang="en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868884" cy="515393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What if you have two models that you want to provide, but one of the models depends on the other one? In that case you can use a </a:t>
            </a:r>
            <a:r>
              <a:rPr lang="en-GB" dirty="0" err="1">
                <a:latin typeface="Courier" pitchFamily="2" charset="0"/>
              </a:rPr>
              <a:t>ProxyProvider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 err="1">
                <a:latin typeface="Courier" pitchFamily="2" charset="0"/>
              </a:rPr>
              <a:t>ProxyProvider</a:t>
            </a:r>
            <a:r>
              <a:rPr lang="en-GB" dirty="0"/>
              <a:t> takes the value from one provider and lets it be injected into another provider.</a:t>
            </a:r>
          </a:p>
          <a:p>
            <a:endParaRPr lang="en-GB" dirty="0"/>
          </a:p>
          <a:p>
            <a:r>
              <a:rPr lang="en-GB" dirty="0" err="1"/>
              <a:t>Synthax</a:t>
            </a:r>
            <a:r>
              <a:rPr lang="en-GB" dirty="0"/>
              <a:t> example:</a:t>
            </a:r>
          </a:p>
          <a:p>
            <a:endParaRPr lang="en-GB" dirty="0"/>
          </a:p>
          <a:p>
            <a:pPr marL="342900" lvl="1" indent="0">
              <a:buNone/>
            </a:pPr>
            <a:r>
              <a:rPr lang="en-GB" dirty="0" err="1">
                <a:latin typeface="Courier" pitchFamily="2" charset="0"/>
              </a:rPr>
              <a:t>MultiProvider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providers: [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ChangeNotifierProvider</a:t>
            </a:r>
            <a:r>
              <a:rPr lang="en-GB" dirty="0">
                <a:latin typeface="Courier" pitchFamily="2" charset="0"/>
              </a:rPr>
              <a:t>&lt;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&gt;(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  create: (context) =&gt; 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</a:t>
            </a:r>
            <a:r>
              <a:rPr lang="en-GB" b="1" dirty="0" err="1">
                <a:latin typeface="Courier" pitchFamily="2" charset="0"/>
              </a:rPr>
              <a:t>ProxyProvider</a:t>
            </a:r>
            <a:r>
              <a:rPr lang="en-GB" dirty="0">
                <a:latin typeface="Courier" pitchFamily="2" charset="0"/>
              </a:rPr>
              <a:t>&lt;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, </a:t>
            </a:r>
            <a:r>
              <a:rPr lang="en-GB" dirty="0" err="1">
                <a:latin typeface="Courier" pitchFamily="2" charset="0"/>
              </a:rPr>
              <a:t>AnotherModel</a:t>
            </a:r>
            <a:r>
              <a:rPr lang="en-GB" dirty="0">
                <a:latin typeface="Courier" pitchFamily="2" charset="0"/>
              </a:rPr>
              <a:t>&gt;(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  update: (context, 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, </a:t>
            </a:r>
            <a:r>
              <a:rPr lang="en-GB" dirty="0" err="1">
                <a:latin typeface="Courier" pitchFamily="2" charset="0"/>
              </a:rPr>
              <a:t>anotherModel</a:t>
            </a:r>
            <a:r>
              <a:rPr lang="en-GB" dirty="0">
                <a:latin typeface="Courier" pitchFamily="2" charset="0"/>
              </a:rPr>
              <a:t>) =&gt; </a:t>
            </a:r>
            <a:r>
              <a:rPr lang="en-GB" dirty="0" err="1">
                <a:latin typeface="Courier" pitchFamily="2" charset="0"/>
              </a:rPr>
              <a:t>AnotherModel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myModel</a:t>
            </a:r>
            <a:r>
              <a:rPr lang="en-GB" dirty="0">
                <a:latin typeface="Courier" pitchFamily="2" charset="0"/>
              </a:rPr>
              <a:t>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  ),</a:t>
            </a:r>
          </a:p>
          <a:p>
            <a:pPr marL="342900" lvl="1" indent="0">
              <a:buNone/>
            </a:pPr>
            <a:r>
              <a:rPr lang="en-GB" dirty="0">
                <a:latin typeface="Courier" pitchFamily="2" charset="0"/>
              </a:rPr>
              <a:t>  ],</a:t>
            </a:r>
            <a:endParaRPr lang="en-IT" dirty="0">
              <a:latin typeface="Courier" pitchFamily="2" charset="0"/>
            </a:endParaRPr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D7CB96-6715-ED4D-9229-69136B6E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4439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Provider classes – Much more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 lnSpcReduction="10000"/>
          </a:bodyPr>
          <a:lstStyle/>
          <a:p>
            <a:r>
              <a:rPr lang="en-IT" dirty="0"/>
              <a:t>Of course, t</a:t>
            </a:r>
            <a:r>
              <a:rPr lang="en-GB" dirty="0"/>
              <a:t>he</a:t>
            </a:r>
            <a:r>
              <a:rPr lang="en-IT" dirty="0"/>
              <a:t> Provider package can do much more</a:t>
            </a:r>
          </a:p>
          <a:p>
            <a:pPr lvl="1"/>
            <a:endParaRPr lang="en-IT" dirty="0"/>
          </a:p>
          <a:p>
            <a:pPr lvl="1"/>
            <a:r>
              <a:rPr lang="en-GB" dirty="0" err="1">
                <a:latin typeface="Courier" pitchFamily="2" charset="0"/>
              </a:rPr>
              <a:t>ListenableProvider</a:t>
            </a:r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" pitchFamily="2" charset="0"/>
              </a:rPr>
              <a:t>ValueListenableProvider</a:t>
            </a:r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Courier" pitchFamily="2" charset="0"/>
              </a:rPr>
              <a:t>ChangeNotifierProxyProvider</a:t>
            </a:r>
            <a:endParaRPr lang="en-GB" dirty="0">
              <a:latin typeface="Courier" pitchFamily="2" charset="0"/>
            </a:endParaRPr>
          </a:p>
          <a:p>
            <a:pPr lvl="1"/>
            <a:endParaRPr lang="en-GB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Selector</a:t>
            </a:r>
          </a:p>
          <a:p>
            <a:pPr lvl="1"/>
            <a:endParaRPr lang="en-IT" dirty="0">
              <a:latin typeface="Courier" pitchFamily="2" charset="0"/>
              <a:cs typeface="Courier New" panose="02070309020205020404" pitchFamily="49" charset="0"/>
            </a:endParaRPr>
          </a:p>
          <a:p>
            <a:pPr lvl="1"/>
            <a:r>
              <a:rPr lang="en-IT" dirty="0">
                <a:latin typeface="Courier" pitchFamily="2" charset="0"/>
                <a:cs typeface="Courier New" panose="02070309020205020404" pitchFamily="49" charset="0"/>
              </a:rPr>
              <a:t>...</a:t>
            </a:r>
          </a:p>
          <a:p>
            <a:pPr lvl="1"/>
            <a:endParaRPr lang="en-IT" dirty="0"/>
          </a:p>
          <a:p>
            <a:r>
              <a:rPr lang="en-IT" dirty="0"/>
              <a:t>To learn more, take a look at this useful article: </a:t>
            </a:r>
          </a:p>
          <a:p>
            <a:pPr lvl="1"/>
            <a:r>
              <a:rPr lang="en-IT" dirty="0"/>
              <a:t> </a:t>
            </a:r>
            <a:r>
              <a:rPr lang="en-GB" dirty="0"/>
              <a:t>Making sense of all those Flutter Providers</a:t>
            </a:r>
          </a:p>
          <a:p>
            <a:pPr lvl="2"/>
            <a:r>
              <a:rPr lang="en-GB" dirty="0">
                <a:hlinkClick r:id="rId2"/>
              </a:rPr>
              <a:t>https://medium.com/flutter-community/making-sense-all-of-those-flutter-providers-e842e18f45dd</a:t>
            </a:r>
            <a:endParaRPr lang="en-IT" dirty="0"/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96C29E-2316-B942-B887-683B9316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111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0B37B-AE23-2C4B-BF29-10DE9A83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12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State stands for everything that is necessary to define how the app and its screen behave and look at some point in time:</a:t>
            </a:r>
          </a:p>
          <a:p>
            <a:pPr lvl="1"/>
            <a:r>
              <a:rPr lang="en-IT" dirty="0"/>
              <a:t>Assets</a:t>
            </a:r>
          </a:p>
          <a:p>
            <a:pPr lvl="1"/>
            <a:r>
              <a:rPr lang="en-IT" dirty="0"/>
              <a:t>Variables</a:t>
            </a:r>
          </a:p>
          <a:p>
            <a:pPr lvl="1"/>
            <a:r>
              <a:rPr lang="en-IT" dirty="0"/>
              <a:t>Fonts</a:t>
            </a:r>
          </a:p>
          <a:p>
            <a:pPr lvl="1"/>
            <a:r>
              <a:rPr lang="en-IT" dirty="0"/>
              <a:t>…</a:t>
            </a:r>
          </a:p>
          <a:p>
            <a:pPr lvl="1"/>
            <a:endParaRPr lang="en-IT" dirty="0"/>
          </a:p>
          <a:p>
            <a:r>
              <a:rPr lang="en-IT" dirty="0"/>
              <a:t>Conceptually can be divided in:</a:t>
            </a:r>
          </a:p>
          <a:p>
            <a:pPr lvl="1"/>
            <a:r>
              <a:rPr lang="en-IT" b="1" dirty="0"/>
              <a:t>Ephemeral state</a:t>
            </a:r>
            <a:r>
              <a:rPr lang="en-IT" dirty="0"/>
              <a:t>: sometimes called </a:t>
            </a:r>
            <a:r>
              <a:rPr lang="en-IT" i="1" dirty="0"/>
              <a:t>local state</a:t>
            </a:r>
            <a:r>
              <a:rPr lang="en-IT" dirty="0"/>
              <a:t>, what can be striclty contained in a Widget </a:t>
            </a:r>
          </a:p>
          <a:p>
            <a:pPr lvl="1"/>
            <a:r>
              <a:rPr lang="en-IT" b="1" dirty="0"/>
              <a:t>App state</a:t>
            </a:r>
            <a:r>
              <a:rPr lang="en-IT" dirty="0"/>
              <a:t>: sometimes called </a:t>
            </a:r>
            <a:r>
              <a:rPr lang="en-IT" i="1" dirty="0"/>
              <a:t>shared state</a:t>
            </a:r>
            <a:r>
              <a:rPr lang="en-IT" dirty="0"/>
              <a:t>, things that you want to share across many parts of the app</a:t>
            </a:r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5DFC4-130B-2C45-A12D-84AC2FC6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92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14451" cy="5334907"/>
          </a:xfrm>
        </p:spPr>
        <p:txBody>
          <a:bodyPr>
            <a:normAutofit/>
          </a:bodyPr>
          <a:lstStyle/>
          <a:p>
            <a:r>
              <a:rPr lang="en-GB" dirty="0"/>
              <a:t>Exercise 07.01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meal_manager</a:t>
            </a:r>
            <a:r>
              <a:rPr lang="en-US" dirty="0"/>
              <a:t>’, an app that stores the meal intakes of a user in terms of carbohydrate content and meal timing.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app needs to implement the following functionalities: </a:t>
            </a:r>
          </a:p>
          <a:p>
            <a:pPr lvl="2"/>
            <a:r>
              <a:rPr lang="en-US" dirty="0"/>
              <a:t>When a user opens (or restarts) the app, an empty list is showed;</a:t>
            </a:r>
          </a:p>
          <a:p>
            <a:pPr lvl="2"/>
            <a:r>
              <a:rPr lang="en-US" dirty="0"/>
              <a:t>By tapping a button, the user navigates to another page where he can add a new meal (CHO content and timing). Once he/she is done, the user taps a button and navigates back to the home page. The home page must show the updated meal list with the new meal just created;</a:t>
            </a:r>
          </a:p>
          <a:p>
            <a:pPr lvl="2"/>
            <a:r>
              <a:rPr lang="en-US" dirty="0"/>
              <a:t>The user can select a meal from the list. If he/she does that, he/she navigates to another page where he/she can edit or delete the meal entry from the list.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65F5E-766B-8A46-BC7B-5551310C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31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Exercise: here’s a possible idea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376DD2-D4AA-EC49-ABA3-50DB41E08529}"/>
              </a:ext>
            </a:extLst>
          </p:cNvPr>
          <p:cNvSpPr/>
          <p:nvPr/>
        </p:nvSpPr>
        <p:spPr>
          <a:xfrm>
            <a:off x="534413" y="5461054"/>
            <a:ext cx="20491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Homepage is initially empty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03D3E3-C557-EF43-8409-D2BE67BA5353}"/>
              </a:ext>
            </a:extLst>
          </p:cNvPr>
          <p:cNvSpPr/>
          <p:nvPr/>
        </p:nvSpPr>
        <p:spPr>
          <a:xfrm>
            <a:off x="2784310" y="5423575"/>
            <a:ext cx="20491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When the button is tapped the user navigates to another page where he/she can add a new meal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5CCD2-B1B2-EF4E-BCDC-258E9B2C88DD}"/>
              </a:ext>
            </a:extLst>
          </p:cNvPr>
          <p:cNvSpPr/>
          <p:nvPr/>
        </p:nvSpPr>
        <p:spPr>
          <a:xfrm>
            <a:off x="5189405" y="5423575"/>
            <a:ext cx="20491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When the </a:t>
            </a:r>
            <a:r>
              <a:rPr lang="en-IT" sz="1600">
                <a:latin typeface="Palatino Linotype" panose="02040502050505030304" pitchFamily="18" charset="0"/>
              </a:rPr>
              <a:t>user </a:t>
            </a:r>
            <a:r>
              <a:rPr lang="en-US" sz="1600">
                <a:latin typeface="Palatino Linotype" panose="02040502050505030304" pitchFamily="18" charset="0"/>
              </a:rPr>
              <a:t>finishes,</a:t>
            </a:r>
            <a:r>
              <a:rPr lang="en-IT" sz="1600">
                <a:latin typeface="Palatino Linotype" panose="02040502050505030304" pitchFamily="18" charset="0"/>
              </a:rPr>
              <a:t> </a:t>
            </a:r>
            <a:r>
              <a:rPr lang="en-IT" sz="1600" dirty="0">
                <a:latin typeface="Palatino Linotype" panose="02040502050505030304" pitchFamily="18" charset="0"/>
              </a:rPr>
              <a:t>the new meal is added to the 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B51B24-C99A-544D-9531-6DD27BC03D55}"/>
              </a:ext>
            </a:extLst>
          </p:cNvPr>
          <p:cNvSpPr/>
          <p:nvPr/>
        </p:nvSpPr>
        <p:spPr>
          <a:xfrm>
            <a:off x="7248780" y="5461054"/>
            <a:ext cx="20491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When the meal is tapped, the user navigates to a new screen where he/she can edit or delete it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7488CCA-8AA7-A24E-84CB-726D1CD4AD9C}"/>
              </a:ext>
            </a:extLst>
          </p:cNvPr>
          <p:cNvSpPr/>
          <p:nvPr/>
        </p:nvSpPr>
        <p:spPr>
          <a:xfrm>
            <a:off x="9747368" y="5507220"/>
            <a:ext cx="2049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600" dirty="0">
                <a:latin typeface="Palatino Linotype" panose="02040502050505030304" pitchFamily="18" charset="0"/>
              </a:rPr>
              <a:t>If the meal is edited/deleted the list is updated.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1DE765-501F-6541-9A0D-1C7F8D96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31</a:t>
            </a:fld>
            <a:endParaRPr lang="en-GB"/>
          </a:p>
        </p:txBody>
      </p: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9A8310B-DB16-045B-3EC4-406F5550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13" y="1267254"/>
            <a:ext cx="1843131" cy="3994880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D029C91F-511D-9666-827D-62D4ED27C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304" y="1244171"/>
            <a:ext cx="1843131" cy="3994880"/>
          </a:xfrm>
          <a:prstGeom prst="rect">
            <a:avLst/>
          </a:prstGeom>
        </p:spPr>
      </p:pic>
      <p:pic>
        <p:nvPicPr>
          <p:cNvPr id="11" name="Picture 10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A98B1D53-4ADE-7531-4B2B-E3E1E1196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398" y="1267254"/>
            <a:ext cx="1843131" cy="39948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58221F-8E69-FC96-117A-B35677389077}"/>
              </a:ext>
            </a:extLst>
          </p:cNvPr>
          <p:cNvCxnSpPr>
            <a:cxnSpLocks/>
          </p:cNvCxnSpPr>
          <p:nvPr/>
        </p:nvCxnSpPr>
        <p:spPr>
          <a:xfrm>
            <a:off x="4699416" y="1618950"/>
            <a:ext cx="936886" cy="1019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4E8FD3-9A05-D3D5-76F0-EA88063DC08A}"/>
              </a:ext>
            </a:extLst>
          </p:cNvPr>
          <p:cNvCxnSpPr>
            <a:cxnSpLocks/>
          </p:cNvCxnSpPr>
          <p:nvPr/>
        </p:nvCxnSpPr>
        <p:spPr>
          <a:xfrm flipV="1">
            <a:off x="2218544" y="2908092"/>
            <a:ext cx="944381" cy="1926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" name="Picture 19" descr="A screenshot of a phone&#10;&#10;Description automatically generated">
            <a:extLst>
              <a:ext uri="{FF2B5EF4-FFF2-40B4-BE49-F238E27FC236}">
                <a16:creationId xmlns:a16="http://schemas.microsoft.com/office/drawing/2014/main" id="{2577ED07-9C84-AA09-2042-F7CB12150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773" y="1267253"/>
            <a:ext cx="1843132" cy="3994881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6F3384-8B8C-0298-D3DF-04B21BB53A19}"/>
              </a:ext>
            </a:extLst>
          </p:cNvPr>
          <p:cNvCxnSpPr>
            <a:cxnSpLocks/>
          </p:cNvCxnSpPr>
          <p:nvPr/>
        </p:nvCxnSpPr>
        <p:spPr>
          <a:xfrm>
            <a:off x="6503205" y="1888773"/>
            <a:ext cx="1306670" cy="10942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4" name="Picture 2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5D4C093-F0ED-E881-DD97-573C818F51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507" y="1267253"/>
            <a:ext cx="1843132" cy="399488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65A5E0-DD98-BFF5-AF5A-75E6B886B437}"/>
              </a:ext>
            </a:extLst>
          </p:cNvPr>
          <p:cNvCxnSpPr>
            <a:cxnSpLocks/>
          </p:cNvCxnSpPr>
          <p:nvPr/>
        </p:nvCxnSpPr>
        <p:spPr>
          <a:xfrm flipV="1">
            <a:off x="9158405" y="3800007"/>
            <a:ext cx="1207293" cy="1113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71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1AD0C-792C-CF4C-B1D5-345BFD59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692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Provider</a:t>
            </a:r>
          </a:p>
          <a:p>
            <a:endParaRPr lang="en-GB" dirty="0"/>
          </a:p>
          <a:p>
            <a:r>
              <a:rPr lang="en-GB" dirty="0"/>
              <a:t>Take a look to other approaches, e.g., </a:t>
            </a:r>
            <a:r>
              <a:rPr lang="en-GB" dirty="0" err="1"/>
              <a:t>Riverpod</a:t>
            </a:r>
            <a:r>
              <a:rPr lang="en-GB" dirty="0"/>
              <a:t> or </a:t>
            </a:r>
            <a:r>
              <a:rPr lang="en-GB" dirty="0" err="1"/>
              <a:t>BLoC</a:t>
            </a:r>
            <a:r>
              <a:rPr lang="en-GB" dirty="0"/>
              <a:t>. Maybe there is something that fits better your way of thinking!</a:t>
            </a:r>
          </a:p>
          <a:p>
            <a:endParaRPr lang="en-GB" dirty="0"/>
          </a:p>
          <a:p>
            <a:r>
              <a:rPr lang="en-GB" dirty="0"/>
              <a:t>Take a look at my solution. You will find some useful code.</a:t>
            </a:r>
            <a:br>
              <a:rPr lang="en-GB" dirty="0"/>
            </a:b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CFC3E-1378-2647-904C-EBD658AAF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State management concepts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Provider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Case study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Other Provider classes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875FA-29EF-4844-8FBA-457AB668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711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State management</a:t>
            </a:r>
          </a:p>
          <a:p>
            <a:pPr lvl="1"/>
            <a:r>
              <a:rPr lang="en-GB" dirty="0">
                <a:hlinkClick r:id="rId2"/>
              </a:rPr>
              <a:t>https://docs.flutter.dev/development/data-and-backend/state-mgmt/intro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Making sense of all those Flutter Providers</a:t>
            </a:r>
          </a:p>
          <a:p>
            <a:pPr lvl="1"/>
            <a:r>
              <a:rPr lang="en-GB" dirty="0">
                <a:hlinkClick r:id="rId3"/>
              </a:rPr>
              <a:t>https://medium.com/flutter-community/making-sense-all-of-those-flutter-providers-e842e18f45dd</a:t>
            </a:r>
            <a:r>
              <a:rPr lang="en-GB" dirty="0"/>
              <a:t>	</a:t>
            </a:r>
          </a:p>
          <a:p>
            <a:pPr lvl="1"/>
            <a:endParaRPr lang="en-GB" dirty="0"/>
          </a:p>
          <a:p>
            <a:r>
              <a:rPr lang="en-GB" dirty="0"/>
              <a:t>List of state management approaches</a:t>
            </a:r>
          </a:p>
          <a:p>
            <a:pPr lvl="1"/>
            <a:r>
              <a:rPr lang="en-GB" dirty="0">
                <a:hlinkClick r:id="rId4"/>
              </a:rPr>
              <a:t>https://docs.flutter.dev/development/data-and-backend/state-mgmt/options</a:t>
            </a:r>
            <a:r>
              <a:rPr lang="en-GB" dirty="0"/>
              <a:t> </a:t>
            </a: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65FD1-2BD8-A345-B072-D664E640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There is no universal rule to chose if a variable is part of the ephemeral state or the app state. A diagram that can help:</a:t>
            </a:r>
          </a:p>
          <a:p>
            <a:endParaRPr lang="en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D48EF-525C-7347-A19C-5E697588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34" y="2394318"/>
            <a:ext cx="6654132" cy="43017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2D3C8-7575-A545-BF72-EF0DC285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89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Remember: Flutter is declarative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Flutter is a declarative framework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State is changed? Build methods are called and the UI is refreshed. </a:t>
            </a:r>
          </a:p>
          <a:p>
            <a:endParaRPr lang="en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EE30D3-8790-9943-8C8B-4185AFE37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33" y="1845995"/>
            <a:ext cx="8740942" cy="31660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BC1AD-B85B-6F44-A358-D0872375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8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 far…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So far, we had a grasp on state management:</a:t>
            </a:r>
          </a:p>
          <a:p>
            <a:pPr lvl="1"/>
            <a:r>
              <a:rPr lang="en-IT" dirty="0"/>
              <a:t>Stateful widgets: their state can change through time</a:t>
            </a:r>
          </a:p>
          <a:p>
            <a:pPr lvl="1"/>
            <a:r>
              <a:rPr lang="en-IT" dirty="0"/>
              <a:t>Stateless widgets: th</a:t>
            </a:r>
            <a:r>
              <a:rPr lang="en-GB" dirty="0" err="1"/>
              <a:t>ei</a:t>
            </a:r>
            <a:r>
              <a:rPr lang="en-IT" dirty="0"/>
              <a:t>r state cannot change though time</a:t>
            </a:r>
          </a:p>
          <a:p>
            <a:pPr marL="457200" lvl="1" indent="0">
              <a:buNone/>
            </a:pPr>
            <a:r>
              <a:rPr lang="en-IT" dirty="0"/>
              <a:t> </a:t>
            </a:r>
          </a:p>
          <a:p>
            <a:r>
              <a:rPr lang="en-IT" dirty="0"/>
              <a:t>We need to understand how to change state when something occurs (e.g., a button is pressed, data change,…) and reflect those changes to the UI (rebuilding it).</a:t>
            </a:r>
          </a:p>
          <a:p>
            <a:endParaRPr lang="en-IT" dirty="0"/>
          </a:p>
          <a:p>
            <a:r>
              <a:rPr lang="en-IT" dirty="0"/>
              <a:t>In lesson 4, we used setState():</a:t>
            </a:r>
          </a:p>
          <a:p>
            <a:endParaRPr lang="en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2B687-1842-0E4B-B7EC-B11C850C1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6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 far…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In lesson 4, we used setState():</a:t>
            </a:r>
          </a:p>
          <a:p>
            <a:endParaRPr lang="en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57E28-503C-4B46-9DF8-80B638575285}"/>
              </a:ext>
            </a:extLst>
          </p:cNvPr>
          <p:cNvSpPr/>
          <p:nvPr/>
        </p:nvSpPr>
        <p:spPr>
          <a:xfrm>
            <a:off x="935047" y="1617761"/>
            <a:ext cx="93905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@override</a:t>
            </a:r>
          </a:p>
          <a:p>
            <a:r>
              <a:rPr lang="en-GB" dirty="0">
                <a:latin typeface="Courier" pitchFamily="2" charset="0"/>
              </a:rPr>
              <a:t>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){</a:t>
            </a:r>
          </a:p>
          <a:p>
            <a:r>
              <a:rPr lang="en-GB" dirty="0">
                <a:latin typeface="Courier" pitchFamily="2" charset="0"/>
              </a:rPr>
              <a:t>  return Column(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mainAxisAlignment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MainAxisAlignment.center</a:t>
            </a:r>
            <a:r>
              <a:rPr lang="en-GB" dirty="0">
                <a:latin typeface="Courier" pitchFamily="2" charset="0"/>
              </a:rPr>
              <a:t>,</a:t>
            </a:r>
          </a:p>
          <a:p>
            <a:r>
              <a:rPr lang="en-GB" dirty="0">
                <a:latin typeface="Courier" pitchFamily="2" charset="0"/>
              </a:rPr>
              <a:t>      children: [</a:t>
            </a:r>
          </a:p>
          <a:p>
            <a:r>
              <a:rPr lang="en-GB" dirty="0">
                <a:latin typeface="Courier" pitchFamily="2" charset="0"/>
              </a:rPr>
              <a:t>        Text('Hello, $_word!’),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ElevatedButton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onPressed</a:t>
            </a:r>
            <a:r>
              <a:rPr lang="en-GB" dirty="0">
                <a:latin typeface="Courier" pitchFamily="2" charset="0"/>
              </a:rPr>
              <a:t>: _</a:t>
            </a:r>
            <a:r>
              <a:rPr lang="en-GB" dirty="0" err="1">
                <a:latin typeface="Courier" pitchFamily="2" charset="0"/>
              </a:rPr>
              <a:t>changeWord</a:t>
            </a:r>
            <a:r>
              <a:rPr lang="en-GB" dirty="0">
                <a:latin typeface="Courier" pitchFamily="2" charset="0"/>
              </a:rPr>
              <a:t>, child: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Text('Press me')),</a:t>
            </a:r>
          </a:p>
          <a:p>
            <a:r>
              <a:rPr lang="en-GB" dirty="0">
                <a:latin typeface="Courier" pitchFamily="2" charset="0"/>
              </a:rPr>
              <a:t>      ],);</a:t>
            </a:r>
          </a:p>
          <a:p>
            <a:r>
              <a:rPr lang="en-GB" dirty="0">
                <a:latin typeface="Courier" pitchFamily="2" charset="0"/>
              </a:rPr>
              <a:t>}//build 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b="1" dirty="0">
                <a:latin typeface="Courier" pitchFamily="2" charset="0"/>
              </a:rPr>
              <a:t>void _</a:t>
            </a:r>
            <a:r>
              <a:rPr lang="en-GB" b="1" dirty="0" err="1">
                <a:latin typeface="Courier" pitchFamily="2" charset="0"/>
              </a:rPr>
              <a:t>changeRandomWord</a:t>
            </a:r>
            <a:r>
              <a:rPr lang="en-GB" b="1" dirty="0">
                <a:latin typeface="Courier" pitchFamily="2" charset="0"/>
              </a:rPr>
              <a:t>(){</a:t>
            </a:r>
          </a:p>
          <a:p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setState</a:t>
            </a:r>
            <a:r>
              <a:rPr lang="en-GB" b="1" dirty="0">
                <a:latin typeface="Courier" pitchFamily="2" charset="0"/>
              </a:rPr>
              <a:t>(() {</a:t>
            </a:r>
          </a:p>
          <a:p>
            <a:r>
              <a:rPr lang="en-GB" b="1" dirty="0">
                <a:latin typeface="Courier" pitchFamily="2" charset="0"/>
              </a:rPr>
              <a:t>    _word = </a:t>
            </a:r>
            <a:r>
              <a:rPr lang="en-GB" b="1" dirty="0" err="1">
                <a:latin typeface="Courier" pitchFamily="2" charset="0"/>
              </a:rPr>
              <a:t>WordPair.random</a:t>
            </a:r>
            <a:r>
              <a:rPr lang="en-GB" b="1" dirty="0">
                <a:latin typeface="Courier" pitchFamily="2" charset="0"/>
              </a:rPr>
              <a:t>().first;</a:t>
            </a:r>
          </a:p>
          <a:p>
            <a:r>
              <a:rPr lang="en-GB" b="1" dirty="0">
                <a:latin typeface="Courier" pitchFamily="2" charset="0"/>
              </a:rPr>
              <a:t>  });</a:t>
            </a:r>
          </a:p>
          <a:p>
            <a:r>
              <a:rPr lang="en-GB" b="1" dirty="0">
                <a:latin typeface="Courier" pitchFamily="2" charset="0"/>
              </a:rPr>
              <a:t>}//_</a:t>
            </a:r>
            <a:r>
              <a:rPr lang="en-GB" b="1" dirty="0" err="1">
                <a:latin typeface="Courier" pitchFamily="2" charset="0"/>
              </a:rPr>
              <a:t>changeRandomWord</a:t>
            </a:r>
            <a:endParaRPr lang="en-GB" b="0" dirty="0">
              <a:effectLst/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...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2BFD94-8BFC-FA4D-9311-071744E6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26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limitation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044425" cy="4927192"/>
          </a:xfrm>
        </p:spPr>
        <p:txBody>
          <a:bodyPr>
            <a:normAutofit fontScale="92500" lnSpcReduction="10000"/>
          </a:bodyPr>
          <a:lstStyle/>
          <a:p>
            <a:r>
              <a:rPr lang="en-IT" dirty="0"/>
              <a:t>Why we cannot fully depend on this approach?</a:t>
            </a:r>
          </a:p>
          <a:p>
            <a:endParaRPr lang="en-IT" dirty="0"/>
          </a:p>
          <a:p>
            <a:r>
              <a:rPr lang="en-GB" dirty="0"/>
              <a:t>In a typical widget tree, when two children of a parent are not in the same class as of the parent, rendering one child from another becomes impossible until and unless you involve the parent for the same. </a:t>
            </a:r>
          </a:p>
          <a:p>
            <a:endParaRPr lang="en-GB" dirty="0"/>
          </a:p>
          <a:p>
            <a:r>
              <a:rPr lang="en-GB" dirty="0"/>
              <a:t>You either have to call a </a:t>
            </a:r>
            <a:r>
              <a:rPr lang="en-GB" dirty="0" err="1"/>
              <a:t>setState</a:t>
            </a:r>
            <a:r>
              <a:rPr lang="en-GB" dirty="0"/>
              <a:t>() from parent which in turn renders both children or pass a call-back function from one child to another child via the Parent.</a:t>
            </a:r>
          </a:p>
          <a:p>
            <a:endParaRPr lang="en-GB" dirty="0"/>
          </a:p>
          <a:p>
            <a:r>
              <a:rPr lang="en-GB" dirty="0"/>
              <a:t>In other words, app state is very messy to handle</a:t>
            </a: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9CB63E-47EF-074B-8512-2FB03A1BF4E1}"/>
              </a:ext>
            </a:extLst>
          </p:cNvPr>
          <p:cNvSpPr/>
          <p:nvPr/>
        </p:nvSpPr>
        <p:spPr>
          <a:xfrm>
            <a:off x="8827240" y="238190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Parent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99DA94-9307-DA4C-8711-9583DDEBA4F3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8414467" y="2834075"/>
            <a:ext cx="1292901" cy="106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B79FF9A-58D0-4B4D-8605-A7A6D112EEB0}"/>
              </a:ext>
            </a:extLst>
          </p:cNvPr>
          <p:cNvSpPr/>
          <p:nvPr/>
        </p:nvSpPr>
        <p:spPr>
          <a:xfrm>
            <a:off x="7534339" y="3895269"/>
            <a:ext cx="1760256" cy="55895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Rendering Child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7C281E-3E55-BE46-A26D-179D0B8D3F85}"/>
              </a:ext>
            </a:extLst>
          </p:cNvPr>
          <p:cNvSpPr/>
          <p:nvPr/>
        </p:nvSpPr>
        <p:spPr>
          <a:xfrm>
            <a:off x="10174723" y="3895270"/>
            <a:ext cx="1760256" cy="558953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Renderer Child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397448-7A4B-5249-BD13-3989BEA60A6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707368" y="2834075"/>
            <a:ext cx="1347483" cy="106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Down Arrow 13">
            <a:extLst>
              <a:ext uri="{FF2B5EF4-FFF2-40B4-BE49-F238E27FC236}">
                <a16:creationId xmlns:a16="http://schemas.microsoft.com/office/drawing/2014/main" id="{15DC882D-911F-B54D-A90D-6F48F4034A44}"/>
              </a:ext>
            </a:extLst>
          </p:cNvPr>
          <p:cNvSpPr/>
          <p:nvPr/>
        </p:nvSpPr>
        <p:spPr>
          <a:xfrm rot="5400000">
            <a:off x="9572457" y="3807805"/>
            <a:ext cx="269823" cy="70206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24" name="Graphic 23" descr="Confused person outline">
            <a:extLst>
              <a:ext uri="{FF2B5EF4-FFF2-40B4-BE49-F238E27FC236}">
                <a16:creationId xmlns:a16="http://schemas.microsoft.com/office/drawing/2014/main" id="{52FB9F98-7E14-AE40-9EC8-AB4D1B584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5219" y="5141830"/>
            <a:ext cx="1124298" cy="1124298"/>
          </a:xfrm>
          <a:prstGeom prst="rect">
            <a:avLst/>
          </a:prstGeom>
        </p:spPr>
      </p:pic>
      <p:pic>
        <p:nvPicPr>
          <p:cNvPr id="26" name="Graphic 25" descr="Question mark outline">
            <a:extLst>
              <a:ext uri="{FF2B5EF4-FFF2-40B4-BE49-F238E27FC236}">
                <a16:creationId xmlns:a16="http://schemas.microsoft.com/office/drawing/2014/main" id="{E0A3F5AC-29C2-6D47-AB9C-17451500C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12317" y="4743351"/>
            <a:ext cx="695203" cy="6952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33B2A1-2C1D-B44A-9418-099FE913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84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So, how to manage state?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807518" cy="5153933"/>
          </a:xfrm>
        </p:spPr>
        <p:txBody>
          <a:bodyPr>
            <a:normAutofit/>
          </a:bodyPr>
          <a:lstStyle/>
          <a:p>
            <a:r>
              <a:rPr lang="en-IT" dirty="0"/>
              <a:t>There is no such a thing as a “</a:t>
            </a:r>
            <a:r>
              <a:rPr lang="en-IT" i="1" dirty="0"/>
              <a:t>universal way to manage state</a:t>
            </a:r>
            <a:r>
              <a:rPr lang="en-IT" dirty="0"/>
              <a:t>”</a:t>
            </a:r>
          </a:p>
          <a:p>
            <a:endParaRPr lang="en-IT" dirty="0"/>
          </a:p>
          <a:p>
            <a:r>
              <a:rPr lang="en-IT" dirty="0"/>
              <a:t>Actually, there are a lot of possible approaches:</a:t>
            </a:r>
          </a:p>
          <a:p>
            <a:pPr lvl="1"/>
            <a:r>
              <a:rPr lang="en-IT" dirty="0"/>
              <a:t>Provider</a:t>
            </a:r>
          </a:p>
          <a:p>
            <a:pPr lvl="1"/>
            <a:r>
              <a:rPr lang="en-IT" dirty="0"/>
              <a:t>Riverpod</a:t>
            </a:r>
          </a:p>
          <a:p>
            <a:pPr lvl="1"/>
            <a:r>
              <a:rPr lang="en-IT" dirty="0"/>
              <a:t>Redux</a:t>
            </a:r>
          </a:p>
          <a:p>
            <a:pPr lvl="1"/>
            <a:r>
              <a:rPr lang="en-IT" dirty="0"/>
              <a:t>BLoC</a:t>
            </a:r>
          </a:p>
          <a:p>
            <a:pPr lvl="1"/>
            <a:r>
              <a:rPr lang="en-IT" dirty="0"/>
              <a:t>…</a:t>
            </a:r>
          </a:p>
          <a:p>
            <a:pPr lvl="1"/>
            <a:endParaRPr lang="en-IT" dirty="0"/>
          </a:p>
          <a:p>
            <a:r>
              <a:rPr lang="en-IT" dirty="0"/>
              <a:t>Every approach has its PROs and CONs. So? </a:t>
            </a:r>
          </a:p>
          <a:p>
            <a:endParaRPr lang="en-IT" dirty="0"/>
          </a:p>
          <a:p>
            <a:r>
              <a:rPr lang="en-IT" dirty="0"/>
              <a:t>Here, we will discuss </a:t>
            </a:r>
            <a:r>
              <a:rPr lang="en-IT" b="1" dirty="0"/>
              <a:t>Provider</a:t>
            </a:r>
            <a:r>
              <a:rPr lang="en-IT" dirty="0"/>
              <a:t>, the recommended approach by the Flutter community. </a:t>
            </a:r>
          </a:p>
        </p:txBody>
      </p:sp>
      <p:pic>
        <p:nvPicPr>
          <p:cNvPr id="5" name="Graphic 4" descr="Confused person outline">
            <a:extLst>
              <a:ext uri="{FF2B5EF4-FFF2-40B4-BE49-F238E27FC236}">
                <a16:creationId xmlns:a16="http://schemas.microsoft.com/office/drawing/2014/main" id="{37AFF123-E862-FA4B-B7D8-9C4C93C04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4131" y="2169827"/>
            <a:ext cx="2755692" cy="2755692"/>
          </a:xfrm>
          <a:prstGeom prst="rect">
            <a:avLst/>
          </a:prstGeom>
        </p:spPr>
      </p:pic>
      <p:pic>
        <p:nvPicPr>
          <p:cNvPr id="4" name="Graphic 3" descr="Question mark outline">
            <a:extLst>
              <a:ext uri="{FF2B5EF4-FFF2-40B4-BE49-F238E27FC236}">
                <a16:creationId xmlns:a16="http://schemas.microsoft.com/office/drawing/2014/main" id="{7548BA2D-CED0-9C44-A4B2-E8DEB1529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3148" y="1403220"/>
            <a:ext cx="1054308" cy="10543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97FD1F-2322-984C-8667-6DAB87C3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364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17681</TotalTime>
  <Words>1839</Words>
  <Application>Microsoft Macintosh PowerPoint</Application>
  <PresentationFormat>Widescreen</PresentationFormat>
  <Paragraphs>403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</vt:lpstr>
      <vt:lpstr>Courier New</vt:lpstr>
      <vt:lpstr>Palatino</vt:lpstr>
      <vt:lpstr>Palatino Linotype</vt:lpstr>
      <vt:lpstr>Times New Roman</vt:lpstr>
      <vt:lpstr>Wingdings</vt:lpstr>
      <vt:lpstr>Tema di Office</vt:lpstr>
      <vt:lpstr>Giacomo Cappon</vt:lpstr>
      <vt:lpstr>Outline</vt:lpstr>
      <vt:lpstr>State</vt:lpstr>
      <vt:lpstr>State</vt:lpstr>
      <vt:lpstr>Remember: Flutter is declarative</vt:lpstr>
      <vt:lpstr>So far…</vt:lpstr>
      <vt:lpstr>So far…</vt:lpstr>
      <vt:lpstr>The limitation</vt:lpstr>
      <vt:lpstr>So, how to manage state?</vt:lpstr>
      <vt:lpstr>Outline</vt:lpstr>
      <vt:lpstr>Provider core idea</vt:lpstr>
      <vt:lpstr>Provider classes </vt:lpstr>
      <vt:lpstr>Provider classes </vt:lpstr>
      <vt:lpstr>Provider classes: ChangeNotifier </vt:lpstr>
      <vt:lpstr>Provider classes: ChangeNotifierProvider </vt:lpstr>
      <vt:lpstr>Provider classes: Consumer </vt:lpstr>
      <vt:lpstr>Wrapping up: Provider (core) flow</vt:lpstr>
      <vt:lpstr>Outline</vt:lpstr>
      <vt:lpstr>Case of study</vt:lpstr>
      <vt:lpstr>Case of study – UI widget tree</vt:lpstr>
      <vt:lpstr>Lift the state up</vt:lpstr>
      <vt:lpstr>Case of study - Live</vt:lpstr>
      <vt:lpstr>Outline</vt:lpstr>
      <vt:lpstr>Provider classes </vt:lpstr>
      <vt:lpstr>Provider classes: FutureProvider/StreamProvider </vt:lpstr>
      <vt:lpstr>Provider classes: MultiProvider</vt:lpstr>
      <vt:lpstr>Provider classes: ProxyProvider</vt:lpstr>
      <vt:lpstr>Provider classes – Much more </vt:lpstr>
      <vt:lpstr>Outline</vt:lpstr>
      <vt:lpstr>Exercise</vt:lpstr>
      <vt:lpstr>Exercise: here’s a possible idea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Giacomo Cappon</cp:lastModifiedBy>
  <cp:revision>248</cp:revision>
  <dcterms:created xsi:type="dcterms:W3CDTF">2021-07-19T09:08:13Z</dcterms:created>
  <dcterms:modified xsi:type="dcterms:W3CDTF">2024-04-16T07:20:41Z</dcterms:modified>
</cp:coreProperties>
</file>