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9" r:id="rId2"/>
    <p:sldId id="295" r:id="rId3"/>
    <p:sldId id="390" r:id="rId4"/>
    <p:sldId id="391" r:id="rId5"/>
    <p:sldId id="393" r:id="rId6"/>
    <p:sldId id="444" r:id="rId7"/>
    <p:sldId id="399" r:id="rId8"/>
    <p:sldId id="392" r:id="rId9"/>
    <p:sldId id="397" r:id="rId10"/>
    <p:sldId id="396" r:id="rId11"/>
    <p:sldId id="445" r:id="rId12"/>
    <p:sldId id="356" r:id="rId13"/>
    <p:sldId id="365" r:id="rId14"/>
    <p:sldId id="406" r:id="rId15"/>
    <p:sldId id="407" r:id="rId16"/>
    <p:sldId id="404" r:id="rId17"/>
    <p:sldId id="405" r:id="rId18"/>
    <p:sldId id="408" r:id="rId19"/>
    <p:sldId id="409" r:id="rId20"/>
    <p:sldId id="410" r:id="rId21"/>
    <p:sldId id="401" r:id="rId22"/>
    <p:sldId id="446" r:id="rId23"/>
    <p:sldId id="402" r:id="rId24"/>
    <p:sldId id="428" r:id="rId25"/>
    <p:sldId id="429" r:id="rId26"/>
    <p:sldId id="447" r:id="rId27"/>
    <p:sldId id="430" r:id="rId28"/>
    <p:sldId id="431" r:id="rId29"/>
    <p:sldId id="434" r:id="rId30"/>
    <p:sldId id="432" r:id="rId31"/>
    <p:sldId id="435" r:id="rId32"/>
    <p:sldId id="433" r:id="rId33"/>
    <p:sldId id="436" r:id="rId34"/>
    <p:sldId id="448" r:id="rId35"/>
    <p:sldId id="394" r:id="rId36"/>
    <p:sldId id="453" r:id="rId37"/>
    <p:sldId id="413" r:id="rId38"/>
    <p:sldId id="422" r:id="rId39"/>
    <p:sldId id="423" r:id="rId40"/>
    <p:sldId id="440" r:id="rId41"/>
    <p:sldId id="426" r:id="rId42"/>
    <p:sldId id="427" r:id="rId43"/>
    <p:sldId id="449" r:id="rId44"/>
    <p:sldId id="414" r:id="rId45"/>
    <p:sldId id="437" r:id="rId46"/>
    <p:sldId id="438" r:id="rId47"/>
    <p:sldId id="424" r:id="rId48"/>
    <p:sldId id="441" r:id="rId49"/>
    <p:sldId id="442" r:id="rId50"/>
    <p:sldId id="443" r:id="rId51"/>
    <p:sldId id="450" r:id="rId52"/>
    <p:sldId id="418" r:id="rId53"/>
    <p:sldId id="419" r:id="rId54"/>
    <p:sldId id="415" r:id="rId55"/>
    <p:sldId id="420" r:id="rId56"/>
    <p:sldId id="421" r:id="rId57"/>
    <p:sldId id="416" r:id="rId58"/>
    <p:sldId id="452" r:id="rId59"/>
    <p:sldId id="41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5" autoAdjust="0"/>
    <p:restoredTop sz="87934"/>
  </p:normalViewPr>
  <p:slideViewPr>
    <p:cSldViewPr snapToGrid="0">
      <p:cViewPr varScale="1">
        <p:scale>
          <a:sx n="95" d="100"/>
          <a:sy n="95" d="100"/>
        </p:scale>
        <p:origin x="1416"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14/03/22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1267694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2026486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3850293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955073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641487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3827363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557341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20</a:t>
            </a:fld>
            <a:endParaRPr lang="en-IT"/>
          </a:p>
        </p:txBody>
      </p:sp>
    </p:spTree>
    <p:extLst>
      <p:ext uri="{BB962C8B-B14F-4D97-AF65-F5344CB8AC3E}">
        <p14:creationId xmlns:p14="http://schemas.microsoft.com/office/powerpoint/2010/main" val="2961966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419370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4019298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a:t>
            </a:fld>
            <a:endParaRPr lang="en-IT"/>
          </a:p>
        </p:txBody>
      </p:sp>
    </p:spTree>
    <p:extLst>
      <p:ext uri="{BB962C8B-B14F-4D97-AF65-F5344CB8AC3E}">
        <p14:creationId xmlns:p14="http://schemas.microsoft.com/office/powerpoint/2010/main" val="1866557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1077163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2525642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2645501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4262818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1232973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3631301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42750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2331669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33</a:t>
            </a:fld>
            <a:endParaRPr lang="en-IT"/>
          </a:p>
        </p:txBody>
      </p:sp>
    </p:spTree>
    <p:extLst>
      <p:ext uri="{BB962C8B-B14F-4D97-AF65-F5344CB8AC3E}">
        <p14:creationId xmlns:p14="http://schemas.microsoft.com/office/powerpoint/2010/main" val="4112789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297653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405520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387652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2280460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2739755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881844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79072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1705664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44</a:t>
            </a:fld>
            <a:endParaRPr lang="en-IT"/>
          </a:p>
        </p:txBody>
      </p:sp>
    </p:spTree>
    <p:extLst>
      <p:ext uri="{BB962C8B-B14F-4D97-AF65-F5344CB8AC3E}">
        <p14:creationId xmlns:p14="http://schemas.microsoft.com/office/powerpoint/2010/main" val="41738684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45</a:t>
            </a:fld>
            <a:endParaRPr lang="en-IT"/>
          </a:p>
        </p:txBody>
      </p:sp>
    </p:spTree>
    <p:extLst>
      <p:ext uri="{BB962C8B-B14F-4D97-AF65-F5344CB8AC3E}">
        <p14:creationId xmlns:p14="http://schemas.microsoft.com/office/powerpoint/2010/main" val="3292863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46</a:t>
            </a:fld>
            <a:endParaRPr lang="en-IT"/>
          </a:p>
        </p:txBody>
      </p:sp>
    </p:spTree>
    <p:extLst>
      <p:ext uri="{BB962C8B-B14F-4D97-AF65-F5344CB8AC3E}">
        <p14:creationId xmlns:p14="http://schemas.microsoft.com/office/powerpoint/2010/main" val="29631048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47</a:t>
            </a:fld>
            <a:endParaRPr lang="en-IT"/>
          </a:p>
        </p:txBody>
      </p:sp>
    </p:spTree>
    <p:extLst>
      <p:ext uri="{BB962C8B-B14F-4D97-AF65-F5344CB8AC3E}">
        <p14:creationId xmlns:p14="http://schemas.microsoft.com/office/powerpoint/2010/main" val="138476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3517702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48</a:t>
            </a:fld>
            <a:endParaRPr lang="en-IT"/>
          </a:p>
        </p:txBody>
      </p:sp>
    </p:spTree>
    <p:extLst>
      <p:ext uri="{BB962C8B-B14F-4D97-AF65-F5344CB8AC3E}">
        <p14:creationId xmlns:p14="http://schemas.microsoft.com/office/powerpoint/2010/main" val="21602137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49</a:t>
            </a:fld>
            <a:endParaRPr lang="en-IT"/>
          </a:p>
        </p:txBody>
      </p:sp>
    </p:spTree>
    <p:extLst>
      <p:ext uri="{BB962C8B-B14F-4D97-AF65-F5344CB8AC3E}">
        <p14:creationId xmlns:p14="http://schemas.microsoft.com/office/powerpoint/2010/main" val="3997752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50</a:t>
            </a:fld>
            <a:endParaRPr lang="en-IT"/>
          </a:p>
        </p:txBody>
      </p:sp>
    </p:spTree>
    <p:extLst>
      <p:ext uri="{BB962C8B-B14F-4D97-AF65-F5344CB8AC3E}">
        <p14:creationId xmlns:p14="http://schemas.microsoft.com/office/powerpoint/2010/main" val="11224395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52</a:t>
            </a:fld>
            <a:endParaRPr lang="en-IT"/>
          </a:p>
        </p:txBody>
      </p:sp>
    </p:spTree>
    <p:extLst>
      <p:ext uri="{BB962C8B-B14F-4D97-AF65-F5344CB8AC3E}">
        <p14:creationId xmlns:p14="http://schemas.microsoft.com/office/powerpoint/2010/main" val="17616855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53</a:t>
            </a:fld>
            <a:endParaRPr lang="en-IT"/>
          </a:p>
        </p:txBody>
      </p:sp>
    </p:spTree>
    <p:extLst>
      <p:ext uri="{BB962C8B-B14F-4D97-AF65-F5344CB8AC3E}">
        <p14:creationId xmlns:p14="http://schemas.microsoft.com/office/powerpoint/2010/main" val="35685441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54</a:t>
            </a:fld>
            <a:endParaRPr lang="en-IT"/>
          </a:p>
        </p:txBody>
      </p:sp>
    </p:spTree>
    <p:extLst>
      <p:ext uri="{BB962C8B-B14F-4D97-AF65-F5344CB8AC3E}">
        <p14:creationId xmlns:p14="http://schemas.microsoft.com/office/powerpoint/2010/main" val="38640870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55</a:t>
            </a:fld>
            <a:endParaRPr lang="en-IT"/>
          </a:p>
        </p:txBody>
      </p:sp>
    </p:spTree>
    <p:extLst>
      <p:ext uri="{BB962C8B-B14F-4D97-AF65-F5344CB8AC3E}">
        <p14:creationId xmlns:p14="http://schemas.microsoft.com/office/powerpoint/2010/main" val="27380493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56</a:t>
            </a:fld>
            <a:endParaRPr lang="en-IT"/>
          </a:p>
        </p:txBody>
      </p:sp>
    </p:spTree>
    <p:extLst>
      <p:ext uri="{BB962C8B-B14F-4D97-AF65-F5344CB8AC3E}">
        <p14:creationId xmlns:p14="http://schemas.microsoft.com/office/powerpoint/2010/main" val="781759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57</a:t>
            </a:fld>
            <a:endParaRPr lang="en-IT"/>
          </a:p>
        </p:txBody>
      </p:sp>
    </p:spTree>
    <p:extLst>
      <p:ext uri="{BB962C8B-B14F-4D97-AF65-F5344CB8AC3E}">
        <p14:creationId xmlns:p14="http://schemas.microsoft.com/office/powerpoint/2010/main" val="6583097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59</a:t>
            </a:fld>
            <a:endParaRPr lang="en-IT"/>
          </a:p>
        </p:txBody>
      </p:sp>
    </p:spTree>
    <p:extLst>
      <p:ext uri="{BB962C8B-B14F-4D97-AF65-F5344CB8AC3E}">
        <p14:creationId xmlns:p14="http://schemas.microsoft.com/office/powerpoint/2010/main" val="2865303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3960073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344356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362052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10</a:t>
            </a:fld>
            <a:endParaRPr lang="en-IT"/>
          </a:p>
        </p:txBody>
      </p:sp>
    </p:spTree>
    <p:extLst>
      <p:ext uri="{BB962C8B-B14F-4D97-AF65-F5344CB8AC3E}">
        <p14:creationId xmlns:p14="http://schemas.microsoft.com/office/powerpoint/2010/main" val="371208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12</a:t>
            </a:fld>
            <a:endParaRPr lang="en-IT"/>
          </a:p>
        </p:txBody>
      </p:sp>
    </p:spTree>
    <p:extLst>
      <p:ext uri="{BB962C8B-B14F-4D97-AF65-F5344CB8AC3E}">
        <p14:creationId xmlns:p14="http://schemas.microsoft.com/office/powerpoint/2010/main" val="13043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2021-2022</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1.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7.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40.sv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42.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4.svg"/></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amilajack/reading/blob/master/Design/GOF%20Design%20Patterns.pdf"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hyperlink" Target="https://scottt2.github.io/design-patterns-in-dar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Object-oriented programming</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4991889"/>
          </a:xfrm>
        </p:spPr>
        <p:txBody>
          <a:bodyPr>
            <a:normAutofit fontScale="85000" lnSpcReduction="20000"/>
          </a:bodyPr>
          <a:lstStyle/>
          <a:p>
            <a:r>
              <a:rPr lang="en-GB" dirty="0"/>
              <a:t>Let’s see how to use a class in a simple snippet of code:</a:t>
            </a:r>
          </a:p>
          <a:p>
            <a:endParaRPr lang="en-GB" dirty="0"/>
          </a:p>
          <a:p>
            <a:pPr marL="457200" lvl="1" indent="0">
              <a:buNone/>
            </a:pPr>
            <a:r>
              <a:rPr lang="en-GB" b="1" dirty="0">
                <a:latin typeface="Courier" pitchFamily="2" charset="0"/>
              </a:rPr>
              <a:t>import '</a:t>
            </a:r>
            <a:r>
              <a:rPr lang="en-GB" b="1" dirty="0" err="1">
                <a:latin typeface="Courier" pitchFamily="2" charset="0"/>
              </a:rPr>
              <a:t>dog.dart</a:t>
            </a:r>
            <a:r>
              <a:rPr lang="en-GB" b="1"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457200" lvl="1" indent="0">
              <a:buNone/>
            </a:pPr>
            <a:r>
              <a:rPr lang="en-GB" dirty="0">
                <a:latin typeface="Courier" pitchFamily="2" charset="0"/>
              </a:rPr>
              <a:t>  </a:t>
            </a:r>
          </a:p>
          <a:p>
            <a:pPr marL="457200" lvl="1" indent="0">
              <a:buNone/>
            </a:pPr>
            <a:r>
              <a:rPr lang="en-GB" dirty="0">
                <a:latin typeface="Courier" pitchFamily="2" charset="0"/>
              </a:rPr>
              <a:t>  //Here, I am creating an instance of the class Dog using the defined constructor. </a:t>
            </a:r>
          </a:p>
          <a:p>
            <a:pPr marL="457200" lvl="1" indent="0">
              <a:buNone/>
            </a:pPr>
            <a:r>
              <a:rPr lang="en-GB" dirty="0">
                <a:latin typeface="Courier" pitchFamily="2" charset="0"/>
              </a:rPr>
              <a:t>  //In other words, d is an object of class Dog. </a:t>
            </a:r>
          </a:p>
          <a:p>
            <a:pPr marL="457200" lvl="1" indent="0">
              <a:buNone/>
            </a:pPr>
            <a:r>
              <a:rPr lang="en-GB" dirty="0">
                <a:latin typeface="Courier" pitchFamily="2" charset="0"/>
              </a:rPr>
              <a:t>  </a:t>
            </a:r>
            <a:r>
              <a:rPr lang="en-GB" b="1" dirty="0">
                <a:latin typeface="Courier" pitchFamily="2" charset="0"/>
              </a:rPr>
              <a:t>final d = Dog(name: 'Bob', weight: 10, </a:t>
            </a:r>
            <a:r>
              <a:rPr lang="en-GB" b="1" dirty="0" err="1">
                <a:latin typeface="Courier" pitchFamily="2" charset="0"/>
              </a:rPr>
              <a:t>color</a:t>
            </a:r>
            <a:r>
              <a:rPr lang="en-GB" b="1" dirty="0">
                <a:latin typeface="Courier" pitchFamily="2" charset="0"/>
              </a:rPr>
              <a:t>: 'Black');</a:t>
            </a:r>
          </a:p>
          <a:p>
            <a:pPr marL="457200" lvl="1" indent="0">
              <a:buNone/>
            </a:pPr>
            <a:endParaRPr lang="en-GB" dirty="0">
              <a:latin typeface="Courier" pitchFamily="2" charset="0"/>
            </a:endParaRPr>
          </a:p>
          <a:p>
            <a:pPr marL="457200" lvl="1" indent="0">
              <a:buNone/>
            </a:pPr>
            <a:r>
              <a:rPr lang="en-GB" dirty="0">
                <a:latin typeface="Courier" pitchFamily="2" charset="0"/>
              </a:rPr>
              <a:t>  //Here, I'm using a method of d</a:t>
            </a:r>
          </a:p>
          <a:p>
            <a:pPr marL="457200" lvl="1" indent="0">
              <a:buNone/>
            </a:pPr>
            <a:r>
              <a:rPr lang="en-GB" dirty="0">
                <a:latin typeface="Courier" pitchFamily="2" charset="0"/>
              </a:rPr>
              <a:t>  </a:t>
            </a:r>
            <a:r>
              <a:rPr lang="en-GB" b="1" dirty="0" err="1">
                <a:latin typeface="Courier" pitchFamily="2" charset="0"/>
              </a:rPr>
              <a:t>d.bark</a:t>
            </a:r>
            <a:r>
              <a:rPr lang="en-GB" b="1"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//Instance variables are accessible by default in Dart</a:t>
            </a:r>
          </a:p>
          <a:p>
            <a:pPr marL="457200" lvl="1" indent="0">
              <a:buNone/>
            </a:pPr>
            <a:r>
              <a:rPr lang="en-GB" dirty="0">
                <a:latin typeface="Courier" pitchFamily="2" charset="0"/>
              </a:rPr>
              <a:t>  </a:t>
            </a:r>
            <a:r>
              <a:rPr lang="en-GB" b="1" dirty="0">
                <a:latin typeface="Courier" pitchFamily="2" charset="0"/>
              </a:rPr>
              <a:t>print('d weights ${</a:t>
            </a:r>
            <a:r>
              <a:rPr lang="en-GB" b="1" dirty="0" err="1">
                <a:latin typeface="Courier" pitchFamily="2" charset="0"/>
              </a:rPr>
              <a:t>d</a:t>
            </a:r>
            <a:r>
              <a:rPr lang="en-GB" b="1" dirty="0" err="1">
                <a:highlight>
                  <a:srgbClr val="FFFF00"/>
                </a:highlight>
                <a:latin typeface="Courier" pitchFamily="2" charset="0"/>
              </a:rPr>
              <a:t>.</a:t>
            </a:r>
            <a:r>
              <a:rPr lang="en-GB" b="1" dirty="0" err="1">
                <a:latin typeface="Courier" pitchFamily="2" charset="0"/>
              </a:rPr>
              <a:t>weight</a:t>
            </a:r>
            <a:r>
              <a:rPr lang="en-GB" b="1" dirty="0">
                <a:latin typeface="Courier" pitchFamily="2" charset="0"/>
              </a:rPr>
              <a:t>} kg');</a:t>
            </a:r>
          </a:p>
          <a:p>
            <a:pPr marL="457200" lvl="1" indent="0">
              <a:buNone/>
            </a:pPr>
            <a:r>
              <a:rPr lang="en-GB" b="1" dirty="0">
                <a:latin typeface="Courier" pitchFamily="2" charset="0"/>
              </a:rPr>
              <a:t>  print('d weights ${</a:t>
            </a:r>
            <a:r>
              <a:rPr lang="en-GB" b="1" dirty="0" err="1">
                <a:latin typeface="Courier" pitchFamily="2" charset="0"/>
              </a:rPr>
              <a:t>d</a:t>
            </a:r>
            <a:r>
              <a:rPr lang="en-GB" b="1" dirty="0" err="1">
                <a:highlight>
                  <a:srgbClr val="FFFF00"/>
                </a:highlight>
                <a:latin typeface="Courier" pitchFamily="2" charset="0"/>
              </a:rPr>
              <a:t>.</a:t>
            </a:r>
            <a:r>
              <a:rPr lang="en-GB" b="1" dirty="0" err="1">
                <a:latin typeface="Courier" pitchFamily="2" charset="0"/>
              </a:rPr>
              <a:t>eat</a:t>
            </a:r>
            <a:r>
              <a:rPr lang="en-GB" b="1" dirty="0">
                <a:latin typeface="Courier" pitchFamily="2" charset="0"/>
              </a:rPr>
              <a:t>()} kg’);</a:t>
            </a:r>
          </a:p>
          <a:p>
            <a:pPr marL="457200" lvl="1" indent="0">
              <a:buNone/>
            </a:pPr>
            <a:endParaRPr lang="en-GB" dirty="0">
              <a:latin typeface="Courier" pitchFamily="2" charset="0"/>
            </a:endParaRPr>
          </a:p>
          <a:p>
            <a:pPr marL="457200" lvl="1" indent="0">
              <a:buNone/>
            </a:pPr>
            <a:r>
              <a:rPr lang="en-GB" dirty="0">
                <a:latin typeface="Courier" pitchFamily="2" charset="0"/>
              </a:rPr>
              <a:t>}//main</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 name="Content Placeholder 2">
            <a:extLst>
              <a:ext uri="{FF2B5EF4-FFF2-40B4-BE49-F238E27FC236}">
                <a16:creationId xmlns:a16="http://schemas.microsoft.com/office/drawing/2014/main" id="{665D1DF4-EEF9-E44B-AC2E-851D28FD5A4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extra_lab-oop/use_dog.dart</a:t>
            </a:r>
          </a:p>
        </p:txBody>
      </p:sp>
      <p:sp>
        <p:nvSpPr>
          <p:cNvPr id="3" name="Slide Number Placeholder 2">
            <a:extLst>
              <a:ext uri="{FF2B5EF4-FFF2-40B4-BE49-F238E27FC236}">
                <a16:creationId xmlns:a16="http://schemas.microsoft.com/office/drawing/2014/main" id="{524DD07C-895F-A947-B638-5454DEA0CE73}"/>
              </a:ext>
            </a:extLst>
          </p:cNvPr>
          <p:cNvSpPr>
            <a:spLocks noGrp="1"/>
          </p:cNvSpPr>
          <p:nvPr>
            <p:ph type="sldNum" sz="quarter" idx="12"/>
          </p:nvPr>
        </p:nvSpPr>
        <p:spPr/>
        <p:txBody>
          <a:bodyPr/>
          <a:lstStyle/>
          <a:p>
            <a:fld id="{31DE2C5B-556E-47B8-A792-024C2FCA4ACC}" type="slidenum">
              <a:rPr lang="en-GB" smtClean="0"/>
              <a:t>10</a:t>
            </a:fld>
            <a:endParaRPr lang="en-GB"/>
          </a:p>
        </p:txBody>
      </p:sp>
      <p:sp>
        <p:nvSpPr>
          <p:cNvPr id="10" name="Content Placeholder 2">
            <a:extLst>
              <a:ext uri="{FF2B5EF4-FFF2-40B4-BE49-F238E27FC236}">
                <a16:creationId xmlns:a16="http://schemas.microsoft.com/office/drawing/2014/main" id="{513F2739-1D13-7D46-9CD8-A6AC26A0B1F9}"/>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We can access to methods and instance variables through the </a:t>
            </a:r>
            <a:r>
              <a:rPr lang="en-IT" sz="1600" b="1" dirty="0">
                <a:ea typeface="Palatino" pitchFamily="2" charset="77"/>
              </a:rPr>
              <a:t>dot notation</a:t>
            </a:r>
          </a:p>
        </p:txBody>
      </p:sp>
      <p:cxnSp>
        <p:nvCxnSpPr>
          <p:cNvPr id="11" name="Straight Arrow Connector 10">
            <a:extLst>
              <a:ext uri="{FF2B5EF4-FFF2-40B4-BE49-F238E27FC236}">
                <a16:creationId xmlns:a16="http://schemas.microsoft.com/office/drawing/2014/main" id="{8726A7E9-0929-BB49-B273-1F74366E0502}"/>
              </a:ext>
            </a:extLst>
          </p:cNvPr>
          <p:cNvCxnSpPr>
            <a:cxnSpLocks/>
            <a:stCxn id="10" idx="1"/>
          </p:cNvCxnSpPr>
          <p:nvPr/>
        </p:nvCxnSpPr>
        <p:spPr>
          <a:xfrm flipH="1" flipV="1">
            <a:off x="5679583" y="5280338"/>
            <a:ext cx="3429847" cy="7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443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b="1" dirty="0"/>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292393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fontScale="92500" lnSpcReduction="20000"/>
          </a:bodyPr>
          <a:lstStyle/>
          <a:p>
            <a:r>
              <a:rPr lang="en-IT" dirty="0"/>
              <a:t>OOP provides a modular and hierchical organizing structure for reusing code: </a:t>
            </a:r>
            <a:r>
              <a:rPr lang="en-IT" b="1" dirty="0"/>
              <a:t>inheritance.</a:t>
            </a:r>
          </a:p>
          <a:p>
            <a:endParaRPr lang="en-IT" b="1" dirty="0"/>
          </a:p>
          <a:p>
            <a:r>
              <a:rPr lang="en-IT" b="1" dirty="0"/>
              <a:t>Inheritance </a:t>
            </a:r>
            <a:r>
              <a:rPr lang="en-IT" dirty="0"/>
              <a:t>allows to design ”general classes” (e.g., Animal) that can be specialized to more particular ones (e.g., Cat, Koala, Eagle). </a:t>
            </a:r>
          </a:p>
          <a:p>
            <a:pPr marL="0" indent="0">
              <a:buNone/>
            </a:pPr>
            <a:endParaRPr lang="en-IT" dirty="0"/>
          </a:p>
          <a:p>
            <a:r>
              <a:rPr lang="en-IT" dirty="0"/>
              <a:t>The general class is the so-called </a:t>
            </a:r>
            <a:r>
              <a:rPr lang="en-IT" b="1" dirty="0"/>
              <a:t>superclass</a:t>
            </a:r>
            <a:r>
              <a:rPr lang="en-IT" dirty="0"/>
              <a:t>, the specialized class is the so-called </a:t>
            </a:r>
            <a:r>
              <a:rPr lang="en-IT" b="1" dirty="0"/>
              <a:t>subclass.</a:t>
            </a:r>
          </a:p>
          <a:p>
            <a:endParaRPr lang="en-IT" dirty="0"/>
          </a:p>
          <a:p>
            <a:r>
              <a:rPr lang="en-IT" dirty="0"/>
              <a:t>The subclass </a:t>
            </a:r>
            <a:r>
              <a:rPr lang="en-IT" b="1" dirty="0"/>
              <a:t>inherits </a:t>
            </a:r>
            <a:r>
              <a:rPr lang="en-IT" dirty="0"/>
              <a:t>the instance variables and methods of the superclass and </a:t>
            </a:r>
            <a:r>
              <a:rPr lang="en-IT" b="1" dirty="0"/>
              <a:t>extends </a:t>
            </a:r>
            <a:r>
              <a:rPr lang="en-IT" dirty="0"/>
              <a:t>it with additional instance variables and methods.</a:t>
            </a:r>
          </a:p>
          <a:p>
            <a:endParaRPr lang="en-IT" dirty="0"/>
          </a:p>
          <a:p>
            <a:r>
              <a:rPr lang="en-IT" dirty="0"/>
              <a:t>Everything is an </a:t>
            </a:r>
            <a:r>
              <a:rPr lang="en-IT" b="1" dirty="0">
                <a:latin typeface="Courier" pitchFamily="2" charset="0"/>
              </a:rPr>
              <a:t>Object</a:t>
            </a:r>
            <a:r>
              <a:rPr lang="en-IT" dirty="0"/>
              <a:t> (actually </a:t>
            </a:r>
            <a:r>
              <a:rPr lang="en-IT" b="1" dirty="0">
                <a:latin typeface="Courier" pitchFamily="2" charset="0"/>
              </a:rPr>
              <a:t>Object?</a:t>
            </a:r>
            <a:r>
              <a:rPr lang="en-IT" dirty="0"/>
              <a:t>)</a:t>
            </a:r>
          </a:p>
          <a:p>
            <a:endParaRPr lang="en-IT" dirty="0"/>
          </a:p>
          <a:p>
            <a:endParaRPr lang="en-IT" dirty="0"/>
          </a:p>
          <a:p>
            <a:pPr marL="0" indent="0">
              <a:buNone/>
            </a:pPr>
            <a:endParaRPr lang="en-IT" dirty="0"/>
          </a:p>
        </p:txBody>
      </p:sp>
      <p:pic>
        <p:nvPicPr>
          <p:cNvPr id="6" name="Graphic 5" descr="Cat outline">
            <a:extLst>
              <a:ext uri="{FF2B5EF4-FFF2-40B4-BE49-F238E27FC236}">
                <a16:creationId xmlns:a16="http://schemas.microsoft.com/office/drawing/2014/main" id="{21820477-7FAF-1C4A-9999-25A2B58BEC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02000" y="4809933"/>
            <a:ext cx="1455700" cy="1455700"/>
          </a:xfrm>
          <a:prstGeom prst="rect">
            <a:avLst/>
          </a:prstGeom>
        </p:spPr>
      </p:pic>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7311886" y="6236023"/>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Cat</a:t>
            </a:r>
          </a:p>
        </p:txBody>
      </p:sp>
      <p:cxnSp>
        <p:nvCxnSpPr>
          <p:cNvPr id="20" name="Straight Arrow Connector 19">
            <a:extLst>
              <a:ext uri="{FF2B5EF4-FFF2-40B4-BE49-F238E27FC236}">
                <a16:creationId xmlns:a16="http://schemas.microsoft.com/office/drawing/2014/main" id="{FC049198-D63B-0C4C-B552-2F38E0DCF4F8}"/>
              </a:ext>
            </a:extLst>
          </p:cNvPr>
          <p:cNvCxnSpPr>
            <a:cxnSpLocks/>
            <a:stCxn id="23" idx="4"/>
            <a:endCxn id="6" idx="0"/>
          </p:cNvCxnSpPr>
          <p:nvPr/>
        </p:nvCxnSpPr>
        <p:spPr>
          <a:xfrm flipH="1">
            <a:off x="8529850" y="3866485"/>
            <a:ext cx="1833723" cy="94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235D909-FD39-AE47-A81A-E5884C0AFB31}"/>
              </a:ext>
            </a:extLst>
          </p:cNvPr>
          <p:cNvCxnSpPr>
            <a:cxnSpLocks/>
            <a:stCxn id="23" idx="4"/>
            <a:endCxn id="9" idx="0"/>
          </p:cNvCxnSpPr>
          <p:nvPr/>
        </p:nvCxnSpPr>
        <p:spPr>
          <a:xfrm flipH="1">
            <a:off x="10198677" y="3866485"/>
            <a:ext cx="164896" cy="968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C08F598-9DA8-2446-ACAE-51072758020A}"/>
              </a:ext>
            </a:extLst>
          </p:cNvPr>
          <p:cNvCxnSpPr>
            <a:cxnSpLocks/>
            <a:stCxn id="23" idx="4"/>
          </p:cNvCxnSpPr>
          <p:nvPr/>
        </p:nvCxnSpPr>
        <p:spPr>
          <a:xfrm>
            <a:off x="10363573" y="3866485"/>
            <a:ext cx="1020154" cy="938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Graphic 8" descr="Koala outline">
            <a:extLst>
              <a:ext uri="{FF2B5EF4-FFF2-40B4-BE49-F238E27FC236}">
                <a16:creationId xmlns:a16="http://schemas.microsoft.com/office/drawing/2014/main" id="{40FBFA26-A44B-2847-8157-98C804D44E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0245" y="4835394"/>
            <a:ext cx="1256863" cy="1256863"/>
          </a:xfrm>
          <a:prstGeom prst="rect">
            <a:avLst/>
          </a:prstGeom>
        </p:spPr>
      </p:pic>
      <p:sp>
        <p:nvSpPr>
          <p:cNvPr id="22" name="Content Placeholder 2">
            <a:extLst>
              <a:ext uri="{FF2B5EF4-FFF2-40B4-BE49-F238E27FC236}">
                <a16:creationId xmlns:a16="http://schemas.microsoft.com/office/drawing/2014/main" id="{B08789BE-A4D6-7849-89C2-BDA84C1F9246}"/>
              </a:ext>
            </a:extLst>
          </p:cNvPr>
          <p:cNvSpPr txBox="1">
            <a:spLocks/>
          </p:cNvSpPr>
          <p:nvPr/>
        </p:nvSpPr>
        <p:spPr>
          <a:xfrm>
            <a:off x="8980712" y="618430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Koala</a:t>
            </a:r>
          </a:p>
        </p:txBody>
      </p:sp>
      <p:sp>
        <p:nvSpPr>
          <p:cNvPr id="25" name="Content Placeholder 2">
            <a:extLst>
              <a:ext uri="{FF2B5EF4-FFF2-40B4-BE49-F238E27FC236}">
                <a16:creationId xmlns:a16="http://schemas.microsoft.com/office/drawing/2014/main" id="{0AB80300-57EE-2B4F-BC52-84EF4C2B2580}"/>
              </a:ext>
            </a:extLst>
          </p:cNvPr>
          <p:cNvSpPr txBox="1">
            <a:spLocks/>
          </p:cNvSpPr>
          <p:nvPr/>
        </p:nvSpPr>
        <p:spPr>
          <a:xfrm>
            <a:off x="10165763" y="581545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
        <p:nvSpPr>
          <p:cNvPr id="23" name="Oval 22">
            <a:extLst>
              <a:ext uri="{FF2B5EF4-FFF2-40B4-BE49-F238E27FC236}">
                <a16:creationId xmlns:a16="http://schemas.microsoft.com/office/drawing/2014/main" id="{9B1AF41D-655D-684B-868D-F141A64A730E}"/>
              </a:ext>
            </a:extLst>
          </p:cNvPr>
          <p:cNvSpPr/>
          <p:nvPr/>
        </p:nvSpPr>
        <p:spPr>
          <a:xfrm>
            <a:off x="9460001" y="2363084"/>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145608" y="297278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sp>
        <p:nvSpPr>
          <p:cNvPr id="37" name="Content Placeholder 2">
            <a:extLst>
              <a:ext uri="{FF2B5EF4-FFF2-40B4-BE49-F238E27FC236}">
                <a16:creationId xmlns:a16="http://schemas.microsoft.com/office/drawing/2014/main" id="{66398C6A-A792-FB41-8D3D-273E80807A93}"/>
              </a:ext>
            </a:extLst>
          </p:cNvPr>
          <p:cNvSpPr txBox="1">
            <a:spLocks/>
          </p:cNvSpPr>
          <p:nvPr/>
        </p:nvSpPr>
        <p:spPr>
          <a:xfrm>
            <a:off x="9145608" y="131368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Object</a:t>
            </a:r>
          </a:p>
        </p:txBody>
      </p:sp>
      <p:cxnSp>
        <p:nvCxnSpPr>
          <p:cNvPr id="38" name="Straight Arrow Connector 37">
            <a:extLst>
              <a:ext uri="{FF2B5EF4-FFF2-40B4-BE49-F238E27FC236}">
                <a16:creationId xmlns:a16="http://schemas.microsoft.com/office/drawing/2014/main" id="{7F1D4929-F52D-384E-A288-2F6C4213C996}"/>
              </a:ext>
            </a:extLst>
          </p:cNvPr>
          <p:cNvCxnSpPr>
            <a:cxnSpLocks/>
            <a:stCxn id="37" idx="2"/>
            <a:endCxn id="23" idx="0"/>
          </p:cNvCxnSpPr>
          <p:nvPr/>
        </p:nvCxnSpPr>
        <p:spPr>
          <a:xfrm>
            <a:off x="10363572" y="1763869"/>
            <a:ext cx="1" cy="599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Graphic 4" descr="Eagle outline">
            <a:extLst>
              <a:ext uri="{FF2B5EF4-FFF2-40B4-BE49-F238E27FC236}">
                <a16:creationId xmlns:a16="http://schemas.microsoft.com/office/drawing/2014/main" id="{7D29B3CB-A71E-DB48-A8F9-AA861C998C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73650" y="4805119"/>
            <a:ext cx="914400" cy="914400"/>
          </a:xfrm>
          <a:prstGeom prst="rect">
            <a:avLst/>
          </a:prstGeom>
        </p:spPr>
      </p:pic>
      <p:sp>
        <p:nvSpPr>
          <p:cNvPr id="4" name="Slide Number Placeholder 3">
            <a:extLst>
              <a:ext uri="{FF2B5EF4-FFF2-40B4-BE49-F238E27FC236}">
                <a16:creationId xmlns:a16="http://schemas.microsoft.com/office/drawing/2014/main" id="{03DF2B3F-33FB-F94A-B9FF-9CAC12153588}"/>
              </a:ext>
            </a:extLst>
          </p:cNvPr>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88893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 name="Slide Number Placeholder 3">
            <a:extLst>
              <a:ext uri="{FF2B5EF4-FFF2-40B4-BE49-F238E27FC236}">
                <a16:creationId xmlns:a16="http://schemas.microsoft.com/office/drawing/2014/main" id="{4C2D9D0F-D8CD-C848-9D8C-D3866A34202E}"/>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17" name="Content Placeholder 2">
            <a:extLst>
              <a:ext uri="{FF2B5EF4-FFF2-40B4-BE49-F238E27FC236}">
                <a16:creationId xmlns:a16="http://schemas.microsoft.com/office/drawing/2014/main" id="{0A1B848B-B392-5640-B0A5-FFABC4498B6E}"/>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308435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4401205"/>
          </a:xfrm>
          <a:prstGeom prst="rect">
            <a:avLst/>
          </a:prstGeom>
        </p:spPr>
        <p:txBody>
          <a:bodyPr wrap="square">
            <a:spAutoFit/>
          </a:bodyPr>
          <a:lstStyle/>
          <a:p>
            <a:r>
              <a:rPr lang="en-GB" sz="1400" dirty="0">
                <a:latin typeface="Courier" pitchFamily="2" charset="0"/>
              </a:rPr>
              <a:t>//This is the definition of the superclass Animal</a:t>
            </a:r>
          </a:p>
          <a:p>
            <a:r>
              <a:rPr lang="en-GB" sz="1400" dirty="0">
                <a:latin typeface="Courier" pitchFamily="2" charset="0"/>
              </a:rPr>
              <a:t>class Animal{</a:t>
            </a:r>
          </a:p>
          <a:p>
            <a:endParaRPr lang="en-GB" sz="1400" dirty="0">
              <a:latin typeface="Courier" pitchFamily="2" charset="0"/>
            </a:endParaRPr>
          </a:p>
          <a:p>
            <a:r>
              <a:rPr lang="en-GB" sz="1400" dirty="0">
                <a:latin typeface="Courier" pitchFamily="2" charset="0"/>
              </a:rPr>
              <a:t>  // -- Instance variables</a:t>
            </a:r>
          </a:p>
          <a:p>
            <a:r>
              <a:rPr lang="en-GB" sz="1400" dirty="0">
                <a:latin typeface="Courier" pitchFamily="2" charset="0"/>
              </a:rPr>
              <a:t>  double weight;</a:t>
            </a:r>
          </a:p>
          <a:p>
            <a:r>
              <a:rPr lang="en-GB" sz="1400" dirty="0">
                <a:latin typeface="Courier" pitchFamily="2" charset="0"/>
              </a:rPr>
              <a:t>  String name;</a:t>
            </a:r>
          </a:p>
          <a:p>
            <a:endParaRPr lang="en-GB" sz="1400" dirty="0">
              <a:latin typeface="Courier" pitchFamily="2" charset="0"/>
            </a:endParaRPr>
          </a:p>
          <a:p>
            <a:r>
              <a:rPr lang="en-GB" sz="1400" dirty="0">
                <a:latin typeface="Courier" pitchFamily="2" charset="0"/>
              </a:rPr>
              <a:t>  // -- Constructors</a:t>
            </a:r>
          </a:p>
          <a:p>
            <a:r>
              <a:rPr lang="en-GB" sz="1400" dirty="0">
                <a:latin typeface="Courier" pitchFamily="2" charset="0"/>
              </a:rPr>
              <a:t>  Animal({required </a:t>
            </a:r>
            <a:r>
              <a:rPr lang="en-GB" sz="1400" dirty="0" err="1">
                <a:latin typeface="Courier" pitchFamily="2" charset="0"/>
              </a:rPr>
              <a:t>this.name</a:t>
            </a:r>
            <a:r>
              <a:rPr lang="en-GB" sz="1400" dirty="0">
                <a:latin typeface="Courier" pitchFamily="2" charset="0"/>
              </a:rPr>
              <a:t>, required </a:t>
            </a:r>
            <a:r>
              <a:rPr lang="en-GB" sz="1400" dirty="0" err="1">
                <a:latin typeface="Courier" pitchFamily="2" charset="0"/>
              </a:rPr>
              <a:t>this.weight</a:t>
            </a:r>
            <a:r>
              <a:rPr lang="en-GB" sz="1400" dirty="0">
                <a:latin typeface="Courier" pitchFamily="2" charset="0"/>
              </a:rPr>
              <a:t>});</a:t>
            </a:r>
          </a:p>
          <a:p>
            <a:r>
              <a:rPr lang="en-GB" sz="1400" dirty="0">
                <a:latin typeface="Courier" pitchFamily="2" charset="0"/>
              </a:rPr>
              <a:t>  </a:t>
            </a:r>
          </a:p>
          <a:p>
            <a:r>
              <a:rPr lang="en-GB" sz="1400" dirty="0">
                <a:latin typeface="Courier" pitchFamily="2" charset="0"/>
              </a:rPr>
              <a:t>  // -- Methods</a:t>
            </a:r>
          </a:p>
          <a:p>
            <a:r>
              <a:rPr lang="en-GB" sz="1400" dirty="0">
                <a:latin typeface="Courier" pitchFamily="2" charset="0"/>
              </a:rPr>
              <a:t>  void jump(){</a:t>
            </a:r>
          </a:p>
          <a:p>
            <a:r>
              <a:rPr lang="en-GB" sz="1400" dirty="0">
                <a:latin typeface="Courier" pitchFamily="2" charset="0"/>
              </a:rPr>
              <a:t>    print('Jump');</a:t>
            </a:r>
          </a:p>
          <a:p>
            <a:r>
              <a:rPr lang="en-GB" sz="1400" dirty="0">
                <a:latin typeface="Courier" pitchFamily="2" charset="0"/>
              </a:rPr>
              <a:t>  }//jump</a:t>
            </a:r>
          </a:p>
          <a:p>
            <a:endParaRPr lang="en-GB" sz="1400" dirty="0">
              <a:latin typeface="Courier" pitchFamily="2" charset="0"/>
            </a:endParaRPr>
          </a:p>
          <a:p>
            <a:r>
              <a:rPr lang="en-GB" sz="1400" dirty="0">
                <a:latin typeface="Courier" pitchFamily="2" charset="0"/>
              </a:rPr>
              <a:t>  @override </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'(weight: $weight, name: $name)';</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}//Animal</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 name="Slide Number Placeholder 3">
            <a:extLst>
              <a:ext uri="{FF2B5EF4-FFF2-40B4-BE49-F238E27FC236}">
                <a16:creationId xmlns:a16="http://schemas.microsoft.com/office/drawing/2014/main" id="{B6BDBCFF-8398-2649-B213-F9B1AF844FF8}"/>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17" name="Content Placeholder 2">
            <a:extLst>
              <a:ext uri="{FF2B5EF4-FFF2-40B4-BE49-F238E27FC236}">
                <a16:creationId xmlns:a16="http://schemas.microsoft.com/office/drawing/2014/main" id="{F50D54B1-C50D-D74B-9645-9ADF269B681C}"/>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172497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4401205"/>
          </a:xfrm>
          <a:prstGeom prst="rect">
            <a:avLst/>
          </a:prstGeom>
        </p:spPr>
        <p:txBody>
          <a:bodyPr wrap="square">
            <a:spAutoFit/>
          </a:bodyPr>
          <a:lstStyle/>
          <a:p>
            <a:r>
              <a:rPr lang="en-GB" sz="1400" dirty="0">
                <a:latin typeface="Courier" pitchFamily="2" charset="0"/>
              </a:rPr>
              <a:t>//This is the definition of the superclass Animal</a:t>
            </a:r>
          </a:p>
          <a:p>
            <a:r>
              <a:rPr lang="en-GB" sz="1400" dirty="0">
                <a:latin typeface="Courier" pitchFamily="2" charset="0"/>
              </a:rPr>
              <a:t>class Animal{</a:t>
            </a:r>
          </a:p>
          <a:p>
            <a:endParaRPr lang="en-GB" sz="1400" dirty="0">
              <a:latin typeface="Courier" pitchFamily="2" charset="0"/>
            </a:endParaRPr>
          </a:p>
          <a:p>
            <a:r>
              <a:rPr lang="en-GB" sz="1400" dirty="0">
                <a:latin typeface="Courier" pitchFamily="2" charset="0"/>
              </a:rPr>
              <a:t>  // -- Instance variables</a:t>
            </a:r>
          </a:p>
          <a:p>
            <a:r>
              <a:rPr lang="en-GB" sz="1400" dirty="0">
                <a:latin typeface="Courier" pitchFamily="2" charset="0"/>
              </a:rPr>
              <a:t>  double weight;</a:t>
            </a:r>
          </a:p>
          <a:p>
            <a:r>
              <a:rPr lang="en-GB" sz="1400" dirty="0">
                <a:latin typeface="Courier" pitchFamily="2" charset="0"/>
              </a:rPr>
              <a:t>  String name;</a:t>
            </a:r>
          </a:p>
          <a:p>
            <a:endParaRPr lang="en-GB" sz="1400" dirty="0">
              <a:latin typeface="Courier" pitchFamily="2" charset="0"/>
            </a:endParaRPr>
          </a:p>
          <a:p>
            <a:r>
              <a:rPr lang="en-GB" sz="1400" dirty="0">
                <a:latin typeface="Courier" pitchFamily="2" charset="0"/>
              </a:rPr>
              <a:t>  // -- Constructors</a:t>
            </a:r>
          </a:p>
          <a:p>
            <a:r>
              <a:rPr lang="en-GB" sz="1400" dirty="0">
                <a:latin typeface="Courier" pitchFamily="2" charset="0"/>
              </a:rPr>
              <a:t>  Animal({required </a:t>
            </a:r>
            <a:r>
              <a:rPr lang="en-GB" sz="1400" dirty="0" err="1">
                <a:latin typeface="Courier" pitchFamily="2" charset="0"/>
              </a:rPr>
              <a:t>this.name</a:t>
            </a:r>
            <a:r>
              <a:rPr lang="en-GB" sz="1400" dirty="0">
                <a:latin typeface="Courier" pitchFamily="2" charset="0"/>
              </a:rPr>
              <a:t>, required </a:t>
            </a:r>
            <a:r>
              <a:rPr lang="en-GB" sz="1400" dirty="0" err="1">
                <a:latin typeface="Courier" pitchFamily="2" charset="0"/>
              </a:rPr>
              <a:t>this.weight</a:t>
            </a:r>
            <a:r>
              <a:rPr lang="en-GB" sz="1400" dirty="0">
                <a:latin typeface="Courier" pitchFamily="2" charset="0"/>
              </a:rPr>
              <a:t>});</a:t>
            </a:r>
          </a:p>
          <a:p>
            <a:r>
              <a:rPr lang="en-GB" sz="1400" dirty="0">
                <a:latin typeface="Courier" pitchFamily="2" charset="0"/>
              </a:rPr>
              <a:t>  </a:t>
            </a:r>
          </a:p>
          <a:p>
            <a:r>
              <a:rPr lang="en-GB" sz="1400" dirty="0">
                <a:latin typeface="Courier" pitchFamily="2" charset="0"/>
              </a:rPr>
              <a:t>  // -- Methods</a:t>
            </a:r>
          </a:p>
          <a:p>
            <a:r>
              <a:rPr lang="en-GB" sz="1400" dirty="0">
                <a:latin typeface="Courier" pitchFamily="2" charset="0"/>
              </a:rPr>
              <a:t>  void jump(){</a:t>
            </a:r>
          </a:p>
          <a:p>
            <a:r>
              <a:rPr lang="en-GB" sz="1400" dirty="0">
                <a:latin typeface="Courier" pitchFamily="2" charset="0"/>
              </a:rPr>
              <a:t>    print('Jump');</a:t>
            </a:r>
          </a:p>
          <a:p>
            <a:r>
              <a:rPr lang="en-GB" sz="1400" dirty="0">
                <a:latin typeface="Courier" pitchFamily="2" charset="0"/>
              </a:rPr>
              <a:t>  }//jump</a:t>
            </a:r>
          </a:p>
          <a:p>
            <a:endParaRPr lang="en-GB" sz="1400" dirty="0">
              <a:latin typeface="Courier" pitchFamily="2" charset="0"/>
            </a:endParaRPr>
          </a:p>
          <a:p>
            <a:r>
              <a:rPr lang="en-GB" sz="1400" dirty="0">
                <a:latin typeface="Courier" pitchFamily="2" charset="0"/>
              </a:rPr>
              <a:t>  @override </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'(weight: $weight, name: $name)';</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}//Animal</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7" name="Content Placeholder 2">
            <a:extLst>
              <a:ext uri="{FF2B5EF4-FFF2-40B4-BE49-F238E27FC236}">
                <a16:creationId xmlns:a16="http://schemas.microsoft.com/office/drawing/2014/main" id="{D106BC0B-39AB-7041-AE1E-967F70C4809F}"/>
              </a:ext>
            </a:extLst>
          </p:cNvPr>
          <p:cNvSpPr txBox="1">
            <a:spLocks/>
          </p:cNvSpPr>
          <p:nvPr/>
        </p:nvSpPr>
        <p:spPr>
          <a:xfrm>
            <a:off x="6640392" y="3885821"/>
            <a:ext cx="2654398" cy="737122"/>
          </a:xfrm>
          <a:prstGeom prst="rect">
            <a:avLst/>
          </a:prstGeom>
          <a:solidFill>
            <a:schemeClr val="accent6">
              <a:lumMod val="20000"/>
              <a:lumOff val="80000"/>
            </a:schemeClr>
          </a:solidFill>
        </p:spPr>
        <p:txBody>
          <a:bodyPr vert="horz" lIns="91440" tIns="45720" rIns="91440" bIns="45720" rtlCol="0" anchor="ctr">
            <a:normAutofit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We will learn about the </a:t>
            </a:r>
            <a:r>
              <a:rPr lang="en-IT" sz="1600" b="1" dirty="0">
                <a:latin typeface="Courier" pitchFamily="2" charset="0"/>
                <a:ea typeface="Palatino" pitchFamily="2" charset="77"/>
              </a:rPr>
              <a:t>@override </a:t>
            </a:r>
            <a:r>
              <a:rPr lang="en-IT" sz="1600" dirty="0">
                <a:ea typeface="Palatino" pitchFamily="2" charset="77"/>
              </a:rPr>
              <a:t>decorator later. </a:t>
            </a:r>
          </a:p>
        </p:txBody>
      </p:sp>
      <p:cxnSp>
        <p:nvCxnSpPr>
          <p:cNvPr id="18" name="Straight Arrow Connector 17">
            <a:extLst>
              <a:ext uri="{FF2B5EF4-FFF2-40B4-BE49-F238E27FC236}">
                <a16:creationId xmlns:a16="http://schemas.microsoft.com/office/drawing/2014/main" id="{01E363AA-8AF2-594F-AE27-4539BDDBF275}"/>
              </a:ext>
            </a:extLst>
          </p:cNvPr>
          <p:cNvCxnSpPr>
            <a:cxnSpLocks/>
            <a:stCxn id="17" idx="1"/>
          </p:cNvCxnSpPr>
          <p:nvPr/>
        </p:nvCxnSpPr>
        <p:spPr>
          <a:xfrm flipH="1">
            <a:off x="1729319" y="4254382"/>
            <a:ext cx="4911073" cy="1131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Content Placeholder 2">
            <a:extLst>
              <a:ext uri="{FF2B5EF4-FFF2-40B4-BE49-F238E27FC236}">
                <a16:creationId xmlns:a16="http://schemas.microsoft.com/office/drawing/2014/main" id="{B9103E09-0689-F347-9AA6-94B92758FB09}"/>
              </a:ext>
            </a:extLst>
          </p:cNvPr>
          <p:cNvSpPr txBox="1">
            <a:spLocks/>
          </p:cNvSpPr>
          <p:nvPr/>
        </p:nvSpPr>
        <p:spPr>
          <a:xfrm>
            <a:off x="6640392" y="4768188"/>
            <a:ext cx="2654398" cy="1576444"/>
          </a:xfrm>
          <a:prstGeom prst="rect">
            <a:avLst/>
          </a:prstGeom>
          <a:solidFill>
            <a:schemeClr val="accent6">
              <a:lumMod val="20000"/>
              <a:lumOff val="80000"/>
            </a:schemeClr>
          </a:solidFill>
        </p:spPr>
        <p:txBody>
          <a:bodyPr vert="horz" lIns="91440" tIns="45720" rIns="91440" bIns="45720" rtlCol="0" anchor="ctr">
            <a:normAutofit fontScale="925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toString() </a:t>
            </a:r>
            <a:r>
              <a:rPr lang="en-IT" sz="1600" dirty="0">
                <a:ea typeface="Palatino" pitchFamily="2" charset="77"/>
              </a:rPr>
              <a:t>is a special method that is invoked when we want to ”print” an object of the class. It provides a </a:t>
            </a:r>
            <a:r>
              <a:rPr lang="en-IT" sz="1600" dirty="0">
                <a:latin typeface="Courier" pitchFamily="2" charset="0"/>
                <a:ea typeface="Palatino" pitchFamily="2" charset="77"/>
              </a:rPr>
              <a:t>String</a:t>
            </a:r>
            <a:r>
              <a:rPr lang="en-IT" sz="1600" dirty="0">
                <a:ea typeface="Palatino" pitchFamily="2" charset="77"/>
              </a:rPr>
              <a:t> representation of the object (it is the same as </a:t>
            </a:r>
            <a:r>
              <a:rPr lang="en-IT" sz="1600" b="1" dirty="0">
                <a:latin typeface="Courier" pitchFamily="2" charset="0"/>
                <a:ea typeface="Palatino" pitchFamily="2" charset="77"/>
              </a:rPr>
              <a:t>__repr__ </a:t>
            </a:r>
            <a:r>
              <a:rPr lang="en-IT" sz="1600" dirty="0">
                <a:ea typeface="Palatino" pitchFamily="2" charset="77"/>
              </a:rPr>
              <a:t>in Python)</a:t>
            </a:r>
          </a:p>
        </p:txBody>
      </p:sp>
      <p:cxnSp>
        <p:nvCxnSpPr>
          <p:cNvPr id="25" name="Straight Arrow Connector 24">
            <a:extLst>
              <a:ext uri="{FF2B5EF4-FFF2-40B4-BE49-F238E27FC236}">
                <a16:creationId xmlns:a16="http://schemas.microsoft.com/office/drawing/2014/main" id="{B572A986-8938-7E40-9C63-A80FC4D60280}"/>
              </a:ext>
            </a:extLst>
          </p:cNvPr>
          <p:cNvCxnSpPr>
            <a:cxnSpLocks/>
            <a:stCxn id="21" idx="1"/>
          </p:cNvCxnSpPr>
          <p:nvPr/>
        </p:nvCxnSpPr>
        <p:spPr>
          <a:xfrm flipH="1">
            <a:off x="2781837" y="5556410"/>
            <a:ext cx="3858555" cy="20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508BBD3A-8F5A-9642-834A-821EF23941C3}"/>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extra_lab-oop/animal.dart</a:t>
            </a:r>
          </a:p>
        </p:txBody>
      </p:sp>
      <p:sp>
        <p:nvSpPr>
          <p:cNvPr id="4" name="Slide Number Placeholder 3">
            <a:extLst>
              <a:ext uri="{FF2B5EF4-FFF2-40B4-BE49-F238E27FC236}">
                <a16:creationId xmlns:a16="http://schemas.microsoft.com/office/drawing/2014/main" id="{882AAFAE-73C0-3A4A-BFDC-C39D1247BAF7}"/>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507024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9" name="Rectangle 18">
            <a:extLst>
              <a:ext uri="{FF2B5EF4-FFF2-40B4-BE49-F238E27FC236}">
                <a16:creationId xmlns:a16="http://schemas.microsoft.com/office/drawing/2014/main" id="{1877F9B4-0607-9B48-A78F-4EDA6DADFBC5}"/>
              </a:ext>
            </a:extLst>
          </p:cNvPr>
          <p:cNvSpPr/>
          <p:nvPr/>
        </p:nvSpPr>
        <p:spPr>
          <a:xfrm>
            <a:off x="6640392" y="4939687"/>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0" name="Rectangle 19">
            <a:extLst>
              <a:ext uri="{FF2B5EF4-FFF2-40B4-BE49-F238E27FC236}">
                <a16:creationId xmlns:a16="http://schemas.microsoft.com/office/drawing/2014/main" id="{7FE26D5B-434A-FA44-BDEA-9C288C4AC9B8}"/>
              </a:ext>
            </a:extLst>
          </p:cNvPr>
          <p:cNvSpPr/>
          <p:nvPr/>
        </p:nvSpPr>
        <p:spPr>
          <a:xfrm>
            <a:off x="6640392" y="437420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22" name="Rectangle 21">
            <a:extLst>
              <a:ext uri="{FF2B5EF4-FFF2-40B4-BE49-F238E27FC236}">
                <a16:creationId xmlns:a16="http://schemas.microsoft.com/office/drawing/2014/main" id="{25D27EE7-3F12-F040-B830-FB27C3604365}"/>
              </a:ext>
            </a:extLst>
          </p:cNvPr>
          <p:cNvSpPr/>
          <p:nvPr/>
        </p:nvSpPr>
        <p:spPr>
          <a:xfrm>
            <a:off x="6640390" y="5572785"/>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26" name="Rectangle 25">
            <a:extLst>
              <a:ext uri="{FF2B5EF4-FFF2-40B4-BE49-F238E27FC236}">
                <a16:creationId xmlns:a16="http://schemas.microsoft.com/office/drawing/2014/main" id="{C65AA77C-A85F-5343-B601-A47EF501F784}"/>
              </a:ext>
            </a:extLst>
          </p:cNvPr>
          <p:cNvSpPr/>
          <p:nvPr/>
        </p:nvSpPr>
        <p:spPr>
          <a:xfrm>
            <a:off x="6640390" y="4374203"/>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7" name="Straight Arrow Connector 26">
            <a:extLst>
              <a:ext uri="{FF2B5EF4-FFF2-40B4-BE49-F238E27FC236}">
                <a16:creationId xmlns:a16="http://schemas.microsoft.com/office/drawing/2014/main" id="{6D64EC59-7E51-FD4B-9D6F-0B71544F01AA}"/>
              </a:ext>
            </a:extLst>
          </p:cNvPr>
          <p:cNvCxnSpPr>
            <a:cxnSpLocks/>
            <a:stCxn id="26" idx="0"/>
            <a:endCxn id="16" idx="2"/>
          </p:cNvCxnSpPr>
          <p:nvPr/>
        </p:nvCxnSpPr>
        <p:spPr>
          <a:xfrm flipV="1">
            <a:off x="7983918" y="3112826"/>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659EA27-CF7C-1F43-8A81-5E8FCBE3349E}"/>
              </a:ext>
            </a:extLst>
          </p:cNvPr>
          <p:cNvSpPr/>
          <p:nvPr/>
        </p:nvSpPr>
        <p:spPr>
          <a:xfrm>
            <a:off x="7995934" y="3558848"/>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4" name="Slide Number Placeholder 3">
            <a:extLst>
              <a:ext uri="{FF2B5EF4-FFF2-40B4-BE49-F238E27FC236}">
                <a16:creationId xmlns:a16="http://schemas.microsoft.com/office/drawing/2014/main" id="{F952859D-134D-C34A-B87B-E45CF08DDA2E}"/>
              </a:ext>
            </a:extLst>
          </p:cNvPr>
          <p:cNvSpPr>
            <a:spLocks noGrp="1"/>
          </p:cNvSpPr>
          <p:nvPr>
            <p:ph type="sldNum" sz="quarter" idx="12"/>
          </p:nvPr>
        </p:nvSpPr>
        <p:spPr/>
        <p:txBody>
          <a:bodyPr/>
          <a:lstStyle/>
          <a:p>
            <a:fld id="{31DE2C5B-556E-47B8-A792-024C2FCA4ACC}" type="slidenum">
              <a:rPr lang="en-GB" smtClean="0"/>
              <a:t>16</a:t>
            </a:fld>
            <a:endParaRPr lang="en-GB"/>
          </a:p>
        </p:txBody>
      </p:sp>
      <p:sp>
        <p:nvSpPr>
          <p:cNvPr id="21" name="Content Placeholder 2">
            <a:extLst>
              <a:ext uri="{FF2B5EF4-FFF2-40B4-BE49-F238E27FC236}">
                <a16:creationId xmlns:a16="http://schemas.microsoft.com/office/drawing/2014/main" id="{8E2640EC-F979-E740-B084-203F35BE6D4A}"/>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2156496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extends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super(name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dirty="0" err="1">
                <a:latin typeface="Courier" pitchFamily="2" charset="0"/>
              </a:rPr>
              <a:t>super.toString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9" name="Rectangle 18">
            <a:extLst>
              <a:ext uri="{FF2B5EF4-FFF2-40B4-BE49-F238E27FC236}">
                <a16:creationId xmlns:a16="http://schemas.microsoft.com/office/drawing/2014/main" id="{1877F9B4-0607-9B48-A78F-4EDA6DADFBC5}"/>
              </a:ext>
            </a:extLst>
          </p:cNvPr>
          <p:cNvSpPr/>
          <p:nvPr/>
        </p:nvSpPr>
        <p:spPr>
          <a:xfrm>
            <a:off x="6640392" y="4939687"/>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0" name="Rectangle 19">
            <a:extLst>
              <a:ext uri="{FF2B5EF4-FFF2-40B4-BE49-F238E27FC236}">
                <a16:creationId xmlns:a16="http://schemas.microsoft.com/office/drawing/2014/main" id="{7FE26D5B-434A-FA44-BDEA-9C288C4AC9B8}"/>
              </a:ext>
            </a:extLst>
          </p:cNvPr>
          <p:cNvSpPr/>
          <p:nvPr/>
        </p:nvSpPr>
        <p:spPr>
          <a:xfrm>
            <a:off x="6640392" y="437420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22" name="Rectangle 21">
            <a:extLst>
              <a:ext uri="{FF2B5EF4-FFF2-40B4-BE49-F238E27FC236}">
                <a16:creationId xmlns:a16="http://schemas.microsoft.com/office/drawing/2014/main" id="{25D27EE7-3F12-F040-B830-FB27C3604365}"/>
              </a:ext>
            </a:extLst>
          </p:cNvPr>
          <p:cNvSpPr/>
          <p:nvPr/>
        </p:nvSpPr>
        <p:spPr>
          <a:xfrm>
            <a:off x="6640390" y="5572785"/>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26" name="Rectangle 25">
            <a:extLst>
              <a:ext uri="{FF2B5EF4-FFF2-40B4-BE49-F238E27FC236}">
                <a16:creationId xmlns:a16="http://schemas.microsoft.com/office/drawing/2014/main" id="{C65AA77C-A85F-5343-B601-A47EF501F784}"/>
              </a:ext>
            </a:extLst>
          </p:cNvPr>
          <p:cNvSpPr/>
          <p:nvPr/>
        </p:nvSpPr>
        <p:spPr>
          <a:xfrm>
            <a:off x="6640390" y="4374203"/>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7" name="Straight Arrow Connector 26">
            <a:extLst>
              <a:ext uri="{FF2B5EF4-FFF2-40B4-BE49-F238E27FC236}">
                <a16:creationId xmlns:a16="http://schemas.microsoft.com/office/drawing/2014/main" id="{6D64EC59-7E51-FD4B-9D6F-0B71544F01AA}"/>
              </a:ext>
            </a:extLst>
          </p:cNvPr>
          <p:cNvCxnSpPr>
            <a:cxnSpLocks/>
            <a:stCxn id="26" idx="0"/>
            <a:endCxn id="16" idx="2"/>
          </p:cNvCxnSpPr>
          <p:nvPr/>
        </p:nvCxnSpPr>
        <p:spPr>
          <a:xfrm flipV="1">
            <a:off x="7983918" y="3112826"/>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659EA27-CF7C-1F43-8A81-5E8FCBE3349E}"/>
              </a:ext>
            </a:extLst>
          </p:cNvPr>
          <p:cNvSpPr/>
          <p:nvPr/>
        </p:nvSpPr>
        <p:spPr>
          <a:xfrm>
            <a:off x="7995934" y="3558848"/>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extra_lab-oop/eagle.dart</a:t>
            </a:r>
          </a:p>
        </p:txBody>
      </p:sp>
      <p:sp>
        <p:nvSpPr>
          <p:cNvPr id="4" name="Slide Number Placeholder 3">
            <a:extLst>
              <a:ext uri="{FF2B5EF4-FFF2-40B4-BE49-F238E27FC236}">
                <a16:creationId xmlns:a16="http://schemas.microsoft.com/office/drawing/2014/main" id="{D7931330-37C5-304B-9AD5-E783D220EC6A}"/>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25" name="Content Placeholder 2">
            <a:extLst>
              <a:ext uri="{FF2B5EF4-FFF2-40B4-BE49-F238E27FC236}">
                <a16:creationId xmlns:a16="http://schemas.microsoft.com/office/drawing/2014/main" id="{B69C7BA6-2D39-6948-AFF0-D61F95E9C8C2}"/>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3019020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extends</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085115"/>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a:t>
            </a:r>
            <a:r>
              <a:rPr lang="en-GB" sz="1400" b="1" dirty="0">
                <a:highlight>
                  <a:srgbClr val="FFFF00"/>
                </a:highlight>
                <a:latin typeface="Courier" pitchFamily="2" charset="0"/>
              </a:rPr>
              <a:t>extends</a:t>
            </a:r>
            <a:r>
              <a:rPr lang="en-GB" sz="1400" dirty="0">
                <a:latin typeface="Courier" pitchFamily="2" charset="0"/>
              </a:rPr>
              <a:t>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super(name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dirty="0" err="1">
                <a:latin typeface="Courier" pitchFamily="2" charset="0"/>
              </a:rPr>
              <a:t>super.toString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extra_lab-oop/eagle.dart</a:t>
            </a:r>
          </a:p>
        </p:txBody>
      </p:sp>
      <p:sp>
        <p:nvSpPr>
          <p:cNvPr id="25" name="Content Placeholder 2">
            <a:extLst>
              <a:ext uri="{FF2B5EF4-FFF2-40B4-BE49-F238E27FC236}">
                <a16:creationId xmlns:a16="http://schemas.microsoft.com/office/drawing/2014/main" id="{AB64974E-838D-A64E-81C8-B7EA0003C311}"/>
              </a:ext>
            </a:extLst>
          </p:cNvPr>
          <p:cNvSpPr txBox="1">
            <a:spLocks/>
          </p:cNvSpPr>
          <p:nvPr/>
        </p:nvSpPr>
        <p:spPr>
          <a:xfrm>
            <a:off x="6756137" y="4344811"/>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extends</a:t>
            </a:r>
            <a:r>
              <a:rPr lang="en-IT" sz="1600" dirty="0">
                <a:ea typeface="Palatino" pitchFamily="2" charset="77"/>
              </a:rPr>
              <a:t> specifies the superclass we are extending and thus we are inheriting from.</a:t>
            </a:r>
          </a:p>
        </p:txBody>
      </p:sp>
      <p:cxnSp>
        <p:nvCxnSpPr>
          <p:cNvPr id="28" name="Straight Arrow Connector 27">
            <a:extLst>
              <a:ext uri="{FF2B5EF4-FFF2-40B4-BE49-F238E27FC236}">
                <a16:creationId xmlns:a16="http://schemas.microsoft.com/office/drawing/2014/main" id="{243249C2-C284-1342-8990-3601AEE4D4BB}"/>
              </a:ext>
            </a:extLst>
          </p:cNvPr>
          <p:cNvCxnSpPr>
            <a:cxnSpLocks/>
            <a:stCxn id="25" idx="1"/>
          </p:cNvCxnSpPr>
          <p:nvPr/>
        </p:nvCxnSpPr>
        <p:spPr>
          <a:xfrm flipH="1" flipV="1">
            <a:off x="2530699" y="2896189"/>
            <a:ext cx="4225438" cy="2010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26FD99C-8A76-6846-91EC-99565B4E3500}"/>
              </a:ext>
            </a:extLst>
          </p:cNvPr>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3672957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super</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085115"/>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extends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a:t>
            </a:r>
            <a:r>
              <a:rPr lang="en-GB" sz="1400" b="1" dirty="0">
                <a:highlight>
                  <a:srgbClr val="FFFF00"/>
                </a:highlight>
                <a:latin typeface="Courier" pitchFamily="2" charset="0"/>
              </a:rPr>
              <a:t>super</a:t>
            </a:r>
            <a:r>
              <a:rPr lang="en-GB" sz="1400" dirty="0">
                <a:latin typeface="Courier" pitchFamily="2" charset="0"/>
              </a:rPr>
              <a:t>(name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b="1" dirty="0" err="1">
                <a:highlight>
                  <a:srgbClr val="FFFF00"/>
                </a:highlight>
                <a:latin typeface="Courier" pitchFamily="2" charset="0"/>
              </a:rPr>
              <a:t>super</a:t>
            </a:r>
            <a:r>
              <a:rPr lang="en-GB" sz="1400" dirty="0" err="1">
                <a:latin typeface="Courier" pitchFamily="2" charset="0"/>
              </a:rPr>
              <a:t>.toString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extra_lab-oop/eagle.dart</a:t>
            </a:r>
          </a:p>
        </p:txBody>
      </p:sp>
      <p:sp>
        <p:nvSpPr>
          <p:cNvPr id="25" name="Content Placeholder 2">
            <a:extLst>
              <a:ext uri="{FF2B5EF4-FFF2-40B4-BE49-F238E27FC236}">
                <a16:creationId xmlns:a16="http://schemas.microsoft.com/office/drawing/2014/main" id="{AB64974E-838D-A64E-81C8-B7EA0003C311}"/>
              </a:ext>
            </a:extLst>
          </p:cNvPr>
          <p:cNvSpPr txBox="1">
            <a:spLocks/>
          </p:cNvSpPr>
          <p:nvPr/>
        </p:nvSpPr>
        <p:spPr>
          <a:xfrm>
            <a:off x="7251974" y="3317965"/>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super</a:t>
            </a:r>
            <a:r>
              <a:rPr lang="en-IT" sz="1600" dirty="0">
                <a:ea typeface="Palatino" pitchFamily="2" charset="77"/>
              </a:rPr>
              <a:t> is a special reference variable that refers to the superclass.</a:t>
            </a:r>
          </a:p>
        </p:txBody>
      </p:sp>
      <p:cxnSp>
        <p:nvCxnSpPr>
          <p:cNvPr id="28" name="Straight Arrow Connector 27">
            <a:extLst>
              <a:ext uri="{FF2B5EF4-FFF2-40B4-BE49-F238E27FC236}">
                <a16:creationId xmlns:a16="http://schemas.microsoft.com/office/drawing/2014/main" id="{243249C2-C284-1342-8990-3601AEE4D4BB}"/>
              </a:ext>
            </a:extLst>
          </p:cNvPr>
          <p:cNvCxnSpPr>
            <a:cxnSpLocks/>
            <a:stCxn id="25" idx="1"/>
          </p:cNvCxnSpPr>
          <p:nvPr/>
        </p:nvCxnSpPr>
        <p:spPr>
          <a:xfrm flipH="1" flipV="1">
            <a:off x="5589431" y="3606085"/>
            <a:ext cx="1662543" cy="273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6FB4745-2A87-A649-8F63-949101C5B072}"/>
              </a:ext>
            </a:extLst>
          </p:cNvPr>
          <p:cNvCxnSpPr>
            <a:cxnSpLocks/>
            <a:stCxn id="25" idx="1"/>
          </p:cNvCxnSpPr>
          <p:nvPr/>
        </p:nvCxnSpPr>
        <p:spPr>
          <a:xfrm flipH="1">
            <a:off x="2820473" y="3879419"/>
            <a:ext cx="4431501" cy="1317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272316D-7BD1-4D42-A55C-0959F2D6907A}"/>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223784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b="1" dirty="0"/>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3442453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inheritance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176599"/>
          </a:xfrm>
        </p:spPr>
        <p:txBody>
          <a:bodyPr>
            <a:normAutofit fontScale="47500" lnSpcReduction="20000"/>
          </a:bodyPr>
          <a:lstStyle/>
          <a:p>
            <a:r>
              <a:rPr lang="en-GB" sz="4900" dirty="0"/>
              <a:t>Let’s see how to use inheritance in a simple snippet of code:</a:t>
            </a:r>
          </a:p>
          <a:p>
            <a:pPr marL="0" indent="0">
              <a:buNone/>
            </a:pPr>
            <a:endParaRPr lang="en-GB" dirty="0"/>
          </a:p>
          <a:p>
            <a:pPr marL="457200" lvl="1" indent="0">
              <a:buNone/>
            </a:pPr>
            <a:r>
              <a:rPr lang="en-GB" dirty="0">
                <a:latin typeface="Courier" pitchFamily="2" charset="0"/>
              </a:rPr>
              <a:t>import '</a:t>
            </a:r>
            <a:r>
              <a:rPr lang="en-GB" dirty="0" err="1">
                <a:latin typeface="Courier" pitchFamily="2" charset="0"/>
              </a:rPr>
              <a:t>animal.dart</a:t>
            </a:r>
            <a:r>
              <a:rPr lang="en-GB" dirty="0">
                <a:latin typeface="Courier" pitchFamily="2" charset="0"/>
              </a:rPr>
              <a:t>';</a:t>
            </a:r>
          </a:p>
          <a:p>
            <a:pPr marL="457200" lvl="1" indent="0">
              <a:buNone/>
            </a:pPr>
            <a:r>
              <a:rPr lang="en-GB" dirty="0">
                <a:latin typeface="Courier" pitchFamily="2" charset="0"/>
              </a:rPr>
              <a:t>import '</a:t>
            </a:r>
            <a:r>
              <a:rPr lang="en-GB" dirty="0" err="1">
                <a:latin typeface="Courier" pitchFamily="2" charset="0"/>
              </a:rPr>
              <a:t>eagle.dart</a:t>
            </a:r>
            <a:r>
              <a:rPr lang="en-GB" dirty="0">
                <a:latin typeface="Courier" pitchFamily="2" charset="0"/>
              </a:rPr>
              <a:t>';</a:t>
            </a:r>
          </a:p>
          <a:p>
            <a:pPr marL="457200" lvl="1"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//Create an Animal </a:t>
            </a:r>
          </a:p>
          <a:p>
            <a:pPr marL="457200" lvl="1" indent="0">
              <a:buNone/>
            </a:pPr>
            <a:r>
              <a:rPr lang="en-GB" dirty="0">
                <a:latin typeface="Courier" pitchFamily="2" charset="0"/>
              </a:rPr>
              <a:t>  </a:t>
            </a:r>
            <a:r>
              <a:rPr lang="en-GB" b="1" dirty="0">
                <a:latin typeface="Courier" pitchFamily="2" charset="0"/>
              </a:rPr>
              <a:t>Animal animal = Animal(name: 'Bob', weight: 10.0);</a:t>
            </a:r>
            <a:endParaRPr lang="en-GB" dirty="0">
              <a:latin typeface="Courier" pitchFamily="2" charset="0"/>
            </a:endParaRPr>
          </a:p>
          <a:p>
            <a:pPr marL="457200" lvl="1" indent="0">
              <a:buNone/>
            </a:pPr>
            <a:r>
              <a:rPr lang="en-GB" dirty="0">
                <a:latin typeface="Courier" pitchFamily="2" charset="0"/>
              </a:rPr>
              <a:t>  //Use its methods</a:t>
            </a:r>
          </a:p>
          <a:p>
            <a:pPr marL="457200" lvl="1" indent="0">
              <a:buNone/>
            </a:pPr>
            <a:r>
              <a:rPr lang="en-GB" dirty="0">
                <a:latin typeface="Courier" pitchFamily="2" charset="0"/>
              </a:rPr>
              <a:t>  </a:t>
            </a:r>
            <a:r>
              <a:rPr lang="en-GB" dirty="0" err="1">
                <a:latin typeface="Courier" pitchFamily="2" charset="0"/>
              </a:rPr>
              <a:t>animal.jump</a:t>
            </a:r>
            <a:r>
              <a:rPr lang="en-GB" dirty="0">
                <a:latin typeface="Courier" pitchFamily="2" charset="0"/>
              </a:rPr>
              <a:t>(); //this will print 'Jump'</a:t>
            </a:r>
          </a:p>
          <a:p>
            <a:pPr marL="457200" lvl="1" indent="0">
              <a:buNone/>
            </a:pPr>
            <a:r>
              <a:rPr lang="en-GB" dirty="0">
                <a:latin typeface="Courier" pitchFamily="2" charset="0"/>
              </a:rPr>
              <a:t>  //Use its instance variables</a:t>
            </a:r>
          </a:p>
          <a:p>
            <a:pPr marL="457200" lvl="1" indent="0">
              <a:buNone/>
            </a:pPr>
            <a:r>
              <a:rPr lang="en-GB" dirty="0">
                <a:latin typeface="Courier" pitchFamily="2" charset="0"/>
              </a:rPr>
              <a:t>  </a:t>
            </a:r>
            <a:r>
              <a:rPr lang="en-GB" dirty="0" err="1">
                <a:latin typeface="Courier" pitchFamily="2" charset="0"/>
              </a:rPr>
              <a:t>animal.weight</a:t>
            </a:r>
            <a:r>
              <a:rPr lang="en-GB" dirty="0">
                <a:latin typeface="Courier" pitchFamily="2" charset="0"/>
              </a:rPr>
              <a:t> = 30;</a:t>
            </a:r>
          </a:p>
          <a:p>
            <a:pPr marL="457200" lvl="1" indent="0">
              <a:buNone/>
            </a:pPr>
            <a:r>
              <a:rPr lang="en-GB" dirty="0">
                <a:latin typeface="Courier" pitchFamily="2" charset="0"/>
              </a:rPr>
              <a:t>  //print it (it will use </a:t>
            </a:r>
            <a:r>
              <a:rPr lang="en-GB" dirty="0" err="1">
                <a:latin typeface="Courier" pitchFamily="2" charset="0"/>
              </a:rPr>
              <a:t>toString</a:t>
            </a:r>
            <a:r>
              <a:rPr lang="en-GB" dirty="0">
                <a:latin typeface="Courier" pitchFamily="2" charset="0"/>
              </a:rPr>
              <a:t>())</a:t>
            </a:r>
          </a:p>
          <a:p>
            <a:pPr marL="457200" lvl="1" indent="0">
              <a:buNone/>
            </a:pPr>
            <a:r>
              <a:rPr lang="en-GB" dirty="0">
                <a:latin typeface="Courier" pitchFamily="2" charset="0"/>
              </a:rPr>
              <a:t>  print(animal); //This will print '(weight: 30.0, name: Bob)'</a:t>
            </a:r>
          </a:p>
          <a:p>
            <a:pPr marL="457200" lvl="1" indent="0">
              <a:buNone/>
            </a:pPr>
            <a:endParaRPr lang="en-GB" dirty="0">
              <a:latin typeface="Courier" pitchFamily="2" charset="0"/>
            </a:endParaRPr>
          </a:p>
          <a:p>
            <a:pPr marL="457200" lvl="1" indent="0">
              <a:buNone/>
            </a:pPr>
            <a:r>
              <a:rPr lang="en-GB" dirty="0">
                <a:latin typeface="Courier" pitchFamily="2" charset="0"/>
              </a:rPr>
              <a:t>  //Create an Eagle</a:t>
            </a:r>
          </a:p>
          <a:p>
            <a:pPr marL="457200" lvl="1" indent="0">
              <a:buNone/>
            </a:pPr>
            <a:r>
              <a:rPr lang="en-GB" dirty="0">
                <a:latin typeface="Courier" pitchFamily="2" charset="0"/>
              </a:rPr>
              <a:t>  </a:t>
            </a:r>
            <a:r>
              <a:rPr lang="en-GB" b="1" dirty="0">
                <a:latin typeface="Courier" pitchFamily="2" charset="0"/>
              </a:rPr>
              <a:t>Eagle eagle = Eagle(name: 'Jim', weight: 20.0);</a:t>
            </a:r>
          </a:p>
          <a:p>
            <a:pPr marL="457200" lvl="1" indent="0">
              <a:buNone/>
            </a:pPr>
            <a:r>
              <a:rPr lang="en-GB" dirty="0">
                <a:latin typeface="Courier" pitchFamily="2" charset="0"/>
              </a:rPr>
              <a:t>  //Use its methods (inherited and its own)</a:t>
            </a:r>
          </a:p>
          <a:p>
            <a:pPr marL="457200" lvl="1" indent="0">
              <a:buNone/>
            </a:pPr>
            <a:r>
              <a:rPr lang="en-GB" dirty="0">
                <a:latin typeface="Courier" pitchFamily="2" charset="0"/>
              </a:rPr>
              <a:t>  </a:t>
            </a:r>
            <a:r>
              <a:rPr lang="en-GB" b="1" dirty="0" err="1">
                <a:latin typeface="Courier" pitchFamily="2" charset="0"/>
              </a:rPr>
              <a:t>eagle.jump</a:t>
            </a:r>
            <a:r>
              <a:rPr lang="en-GB" b="1" dirty="0">
                <a:latin typeface="Courier" pitchFamily="2" charset="0"/>
              </a:rPr>
              <a:t>(); </a:t>
            </a:r>
            <a:r>
              <a:rPr lang="en-GB" dirty="0">
                <a:latin typeface="Courier" pitchFamily="2" charset="0"/>
              </a:rPr>
              <a:t>//this will print 'Jump'</a:t>
            </a:r>
          </a:p>
          <a:p>
            <a:pPr marL="457200" lvl="1" indent="0">
              <a:buNone/>
            </a:pPr>
            <a:r>
              <a:rPr lang="en-GB" dirty="0">
                <a:latin typeface="Courier" pitchFamily="2" charset="0"/>
              </a:rPr>
              <a:t>  </a:t>
            </a:r>
            <a:r>
              <a:rPr lang="en-GB" dirty="0" err="1">
                <a:latin typeface="Courier" pitchFamily="2" charset="0"/>
              </a:rPr>
              <a:t>eagle.fly</a:t>
            </a:r>
            <a:r>
              <a:rPr lang="en-GB" dirty="0">
                <a:latin typeface="Courier" pitchFamily="2" charset="0"/>
              </a:rPr>
              <a:t>(); //this will print 'Fly'</a:t>
            </a:r>
          </a:p>
          <a:p>
            <a:pPr marL="457200" lvl="1" indent="0">
              <a:buNone/>
            </a:pPr>
            <a:endParaRPr lang="en-GB" dirty="0">
              <a:latin typeface="Courier" pitchFamily="2" charset="0"/>
            </a:endParaRPr>
          </a:p>
          <a:p>
            <a:pPr marL="457200" lvl="1" indent="0">
              <a:buNone/>
            </a:pPr>
            <a:r>
              <a:rPr lang="en-GB" dirty="0">
                <a:latin typeface="Courier" pitchFamily="2" charset="0"/>
              </a:rPr>
              <a:t>  //Use its instance variables (inherited)</a:t>
            </a:r>
          </a:p>
          <a:p>
            <a:pPr marL="457200" lvl="1" indent="0">
              <a:buNone/>
            </a:pPr>
            <a:r>
              <a:rPr lang="en-GB" dirty="0">
                <a:latin typeface="Courier" pitchFamily="2" charset="0"/>
              </a:rPr>
              <a:t>  </a:t>
            </a:r>
            <a:r>
              <a:rPr lang="en-GB" b="1" dirty="0" err="1">
                <a:latin typeface="Courier" pitchFamily="2" charset="0"/>
              </a:rPr>
              <a:t>eagle.name</a:t>
            </a:r>
            <a:r>
              <a:rPr lang="en-GB" b="1" dirty="0">
                <a:latin typeface="Courier" pitchFamily="2" charset="0"/>
              </a:rPr>
              <a:t> </a:t>
            </a:r>
            <a:r>
              <a:rPr lang="en-GB" dirty="0">
                <a:latin typeface="Courier" pitchFamily="2" charset="0"/>
              </a:rPr>
              <a:t>= 'Carl';</a:t>
            </a:r>
          </a:p>
          <a:p>
            <a:pPr marL="457200" lvl="1" indent="0">
              <a:buNone/>
            </a:pPr>
            <a:endParaRPr lang="en-GB" dirty="0">
              <a:latin typeface="Courier" pitchFamily="2" charset="0"/>
            </a:endParaRPr>
          </a:p>
          <a:p>
            <a:pPr marL="457200" lvl="1" indent="0">
              <a:buNone/>
            </a:pPr>
            <a:r>
              <a:rPr lang="en-GB" dirty="0">
                <a:latin typeface="Courier" pitchFamily="2" charset="0"/>
              </a:rPr>
              <a:t>  //print it (it will use the inherited </a:t>
            </a:r>
            <a:r>
              <a:rPr lang="en-GB" dirty="0" err="1">
                <a:latin typeface="Courier" pitchFamily="2" charset="0"/>
              </a:rPr>
              <a:t>toString</a:t>
            </a:r>
            <a:r>
              <a:rPr lang="en-GB" dirty="0">
                <a:latin typeface="Courier" pitchFamily="2" charset="0"/>
              </a:rPr>
              <a:t>())</a:t>
            </a:r>
          </a:p>
          <a:p>
            <a:pPr marL="457200" lvl="1" indent="0">
              <a:buNone/>
            </a:pPr>
            <a:r>
              <a:rPr lang="en-GB" dirty="0">
                <a:latin typeface="Courier" pitchFamily="2" charset="0"/>
              </a:rPr>
              <a:t>  </a:t>
            </a:r>
            <a:r>
              <a:rPr lang="en-GB" b="1" dirty="0">
                <a:latin typeface="Courier" pitchFamily="2" charset="0"/>
              </a:rPr>
              <a:t>print(eagle); </a:t>
            </a:r>
            <a:r>
              <a:rPr lang="en-GB" dirty="0">
                <a:latin typeface="Courier" pitchFamily="2" charset="0"/>
              </a:rPr>
              <a:t>//This will print '(weight: 20.0, name: Carl)'</a:t>
            </a:r>
          </a:p>
          <a:p>
            <a:pPr marL="457200" lvl="1" indent="0">
              <a:buNone/>
            </a:pPr>
            <a:endParaRPr lang="en-GB" dirty="0">
              <a:latin typeface="Courier" pitchFamily="2" charset="0"/>
            </a:endParaRPr>
          </a:p>
          <a:p>
            <a:pPr marL="457200" lvl="1" indent="0">
              <a:buNone/>
            </a:pPr>
            <a:r>
              <a:rPr lang="en-GB" dirty="0">
                <a:latin typeface="Courier" pitchFamily="2" charset="0"/>
              </a:rPr>
              <a:t>}//main</a:t>
            </a:r>
          </a:p>
        </p:txBody>
      </p:sp>
      <p:sp>
        <p:nvSpPr>
          <p:cNvPr id="8" name="Content Placeholder 2">
            <a:extLst>
              <a:ext uri="{FF2B5EF4-FFF2-40B4-BE49-F238E27FC236}">
                <a16:creationId xmlns:a16="http://schemas.microsoft.com/office/drawing/2014/main" id="{665D1DF4-EEF9-E44B-AC2E-851D28FD5A4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extra_lab-oop/use_animal_and_eagle.dart</a:t>
            </a:r>
          </a:p>
        </p:txBody>
      </p:sp>
      <p:sp>
        <p:nvSpPr>
          <p:cNvPr id="9" name="Rectangle 8">
            <a:extLst>
              <a:ext uri="{FF2B5EF4-FFF2-40B4-BE49-F238E27FC236}">
                <a16:creationId xmlns:a16="http://schemas.microsoft.com/office/drawing/2014/main" id="{D8D03173-7B4B-9E40-BA42-6F5CBE9D00F6}"/>
              </a:ext>
            </a:extLst>
          </p:cNvPr>
          <p:cNvSpPr/>
          <p:nvPr/>
        </p:nvSpPr>
        <p:spPr>
          <a:xfrm>
            <a:off x="9183972" y="1888654"/>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0" name="Rectangle 9">
            <a:extLst>
              <a:ext uri="{FF2B5EF4-FFF2-40B4-BE49-F238E27FC236}">
                <a16:creationId xmlns:a16="http://schemas.microsoft.com/office/drawing/2014/main" id="{65B95D07-A856-9144-9078-CEDC2DE87255}"/>
              </a:ext>
            </a:extLst>
          </p:cNvPr>
          <p:cNvSpPr/>
          <p:nvPr/>
        </p:nvSpPr>
        <p:spPr>
          <a:xfrm>
            <a:off x="9183972" y="1323170"/>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1" name="Rectangle 10">
            <a:extLst>
              <a:ext uri="{FF2B5EF4-FFF2-40B4-BE49-F238E27FC236}">
                <a16:creationId xmlns:a16="http://schemas.microsoft.com/office/drawing/2014/main" id="{B4BA90DA-6615-1C4E-A6D2-0DDAD90073DA}"/>
              </a:ext>
            </a:extLst>
          </p:cNvPr>
          <p:cNvSpPr/>
          <p:nvPr/>
        </p:nvSpPr>
        <p:spPr>
          <a:xfrm>
            <a:off x="9183970" y="2521752"/>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2" name="Rectangle 11">
            <a:extLst>
              <a:ext uri="{FF2B5EF4-FFF2-40B4-BE49-F238E27FC236}">
                <a16:creationId xmlns:a16="http://schemas.microsoft.com/office/drawing/2014/main" id="{692A0547-4DE6-B541-9C23-EAC00192A33A}"/>
              </a:ext>
            </a:extLst>
          </p:cNvPr>
          <p:cNvSpPr/>
          <p:nvPr/>
        </p:nvSpPr>
        <p:spPr>
          <a:xfrm>
            <a:off x="9183970" y="1323170"/>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3" name="Rectangle 12">
            <a:extLst>
              <a:ext uri="{FF2B5EF4-FFF2-40B4-BE49-F238E27FC236}">
                <a16:creationId xmlns:a16="http://schemas.microsoft.com/office/drawing/2014/main" id="{2D95F97C-AA4D-A24F-A299-68824D743A0C}"/>
              </a:ext>
            </a:extLst>
          </p:cNvPr>
          <p:cNvSpPr/>
          <p:nvPr/>
        </p:nvSpPr>
        <p:spPr>
          <a:xfrm>
            <a:off x="9183970" y="4981711"/>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4" name="Rectangle 13">
            <a:extLst>
              <a:ext uri="{FF2B5EF4-FFF2-40B4-BE49-F238E27FC236}">
                <a16:creationId xmlns:a16="http://schemas.microsoft.com/office/drawing/2014/main" id="{B9BDE6A4-85E9-264A-B247-5A30619B5086}"/>
              </a:ext>
            </a:extLst>
          </p:cNvPr>
          <p:cNvSpPr/>
          <p:nvPr/>
        </p:nvSpPr>
        <p:spPr>
          <a:xfrm>
            <a:off x="9183970" y="4416227"/>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15" name="Rectangle 14">
            <a:extLst>
              <a:ext uri="{FF2B5EF4-FFF2-40B4-BE49-F238E27FC236}">
                <a16:creationId xmlns:a16="http://schemas.microsoft.com/office/drawing/2014/main" id="{3941F896-053B-FD4F-96C8-0663FF24A8F0}"/>
              </a:ext>
            </a:extLst>
          </p:cNvPr>
          <p:cNvSpPr/>
          <p:nvPr/>
        </p:nvSpPr>
        <p:spPr>
          <a:xfrm>
            <a:off x="9183968" y="5614809"/>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16" name="Rectangle 15">
            <a:extLst>
              <a:ext uri="{FF2B5EF4-FFF2-40B4-BE49-F238E27FC236}">
                <a16:creationId xmlns:a16="http://schemas.microsoft.com/office/drawing/2014/main" id="{64B57EF9-CCF4-C842-9407-ADFDBACCE7A2}"/>
              </a:ext>
            </a:extLst>
          </p:cNvPr>
          <p:cNvSpPr/>
          <p:nvPr/>
        </p:nvSpPr>
        <p:spPr>
          <a:xfrm>
            <a:off x="9183968" y="4416227"/>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17" name="Straight Arrow Connector 16">
            <a:extLst>
              <a:ext uri="{FF2B5EF4-FFF2-40B4-BE49-F238E27FC236}">
                <a16:creationId xmlns:a16="http://schemas.microsoft.com/office/drawing/2014/main" id="{C60BB52D-23BB-A547-9544-A042CA5DE687}"/>
              </a:ext>
            </a:extLst>
          </p:cNvPr>
          <p:cNvCxnSpPr>
            <a:cxnSpLocks/>
            <a:stCxn id="16" idx="0"/>
            <a:endCxn id="12" idx="2"/>
          </p:cNvCxnSpPr>
          <p:nvPr/>
        </p:nvCxnSpPr>
        <p:spPr>
          <a:xfrm flipV="1">
            <a:off x="10527496" y="3154850"/>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2B866B69-3AA4-7F43-9115-B1DE6602C16B}"/>
              </a:ext>
            </a:extLst>
          </p:cNvPr>
          <p:cNvSpPr/>
          <p:nvPr/>
        </p:nvSpPr>
        <p:spPr>
          <a:xfrm>
            <a:off x="10539512" y="3600872"/>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3" name="Slide Number Placeholder 2">
            <a:extLst>
              <a:ext uri="{FF2B5EF4-FFF2-40B4-BE49-F238E27FC236}">
                <a16:creationId xmlns:a16="http://schemas.microsoft.com/office/drawing/2014/main" id="{3E93D139-4626-FA4A-9066-E2B95FBC46DF}"/>
              </a:ext>
            </a:extLst>
          </p:cNvPr>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919408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How’s that possible? Dynamic dispatch</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4903680" cy="5334907"/>
          </a:xfrm>
        </p:spPr>
        <p:txBody>
          <a:bodyPr>
            <a:normAutofit fontScale="92500" lnSpcReduction="20000"/>
          </a:bodyPr>
          <a:lstStyle/>
          <a:p>
            <a:r>
              <a:rPr lang="en-US" dirty="0"/>
              <a:t>This is possible thanks to the </a:t>
            </a:r>
            <a:r>
              <a:rPr lang="en-US" b="1" dirty="0"/>
              <a:t>dynamic dispatch </a:t>
            </a:r>
            <a:r>
              <a:rPr lang="en-US" dirty="0"/>
              <a:t>mechanism.</a:t>
            </a:r>
          </a:p>
          <a:p>
            <a:endParaRPr lang="en-US" dirty="0"/>
          </a:p>
          <a:p>
            <a:r>
              <a:rPr lang="en-US" dirty="0"/>
              <a:t>When a program wishes to invoke a method </a:t>
            </a:r>
            <a:r>
              <a:rPr lang="en-US" dirty="0">
                <a:latin typeface="Courier" pitchFamily="2" charset="0"/>
              </a:rPr>
              <a:t>met()</a:t>
            </a:r>
            <a:r>
              <a:rPr lang="en-US" dirty="0"/>
              <a:t> of some object </a:t>
            </a:r>
            <a:r>
              <a:rPr lang="en-US" dirty="0">
                <a:latin typeface="Courier" pitchFamily="2" charset="0"/>
              </a:rPr>
              <a:t>obj </a:t>
            </a:r>
            <a:r>
              <a:rPr lang="en-US" sz="2000" dirty="0"/>
              <a:t>of class </a:t>
            </a:r>
            <a:r>
              <a:rPr lang="en-US" dirty="0">
                <a:latin typeface="Courier" pitchFamily="2" charset="0"/>
              </a:rPr>
              <a:t>C</a:t>
            </a:r>
            <a:r>
              <a:rPr lang="en-US" dirty="0"/>
              <a:t>, i.e., </a:t>
            </a:r>
            <a:r>
              <a:rPr lang="en-US" dirty="0" err="1">
                <a:latin typeface="Courier" pitchFamily="2" charset="0"/>
              </a:rPr>
              <a:t>obj.met</a:t>
            </a:r>
            <a:r>
              <a:rPr lang="en-US" dirty="0">
                <a:latin typeface="Courier" pitchFamily="2" charset="0"/>
              </a:rPr>
              <a:t>()</a:t>
            </a:r>
            <a:r>
              <a:rPr lang="en-US" dirty="0"/>
              <a:t>, the run-time:</a:t>
            </a:r>
          </a:p>
          <a:p>
            <a:pPr lvl="1"/>
            <a:r>
              <a:rPr lang="en-US" dirty="0"/>
              <a:t>Examines the class </a:t>
            </a:r>
            <a:r>
              <a:rPr lang="en-US" sz="2400" dirty="0">
                <a:latin typeface="Courier" pitchFamily="2" charset="0"/>
              </a:rPr>
              <a:t>C</a:t>
            </a:r>
            <a:r>
              <a:rPr lang="en-US" dirty="0"/>
              <a:t> checking if it implements a method </a:t>
            </a:r>
            <a:r>
              <a:rPr lang="en-US" sz="2400" dirty="0">
                <a:latin typeface="Courier" pitchFamily="2" charset="0"/>
              </a:rPr>
              <a:t>met()</a:t>
            </a:r>
          </a:p>
          <a:p>
            <a:pPr lvl="1"/>
            <a:r>
              <a:rPr lang="en-US" dirty="0"/>
              <a:t>If it does, the method </a:t>
            </a:r>
            <a:r>
              <a:rPr lang="en-US" sz="2400" dirty="0">
                <a:latin typeface="Courier" pitchFamily="2" charset="0"/>
              </a:rPr>
              <a:t>met() </a:t>
            </a:r>
            <a:r>
              <a:rPr lang="en-US" dirty="0"/>
              <a:t>of class </a:t>
            </a:r>
            <a:r>
              <a:rPr lang="en-US" sz="2400" dirty="0">
                <a:latin typeface="Courier" pitchFamily="2" charset="0"/>
              </a:rPr>
              <a:t>C</a:t>
            </a:r>
            <a:r>
              <a:rPr lang="en-US" dirty="0"/>
              <a:t> is executed</a:t>
            </a:r>
          </a:p>
          <a:p>
            <a:pPr lvl="1"/>
            <a:r>
              <a:rPr lang="en-US" dirty="0"/>
              <a:t>If it does not, the run-time examines the superclass of </a:t>
            </a:r>
            <a:r>
              <a:rPr lang="en-US" sz="2400" dirty="0">
                <a:latin typeface="Courier" pitchFamily="2" charset="0"/>
              </a:rPr>
              <a:t>C</a:t>
            </a:r>
            <a:r>
              <a:rPr lang="en-US" dirty="0"/>
              <a:t> (let’s say </a:t>
            </a:r>
            <a:r>
              <a:rPr lang="en-US" sz="2400" dirty="0">
                <a:latin typeface="Courier" pitchFamily="2" charset="0"/>
              </a:rPr>
              <a:t>S</a:t>
            </a:r>
            <a:r>
              <a:rPr lang="en-US" dirty="0"/>
              <a:t>)</a:t>
            </a:r>
          </a:p>
          <a:p>
            <a:pPr lvl="1"/>
            <a:r>
              <a:rPr lang="en-US" dirty="0"/>
              <a:t>If </a:t>
            </a:r>
            <a:r>
              <a:rPr lang="en-US" sz="2400" dirty="0">
                <a:latin typeface="Courier" pitchFamily="2" charset="0"/>
              </a:rPr>
              <a:t>S</a:t>
            </a:r>
            <a:r>
              <a:rPr lang="en-US" dirty="0"/>
              <a:t> defines a method </a:t>
            </a:r>
            <a:r>
              <a:rPr lang="en-US" sz="2400" dirty="0">
                <a:latin typeface="Courier" pitchFamily="2" charset="0"/>
              </a:rPr>
              <a:t>met()</a:t>
            </a:r>
            <a:r>
              <a:rPr lang="en-US" dirty="0"/>
              <a:t>, the method </a:t>
            </a:r>
            <a:r>
              <a:rPr lang="en-US" sz="2400" dirty="0">
                <a:latin typeface="Courier" pitchFamily="2" charset="0"/>
              </a:rPr>
              <a:t>met() </a:t>
            </a:r>
            <a:r>
              <a:rPr lang="en-US" dirty="0"/>
              <a:t>of class </a:t>
            </a:r>
            <a:r>
              <a:rPr lang="en-US" sz="2400" dirty="0">
                <a:latin typeface="Courier" pitchFamily="2" charset="0"/>
              </a:rPr>
              <a:t>S</a:t>
            </a:r>
            <a:r>
              <a:rPr lang="en-US" dirty="0"/>
              <a:t> is executed</a:t>
            </a:r>
          </a:p>
          <a:p>
            <a:pPr lvl="1"/>
            <a:r>
              <a:rPr lang="en-US" dirty="0"/>
              <a:t>Otherwise, the run-time checks the superclass of </a:t>
            </a:r>
            <a:r>
              <a:rPr lang="en-US" sz="2400" dirty="0">
                <a:latin typeface="Courier" pitchFamily="2" charset="0"/>
              </a:rPr>
              <a:t>S</a:t>
            </a:r>
            <a:r>
              <a:rPr lang="en-US" dirty="0"/>
              <a:t> (let’s say </a:t>
            </a:r>
            <a:r>
              <a:rPr lang="en-US" sz="2400" dirty="0">
                <a:latin typeface="Courier" pitchFamily="2" charset="0"/>
              </a:rPr>
              <a:t>T</a:t>
            </a:r>
            <a:r>
              <a:rPr lang="en-US" dirty="0"/>
              <a:t>) and so on…</a:t>
            </a:r>
            <a:endParaRPr lang="en-IT" dirty="0"/>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11044062" y="4385040"/>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C</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flipH="1">
            <a:off x="11313014" y="3319494"/>
            <a:ext cx="1" cy="947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11044062" y="2872148"/>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S</a:t>
            </a:r>
          </a:p>
        </p:txBody>
      </p:sp>
      <p:sp>
        <p:nvSpPr>
          <p:cNvPr id="37" name="Content Placeholder 2">
            <a:extLst>
              <a:ext uri="{FF2B5EF4-FFF2-40B4-BE49-F238E27FC236}">
                <a16:creationId xmlns:a16="http://schemas.microsoft.com/office/drawing/2014/main" id="{66398C6A-A792-FB41-8D3D-273E80807A93}"/>
              </a:ext>
            </a:extLst>
          </p:cNvPr>
          <p:cNvSpPr txBox="1">
            <a:spLocks/>
          </p:cNvSpPr>
          <p:nvPr/>
        </p:nvSpPr>
        <p:spPr>
          <a:xfrm>
            <a:off x="11044062" y="1361167"/>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T</a:t>
            </a:r>
          </a:p>
        </p:txBody>
      </p:sp>
      <p:sp>
        <p:nvSpPr>
          <p:cNvPr id="12" name="Rectangle 11">
            <a:extLst>
              <a:ext uri="{FF2B5EF4-FFF2-40B4-BE49-F238E27FC236}">
                <a16:creationId xmlns:a16="http://schemas.microsoft.com/office/drawing/2014/main" id="{C6844FE9-E7D7-5346-8D4C-078BA09351BE}"/>
              </a:ext>
            </a:extLst>
          </p:cNvPr>
          <p:cNvSpPr/>
          <p:nvPr/>
        </p:nvSpPr>
        <p:spPr>
          <a:xfrm>
            <a:off x="7343006" y="554562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T" b="1" dirty="0">
                <a:latin typeface="Courier" pitchFamily="2" charset="0"/>
              </a:rPr>
              <a:t>…</a:t>
            </a:r>
          </a:p>
          <a:p>
            <a:r>
              <a:rPr lang="en-IT" b="1" dirty="0">
                <a:latin typeface="Courier" pitchFamily="2" charset="0"/>
              </a:rPr>
              <a:t>obj.met()</a:t>
            </a:r>
          </a:p>
          <a:p>
            <a:r>
              <a:rPr lang="en-IT" b="1" dirty="0">
                <a:latin typeface="Courier" pitchFamily="2" charset="0"/>
              </a:rPr>
              <a:t>…</a:t>
            </a:r>
          </a:p>
        </p:txBody>
      </p:sp>
      <p:sp>
        <p:nvSpPr>
          <p:cNvPr id="13" name="Rectangle 12">
            <a:extLst>
              <a:ext uri="{FF2B5EF4-FFF2-40B4-BE49-F238E27FC236}">
                <a16:creationId xmlns:a16="http://schemas.microsoft.com/office/drawing/2014/main" id="{8F42252C-83DB-FF4A-85E0-C183E97A57B1}"/>
              </a:ext>
            </a:extLst>
          </p:cNvPr>
          <p:cNvSpPr/>
          <p:nvPr/>
        </p:nvSpPr>
        <p:spPr>
          <a:xfrm>
            <a:off x="9146147" y="5542945"/>
            <a:ext cx="883913" cy="2424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IT" b="1" dirty="0">
                <a:latin typeface="Courier" pitchFamily="2" charset="0"/>
              </a:rPr>
              <a:t>Dart</a:t>
            </a:r>
          </a:p>
        </p:txBody>
      </p:sp>
      <p:cxnSp>
        <p:nvCxnSpPr>
          <p:cNvPr id="14" name="Straight Arrow Connector 13">
            <a:extLst>
              <a:ext uri="{FF2B5EF4-FFF2-40B4-BE49-F238E27FC236}">
                <a16:creationId xmlns:a16="http://schemas.microsoft.com/office/drawing/2014/main" id="{D48B21BD-DA34-1D4A-89B5-79B517440913}"/>
              </a:ext>
            </a:extLst>
          </p:cNvPr>
          <p:cNvCxnSpPr>
            <a:cxnSpLocks/>
          </p:cNvCxnSpPr>
          <p:nvPr/>
        </p:nvCxnSpPr>
        <p:spPr>
          <a:xfrm flipH="1">
            <a:off x="11313013" y="1811348"/>
            <a:ext cx="1" cy="947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CDE4F60-CAFE-8348-BD60-C85065DB7EF3}"/>
              </a:ext>
            </a:extLst>
          </p:cNvPr>
          <p:cNvCxnSpPr>
            <a:cxnSpLocks/>
            <a:stCxn id="7" idx="3"/>
            <a:endCxn id="12" idx="1"/>
          </p:cNvCxnSpPr>
          <p:nvPr/>
        </p:nvCxnSpPr>
        <p:spPr>
          <a:xfrm>
            <a:off x="6703410" y="6059776"/>
            <a:ext cx="639596" cy="2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6C4101C7-8D5A-6540-ABCB-E449422F7F95}"/>
              </a:ext>
            </a:extLst>
          </p:cNvPr>
          <p:cNvSpPr/>
          <p:nvPr/>
        </p:nvSpPr>
        <p:spPr>
          <a:xfrm>
            <a:off x="5681079" y="5875110"/>
            <a:ext cx="1022331" cy="369332"/>
          </a:xfrm>
          <a:prstGeom prst="rect">
            <a:avLst/>
          </a:prstGeom>
        </p:spPr>
        <p:txBody>
          <a:bodyPr wrap="none">
            <a:spAutoFit/>
          </a:bodyPr>
          <a:lstStyle/>
          <a:p>
            <a:r>
              <a:rPr lang="en-US" dirty="0">
                <a:latin typeface="Palatino Linotype" panose="02040502050505030304" pitchFamily="18" charset="0"/>
              </a:rPr>
              <a:t>I’m here</a:t>
            </a:r>
            <a:endParaRPr lang="en-IT" dirty="0">
              <a:latin typeface="Palatino Linotype" panose="02040502050505030304" pitchFamily="18" charset="0"/>
            </a:endParaRPr>
          </a:p>
        </p:txBody>
      </p:sp>
      <p:sp>
        <p:nvSpPr>
          <p:cNvPr id="19" name="Rectangle 18">
            <a:extLst>
              <a:ext uri="{FF2B5EF4-FFF2-40B4-BE49-F238E27FC236}">
                <a16:creationId xmlns:a16="http://schemas.microsoft.com/office/drawing/2014/main" id="{0DC466CB-478D-2147-BF15-116ED84C9044}"/>
              </a:ext>
            </a:extLst>
          </p:cNvPr>
          <p:cNvSpPr/>
          <p:nvPr/>
        </p:nvSpPr>
        <p:spPr>
          <a:xfrm>
            <a:off x="7409755" y="4425464"/>
            <a:ext cx="3236014" cy="369332"/>
          </a:xfrm>
          <a:prstGeom prst="rect">
            <a:avLst/>
          </a:prstGeom>
        </p:spPr>
        <p:txBody>
          <a:bodyPr wrap="none">
            <a:spAutoFit/>
          </a:bodyPr>
          <a:lstStyle/>
          <a:p>
            <a:r>
              <a:rPr lang="en-US" dirty="0">
                <a:latin typeface="Courier" pitchFamily="2" charset="0"/>
              </a:rPr>
              <a:t>C</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sp>
        <p:nvSpPr>
          <p:cNvPr id="26" name="Rectangle 25">
            <a:extLst>
              <a:ext uri="{FF2B5EF4-FFF2-40B4-BE49-F238E27FC236}">
                <a16:creationId xmlns:a16="http://schemas.microsoft.com/office/drawing/2014/main" id="{EB06E2DE-4FAA-C149-B0AC-453B1B021CEF}"/>
              </a:ext>
            </a:extLst>
          </p:cNvPr>
          <p:cNvSpPr/>
          <p:nvPr/>
        </p:nvSpPr>
        <p:spPr>
          <a:xfrm>
            <a:off x="5277767" y="4004115"/>
            <a:ext cx="1828957" cy="121203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T" b="1" dirty="0">
                <a:latin typeface="Palatino Linotype" panose="02040502050505030304" pitchFamily="18" charset="0"/>
              </a:rPr>
              <a:t>Run-time</a:t>
            </a:r>
          </a:p>
        </p:txBody>
      </p:sp>
      <p:pic>
        <p:nvPicPr>
          <p:cNvPr id="27" name="Graphic 26" descr="Stopwatch outline">
            <a:extLst>
              <a:ext uri="{FF2B5EF4-FFF2-40B4-BE49-F238E27FC236}">
                <a16:creationId xmlns:a16="http://schemas.microsoft.com/office/drawing/2014/main" id="{4A26E5F0-8D7F-0440-97DB-C86A94481A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67376" y="4324993"/>
            <a:ext cx="816060" cy="816060"/>
          </a:xfrm>
          <a:prstGeom prst="rect">
            <a:avLst/>
          </a:prstGeom>
        </p:spPr>
      </p:pic>
      <p:pic>
        <p:nvPicPr>
          <p:cNvPr id="28" name="Graphic 27" descr="Run outline">
            <a:extLst>
              <a:ext uri="{FF2B5EF4-FFF2-40B4-BE49-F238E27FC236}">
                <a16:creationId xmlns:a16="http://schemas.microsoft.com/office/drawing/2014/main" id="{D51AD184-1DB2-9444-AE10-6B622DCABC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55139" y="4324993"/>
            <a:ext cx="816060" cy="816060"/>
          </a:xfrm>
          <a:prstGeom prst="rect">
            <a:avLst/>
          </a:prstGeom>
        </p:spPr>
      </p:pic>
      <p:cxnSp>
        <p:nvCxnSpPr>
          <p:cNvPr id="30" name="Straight Arrow Connector 29">
            <a:extLst>
              <a:ext uri="{FF2B5EF4-FFF2-40B4-BE49-F238E27FC236}">
                <a16:creationId xmlns:a16="http://schemas.microsoft.com/office/drawing/2014/main" id="{3ACB117B-D49D-6644-B6E7-D9E61EC89D28}"/>
              </a:ext>
            </a:extLst>
          </p:cNvPr>
          <p:cNvCxnSpPr>
            <a:cxnSpLocks/>
            <a:stCxn id="26" idx="3"/>
            <a:endCxn id="19" idx="1"/>
          </p:cNvCxnSpPr>
          <p:nvPr/>
        </p:nvCxnSpPr>
        <p:spPr>
          <a:xfrm>
            <a:off x="7106724" y="4610130"/>
            <a:ext cx="3030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6D95A29-4791-2646-8101-175AE7ACE66C}"/>
              </a:ext>
            </a:extLst>
          </p:cNvPr>
          <p:cNvCxnSpPr>
            <a:cxnSpLocks/>
            <a:stCxn id="19" idx="3"/>
            <a:endCxn id="15" idx="1"/>
          </p:cNvCxnSpPr>
          <p:nvPr/>
        </p:nvCxnSpPr>
        <p:spPr>
          <a:xfrm>
            <a:off x="10645769" y="4610130"/>
            <a:ext cx="3982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F52A1F0-5C62-9F4A-8620-A36139700190}"/>
              </a:ext>
            </a:extLst>
          </p:cNvPr>
          <p:cNvCxnSpPr>
            <a:cxnSpLocks/>
          </p:cNvCxnSpPr>
          <p:nvPr/>
        </p:nvCxnSpPr>
        <p:spPr>
          <a:xfrm>
            <a:off x="11313012" y="867128"/>
            <a:ext cx="0" cy="371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Content Placeholder 2">
            <a:extLst>
              <a:ext uri="{FF2B5EF4-FFF2-40B4-BE49-F238E27FC236}">
                <a16:creationId xmlns:a16="http://schemas.microsoft.com/office/drawing/2014/main" id="{F84C7C42-A80D-5B44-8BA7-41EEF3B25666}"/>
              </a:ext>
            </a:extLst>
          </p:cNvPr>
          <p:cNvSpPr txBox="1">
            <a:spLocks/>
          </p:cNvSpPr>
          <p:nvPr/>
        </p:nvSpPr>
        <p:spPr>
          <a:xfrm>
            <a:off x="11044061" y="402597"/>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t>
            </a:r>
          </a:p>
        </p:txBody>
      </p:sp>
      <p:sp>
        <p:nvSpPr>
          <p:cNvPr id="47" name="Rectangle 46">
            <a:extLst>
              <a:ext uri="{FF2B5EF4-FFF2-40B4-BE49-F238E27FC236}">
                <a16:creationId xmlns:a16="http://schemas.microsoft.com/office/drawing/2014/main" id="{240DDCE2-34FA-A44D-A400-5BF71140FD5F}"/>
              </a:ext>
            </a:extLst>
          </p:cNvPr>
          <p:cNvSpPr/>
          <p:nvPr/>
        </p:nvSpPr>
        <p:spPr>
          <a:xfrm>
            <a:off x="11500411" y="4956387"/>
            <a:ext cx="592150" cy="369332"/>
          </a:xfrm>
          <a:prstGeom prst="rect">
            <a:avLst/>
          </a:prstGeom>
        </p:spPr>
        <p:txBody>
          <a:bodyPr wrap="none">
            <a:spAutoFit/>
          </a:bodyPr>
          <a:lstStyle/>
          <a:p>
            <a:r>
              <a:rPr lang="en-US" dirty="0">
                <a:latin typeface="Palatino Linotype" panose="02040502050505030304" pitchFamily="18" charset="0"/>
              </a:rPr>
              <a:t>Yes!</a:t>
            </a:r>
            <a:endParaRPr lang="en-IT" dirty="0">
              <a:latin typeface="Palatino Linotype" panose="02040502050505030304" pitchFamily="18" charset="0"/>
            </a:endParaRPr>
          </a:p>
        </p:txBody>
      </p:sp>
      <p:cxnSp>
        <p:nvCxnSpPr>
          <p:cNvPr id="51" name="Straight Arrow Connector 50">
            <a:extLst>
              <a:ext uri="{FF2B5EF4-FFF2-40B4-BE49-F238E27FC236}">
                <a16:creationId xmlns:a16="http://schemas.microsoft.com/office/drawing/2014/main" id="{25FFA8C7-8237-A64E-9099-5BFEF73A76CB}"/>
              </a:ext>
            </a:extLst>
          </p:cNvPr>
          <p:cNvCxnSpPr>
            <a:cxnSpLocks/>
            <a:stCxn id="26" idx="2"/>
            <a:endCxn id="7" idx="0"/>
          </p:cNvCxnSpPr>
          <p:nvPr/>
        </p:nvCxnSpPr>
        <p:spPr>
          <a:xfrm flipH="1">
            <a:off x="6192245" y="5216145"/>
            <a:ext cx="1" cy="658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F7D30FF7-EF3A-FB40-A36F-CD63BFED6710}"/>
              </a:ext>
            </a:extLst>
          </p:cNvPr>
          <p:cNvCxnSpPr>
            <a:cxnSpLocks/>
            <a:stCxn id="15" idx="3"/>
            <a:endCxn id="47" idx="0"/>
          </p:cNvCxnSpPr>
          <p:nvPr/>
        </p:nvCxnSpPr>
        <p:spPr>
          <a:xfrm>
            <a:off x="11581963" y="4610131"/>
            <a:ext cx="214523" cy="346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CD41F0F-68A6-D64C-B20C-20A4650AC4AA}"/>
              </a:ext>
            </a:extLst>
          </p:cNvPr>
          <p:cNvCxnSpPr>
            <a:cxnSpLocks/>
            <a:stCxn id="47" idx="2"/>
          </p:cNvCxnSpPr>
          <p:nvPr/>
        </p:nvCxnSpPr>
        <p:spPr>
          <a:xfrm>
            <a:off x="11796486" y="5325719"/>
            <a:ext cx="0" cy="549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CD11059A-4FC9-5840-A8E5-1DA50F455368}"/>
              </a:ext>
            </a:extLst>
          </p:cNvPr>
          <p:cNvSpPr/>
          <p:nvPr/>
        </p:nvSpPr>
        <p:spPr>
          <a:xfrm>
            <a:off x="10154107" y="5936446"/>
            <a:ext cx="1938454" cy="369332"/>
          </a:xfrm>
          <a:prstGeom prst="rect">
            <a:avLst/>
          </a:prstGeom>
        </p:spPr>
        <p:txBody>
          <a:bodyPr wrap="square">
            <a:spAutoFit/>
          </a:bodyPr>
          <a:lstStyle/>
          <a:p>
            <a:pPr algn="r"/>
            <a:r>
              <a:rPr lang="en-US" dirty="0">
                <a:latin typeface="Palatino Linotype" panose="02040502050505030304" pitchFamily="18" charset="0"/>
              </a:rPr>
              <a:t>Execute </a:t>
            </a:r>
            <a:r>
              <a:rPr lang="en-US" dirty="0">
                <a:latin typeface="Courier" pitchFamily="2" charset="0"/>
              </a:rPr>
              <a:t>met()</a:t>
            </a:r>
            <a:endParaRPr lang="en-IT" dirty="0">
              <a:latin typeface="Palatino Linotype" panose="02040502050505030304" pitchFamily="18" charset="0"/>
            </a:endParaRPr>
          </a:p>
        </p:txBody>
      </p:sp>
      <p:cxnSp>
        <p:nvCxnSpPr>
          <p:cNvPr id="65" name="Straight Arrow Connector 64">
            <a:extLst>
              <a:ext uri="{FF2B5EF4-FFF2-40B4-BE49-F238E27FC236}">
                <a16:creationId xmlns:a16="http://schemas.microsoft.com/office/drawing/2014/main" id="{A267C959-6152-CC4E-A80B-3578C29B87D3}"/>
              </a:ext>
            </a:extLst>
          </p:cNvPr>
          <p:cNvCxnSpPr>
            <a:cxnSpLocks/>
            <a:stCxn id="33" idx="3"/>
            <a:endCxn id="47" idx="0"/>
          </p:cNvCxnSpPr>
          <p:nvPr/>
        </p:nvCxnSpPr>
        <p:spPr>
          <a:xfrm>
            <a:off x="11581963" y="3097239"/>
            <a:ext cx="214523" cy="1859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D18B98E1-A180-1347-9517-D529E89690A5}"/>
              </a:ext>
            </a:extLst>
          </p:cNvPr>
          <p:cNvCxnSpPr>
            <a:cxnSpLocks/>
            <a:stCxn id="37" idx="3"/>
            <a:endCxn id="47" idx="0"/>
          </p:cNvCxnSpPr>
          <p:nvPr/>
        </p:nvCxnSpPr>
        <p:spPr>
          <a:xfrm>
            <a:off x="11581963" y="1586258"/>
            <a:ext cx="214523" cy="3370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1D35D22-D331-3948-B00E-F9C17745EECA}"/>
              </a:ext>
            </a:extLst>
          </p:cNvPr>
          <p:cNvSpPr/>
          <p:nvPr/>
        </p:nvSpPr>
        <p:spPr>
          <a:xfrm>
            <a:off x="7922330" y="3718497"/>
            <a:ext cx="3026470" cy="369332"/>
          </a:xfrm>
          <a:prstGeom prst="rect">
            <a:avLst/>
          </a:prstGeom>
        </p:spPr>
        <p:txBody>
          <a:bodyPr wrap="none">
            <a:spAutoFit/>
          </a:bodyPr>
          <a:lstStyle/>
          <a:p>
            <a:r>
              <a:rPr lang="en-US" dirty="0">
                <a:latin typeface="Palatino Linotype" panose="02040502050505030304" pitchFamily="18" charset="0"/>
              </a:rPr>
              <a:t>No! Ask to my superclass </a:t>
            </a:r>
            <a:r>
              <a:rPr lang="en-US" dirty="0">
                <a:latin typeface="Courier" pitchFamily="2" charset="0"/>
              </a:rPr>
              <a:t>S</a:t>
            </a:r>
            <a:r>
              <a:rPr lang="en-US" dirty="0">
                <a:latin typeface="Palatino Linotype" panose="02040502050505030304" pitchFamily="18" charset="0"/>
              </a:rPr>
              <a:t>.</a:t>
            </a:r>
            <a:endParaRPr lang="en-IT" dirty="0">
              <a:latin typeface="Palatino Linotype" panose="02040502050505030304" pitchFamily="18" charset="0"/>
            </a:endParaRPr>
          </a:p>
        </p:txBody>
      </p:sp>
      <p:cxnSp>
        <p:nvCxnSpPr>
          <p:cNvPr id="73" name="Straight Arrow Connector 72">
            <a:extLst>
              <a:ext uri="{FF2B5EF4-FFF2-40B4-BE49-F238E27FC236}">
                <a16:creationId xmlns:a16="http://schemas.microsoft.com/office/drawing/2014/main" id="{B71A0116-2B3B-1D4A-9EF7-7A69EBC1D0F8}"/>
              </a:ext>
            </a:extLst>
          </p:cNvPr>
          <p:cNvCxnSpPr>
            <a:cxnSpLocks/>
            <a:endCxn id="72" idx="2"/>
          </p:cNvCxnSpPr>
          <p:nvPr/>
        </p:nvCxnSpPr>
        <p:spPr>
          <a:xfrm flipH="1" flipV="1">
            <a:off x="9435565" y="4087829"/>
            <a:ext cx="1275988" cy="343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Rectangle 85">
            <a:extLst>
              <a:ext uri="{FF2B5EF4-FFF2-40B4-BE49-F238E27FC236}">
                <a16:creationId xmlns:a16="http://schemas.microsoft.com/office/drawing/2014/main" id="{4180670A-42DE-114A-94C2-D7A1EE291611}"/>
              </a:ext>
            </a:extLst>
          </p:cNvPr>
          <p:cNvSpPr/>
          <p:nvPr/>
        </p:nvSpPr>
        <p:spPr>
          <a:xfrm>
            <a:off x="7409755" y="2914482"/>
            <a:ext cx="3236014" cy="369332"/>
          </a:xfrm>
          <a:prstGeom prst="rect">
            <a:avLst/>
          </a:prstGeom>
        </p:spPr>
        <p:txBody>
          <a:bodyPr wrap="none">
            <a:spAutoFit/>
          </a:bodyPr>
          <a:lstStyle/>
          <a:p>
            <a:r>
              <a:rPr lang="en-US" dirty="0">
                <a:latin typeface="Courier" pitchFamily="2" charset="0"/>
              </a:rPr>
              <a:t>S</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cxnSp>
        <p:nvCxnSpPr>
          <p:cNvPr id="87" name="Straight Arrow Connector 86">
            <a:extLst>
              <a:ext uri="{FF2B5EF4-FFF2-40B4-BE49-F238E27FC236}">
                <a16:creationId xmlns:a16="http://schemas.microsoft.com/office/drawing/2014/main" id="{FC40AE47-5491-CA41-810A-D0DB5B8A0804}"/>
              </a:ext>
            </a:extLst>
          </p:cNvPr>
          <p:cNvCxnSpPr>
            <a:cxnSpLocks/>
            <a:endCxn id="86" idx="2"/>
          </p:cNvCxnSpPr>
          <p:nvPr/>
        </p:nvCxnSpPr>
        <p:spPr>
          <a:xfrm flipV="1">
            <a:off x="9027762" y="3283814"/>
            <a:ext cx="0" cy="387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8D6CAD70-C5F2-B749-9E03-684C3CF329CE}"/>
              </a:ext>
            </a:extLst>
          </p:cNvPr>
          <p:cNvCxnSpPr>
            <a:cxnSpLocks/>
            <a:stCxn id="86" idx="3"/>
            <a:endCxn id="33" idx="1"/>
          </p:cNvCxnSpPr>
          <p:nvPr/>
        </p:nvCxnSpPr>
        <p:spPr>
          <a:xfrm flipV="1">
            <a:off x="10645769" y="3097239"/>
            <a:ext cx="398293" cy="1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id="{DAE1EFCE-3939-C04A-A6DE-93F5CCEC98EA}"/>
              </a:ext>
            </a:extLst>
          </p:cNvPr>
          <p:cNvSpPr/>
          <p:nvPr/>
        </p:nvSpPr>
        <p:spPr>
          <a:xfrm>
            <a:off x="7396815" y="1398131"/>
            <a:ext cx="3236014" cy="369332"/>
          </a:xfrm>
          <a:prstGeom prst="rect">
            <a:avLst/>
          </a:prstGeom>
        </p:spPr>
        <p:txBody>
          <a:bodyPr wrap="none">
            <a:spAutoFit/>
          </a:bodyPr>
          <a:lstStyle/>
          <a:p>
            <a:r>
              <a:rPr lang="en-US" dirty="0">
                <a:latin typeface="Courier" pitchFamily="2" charset="0"/>
              </a:rPr>
              <a:t>T</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cxnSp>
        <p:nvCxnSpPr>
          <p:cNvPr id="100" name="Straight Arrow Connector 99">
            <a:extLst>
              <a:ext uri="{FF2B5EF4-FFF2-40B4-BE49-F238E27FC236}">
                <a16:creationId xmlns:a16="http://schemas.microsoft.com/office/drawing/2014/main" id="{6BBC5EA3-9464-DB4E-B25D-71C884BD5610}"/>
              </a:ext>
            </a:extLst>
          </p:cNvPr>
          <p:cNvCxnSpPr>
            <a:cxnSpLocks/>
            <a:stCxn id="99" idx="3"/>
            <a:endCxn id="37" idx="1"/>
          </p:cNvCxnSpPr>
          <p:nvPr/>
        </p:nvCxnSpPr>
        <p:spPr>
          <a:xfrm>
            <a:off x="10632829" y="1582797"/>
            <a:ext cx="411233" cy="3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703A7A46-F825-0149-AA1E-71613A0B4C6C}"/>
              </a:ext>
            </a:extLst>
          </p:cNvPr>
          <p:cNvSpPr/>
          <p:nvPr/>
        </p:nvSpPr>
        <p:spPr>
          <a:xfrm>
            <a:off x="7922330" y="2163651"/>
            <a:ext cx="3026470" cy="369332"/>
          </a:xfrm>
          <a:prstGeom prst="rect">
            <a:avLst/>
          </a:prstGeom>
        </p:spPr>
        <p:txBody>
          <a:bodyPr wrap="none">
            <a:spAutoFit/>
          </a:bodyPr>
          <a:lstStyle/>
          <a:p>
            <a:r>
              <a:rPr lang="en-US" dirty="0">
                <a:latin typeface="Palatino Linotype" panose="02040502050505030304" pitchFamily="18" charset="0"/>
              </a:rPr>
              <a:t>No! Ask to my superclass </a:t>
            </a:r>
            <a:r>
              <a:rPr lang="en-US" dirty="0">
                <a:latin typeface="Courier" pitchFamily="2" charset="0"/>
              </a:rPr>
              <a:t>T</a:t>
            </a:r>
            <a:r>
              <a:rPr lang="en-US" dirty="0">
                <a:latin typeface="Palatino Linotype" panose="02040502050505030304" pitchFamily="18" charset="0"/>
              </a:rPr>
              <a:t>.</a:t>
            </a:r>
            <a:endParaRPr lang="en-IT" dirty="0">
              <a:latin typeface="Palatino Linotype" panose="02040502050505030304" pitchFamily="18" charset="0"/>
            </a:endParaRPr>
          </a:p>
        </p:txBody>
      </p:sp>
      <p:cxnSp>
        <p:nvCxnSpPr>
          <p:cNvPr id="112" name="Straight Arrow Connector 111">
            <a:extLst>
              <a:ext uri="{FF2B5EF4-FFF2-40B4-BE49-F238E27FC236}">
                <a16:creationId xmlns:a16="http://schemas.microsoft.com/office/drawing/2014/main" id="{6D60499B-F9BD-1248-9C24-480C7C36019A}"/>
              </a:ext>
            </a:extLst>
          </p:cNvPr>
          <p:cNvCxnSpPr>
            <a:cxnSpLocks/>
            <a:endCxn id="111" idx="2"/>
          </p:cNvCxnSpPr>
          <p:nvPr/>
        </p:nvCxnSpPr>
        <p:spPr>
          <a:xfrm flipH="1" flipV="1">
            <a:off x="9435565" y="2532983"/>
            <a:ext cx="1275988" cy="343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5F95841E-9A0C-9343-A8C8-9BA07257A56E}"/>
              </a:ext>
            </a:extLst>
          </p:cNvPr>
          <p:cNvCxnSpPr>
            <a:cxnSpLocks/>
          </p:cNvCxnSpPr>
          <p:nvPr/>
        </p:nvCxnSpPr>
        <p:spPr>
          <a:xfrm flipV="1">
            <a:off x="9027762" y="1728968"/>
            <a:ext cx="0" cy="387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44B3516B-12B4-B547-BB54-8ACEACC2ACCB}"/>
              </a:ext>
            </a:extLst>
          </p:cNvPr>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214649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b="1" dirty="0"/>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1630899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Polymorphism</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258630" cy="5334907"/>
          </a:xfrm>
        </p:spPr>
        <p:txBody>
          <a:bodyPr>
            <a:normAutofit/>
          </a:bodyPr>
          <a:lstStyle/>
          <a:p>
            <a:r>
              <a:rPr lang="en-US" dirty="0"/>
              <a:t>Inheritance and dynamic dispatch unlock the concept of </a:t>
            </a:r>
            <a:r>
              <a:rPr lang="en-US" b="1" dirty="0"/>
              <a:t>polymorphism</a:t>
            </a:r>
            <a:r>
              <a:rPr lang="en-US" dirty="0"/>
              <a:t>: the ability of an object of taking many forms (or types).</a:t>
            </a:r>
          </a:p>
          <a:p>
            <a:endParaRPr lang="en-US" dirty="0"/>
          </a:p>
          <a:p>
            <a:r>
              <a:rPr lang="en-US" dirty="0"/>
              <a:t>A </a:t>
            </a:r>
            <a:r>
              <a:rPr lang="en-US" dirty="0">
                <a:latin typeface="Courier" pitchFamily="2" charset="0"/>
              </a:rPr>
              <a:t>Cat</a:t>
            </a:r>
            <a:r>
              <a:rPr lang="en-US" dirty="0"/>
              <a:t> is an </a:t>
            </a:r>
            <a:r>
              <a:rPr lang="en-US" dirty="0">
                <a:latin typeface="Courier" pitchFamily="2" charset="0"/>
              </a:rPr>
              <a:t>Animal</a:t>
            </a:r>
            <a:r>
              <a:rPr lang="en-US" dirty="0"/>
              <a:t>, as such the following is fine:</a:t>
            </a:r>
            <a:br>
              <a:rPr lang="en-US" dirty="0"/>
            </a:br>
            <a:br>
              <a:rPr lang="en-US" dirty="0"/>
            </a:br>
            <a:r>
              <a:rPr lang="en-US" dirty="0">
                <a:latin typeface="Courier" pitchFamily="2" charset="0"/>
              </a:rPr>
              <a:t>Animal cat = Cat(...);</a:t>
            </a:r>
          </a:p>
          <a:p>
            <a:endParaRPr lang="en-US" dirty="0"/>
          </a:p>
          <a:p>
            <a:r>
              <a:rPr lang="en-US" dirty="0"/>
              <a:t>An object of type “superclass” can refer to both a type ”superclass” but also to a type “subclass”!  </a:t>
            </a:r>
          </a:p>
          <a:p>
            <a:pPr marL="0" indent="0">
              <a:buNone/>
            </a:pPr>
            <a:endParaRPr lang="en-IT" dirty="0"/>
          </a:p>
          <a:p>
            <a:pPr marL="0" indent="0">
              <a:buNone/>
            </a:pPr>
            <a:r>
              <a:rPr lang="en-IT" dirty="0"/>
              <a:t> </a:t>
            </a:r>
          </a:p>
        </p:txBody>
      </p:sp>
      <p:sp>
        <p:nvSpPr>
          <p:cNvPr id="4" name="Content Placeholder 2">
            <a:extLst>
              <a:ext uri="{FF2B5EF4-FFF2-40B4-BE49-F238E27FC236}">
                <a16:creationId xmlns:a16="http://schemas.microsoft.com/office/drawing/2014/main" id="{AFEC7A75-5AD8-BB4C-8B63-9B42E456AF1F}"/>
              </a:ext>
            </a:extLst>
          </p:cNvPr>
          <p:cNvSpPr txBox="1">
            <a:spLocks/>
          </p:cNvSpPr>
          <p:nvPr/>
        </p:nvSpPr>
        <p:spPr>
          <a:xfrm>
            <a:off x="9219172" y="516880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Cat</a:t>
            </a:r>
          </a:p>
        </p:txBody>
      </p:sp>
      <p:cxnSp>
        <p:nvCxnSpPr>
          <p:cNvPr id="5" name="Straight Arrow Connector 4">
            <a:extLst>
              <a:ext uri="{FF2B5EF4-FFF2-40B4-BE49-F238E27FC236}">
                <a16:creationId xmlns:a16="http://schemas.microsoft.com/office/drawing/2014/main" id="{8AD6A830-A47A-D242-8BF9-9E8966F6CBF8}"/>
              </a:ext>
            </a:extLst>
          </p:cNvPr>
          <p:cNvCxnSpPr>
            <a:cxnSpLocks/>
            <a:stCxn id="6" idx="4"/>
          </p:cNvCxnSpPr>
          <p:nvPr/>
        </p:nvCxnSpPr>
        <p:spPr>
          <a:xfrm flipH="1">
            <a:off x="10437136" y="3252417"/>
            <a:ext cx="21103" cy="92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B74077A2-1D9A-D647-AE35-F3E4977F0E72}"/>
              </a:ext>
            </a:extLst>
          </p:cNvPr>
          <p:cNvGrpSpPr/>
          <p:nvPr/>
        </p:nvGrpSpPr>
        <p:grpSpPr>
          <a:xfrm>
            <a:off x="9554667" y="1749016"/>
            <a:ext cx="1807143" cy="1503401"/>
            <a:chOff x="10054070" y="1825183"/>
            <a:chExt cx="1807143" cy="1503401"/>
          </a:xfrm>
        </p:grpSpPr>
        <p:sp>
          <p:nvSpPr>
            <p:cNvPr id="6" name="Oval 5">
              <a:extLst>
                <a:ext uri="{FF2B5EF4-FFF2-40B4-BE49-F238E27FC236}">
                  <a16:creationId xmlns:a16="http://schemas.microsoft.com/office/drawing/2014/main" id="{8614692B-C7AF-7D47-B1A1-FB8F2941C97B}"/>
                </a:ext>
              </a:extLst>
            </p:cNvPr>
            <p:cNvSpPr/>
            <p:nvPr/>
          </p:nvSpPr>
          <p:spPr>
            <a:xfrm>
              <a:off x="10054070" y="182518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7" name="Content Placeholder 2">
              <a:extLst>
                <a:ext uri="{FF2B5EF4-FFF2-40B4-BE49-F238E27FC236}">
                  <a16:creationId xmlns:a16="http://schemas.microsoft.com/office/drawing/2014/main" id="{86E50E40-AB11-1D46-9ACF-820CE82A5078}"/>
                </a:ext>
              </a:extLst>
            </p:cNvPr>
            <p:cNvSpPr txBox="1">
              <a:spLocks/>
            </p:cNvSpPr>
            <p:nvPr/>
          </p:nvSpPr>
          <p:spPr>
            <a:xfrm>
              <a:off x="10223211" y="2403939"/>
              <a:ext cx="1468860"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gr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23</a:t>
            </a:fld>
            <a:endParaRPr lang="en-GB"/>
          </a:p>
        </p:txBody>
      </p:sp>
      <p:pic>
        <p:nvPicPr>
          <p:cNvPr id="15" name="Graphic 14" descr="Cat outline">
            <a:extLst>
              <a:ext uri="{FF2B5EF4-FFF2-40B4-BE49-F238E27FC236}">
                <a16:creationId xmlns:a16="http://schemas.microsoft.com/office/drawing/2014/main" id="{EC9BB1E4-0D1B-7043-9DAF-CD2BFD66F4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9936" y="4221539"/>
            <a:ext cx="914400" cy="914400"/>
          </a:xfrm>
          <a:prstGeom prst="rect">
            <a:avLst/>
          </a:prstGeom>
        </p:spPr>
      </p:pic>
    </p:spTree>
    <p:extLst>
      <p:ext uri="{BB962C8B-B14F-4D97-AF65-F5344CB8AC3E}">
        <p14:creationId xmlns:p14="http://schemas.microsoft.com/office/powerpoint/2010/main" val="1183039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Polymorphism – Method invocation and override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9222266" cy="5334907"/>
          </a:xfrm>
        </p:spPr>
        <p:txBody>
          <a:bodyPr>
            <a:normAutofit/>
          </a:bodyPr>
          <a:lstStyle/>
          <a:p>
            <a:r>
              <a:rPr lang="en-US" dirty="0"/>
              <a:t>Moreover, the method invocation chain will always start from the most restrictive class that applies.</a:t>
            </a:r>
          </a:p>
          <a:p>
            <a:endParaRPr lang="en-US" dirty="0"/>
          </a:p>
          <a:p>
            <a:r>
              <a:rPr lang="en-US" dirty="0"/>
              <a:t>Let’s say that both </a:t>
            </a:r>
            <a:r>
              <a:rPr lang="en-US" dirty="0">
                <a:latin typeface="Courier" pitchFamily="2" charset="0"/>
              </a:rPr>
              <a:t>Animal</a:t>
            </a:r>
            <a:r>
              <a:rPr lang="en-US" dirty="0"/>
              <a:t> and </a:t>
            </a:r>
            <a:r>
              <a:rPr lang="en-US" dirty="0">
                <a:latin typeface="Courier" pitchFamily="2" charset="0"/>
              </a:rPr>
              <a:t>Cat</a:t>
            </a:r>
            <a:r>
              <a:rPr lang="en-US" dirty="0"/>
              <a:t> define a method </a:t>
            </a:r>
            <a:r>
              <a:rPr lang="en-US" dirty="0">
                <a:latin typeface="Courier" pitchFamily="2" charset="0"/>
              </a:rPr>
              <a:t>eat()</a:t>
            </a:r>
            <a:r>
              <a:rPr lang="en-US" dirty="0"/>
              <a:t>:</a:t>
            </a:r>
            <a:br>
              <a:rPr lang="en-US" dirty="0">
                <a:latin typeface="Courier" pitchFamily="2" charset="0"/>
              </a:rPr>
            </a:br>
            <a:br>
              <a:rPr lang="en-US" dirty="0">
                <a:latin typeface="Courier" pitchFamily="2" charset="0"/>
              </a:rPr>
            </a:br>
            <a:r>
              <a:rPr lang="en-US" dirty="0">
                <a:latin typeface="Courier" pitchFamily="2" charset="0"/>
              </a:rPr>
              <a:t>Animal cat1 = Cat(...);</a:t>
            </a:r>
            <a:br>
              <a:rPr lang="en-US" dirty="0">
                <a:latin typeface="Courier" pitchFamily="2" charset="0"/>
              </a:rPr>
            </a:br>
            <a:br>
              <a:rPr lang="en-US" dirty="0">
                <a:latin typeface="Courier" pitchFamily="2" charset="0"/>
              </a:rPr>
            </a:br>
            <a:r>
              <a:rPr lang="en-US" dirty="0">
                <a:latin typeface="Courier" pitchFamily="2" charset="0"/>
              </a:rPr>
              <a:t>Cat cat2 = Cat(...);</a:t>
            </a:r>
          </a:p>
          <a:p>
            <a:endParaRPr lang="en-US" dirty="0">
              <a:latin typeface="Courier" pitchFamily="2" charset="0"/>
            </a:endParaRPr>
          </a:p>
          <a:p>
            <a:r>
              <a:rPr lang="en-US" dirty="0"/>
              <a:t>Technically speaking, </a:t>
            </a:r>
            <a:r>
              <a:rPr lang="en-US" dirty="0">
                <a:latin typeface="Courier" pitchFamily="2" charset="0"/>
              </a:rPr>
              <a:t>Cat </a:t>
            </a:r>
            <a:r>
              <a:rPr lang="en-US" dirty="0"/>
              <a:t>is </a:t>
            </a:r>
            <a:r>
              <a:rPr lang="en-US" b="1" dirty="0"/>
              <a:t>overriding</a:t>
            </a:r>
            <a:r>
              <a:rPr lang="en-US" dirty="0"/>
              <a:t> the method</a:t>
            </a:r>
            <a:r>
              <a:rPr lang="en-US" dirty="0">
                <a:latin typeface="Courier" pitchFamily="2" charset="0"/>
              </a:rPr>
              <a:t> eat() </a:t>
            </a:r>
            <a:r>
              <a:rPr lang="en-US" dirty="0"/>
              <a:t>from</a:t>
            </a:r>
            <a:r>
              <a:rPr lang="en-US" dirty="0">
                <a:latin typeface="Courier" pitchFamily="2" charset="0"/>
              </a:rPr>
              <a:t> Animal</a:t>
            </a:r>
            <a:endParaRPr lang="en-US" dirty="0"/>
          </a:p>
        </p:txBody>
      </p:sp>
      <p:sp>
        <p:nvSpPr>
          <p:cNvPr id="46" name="Content Placeholder 2">
            <a:extLst>
              <a:ext uri="{FF2B5EF4-FFF2-40B4-BE49-F238E27FC236}">
                <a16:creationId xmlns:a16="http://schemas.microsoft.com/office/drawing/2014/main" id="{25A3854D-B396-E64B-BAD8-844DEE79A052}"/>
              </a:ext>
            </a:extLst>
          </p:cNvPr>
          <p:cNvSpPr txBox="1">
            <a:spLocks/>
          </p:cNvSpPr>
          <p:nvPr/>
        </p:nvSpPr>
        <p:spPr>
          <a:xfrm>
            <a:off x="7758543" y="3233558"/>
            <a:ext cx="2370195" cy="69132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This will use the </a:t>
            </a:r>
            <a:r>
              <a:rPr lang="en-IT" sz="1600" dirty="0">
                <a:latin typeface="Courier" pitchFamily="2" charset="0"/>
                <a:ea typeface="Palatino" pitchFamily="2" charset="77"/>
              </a:rPr>
              <a:t>eat() </a:t>
            </a:r>
            <a:r>
              <a:rPr lang="en-IT" sz="1600" dirty="0">
                <a:ea typeface="Palatino" pitchFamily="2" charset="77"/>
              </a:rPr>
              <a:t>method of </a:t>
            </a:r>
            <a:r>
              <a:rPr lang="en-IT" sz="1600" dirty="0">
                <a:latin typeface="Courier" pitchFamily="2" charset="0"/>
                <a:ea typeface="Palatino" pitchFamily="2" charset="77"/>
              </a:rPr>
              <a:t>Cat</a:t>
            </a:r>
          </a:p>
        </p:txBody>
      </p:sp>
      <p:cxnSp>
        <p:nvCxnSpPr>
          <p:cNvPr id="47" name="Straight Arrow Connector 46">
            <a:extLst>
              <a:ext uri="{FF2B5EF4-FFF2-40B4-BE49-F238E27FC236}">
                <a16:creationId xmlns:a16="http://schemas.microsoft.com/office/drawing/2014/main" id="{6835BBC1-41FA-544F-8B05-0803ED19ABF1}"/>
              </a:ext>
            </a:extLst>
          </p:cNvPr>
          <p:cNvCxnSpPr>
            <a:cxnSpLocks/>
            <a:stCxn id="46" idx="1"/>
          </p:cNvCxnSpPr>
          <p:nvPr/>
        </p:nvCxnSpPr>
        <p:spPr>
          <a:xfrm flipH="1" flipV="1">
            <a:off x="6096000" y="3521678"/>
            <a:ext cx="1662543" cy="57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Content Placeholder 2">
            <a:extLst>
              <a:ext uri="{FF2B5EF4-FFF2-40B4-BE49-F238E27FC236}">
                <a16:creationId xmlns:a16="http://schemas.microsoft.com/office/drawing/2014/main" id="{4C3BA99A-2016-3848-ABDA-4298F82BEE0F}"/>
              </a:ext>
            </a:extLst>
          </p:cNvPr>
          <p:cNvSpPr txBox="1">
            <a:spLocks/>
          </p:cNvSpPr>
          <p:nvPr/>
        </p:nvSpPr>
        <p:spPr>
          <a:xfrm>
            <a:off x="7758542" y="4105345"/>
            <a:ext cx="2370195" cy="69132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Again, this will use the </a:t>
            </a:r>
            <a:r>
              <a:rPr lang="en-IT" sz="1600" dirty="0">
                <a:latin typeface="Courier" pitchFamily="2" charset="0"/>
                <a:ea typeface="Palatino" pitchFamily="2" charset="77"/>
              </a:rPr>
              <a:t>eat() </a:t>
            </a:r>
            <a:r>
              <a:rPr lang="en-IT" sz="1600" dirty="0">
                <a:ea typeface="Palatino" pitchFamily="2" charset="77"/>
              </a:rPr>
              <a:t>method of </a:t>
            </a:r>
            <a:r>
              <a:rPr lang="en-IT" sz="1600" dirty="0">
                <a:latin typeface="Courier" pitchFamily="2" charset="0"/>
                <a:ea typeface="Palatino" pitchFamily="2" charset="77"/>
              </a:rPr>
              <a:t>Cat</a:t>
            </a:r>
          </a:p>
        </p:txBody>
      </p:sp>
      <p:cxnSp>
        <p:nvCxnSpPr>
          <p:cNvPr id="51" name="Straight Arrow Connector 50">
            <a:extLst>
              <a:ext uri="{FF2B5EF4-FFF2-40B4-BE49-F238E27FC236}">
                <a16:creationId xmlns:a16="http://schemas.microsoft.com/office/drawing/2014/main" id="{6E5D1AFF-1E79-3A4E-9042-422191FF3818}"/>
              </a:ext>
            </a:extLst>
          </p:cNvPr>
          <p:cNvCxnSpPr>
            <a:cxnSpLocks/>
            <a:stCxn id="50" idx="1"/>
          </p:cNvCxnSpPr>
          <p:nvPr/>
        </p:nvCxnSpPr>
        <p:spPr>
          <a:xfrm flipH="1" flipV="1">
            <a:off x="6112329" y="4185138"/>
            <a:ext cx="1646213" cy="265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F51ADEA4-F33C-B74E-997E-B292B56616B3}"/>
              </a:ext>
            </a:extLst>
          </p:cNvPr>
          <p:cNvSpPr txBox="1">
            <a:spLocks/>
          </p:cNvSpPr>
          <p:nvPr/>
        </p:nvSpPr>
        <p:spPr>
          <a:xfrm>
            <a:off x="6112329" y="5495523"/>
            <a:ext cx="4086665" cy="691328"/>
          </a:xfrm>
          <a:prstGeom prst="rect">
            <a:avLst/>
          </a:prstGeom>
          <a:solidFill>
            <a:schemeClr val="accent6">
              <a:lumMod val="20000"/>
              <a:lumOff val="80000"/>
            </a:schemeClr>
          </a:solidFill>
        </p:spPr>
        <p:txBody>
          <a:bodyPr vert="horz" lIns="91440" tIns="45720" rIns="91440" bIns="45720" rtlCol="0" anchor="ctr">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In the previous example, you saw that class</a:t>
            </a:r>
            <a:r>
              <a:rPr lang="en-US" sz="1600" dirty="0">
                <a:latin typeface="Courier" pitchFamily="2" charset="0"/>
              </a:rPr>
              <a:t> Eagle</a:t>
            </a:r>
            <a:r>
              <a:rPr lang="en-IT" sz="1600" dirty="0">
                <a:ea typeface="Palatino" pitchFamily="2" charset="77"/>
              </a:rPr>
              <a:t> overrode </a:t>
            </a:r>
            <a:r>
              <a:rPr lang="en-IT" sz="1500" dirty="0">
                <a:latin typeface="Courier" pitchFamily="2" charset="0"/>
              </a:rPr>
              <a:t>toString() </a:t>
            </a:r>
            <a:r>
              <a:rPr lang="en-IT" sz="1600" dirty="0">
                <a:ea typeface="Palatino" pitchFamily="2" charset="77"/>
              </a:rPr>
              <a:t>from </a:t>
            </a:r>
            <a:r>
              <a:rPr lang="en-US" sz="1600" dirty="0">
                <a:latin typeface="Courier" pitchFamily="2" charset="0"/>
              </a:rPr>
              <a:t>Animal</a:t>
            </a:r>
            <a:r>
              <a:rPr lang="en-IT" sz="1600" dirty="0">
                <a:ea typeface="Palatino" pitchFamily="2" charset="77"/>
              </a:rPr>
              <a:t>  using the the </a:t>
            </a:r>
            <a:r>
              <a:rPr lang="en-IT" sz="1600" b="1" dirty="0">
                <a:latin typeface="Courier" pitchFamily="2" charset="0"/>
                <a:ea typeface="Palatino" pitchFamily="2" charset="77"/>
              </a:rPr>
              <a:t>@override </a:t>
            </a:r>
            <a:r>
              <a:rPr lang="en-IT" sz="1600" dirty="0">
                <a:ea typeface="Palatino" pitchFamily="2" charset="77"/>
              </a:rPr>
              <a:t>decorator.</a:t>
            </a:r>
            <a:endParaRPr lang="en-IT" sz="1600" dirty="0">
              <a:latin typeface="Courier" pitchFamily="2" charset="0"/>
              <a:ea typeface="Palatino" pitchFamily="2" charset="77"/>
            </a:endParaRPr>
          </a:p>
        </p:txBody>
      </p:sp>
      <p:sp>
        <p:nvSpPr>
          <p:cNvPr id="59" name="Slide Number Placeholder 12">
            <a:extLst>
              <a:ext uri="{FF2B5EF4-FFF2-40B4-BE49-F238E27FC236}">
                <a16:creationId xmlns:a16="http://schemas.microsoft.com/office/drawing/2014/main" id="{87AB5B4C-B378-9E46-A3B4-B4448FDCAF2D}"/>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24</a:t>
            </a:fld>
            <a:endParaRPr lang="en-GB" dirty="0"/>
          </a:p>
        </p:txBody>
      </p:sp>
    </p:spTree>
    <p:extLst>
      <p:ext uri="{BB962C8B-B14F-4D97-AF65-F5344CB8AC3E}">
        <p14:creationId xmlns:p14="http://schemas.microsoft.com/office/powerpoint/2010/main" val="2433314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Polymorphism – Casting</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9222266" cy="5334907"/>
          </a:xfrm>
        </p:spPr>
        <p:txBody>
          <a:bodyPr>
            <a:normAutofit lnSpcReduction="10000"/>
          </a:bodyPr>
          <a:lstStyle/>
          <a:p>
            <a:r>
              <a:rPr lang="en-US" dirty="0"/>
              <a:t>How polymorphism affect type casting?</a:t>
            </a:r>
          </a:p>
          <a:p>
            <a:endParaRPr lang="en-US" dirty="0"/>
          </a:p>
          <a:p>
            <a:r>
              <a:rPr lang="en-US" b="1" dirty="0"/>
              <a:t>Widening casts </a:t>
            </a:r>
            <a:r>
              <a:rPr lang="en-US" dirty="0"/>
              <a:t>are always ok and there is no need of an explicit task, e.g.:</a:t>
            </a:r>
            <a:br>
              <a:rPr lang="en-US" dirty="0"/>
            </a:br>
            <a:br>
              <a:rPr lang="en-US" dirty="0"/>
            </a:br>
            <a:r>
              <a:rPr lang="en-US" dirty="0">
                <a:latin typeface="Courier" pitchFamily="2" charset="0"/>
              </a:rPr>
              <a:t>Cat cat = Cat(...);</a:t>
            </a:r>
            <a:br>
              <a:rPr lang="en-US" dirty="0">
                <a:latin typeface="Courier" pitchFamily="2" charset="0"/>
              </a:rPr>
            </a:br>
            <a:r>
              <a:rPr lang="en-US" dirty="0">
                <a:latin typeface="Courier" pitchFamily="2" charset="0"/>
              </a:rPr>
              <a:t>Animal animal = cat;</a:t>
            </a:r>
          </a:p>
          <a:p>
            <a:endParaRPr lang="en-US" dirty="0">
              <a:latin typeface="Courier" pitchFamily="2" charset="0"/>
            </a:endParaRPr>
          </a:p>
          <a:p>
            <a:r>
              <a:rPr lang="en-US" dirty="0"/>
              <a:t>On the other hand, </a:t>
            </a:r>
            <a:r>
              <a:rPr lang="en-US" b="1" dirty="0"/>
              <a:t>narrowing casts </a:t>
            </a:r>
            <a:r>
              <a:rPr lang="en-US" dirty="0"/>
              <a:t>must be explicit and can fail, e.g.:</a:t>
            </a:r>
            <a:br>
              <a:rPr lang="en-US" dirty="0">
                <a:latin typeface="Courier" pitchFamily="2" charset="0"/>
              </a:rPr>
            </a:br>
            <a:br>
              <a:rPr lang="en-US" dirty="0">
                <a:latin typeface="Courier" pitchFamily="2" charset="0"/>
              </a:rPr>
            </a:br>
            <a:r>
              <a:rPr lang="en-US" dirty="0">
                <a:latin typeface="Courier" pitchFamily="2" charset="0"/>
              </a:rPr>
              <a:t>Animal animal1 = Cat(...);</a:t>
            </a:r>
            <a:br>
              <a:rPr lang="en-US" dirty="0">
                <a:latin typeface="Courier" pitchFamily="2" charset="0"/>
              </a:rPr>
            </a:br>
            <a:r>
              <a:rPr lang="en-US" dirty="0">
                <a:latin typeface="Courier" pitchFamily="2" charset="0"/>
              </a:rPr>
              <a:t>Animal animal2 = Koala(...);</a:t>
            </a:r>
            <a:br>
              <a:rPr lang="en-US" dirty="0">
                <a:latin typeface="Courier" pitchFamily="2" charset="0"/>
              </a:rPr>
            </a:br>
            <a:r>
              <a:rPr lang="en-US" dirty="0">
                <a:latin typeface="Courier" pitchFamily="2" charset="0"/>
              </a:rPr>
              <a:t>Cat c1 = animal1 as Cat; //This is ok</a:t>
            </a:r>
            <a:br>
              <a:rPr lang="en-US" dirty="0">
                <a:latin typeface="Courier" pitchFamily="2" charset="0"/>
              </a:rPr>
            </a:br>
            <a:r>
              <a:rPr lang="en-US" dirty="0">
                <a:latin typeface="Courier" pitchFamily="2" charset="0"/>
              </a:rPr>
              <a:t>Cat c2 = animal2 as Cat; //This will fail</a:t>
            </a:r>
          </a:p>
        </p:txBody>
      </p:sp>
      <p:cxnSp>
        <p:nvCxnSpPr>
          <p:cNvPr id="47" name="Straight Arrow Connector 46">
            <a:extLst>
              <a:ext uri="{FF2B5EF4-FFF2-40B4-BE49-F238E27FC236}">
                <a16:creationId xmlns:a16="http://schemas.microsoft.com/office/drawing/2014/main" id="{6835BBC1-41FA-544F-8B05-0803ED19ABF1}"/>
              </a:ext>
            </a:extLst>
          </p:cNvPr>
          <p:cNvCxnSpPr>
            <a:cxnSpLocks/>
            <a:stCxn id="55" idx="1"/>
          </p:cNvCxnSpPr>
          <p:nvPr/>
        </p:nvCxnSpPr>
        <p:spPr>
          <a:xfrm flipH="1">
            <a:off x="4656406" y="3592981"/>
            <a:ext cx="3102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F51ADEA4-F33C-B74E-997E-B292B56616B3}"/>
              </a:ext>
            </a:extLst>
          </p:cNvPr>
          <p:cNvSpPr txBox="1">
            <a:spLocks/>
          </p:cNvSpPr>
          <p:nvPr/>
        </p:nvSpPr>
        <p:spPr>
          <a:xfrm>
            <a:off x="7758542" y="3242576"/>
            <a:ext cx="3643322" cy="700809"/>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in this example </a:t>
            </a:r>
            <a:r>
              <a:rPr lang="en-US" sz="1600" dirty="0">
                <a:latin typeface="Courier" pitchFamily="2" charset="0"/>
                <a:ea typeface="Palatino" pitchFamily="2" charset="77"/>
              </a:rPr>
              <a:t>cat</a:t>
            </a:r>
            <a:r>
              <a:rPr lang="en-US" sz="1600" dirty="0">
                <a:ea typeface="Palatino" pitchFamily="2" charset="77"/>
              </a:rPr>
              <a:t> and </a:t>
            </a:r>
            <a:r>
              <a:rPr lang="en-US" sz="1600" dirty="0">
                <a:latin typeface="Courier" pitchFamily="2" charset="0"/>
                <a:ea typeface="Palatino" pitchFamily="2" charset="77"/>
              </a:rPr>
              <a:t>animal</a:t>
            </a:r>
            <a:r>
              <a:rPr lang="en-US" sz="1600" dirty="0">
                <a:ea typeface="Palatino" pitchFamily="2" charset="77"/>
              </a:rPr>
              <a:t> will refer to the same object!</a:t>
            </a:r>
            <a:endParaRPr lang="en-IT" sz="1600" dirty="0">
              <a:latin typeface="Courier" pitchFamily="2" charset="0"/>
              <a:ea typeface="Palatino" pitchFamily="2" charset="77"/>
            </a:endParaRPr>
          </a:p>
        </p:txBody>
      </p:sp>
      <p:sp>
        <p:nvSpPr>
          <p:cNvPr id="58" name="Content Placeholder 2">
            <a:extLst>
              <a:ext uri="{FF2B5EF4-FFF2-40B4-BE49-F238E27FC236}">
                <a16:creationId xmlns:a16="http://schemas.microsoft.com/office/drawing/2014/main" id="{E414B688-6C1C-F845-957C-6BDC8A676CC5}"/>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extra_lab-oop/polymorphism.dart</a:t>
            </a:r>
          </a:p>
        </p:txBody>
      </p:sp>
      <p:sp>
        <p:nvSpPr>
          <p:cNvPr id="59" name="Slide Number Placeholder 12">
            <a:extLst>
              <a:ext uri="{FF2B5EF4-FFF2-40B4-BE49-F238E27FC236}">
                <a16:creationId xmlns:a16="http://schemas.microsoft.com/office/drawing/2014/main" id="{87AB5B4C-B378-9E46-A3B4-B4448FDCAF2D}"/>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25</a:t>
            </a:fld>
            <a:endParaRPr lang="en-GB" dirty="0"/>
          </a:p>
        </p:txBody>
      </p:sp>
      <p:cxnSp>
        <p:nvCxnSpPr>
          <p:cNvPr id="8" name="Straight Arrow Connector 7">
            <a:extLst>
              <a:ext uri="{FF2B5EF4-FFF2-40B4-BE49-F238E27FC236}">
                <a16:creationId xmlns:a16="http://schemas.microsoft.com/office/drawing/2014/main" id="{A122186D-857D-6746-AF47-01F1B6D8C35C}"/>
              </a:ext>
            </a:extLst>
          </p:cNvPr>
          <p:cNvCxnSpPr>
            <a:cxnSpLocks/>
            <a:stCxn id="9" idx="1"/>
          </p:cNvCxnSpPr>
          <p:nvPr/>
        </p:nvCxnSpPr>
        <p:spPr>
          <a:xfrm flipH="1">
            <a:off x="4383741" y="5147146"/>
            <a:ext cx="3374801" cy="6888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13F00912-600C-EE47-A978-1CC0C72F8A05}"/>
              </a:ext>
            </a:extLst>
          </p:cNvPr>
          <p:cNvSpPr txBox="1">
            <a:spLocks/>
          </p:cNvSpPr>
          <p:nvPr/>
        </p:nvSpPr>
        <p:spPr>
          <a:xfrm>
            <a:off x="7758542" y="4796741"/>
            <a:ext cx="3643322" cy="700809"/>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a typeface="Palatino" pitchFamily="2" charset="77"/>
              </a:rPr>
              <a:t>The </a:t>
            </a:r>
            <a:r>
              <a:rPr lang="en-US" sz="1600" b="1" dirty="0">
                <a:latin typeface="Courier" pitchFamily="2" charset="0"/>
                <a:ea typeface="Palatino" pitchFamily="2" charset="77"/>
              </a:rPr>
              <a:t>as</a:t>
            </a:r>
            <a:r>
              <a:rPr lang="en-US" sz="1600" dirty="0">
                <a:ea typeface="Palatino" pitchFamily="2" charset="77"/>
              </a:rPr>
              <a:t> keyword is used to cast an object to another type</a:t>
            </a:r>
            <a:endParaRPr lang="en-IT" sz="1600" dirty="0">
              <a:latin typeface="Courier" pitchFamily="2" charset="0"/>
              <a:ea typeface="Palatino" pitchFamily="2" charset="77"/>
            </a:endParaRPr>
          </a:p>
        </p:txBody>
      </p:sp>
    </p:spTree>
    <p:extLst>
      <p:ext uri="{BB962C8B-B14F-4D97-AF65-F5344CB8AC3E}">
        <p14:creationId xmlns:p14="http://schemas.microsoft.com/office/powerpoint/2010/main" val="230673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b="1" dirty="0"/>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664256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Abstract data types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258630" cy="5334907"/>
          </a:xfrm>
        </p:spPr>
        <p:txBody>
          <a:bodyPr>
            <a:normAutofit/>
          </a:bodyPr>
          <a:lstStyle/>
          <a:p>
            <a:r>
              <a:rPr lang="en-US" dirty="0"/>
              <a:t>Finally, let’s talk about </a:t>
            </a:r>
            <a:r>
              <a:rPr lang="en-US" b="1" dirty="0"/>
              <a:t>abstract data types </a:t>
            </a:r>
            <a:r>
              <a:rPr lang="en-US" dirty="0"/>
              <a:t>(ADT).</a:t>
            </a:r>
          </a:p>
          <a:p>
            <a:endParaRPr lang="en-US" dirty="0"/>
          </a:p>
          <a:p>
            <a:r>
              <a:rPr lang="en-IT" dirty="0"/>
              <a:t>ADTs allow to enforce the abstraction principle of OOP.</a:t>
            </a:r>
          </a:p>
          <a:p>
            <a:endParaRPr lang="en-IT" dirty="0"/>
          </a:p>
          <a:p>
            <a:r>
              <a:rPr lang="en-IT" dirty="0"/>
              <a:t>An ADT is a mathematical model of a data structure that specifies the type of data stored, the operations supported on them and the types of parameters of the operations.</a:t>
            </a:r>
          </a:p>
          <a:p>
            <a:endParaRPr lang="en-IT" dirty="0"/>
          </a:p>
          <a:p>
            <a:r>
              <a:rPr lang="en-IT" dirty="0"/>
              <a:t>An ADT specifies </a:t>
            </a:r>
            <a:r>
              <a:rPr lang="en-IT" b="1" dirty="0"/>
              <a:t>what </a:t>
            </a:r>
            <a:r>
              <a:rPr lang="en-IT" dirty="0"/>
              <a:t>each operation does, but not </a:t>
            </a:r>
            <a:r>
              <a:rPr lang="en-IT" b="1" dirty="0"/>
              <a:t>how</a:t>
            </a:r>
            <a:r>
              <a:rPr lang="en-IT" dirty="0"/>
              <a:t> the operation are performed.</a:t>
            </a:r>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27</a:t>
            </a:fld>
            <a:endParaRPr lang="en-GB"/>
          </a:p>
        </p:txBody>
      </p:sp>
      <p:pic>
        <p:nvPicPr>
          <p:cNvPr id="17" name="Graphic 16" descr="Thought bubble outline">
            <a:extLst>
              <a:ext uri="{FF2B5EF4-FFF2-40B4-BE49-F238E27FC236}">
                <a16:creationId xmlns:a16="http://schemas.microsoft.com/office/drawing/2014/main" id="{A547DE65-3DD1-144C-8872-0FD2449D27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5137" y="2155078"/>
            <a:ext cx="2660023" cy="2660023"/>
          </a:xfrm>
          <a:prstGeom prst="rect">
            <a:avLst/>
          </a:prstGeom>
        </p:spPr>
      </p:pic>
    </p:spTree>
    <p:extLst>
      <p:ext uri="{BB962C8B-B14F-4D97-AF65-F5344CB8AC3E}">
        <p14:creationId xmlns:p14="http://schemas.microsoft.com/office/powerpoint/2010/main" val="1722749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An ADT can be specified via an </a:t>
            </a:r>
            <a:r>
              <a:rPr lang="en-US" b="1" dirty="0"/>
              <a:t>interface</a:t>
            </a:r>
            <a:r>
              <a:rPr lang="en-US" dirty="0"/>
              <a:t>, that defines the collection of methods and instance variables supported by that class (i.e., what, not how).</a:t>
            </a:r>
          </a:p>
          <a:p>
            <a:pPr lvl="1"/>
            <a:endParaRPr lang="en-US" dirty="0"/>
          </a:p>
          <a:p>
            <a:pPr lvl="1"/>
            <a:r>
              <a:rPr lang="en-US" dirty="0"/>
              <a:t>For example, this diagram expresses the interface of a Drinkable thing, i.e., a drink (we are saying that a Drinkable can be poured)</a:t>
            </a:r>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28</a:t>
            </a:fld>
            <a:endParaRPr lang="en-GB"/>
          </a:p>
        </p:txBody>
      </p:sp>
      <p:sp>
        <p:nvSpPr>
          <p:cNvPr id="9" name="Rectangle 8">
            <a:extLst>
              <a:ext uri="{FF2B5EF4-FFF2-40B4-BE49-F238E27FC236}">
                <a16:creationId xmlns:a16="http://schemas.microsoft.com/office/drawing/2014/main" id="{B5946F3C-B659-9545-AA62-98CD040AED53}"/>
              </a:ext>
            </a:extLst>
          </p:cNvPr>
          <p:cNvSpPr/>
          <p:nvPr/>
        </p:nvSpPr>
        <p:spPr>
          <a:xfrm>
            <a:off x="3067084" y="4261151"/>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0" name="Rectangle 9">
            <a:extLst>
              <a:ext uri="{FF2B5EF4-FFF2-40B4-BE49-F238E27FC236}">
                <a16:creationId xmlns:a16="http://schemas.microsoft.com/office/drawing/2014/main" id="{43BAE9C1-0EF5-B346-A5F3-75CEC666A430}"/>
              </a:ext>
            </a:extLst>
          </p:cNvPr>
          <p:cNvSpPr/>
          <p:nvPr/>
        </p:nvSpPr>
        <p:spPr>
          <a:xfrm>
            <a:off x="3067084" y="3695667"/>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Drinkable</a:t>
            </a:r>
          </a:p>
        </p:txBody>
      </p:sp>
      <p:sp>
        <p:nvSpPr>
          <p:cNvPr id="15" name="Rectangle 14">
            <a:extLst>
              <a:ext uri="{FF2B5EF4-FFF2-40B4-BE49-F238E27FC236}">
                <a16:creationId xmlns:a16="http://schemas.microsoft.com/office/drawing/2014/main" id="{7C859CDD-8C01-7C48-BF41-775261571BB1}"/>
              </a:ext>
            </a:extLst>
          </p:cNvPr>
          <p:cNvSpPr/>
          <p:nvPr/>
        </p:nvSpPr>
        <p:spPr>
          <a:xfrm>
            <a:off x="3067084" y="4468468"/>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17" name="Rectangle 16">
            <a:extLst>
              <a:ext uri="{FF2B5EF4-FFF2-40B4-BE49-F238E27FC236}">
                <a16:creationId xmlns:a16="http://schemas.microsoft.com/office/drawing/2014/main" id="{772A2943-3C9B-CE49-9A77-40975B34A064}"/>
              </a:ext>
            </a:extLst>
          </p:cNvPr>
          <p:cNvSpPr/>
          <p:nvPr/>
        </p:nvSpPr>
        <p:spPr>
          <a:xfrm>
            <a:off x="3067082" y="3695667"/>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8" name="Content Placeholder 2">
            <a:extLst>
              <a:ext uri="{FF2B5EF4-FFF2-40B4-BE49-F238E27FC236}">
                <a16:creationId xmlns:a16="http://schemas.microsoft.com/office/drawing/2014/main" id="{6B8349B0-7567-2D4C-B28D-3C1CC143EE2A}"/>
              </a:ext>
            </a:extLst>
          </p:cNvPr>
          <p:cNvSpPr txBox="1">
            <a:spLocks/>
          </p:cNvSpPr>
          <p:nvPr/>
        </p:nvSpPr>
        <p:spPr>
          <a:xfrm>
            <a:off x="7621975" y="4840261"/>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An interface cannot be instantiated since it provides only what each operation does, not how.</a:t>
            </a:r>
          </a:p>
        </p:txBody>
      </p:sp>
    </p:spTree>
    <p:extLst>
      <p:ext uri="{BB962C8B-B14F-4D97-AF65-F5344CB8AC3E}">
        <p14:creationId xmlns:p14="http://schemas.microsoft.com/office/powerpoint/2010/main" val="3666934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275283" cy="5334907"/>
          </a:xfrm>
        </p:spPr>
        <p:txBody>
          <a:bodyPr>
            <a:normAutofit/>
          </a:bodyPr>
          <a:lstStyle/>
          <a:p>
            <a:r>
              <a:rPr lang="en-US" dirty="0"/>
              <a:t>Then, we can use an interface to force a new classes to conform to the behavior and characteristics defined by the interface itself.</a:t>
            </a:r>
          </a:p>
          <a:p>
            <a:endParaRPr lang="en-US" dirty="0"/>
          </a:p>
          <a:p>
            <a:r>
              <a:rPr lang="en-US" dirty="0"/>
              <a:t>A class that </a:t>
            </a:r>
            <a:r>
              <a:rPr lang="en-US" b="1" dirty="0"/>
              <a:t>implements </a:t>
            </a:r>
            <a:r>
              <a:rPr lang="en-US" dirty="0"/>
              <a:t>an interface </a:t>
            </a:r>
            <a:r>
              <a:rPr lang="en-US" b="1" dirty="0"/>
              <a:t>must provide how </a:t>
            </a:r>
            <a:r>
              <a:rPr lang="en-US" dirty="0"/>
              <a:t>the methods expressed by the interface behave. </a:t>
            </a:r>
          </a:p>
          <a:p>
            <a:endParaRPr lang="en-US" dirty="0"/>
          </a:p>
          <a:p>
            <a:r>
              <a:rPr lang="en-US" dirty="0"/>
              <a:t>In the example, Beer and Coffee </a:t>
            </a:r>
            <a:r>
              <a:rPr lang="en-US" b="1" dirty="0"/>
              <a:t>are implementing </a:t>
            </a:r>
            <a:r>
              <a:rPr lang="en-US" dirty="0"/>
              <a:t>Drinkable. As such, the programmer must define a body for the pour() methods of both Beer and Coffee </a:t>
            </a:r>
          </a:p>
          <a:p>
            <a:endParaRPr lang="en-US" b="1" dirty="0"/>
          </a:p>
          <a:p>
            <a:endParaRPr lang="en-IT" b="1" dirty="0"/>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29</a:t>
            </a:fld>
            <a:endParaRPr lang="en-GB"/>
          </a:p>
        </p:txBody>
      </p:sp>
      <p:sp>
        <p:nvSpPr>
          <p:cNvPr id="9" name="Rectangle 8">
            <a:extLst>
              <a:ext uri="{FF2B5EF4-FFF2-40B4-BE49-F238E27FC236}">
                <a16:creationId xmlns:a16="http://schemas.microsoft.com/office/drawing/2014/main" id="{131342A7-87C3-F645-B842-D307F1A383A7}"/>
              </a:ext>
            </a:extLst>
          </p:cNvPr>
          <p:cNvSpPr/>
          <p:nvPr/>
        </p:nvSpPr>
        <p:spPr>
          <a:xfrm>
            <a:off x="8391919" y="26857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0" name="Rectangle 9">
            <a:extLst>
              <a:ext uri="{FF2B5EF4-FFF2-40B4-BE49-F238E27FC236}">
                <a16:creationId xmlns:a16="http://schemas.microsoft.com/office/drawing/2014/main" id="{5AF1A3A7-1AD3-3949-B119-23B7B7758E1E}"/>
              </a:ext>
            </a:extLst>
          </p:cNvPr>
          <p:cNvSpPr/>
          <p:nvPr/>
        </p:nvSpPr>
        <p:spPr>
          <a:xfrm>
            <a:off x="8391919" y="21202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Drinkable</a:t>
            </a:r>
          </a:p>
        </p:txBody>
      </p:sp>
      <p:sp>
        <p:nvSpPr>
          <p:cNvPr id="15" name="Rectangle 14">
            <a:extLst>
              <a:ext uri="{FF2B5EF4-FFF2-40B4-BE49-F238E27FC236}">
                <a16:creationId xmlns:a16="http://schemas.microsoft.com/office/drawing/2014/main" id="{A4DBF7FB-1366-5344-BC21-FE06E5C9F07A}"/>
              </a:ext>
            </a:extLst>
          </p:cNvPr>
          <p:cNvSpPr/>
          <p:nvPr/>
        </p:nvSpPr>
        <p:spPr>
          <a:xfrm>
            <a:off x="8391919" y="28930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17" name="Rectangle 16">
            <a:extLst>
              <a:ext uri="{FF2B5EF4-FFF2-40B4-BE49-F238E27FC236}">
                <a16:creationId xmlns:a16="http://schemas.microsoft.com/office/drawing/2014/main" id="{26224299-2D3C-AA46-96C6-7BA1242EF9BD}"/>
              </a:ext>
            </a:extLst>
          </p:cNvPr>
          <p:cNvSpPr/>
          <p:nvPr/>
        </p:nvSpPr>
        <p:spPr>
          <a:xfrm>
            <a:off x="8391917" y="21202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8" name="Rectangle 17">
            <a:extLst>
              <a:ext uri="{FF2B5EF4-FFF2-40B4-BE49-F238E27FC236}">
                <a16:creationId xmlns:a16="http://schemas.microsoft.com/office/drawing/2014/main" id="{406CFA70-B05C-0E44-AF7E-7544DDD9E717}"/>
              </a:ext>
            </a:extLst>
          </p:cNvPr>
          <p:cNvSpPr/>
          <p:nvPr/>
        </p:nvSpPr>
        <p:spPr>
          <a:xfrm>
            <a:off x="7174865" y="5040200"/>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9" name="Rectangle 18">
            <a:extLst>
              <a:ext uri="{FF2B5EF4-FFF2-40B4-BE49-F238E27FC236}">
                <a16:creationId xmlns:a16="http://schemas.microsoft.com/office/drawing/2014/main" id="{C2448B4A-702F-D94F-82E6-4EB80C4E6136}"/>
              </a:ext>
            </a:extLst>
          </p:cNvPr>
          <p:cNvSpPr/>
          <p:nvPr/>
        </p:nvSpPr>
        <p:spPr>
          <a:xfrm>
            <a:off x="7174865" y="4474716"/>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a:t>
            </a:r>
          </a:p>
        </p:txBody>
      </p:sp>
      <p:sp>
        <p:nvSpPr>
          <p:cNvPr id="20" name="Rectangle 19">
            <a:extLst>
              <a:ext uri="{FF2B5EF4-FFF2-40B4-BE49-F238E27FC236}">
                <a16:creationId xmlns:a16="http://schemas.microsoft.com/office/drawing/2014/main" id="{45ED0719-BDCF-3B40-96E7-3F7D00E0531B}"/>
              </a:ext>
            </a:extLst>
          </p:cNvPr>
          <p:cNvSpPr/>
          <p:nvPr/>
        </p:nvSpPr>
        <p:spPr>
          <a:xfrm>
            <a:off x="7174865" y="5247517"/>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1" name="Rectangle 20">
            <a:extLst>
              <a:ext uri="{FF2B5EF4-FFF2-40B4-BE49-F238E27FC236}">
                <a16:creationId xmlns:a16="http://schemas.microsoft.com/office/drawing/2014/main" id="{BB2792AA-9BB5-C14B-849F-F4E648E150AB}"/>
              </a:ext>
            </a:extLst>
          </p:cNvPr>
          <p:cNvSpPr/>
          <p:nvPr/>
        </p:nvSpPr>
        <p:spPr>
          <a:xfrm>
            <a:off x="7174863" y="4474716"/>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2" name="Rectangle 21">
            <a:extLst>
              <a:ext uri="{FF2B5EF4-FFF2-40B4-BE49-F238E27FC236}">
                <a16:creationId xmlns:a16="http://schemas.microsoft.com/office/drawing/2014/main" id="{FBD25F8E-4408-B44D-9231-692C214427AC}"/>
              </a:ext>
            </a:extLst>
          </p:cNvPr>
          <p:cNvSpPr/>
          <p:nvPr/>
        </p:nvSpPr>
        <p:spPr>
          <a:xfrm>
            <a:off x="9581068" y="5048600"/>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3" name="Rectangle 22">
            <a:extLst>
              <a:ext uri="{FF2B5EF4-FFF2-40B4-BE49-F238E27FC236}">
                <a16:creationId xmlns:a16="http://schemas.microsoft.com/office/drawing/2014/main" id="{6C80F4BA-A8E4-7F46-B984-A9BBC9E807BE}"/>
              </a:ext>
            </a:extLst>
          </p:cNvPr>
          <p:cNvSpPr/>
          <p:nvPr/>
        </p:nvSpPr>
        <p:spPr>
          <a:xfrm>
            <a:off x="9581068" y="4483116"/>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a:t>
            </a:r>
          </a:p>
        </p:txBody>
      </p:sp>
      <p:sp>
        <p:nvSpPr>
          <p:cNvPr id="24" name="Rectangle 23">
            <a:extLst>
              <a:ext uri="{FF2B5EF4-FFF2-40B4-BE49-F238E27FC236}">
                <a16:creationId xmlns:a16="http://schemas.microsoft.com/office/drawing/2014/main" id="{38A3CCAC-00C4-F243-9D90-0324918A0AC7}"/>
              </a:ext>
            </a:extLst>
          </p:cNvPr>
          <p:cNvSpPr/>
          <p:nvPr/>
        </p:nvSpPr>
        <p:spPr>
          <a:xfrm>
            <a:off x="9581068" y="5255917"/>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5" name="Rectangle 24">
            <a:extLst>
              <a:ext uri="{FF2B5EF4-FFF2-40B4-BE49-F238E27FC236}">
                <a16:creationId xmlns:a16="http://schemas.microsoft.com/office/drawing/2014/main" id="{69BFC8EB-1AAE-EC43-A530-86B7F719D110}"/>
              </a:ext>
            </a:extLst>
          </p:cNvPr>
          <p:cNvSpPr/>
          <p:nvPr/>
        </p:nvSpPr>
        <p:spPr>
          <a:xfrm>
            <a:off x="9581066" y="4483116"/>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6" name="Straight Arrow Connector 25">
            <a:extLst>
              <a:ext uri="{FF2B5EF4-FFF2-40B4-BE49-F238E27FC236}">
                <a16:creationId xmlns:a16="http://schemas.microsoft.com/office/drawing/2014/main" id="{532D1B4C-0A74-B443-8580-52AF357BD494}"/>
              </a:ext>
            </a:extLst>
          </p:cNvPr>
          <p:cNvCxnSpPr>
            <a:cxnSpLocks/>
            <a:stCxn id="25" idx="0"/>
            <a:endCxn id="17" idx="2"/>
          </p:cNvCxnSpPr>
          <p:nvPr/>
        </p:nvCxnSpPr>
        <p:spPr>
          <a:xfrm flipH="1" flipV="1">
            <a:off x="9463418" y="3234402"/>
            <a:ext cx="1189149"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2D7558B1-208E-0744-8B7C-A43169805865}"/>
              </a:ext>
            </a:extLst>
          </p:cNvPr>
          <p:cNvSpPr/>
          <p:nvPr/>
        </p:nvSpPr>
        <p:spPr>
          <a:xfrm>
            <a:off x="7108667" y="3750035"/>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28" name="Straight Arrow Connector 27">
            <a:extLst>
              <a:ext uri="{FF2B5EF4-FFF2-40B4-BE49-F238E27FC236}">
                <a16:creationId xmlns:a16="http://schemas.microsoft.com/office/drawing/2014/main" id="{A07F2350-2C1E-9B47-BF97-11426A723C9C}"/>
              </a:ext>
            </a:extLst>
          </p:cNvPr>
          <p:cNvCxnSpPr>
            <a:cxnSpLocks/>
            <a:stCxn id="21" idx="0"/>
            <a:endCxn id="15" idx="2"/>
          </p:cNvCxnSpPr>
          <p:nvPr/>
        </p:nvCxnSpPr>
        <p:spPr>
          <a:xfrm flipV="1">
            <a:off x="8246364" y="3234402"/>
            <a:ext cx="1217055"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AAC9059A-0DF2-7949-82C0-F1D6211E2B22}"/>
              </a:ext>
            </a:extLst>
          </p:cNvPr>
          <p:cNvSpPr/>
          <p:nvPr/>
        </p:nvSpPr>
        <p:spPr>
          <a:xfrm>
            <a:off x="10406694" y="3716009"/>
            <a:ext cx="1563248" cy="369332"/>
          </a:xfrm>
          <a:prstGeom prst="rect">
            <a:avLst/>
          </a:prstGeom>
        </p:spPr>
        <p:txBody>
          <a:bodyPr wrap="none">
            <a:spAutoFit/>
          </a:bodyPr>
          <a:lstStyle/>
          <a:p>
            <a:r>
              <a:rPr lang="en-GB" b="1" dirty="0">
                <a:latin typeface="Courier" pitchFamily="2" charset="0"/>
              </a:rPr>
              <a:t>implements</a:t>
            </a:r>
            <a:endParaRPr lang="en-IT" b="1" dirty="0"/>
          </a:p>
        </p:txBody>
      </p:sp>
    </p:spTree>
    <p:extLst>
      <p:ext uri="{BB962C8B-B14F-4D97-AF65-F5344CB8AC3E}">
        <p14:creationId xmlns:p14="http://schemas.microsoft.com/office/powerpoint/2010/main" val="189291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Object oriented programming</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2393068"/>
          </a:xfrm>
        </p:spPr>
        <p:txBody>
          <a:bodyPr>
            <a:normAutofit fontScale="92500"/>
          </a:bodyPr>
          <a:lstStyle/>
          <a:p>
            <a:r>
              <a:rPr lang="en-GB" dirty="0"/>
              <a:t>The object-oriented programming (</a:t>
            </a:r>
            <a:r>
              <a:rPr lang="en-GB" b="1" dirty="0"/>
              <a:t>OOP</a:t>
            </a:r>
            <a:r>
              <a:rPr lang="en-GB" dirty="0"/>
              <a:t>) paradigm is a computer programming approach whose, as the name implies, ”main actors” are called </a:t>
            </a:r>
            <a:r>
              <a:rPr lang="en-GB" b="1" dirty="0"/>
              <a:t>objects</a:t>
            </a:r>
            <a:r>
              <a:rPr lang="en-GB" dirty="0"/>
              <a:t>.</a:t>
            </a:r>
          </a:p>
          <a:p>
            <a:endParaRPr lang="en-GB" dirty="0"/>
          </a:p>
          <a:p>
            <a:r>
              <a:rPr lang="en-GB" dirty="0"/>
              <a:t>An object comes from a </a:t>
            </a:r>
            <a:r>
              <a:rPr lang="en-GB" b="1" dirty="0"/>
              <a:t>class</a:t>
            </a:r>
            <a:r>
              <a:rPr lang="en-GB" dirty="0"/>
              <a:t>, which is a specification of the data </a:t>
            </a:r>
            <a:r>
              <a:rPr lang="en-GB" b="1" dirty="0"/>
              <a:t>fields</a:t>
            </a:r>
            <a:r>
              <a:rPr lang="en-GB" dirty="0"/>
              <a:t>, also called </a:t>
            </a:r>
            <a:r>
              <a:rPr lang="en-GB" b="1" dirty="0"/>
              <a:t>instance variables</a:t>
            </a:r>
            <a:r>
              <a:rPr lang="en-GB" dirty="0"/>
              <a:t>, that the object contains, as well as the </a:t>
            </a:r>
            <a:r>
              <a:rPr lang="en-GB" b="1" dirty="0"/>
              <a:t>methods</a:t>
            </a:r>
            <a:r>
              <a:rPr lang="en-GB" dirty="0"/>
              <a:t> (operations) that the object can execute.</a:t>
            </a:r>
          </a:p>
        </p:txBody>
      </p:sp>
      <p:pic>
        <p:nvPicPr>
          <p:cNvPr id="6" name="Graphic 5" descr="Dog outline">
            <a:extLst>
              <a:ext uri="{FF2B5EF4-FFF2-40B4-BE49-F238E27FC236}">
                <a16:creationId xmlns:a16="http://schemas.microsoft.com/office/drawing/2014/main" id="{715B5077-6041-534B-AD59-ED28027E4C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5425" y="4040211"/>
            <a:ext cx="1232021" cy="1232021"/>
          </a:xfrm>
          <a:prstGeom prst="rect">
            <a:avLst/>
          </a:prstGeom>
        </p:spPr>
      </p:pic>
      <p:sp>
        <p:nvSpPr>
          <p:cNvPr id="8" name="Rectangle 7">
            <a:extLst>
              <a:ext uri="{FF2B5EF4-FFF2-40B4-BE49-F238E27FC236}">
                <a16:creationId xmlns:a16="http://schemas.microsoft.com/office/drawing/2014/main" id="{CC53073C-3117-E043-9E3F-E50CED5146BC}"/>
              </a:ext>
            </a:extLst>
          </p:cNvPr>
          <p:cNvSpPr/>
          <p:nvPr/>
        </p:nvSpPr>
        <p:spPr>
          <a:xfrm>
            <a:off x="3621506" y="465622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21" name="Rectangle 20">
            <a:extLst>
              <a:ext uri="{FF2B5EF4-FFF2-40B4-BE49-F238E27FC236}">
                <a16:creationId xmlns:a16="http://schemas.microsoft.com/office/drawing/2014/main" id="{40EE6D08-B6DA-A342-8F65-7B227A0FACE4}"/>
              </a:ext>
            </a:extLst>
          </p:cNvPr>
          <p:cNvSpPr/>
          <p:nvPr/>
        </p:nvSpPr>
        <p:spPr>
          <a:xfrm>
            <a:off x="3621506" y="4090738"/>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23" name="Rectangle 22">
            <a:extLst>
              <a:ext uri="{FF2B5EF4-FFF2-40B4-BE49-F238E27FC236}">
                <a16:creationId xmlns:a16="http://schemas.microsoft.com/office/drawing/2014/main" id="{1DD816DB-7F79-E548-B733-3C569BDFB46C}"/>
              </a:ext>
            </a:extLst>
          </p:cNvPr>
          <p:cNvSpPr/>
          <p:nvPr/>
        </p:nvSpPr>
        <p:spPr>
          <a:xfrm>
            <a:off x="3621506" y="56887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9" name="TextBox 8">
            <a:extLst>
              <a:ext uri="{FF2B5EF4-FFF2-40B4-BE49-F238E27FC236}">
                <a16:creationId xmlns:a16="http://schemas.microsoft.com/office/drawing/2014/main" id="{DA2D8BC5-3257-BC46-B498-4F75A2C63B80}"/>
              </a:ext>
            </a:extLst>
          </p:cNvPr>
          <p:cNvSpPr txBox="1"/>
          <p:nvPr/>
        </p:nvSpPr>
        <p:spPr>
          <a:xfrm>
            <a:off x="1507899" y="4188814"/>
            <a:ext cx="1209324" cy="369332"/>
          </a:xfrm>
          <a:prstGeom prst="rect">
            <a:avLst/>
          </a:prstGeom>
          <a:noFill/>
        </p:spPr>
        <p:txBody>
          <a:bodyPr wrap="square" rtlCol="0">
            <a:spAutoFit/>
          </a:bodyPr>
          <a:lstStyle/>
          <a:p>
            <a:r>
              <a:rPr lang="en-IT" b="1" dirty="0">
                <a:latin typeface="Palatino Linotype" panose="02040502050505030304" pitchFamily="18" charset="0"/>
              </a:rPr>
              <a:t>Class</a:t>
            </a:r>
          </a:p>
        </p:txBody>
      </p:sp>
      <p:sp>
        <p:nvSpPr>
          <p:cNvPr id="26" name="TextBox 25">
            <a:extLst>
              <a:ext uri="{FF2B5EF4-FFF2-40B4-BE49-F238E27FC236}">
                <a16:creationId xmlns:a16="http://schemas.microsoft.com/office/drawing/2014/main" id="{348DD517-AF17-6841-8802-ABF961490532}"/>
              </a:ext>
            </a:extLst>
          </p:cNvPr>
          <p:cNvSpPr txBox="1"/>
          <p:nvPr/>
        </p:nvSpPr>
        <p:spPr>
          <a:xfrm>
            <a:off x="1507899" y="4849303"/>
            <a:ext cx="1209324" cy="646331"/>
          </a:xfrm>
          <a:prstGeom prst="rect">
            <a:avLst/>
          </a:prstGeom>
          <a:noFill/>
        </p:spPr>
        <p:txBody>
          <a:bodyPr wrap="square" rtlCol="0">
            <a:spAutoFit/>
          </a:bodyPr>
          <a:lstStyle/>
          <a:p>
            <a:r>
              <a:rPr lang="en-IT" b="1" dirty="0">
                <a:latin typeface="Palatino Linotype" panose="02040502050505030304" pitchFamily="18" charset="0"/>
              </a:rPr>
              <a:t>Instance variables</a:t>
            </a:r>
          </a:p>
        </p:txBody>
      </p:sp>
      <p:sp>
        <p:nvSpPr>
          <p:cNvPr id="28" name="TextBox 27">
            <a:extLst>
              <a:ext uri="{FF2B5EF4-FFF2-40B4-BE49-F238E27FC236}">
                <a16:creationId xmlns:a16="http://schemas.microsoft.com/office/drawing/2014/main" id="{48DB8038-DF89-2947-9AED-DD7E25E898F9}"/>
              </a:ext>
            </a:extLst>
          </p:cNvPr>
          <p:cNvSpPr txBox="1"/>
          <p:nvPr/>
        </p:nvSpPr>
        <p:spPr>
          <a:xfrm>
            <a:off x="1507899" y="5881798"/>
            <a:ext cx="1209324" cy="369332"/>
          </a:xfrm>
          <a:prstGeom prst="rect">
            <a:avLst/>
          </a:prstGeom>
          <a:noFill/>
        </p:spPr>
        <p:txBody>
          <a:bodyPr wrap="square" rtlCol="0">
            <a:spAutoFit/>
          </a:bodyPr>
          <a:lstStyle/>
          <a:p>
            <a:r>
              <a:rPr lang="en-IT" b="1" dirty="0">
                <a:latin typeface="Palatino Linotype" panose="02040502050505030304" pitchFamily="18" charset="0"/>
              </a:rPr>
              <a:t>Methods</a:t>
            </a:r>
          </a:p>
        </p:txBody>
      </p:sp>
      <p:pic>
        <p:nvPicPr>
          <p:cNvPr id="30" name="Graphic 29" descr="Dog outline">
            <a:extLst>
              <a:ext uri="{FF2B5EF4-FFF2-40B4-BE49-F238E27FC236}">
                <a16:creationId xmlns:a16="http://schemas.microsoft.com/office/drawing/2014/main" id="{1FE42987-E685-F849-A445-7BD2A50994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6893" y="5172468"/>
            <a:ext cx="1262248" cy="1262248"/>
          </a:xfrm>
          <a:prstGeom prst="rect">
            <a:avLst/>
          </a:prstGeom>
        </p:spPr>
      </p:pic>
      <p:pic>
        <p:nvPicPr>
          <p:cNvPr id="33" name="Graphic 32" descr="Dog outline">
            <a:extLst>
              <a:ext uri="{FF2B5EF4-FFF2-40B4-BE49-F238E27FC236}">
                <a16:creationId xmlns:a16="http://schemas.microsoft.com/office/drawing/2014/main" id="{D2773322-41B1-FD48-A8F2-8897F9FDD7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54226" y="4801041"/>
            <a:ext cx="1389185" cy="1389185"/>
          </a:xfrm>
          <a:prstGeom prst="rect">
            <a:avLst/>
          </a:prstGeom>
        </p:spPr>
      </p:pic>
      <p:cxnSp>
        <p:nvCxnSpPr>
          <p:cNvPr id="12" name="Straight Arrow Connector 11">
            <a:extLst>
              <a:ext uri="{FF2B5EF4-FFF2-40B4-BE49-F238E27FC236}">
                <a16:creationId xmlns:a16="http://schemas.microsoft.com/office/drawing/2014/main" id="{40109F44-6F56-9E4A-A4E2-2D362B554A64}"/>
              </a:ext>
            </a:extLst>
          </p:cNvPr>
          <p:cNvCxnSpPr>
            <a:stCxn id="9" idx="3"/>
            <a:endCxn id="21" idx="1"/>
          </p:cNvCxnSpPr>
          <p:nvPr/>
        </p:nvCxnSpPr>
        <p:spPr>
          <a:xfrm>
            <a:off x="2717223" y="4373480"/>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0D8A91A-CAA5-E44A-82A3-5684EBC51F3A}"/>
              </a:ext>
            </a:extLst>
          </p:cNvPr>
          <p:cNvCxnSpPr/>
          <p:nvPr/>
        </p:nvCxnSpPr>
        <p:spPr>
          <a:xfrm>
            <a:off x="2717222" y="5172468"/>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97004A4-8AE7-224B-9286-9839FACA7458}"/>
              </a:ext>
            </a:extLst>
          </p:cNvPr>
          <p:cNvCxnSpPr/>
          <p:nvPr/>
        </p:nvCxnSpPr>
        <p:spPr>
          <a:xfrm>
            <a:off x="2717221" y="6066464"/>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F22B6B7A-20F5-FE4E-BFF2-AB6BB2F5C5A2}"/>
              </a:ext>
            </a:extLst>
          </p:cNvPr>
          <p:cNvSpPr/>
          <p:nvPr/>
        </p:nvSpPr>
        <p:spPr>
          <a:xfrm>
            <a:off x="3621504" y="4090738"/>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6" name="Oval 15">
            <a:extLst>
              <a:ext uri="{FF2B5EF4-FFF2-40B4-BE49-F238E27FC236}">
                <a16:creationId xmlns:a16="http://schemas.microsoft.com/office/drawing/2014/main" id="{F4B5351D-D176-5148-BD02-76AF8BDC1543}"/>
              </a:ext>
            </a:extLst>
          </p:cNvPr>
          <p:cNvSpPr/>
          <p:nvPr/>
        </p:nvSpPr>
        <p:spPr>
          <a:xfrm>
            <a:off x="7182853" y="4040211"/>
            <a:ext cx="3441031" cy="255309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7" name="TextBox 36">
            <a:extLst>
              <a:ext uri="{FF2B5EF4-FFF2-40B4-BE49-F238E27FC236}">
                <a16:creationId xmlns:a16="http://schemas.microsoft.com/office/drawing/2014/main" id="{15C24B59-674C-5C40-9A42-C7A4CB4BFA8E}"/>
              </a:ext>
            </a:extLst>
          </p:cNvPr>
          <p:cNvSpPr txBox="1"/>
          <p:nvPr/>
        </p:nvSpPr>
        <p:spPr>
          <a:xfrm>
            <a:off x="10247132" y="3763423"/>
            <a:ext cx="1209324" cy="369332"/>
          </a:xfrm>
          <a:prstGeom prst="rect">
            <a:avLst/>
          </a:prstGeom>
          <a:noFill/>
        </p:spPr>
        <p:txBody>
          <a:bodyPr wrap="square" rtlCol="0">
            <a:spAutoFit/>
          </a:bodyPr>
          <a:lstStyle/>
          <a:p>
            <a:r>
              <a:rPr lang="en-IT" b="1" dirty="0">
                <a:latin typeface="Palatino Linotype" panose="02040502050505030304" pitchFamily="18" charset="0"/>
              </a:rPr>
              <a:t>Objects</a:t>
            </a:r>
          </a:p>
        </p:txBody>
      </p:sp>
      <p:cxnSp>
        <p:nvCxnSpPr>
          <p:cNvPr id="38" name="Straight Arrow Connector 37">
            <a:extLst>
              <a:ext uri="{FF2B5EF4-FFF2-40B4-BE49-F238E27FC236}">
                <a16:creationId xmlns:a16="http://schemas.microsoft.com/office/drawing/2014/main" id="{3B7C80CC-D22B-0B4E-8FAD-438B6F6425A1}"/>
              </a:ext>
            </a:extLst>
          </p:cNvPr>
          <p:cNvCxnSpPr>
            <a:cxnSpLocks/>
          </p:cNvCxnSpPr>
          <p:nvPr/>
        </p:nvCxnSpPr>
        <p:spPr>
          <a:xfrm flipH="1">
            <a:off x="10369255" y="4132755"/>
            <a:ext cx="170408" cy="556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B01E40CB-3487-6344-87EC-692BCFB7142B}"/>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376905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Abstract classes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An </a:t>
            </a:r>
            <a:r>
              <a:rPr lang="en-US" b="1" dirty="0"/>
              <a:t>abstract class </a:t>
            </a:r>
            <a:r>
              <a:rPr lang="en-US" dirty="0"/>
              <a:t>is something in between an interface and a concrete class. </a:t>
            </a:r>
          </a:p>
          <a:p>
            <a:endParaRPr lang="en-US" dirty="0"/>
          </a:p>
          <a:p>
            <a:r>
              <a:rPr lang="en-US" b="1" dirty="0"/>
              <a:t>Like an interface</a:t>
            </a:r>
            <a:r>
              <a:rPr lang="en-US" dirty="0"/>
              <a:t>, an abstract class cannot be instantiated, that is, no objects can be created from an abstract class.</a:t>
            </a:r>
          </a:p>
          <a:p>
            <a:endParaRPr lang="en-US" dirty="0"/>
          </a:p>
          <a:p>
            <a:r>
              <a:rPr lang="en-US" b="1" dirty="0"/>
              <a:t>Like a concrete class</a:t>
            </a:r>
            <a:r>
              <a:rPr lang="en-US" dirty="0"/>
              <a:t>, an abstract class can extend another abstract class, and can contain concrete method body definitions.</a:t>
            </a:r>
          </a:p>
          <a:p>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194796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 and abstract classes in 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b="1" dirty="0"/>
              <a:t>In Dart, interfaces are defined via abstract classes only</a:t>
            </a:r>
            <a:r>
              <a:rPr lang="en-US" dirty="0"/>
              <a:t>. To create an interface, simply define an abstract class with no concrete method definition.</a:t>
            </a:r>
          </a:p>
          <a:p>
            <a:endParaRPr lang="en-US" dirty="0"/>
          </a:p>
          <a:p>
            <a:r>
              <a:rPr lang="en-US" dirty="0"/>
              <a:t>How to define an interface? Here’s an example:</a:t>
            </a:r>
          </a:p>
          <a:p>
            <a:endParaRPr lang="en-US" dirty="0"/>
          </a:p>
          <a:p>
            <a:endParaRPr lang="en-US" dirty="0"/>
          </a:p>
          <a:p>
            <a:endParaRPr lang="en-US" dirty="0"/>
          </a:p>
          <a:p>
            <a:r>
              <a:rPr lang="en-US" dirty="0"/>
              <a:t>How to define an abstract class?  </a:t>
            </a:r>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31</a:t>
            </a:fld>
            <a:endParaRPr lang="en-GB"/>
          </a:p>
        </p:txBody>
      </p:sp>
      <p:sp>
        <p:nvSpPr>
          <p:cNvPr id="15" name="Rectangle 14">
            <a:extLst>
              <a:ext uri="{FF2B5EF4-FFF2-40B4-BE49-F238E27FC236}">
                <a16:creationId xmlns:a16="http://schemas.microsoft.com/office/drawing/2014/main" id="{E6945509-51B6-7E44-ABD4-7A3A22DAEDF8}"/>
              </a:ext>
            </a:extLst>
          </p:cNvPr>
          <p:cNvSpPr/>
          <p:nvPr/>
        </p:nvSpPr>
        <p:spPr>
          <a:xfrm>
            <a:off x="3233404" y="3534080"/>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8" name="Content Placeholder 2">
            <a:extLst>
              <a:ext uri="{FF2B5EF4-FFF2-40B4-BE49-F238E27FC236}">
                <a16:creationId xmlns:a16="http://schemas.microsoft.com/office/drawing/2014/main" id="{B952832F-D4F0-CA45-B39A-81B5B7FB926B}"/>
              </a:ext>
            </a:extLst>
          </p:cNvPr>
          <p:cNvSpPr txBox="1">
            <a:spLocks/>
          </p:cNvSpPr>
          <p:nvPr/>
        </p:nvSpPr>
        <p:spPr>
          <a:xfrm>
            <a:off x="8214404" y="2563607"/>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a:t>
            </a:r>
            <a:r>
              <a:rPr lang="en-IT" sz="1600" b="1" dirty="0">
                <a:latin typeface="Courier" pitchFamily="2" charset="0"/>
                <a:ea typeface="Palatino" pitchFamily="2" charset="77"/>
              </a:rPr>
              <a:t>abstract</a:t>
            </a:r>
            <a:r>
              <a:rPr lang="en-IT" sz="1600" dirty="0">
                <a:ea typeface="Palatino" pitchFamily="2" charset="77"/>
              </a:rPr>
              <a:t> keyword is used to say that the class defines an ADT (interface or abstract class)</a:t>
            </a:r>
          </a:p>
        </p:txBody>
      </p:sp>
      <p:sp>
        <p:nvSpPr>
          <p:cNvPr id="11" name="Rectangle 10">
            <a:extLst>
              <a:ext uri="{FF2B5EF4-FFF2-40B4-BE49-F238E27FC236}">
                <a16:creationId xmlns:a16="http://schemas.microsoft.com/office/drawing/2014/main" id="{0B37B8F7-6AC9-2241-844B-CD4982D46395}"/>
              </a:ext>
            </a:extLst>
          </p:cNvPr>
          <p:cNvSpPr/>
          <p:nvPr/>
        </p:nvSpPr>
        <p:spPr>
          <a:xfrm>
            <a:off x="3233404" y="5405487"/>
            <a:ext cx="2710186"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br>
              <a:rPr lang="en-GB" sz="1200" dirty="0">
                <a:latin typeface="Menlo" panose="020B0609030804020204" pitchFamily="49" charset="0"/>
              </a:rPr>
            </a:br>
            <a:r>
              <a:rPr lang="en-GB" sz="1200" dirty="0">
                <a:latin typeface="Menlo" panose="020B0609030804020204" pitchFamily="49" charset="0"/>
              </a:rPr>
              <a:t>  bool </a:t>
            </a:r>
            <a:r>
              <a:rPr lang="en-GB" sz="1200" dirty="0" err="1">
                <a:latin typeface="Menlo" panose="020B0609030804020204" pitchFamily="49" charset="0"/>
              </a:rPr>
              <a:t>isLiquid</a:t>
            </a:r>
            <a:r>
              <a:rPr lang="en-GB" sz="1200" dirty="0">
                <a:latin typeface="Menlo" panose="020B0609030804020204" pitchFamily="49" charset="0"/>
              </a:rPr>
              <a:t>() =&gt; true;</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2" name="Content Placeholder 2">
            <a:extLst>
              <a:ext uri="{FF2B5EF4-FFF2-40B4-BE49-F238E27FC236}">
                <a16:creationId xmlns:a16="http://schemas.microsoft.com/office/drawing/2014/main" id="{1A5F4516-B6B6-254F-B153-9B8F48BAEA4C}"/>
              </a:ext>
            </a:extLst>
          </p:cNvPr>
          <p:cNvSpPr txBox="1">
            <a:spLocks/>
          </p:cNvSpPr>
          <p:nvPr/>
        </p:nvSpPr>
        <p:spPr>
          <a:xfrm>
            <a:off x="8214404" y="3983020"/>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Practically very similar</a:t>
            </a:r>
            <a:r>
              <a:rPr lang="en-IT" sz="1600" dirty="0">
                <a:ea typeface="Palatino" pitchFamily="2" charset="77"/>
              </a:rPr>
              <a:t>, they just differ by the fact that the former contains a concrete implementation.</a:t>
            </a:r>
          </a:p>
        </p:txBody>
      </p:sp>
      <p:cxnSp>
        <p:nvCxnSpPr>
          <p:cNvPr id="14" name="Straight Arrow Connector 13">
            <a:extLst>
              <a:ext uri="{FF2B5EF4-FFF2-40B4-BE49-F238E27FC236}">
                <a16:creationId xmlns:a16="http://schemas.microsoft.com/office/drawing/2014/main" id="{4270DB51-4555-B84F-99C0-3BB709B4B5CA}"/>
              </a:ext>
            </a:extLst>
          </p:cNvPr>
          <p:cNvCxnSpPr>
            <a:cxnSpLocks/>
            <a:stCxn id="18" idx="1"/>
            <a:endCxn id="15" idx="3"/>
          </p:cNvCxnSpPr>
          <p:nvPr/>
        </p:nvCxnSpPr>
        <p:spPr>
          <a:xfrm flipH="1">
            <a:off x="5943590" y="3152153"/>
            <a:ext cx="2270814" cy="705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1E8C626C-F1E3-D948-A313-E2649E758ABA}"/>
              </a:ext>
            </a:extLst>
          </p:cNvPr>
          <p:cNvSpPr txBox="1">
            <a:spLocks/>
          </p:cNvSpPr>
          <p:nvPr/>
        </p:nvSpPr>
        <p:spPr>
          <a:xfrm>
            <a:off x="8221751" y="5402433"/>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From now on, we will refer to interfaces as abstract classes without loss of generality </a:t>
            </a:r>
            <a:endParaRPr lang="en-IT" sz="1600" dirty="0">
              <a:ea typeface="Palatino" pitchFamily="2" charset="77"/>
            </a:endParaRPr>
          </a:p>
        </p:txBody>
      </p:sp>
    </p:spTree>
    <p:extLst>
      <p:ext uri="{BB962C8B-B14F-4D97-AF65-F5344CB8AC3E}">
        <p14:creationId xmlns:p14="http://schemas.microsoft.com/office/powerpoint/2010/main" val="2762370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implements</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How to </a:t>
            </a:r>
            <a:r>
              <a:rPr lang="en-US" dirty="0">
                <a:latin typeface="Courier" pitchFamily="2" charset="0"/>
              </a:rPr>
              <a:t>implement</a:t>
            </a:r>
            <a:r>
              <a:rPr lang="en-US" dirty="0"/>
              <a:t> an abstract class? Here’s an example: </a:t>
            </a:r>
            <a:endParaRPr lang="en-IT" dirty="0"/>
          </a:p>
          <a:p>
            <a:pPr marL="0" indent="0">
              <a:buNone/>
            </a:pPr>
            <a:r>
              <a:rPr lang="en-IT" dirty="0"/>
              <a:t> </a:t>
            </a:r>
          </a:p>
        </p:txBody>
      </p:sp>
      <p:cxnSp>
        <p:nvCxnSpPr>
          <p:cNvPr id="9" name="Straight Arrow Connector 8">
            <a:extLst>
              <a:ext uri="{FF2B5EF4-FFF2-40B4-BE49-F238E27FC236}">
                <a16:creationId xmlns:a16="http://schemas.microsoft.com/office/drawing/2014/main" id="{AE40F7C6-B4F1-7A40-A5B6-5CF41152E347}"/>
              </a:ext>
            </a:extLst>
          </p:cNvPr>
          <p:cNvCxnSpPr>
            <a:cxnSpLocks/>
            <a:stCxn id="10" idx="0"/>
            <a:endCxn id="15" idx="2"/>
          </p:cNvCxnSpPr>
          <p:nvPr/>
        </p:nvCxnSpPr>
        <p:spPr>
          <a:xfrm flipV="1">
            <a:off x="4910470" y="3174496"/>
            <a:ext cx="0" cy="1047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21CACE7-1DA2-9442-8DD8-8F9D017FBD41}"/>
              </a:ext>
            </a:extLst>
          </p:cNvPr>
          <p:cNvSpPr/>
          <p:nvPr/>
        </p:nvSpPr>
        <p:spPr>
          <a:xfrm>
            <a:off x="3271524" y="4221824"/>
            <a:ext cx="3277892"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Beer </a:t>
            </a:r>
            <a:r>
              <a:rPr lang="en-GB" sz="1200" b="1" dirty="0">
                <a:latin typeface="Menlo" panose="020B0609030804020204" pitchFamily="49" charset="0"/>
              </a:rPr>
              <a:t>implements</a:t>
            </a:r>
            <a:r>
              <a:rPr lang="en-GB" sz="1200" dirty="0">
                <a:latin typeface="Menlo" panose="020B0609030804020204" pitchFamily="49" charset="0"/>
              </a:rPr>
              <a:t>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beer!");</a:t>
            </a:r>
          </a:p>
          <a:p>
            <a:r>
              <a:rPr lang="en-GB" sz="1200" dirty="0">
                <a:latin typeface="Menlo" panose="020B0609030804020204" pitchFamily="49" charset="0"/>
              </a:rPr>
              <a:t>  }//pour</a:t>
            </a:r>
          </a:p>
          <a:p>
            <a:r>
              <a:rPr lang="en-GB" sz="1200" dirty="0">
                <a:latin typeface="Menlo" panose="020B0609030804020204" pitchFamily="49" charset="0"/>
              </a:rPr>
              <a:t>}//Beer</a:t>
            </a:r>
            <a:endParaRPr lang="en-GB" sz="1200" b="0" dirty="0">
              <a:effectLst/>
              <a:latin typeface="Menlo" panose="020B0609030804020204" pitchFamily="49" charset="0"/>
            </a:endParaRPr>
          </a:p>
        </p:txBody>
      </p:sp>
      <p:sp>
        <p:nvSpPr>
          <p:cNvPr id="15" name="Rectangle 14">
            <a:extLst>
              <a:ext uri="{FF2B5EF4-FFF2-40B4-BE49-F238E27FC236}">
                <a16:creationId xmlns:a16="http://schemas.microsoft.com/office/drawing/2014/main" id="{E6945509-51B6-7E44-ABD4-7A3A22DAEDF8}"/>
              </a:ext>
            </a:extLst>
          </p:cNvPr>
          <p:cNvSpPr/>
          <p:nvPr/>
        </p:nvSpPr>
        <p:spPr>
          <a:xfrm>
            <a:off x="3555377" y="2528165"/>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7" name="Rectangle 16">
            <a:extLst>
              <a:ext uri="{FF2B5EF4-FFF2-40B4-BE49-F238E27FC236}">
                <a16:creationId xmlns:a16="http://schemas.microsoft.com/office/drawing/2014/main" id="{E5FBAE90-8E49-644F-8AAD-28CF476BD138}"/>
              </a:ext>
            </a:extLst>
          </p:cNvPr>
          <p:cNvSpPr/>
          <p:nvPr/>
        </p:nvSpPr>
        <p:spPr>
          <a:xfrm>
            <a:off x="2946321" y="3513494"/>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18" name="Content Placeholder 2">
            <a:extLst>
              <a:ext uri="{FF2B5EF4-FFF2-40B4-BE49-F238E27FC236}">
                <a16:creationId xmlns:a16="http://schemas.microsoft.com/office/drawing/2014/main" id="{B952832F-D4F0-CA45-B39A-81B5B7FB926B}"/>
              </a:ext>
            </a:extLst>
          </p:cNvPr>
          <p:cNvSpPr txBox="1">
            <a:spLocks/>
          </p:cNvSpPr>
          <p:nvPr/>
        </p:nvSpPr>
        <p:spPr>
          <a:xfrm>
            <a:off x="7512504" y="3440074"/>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a:t>
            </a:r>
            <a:r>
              <a:rPr lang="en-IT" sz="1600" b="1" dirty="0">
                <a:latin typeface="Courier" pitchFamily="2" charset="0"/>
                <a:ea typeface="Palatino" pitchFamily="2" charset="77"/>
              </a:rPr>
              <a:t>implements</a:t>
            </a:r>
            <a:r>
              <a:rPr lang="en-IT" sz="1600" dirty="0">
                <a:ea typeface="Palatino" pitchFamily="2" charset="77"/>
              </a:rPr>
              <a:t> keyword is used to say that the class is implementing another abstract class</a:t>
            </a:r>
          </a:p>
        </p:txBody>
      </p:sp>
      <p:sp>
        <p:nvSpPr>
          <p:cNvPr id="20" name="Slide Number Placeholder 12">
            <a:extLst>
              <a:ext uri="{FF2B5EF4-FFF2-40B4-BE49-F238E27FC236}">
                <a16:creationId xmlns:a16="http://schemas.microsoft.com/office/drawing/2014/main" id="{6C16D989-498D-334A-9D9F-AA1DD64EBED0}"/>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32</a:t>
            </a:fld>
            <a:endParaRPr lang="en-GB" dirty="0"/>
          </a:p>
        </p:txBody>
      </p:sp>
    </p:spTree>
    <p:extLst>
      <p:ext uri="{BB962C8B-B14F-4D97-AF65-F5344CB8AC3E}">
        <p14:creationId xmlns:p14="http://schemas.microsoft.com/office/powerpoint/2010/main" val="619283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Using abstract classes in 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We can use the same approach used for </a:t>
            </a:r>
            <a:r>
              <a:rPr lang="en-US" dirty="0" err="1"/>
              <a:t>superclasses</a:t>
            </a:r>
            <a:r>
              <a:rPr lang="en-US" dirty="0"/>
              <a:t> and subclasses:</a:t>
            </a:r>
            <a:endParaRPr lang="en-IT" dirty="0"/>
          </a:p>
          <a:p>
            <a:pPr marL="0" indent="0">
              <a:buNone/>
            </a:pPr>
            <a:r>
              <a:rPr lang="en-IT" dirty="0"/>
              <a:t> </a:t>
            </a:r>
          </a:p>
        </p:txBody>
      </p:sp>
      <p:sp>
        <p:nvSpPr>
          <p:cNvPr id="10" name="Rectangle 9">
            <a:extLst>
              <a:ext uri="{FF2B5EF4-FFF2-40B4-BE49-F238E27FC236}">
                <a16:creationId xmlns:a16="http://schemas.microsoft.com/office/drawing/2014/main" id="{321CACE7-1DA2-9442-8DD8-8F9D017FBD41}"/>
              </a:ext>
            </a:extLst>
          </p:cNvPr>
          <p:cNvSpPr/>
          <p:nvPr/>
        </p:nvSpPr>
        <p:spPr>
          <a:xfrm>
            <a:off x="3123417" y="3159317"/>
            <a:ext cx="5280048" cy="156966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600" dirty="0">
                <a:latin typeface="Courier" pitchFamily="2" charset="0"/>
              </a:rPr>
              <a:t>void main(List&lt;String&gt; </a:t>
            </a:r>
            <a:r>
              <a:rPr lang="en-GB" sz="1600" dirty="0" err="1">
                <a:latin typeface="Courier" pitchFamily="2" charset="0"/>
              </a:rPr>
              <a:t>args</a:t>
            </a:r>
            <a:r>
              <a:rPr lang="en-GB" sz="1600" dirty="0">
                <a:latin typeface="Courier" pitchFamily="2" charset="0"/>
              </a:rPr>
              <a:t>) {</a:t>
            </a:r>
          </a:p>
          <a:p>
            <a:r>
              <a:rPr lang="en-GB" sz="1600" dirty="0">
                <a:latin typeface="Courier" pitchFamily="2" charset="0"/>
              </a:rPr>
              <a:t>  //Same as </a:t>
            </a:r>
            <a:r>
              <a:rPr lang="en-GB" sz="1600" dirty="0" err="1">
                <a:latin typeface="Courier" pitchFamily="2" charset="0"/>
              </a:rPr>
              <a:t>superclasses</a:t>
            </a:r>
            <a:r>
              <a:rPr lang="en-GB" sz="1600" dirty="0">
                <a:latin typeface="Courier" pitchFamily="2" charset="0"/>
              </a:rPr>
              <a:t> and subclasses</a:t>
            </a:r>
          </a:p>
          <a:p>
            <a:r>
              <a:rPr lang="en-GB" sz="1600" dirty="0">
                <a:latin typeface="Courier" pitchFamily="2" charset="0"/>
              </a:rPr>
              <a:t>  </a:t>
            </a:r>
            <a:r>
              <a:rPr lang="en-GB" sz="1600" b="1" dirty="0">
                <a:latin typeface="Courier" pitchFamily="2" charset="0"/>
              </a:rPr>
              <a:t>Drinkable</a:t>
            </a:r>
            <a:r>
              <a:rPr lang="en-GB" sz="1600" dirty="0">
                <a:latin typeface="Courier" pitchFamily="2" charset="0"/>
              </a:rPr>
              <a:t> drink = Beer();</a:t>
            </a:r>
          </a:p>
          <a:p>
            <a:r>
              <a:rPr lang="en-GB" sz="1600" dirty="0">
                <a:latin typeface="Courier" pitchFamily="2" charset="0"/>
              </a:rPr>
              <a:t>  //This will print 'Pouring a beer!'</a:t>
            </a:r>
          </a:p>
          <a:p>
            <a:r>
              <a:rPr lang="en-GB" sz="1600" dirty="0">
                <a:latin typeface="Courier" pitchFamily="2" charset="0"/>
              </a:rPr>
              <a:t>  </a:t>
            </a:r>
            <a:r>
              <a:rPr lang="en-GB" sz="1600" dirty="0" err="1">
                <a:latin typeface="Courier" pitchFamily="2" charset="0"/>
              </a:rPr>
              <a:t>drink.pour</a:t>
            </a:r>
            <a:r>
              <a:rPr lang="en-GB" sz="1600" dirty="0">
                <a:latin typeface="Courier" pitchFamily="2" charset="0"/>
              </a:rPr>
              <a:t>();</a:t>
            </a:r>
          </a:p>
          <a:p>
            <a:r>
              <a:rPr lang="en-GB" sz="1600" dirty="0">
                <a:latin typeface="Courier" pitchFamily="2" charset="0"/>
              </a:rPr>
              <a:t>}//main</a:t>
            </a:r>
            <a:endParaRPr lang="en-GB" sz="1600" b="0" dirty="0">
              <a:effectLst/>
              <a:latin typeface="Courier" pitchFamily="2" charset="0"/>
            </a:endParaRPr>
          </a:p>
        </p:txBody>
      </p:sp>
      <p:sp>
        <p:nvSpPr>
          <p:cNvPr id="11" name="Content Placeholder 2">
            <a:extLst>
              <a:ext uri="{FF2B5EF4-FFF2-40B4-BE49-F238E27FC236}">
                <a16:creationId xmlns:a16="http://schemas.microsoft.com/office/drawing/2014/main" id="{3E31D3F3-654E-BC42-9025-EAF8C86E92D7}"/>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extra_lab-oop/abstract_data_types.dart</a:t>
            </a:r>
          </a:p>
        </p:txBody>
      </p:sp>
      <p:sp>
        <p:nvSpPr>
          <p:cNvPr id="12" name="Slide Number Placeholder 12">
            <a:extLst>
              <a:ext uri="{FF2B5EF4-FFF2-40B4-BE49-F238E27FC236}">
                <a16:creationId xmlns:a16="http://schemas.microsoft.com/office/drawing/2014/main" id="{A9D5F660-8303-BF4E-89EA-7ADCBBD988DC}"/>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33</a:t>
            </a:fld>
            <a:endParaRPr lang="en-GB" dirty="0"/>
          </a:p>
        </p:txBody>
      </p:sp>
    </p:spTree>
    <p:extLst>
      <p:ext uri="{BB962C8B-B14F-4D97-AF65-F5344CB8AC3E}">
        <p14:creationId xmlns:p14="http://schemas.microsoft.com/office/powerpoint/2010/main" val="1429098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3205121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Design Patterns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639187" y="1318388"/>
            <a:ext cx="9792007" cy="5377686"/>
          </a:xfrm>
        </p:spPr>
        <p:txBody>
          <a:bodyPr>
            <a:normAutofit/>
          </a:bodyPr>
          <a:lstStyle/>
          <a:p>
            <a:r>
              <a:rPr lang="en-GB" dirty="0"/>
              <a:t>A </a:t>
            </a:r>
            <a:r>
              <a:rPr lang="en-GB" b="1" dirty="0"/>
              <a:t>Design Patterns </a:t>
            </a:r>
            <a:r>
              <a:rPr lang="en-GB" dirty="0"/>
              <a:t>”describes a problem which occurs over and over again in our environment, and then describes the core of the solution to that problem, in such a way that you can use this solution a million times over, without ever doing it the same way twice” – Christopher Alexander</a:t>
            </a:r>
          </a:p>
          <a:p>
            <a:pPr marL="0" indent="0">
              <a:buNone/>
            </a:pPr>
            <a:endParaRPr lang="en-GB" dirty="0"/>
          </a:p>
          <a:p>
            <a:r>
              <a:rPr lang="en-GB" dirty="0"/>
              <a:t>In few words: </a:t>
            </a:r>
            <a:r>
              <a:rPr lang="en-GB" b="1" dirty="0"/>
              <a:t>they are efficient design solutions to recurring problems</a:t>
            </a:r>
            <a:r>
              <a:rPr lang="en-GB" dirty="0"/>
              <a:t>.</a:t>
            </a:r>
          </a:p>
          <a:p>
            <a:endParaRPr lang="en-GB" dirty="0"/>
          </a:p>
          <a:p>
            <a:r>
              <a:rPr lang="en-GB" dirty="0"/>
              <a:t>Design patterns are 23 (as identified by the Gang of Four*) and allow to build better software leveraging the principles of OOP.</a:t>
            </a:r>
          </a:p>
          <a:p>
            <a:endParaRPr lang="en-GB" dirty="0"/>
          </a:p>
          <a:p>
            <a:r>
              <a:rPr lang="en-GB" dirty="0"/>
              <a:t>Here, I will present you 3 popular design patterns (2 + 1 bonus).</a:t>
            </a:r>
          </a:p>
          <a:p>
            <a:endParaRPr lang="en-GB" dirty="0"/>
          </a:p>
        </p:txBody>
      </p:sp>
      <p:pic>
        <p:nvPicPr>
          <p:cNvPr id="4" name="Graphic 3" descr="Mandala outline">
            <a:extLst>
              <a:ext uri="{FF2B5EF4-FFF2-40B4-BE49-F238E27FC236}">
                <a16:creationId xmlns:a16="http://schemas.microsoft.com/office/drawing/2014/main" id="{39442198-F8FD-FE49-A31B-155A51063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8642" y="1612739"/>
            <a:ext cx="1710396" cy="1710396"/>
          </a:xfrm>
          <a:prstGeom prst="rect">
            <a:avLst/>
          </a:prstGeom>
        </p:spPr>
      </p:pic>
      <p:pic>
        <p:nvPicPr>
          <p:cNvPr id="7" name="Graphic 6" descr="Golden Ratio outline">
            <a:extLst>
              <a:ext uri="{FF2B5EF4-FFF2-40B4-BE49-F238E27FC236}">
                <a16:creationId xmlns:a16="http://schemas.microsoft.com/office/drawing/2014/main" id="{F992694C-9256-4949-8931-312EC2F333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58399" y="3328861"/>
            <a:ext cx="1510881" cy="1510881"/>
          </a:xfrm>
          <a:prstGeom prst="rect">
            <a:avLst/>
          </a:prstGeom>
        </p:spPr>
      </p:pic>
      <p:sp>
        <p:nvSpPr>
          <p:cNvPr id="8" name="Content Placeholder 2">
            <a:extLst>
              <a:ext uri="{FF2B5EF4-FFF2-40B4-BE49-F238E27FC236}">
                <a16:creationId xmlns:a16="http://schemas.microsoft.com/office/drawing/2014/main" id="{C0664B2C-9797-E34C-93AB-86B6993478F1}"/>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Gang of Four – Design Patterns (see resources)</a:t>
            </a:r>
          </a:p>
        </p:txBody>
      </p:sp>
      <p:sp>
        <p:nvSpPr>
          <p:cNvPr id="9" name="Slide Number Placeholder 4">
            <a:extLst>
              <a:ext uri="{FF2B5EF4-FFF2-40B4-BE49-F238E27FC236}">
                <a16:creationId xmlns:a16="http://schemas.microsoft.com/office/drawing/2014/main" id="{7A0FF35A-1914-6F46-9D4F-85244D1C74EB}"/>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35</a:t>
            </a:fld>
            <a:endParaRPr lang="en-GB" dirty="0"/>
          </a:p>
        </p:txBody>
      </p:sp>
    </p:spTree>
    <p:extLst>
      <p:ext uri="{BB962C8B-B14F-4D97-AF65-F5344CB8AC3E}">
        <p14:creationId xmlns:p14="http://schemas.microsoft.com/office/powerpoint/2010/main" val="1697928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b="1" dirty="0"/>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36</a:t>
            </a:fld>
            <a:endParaRPr lang="en-GB"/>
          </a:p>
        </p:txBody>
      </p:sp>
    </p:spTree>
    <p:extLst>
      <p:ext uri="{BB962C8B-B14F-4D97-AF65-F5344CB8AC3E}">
        <p14:creationId xmlns:p14="http://schemas.microsoft.com/office/powerpoint/2010/main" val="3852641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Composite </a:t>
            </a:r>
            <a:r>
              <a:rPr lang="en-GB" dirty="0"/>
              <a:t>design pattern “composes objects into tree structures to represent part-whole </a:t>
            </a:r>
            <a:r>
              <a:rPr lang="en-GB" dirty="0" err="1"/>
              <a:t>hierarachies</a:t>
            </a:r>
            <a:r>
              <a:rPr lang="en-GB" dirty="0"/>
              <a:t>. Composite lets clients treats individual objects and compositions of objects uniformly” - </a:t>
            </a:r>
            <a:r>
              <a:rPr lang="en-GB" dirty="0" err="1"/>
              <a:t>GoF</a:t>
            </a:r>
            <a:r>
              <a:rPr lang="en-GB" dirty="0"/>
              <a:t>.</a:t>
            </a:r>
          </a:p>
          <a:p>
            <a:endParaRPr lang="en-GB" dirty="0"/>
          </a:p>
          <a:p>
            <a:r>
              <a:rPr lang="en-GB" dirty="0"/>
              <a:t>The Composite design pattern lets users build complex diagrams out of simple components.</a:t>
            </a:r>
          </a:p>
          <a:p>
            <a:endParaRPr lang="en-GB" dirty="0"/>
          </a:p>
        </p:txBody>
      </p:sp>
      <p:pic>
        <p:nvPicPr>
          <p:cNvPr id="4" name="Graphic 3" descr="Hierarchy outline">
            <a:extLst>
              <a:ext uri="{FF2B5EF4-FFF2-40B4-BE49-F238E27FC236}">
                <a16:creationId xmlns:a16="http://schemas.microsoft.com/office/drawing/2014/main" id="{B94C252E-9677-6B40-B13C-C6AE3881CD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5716" y="4072943"/>
            <a:ext cx="2282780" cy="2282780"/>
          </a:xfrm>
          <a:prstGeom prst="rect">
            <a:avLst/>
          </a:prstGeom>
        </p:spPr>
      </p:pic>
      <p:sp>
        <p:nvSpPr>
          <p:cNvPr id="3" name="Slide Number Placeholder 2">
            <a:extLst>
              <a:ext uri="{FF2B5EF4-FFF2-40B4-BE49-F238E27FC236}">
                <a16:creationId xmlns:a16="http://schemas.microsoft.com/office/drawing/2014/main" id="{522F44E0-1F9C-E546-AE92-64277C0A676D}"/>
              </a:ext>
            </a:extLst>
          </p:cNvPr>
          <p:cNvSpPr>
            <a:spLocks noGrp="1"/>
          </p:cNvSpPr>
          <p:nvPr>
            <p:ph type="sldNum" sz="quarter" idx="12"/>
          </p:nvPr>
        </p:nvSpPr>
        <p:spPr/>
        <p:txBody>
          <a:bodyPr/>
          <a:lstStyle/>
          <a:p>
            <a:fld id="{31DE2C5B-556E-47B8-A792-024C2FCA4ACC}" type="slidenum">
              <a:rPr lang="en-GB" smtClean="0"/>
              <a:t>37</a:t>
            </a:fld>
            <a:endParaRPr lang="en-GB"/>
          </a:p>
        </p:txBody>
      </p:sp>
    </p:spTree>
    <p:extLst>
      <p:ext uri="{BB962C8B-B14F-4D97-AF65-F5344CB8AC3E}">
        <p14:creationId xmlns:p14="http://schemas.microsoft.com/office/powerpoint/2010/main" val="1222185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a screen of your app. It is made of multiple </a:t>
            </a:r>
            <a:r>
              <a:rPr lang="en-GB" b="1" dirty="0"/>
              <a:t>graphical</a:t>
            </a:r>
            <a:r>
              <a:rPr lang="en-GB" dirty="0"/>
              <a:t> components, each of which can be composed by other graphical components:</a:t>
            </a:r>
          </a:p>
          <a:p>
            <a:endParaRPr lang="en-GB" dirty="0"/>
          </a:p>
          <a:p>
            <a:pPr lvl="1"/>
            <a:endParaRPr lang="en-GB" dirty="0"/>
          </a:p>
          <a:p>
            <a:endParaRPr lang="en-GB" dirty="0"/>
          </a:p>
          <a:p>
            <a:endParaRPr lang="en-GB" dirty="0"/>
          </a:p>
          <a:p>
            <a:endParaRPr lang="en-GB" dirty="0"/>
          </a:p>
          <a:p>
            <a:endParaRPr lang="en-GB" dirty="0"/>
          </a:p>
          <a:p>
            <a:endParaRPr lang="en-GB" dirty="0"/>
          </a:p>
          <a:p>
            <a:endParaRPr lang="en-GB" dirty="0"/>
          </a:p>
          <a:p>
            <a:r>
              <a:rPr lang="en-GB" dirty="0"/>
              <a:t>We can think of using the composite pattern to implement this screen!</a:t>
            </a:r>
          </a:p>
          <a:p>
            <a:endParaRPr lang="en-GB" dirty="0"/>
          </a:p>
          <a:p>
            <a:pPr marL="0" indent="0">
              <a:buNone/>
            </a:pPr>
            <a:endParaRPr lang="en-GB" dirty="0"/>
          </a:p>
        </p:txBody>
      </p:sp>
      <p:sp>
        <p:nvSpPr>
          <p:cNvPr id="3" name="Rectangle 2">
            <a:extLst>
              <a:ext uri="{FF2B5EF4-FFF2-40B4-BE49-F238E27FC236}">
                <a16:creationId xmlns:a16="http://schemas.microsoft.com/office/drawing/2014/main" id="{8A60F3AD-8DD7-0149-863C-E52943F5C634}"/>
              </a:ext>
            </a:extLst>
          </p:cNvPr>
          <p:cNvSpPr/>
          <p:nvPr/>
        </p:nvSpPr>
        <p:spPr>
          <a:xfrm>
            <a:off x="9453092" y="2247363"/>
            <a:ext cx="2189408" cy="282691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T" b="1" dirty="0">
                <a:solidFill>
                  <a:schemeClr val="tx1"/>
                </a:solidFill>
                <a:latin typeface="Palatino Linotype" panose="02040502050505030304" pitchFamily="18" charset="0"/>
              </a:rPr>
              <a:t>Container</a:t>
            </a:r>
          </a:p>
        </p:txBody>
      </p:sp>
      <p:sp>
        <p:nvSpPr>
          <p:cNvPr id="7" name="Rectangle 6">
            <a:extLst>
              <a:ext uri="{FF2B5EF4-FFF2-40B4-BE49-F238E27FC236}">
                <a16:creationId xmlns:a16="http://schemas.microsoft.com/office/drawing/2014/main" id="{DEF4F2F5-C7BD-3140-A0AC-965943EE5135}"/>
              </a:ext>
            </a:extLst>
          </p:cNvPr>
          <p:cNvSpPr/>
          <p:nvPr/>
        </p:nvSpPr>
        <p:spPr>
          <a:xfrm>
            <a:off x="9605493" y="2735700"/>
            <a:ext cx="1888902" cy="139586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T" b="1" dirty="0">
                <a:solidFill>
                  <a:schemeClr val="tx1"/>
                </a:solidFill>
                <a:latin typeface="Palatino Linotype" panose="02040502050505030304" pitchFamily="18" charset="0"/>
              </a:rPr>
              <a:t>Container</a:t>
            </a:r>
          </a:p>
        </p:txBody>
      </p:sp>
      <p:sp>
        <p:nvSpPr>
          <p:cNvPr id="11" name="Rectangle 10">
            <a:extLst>
              <a:ext uri="{FF2B5EF4-FFF2-40B4-BE49-F238E27FC236}">
                <a16:creationId xmlns:a16="http://schemas.microsoft.com/office/drawing/2014/main" id="{6EEA1CEA-26A2-604D-AC9A-D0A033F2C85C}"/>
              </a:ext>
            </a:extLst>
          </p:cNvPr>
          <p:cNvSpPr/>
          <p:nvPr/>
        </p:nvSpPr>
        <p:spPr>
          <a:xfrm>
            <a:off x="9603345" y="4527374"/>
            <a:ext cx="1888902"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2" name="Rectangle 11">
            <a:extLst>
              <a:ext uri="{FF2B5EF4-FFF2-40B4-BE49-F238E27FC236}">
                <a16:creationId xmlns:a16="http://schemas.microsoft.com/office/drawing/2014/main" id="{66B8FA9C-D8F4-E642-A8F3-D6CD16DB4190}"/>
              </a:ext>
            </a:extLst>
          </p:cNvPr>
          <p:cNvSpPr/>
          <p:nvPr/>
        </p:nvSpPr>
        <p:spPr>
          <a:xfrm>
            <a:off x="9756819" y="3659724"/>
            <a:ext cx="1581955"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3" name="Rectangle 12">
            <a:extLst>
              <a:ext uri="{FF2B5EF4-FFF2-40B4-BE49-F238E27FC236}">
                <a16:creationId xmlns:a16="http://schemas.microsoft.com/office/drawing/2014/main" id="{740BDDF6-D6F0-6546-83F6-F92165489421}"/>
              </a:ext>
            </a:extLst>
          </p:cNvPr>
          <p:cNvSpPr/>
          <p:nvPr/>
        </p:nvSpPr>
        <p:spPr>
          <a:xfrm>
            <a:off x="9756819" y="3105479"/>
            <a:ext cx="1581955"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Text</a:t>
            </a:r>
          </a:p>
        </p:txBody>
      </p:sp>
      <p:sp>
        <p:nvSpPr>
          <p:cNvPr id="14" name="Rectangle 13">
            <a:extLst>
              <a:ext uri="{FF2B5EF4-FFF2-40B4-BE49-F238E27FC236}">
                <a16:creationId xmlns:a16="http://schemas.microsoft.com/office/drawing/2014/main" id="{B2352FAE-29B3-7F41-B622-63F43974BCF1}"/>
              </a:ext>
            </a:extLst>
          </p:cNvPr>
          <p:cNvSpPr/>
          <p:nvPr/>
        </p:nvSpPr>
        <p:spPr>
          <a:xfrm>
            <a:off x="4566501" y="2361125"/>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Container</a:t>
            </a:r>
          </a:p>
        </p:txBody>
      </p:sp>
      <p:sp>
        <p:nvSpPr>
          <p:cNvPr id="15" name="Rectangle 14">
            <a:extLst>
              <a:ext uri="{FF2B5EF4-FFF2-40B4-BE49-F238E27FC236}">
                <a16:creationId xmlns:a16="http://schemas.microsoft.com/office/drawing/2014/main" id="{A6827D0A-E984-2244-B0AB-6F9991E866CF}"/>
              </a:ext>
            </a:extLst>
          </p:cNvPr>
          <p:cNvSpPr/>
          <p:nvPr/>
        </p:nvSpPr>
        <p:spPr>
          <a:xfrm>
            <a:off x="5536709" y="3122650"/>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Container</a:t>
            </a:r>
          </a:p>
        </p:txBody>
      </p:sp>
      <p:sp>
        <p:nvSpPr>
          <p:cNvPr id="16" name="Rectangle 15">
            <a:extLst>
              <a:ext uri="{FF2B5EF4-FFF2-40B4-BE49-F238E27FC236}">
                <a16:creationId xmlns:a16="http://schemas.microsoft.com/office/drawing/2014/main" id="{AAF29B3A-9000-6247-A095-25AE4CB6CE55}"/>
              </a:ext>
            </a:extLst>
          </p:cNvPr>
          <p:cNvSpPr/>
          <p:nvPr/>
        </p:nvSpPr>
        <p:spPr>
          <a:xfrm>
            <a:off x="4890016" y="4020616"/>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Text</a:t>
            </a:r>
          </a:p>
        </p:txBody>
      </p:sp>
      <p:sp>
        <p:nvSpPr>
          <p:cNvPr id="17" name="Rectangle 16">
            <a:extLst>
              <a:ext uri="{FF2B5EF4-FFF2-40B4-BE49-F238E27FC236}">
                <a16:creationId xmlns:a16="http://schemas.microsoft.com/office/drawing/2014/main" id="{9B62E654-AEE9-1045-A534-5C0AC2C0D997}"/>
              </a:ext>
            </a:extLst>
          </p:cNvPr>
          <p:cNvSpPr/>
          <p:nvPr/>
        </p:nvSpPr>
        <p:spPr>
          <a:xfrm>
            <a:off x="6730151" y="4020616"/>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8" name="Rectangle 17">
            <a:extLst>
              <a:ext uri="{FF2B5EF4-FFF2-40B4-BE49-F238E27FC236}">
                <a16:creationId xmlns:a16="http://schemas.microsoft.com/office/drawing/2014/main" id="{711C15A3-8D55-0049-9A47-2E8BAC9D3E21}"/>
              </a:ext>
            </a:extLst>
          </p:cNvPr>
          <p:cNvSpPr/>
          <p:nvPr/>
        </p:nvSpPr>
        <p:spPr>
          <a:xfrm>
            <a:off x="2049019" y="3527058"/>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cxnSp>
        <p:nvCxnSpPr>
          <p:cNvPr id="6" name="Straight Arrow Connector 5">
            <a:extLst>
              <a:ext uri="{FF2B5EF4-FFF2-40B4-BE49-F238E27FC236}">
                <a16:creationId xmlns:a16="http://schemas.microsoft.com/office/drawing/2014/main" id="{F2678304-2D48-D643-9471-BF78495EF8E0}"/>
              </a:ext>
            </a:extLst>
          </p:cNvPr>
          <p:cNvCxnSpPr>
            <a:cxnSpLocks/>
            <a:stCxn id="14" idx="2"/>
            <a:endCxn id="18" idx="0"/>
          </p:cNvCxnSpPr>
          <p:nvPr/>
        </p:nvCxnSpPr>
        <p:spPr>
          <a:xfrm flipH="1">
            <a:off x="2813769" y="2788275"/>
            <a:ext cx="2517482" cy="738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74F99DE-4354-A745-986A-C84C9C6D8A08}"/>
              </a:ext>
            </a:extLst>
          </p:cNvPr>
          <p:cNvCxnSpPr>
            <a:cxnSpLocks/>
            <a:stCxn id="15" idx="2"/>
            <a:endCxn id="16" idx="0"/>
          </p:cNvCxnSpPr>
          <p:nvPr/>
        </p:nvCxnSpPr>
        <p:spPr>
          <a:xfrm flipH="1">
            <a:off x="5654766" y="3549800"/>
            <a:ext cx="646693" cy="47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4BEBCEB-E0C3-534A-8B56-AE60567A8937}"/>
              </a:ext>
            </a:extLst>
          </p:cNvPr>
          <p:cNvCxnSpPr>
            <a:cxnSpLocks/>
            <a:stCxn id="15" idx="2"/>
            <a:endCxn id="17" idx="0"/>
          </p:cNvCxnSpPr>
          <p:nvPr/>
        </p:nvCxnSpPr>
        <p:spPr>
          <a:xfrm>
            <a:off x="6301459" y="3549800"/>
            <a:ext cx="1193442" cy="47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75533CF-4691-ED47-B177-D3B4D3ACD26F}"/>
              </a:ext>
            </a:extLst>
          </p:cNvPr>
          <p:cNvCxnSpPr>
            <a:cxnSpLocks/>
            <a:stCxn id="14" idx="2"/>
            <a:endCxn id="15" idx="0"/>
          </p:cNvCxnSpPr>
          <p:nvPr/>
        </p:nvCxnSpPr>
        <p:spPr>
          <a:xfrm>
            <a:off x="5331251" y="2788275"/>
            <a:ext cx="970208" cy="334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2837214C-3FEC-3247-83D2-25E1F215AAD6}"/>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543697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a:t>
            </a:r>
            <a:endParaRPr lang="en-IT" dirty="0"/>
          </a:p>
        </p:txBody>
      </p:sp>
      <p:sp>
        <p:nvSpPr>
          <p:cNvPr id="6" name="Rectangle 5">
            <a:extLst>
              <a:ext uri="{FF2B5EF4-FFF2-40B4-BE49-F238E27FC236}">
                <a16:creationId xmlns:a16="http://schemas.microsoft.com/office/drawing/2014/main" id="{A54C2018-B4C4-6B47-BE9A-EFD1F99C3785}"/>
              </a:ext>
            </a:extLst>
          </p:cNvPr>
          <p:cNvSpPr/>
          <p:nvPr/>
        </p:nvSpPr>
        <p:spPr>
          <a:xfrm>
            <a:off x="2351728" y="2136136"/>
            <a:ext cx="2143000" cy="3461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height</a:t>
            </a:r>
          </a:p>
        </p:txBody>
      </p:sp>
      <p:sp>
        <p:nvSpPr>
          <p:cNvPr id="7" name="Rectangle 6">
            <a:extLst>
              <a:ext uri="{FF2B5EF4-FFF2-40B4-BE49-F238E27FC236}">
                <a16:creationId xmlns:a16="http://schemas.microsoft.com/office/drawing/2014/main" id="{EDD3806A-37DA-1E41-ACDF-AFDCAF064358}"/>
              </a:ext>
            </a:extLst>
          </p:cNvPr>
          <p:cNvSpPr/>
          <p:nvPr/>
        </p:nvSpPr>
        <p:spPr>
          <a:xfrm>
            <a:off x="2351728" y="1570652"/>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Graphic</a:t>
            </a:r>
          </a:p>
        </p:txBody>
      </p:sp>
      <p:sp>
        <p:nvSpPr>
          <p:cNvPr id="8" name="Rectangle 7">
            <a:extLst>
              <a:ext uri="{FF2B5EF4-FFF2-40B4-BE49-F238E27FC236}">
                <a16:creationId xmlns:a16="http://schemas.microsoft.com/office/drawing/2014/main" id="{F8DDCB94-765D-7147-8367-1546440771E6}"/>
              </a:ext>
            </a:extLst>
          </p:cNvPr>
          <p:cNvSpPr/>
          <p:nvPr/>
        </p:nvSpPr>
        <p:spPr>
          <a:xfrm>
            <a:off x="2351726" y="2464460"/>
            <a:ext cx="2143000" cy="358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draw()</a:t>
            </a:r>
          </a:p>
        </p:txBody>
      </p:sp>
      <p:sp>
        <p:nvSpPr>
          <p:cNvPr id="9" name="Rectangle 8">
            <a:extLst>
              <a:ext uri="{FF2B5EF4-FFF2-40B4-BE49-F238E27FC236}">
                <a16:creationId xmlns:a16="http://schemas.microsoft.com/office/drawing/2014/main" id="{D30615D5-2BA8-CA4A-B878-D9AC5AD28B04}"/>
              </a:ext>
            </a:extLst>
          </p:cNvPr>
          <p:cNvSpPr/>
          <p:nvPr/>
        </p:nvSpPr>
        <p:spPr>
          <a:xfrm>
            <a:off x="2351726" y="1570651"/>
            <a:ext cx="2143002" cy="1246665"/>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59" idx="0"/>
            <a:endCxn id="9" idx="3"/>
          </p:cNvCxnSpPr>
          <p:nvPr/>
        </p:nvCxnSpPr>
        <p:spPr>
          <a:xfrm flipH="1" flipV="1">
            <a:off x="4494728" y="2193984"/>
            <a:ext cx="3078713" cy="1881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1570102" y="3887957"/>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72" idx="0"/>
            <a:endCxn id="9" idx="2"/>
          </p:cNvCxnSpPr>
          <p:nvPr/>
        </p:nvCxnSpPr>
        <p:spPr>
          <a:xfrm flipV="1">
            <a:off x="2919877" y="2817316"/>
            <a:ext cx="503350" cy="1970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5AB0F975-C263-1341-B7C2-43AFBEA3C325}"/>
              </a:ext>
            </a:extLst>
          </p:cNvPr>
          <p:cNvSpPr/>
          <p:nvPr/>
        </p:nvSpPr>
        <p:spPr>
          <a:xfrm>
            <a:off x="8321490" y="210411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List&lt;Graphic&gt; components</a:t>
            </a:r>
          </a:p>
        </p:txBody>
      </p:sp>
      <p:sp>
        <p:nvSpPr>
          <p:cNvPr id="38" name="Rectangle 37">
            <a:extLst>
              <a:ext uri="{FF2B5EF4-FFF2-40B4-BE49-F238E27FC236}">
                <a16:creationId xmlns:a16="http://schemas.microsoft.com/office/drawing/2014/main" id="{4D88F652-A509-464A-940B-8F36CA28AF6B}"/>
              </a:ext>
            </a:extLst>
          </p:cNvPr>
          <p:cNvSpPr/>
          <p:nvPr/>
        </p:nvSpPr>
        <p:spPr>
          <a:xfrm>
            <a:off x="8321490" y="153862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Container</a:t>
            </a:r>
          </a:p>
        </p:txBody>
      </p:sp>
      <p:sp>
        <p:nvSpPr>
          <p:cNvPr id="39" name="Rectangle 38">
            <a:extLst>
              <a:ext uri="{FF2B5EF4-FFF2-40B4-BE49-F238E27FC236}">
                <a16:creationId xmlns:a16="http://schemas.microsoft.com/office/drawing/2014/main" id="{876A781A-6DC7-9946-91FE-9410AD33AFF7}"/>
              </a:ext>
            </a:extLst>
          </p:cNvPr>
          <p:cNvSpPr/>
          <p:nvPr/>
        </p:nvSpPr>
        <p:spPr>
          <a:xfrm>
            <a:off x="8321490" y="249092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0" name="Rectangle 39">
            <a:extLst>
              <a:ext uri="{FF2B5EF4-FFF2-40B4-BE49-F238E27FC236}">
                <a16:creationId xmlns:a16="http://schemas.microsoft.com/office/drawing/2014/main" id="{6EB5805D-CCD8-6346-A3AC-AB18DAC9FB7B}"/>
              </a:ext>
            </a:extLst>
          </p:cNvPr>
          <p:cNvSpPr/>
          <p:nvPr/>
        </p:nvSpPr>
        <p:spPr>
          <a:xfrm>
            <a:off x="8321488" y="153862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64" name="Straight Arrow Connector 63">
            <a:extLst>
              <a:ext uri="{FF2B5EF4-FFF2-40B4-BE49-F238E27FC236}">
                <a16:creationId xmlns:a16="http://schemas.microsoft.com/office/drawing/2014/main" id="{314CCC24-4D7F-5243-9DF7-FE67299BA9DD}"/>
              </a:ext>
            </a:extLst>
          </p:cNvPr>
          <p:cNvCxnSpPr>
            <a:cxnSpLocks/>
            <a:stCxn id="40" idx="1"/>
            <a:endCxn id="9" idx="3"/>
          </p:cNvCxnSpPr>
          <p:nvPr/>
        </p:nvCxnSpPr>
        <p:spPr>
          <a:xfrm flipH="1">
            <a:off x="4494728" y="2185970"/>
            <a:ext cx="3826760" cy="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4914792" y="1720963"/>
            <a:ext cx="2252540" cy="369332"/>
          </a:xfrm>
          <a:prstGeom prst="rect">
            <a:avLst/>
          </a:prstGeom>
        </p:spPr>
        <p:txBody>
          <a:bodyPr wrap="none">
            <a:spAutoFit/>
          </a:bodyPr>
          <a:lstStyle/>
          <a:p>
            <a:r>
              <a:rPr lang="en-GB" b="1" dirty="0">
                <a:latin typeface="Courier" pitchFamily="2" charset="0"/>
              </a:rPr>
              <a:t>uses/implements</a:t>
            </a:r>
            <a:endParaRPr lang="en-IT" b="1" dirty="0"/>
          </a:p>
        </p:txBody>
      </p:sp>
      <p:sp>
        <p:nvSpPr>
          <p:cNvPr id="56" name="Rectangle 55">
            <a:extLst>
              <a:ext uri="{FF2B5EF4-FFF2-40B4-BE49-F238E27FC236}">
                <a16:creationId xmlns:a16="http://schemas.microsoft.com/office/drawing/2014/main" id="{1C9A3EBD-4638-8446-A57F-F289202CB24E}"/>
              </a:ext>
            </a:extLst>
          </p:cNvPr>
          <p:cNvSpPr/>
          <p:nvPr/>
        </p:nvSpPr>
        <p:spPr>
          <a:xfrm>
            <a:off x="5998593" y="4641344"/>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57" name="Rectangle 56">
            <a:extLst>
              <a:ext uri="{FF2B5EF4-FFF2-40B4-BE49-F238E27FC236}">
                <a16:creationId xmlns:a16="http://schemas.microsoft.com/office/drawing/2014/main" id="{A657B44F-D002-464B-A532-2EE943E761FE}"/>
              </a:ext>
            </a:extLst>
          </p:cNvPr>
          <p:cNvSpPr/>
          <p:nvPr/>
        </p:nvSpPr>
        <p:spPr>
          <a:xfrm>
            <a:off x="5998593" y="4075860"/>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Button</a:t>
            </a:r>
          </a:p>
        </p:txBody>
      </p:sp>
      <p:sp>
        <p:nvSpPr>
          <p:cNvPr id="58" name="Rectangle 57">
            <a:extLst>
              <a:ext uri="{FF2B5EF4-FFF2-40B4-BE49-F238E27FC236}">
                <a16:creationId xmlns:a16="http://schemas.microsoft.com/office/drawing/2014/main" id="{38289883-C827-EF4C-9D9E-52ED018CF2C2}"/>
              </a:ext>
            </a:extLst>
          </p:cNvPr>
          <p:cNvSpPr/>
          <p:nvPr/>
        </p:nvSpPr>
        <p:spPr>
          <a:xfrm>
            <a:off x="5998593" y="5028156"/>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doSomething()</a:t>
            </a:r>
          </a:p>
        </p:txBody>
      </p:sp>
      <p:sp>
        <p:nvSpPr>
          <p:cNvPr id="59" name="Rectangle 58">
            <a:extLst>
              <a:ext uri="{FF2B5EF4-FFF2-40B4-BE49-F238E27FC236}">
                <a16:creationId xmlns:a16="http://schemas.microsoft.com/office/drawing/2014/main" id="{0379091C-08E1-A348-A3CA-20CF63DEA46E}"/>
              </a:ext>
            </a:extLst>
          </p:cNvPr>
          <p:cNvSpPr/>
          <p:nvPr/>
        </p:nvSpPr>
        <p:spPr>
          <a:xfrm>
            <a:off x="5998591" y="4075860"/>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66" name="Rectangle 65">
            <a:extLst>
              <a:ext uri="{FF2B5EF4-FFF2-40B4-BE49-F238E27FC236}">
                <a16:creationId xmlns:a16="http://schemas.microsoft.com/office/drawing/2014/main" id="{785BE232-6C83-0C4A-8CBC-0117712503E9}"/>
              </a:ext>
            </a:extLst>
          </p:cNvPr>
          <p:cNvSpPr/>
          <p:nvPr/>
        </p:nvSpPr>
        <p:spPr>
          <a:xfrm>
            <a:off x="1345029" y="535343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text</a:t>
            </a:r>
          </a:p>
        </p:txBody>
      </p:sp>
      <p:sp>
        <p:nvSpPr>
          <p:cNvPr id="68" name="Rectangle 67">
            <a:extLst>
              <a:ext uri="{FF2B5EF4-FFF2-40B4-BE49-F238E27FC236}">
                <a16:creationId xmlns:a16="http://schemas.microsoft.com/office/drawing/2014/main" id="{B09D2FA4-C6BE-A44A-9485-F30D97F0474A}"/>
              </a:ext>
            </a:extLst>
          </p:cNvPr>
          <p:cNvSpPr/>
          <p:nvPr/>
        </p:nvSpPr>
        <p:spPr>
          <a:xfrm>
            <a:off x="1345029" y="478794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Text</a:t>
            </a:r>
          </a:p>
        </p:txBody>
      </p:sp>
      <p:sp>
        <p:nvSpPr>
          <p:cNvPr id="69" name="Rectangle 68">
            <a:extLst>
              <a:ext uri="{FF2B5EF4-FFF2-40B4-BE49-F238E27FC236}">
                <a16:creationId xmlns:a16="http://schemas.microsoft.com/office/drawing/2014/main" id="{315B17B7-ABBF-7B44-B969-0D87C0FCF62D}"/>
              </a:ext>
            </a:extLst>
          </p:cNvPr>
          <p:cNvSpPr/>
          <p:nvPr/>
        </p:nvSpPr>
        <p:spPr>
          <a:xfrm>
            <a:off x="1345029" y="574024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72" name="Rectangle 71">
            <a:extLst>
              <a:ext uri="{FF2B5EF4-FFF2-40B4-BE49-F238E27FC236}">
                <a16:creationId xmlns:a16="http://schemas.microsoft.com/office/drawing/2014/main" id="{959D03DC-40AE-C64F-804B-C5FF0B65EF20}"/>
              </a:ext>
            </a:extLst>
          </p:cNvPr>
          <p:cNvSpPr/>
          <p:nvPr/>
        </p:nvSpPr>
        <p:spPr>
          <a:xfrm>
            <a:off x="1345027" y="478794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75" name="Rectangle 74">
            <a:extLst>
              <a:ext uri="{FF2B5EF4-FFF2-40B4-BE49-F238E27FC236}">
                <a16:creationId xmlns:a16="http://schemas.microsoft.com/office/drawing/2014/main" id="{3DC47A99-5A86-0349-90FA-481D1F47C068}"/>
              </a:ext>
            </a:extLst>
          </p:cNvPr>
          <p:cNvSpPr/>
          <p:nvPr/>
        </p:nvSpPr>
        <p:spPr>
          <a:xfrm>
            <a:off x="4706617" y="3305901"/>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39</a:t>
            </a:fld>
            <a:endParaRPr lang="en-GB"/>
          </a:p>
        </p:txBody>
      </p:sp>
    </p:spTree>
    <p:extLst>
      <p:ext uri="{BB962C8B-B14F-4D97-AF65-F5344CB8AC3E}">
        <p14:creationId xmlns:p14="http://schemas.microsoft.com/office/powerpoint/2010/main" val="313971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Goals of OOP</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9834765" cy="5377686"/>
          </a:xfrm>
        </p:spPr>
        <p:txBody>
          <a:bodyPr>
            <a:normAutofit/>
          </a:bodyPr>
          <a:lstStyle/>
          <a:p>
            <a:r>
              <a:rPr lang="en-GB" dirty="0"/>
              <a:t>OOP has </a:t>
            </a:r>
            <a:r>
              <a:rPr lang="en-GB" b="1" dirty="0"/>
              <a:t>three main goals</a:t>
            </a:r>
            <a:r>
              <a:rPr lang="en-GB" dirty="0"/>
              <a:t>:</a:t>
            </a:r>
          </a:p>
          <a:p>
            <a:endParaRPr lang="en-GB" dirty="0"/>
          </a:p>
          <a:p>
            <a:pPr lvl="1"/>
            <a:r>
              <a:rPr lang="en-GB" b="1" dirty="0"/>
              <a:t>Robustness</a:t>
            </a:r>
            <a:r>
              <a:rPr lang="en-GB" dirty="0"/>
              <a:t>: software that produces the right output for all the anticipated inputs. In addition we want software that is able to handle unexpected inputs that are not explicitly defined for its application (e.g., a text box used to input a timestamp should be </a:t>
            </a:r>
            <a:r>
              <a:rPr lang="en-GB" b="1" dirty="0"/>
              <a:t>robust</a:t>
            </a:r>
            <a:r>
              <a:rPr lang="en-GB" dirty="0"/>
              <a:t> to inputs that are not timestamps and raise an error).</a:t>
            </a:r>
          </a:p>
          <a:p>
            <a:pPr lvl="1"/>
            <a:endParaRPr lang="en-GB" dirty="0"/>
          </a:p>
          <a:p>
            <a:pPr lvl="1"/>
            <a:r>
              <a:rPr lang="en-GB" b="1" dirty="0"/>
              <a:t>Adaptability</a:t>
            </a:r>
            <a:r>
              <a:rPr lang="en-GB" dirty="0"/>
              <a:t>: the ability of a software to adapt in response to changing conditions in its environment (e.g., updating a software to be compatible with the new OS).</a:t>
            </a:r>
            <a:endParaRPr lang="en-GB" b="1" dirty="0"/>
          </a:p>
          <a:p>
            <a:pPr lvl="1"/>
            <a:endParaRPr lang="en-GB" dirty="0"/>
          </a:p>
          <a:p>
            <a:pPr lvl="1"/>
            <a:r>
              <a:rPr lang="en-GB" b="1" dirty="0"/>
              <a:t>Reusability</a:t>
            </a:r>
            <a:r>
              <a:rPr lang="en-GB" dirty="0"/>
              <a:t>: the same code should be usable as a component of different systems or software for various application (e.g., a module that allows to communicate with a smartwatch should be easily integrable in multiple apps).</a:t>
            </a:r>
          </a:p>
        </p:txBody>
      </p:sp>
      <p:pic>
        <p:nvPicPr>
          <p:cNvPr id="4" name="Graphic 3" descr="Hammer outline">
            <a:extLst>
              <a:ext uri="{FF2B5EF4-FFF2-40B4-BE49-F238E27FC236}">
                <a16:creationId xmlns:a16="http://schemas.microsoft.com/office/drawing/2014/main" id="{0020D95F-E0D8-704B-8CD7-FD28D12BB9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3452" y="2158271"/>
            <a:ext cx="1126349" cy="1126349"/>
          </a:xfrm>
          <a:prstGeom prst="rect">
            <a:avLst/>
          </a:prstGeom>
        </p:spPr>
      </p:pic>
      <p:pic>
        <p:nvPicPr>
          <p:cNvPr id="6" name="Graphic 5" descr="Arrow circle outline">
            <a:extLst>
              <a:ext uri="{FF2B5EF4-FFF2-40B4-BE49-F238E27FC236}">
                <a16:creationId xmlns:a16="http://schemas.microsoft.com/office/drawing/2014/main" id="{12BEE664-3D4A-1240-859E-B353C8B08A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52606" y="4975750"/>
            <a:ext cx="1308039" cy="1308039"/>
          </a:xfrm>
          <a:prstGeom prst="rect">
            <a:avLst/>
          </a:prstGeom>
        </p:spPr>
      </p:pic>
      <p:pic>
        <p:nvPicPr>
          <p:cNvPr id="10" name="Graphic 9" descr="Giraffe outline">
            <a:extLst>
              <a:ext uri="{FF2B5EF4-FFF2-40B4-BE49-F238E27FC236}">
                <a16:creationId xmlns:a16="http://schemas.microsoft.com/office/drawing/2014/main" id="{4DB04509-D312-B145-BDED-C87A7EE1B2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15948" y="3439508"/>
            <a:ext cx="1381354" cy="1381354"/>
          </a:xfrm>
          <a:prstGeom prst="rect">
            <a:avLst/>
          </a:prstGeom>
        </p:spPr>
      </p:pic>
      <p:sp>
        <p:nvSpPr>
          <p:cNvPr id="3" name="Slide Number Placeholder 2">
            <a:extLst>
              <a:ext uri="{FF2B5EF4-FFF2-40B4-BE49-F238E27FC236}">
                <a16:creationId xmlns:a16="http://schemas.microsoft.com/office/drawing/2014/main" id="{B6C22801-6CFF-6940-9FC6-C5D776BA0E72}"/>
              </a:ext>
            </a:extLst>
          </p:cNvPr>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418605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 in Dart)</a:t>
            </a:r>
            <a:endParaRPr lang="en-IT" dirty="0"/>
          </a:p>
        </p:txBody>
      </p:sp>
      <p:cxnSp>
        <p:nvCxnSpPr>
          <p:cNvPr id="31" name="Straight Arrow Connector 30">
            <a:extLst>
              <a:ext uri="{FF2B5EF4-FFF2-40B4-BE49-F238E27FC236}">
                <a16:creationId xmlns:a16="http://schemas.microsoft.com/office/drawing/2014/main" id="{C1BA4125-9BC3-524F-B6ED-C5E81CBDFB23}"/>
              </a:ext>
            </a:extLst>
          </p:cNvPr>
          <p:cNvCxnSpPr>
            <a:cxnSpLocks/>
            <a:endCxn id="26" idx="3"/>
          </p:cNvCxnSpPr>
          <p:nvPr/>
        </p:nvCxnSpPr>
        <p:spPr>
          <a:xfrm flipH="1" flipV="1">
            <a:off x="3921279" y="2012402"/>
            <a:ext cx="2174721" cy="2202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664202" y="3371017"/>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41" idx="0"/>
            <a:endCxn id="26" idx="2"/>
          </p:cNvCxnSpPr>
          <p:nvPr/>
        </p:nvCxnSpPr>
        <p:spPr>
          <a:xfrm flipH="1" flipV="1">
            <a:off x="2045045" y="2520233"/>
            <a:ext cx="490276" cy="1695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29" idx="1"/>
            <a:endCxn id="26" idx="3"/>
          </p:cNvCxnSpPr>
          <p:nvPr/>
        </p:nvCxnSpPr>
        <p:spPr>
          <a:xfrm flipH="1" flipV="1">
            <a:off x="3921279" y="2012402"/>
            <a:ext cx="2599867" cy="574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4442941" y="1723156"/>
            <a:ext cx="2252540" cy="369332"/>
          </a:xfrm>
          <a:prstGeom prst="rect">
            <a:avLst/>
          </a:prstGeom>
        </p:spPr>
        <p:txBody>
          <a:bodyPr wrap="none">
            <a:spAutoFit/>
          </a:bodyPr>
          <a:lstStyle/>
          <a:p>
            <a:r>
              <a:rPr lang="en-GB" b="1" dirty="0">
                <a:latin typeface="Courier" pitchFamily="2" charset="0"/>
              </a:rPr>
              <a:t>uses/implements</a:t>
            </a:r>
            <a:endParaRPr lang="en-IT" b="1" dirty="0"/>
          </a:p>
        </p:txBody>
      </p:sp>
      <p:sp>
        <p:nvSpPr>
          <p:cNvPr id="75" name="Rectangle 74">
            <a:extLst>
              <a:ext uri="{FF2B5EF4-FFF2-40B4-BE49-F238E27FC236}">
                <a16:creationId xmlns:a16="http://schemas.microsoft.com/office/drawing/2014/main" id="{3DC47A99-5A86-0349-90FA-481D1F47C068}"/>
              </a:ext>
            </a:extLst>
          </p:cNvPr>
          <p:cNvSpPr/>
          <p:nvPr/>
        </p:nvSpPr>
        <p:spPr>
          <a:xfrm>
            <a:off x="3933533" y="3453355"/>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40</a:t>
            </a:fld>
            <a:endParaRPr lang="en-GB"/>
          </a:p>
        </p:txBody>
      </p:sp>
      <p:sp>
        <p:nvSpPr>
          <p:cNvPr id="26" name="Rectangle 25">
            <a:extLst>
              <a:ext uri="{FF2B5EF4-FFF2-40B4-BE49-F238E27FC236}">
                <a16:creationId xmlns:a16="http://schemas.microsoft.com/office/drawing/2014/main" id="{1203A55A-8176-F84F-8E58-635DD3AFFAE8}"/>
              </a:ext>
            </a:extLst>
          </p:cNvPr>
          <p:cNvSpPr/>
          <p:nvPr/>
        </p:nvSpPr>
        <p:spPr>
          <a:xfrm>
            <a:off x="168810" y="1504570"/>
            <a:ext cx="3752469"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double height;</a:t>
            </a:r>
          </a:p>
          <a:p>
            <a:r>
              <a:rPr lang="en-GB" sz="1200" dirty="0">
                <a:latin typeface="Menlo" panose="020B0609030804020204" pitchFamily="49" charset="0"/>
              </a:rPr>
              <a:t>  Graphic({required </a:t>
            </a:r>
            <a:r>
              <a:rPr lang="en-GB" sz="1200" dirty="0" err="1">
                <a:latin typeface="Menlo" panose="020B0609030804020204" pitchFamily="49" charset="0"/>
              </a:rPr>
              <a:t>this.height</a:t>
            </a:r>
            <a:r>
              <a:rPr lang="en-GB" sz="1200" dirty="0">
                <a:latin typeface="Menlo" panose="020B0609030804020204" pitchFamily="49" charset="0"/>
              </a:rPr>
              <a:t>});</a:t>
            </a:r>
          </a:p>
          <a:p>
            <a:r>
              <a:rPr lang="en-GB" sz="1200" dirty="0">
                <a:latin typeface="Menlo" panose="020B0609030804020204" pitchFamily="49" charset="0"/>
              </a:rPr>
              <a:t>  void draw();</a:t>
            </a:r>
          </a:p>
          <a:p>
            <a:r>
              <a:rPr lang="en-GB" sz="1200" dirty="0">
                <a:latin typeface="Menlo" panose="020B0609030804020204" pitchFamily="49" charset="0"/>
              </a:rPr>
              <a:t>}//Graphic</a:t>
            </a:r>
            <a:endParaRPr lang="en-GB" sz="1200" b="0" dirty="0">
              <a:effectLst/>
              <a:latin typeface="Menlo" panose="020B0609030804020204" pitchFamily="49" charset="0"/>
            </a:endParaRPr>
          </a:p>
        </p:txBody>
      </p:sp>
      <p:sp>
        <p:nvSpPr>
          <p:cNvPr id="29" name="Rectangle 28">
            <a:extLst>
              <a:ext uri="{FF2B5EF4-FFF2-40B4-BE49-F238E27FC236}">
                <a16:creationId xmlns:a16="http://schemas.microsoft.com/office/drawing/2014/main" id="{2C0B3D45-5B9D-EE48-B1A7-DA08C30AF4AB}"/>
              </a:ext>
            </a:extLst>
          </p:cNvPr>
          <p:cNvSpPr/>
          <p:nvPr/>
        </p:nvSpPr>
        <p:spPr>
          <a:xfrm>
            <a:off x="6521146" y="1156096"/>
            <a:ext cx="5275340"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Container</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List&lt;</a:t>
            </a:r>
            <a:r>
              <a:rPr lang="en-GB" sz="1200" b="1" dirty="0">
                <a:latin typeface="Menlo" panose="020B0609030804020204" pitchFamily="49" charset="0"/>
              </a:rPr>
              <a:t>Graphic</a:t>
            </a:r>
            <a:r>
              <a:rPr lang="en-GB" sz="1200" dirty="0">
                <a:latin typeface="Menlo" panose="020B0609030804020204" pitchFamily="49" charset="0"/>
              </a:rPr>
              <a:t>&gt; components;</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Container({required </a:t>
            </a:r>
            <a:r>
              <a:rPr lang="en-GB" sz="1200" dirty="0" err="1">
                <a:latin typeface="Menlo" panose="020B0609030804020204" pitchFamily="49" charset="0"/>
              </a:rPr>
              <a:t>this.components</a:t>
            </a:r>
            <a:r>
              <a:rPr lang="en-GB" sz="1200" dirty="0">
                <a:latin typeface="Menlo" panose="020B0609030804020204" pitchFamily="49" charset="0"/>
              </a:rPr>
              <a:t>, 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container, height: $height...');</a:t>
            </a:r>
          </a:p>
          <a:p>
            <a:r>
              <a:rPr lang="en-GB" sz="1200" dirty="0">
                <a:latin typeface="Menlo" panose="020B0609030804020204" pitchFamily="49" charset="0"/>
              </a:rPr>
              <a:t>    for (var item in components) {</a:t>
            </a:r>
          </a:p>
          <a:p>
            <a:r>
              <a:rPr lang="en-GB" sz="1200" dirty="0">
                <a:latin typeface="Menlo" panose="020B0609030804020204" pitchFamily="49" charset="0"/>
              </a:rPr>
              <a:t>      </a:t>
            </a:r>
            <a:r>
              <a:rPr lang="en-GB" sz="1200" dirty="0" err="1">
                <a:latin typeface="Menlo" panose="020B0609030804020204" pitchFamily="49" charset="0"/>
              </a:rPr>
              <a:t>item.draw</a:t>
            </a:r>
            <a:r>
              <a:rPr lang="en-GB" sz="1200" dirty="0">
                <a:latin typeface="Menlo" panose="020B0609030804020204" pitchFamily="49" charset="0"/>
              </a:rPr>
              <a:t>();</a:t>
            </a:r>
          </a:p>
          <a:p>
            <a:r>
              <a:rPr lang="en-GB" sz="1200" dirty="0">
                <a:latin typeface="Menlo" panose="020B0609030804020204" pitchFamily="49" charset="0"/>
              </a:rPr>
              <a:t>    }//for</a:t>
            </a:r>
          </a:p>
          <a:p>
            <a:r>
              <a:rPr lang="en-GB" sz="1200" dirty="0">
                <a:latin typeface="Menlo" panose="020B0609030804020204" pitchFamily="49" charset="0"/>
              </a:rPr>
              <a:t>    print('Done!');</a:t>
            </a:r>
          </a:p>
          <a:p>
            <a:r>
              <a:rPr lang="en-GB" sz="1200" dirty="0">
                <a:latin typeface="Menlo" panose="020B0609030804020204" pitchFamily="49" charset="0"/>
              </a:rPr>
              <a:t>  }//draw</a:t>
            </a:r>
          </a:p>
          <a:p>
            <a:r>
              <a:rPr lang="en-GB" sz="1200" dirty="0">
                <a:latin typeface="Menlo" panose="020B0609030804020204" pitchFamily="49" charset="0"/>
              </a:rPr>
              <a:t>}//Container</a:t>
            </a:r>
            <a:endParaRPr lang="en-GB" sz="1200" b="0" dirty="0">
              <a:effectLst/>
              <a:latin typeface="Menlo" panose="020B0609030804020204" pitchFamily="49" charset="0"/>
            </a:endParaRPr>
          </a:p>
        </p:txBody>
      </p:sp>
      <p:sp>
        <p:nvSpPr>
          <p:cNvPr id="41" name="Rectangle 40">
            <a:extLst>
              <a:ext uri="{FF2B5EF4-FFF2-40B4-BE49-F238E27FC236}">
                <a16:creationId xmlns:a16="http://schemas.microsoft.com/office/drawing/2014/main" id="{947328E7-7568-5445-939D-2030763C2F1F}"/>
              </a:ext>
            </a:extLst>
          </p:cNvPr>
          <p:cNvSpPr/>
          <p:nvPr/>
        </p:nvSpPr>
        <p:spPr>
          <a:xfrm>
            <a:off x="86517" y="4215361"/>
            <a:ext cx="4897608"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Text</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String text;</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Text({required </a:t>
            </a:r>
            <a:r>
              <a:rPr lang="en-GB" sz="1200" dirty="0" err="1">
                <a:latin typeface="Menlo" panose="020B0609030804020204" pitchFamily="49" charset="0"/>
              </a:rPr>
              <a:t>this.text</a:t>
            </a:r>
            <a:r>
              <a:rPr lang="en-GB" sz="1200" dirty="0">
                <a:latin typeface="Menlo" panose="020B0609030804020204" pitchFamily="49" charset="0"/>
              </a:rPr>
              <a:t>, 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text: \'$text\', height: $height!');</a:t>
            </a:r>
          </a:p>
          <a:p>
            <a:r>
              <a:rPr lang="en-GB" sz="1200" dirty="0">
                <a:latin typeface="Menlo" panose="020B0609030804020204" pitchFamily="49" charset="0"/>
              </a:rPr>
              <a:t>  }//draw</a:t>
            </a:r>
          </a:p>
          <a:p>
            <a:endParaRPr lang="en-GB" sz="1200" dirty="0">
              <a:latin typeface="Menlo" panose="020B0609030804020204" pitchFamily="49" charset="0"/>
            </a:endParaRPr>
          </a:p>
          <a:p>
            <a:r>
              <a:rPr lang="en-GB" sz="1200" dirty="0">
                <a:latin typeface="Menlo" panose="020B0609030804020204" pitchFamily="49" charset="0"/>
              </a:rPr>
              <a:t>}//Text</a:t>
            </a:r>
          </a:p>
        </p:txBody>
      </p:sp>
      <p:sp>
        <p:nvSpPr>
          <p:cNvPr id="44" name="Rectangle 43">
            <a:extLst>
              <a:ext uri="{FF2B5EF4-FFF2-40B4-BE49-F238E27FC236}">
                <a16:creationId xmlns:a16="http://schemas.microsoft.com/office/drawing/2014/main" id="{0BB32BB1-C884-2248-A227-A49BFC40CACB}"/>
              </a:ext>
            </a:extLst>
          </p:cNvPr>
          <p:cNvSpPr/>
          <p:nvPr/>
        </p:nvSpPr>
        <p:spPr>
          <a:xfrm>
            <a:off x="5817784" y="4228485"/>
            <a:ext cx="4813894" cy="249299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Button</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Button({required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button, height: $height!');</a:t>
            </a:r>
          </a:p>
          <a:p>
            <a:r>
              <a:rPr lang="en-GB" sz="1200" dirty="0">
                <a:latin typeface="Menlo" panose="020B0609030804020204" pitchFamily="49" charset="0"/>
              </a:rPr>
              <a:t>  }//draw</a:t>
            </a:r>
          </a:p>
          <a:p>
            <a:r>
              <a:rPr lang="en-GB" sz="1200" dirty="0">
                <a:latin typeface="Menlo" panose="020B0609030804020204" pitchFamily="49" charset="0"/>
              </a:rPr>
              <a:t>  void </a:t>
            </a:r>
            <a:r>
              <a:rPr lang="en-GB" sz="1200" dirty="0" err="1">
                <a:latin typeface="Menlo" panose="020B0609030804020204" pitchFamily="49" charset="0"/>
              </a:rPr>
              <a:t>doSomething</a:t>
            </a:r>
            <a:r>
              <a:rPr lang="en-GB" sz="1200" dirty="0">
                <a:latin typeface="Menlo" panose="020B0609030804020204" pitchFamily="49" charset="0"/>
              </a:rPr>
              <a:t>(){</a:t>
            </a:r>
          </a:p>
          <a:p>
            <a:r>
              <a:rPr lang="en-GB" sz="1200" dirty="0">
                <a:latin typeface="Menlo" panose="020B0609030804020204" pitchFamily="49" charset="0"/>
              </a:rPr>
              <a:t>    print('Do something when clicked!');</a:t>
            </a:r>
          </a:p>
          <a:p>
            <a:r>
              <a:rPr lang="en-GB" sz="1200" dirty="0">
                <a:latin typeface="Menlo" panose="020B0609030804020204" pitchFamily="49" charset="0"/>
              </a:rPr>
              <a:t>  }//</a:t>
            </a:r>
            <a:r>
              <a:rPr lang="en-GB" sz="1200" dirty="0" err="1">
                <a:latin typeface="Menlo" panose="020B0609030804020204" pitchFamily="49" charset="0"/>
              </a:rPr>
              <a:t>doSomething</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}//Button</a:t>
            </a:r>
          </a:p>
        </p:txBody>
      </p:sp>
    </p:spTree>
    <p:extLst>
      <p:ext uri="{BB962C8B-B14F-4D97-AF65-F5344CB8AC3E}">
        <p14:creationId xmlns:p14="http://schemas.microsoft.com/office/powerpoint/2010/main" val="3668914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Composite (Example in Dart)</a:t>
            </a:r>
            <a:endParaRPr lang="en-IT" dirty="0"/>
          </a:p>
        </p:txBody>
      </p:sp>
      <p:sp>
        <p:nvSpPr>
          <p:cNvPr id="53" name="Rectangle 52">
            <a:extLst>
              <a:ext uri="{FF2B5EF4-FFF2-40B4-BE49-F238E27FC236}">
                <a16:creationId xmlns:a16="http://schemas.microsoft.com/office/drawing/2014/main" id="{E6ED9E4B-536E-C64F-A6EB-4A6B63DD156E}"/>
              </a:ext>
            </a:extLst>
          </p:cNvPr>
          <p:cNvSpPr/>
          <p:nvPr/>
        </p:nvSpPr>
        <p:spPr>
          <a:xfrm>
            <a:off x="838822" y="1401465"/>
            <a:ext cx="6926544" cy="37856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Courier" pitchFamily="2" charset="0"/>
              </a:rPr>
              <a:t>void main(List&lt;String&gt; </a:t>
            </a:r>
            <a:r>
              <a:rPr lang="en-GB" sz="1200" dirty="0" err="1">
                <a:latin typeface="Courier" pitchFamily="2" charset="0"/>
              </a:rPr>
              <a:t>args</a:t>
            </a:r>
            <a:r>
              <a:rPr lang="en-GB" sz="1200" dirty="0">
                <a:latin typeface="Courier" pitchFamily="2" charset="0"/>
              </a:rPr>
              <a:t>) {</a:t>
            </a:r>
          </a:p>
          <a:p>
            <a:r>
              <a:rPr lang="en-GB" sz="1200" dirty="0">
                <a:latin typeface="Courier" pitchFamily="2" charset="0"/>
              </a:rPr>
              <a:t>  </a:t>
            </a:r>
          </a:p>
          <a:p>
            <a:r>
              <a:rPr lang="en-GB" sz="1200" dirty="0">
                <a:latin typeface="Courier" pitchFamily="2" charset="0"/>
              </a:rPr>
              <a:t>  //Let's compose the box</a:t>
            </a:r>
          </a:p>
          <a:p>
            <a:r>
              <a:rPr lang="en-GB" sz="1200" dirty="0">
                <a:latin typeface="Courier" pitchFamily="2" charset="0"/>
              </a:rPr>
              <a:t>  </a:t>
            </a:r>
            <a:r>
              <a:rPr lang="en-GB" sz="1200" b="1" dirty="0">
                <a:latin typeface="Courier" pitchFamily="2" charset="0"/>
              </a:rPr>
              <a:t>List&lt;Graphic&gt; </a:t>
            </a:r>
            <a:r>
              <a:rPr lang="en-GB" sz="1200" b="1" dirty="0" err="1">
                <a:latin typeface="Courier" pitchFamily="2" charset="0"/>
              </a:rPr>
              <a:t>boxComponents</a:t>
            </a:r>
            <a:r>
              <a:rPr lang="en-GB" sz="1200" dirty="0">
                <a:latin typeface="Courier" pitchFamily="2" charset="0"/>
              </a:rPr>
              <a:t> = [</a:t>
            </a:r>
          </a:p>
          <a:p>
            <a:r>
              <a:rPr lang="en-GB" sz="1200" dirty="0">
                <a:latin typeface="Courier" pitchFamily="2" charset="0"/>
              </a:rPr>
              <a:t>    Text(text: 'Hello', height: 100),</a:t>
            </a:r>
          </a:p>
          <a:p>
            <a:r>
              <a:rPr lang="en-GB" sz="1200" dirty="0">
                <a:latin typeface="Courier" pitchFamily="2" charset="0"/>
              </a:rPr>
              <a:t>    Button(height: 50),</a:t>
            </a:r>
          </a:p>
          <a:p>
            <a:r>
              <a:rPr lang="en-GB" sz="1200" dirty="0">
                <a:latin typeface="Courier" pitchFamily="2" charset="0"/>
              </a:rPr>
              <a:t>  ];</a:t>
            </a:r>
          </a:p>
          <a:p>
            <a:r>
              <a:rPr lang="en-GB" sz="1200" dirty="0">
                <a:latin typeface="Courier" pitchFamily="2" charset="0"/>
              </a:rPr>
              <a:t>  Graphic box = Container(components: </a:t>
            </a:r>
            <a:r>
              <a:rPr lang="en-GB" sz="1200" dirty="0" err="1">
                <a:latin typeface="Courier" pitchFamily="2" charset="0"/>
              </a:rPr>
              <a:t>boxComponents</a:t>
            </a:r>
            <a:r>
              <a:rPr lang="en-GB" sz="1200" dirty="0">
                <a:latin typeface="Courier" pitchFamily="2" charset="0"/>
              </a:rPr>
              <a:t>, height: 500);</a:t>
            </a:r>
          </a:p>
          <a:p>
            <a:endParaRPr lang="en-GB" sz="1200" dirty="0">
              <a:latin typeface="Courier" pitchFamily="2" charset="0"/>
            </a:endParaRPr>
          </a:p>
          <a:p>
            <a:r>
              <a:rPr lang="en-GB" sz="1200" dirty="0">
                <a:latin typeface="Courier" pitchFamily="2" charset="0"/>
              </a:rPr>
              <a:t>  //Then, let's compose the whole screen</a:t>
            </a:r>
          </a:p>
          <a:p>
            <a:r>
              <a:rPr lang="en-GB" sz="1200" dirty="0">
                <a:latin typeface="Courier" pitchFamily="2" charset="0"/>
              </a:rPr>
              <a:t>  </a:t>
            </a:r>
            <a:r>
              <a:rPr lang="en-GB" sz="1200" b="1" dirty="0">
                <a:latin typeface="Courier" pitchFamily="2" charset="0"/>
              </a:rPr>
              <a:t>List&lt;Graphic&gt; </a:t>
            </a:r>
            <a:r>
              <a:rPr lang="en-GB" sz="1200" b="1" dirty="0" err="1">
                <a:latin typeface="Courier" pitchFamily="2" charset="0"/>
              </a:rPr>
              <a:t>screenComponents</a:t>
            </a:r>
            <a:r>
              <a:rPr lang="en-GB" sz="1200" dirty="0">
                <a:latin typeface="Courier" pitchFamily="2" charset="0"/>
              </a:rPr>
              <a:t> = [</a:t>
            </a:r>
          </a:p>
          <a:p>
            <a:r>
              <a:rPr lang="en-GB" sz="1200" dirty="0">
                <a:latin typeface="Courier" pitchFamily="2" charset="0"/>
              </a:rPr>
              <a:t>    box,</a:t>
            </a:r>
          </a:p>
          <a:p>
            <a:r>
              <a:rPr lang="en-GB" sz="1200" dirty="0">
                <a:latin typeface="Courier" pitchFamily="2" charset="0"/>
              </a:rPr>
              <a:t>    Button(height: 150),</a:t>
            </a:r>
          </a:p>
          <a:p>
            <a:r>
              <a:rPr lang="en-GB" sz="1200" dirty="0">
                <a:latin typeface="Courier" pitchFamily="2" charset="0"/>
              </a:rPr>
              <a:t>  ];</a:t>
            </a:r>
          </a:p>
          <a:p>
            <a:r>
              <a:rPr lang="en-GB" sz="1200" dirty="0">
                <a:latin typeface="Courier" pitchFamily="2" charset="0"/>
              </a:rPr>
              <a:t>  Graphic screen = Container(components: </a:t>
            </a:r>
            <a:r>
              <a:rPr lang="en-GB" sz="1200" dirty="0" err="1">
                <a:latin typeface="Courier" pitchFamily="2" charset="0"/>
              </a:rPr>
              <a:t>screenComponents</a:t>
            </a:r>
            <a:r>
              <a:rPr lang="en-GB" sz="1200" dirty="0">
                <a:latin typeface="Courier" pitchFamily="2" charset="0"/>
              </a:rPr>
              <a:t>, height: 1000);</a:t>
            </a:r>
          </a:p>
          <a:p>
            <a:endParaRPr lang="en-GB" sz="1200" dirty="0">
              <a:latin typeface="Courier" pitchFamily="2" charset="0"/>
            </a:endParaRPr>
          </a:p>
          <a:p>
            <a:r>
              <a:rPr lang="en-GB" sz="1200" dirty="0">
                <a:latin typeface="Courier" pitchFamily="2" charset="0"/>
              </a:rPr>
              <a:t>  //Finally, let's draw the screen</a:t>
            </a:r>
          </a:p>
          <a:p>
            <a:r>
              <a:rPr lang="en-GB" sz="1200" dirty="0">
                <a:latin typeface="Courier" pitchFamily="2" charset="0"/>
              </a:rPr>
              <a:t>  </a:t>
            </a:r>
            <a:r>
              <a:rPr lang="en-GB" sz="1200" dirty="0" err="1">
                <a:latin typeface="Courier" pitchFamily="2" charset="0"/>
              </a:rPr>
              <a:t>screen.draw</a:t>
            </a:r>
            <a:r>
              <a:rPr lang="en-GB" sz="1200" dirty="0">
                <a:latin typeface="Courier" pitchFamily="2" charset="0"/>
              </a:rPr>
              <a:t>();</a:t>
            </a:r>
          </a:p>
          <a:p>
            <a:r>
              <a:rPr lang="en-GB" sz="1200" dirty="0">
                <a:latin typeface="Courier" pitchFamily="2" charset="0"/>
              </a:rPr>
              <a:t>  </a:t>
            </a:r>
          </a:p>
          <a:p>
            <a:r>
              <a:rPr lang="en-GB" sz="1200" dirty="0">
                <a:latin typeface="Courier" pitchFamily="2" charset="0"/>
              </a:rPr>
              <a:t>}//main</a:t>
            </a:r>
            <a:endParaRPr lang="en-GB" sz="1200" b="0" dirty="0">
              <a:effectLst/>
              <a:latin typeface="Courier" pitchFamily="2" charset="0"/>
            </a:endParaRPr>
          </a:p>
        </p:txBody>
      </p:sp>
      <p:sp>
        <p:nvSpPr>
          <p:cNvPr id="26" name="Content Placeholder 2">
            <a:extLst>
              <a:ext uri="{FF2B5EF4-FFF2-40B4-BE49-F238E27FC236}">
                <a16:creationId xmlns:a16="http://schemas.microsoft.com/office/drawing/2014/main" id="{F0EE7D41-BBC9-F247-984B-AF08D3F49DC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extra_lab-oop/composite_example.dart</a:t>
            </a:r>
          </a:p>
        </p:txBody>
      </p:sp>
      <p:pic>
        <p:nvPicPr>
          <p:cNvPr id="4" name="Picture 3" descr="Text&#10;&#10;Description automatically generated">
            <a:extLst>
              <a:ext uri="{FF2B5EF4-FFF2-40B4-BE49-F238E27FC236}">
                <a16:creationId xmlns:a16="http://schemas.microsoft.com/office/drawing/2014/main" id="{9EF7E6CC-ED2D-214F-BE2E-10352DA38A0E}"/>
              </a:ext>
            </a:extLst>
          </p:cNvPr>
          <p:cNvPicPr>
            <a:picLocks noChangeAspect="1"/>
          </p:cNvPicPr>
          <p:nvPr/>
        </p:nvPicPr>
        <p:blipFill rotWithShape="1">
          <a:blip r:embed="rId3">
            <a:extLst>
              <a:ext uri="{28A0092B-C50C-407E-A947-70E740481C1C}">
                <a14:useLocalDpi xmlns:a14="http://schemas.microsoft.com/office/drawing/2010/main" val="0"/>
              </a:ext>
            </a:extLst>
          </a:blip>
          <a:srcRect t="5087"/>
          <a:stretch/>
        </p:blipFill>
        <p:spPr>
          <a:xfrm>
            <a:off x="6676488" y="4739327"/>
            <a:ext cx="3987800" cy="1434416"/>
          </a:xfrm>
          <a:prstGeom prst="rect">
            <a:avLst/>
          </a:prstGeom>
        </p:spPr>
      </p:pic>
      <p:sp>
        <p:nvSpPr>
          <p:cNvPr id="5" name="Slide Number Placeholder 4">
            <a:extLst>
              <a:ext uri="{FF2B5EF4-FFF2-40B4-BE49-F238E27FC236}">
                <a16:creationId xmlns:a16="http://schemas.microsoft.com/office/drawing/2014/main" id="{B633CC1C-18C6-F34F-BB2D-9D0667682F42}"/>
              </a:ext>
            </a:extLst>
          </p:cNvPr>
          <p:cNvSpPr>
            <a:spLocks noGrp="1"/>
          </p:cNvSpPr>
          <p:nvPr>
            <p:ph type="sldNum" sz="quarter" idx="12"/>
          </p:nvPr>
        </p:nvSpPr>
        <p:spPr/>
        <p:txBody>
          <a:bodyPr/>
          <a:lstStyle/>
          <a:p>
            <a:fld id="{31DE2C5B-556E-47B8-A792-024C2FCA4ACC}" type="slidenum">
              <a:rPr lang="en-GB" smtClean="0"/>
              <a:t>41</a:t>
            </a:fld>
            <a:endParaRPr lang="en-GB"/>
          </a:p>
        </p:txBody>
      </p:sp>
    </p:spTree>
    <p:extLst>
      <p:ext uri="{BB962C8B-B14F-4D97-AF65-F5344CB8AC3E}">
        <p14:creationId xmlns:p14="http://schemas.microsoft.com/office/powerpoint/2010/main" val="1938580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fontScale="92500" lnSpcReduction="10000"/>
          </a:bodyPr>
          <a:lstStyle/>
          <a:p>
            <a:r>
              <a:rPr lang="en-US" dirty="0"/>
              <a:t>Consequences: </a:t>
            </a:r>
          </a:p>
          <a:p>
            <a:endParaRPr lang="en-US" dirty="0"/>
          </a:p>
          <a:p>
            <a:pPr lvl="1"/>
            <a:r>
              <a:rPr lang="en-US" b="1" dirty="0">
                <a:solidFill>
                  <a:schemeClr val="accent6"/>
                </a:solidFill>
              </a:rPr>
              <a:t>It is easy to build complex structures out of simple components</a:t>
            </a:r>
            <a:r>
              <a:rPr lang="en-US" dirty="0"/>
              <a:t>: by definition.</a:t>
            </a:r>
          </a:p>
          <a:p>
            <a:pPr lvl="1"/>
            <a:endParaRPr lang="en-US" dirty="0">
              <a:sym typeface="Wingdings" pitchFamily="2" charset="2"/>
            </a:endParaRPr>
          </a:p>
          <a:p>
            <a:pPr lvl="1"/>
            <a:r>
              <a:rPr lang="en-US" b="1" dirty="0">
                <a:solidFill>
                  <a:schemeClr val="accent6"/>
                </a:solidFill>
                <a:sym typeface="Wingdings" pitchFamily="2" charset="2"/>
              </a:rPr>
              <a:t>Makes the client simple</a:t>
            </a:r>
            <a:r>
              <a:rPr lang="en-US" dirty="0">
                <a:sym typeface="Wingdings" pitchFamily="2" charset="2"/>
              </a:rPr>
              <a:t>: it avoids having to write specific code for the different kind of components. </a:t>
            </a:r>
          </a:p>
          <a:p>
            <a:pPr lvl="1"/>
            <a:endParaRPr lang="en-US" dirty="0">
              <a:sym typeface="Wingdings" pitchFamily="2" charset="2"/>
            </a:endParaRPr>
          </a:p>
          <a:p>
            <a:pPr lvl="1"/>
            <a:r>
              <a:rPr lang="en-US" b="1" dirty="0">
                <a:solidFill>
                  <a:schemeClr val="accent6"/>
                </a:solidFill>
                <a:sym typeface="Wingdings" pitchFamily="2" charset="2"/>
              </a:rPr>
              <a:t>It is easier to add new kind of components</a:t>
            </a:r>
            <a:r>
              <a:rPr lang="en-US" dirty="0">
                <a:sym typeface="Wingdings" pitchFamily="2" charset="2"/>
              </a:rPr>
              <a:t>: new kind of components will work automatically with the existing code.</a:t>
            </a:r>
          </a:p>
          <a:p>
            <a:pPr lvl="1"/>
            <a:endParaRPr lang="en-US" dirty="0">
              <a:sym typeface="Wingdings" pitchFamily="2" charset="2"/>
            </a:endParaRPr>
          </a:p>
          <a:p>
            <a:pPr lvl="1"/>
            <a:r>
              <a:rPr lang="en-US" b="1" dirty="0">
                <a:solidFill>
                  <a:srgbClr val="FF0000"/>
                </a:solidFill>
                <a:sym typeface="Wingdings" pitchFamily="2" charset="2"/>
              </a:rPr>
              <a:t>Can make your design overly general</a:t>
            </a:r>
            <a:r>
              <a:rPr lang="en-US" dirty="0">
                <a:sym typeface="Wingdings" pitchFamily="2" charset="2"/>
              </a:rPr>
              <a:t>: sometimes you want your composite to have only certain components. With this pattern this is difficult since all is ”general. </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95EB2834-CE7B-5540-AC4C-64BC5C73E048}"/>
              </a:ext>
            </a:extLst>
          </p:cNvPr>
          <p:cNvSpPr>
            <a:spLocks noGrp="1"/>
          </p:cNvSpPr>
          <p:nvPr>
            <p:ph type="sldNum" sz="quarter" idx="12"/>
          </p:nvPr>
        </p:nvSpPr>
        <p:spPr/>
        <p:txBody>
          <a:bodyPr/>
          <a:lstStyle/>
          <a:p>
            <a:fld id="{31DE2C5B-556E-47B8-A792-024C2FCA4ACC}" type="slidenum">
              <a:rPr lang="en-GB" smtClean="0"/>
              <a:t>42</a:t>
            </a:fld>
            <a:endParaRPr lang="en-GB"/>
          </a:p>
        </p:txBody>
      </p:sp>
      <p:sp>
        <p:nvSpPr>
          <p:cNvPr id="5" name="Content Placeholder 2">
            <a:extLst>
              <a:ext uri="{FF2B5EF4-FFF2-40B4-BE49-F238E27FC236}">
                <a16:creationId xmlns:a16="http://schemas.microsoft.com/office/drawing/2014/main" id="{33BD362C-6AAD-7F45-859D-2AECC2E5532E}"/>
              </a:ext>
            </a:extLst>
          </p:cNvPr>
          <p:cNvSpPr txBox="1">
            <a:spLocks/>
          </p:cNvSpPr>
          <p:nvPr/>
        </p:nvSpPr>
        <p:spPr>
          <a:xfrm>
            <a:off x="8368949" y="5361821"/>
            <a:ext cx="2610290"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Flutter uses the Composite pattern to build the UI</a:t>
            </a:r>
          </a:p>
        </p:txBody>
      </p:sp>
    </p:spTree>
    <p:extLst>
      <p:ext uri="{BB962C8B-B14F-4D97-AF65-F5344CB8AC3E}">
        <p14:creationId xmlns:p14="http://schemas.microsoft.com/office/powerpoint/2010/main" val="1652574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b="1" dirty="0"/>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43</a:t>
            </a:fld>
            <a:endParaRPr lang="en-GB"/>
          </a:p>
        </p:txBody>
      </p:sp>
    </p:spTree>
    <p:extLst>
      <p:ext uri="{BB962C8B-B14F-4D97-AF65-F5344CB8AC3E}">
        <p14:creationId xmlns:p14="http://schemas.microsoft.com/office/powerpoint/2010/main" val="2764515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Singleton </a:t>
            </a:r>
            <a:r>
              <a:rPr lang="en-GB" dirty="0"/>
              <a:t>design pattern “ensure a class only has one instance, and provide a global point of access to it” - </a:t>
            </a:r>
            <a:r>
              <a:rPr lang="en-GB" dirty="0" err="1"/>
              <a:t>GoF</a:t>
            </a:r>
            <a:r>
              <a:rPr lang="en-GB" dirty="0"/>
              <a:t>.</a:t>
            </a:r>
          </a:p>
          <a:p>
            <a:endParaRPr lang="en-GB" dirty="0"/>
          </a:p>
          <a:p>
            <a:r>
              <a:rPr lang="en-GB" dirty="0"/>
              <a:t>As such, it can be used when there must be exactly one instance of a class.</a:t>
            </a:r>
          </a:p>
          <a:p>
            <a:endParaRPr lang="en-GB" dirty="0"/>
          </a:p>
          <a:p>
            <a:r>
              <a:rPr lang="en-GB" dirty="0"/>
              <a:t>We also have to provide to clients a clear access point to that instance. </a:t>
            </a:r>
          </a:p>
          <a:p>
            <a:endParaRPr lang="en-GB" dirty="0"/>
          </a:p>
        </p:txBody>
      </p:sp>
      <p:sp>
        <p:nvSpPr>
          <p:cNvPr id="3" name="Slide Number Placeholder 2">
            <a:extLst>
              <a:ext uri="{FF2B5EF4-FFF2-40B4-BE49-F238E27FC236}">
                <a16:creationId xmlns:a16="http://schemas.microsoft.com/office/drawing/2014/main" id="{A1F9F987-79DE-7F48-9B0F-D789534D359D}"/>
              </a:ext>
            </a:extLst>
          </p:cNvPr>
          <p:cNvSpPr>
            <a:spLocks noGrp="1"/>
          </p:cNvSpPr>
          <p:nvPr>
            <p:ph type="sldNum" sz="quarter" idx="12"/>
          </p:nvPr>
        </p:nvSpPr>
        <p:spPr/>
        <p:txBody>
          <a:bodyPr/>
          <a:lstStyle/>
          <a:p>
            <a:fld id="{31DE2C5B-556E-47B8-A792-024C2FCA4ACC}" type="slidenum">
              <a:rPr lang="en-GB" smtClean="0"/>
              <a:t>44</a:t>
            </a:fld>
            <a:endParaRPr lang="en-GB"/>
          </a:p>
        </p:txBody>
      </p:sp>
      <p:pic>
        <p:nvPicPr>
          <p:cNvPr id="5" name="Graphic 4" descr="Single gear outline">
            <a:extLst>
              <a:ext uri="{FF2B5EF4-FFF2-40B4-BE49-F238E27FC236}">
                <a16:creationId xmlns:a16="http://schemas.microsoft.com/office/drawing/2014/main" id="{98ADEF77-3D14-E341-941B-385E8BF919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4909" y="4716179"/>
            <a:ext cx="1706451" cy="1706451"/>
          </a:xfrm>
          <a:prstGeom prst="rect">
            <a:avLst/>
          </a:prstGeom>
        </p:spPr>
      </p:pic>
    </p:spTree>
    <p:extLst>
      <p:ext uri="{BB962C8B-B14F-4D97-AF65-F5344CB8AC3E}">
        <p14:creationId xmlns:p14="http://schemas.microsoft.com/office/powerpoint/2010/main" val="4199833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the storage manager of your phone. </a:t>
            </a:r>
          </a:p>
          <a:p>
            <a:endParaRPr lang="en-GB" dirty="0"/>
          </a:p>
          <a:p>
            <a:r>
              <a:rPr lang="en-GB" dirty="0"/>
              <a:t>There is only and only one storage manager through the all application and the access point to it should be clear:</a:t>
            </a:r>
          </a:p>
          <a:p>
            <a:endParaRPr lang="en-GB" dirty="0"/>
          </a:p>
          <a:p>
            <a:pPr lvl="1"/>
            <a:endParaRPr lang="en-GB" dirty="0"/>
          </a:p>
          <a:p>
            <a:endParaRPr lang="en-GB" dirty="0"/>
          </a:p>
          <a:p>
            <a:endParaRPr lang="en-GB" dirty="0"/>
          </a:p>
          <a:p>
            <a:endParaRPr lang="en-GB" dirty="0"/>
          </a:p>
          <a:p>
            <a:pPr marL="0" indent="0">
              <a:buNone/>
            </a:pPr>
            <a:endParaRPr lang="en-GB" dirty="0"/>
          </a:p>
          <a:p>
            <a:r>
              <a:rPr lang="en-GB" dirty="0"/>
              <a:t>The singleton pattern is the right way to implement it</a:t>
            </a:r>
          </a:p>
          <a:p>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2837214C-3FEC-3247-83D2-25E1F215AAD6}"/>
              </a:ext>
            </a:extLst>
          </p:cNvPr>
          <p:cNvSpPr>
            <a:spLocks noGrp="1"/>
          </p:cNvSpPr>
          <p:nvPr>
            <p:ph type="sldNum" sz="quarter" idx="12"/>
          </p:nvPr>
        </p:nvSpPr>
        <p:spPr/>
        <p:txBody>
          <a:bodyPr/>
          <a:lstStyle/>
          <a:p>
            <a:fld id="{31DE2C5B-556E-47B8-A792-024C2FCA4ACC}" type="slidenum">
              <a:rPr lang="en-GB" smtClean="0"/>
              <a:t>45</a:t>
            </a:fld>
            <a:endParaRPr lang="en-GB"/>
          </a:p>
        </p:txBody>
      </p:sp>
      <p:pic>
        <p:nvPicPr>
          <p:cNvPr id="8" name="Graphic 7" descr="Box outline">
            <a:extLst>
              <a:ext uri="{FF2B5EF4-FFF2-40B4-BE49-F238E27FC236}">
                <a16:creationId xmlns:a16="http://schemas.microsoft.com/office/drawing/2014/main" id="{3D758D12-B7BE-FB4C-863E-1FF5BD0489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3259" y="3169670"/>
            <a:ext cx="1885773" cy="1885773"/>
          </a:xfrm>
          <a:prstGeom prst="rect">
            <a:avLst/>
          </a:prstGeom>
        </p:spPr>
      </p:pic>
    </p:spTree>
    <p:extLst>
      <p:ext uri="{BB962C8B-B14F-4D97-AF65-F5344CB8AC3E}">
        <p14:creationId xmlns:p14="http://schemas.microsoft.com/office/powerpoint/2010/main" val="4102249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a:t>
            </a:r>
            <a:endParaRPr lang="en-IT" dirty="0"/>
          </a:p>
        </p:txBody>
      </p:sp>
      <p:sp>
        <p:nvSpPr>
          <p:cNvPr id="37" name="Rectangle 36">
            <a:extLst>
              <a:ext uri="{FF2B5EF4-FFF2-40B4-BE49-F238E27FC236}">
                <a16:creationId xmlns:a16="http://schemas.microsoft.com/office/drawing/2014/main" id="{5AB0F975-C263-1341-B7C2-43AFBEA3C325}"/>
              </a:ext>
            </a:extLst>
          </p:cNvPr>
          <p:cNvSpPr/>
          <p:nvPr/>
        </p:nvSpPr>
        <p:spPr>
          <a:xfrm>
            <a:off x="4438510" y="346927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freeSpace</a:t>
            </a:r>
          </a:p>
        </p:txBody>
      </p:sp>
      <p:sp>
        <p:nvSpPr>
          <p:cNvPr id="38" name="Rectangle 37">
            <a:extLst>
              <a:ext uri="{FF2B5EF4-FFF2-40B4-BE49-F238E27FC236}">
                <a16:creationId xmlns:a16="http://schemas.microsoft.com/office/drawing/2014/main" id="{4D88F652-A509-464A-940B-8F36CA28AF6B}"/>
              </a:ext>
            </a:extLst>
          </p:cNvPr>
          <p:cNvSpPr/>
          <p:nvPr/>
        </p:nvSpPr>
        <p:spPr>
          <a:xfrm>
            <a:off x="4438510" y="290378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StorageManager</a:t>
            </a:r>
          </a:p>
        </p:txBody>
      </p:sp>
      <p:sp>
        <p:nvSpPr>
          <p:cNvPr id="39" name="Rectangle 38">
            <a:extLst>
              <a:ext uri="{FF2B5EF4-FFF2-40B4-BE49-F238E27FC236}">
                <a16:creationId xmlns:a16="http://schemas.microsoft.com/office/drawing/2014/main" id="{876A781A-6DC7-9946-91FE-9410AD33AFF7}"/>
              </a:ext>
            </a:extLst>
          </p:cNvPr>
          <p:cNvSpPr/>
          <p:nvPr/>
        </p:nvSpPr>
        <p:spPr>
          <a:xfrm>
            <a:off x="4438510" y="385608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store()</a:t>
            </a:r>
          </a:p>
        </p:txBody>
      </p:sp>
      <p:sp>
        <p:nvSpPr>
          <p:cNvPr id="40" name="Rectangle 39">
            <a:extLst>
              <a:ext uri="{FF2B5EF4-FFF2-40B4-BE49-F238E27FC236}">
                <a16:creationId xmlns:a16="http://schemas.microsoft.com/office/drawing/2014/main" id="{6EB5805D-CCD8-6346-A3AC-AB18DAC9FB7B}"/>
              </a:ext>
            </a:extLst>
          </p:cNvPr>
          <p:cNvSpPr/>
          <p:nvPr/>
        </p:nvSpPr>
        <p:spPr>
          <a:xfrm>
            <a:off x="4438508" y="290378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46</a:t>
            </a:fld>
            <a:endParaRPr lang="en-GB"/>
          </a:p>
        </p:txBody>
      </p:sp>
    </p:spTree>
    <p:extLst>
      <p:ext uri="{BB962C8B-B14F-4D97-AF65-F5344CB8AC3E}">
        <p14:creationId xmlns:p14="http://schemas.microsoft.com/office/powerpoint/2010/main" val="175330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 in Dart)</a:t>
            </a:r>
            <a:endParaRPr lang="en-IT" dirty="0"/>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47</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6973834"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static final </a:t>
            </a:r>
            <a:r>
              <a:rPr lang="en-GB" sz="1200" dirty="0" err="1">
                <a:latin typeface="Menlo" panose="020B0609030804020204" pitchFamily="49" charset="0"/>
              </a:rPr>
              <a:t>StorageManager</a:t>
            </a:r>
            <a:r>
              <a:rPr lang="en-GB" sz="1200" dirty="0">
                <a:latin typeface="Menlo" panose="020B0609030804020204" pitchFamily="49" charset="0"/>
              </a:rPr>
              <a:t> _singleton =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  static final double _</a:t>
            </a:r>
            <a:r>
              <a:rPr lang="en-GB" sz="1200" dirty="0" err="1">
                <a:latin typeface="Menlo" panose="020B0609030804020204" pitchFamily="49" charset="0"/>
              </a:rPr>
              <a:t>totalSpace</a:t>
            </a:r>
            <a:r>
              <a:rPr lang="en-GB" sz="1200" dirty="0">
                <a:latin typeface="Menlo" panose="020B0609030804020204" pitchFamily="49" charset="0"/>
              </a:rPr>
              <a:t> = 2048;</a:t>
            </a:r>
          </a:p>
          <a:p>
            <a:r>
              <a:rPr lang="en-GB" sz="1200" dirty="0">
                <a:latin typeface="Menlo" panose="020B0609030804020204" pitchFamily="49" charset="0"/>
              </a:rPr>
              <a:t>  static double _</a:t>
            </a:r>
            <a:r>
              <a:rPr lang="en-GB" sz="1200" dirty="0" err="1">
                <a:latin typeface="Menlo" panose="020B0609030804020204" pitchFamily="49" charset="0"/>
              </a:rPr>
              <a:t>spaceOccupied</a:t>
            </a:r>
            <a:r>
              <a:rPr lang="en-GB" sz="1200" dirty="0">
                <a:latin typeface="Menlo" panose="020B0609030804020204" pitchFamily="49" charset="0"/>
              </a:rPr>
              <a:t> = 0;</a:t>
            </a:r>
          </a:p>
          <a:p>
            <a:endParaRPr lang="en-GB" sz="1200" dirty="0">
              <a:latin typeface="Menlo" panose="020B0609030804020204" pitchFamily="49" charset="0"/>
            </a:endParaRPr>
          </a:p>
          <a:p>
            <a:r>
              <a:rPr lang="en-GB" sz="1200" dirty="0">
                <a:latin typeface="Menlo" panose="020B0609030804020204" pitchFamily="49" charset="0"/>
              </a:rPr>
              <a:t>  factory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return _singleton;</a:t>
            </a:r>
          </a:p>
          <a:p>
            <a:r>
              <a:rPr lang="en-GB" sz="1200" dirty="0">
                <a:latin typeface="Menlo" panose="020B0609030804020204" pitchFamily="49" charset="0"/>
              </a:rPr>
              <a:t>  }//</a:t>
            </a:r>
            <a:r>
              <a:rPr lang="en-GB" sz="1200" dirty="0" err="1">
                <a:latin typeface="Menlo" panose="020B0609030804020204" pitchFamily="49" charset="0"/>
              </a:rPr>
              <a:t>StorageManager</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  static double get </a:t>
            </a:r>
            <a:r>
              <a:rPr lang="en-GB" sz="1200" dirty="0" err="1">
                <a:latin typeface="Menlo" panose="020B0609030804020204" pitchFamily="49" charset="0"/>
              </a:rPr>
              <a:t>freeSpace</a:t>
            </a:r>
            <a:r>
              <a:rPr lang="en-GB" sz="1200" dirty="0">
                <a:latin typeface="Menlo" panose="020B0609030804020204" pitchFamily="49" charset="0"/>
              </a:rPr>
              <a:t> =&gt; _</a:t>
            </a:r>
            <a:r>
              <a:rPr lang="en-GB" sz="1200" dirty="0" err="1">
                <a:latin typeface="Menlo" panose="020B0609030804020204" pitchFamily="49" charset="0"/>
              </a:rPr>
              <a:t>totalSpace</a:t>
            </a:r>
            <a:r>
              <a:rPr lang="en-GB" sz="1200" dirty="0">
                <a:latin typeface="Menlo" panose="020B0609030804020204" pitchFamily="49" charset="0"/>
              </a:rPr>
              <a:t> - _</a:t>
            </a:r>
            <a:r>
              <a:rPr lang="en-GB" sz="1200" dirty="0" err="1">
                <a:latin typeface="Menlo" panose="020B0609030804020204" pitchFamily="49" charset="0"/>
              </a:rPr>
              <a:t>spaceOccupied</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void store(double space){</a:t>
            </a:r>
          </a:p>
          <a:p>
            <a:r>
              <a:rPr lang="en-GB" sz="1200" dirty="0">
                <a:latin typeface="Menlo" panose="020B0609030804020204" pitchFamily="49" charset="0"/>
              </a:rPr>
              <a:t>    if((</a:t>
            </a:r>
            <a:r>
              <a:rPr lang="en-GB" sz="1200" dirty="0" err="1">
                <a:latin typeface="Menlo" panose="020B0609030804020204" pitchFamily="49" charset="0"/>
              </a:rPr>
              <a:t>freeSpace</a:t>
            </a:r>
            <a:r>
              <a:rPr lang="en-GB" sz="1200" dirty="0">
                <a:latin typeface="Menlo" panose="020B0609030804020204" pitchFamily="49" charset="0"/>
              </a:rPr>
              <a:t> - space) &lt; 0){</a:t>
            </a:r>
          </a:p>
          <a:p>
            <a:r>
              <a:rPr lang="en-GB" sz="1200" dirty="0">
                <a:latin typeface="Menlo" panose="020B0609030804020204" pitchFamily="49" charset="0"/>
              </a:rPr>
              <a:t>      print('Not enough space!');</a:t>
            </a:r>
          </a:p>
          <a:p>
            <a:r>
              <a:rPr lang="en-GB" sz="1200" dirty="0">
                <a:latin typeface="Menlo" panose="020B0609030804020204" pitchFamily="49" charset="0"/>
              </a:rPr>
              <a:t>    }//if</a:t>
            </a:r>
          </a:p>
          <a:p>
            <a:r>
              <a:rPr lang="en-GB" sz="1200" dirty="0">
                <a:latin typeface="Menlo" panose="020B0609030804020204" pitchFamily="49" charset="0"/>
              </a:rPr>
              <a:t>    else{</a:t>
            </a:r>
          </a:p>
          <a:p>
            <a:r>
              <a:rPr lang="en-GB" sz="1200" dirty="0">
                <a:latin typeface="Menlo" panose="020B0609030804020204" pitchFamily="49" charset="0"/>
              </a:rPr>
              <a:t>      _</a:t>
            </a:r>
            <a:r>
              <a:rPr lang="en-GB" sz="1200" dirty="0" err="1">
                <a:latin typeface="Menlo" panose="020B0609030804020204" pitchFamily="49" charset="0"/>
              </a:rPr>
              <a:t>spaceOccupied</a:t>
            </a:r>
            <a:r>
              <a:rPr lang="en-GB" sz="1200" dirty="0">
                <a:latin typeface="Menlo" panose="020B0609030804020204" pitchFamily="49" charset="0"/>
              </a:rPr>
              <a:t> += space;</a:t>
            </a:r>
          </a:p>
          <a:p>
            <a:r>
              <a:rPr lang="en-GB" sz="1200" dirty="0">
                <a:latin typeface="Menlo" panose="020B0609030804020204" pitchFamily="49" charset="0"/>
              </a:rPr>
              <a:t>      print('Stored $space MB');</a:t>
            </a:r>
          </a:p>
          <a:p>
            <a:r>
              <a:rPr lang="en-GB" sz="1200" dirty="0">
                <a:latin typeface="Menlo" panose="020B0609030804020204" pitchFamily="49" charset="0"/>
              </a:rPr>
              <a:t>    }//else</a:t>
            </a:r>
          </a:p>
          <a:p>
            <a:r>
              <a:rPr lang="en-GB" sz="1200" dirty="0">
                <a:latin typeface="Menlo" panose="020B0609030804020204" pitchFamily="49" charset="0"/>
              </a:rPr>
              <a:t>  }//space</a:t>
            </a:r>
          </a:p>
          <a:p>
            <a:r>
              <a:rPr lang="en-GB" sz="1200" dirty="0">
                <a:latin typeface="Menlo" panose="020B0609030804020204" pitchFamily="49" charset="0"/>
              </a:rPr>
              <a:t>  @override</a:t>
            </a:r>
          </a:p>
          <a:p>
            <a:r>
              <a:rPr lang="en-GB" sz="1200" dirty="0">
                <a:latin typeface="Menlo" panose="020B0609030804020204" pitchFamily="49" charset="0"/>
              </a:rPr>
              <a:t>  String </a:t>
            </a:r>
            <a:r>
              <a:rPr lang="en-GB" sz="1200" dirty="0" err="1">
                <a:latin typeface="Menlo" panose="020B0609030804020204" pitchFamily="49" charset="0"/>
              </a:rPr>
              <a:t>toString</a:t>
            </a:r>
            <a:r>
              <a:rPr lang="en-GB" sz="1200" dirty="0">
                <a:latin typeface="Menlo" panose="020B0609030804020204" pitchFamily="49" charset="0"/>
              </a:rPr>
              <a:t>() =&gt; "Space: $_</a:t>
            </a:r>
            <a:r>
              <a:rPr lang="en-GB" sz="1200" dirty="0" err="1">
                <a:latin typeface="Menlo" panose="020B0609030804020204" pitchFamily="49" charset="0"/>
              </a:rPr>
              <a:t>spaceOccupied</a:t>
            </a:r>
            <a:r>
              <a:rPr lang="en-GB" sz="1200" dirty="0">
                <a:latin typeface="Menlo" panose="020B0609030804020204" pitchFamily="49" charset="0"/>
              </a:rPr>
              <a:t> (of $_</a:t>
            </a:r>
            <a:r>
              <a:rPr lang="en-GB" sz="1200" dirty="0" err="1">
                <a:latin typeface="Menlo" panose="020B0609030804020204" pitchFamily="49" charset="0"/>
              </a:rPr>
              <a:t>totalSpace</a:t>
            </a:r>
            <a:r>
              <a:rPr lang="en-GB" sz="1200" dirty="0">
                <a:latin typeface="Menlo" panose="020B0609030804020204" pitchFamily="49" charset="0"/>
              </a:rPr>
              <a:t>) MB";</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a:t>
            </a:r>
            <a:r>
              <a:rPr lang="en-GB" sz="1200" dirty="0" err="1">
                <a:latin typeface="Menlo" panose="020B0609030804020204" pitchFamily="49" charset="0"/>
              </a:rPr>
              <a:t>StorageManager</a:t>
            </a:r>
            <a:endParaRPr lang="en-GB" sz="1200" b="0" dirty="0">
              <a:effectLst/>
              <a:latin typeface="Menlo" panose="020B0609030804020204" pitchFamily="49" charset="0"/>
            </a:endParaRPr>
          </a:p>
        </p:txBody>
      </p:sp>
    </p:spTree>
    <p:extLst>
      <p:ext uri="{BB962C8B-B14F-4D97-AF65-F5344CB8AC3E}">
        <p14:creationId xmlns:p14="http://schemas.microsoft.com/office/powerpoint/2010/main" val="3117225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 in Dart)</a:t>
            </a:r>
            <a:endParaRPr lang="en-IT" dirty="0"/>
          </a:p>
        </p:txBody>
      </p:sp>
      <p:sp>
        <p:nvSpPr>
          <p:cNvPr id="52" name="Content Placeholder 2">
            <a:extLst>
              <a:ext uri="{FF2B5EF4-FFF2-40B4-BE49-F238E27FC236}">
                <a16:creationId xmlns:a16="http://schemas.microsoft.com/office/drawing/2014/main" id="{C8C1FA15-98EA-8E44-BA58-892E4E6F54B8}"/>
              </a:ext>
            </a:extLst>
          </p:cNvPr>
          <p:cNvSpPr txBox="1">
            <a:spLocks/>
          </p:cNvSpPr>
          <p:nvPr/>
        </p:nvSpPr>
        <p:spPr>
          <a:xfrm>
            <a:off x="9109430" y="1893024"/>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_ </a:t>
            </a:r>
            <a:r>
              <a:rPr lang="en-IT" sz="1600" dirty="0">
                <a:ea typeface="Palatino" pitchFamily="2" charset="77"/>
              </a:rPr>
              <a:t>before the name of a variable marks it as private (only accessible inside the class)</a:t>
            </a:r>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48</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6973834"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static final </a:t>
            </a:r>
            <a:r>
              <a:rPr lang="en-GB" sz="1200" dirty="0" err="1">
                <a:latin typeface="Menlo" panose="020B0609030804020204" pitchFamily="49" charset="0"/>
              </a:rPr>
              <a:t>StorageManager</a:t>
            </a:r>
            <a:r>
              <a:rPr lang="en-GB" sz="1200" dirty="0">
                <a:latin typeface="Menlo" panose="020B0609030804020204" pitchFamily="49" charset="0"/>
              </a:rPr>
              <a:t> _singleton = </a:t>
            </a:r>
            <a:r>
              <a:rPr lang="en-GB" sz="1200" dirty="0" err="1">
                <a:latin typeface="Menlo" panose="020B0609030804020204" pitchFamily="49" charset="0"/>
              </a:rPr>
              <a:t>StorageManager</a:t>
            </a:r>
            <a:r>
              <a:rPr lang="en-GB" sz="1200" dirty="0">
                <a:latin typeface="Menlo" panose="020B0609030804020204" pitchFamily="49" charset="0"/>
              </a:rPr>
              <a:t>.</a:t>
            </a:r>
            <a:r>
              <a:rPr lang="en-GB" sz="1200" dirty="0">
                <a:highlight>
                  <a:srgbClr val="FFFF00"/>
                </a:highlight>
                <a:latin typeface="Menlo" panose="020B0609030804020204" pitchFamily="49" charset="0"/>
              </a:rPr>
              <a:t>_</a:t>
            </a:r>
            <a:r>
              <a:rPr lang="en-GB" sz="1200" dirty="0">
                <a:latin typeface="Menlo" panose="020B0609030804020204" pitchFamily="49" charset="0"/>
              </a:rPr>
              <a:t>internal();</a:t>
            </a:r>
          </a:p>
          <a:p>
            <a:r>
              <a:rPr lang="en-GB" sz="1200" dirty="0">
                <a:latin typeface="Menlo" panose="020B0609030804020204" pitchFamily="49" charset="0"/>
              </a:rPr>
              <a:t>  </a:t>
            </a:r>
            <a:r>
              <a:rPr lang="en-GB" sz="1200" dirty="0">
                <a:highlight>
                  <a:srgbClr val="FFFF00"/>
                </a:highlight>
                <a:latin typeface="Menlo" panose="020B0609030804020204" pitchFamily="49" charset="0"/>
              </a:rPr>
              <a:t>static</a:t>
            </a:r>
            <a:r>
              <a:rPr lang="en-GB" sz="1200" dirty="0">
                <a:latin typeface="Menlo" panose="020B0609030804020204" pitchFamily="49" charset="0"/>
              </a:rPr>
              <a:t> final double _</a:t>
            </a:r>
            <a:r>
              <a:rPr lang="en-GB" sz="1200" dirty="0" err="1">
                <a:latin typeface="Menlo" panose="020B0609030804020204" pitchFamily="49" charset="0"/>
              </a:rPr>
              <a:t>totalSpace</a:t>
            </a:r>
            <a:r>
              <a:rPr lang="en-GB" sz="1200" dirty="0">
                <a:latin typeface="Menlo" panose="020B0609030804020204" pitchFamily="49" charset="0"/>
              </a:rPr>
              <a:t> = 2048;</a:t>
            </a:r>
          </a:p>
          <a:p>
            <a:r>
              <a:rPr lang="en-GB" sz="1200" dirty="0">
                <a:latin typeface="Menlo" panose="020B0609030804020204" pitchFamily="49" charset="0"/>
              </a:rPr>
              <a:t>  static double _</a:t>
            </a:r>
            <a:r>
              <a:rPr lang="en-GB" sz="1200" dirty="0" err="1">
                <a:latin typeface="Menlo" panose="020B0609030804020204" pitchFamily="49" charset="0"/>
              </a:rPr>
              <a:t>spaceOccupied</a:t>
            </a:r>
            <a:r>
              <a:rPr lang="en-GB" sz="1200" dirty="0">
                <a:latin typeface="Menlo" panose="020B0609030804020204" pitchFamily="49" charset="0"/>
              </a:rPr>
              <a:t> = 0;</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a:highlight>
                  <a:srgbClr val="FFFF00"/>
                </a:highlight>
                <a:latin typeface="Menlo" panose="020B0609030804020204" pitchFamily="49" charset="0"/>
              </a:rPr>
              <a:t>factory</a:t>
            </a:r>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return _singleton;</a:t>
            </a:r>
          </a:p>
          <a:p>
            <a:r>
              <a:rPr lang="en-GB" sz="1200" dirty="0">
                <a:latin typeface="Menlo" panose="020B0609030804020204" pitchFamily="49" charset="0"/>
              </a:rPr>
              <a:t>  }//</a:t>
            </a:r>
            <a:r>
              <a:rPr lang="en-GB" sz="1200" dirty="0" err="1">
                <a:latin typeface="Menlo" panose="020B0609030804020204" pitchFamily="49" charset="0"/>
              </a:rPr>
              <a:t>StorageManager</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  static double </a:t>
            </a:r>
            <a:r>
              <a:rPr lang="en-GB" sz="1200" dirty="0">
                <a:highlight>
                  <a:srgbClr val="FFFF00"/>
                </a:highlight>
                <a:latin typeface="Menlo" panose="020B0609030804020204" pitchFamily="49" charset="0"/>
              </a:rPr>
              <a:t>get</a:t>
            </a:r>
            <a:r>
              <a:rPr lang="en-GB" sz="1200" dirty="0">
                <a:latin typeface="Menlo" panose="020B0609030804020204" pitchFamily="49" charset="0"/>
              </a:rPr>
              <a:t> </a:t>
            </a:r>
            <a:r>
              <a:rPr lang="en-GB" sz="1200" dirty="0" err="1">
                <a:latin typeface="Menlo" panose="020B0609030804020204" pitchFamily="49" charset="0"/>
              </a:rPr>
              <a:t>freeSpace</a:t>
            </a:r>
            <a:r>
              <a:rPr lang="en-GB" sz="1200" dirty="0">
                <a:latin typeface="Menlo" panose="020B0609030804020204" pitchFamily="49" charset="0"/>
              </a:rPr>
              <a:t> =&gt; _</a:t>
            </a:r>
            <a:r>
              <a:rPr lang="en-GB" sz="1200" dirty="0" err="1">
                <a:latin typeface="Menlo" panose="020B0609030804020204" pitchFamily="49" charset="0"/>
              </a:rPr>
              <a:t>totalSpace</a:t>
            </a:r>
            <a:r>
              <a:rPr lang="en-GB" sz="1200" dirty="0">
                <a:latin typeface="Menlo" panose="020B0609030804020204" pitchFamily="49" charset="0"/>
              </a:rPr>
              <a:t> - _</a:t>
            </a:r>
            <a:r>
              <a:rPr lang="en-GB" sz="1200" dirty="0" err="1">
                <a:latin typeface="Menlo" panose="020B0609030804020204" pitchFamily="49" charset="0"/>
              </a:rPr>
              <a:t>spaceOccupied</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void store(double space){</a:t>
            </a:r>
          </a:p>
          <a:p>
            <a:r>
              <a:rPr lang="en-GB" sz="1200" dirty="0">
                <a:latin typeface="Menlo" panose="020B0609030804020204" pitchFamily="49" charset="0"/>
              </a:rPr>
              <a:t>    if((</a:t>
            </a:r>
            <a:r>
              <a:rPr lang="en-GB" sz="1200" dirty="0" err="1">
                <a:latin typeface="Menlo" panose="020B0609030804020204" pitchFamily="49" charset="0"/>
              </a:rPr>
              <a:t>freeSpace</a:t>
            </a:r>
            <a:r>
              <a:rPr lang="en-GB" sz="1200" dirty="0">
                <a:latin typeface="Menlo" panose="020B0609030804020204" pitchFamily="49" charset="0"/>
              </a:rPr>
              <a:t> - space) &lt; 0){</a:t>
            </a:r>
          </a:p>
          <a:p>
            <a:r>
              <a:rPr lang="en-GB" sz="1200" dirty="0">
                <a:latin typeface="Menlo" panose="020B0609030804020204" pitchFamily="49" charset="0"/>
              </a:rPr>
              <a:t>      print('Not enough space!');</a:t>
            </a:r>
          </a:p>
          <a:p>
            <a:r>
              <a:rPr lang="en-GB" sz="1200" dirty="0">
                <a:latin typeface="Menlo" panose="020B0609030804020204" pitchFamily="49" charset="0"/>
              </a:rPr>
              <a:t>    }//if</a:t>
            </a:r>
          </a:p>
          <a:p>
            <a:r>
              <a:rPr lang="en-GB" sz="1200" dirty="0">
                <a:latin typeface="Menlo" panose="020B0609030804020204" pitchFamily="49" charset="0"/>
              </a:rPr>
              <a:t>    else{</a:t>
            </a:r>
          </a:p>
          <a:p>
            <a:r>
              <a:rPr lang="en-GB" sz="1200" dirty="0">
                <a:latin typeface="Menlo" panose="020B0609030804020204" pitchFamily="49" charset="0"/>
              </a:rPr>
              <a:t>      _</a:t>
            </a:r>
            <a:r>
              <a:rPr lang="en-GB" sz="1200" dirty="0" err="1">
                <a:latin typeface="Menlo" panose="020B0609030804020204" pitchFamily="49" charset="0"/>
              </a:rPr>
              <a:t>spaceOccupied</a:t>
            </a:r>
            <a:r>
              <a:rPr lang="en-GB" sz="1200" dirty="0">
                <a:latin typeface="Menlo" panose="020B0609030804020204" pitchFamily="49" charset="0"/>
              </a:rPr>
              <a:t> += space;</a:t>
            </a:r>
          </a:p>
          <a:p>
            <a:r>
              <a:rPr lang="en-GB" sz="1200" dirty="0">
                <a:latin typeface="Menlo" panose="020B0609030804020204" pitchFamily="49" charset="0"/>
              </a:rPr>
              <a:t>      print('Stored $space MB');</a:t>
            </a:r>
          </a:p>
          <a:p>
            <a:r>
              <a:rPr lang="en-GB" sz="1200" dirty="0">
                <a:latin typeface="Menlo" panose="020B0609030804020204" pitchFamily="49" charset="0"/>
              </a:rPr>
              <a:t>    }//else</a:t>
            </a:r>
          </a:p>
          <a:p>
            <a:r>
              <a:rPr lang="en-GB" sz="1200" dirty="0">
                <a:latin typeface="Menlo" panose="020B0609030804020204" pitchFamily="49" charset="0"/>
              </a:rPr>
              <a:t>  }//space</a:t>
            </a:r>
          </a:p>
          <a:p>
            <a:r>
              <a:rPr lang="en-GB" sz="1200" dirty="0">
                <a:latin typeface="Menlo" panose="020B0609030804020204" pitchFamily="49" charset="0"/>
              </a:rPr>
              <a:t>  @override</a:t>
            </a:r>
          </a:p>
          <a:p>
            <a:r>
              <a:rPr lang="en-GB" sz="1200" dirty="0">
                <a:latin typeface="Menlo" panose="020B0609030804020204" pitchFamily="49" charset="0"/>
              </a:rPr>
              <a:t>  String </a:t>
            </a:r>
            <a:r>
              <a:rPr lang="en-GB" sz="1200" dirty="0" err="1">
                <a:latin typeface="Menlo" panose="020B0609030804020204" pitchFamily="49" charset="0"/>
              </a:rPr>
              <a:t>toString</a:t>
            </a:r>
            <a:r>
              <a:rPr lang="en-GB" sz="1200" dirty="0">
                <a:latin typeface="Menlo" panose="020B0609030804020204" pitchFamily="49" charset="0"/>
              </a:rPr>
              <a:t>() =&gt; "Space: $_</a:t>
            </a:r>
            <a:r>
              <a:rPr lang="en-GB" sz="1200" dirty="0" err="1">
                <a:latin typeface="Menlo" panose="020B0609030804020204" pitchFamily="49" charset="0"/>
              </a:rPr>
              <a:t>spaceOccupied</a:t>
            </a:r>
            <a:r>
              <a:rPr lang="en-GB" sz="1200" dirty="0">
                <a:latin typeface="Menlo" panose="020B0609030804020204" pitchFamily="49" charset="0"/>
              </a:rPr>
              <a:t> (of $_</a:t>
            </a:r>
            <a:r>
              <a:rPr lang="en-GB" sz="1200" dirty="0" err="1">
                <a:latin typeface="Menlo" panose="020B0609030804020204" pitchFamily="49" charset="0"/>
              </a:rPr>
              <a:t>totalSpace</a:t>
            </a:r>
            <a:r>
              <a:rPr lang="en-GB" sz="1200" dirty="0">
                <a:latin typeface="Menlo" panose="020B0609030804020204" pitchFamily="49" charset="0"/>
              </a:rPr>
              <a:t>) MB";</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a:t>
            </a:r>
            <a:r>
              <a:rPr lang="en-GB" sz="1200" dirty="0" err="1">
                <a:latin typeface="Menlo" panose="020B0609030804020204" pitchFamily="49" charset="0"/>
              </a:rPr>
              <a:t>StorageManager</a:t>
            </a:r>
            <a:endParaRPr lang="en-GB" sz="1200" b="0" dirty="0">
              <a:effectLst/>
              <a:latin typeface="Menlo" panose="020B0609030804020204" pitchFamily="49" charset="0"/>
            </a:endParaRPr>
          </a:p>
        </p:txBody>
      </p:sp>
      <p:cxnSp>
        <p:nvCxnSpPr>
          <p:cNvPr id="8" name="Straight Arrow Connector 7">
            <a:extLst>
              <a:ext uri="{FF2B5EF4-FFF2-40B4-BE49-F238E27FC236}">
                <a16:creationId xmlns:a16="http://schemas.microsoft.com/office/drawing/2014/main" id="{32EE2303-BEB5-4443-8602-F1188D48A778}"/>
              </a:ext>
            </a:extLst>
          </p:cNvPr>
          <p:cNvCxnSpPr>
            <a:cxnSpLocks/>
            <a:stCxn id="52" idx="1"/>
          </p:cNvCxnSpPr>
          <p:nvPr/>
        </p:nvCxnSpPr>
        <p:spPr>
          <a:xfrm flipH="1" flipV="1">
            <a:off x="6548907" y="2099256"/>
            <a:ext cx="2560523" cy="355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ontent Placeholder 2">
            <a:extLst>
              <a:ext uri="{FF2B5EF4-FFF2-40B4-BE49-F238E27FC236}">
                <a16:creationId xmlns:a16="http://schemas.microsoft.com/office/drawing/2014/main" id="{2976C219-3058-3747-8D3A-0C04EA023A83}"/>
              </a:ext>
            </a:extLst>
          </p:cNvPr>
          <p:cNvSpPr txBox="1">
            <a:spLocks/>
          </p:cNvSpPr>
          <p:nvPr/>
        </p:nvSpPr>
        <p:spPr>
          <a:xfrm>
            <a:off x="9109430" y="3239679"/>
            <a:ext cx="2654398" cy="1122908"/>
          </a:xfrm>
          <a:prstGeom prst="rect">
            <a:avLst/>
          </a:prstGeom>
          <a:solidFill>
            <a:schemeClr val="accent6">
              <a:lumMod val="20000"/>
              <a:lumOff val="80000"/>
            </a:schemeClr>
          </a:solidFill>
        </p:spPr>
        <p:txBody>
          <a:bodyPr vert="horz" lIns="91440" tIns="45720" rIns="91440" bIns="45720" rtlCol="0" anchor="ctr">
            <a:normAutofit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static </a:t>
            </a:r>
            <a:r>
              <a:rPr lang="en-IT" sz="1600" dirty="0">
                <a:ea typeface="Palatino" pitchFamily="2" charset="77"/>
              </a:rPr>
              <a:t>keyword marks a static variable or method, i.e., variable or method proper of the class (not of an instance object).</a:t>
            </a:r>
          </a:p>
        </p:txBody>
      </p:sp>
      <p:cxnSp>
        <p:nvCxnSpPr>
          <p:cNvPr id="13" name="Straight Arrow Connector 12">
            <a:extLst>
              <a:ext uri="{FF2B5EF4-FFF2-40B4-BE49-F238E27FC236}">
                <a16:creationId xmlns:a16="http://schemas.microsoft.com/office/drawing/2014/main" id="{A60FBC6D-8B5C-DC40-B5D0-FBEB6EDF282E}"/>
              </a:ext>
            </a:extLst>
          </p:cNvPr>
          <p:cNvCxnSpPr>
            <a:cxnSpLocks/>
            <a:stCxn id="12" idx="1"/>
          </p:cNvCxnSpPr>
          <p:nvPr/>
        </p:nvCxnSpPr>
        <p:spPr>
          <a:xfrm flipH="1" flipV="1">
            <a:off x="4655713" y="2276867"/>
            <a:ext cx="4453717" cy="1524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E1368950-4F17-BE49-AF46-E432DC6FC637}"/>
              </a:ext>
            </a:extLst>
          </p:cNvPr>
          <p:cNvSpPr txBox="1">
            <a:spLocks/>
          </p:cNvSpPr>
          <p:nvPr/>
        </p:nvSpPr>
        <p:spPr>
          <a:xfrm>
            <a:off x="9109430" y="452053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factory </a:t>
            </a:r>
            <a:r>
              <a:rPr lang="en-IT" sz="1600" dirty="0">
                <a:ea typeface="Palatino" pitchFamily="2" charset="77"/>
              </a:rPr>
              <a:t>keyword marks a constructor that does not always return a new instance of the class</a:t>
            </a:r>
          </a:p>
        </p:txBody>
      </p:sp>
      <p:cxnSp>
        <p:nvCxnSpPr>
          <p:cNvPr id="17" name="Straight Arrow Connector 16">
            <a:extLst>
              <a:ext uri="{FF2B5EF4-FFF2-40B4-BE49-F238E27FC236}">
                <a16:creationId xmlns:a16="http://schemas.microsoft.com/office/drawing/2014/main" id="{A224A52C-8E7D-4F48-830D-747BCB08F456}"/>
              </a:ext>
            </a:extLst>
          </p:cNvPr>
          <p:cNvCxnSpPr>
            <a:cxnSpLocks/>
            <a:stCxn id="16" idx="1"/>
          </p:cNvCxnSpPr>
          <p:nvPr/>
        </p:nvCxnSpPr>
        <p:spPr>
          <a:xfrm flipH="1" flipV="1">
            <a:off x="3464417" y="2820473"/>
            <a:ext cx="5645013" cy="2261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Content Placeholder 2">
            <a:extLst>
              <a:ext uri="{FF2B5EF4-FFF2-40B4-BE49-F238E27FC236}">
                <a16:creationId xmlns:a16="http://schemas.microsoft.com/office/drawing/2014/main" id="{A9FAFDEA-BD1D-EB40-A7E1-CF49D231E3FD}"/>
              </a:ext>
            </a:extLst>
          </p:cNvPr>
          <p:cNvSpPr txBox="1">
            <a:spLocks/>
          </p:cNvSpPr>
          <p:nvPr/>
        </p:nvSpPr>
        <p:spPr>
          <a:xfrm>
            <a:off x="9109430" y="5693634"/>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get </a:t>
            </a:r>
            <a:r>
              <a:rPr lang="en-IT" sz="1600" dirty="0">
                <a:ea typeface="Palatino" pitchFamily="2" charset="77"/>
              </a:rPr>
              <a:t>keyword defines a getter: special methods that provide read acces to a variable. </a:t>
            </a:r>
          </a:p>
        </p:txBody>
      </p:sp>
      <p:cxnSp>
        <p:nvCxnSpPr>
          <p:cNvPr id="21" name="Straight Arrow Connector 20">
            <a:extLst>
              <a:ext uri="{FF2B5EF4-FFF2-40B4-BE49-F238E27FC236}">
                <a16:creationId xmlns:a16="http://schemas.microsoft.com/office/drawing/2014/main" id="{2F9B0491-6DC6-B149-A86C-328F539067F4}"/>
              </a:ext>
            </a:extLst>
          </p:cNvPr>
          <p:cNvCxnSpPr>
            <a:cxnSpLocks/>
            <a:stCxn id="20" idx="1"/>
          </p:cNvCxnSpPr>
          <p:nvPr/>
        </p:nvCxnSpPr>
        <p:spPr>
          <a:xfrm flipH="1" flipV="1">
            <a:off x="2839792" y="3565997"/>
            <a:ext cx="6269638" cy="2689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8195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Singleton (Example in Dart)</a:t>
            </a:r>
            <a:endParaRPr lang="en-IT" dirty="0"/>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49</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8454904"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void main(List&lt;String&gt; </a:t>
            </a:r>
            <a:r>
              <a:rPr lang="en-GB" sz="1200" dirty="0" err="1">
                <a:latin typeface="Menlo" panose="020B0609030804020204" pitchFamily="49" charset="0"/>
              </a:rPr>
              <a:t>args</a:t>
            </a:r>
            <a:r>
              <a:rPr lang="en-GB" sz="1200" dirty="0">
                <a:latin typeface="Menlo" panose="020B0609030804020204" pitchFamily="49" charset="0"/>
              </a:rPr>
              <a:t>) {</a:t>
            </a:r>
          </a:p>
          <a:p>
            <a:endParaRPr lang="en-GB" sz="1200" dirty="0">
              <a:latin typeface="Menlo" panose="020B0609030804020204" pitchFamily="49" charset="0"/>
            </a:endParaRPr>
          </a:p>
          <a:p>
            <a:r>
              <a:rPr lang="en-GB" sz="1200" dirty="0">
                <a:latin typeface="Menlo" panose="020B0609030804020204" pitchFamily="49" charset="0"/>
              </a:rPr>
              <a:t>  //Here, I'm getting an instance of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a:t>
            </a:r>
            <a:r>
              <a:rPr lang="en-GB" sz="1200" b="1" dirty="0" err="1">
                <a:latin typeface="Menlo" panose="020B0609030804020204" pitchFamily="49" charset="0"/>
              </a:rPr>
              <a:t>StorageManager</a:t>
            </a:r>
            <a:r>
              <a:rPr lang="en-GB" sz="1200" b="1" dirty="0">
                <a:latin typeface="Menlo" panose="020B0609030804020204" pitchFamily="49" charset="0"/>
              </a:rPr>
              <a:t> </a:t>
            </a:r>
            <a:r>
              <a:rPr lang="en-GB" sz="1200" b="1" dirty="0" err="1">
                <a:latin typeface="Menlo" panose="020B0609030804020204" pitchFamily="49" charset="0"/>
              </a:rPr>
              <a:t>sm</a:t>
            </a:r>
            <a:r>
              <a:rPr lang="en-GB" sz="1200" b="1" dirty="0">
                <a:latin typeface="Menlo" panose="020B0609030804020204" pitchFamily="49" charset="0"/>
              </a:rPr>
              <a:t> = </a:t>
            </a:r>
            <a:r>
              <a:rPr lang="en-GB" sz="1200" b="1" dirty="0" err="1">
                <a:latin typeface="Menlo" panose="020B0609030804020204" pitchFamily="49" charset="0"/>
              </a:rPr>
              <a:t>StorageManager</a:t>
            </a:r>
            <a:r>
              <a:rPr lang="en-GB" sz="1200" b="1"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//Let's use it</a:t>
            </a:r>
          </a:p>
          <a:p>
            <a:r>
              <a:rPr lang="en-GB" sz="1200" dirty="0">
                <a:latin typeface="Menlo" panose="020B0609030804020204" pitchFamily="49" charset="0"/>
              </a:rPr>
              <a:t>  </a:t>
            </a:r>
            <a:r>
              <a:rPr lang="en-GB" sz="1200" dirty="0" err="1">
                <a:latin typeface="Menlo" panose="020B0609030804020204" pitchFamily="49" charset="0"/>
              </a:rPr>
              <a:t>sm.store</a:t>
            </a:r>
            <a:r>
              <a:rPr lang="en-GB" sz="1200" dirty="0">
                <a:latin typeface="Menlo" panose="020B0609030804020204" pitchFamily="49" charset="0"/>
              </a:rPr>
              <a:t>(1000);</a:t>
            </a:r>
          </a:p>
          <a:p>
            <a:r>
              <a:rPr lang="en-GB" sz="1200" dirty="0">
                <a:latin typeface="Menlo" panose="020B0609030804020204" pitchFamily="49" charset="0"/>
              </a:rPr>
              <a:t>  print(</a:t>
            </a:r>
            <a:r>
              <a:rPr lang="en-GB" sz="1200" dirty="0" err="1">
                <a:latin typeface="Menlo" panose="020B0609030804020204" pitchFamily="49" charset="0"/>
              </a:rPr>
              <a:t>sm</a:t>
            </a:r>
            <a:r>
              <a:rPr lang="en-GB" sz="1200" dirty="0">
                <a:latin typeface="Menlo" panose="020B0609030804020204" pitchFamily="49" charset="0"/>
              </a:rPr>
              <a:t>); // This will print 'Space: 1000.0 (0f 2048) MB'</a:t>
            </a:r>
          </a:p>
          <a:p>
            <a:r>
              <a:rPr lang="en-GB" sz="1200" dirty="0">
                <a:latin typeface="Menlo" panose="020B0609030804020204" pitchFamily="49" charset="0"/>
              </a:rPr>
              <a:t>  </a:t>
            </a:r>
            <a:r>
              <a:rPr lang="en-GB" sz="1200" dirty="0" err="1">
                <a:latin typeface="Menlo" panose="020B0609030804020204" pitchFamily="49" charset="0"/>
              </a:rPr>
              <a:t>sm.store</a:t>
            </a:r>
            <a:r>
              <a:rPr lang="en-GB" sz="1200" dirty="0">
                <a:latin typeface="Menlo" panose="020B0609030804020204" pitchFamily="49" charset="0"/>
              </a:rPr>
              <a:t>(500);</a:t>
            </a:r>
          </a:p>
          <a:p>
            <a:r>
              <a:rPr lang="en-GB" sz="1200" dirty="0">
                <a:latin typeface="Menlo" panose="020B0609030804020204" pitchFamily="49" charset="0"/>
              </a:rPr>
              <a:t>  print(</a:t>
            </a:r>
            <a:r>
              <a:rPr lang="en-GB" sz="1200" dirty="0" err="1">
                <a:latin typeface="Menlo" panose="020B0609030804020204" pitchFamily="49" charset="0"/>
              </a:rPr>
              <a:t>sm</a:t>
            </a:r>
            <a:r>
              <a:rPr lang="en-GB" sz="1200" dirty="0">
                <a:latin typeface="Menlo" panose="020B0609030804020204" pitchFamily="49" charset="0"/>
              </a:rPr>
              <a:t>); // This will print 'Space: 1500.0 (0f 2048) MB'</a:t>
            </a:r>
          </a:p>
          <a:p>
            <a:endParaRPr lang="en-GB" sz="1200" dirty="0">
              <a:latin typeface="Menlo" panose="020B0609030804020204" pitchFamily="49" charset="0"/>
            </a:endParaRPr>
          </a:p>
          <a:p>
            <a:r>
              <a:rPr lang="en-GB" sz="1200" dirty="0">
                <a:latin typeface="Menlo" panose="020B0609030804020204" pitchFamily="49" charset="0"/>
              </a:rPr>
              <a:t>  //Let's get a new instance of </a:t>
            </a:r>
            <a:r>
              <a:rPr lang="en-GB" sz="1200" dirty="0" err="1">
                <a:latin typeface="Menlo" panose="020B0609030804020204" pitchFamily="49" charset="0"/>
              </a:rPr>
              <a:t>StorageManager</a:t>
            </a:r>
            <a:endParaRPr lang="en-GB" sz="1200" dirty="0">
              <a:latin typeface="Menlo" panose="020B0609030804020204" pitchFamily="49" charset="0"/>
            </a:endParaRPr>
          </a:p>
          <a:p>
            <a:r>
              <a:rPr lang="en-GB" sz="1200" dirty="0">
                <a:latin typeface="Menlo" panose="020B0609030804020204" pitchFamily="49" charset="0"/>
              </a:rPr>
              <a:t>  </a:t>
            </a:r>
            <a:r>
              <a:rPr lang="en-GB" sz="1200" b="1" dirty="0" err="1">
                <a:latin typeface="Menlo" panose="020B0609030804020204" pitchFamily="49" charset="0"/>
              </a:rPr>
              <a:t>StorageManager</a:t>
            </a:r>
            <a:r>
              <a:rPr lang="en-GB" sz="1200" b="1" dirty="0">
                <a:latin typeface="Menlo" panose="020B0609030804020204" pitchFamily="49" charset="0"/>
              </a:rPr>
              <a:t> </a:t>
            </a:r>
            <a:r>
              <a:rPr lang="en-GB" sz="1200" b="1" dirty="0" err="1">
                <a:latin typeface="Menlo" panose="020B0609030804020204" pitchFamily="49" charset="0"/>
              </a:rPr>
              <a:t>smBis</a:t>
            </a:r>
            <a:r>
              <a:rPr lang="en-GB" sz="1200" b="1" dirty="0">
                <a:latin typeface="Menlo" panose="020B0609030804020204" pitchFamily="49" charset="0"/>
              </a:rPr>
              <a:t> = </a:t>
            </a:r>
            <a:r>
              <a:rPr lang="en-GB" sz="1200" b="1" dirty="0" err="1">
                <a:latin typeface="Menlo" panose="020B0609030804020204" pitchFamily="49" charset="0"/>
              </a:rPr>
              <a:t>StorageManager</a:t>
            </a:r>
            <a:r>
              <a:rPr lang="en-GB" sz="1200" b="1"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//This will fail since the Singleton pattern is ensuring that </a:t>
            </a:r>
            <a:r>
              <a:rPr lang="en-GB" sz="1200" dirty="0" err="1">
                <a:latin typeface="Menlo" panose="020B0609030804020204" pitchFamily="49" charset="0"/>
              </a:rPr>
              <a:t>smBis</a:t>
            </a:r>
            <a:r>
              <a:rPr lang="en-GB" sz="1200" dirty="0">
                <a:latin typeface="Menlo" panose="020B0609030804020204" pitchFamily="49" charset="0"/>
              </a:rPr>
              <a:t> is the same as </a:t>
            </a:r>
            <a:r>
              <a:rPr lang="en-GB" sz="1200" dirty="0" err="1">
                <a:latin typeface="Menlo" panose="020B0609030804020204" pitchFamily="49" charset="0"/>
              </a:rPr>
              <a:t>sm</a:t>
            </a:r>
            <a:endParaRPr lang="en-GB" sz="1200" dirty="0">
              <a:latin typeface="Menlo" panose="020B0609030804020204" pitchFamily="49" charset="0"/>
            </a:endParaRPr>
          </a:p>
          <a:p>
            <a:r>
              <a:rPr lang="en-GB" sz="1200" dirty="0">
                <a:latin typeface="Menlo" panose="020B0609030804020204" pitchFamily="49" charset="0"/>
              </a:rPr>
              <a:t>  //thus the storage has not enough space.</a:t>
            </a:r>
          </a:p>
          <a:p>
            <a:r>
              <a:rPr lang="en-GB" sz="1200" dirty="0">
                <a:latin typeface="Menlo" panose="020B0609030804020204" pitchFamily="49" charset="0"/>
              </a:rPr>
              <a:t>  </a:t>
            </a:r>
            <a:r>
              <a:rPr lang="en-GB" sz="1200" dirty="0" err="1">
                <a:latin typeface="Menlo" panose="020B0609030804020204" pitchFamily="49" charset="0"/>
              </a:rPr>
              <a:t>smBis.store</a:t>
            </a:r>
            <a:r>
              <a:rPr lang="en-GB" sz="1200" dirty="0">
                <a:latin typeface="Menlo" panose="020B0609030804020204" pitchFamily="49" charset="0"/>
              </a:rPr>
              <a:t>(1000);</a:t>
            </a:r>
          </a:p>
          <a:p>
            <a:r>
              <a:rPr lang="en-GB" sz="1200" dirty="0">
                <a:latin typeface="Menlo" panose="020B0609030804020204" pitchFamily="49" charset="0"/>
              </a:rPr>
              <a:t>  print(</a:t>
            </a:r>
            <a:r>
              <a:rPr lang="en-GB" sz="1200" dirty="0" err="1">
                <a:latin typeface="Menlo" panose="020B0609030804020204" pitchFamily="49" charset="0"/>
              </a:rPr>
              <a:t>smBis</a:t>
            </a:r>
            <a:r>
              <a:rPr lang="en-GB" sz="1200" dirty="0">
                <a:latin typeface="Menlo" panose="020B0609030804020204" pitchFamily="49" charset="0"/>
              </a:rPr>
              <a:t>); // This will print 'Space: 1500.0 (0f 2048) MB’</a:t>
            </a:r>
          </a:p>
          <a:p>
            <a:endParaRPr lang="en-GB" sz="1200" dirty="0">
              <a:latin typeface="Menlo" panose="020B0609030804020204" pitchFamily="49" charset="0"/>
            </a:endParaRPr>
          </a:p>
          <a:p>
            <a:r>
              <a:rPr lang="en-GB" sz="1200" dirty="0">
                <a:latin typeface="Menlo" panose="020B0609030804020204" pitchFamily="49" charset="0"/>
              </a:rPr>
              <a:t>}//main</a:t>
            </a:r>
            <a:endParaRPr lang="en-GB" sz="1200" b="0" dirty="0">
              <a:effectLst/>
              <a:latin typeface="Menlo" panose="020B0609030804020204" pitchFamily="49" charset="0"/>
            </a:endParaRPr>
          </a:p>
        </p:txBody>
      </p:sp>
      <p:sp>
        <p:nvSpPr>
          <p:cNvPr id="5" name="Content Placeholder 2">
            <a:extLst>
              <a:ext uri="{FF2B5EF4-FFF2-40B4-BE49-F238E27FC236}">
                <a16:creationId xmlns:a16="http://schemas.microsoft.com/office/drawing/2014/main" id="{7B580E9A-A717-2042-A0E8-0EEAE88AEAE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extra_lab-oop/singleton_example.dart</a:t>
            </a:r>
          </a:p>
        </p:txBody>
      </p:sp>
    </p:spTree>
    <p:extLst>
      <p:ext uri="{BB962C8B-B14F-4D97-AF65-F5344CB8AC3E}">
        <p14:creationId xmlns:p14="http://schemas.microsoft.com/office/powerpoint/2010/main" val="238520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Principles of OOP</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9834765" cy="5377686"/>
          </a:xfrm>
        </p:spPr>
        <p:txBody>
          <a:bodyPr>
            <a:normAutofit/>
          </a:bodyPr>
          <a:lstStyle/>
          <a:p>
            <a:r>
              <a:rPr lang="en-GB" dirty="0"/>
              <a:t>OOP has </a:t>
            </a:r>
            <a:r>
              <a:rPr lang="en-GB" b="1" dirty="0"/>
              <a:t>three main principles</a:t>
            </a:r>
            <a:r>
              <a:rPr lang="en-GB" dirty="0"/>
              <a:t>:</a:t>
            </a:r>
          </a:p>
          <a:p>
            <a:endParaRPr lang="en-GB" dirty="0"/>
          </a:p>
          <a:p>
            <a:pPr lvl="1"/>
            <a:r>
              <a:rPr lang="en-GB" b="1" dirty="0"/>
              <a:t>Abstraction</a:t>
            </a:r>
            <a:r>
              <a:rPr lang="en-GB" dirty="0"/>
              <a:t>: condense a complicated system down to its most fundamental parts and describe these parts and their functionalities in a simple, precise language.</a:t>
            </a:r>
          </a:p>
          <a:p>
            <a:pPr lvl="1"/>
            <a:endParaRPr lang="en-GB" dirty="0"/>
          </a:p>
          <a:p>
            <a:pPr lvl="1"/>
            <a:endParaRPr lang="en-GB" dirty="0"/>
          </a:p>
          <a:p>
            <a:pPr lvl="1"/>
            <a:r>
              <a:rPr lang="en-GB" b="1" dirty="0"/>
              <a:t>Encapsulation</a:t>
            </a:r>
            <a:r>
              <a:rPr lang="en-GB" dirty="0"/>
              <a:t>: different components of a software system should not reveal  the internal details of their respective implementations. </a:t>
            </a:r>
          </a:p>
          <a:p>
            <a:pPr lvl="1"/>
            <a:endParaRPr lang="en-GB" dirty="0"/>
          </a:p>
          <a:p>
            <a:pPr lvl="1"/>
            <a:endParaRPr lang="en-GB" dirty="0"/>
          </a:p>
          <a:p>
            <a:pPr lvl="1"/>
            <a:r>
              <a:rPr lang="en-GB" b="1" dirty="0"/>
              <a:t>Modularity</a:t>
            </a:r>
            <a:r>
              <a:rPr lang="en-GB" dirty="0"/>
              <a:t>: organizing principle for code in which different components of a software system are divided into separate functional units. </a:t>
            </a:r>
          </a:p>
        </p:txBody>
      </p:sp>
      <p:pic>
        <p:nvPicPr>
          <p:cNvPr id="8" name="Graphic 7" descr="Inventory outline">
            <a:extLst>
              <a:ext uri="{FF2B5EF4-FFF2-40B4-BE49-F238E27FC236}">
                <a16:creationId xmlns:a16="http://schemas.microsoft.com/office/drawing/2014/main" id="{F0975723-8F21-4E49-8250-E7F905026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9810" y="4622672"/>
            <a:ext cx="1519989" cy="1519989"/>
          </a:xfrm>
          <a:prstGeom prst="rect">
            <a:avLst/>
          </a:prstGeom>
        </p:spPr>
      </p:pic>
      <p:pic>
        <p:nvPicPr>
          <p:cNvPr id="5" name="Graphic 4" descr="Thought bubble outline">
            <a:extLst>
              <a:ext uri="{FF2B5EF4-FFF2-40B4-BE49-F238E27FC236}">
                <a16:creationId xmlns:a16="http://schemas.microsoft.com/office/drawing/2014/main" id="{80BEDBFD-2597-9443-8837-2DF8BF9544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55787" y="1768643"/>
            <a:ext cx="1308039" cy="1308039"/>
          </a:xfrm>
          <a:prstGeom prst="rect">
            <a:avLst/>
          </a:prstGeom>
        </p:spPr>
      </p:pic>
      <p:pic>
        <p:nvPicPr>
          <p:cNvPr id="9" name="Graphic 8" descr="Lock outline">
            <a:extLst>
              <a:ext uri="{FF2B5EF4-FFF2-40B4-BE49-F238E27FC236}">
                <a16:creationId xmlns:a16="http://schemas.microsoft.com/office/drawing/2014/main" id="{3F1D2C89-B05C-7948-8046-32972B620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4196" y="3225709"/>
            <a:ext cx="1111219" cy="1111219"/>
          </a:xfrm>
          <a:prstGeom prst="rect">
            <a:avLst/>
          </a:prstGeom>
        </p:spPr>
      </p:pic>
      <p:sp>
        <p:nvSpPr>
          <p:cNvPr id="3" name="Slide Number Placeholder 2">
            <a:extLst>
              <a:ext uri="{FF2B5EF4-FFF2-40B4-BE49-F238E27FC236}">
                <a16:creationId xmlns:a16="http://schemas.microsoft.com/office/drawing/2014/main" id="{EC2CD743-F323-1448-9D77-706BAAB1E511}"/>
              </a:ext>
            </a:extLst>
          </p:cNvPr>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984159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a:bodyPr>
          <a:lstStyle/>
          <a:p>
            <a:r>
              <a:rPr lang="en-US" dirty="0"/>
              <a:t>Consequences: </a:t>
            </a:r>
          </a:p>
          <a:p>
            <a:endParaRPr lang="en-US" dirty="0"/>
          </a:p>
          <a:p>
            <a:pPr lvl="1"/>
            <a:r>
              <a:rPr lang="en-US" b="1" dirty="0">
                <a:solidFill>
                  <a:schemeClr val="accent6"/>
                </a:solidFill>
              </a:rPr>
              <a:t>Easy to control the access to the sole instance</a:t>
            </a:r>
            <a:r>
              <a:rPr lang="en-US" dirty="0"/>
              <a:t>: by definition.</a:t>
            </a:r>
          </a:p>
          <a:p>
            <a:pPr lvl="1"/>
            <a:endParaRPr lang="en-US" dirty="0">
              <a:sym typeface="Wingdings" pitchFamily="2" charset="2"/>
            </a:endParaRPr>
          </a:p>
          <a:p>
            <a:pPr lvl="1"/>
            <a:r>
              <a:rPr lang="en-US" b="1" dirty="0">
                <a:solidFill>
                  <a:schemeClr val="accent6"/>
                </a:solidFill>
                <a:sym typeface="Wingdings" pitchFamily="2" charset="2"/>
              </a:rPr>
              <a:t>Reduced name space</a:t>
            </a:r>
            <a:r>
              <a:rPr lang="en-US" dirty="0">
                <a:sym typeface="Wingdings" pitchFamily="2" charset="2"/>
              </a:rPr>
              <a:t>: singleton is an improvement with respect to global variables and avoid “polluting” the name space.</a:t>
            </a:r>
          </a:p>
          <a:p>
            <a:pPr lvl="1"/>
            <a:endParaRPr lang="en-US" dirty="0">
              <a:sym typeface="Wingdings" pitchFamily="2" charset="2"/>
            </a:endParaRPr>
          </a:p>
          <a:p>
            <a:pPr lvl="1"/>
            <a:r>
              <a:rPr lang="en-US" b="1" dirty="0">
                <a:solidFill>
                  <a:schemeClr val="accent6"/>
                </a:solidFill>
                <a:sym typeface="Wingdings" pitchFamily="2" charset="2"/>
              </a:rPr>
              <a:t>Permits a variable number of instances</a:t>
            </a:r>
            <a:r>
              <a:rPr lang="en-US" dirty="0">
                <a:sym typeface="Wingdings" pitchFamily="2" charset="2"/>
              </a:rPr>
              <a:t>: it is easy to adapt the pattern and define an exact number of instances allowed.</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FA4E72AD-9A14-7C49-9C58-84E81F56C889}"/>
              </a:ext>
            </a:extLst>
          </p:cNvPr>
          <p:cNvSpPr>
            <a:spLocks noGrp="1"/>
          </p:cNvSpPr>
          <p:nvPr>
            <p:ph type="sldNum" sz="quarter" idx="12"/>
          </p:nvPr>
        </p:nvSpPr>
        <p:spPr/>
        <p:txBody>
          <a:bodyPr/>
          <a:lstStyle/>
          <a:p>
            <a:fld id="{31DE2C5B-556E-47B8-A792-024C2FCA4ACC}" type="slidenum">
              <a:rPr lang="en-GB" smtClean="0"/>
              <a:t>50</a:t>
            </a:fld>
            <a:endParaRPr lang="en-GB"/>
          </a:p>
        </p:txBody>
      </p:sp>
    </p:spTree>
    <p:extLst>
      <p:ext uri="{BB962C8B-B14F-4D97-AF65-F5344CB8AC3E}">
        <p14:creationId xmlns:p14="http://schemas.microsoft.com/office/powerpoint/2010/main" val="3440329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b="1" dirty="0"/>
              <a:t>Abstract Factory</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51</a:t>
            </a:fld>
            <a:endParaRPr lang="en-GB"/>
          </a:p>
        </p:txBody>
      </p:sp>
    </p:spTree>
    <p:extLst>
      <p:ext uri="{BB962C8B-B14F-4D97-AF65-F5344CB8AC3E}">
        <p14:creationId xmlns:p14="http://schemas.microsoft.com/office/powerpoint/2010/main" val="3417647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Abstract Factory </a:t>
            </a:r>
            <a:r>
              <a:rPr lang="en-GB" dirty="0"/>
              <a:t>design pattern “provides an interface for creating families of related or dependent objects without specifying their concrete classes” - </a:t>
            </a:r>
            <a:r>
              <a:rPr lang="en-GB" dirty="0" err="1"/>
              <a:t>GoF</a:t>
            </a:r>
            <a:r>
              <a:rPr lang="en-GB" dirty="0"/>
              <a:t>.</a:t>
            </a:r>
          </a:p>
          <a:p>
            <a:endParaRPr lang="en-GB" dirty="0"/>
          </a:p>
          <a:p>
            <a:endParaRPr lang="en-GB" dirty="0"/>
          </a:p>
          <a:p>
            <a:r>
              <a:rPr lang="en-GB" dirty="0"/>
              <a:t>The abstract factory pattern provides a way to encapsulate a group of individual factories that have a common theme without specifying their concrete classes. </a:t>
            </a:r>
          </a:p>
          <a:p>
            <a:endParaRPr lang="en-GB" dirty="0"/>
          </a:p>
          <a:p>
            <a:endParaRPr lang="en-GB" dirty="0"/>
          </a:p>
          <a:p>
            <a:r>
              <a:rPr lang="en-GB" dirty="0"/>
              <a:t>The abstract factory produces abstract products. </a:t>
            </a:r>
          </a:p>
          <a:p>
            <a:endParaRPr lang="en-GB" dirty="0"/>
          </a:p>
          <a:p>
            <a:endParaRPr lang="en-GB" dirty="0"/>
          </a:p>
        </p:txBody>
      </p:sp>
      <p:pic>
        <p:nvPicPr>
          <p:cNvPr id="4" name="Graphic 3" descr="Factory outline">
            <a:extLst>
              <a:ext uri="{FF2B5EF4-FFF2-40B4-BE49-F238E27FC236}">
                <a16:creationId xmlns:a16="http://schemas.microsoft.com/office/drawing/2014/main" id="{36C46FFC-EF39-4947-A6E9-9E19C6BDB3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18371" y="4465750"/>
            <a:ext cx="1007772" cy="1007772"/>
          </a:xfrm>
          <a:prstGeom prst="rect">
            <a:avLst/>
          </a:prstGeom>
        </p:spPr>
      </p:pic>
      <p:pic>
        <p:nvPicPr>
          <p:cNvPr id="6" name="Graphic 5" descr="Thought bubble outline">
            <a:extLst>
              <a:ext uri="{FF2B5EF4-FFF2-40B4-BE49-F238E27FC236}">
                <a16:creationId xmlns:a16="http://schemas.microsoft.com/office/drawing/2014/main" id="{E1888721-E629-3749-B836-EF59B5DC38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64073" y="3977438"/>
            <a:ext cx="2660023" cy="2660023"/>
          </a:xfrm>
          <a:prstGeom prst="rect">
            <a:avLst/>
          </a:prstGeom>
        </p:spPr>
      </p:pic>
      <p:sp>
        <p:nvSpPr>
          <p:cNvPr id="3" name="Slide Number Placeholder 2">
            <a:extLst>
              <a:ext uri="{FF2B5EF4-FFF2-40B4-BE49-F238E27FC236}">
                <a16:creationId xmlns:a16="http://schemas.microsoft.com/office/drawing/2014/main" id="{BC5182FB-A491-8544-8138-2A03828409DE}"/>
              </a:ext>
            </a:extLst>
          </p:cNvPr>
          <p:cNvSpPr>
            <a:spLocks noGrp="1"/>
          </p:cNvSpPr>
          <p:nvPr>
            <p:ph type="sldNum" sz="quarter" idx="12"/>
          </p:nvPr>
        </p:nvSpPr>
        <p:spPr/>
        <p:txBody>
          <a:bodyPr/>
          <a:lstStyle/>
          <a:p>
            <a:fld id="{31DE2C5B-556E-47B8-A792-024C2FCA4ACC}" type="slidenum">
              <a:rPr lang="en-GB" smtClean="0"/>
              <a:t>52</a:t>
            </a:fld>
            <a:endParaRPr lang="en-GB"/>
          </a:p>
        </p:txBody>
      </p:sp>
      <p:sp>
        <p:nvSpPr>
          <p:cNvPr id="7" name="TextBox 6">
            <a:extLst>
              <a:ext uri="{FF2B5EF4-FFF2-40B4-BE49-F238E27FC236}">
                <a16:creationId xmlns:a16="http://schemas.microsoft.com/office/drawing/2014/main" id="{9E1FDFE4-EA79-8A4B-ABA6-2719162BCF18}"/>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969054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a bar. A bar is, the-facto, a “factory” of drinks which are the products. Bars can be of different types:</a:t>
            </a:r>
          </a:p>
          <a:p>
            <a:endParaRPr lang="en-GB" dirty="0"/>
          </a:p>
          <a:p>
            <a:pPr lvl="1"/>
            <a:r>
              <a:rPr lang="en-GB" dirty="0"/>
              <a:t>Pub: a factory of beers</a:t>
            </a:r>
          </a:p>
          <a:p>
            <a:pPr lvl="1"/>
            <a:endParaRPr lang="en-GB" dirty="0"/>
          </a:p>
          <a:p>
            <a:pPr lvl="1"/>
            <a:r>
              <a:rPr lang="en-GB" dirty="0"/>
              <a:t>Coffee shop: a factory of coffees</a:t>
            </a:r>
          </a:p>
          <a:p>
            <a:pPr lvl="1"/>
            <a:endParaRPr lang="en-GB" dirty="0"/>
          </a:p>
          <a:p>
            <a:endParaRPr lang="en-GB" dirty="0"/>
          </a:p>
          <a:p>
            <a:r>
              <a:rPr lang="en-GB" dirty="0"/>
              <a:t>We can think of using the abstract factory pattern to implement this scenario:</a:t>
            </a:r>
          </a:p>
          <a:p>
            <a:endParaRPr lang="en-GB" dirty="0"/>
          </a:p>
          <a:p>
            <a:pPr lvl="1"/>
            <a:r>
              <a:rPr lang="en-GB" dirty="0"/>
              <a:t>Pub and coffee shop will be type of the abstract “drink factory” factories</a:t>
            </a:r>
          </a:p>
          <a:p>
            <a:pPr lvl="1"/>
            <a:r>
              <a:rPr lang="en-GB" dirty="0"/>
              <a:t>Beer and coffee will be type of the abstract “drinkable” products</a:t>
            </a:r>
          </a:p>
          <a:p>
            <a:endParaRPr lang="en-GB" dirty="0"/>
          </a:p>
        </p:txBody>
      </p:sp>
      <p:pic>
        <p:nvPicPr>
          <p:cNvPr id="5" name="Graphic 4" descr="Beer outline">
            <a:extLst>
              <a:ext uri="{FF2B5EF4-FFF2-40B4-BE49-F238E27FC236}">
                <a16:creationId xmlns:a16="http://schemas.microsoft.com/office/drawing/2014/main" id="{91E40938-C8FD-174C-8FFE-F9E6E47A55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3529" y="2042603"/>
            <a:ext cx="914400" cy="914400"/>
          </a:xfrm>
          <a:prstGeom prst="rect">
            <a:avLst/>
          </a:prstGeom>
        </p:spPr>
      </p:pic>
      <p:pic>
        <p:nvPicPr>
          <p:cNvPr id="8" name="Graphic 7" descr="Coffee outline">
            <a:extLst>
              <a:ext uri="{FF2B5EF4-FFF2-40B4-BE49-F238E27FC236}">
                <a16:creationId xmlns:a16="http://schemas.microsoft.com/office/drawing/2014/main" id="{337C1069-C78F-7249-B5F8-83DEBCE20A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82020" y="2796611"/>
            <a:ext cx="914400" cy="914400"/>
          </a:xfrm>
          <a:prstGeom prst="rect">
            <a:avLst/>
          </a:prstGeom>
        </p:spPr>
      </p:pic>
      <p:sp>
        <p:nvSpPr>
          <p:cNvPr id="3" name="Slide Number Placeholder 2">
            <a:extLst>
              <a:ext uri="{FF2B5EF4-FFF2-40B4-BE49-F238E27FC236}">
                <a16:creationId xmlns:a16="http://schemas.microsoft.com/office/drawing/2014/main" id="{F9342ECE-FEB4-F344-852E-4FA7DFE01024}"/>
              </a:ext>
            </a:extLst>
          </p:cNvPr>
          <p:cNvSpPr>
            <a:spLocks noGrp="1"/>
          </p:cNvSpPr>
          <p:nvPr>
            <p:ph type="sldNum" sz="quarter" idx="12"/>
          </p:nvPr>
        </p:nvSpPr>
        <p:spPr/>
        <p:txBody>
          <a:bodyPr/>
          <a:lstStyle/>
          <a:p>
            <a:fld id="{31DE2C5B-556E-47B8-A792-024C2FCA4ACC}" type="slidenum">
              <a:rPr lang="en-GB" smtClean="0"/>
              <a:t>53</a:t>
            </a:fld>
            <a:endParaRPr lang="en-GB"/>
          </a:p>
        </p:txBody>
      </p:sp>
      <p:sp>
        <p:nvSpPr>
          <p:cNvPr id="7" name="TextBox 6">
            <a:extLst>
              <a:ext uri="{FF2B5EF4-FFF2-40B4-BE49-F238E27FC236}">
                <a16:creationId xmlns:a16="http://schemas.microsoft.com/office/drawing/2014/main" id="{909E4C69-1E4B-4E44-B3B8-E59625064CEB}"/>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540174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a:t>
            </a:r>
            <a:endParaRPr lang="en-IT" dirty="0"/>
          </a:p>
        </p:txBody>
      </p:sp>
      <p:sp>
        <p:nvSpPr>
          <p:cNvPr id="6" name="Rectangle 5">
            <a:extLst>
              <a:ext uri="{FF2B5EF4-FFF2-40B4-BE49-F238E27FC236}">
                <a16:creationId xmlns:a16="http://schemas.microsoft.com/office/drawing/2014/main" id="{A54C2018-B4C4-6B47-BE9A-EFD1F99C3785}"/>
              </a:ext>
            </a:extLst>
          </p:cNvPr>
          <p:cNvSpPr/>
          <p:nvPr/>
        </p:nvSpPr>
        <p:spPr>
          <a:xfrm>
            <a:off x="2351728" y="2136136"/>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7" name="Rectangle 6">
            <a:extLst>
              <a:ext uri="{FF2B5EF4-FFF2-40B4-BE49-F238E27FC236}">
                <a16:creationId xmlns:a16="http://schemas.microsoft.com/office/drawing/2014/main" id="{EDD3806A-37DA-1E41-ACDF-AFDCAF064358}"/>
              </a:ext>
            </a:extLst>
          </p:cNvPr>
          <p:cNvSpPr/>
          <p:nvPr/>
        </p:nvSpPr>
        <p:spPr>
          <a:xfrm>
            <a:off x="2351728" y="1570652"/>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Drinkable</a:t>
            </a:r>
          </a:p>
        </p:txBody>
      </p:sp>
      <p:sp>
        <p:nvSpPr>
          <p:cNvPr id="8" name="Rectangle 7">
            <a:extLst>
              <a:ext uri="{FF2B5EF4-FFF2-40B4-BE49-F238E27FC236}">
                <a16:creationId xmlns:a16="http://schemas.microsoft.com/office/drawing/2014/main" id="{F8DDCB94-765D-7147-8367-1546440771E6}"/>
              </a:ext>
            </a:extLst>
          </p:cNvPr>
          <p:cNvSpPr/>
          <p:nvPr/>
        </p:nvSpPr>
        <p:spPr>
          <a:xfrm>
            <a:off x="2351728" y="2343453"/>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9" name="Rectangle 8">
            <a:extLst>
              <a:ext uri="{FF2B5EF4-FFF2-40B4-BE49-F238E27FC236}">
                <a16:creationId xmlns:a16="http://schemas.microsoft.com/office/drawing/2014/main" id="{D30615D5-2BA8-CA4A-B878-D9AC5AD28B04}"/>
              </a:ext>
            </a:extLst>
          </p:cNvPr>
          <p:cNvSpPr/>
          <p:nvPr/>
        </p:nvSpPr>
        <p:spPr>
          <a:xfrm>
            <a:off x="2351726" y="1570652"/>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3" name="Rectangle 22">
            <a:extLst>
              <a:ext uri="{FF2B5EF4-FFF2-40B4-BE49-F238E27FC236}">
                <a16:creationId xmlns:a16="http://schemas.microsoft.com/office/drawing/2014/main" id="{E5D35C58-7CCB-BA40-A36B-86E1173BBF17}"/>
              </a:ext>
            </a:extLst>
          </p:cNvPr>
          <p:cNvSpPr/>
          <p:nvPr/>
        </p:nvSpPr>
        <p:spPr>
          <a:xfrm>
            <a:off x="1134674" y="44906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4" name="Rectangle 23">
            <a:extLst>
              <a:ext uri="{FF2B5EF4-FFF2-40B4-BE49-F238E27FC236}">
                <a16:creationId xmlns:a16="http://schemas.microsoft.com/office/drawing/2014/main" id="{3EA561A8-5754-9C43-99FA-CA6B15B3FCCD}"/>
              </a:ext>
            </a:extLst>
          </p:cNvPr>
          <p:cNvSpPr/>
          <p:nvPr/>
        </p:nvSpPr>
        <p:spPr>
          <a:xfrm>
            <a:off x="1134674" y="39251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a:t>
            </a:r>
          </a:p>
        </p:txBody>
      </p:sp>
      <p:sp>
        <p:nvSpPr>
          <p:cNvPr id="25" name="Rectangle 24">
            <a:extLst>
              <a:ext uri="{FF2B5EF4-FFF2-40B4-BE49-F238E27FC236}">
                <a16:creationId xmlns:a16="http://schemas.microsoft.com/office/drawing/2014/main" id="{22A12F7E-1D3A-0745-AEA4-B5E6FD916D23}"/>
              </a:ext>
            </a:extLst>
          </p:cNvPr>
          <p:cNvSpPr/>
          <p:nvPr/>
        </p:nvSpPr>
        <p:spPr>
          <a:xfrm>
            <a:off x="1134674" y="46979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6" name="Rectangle 25">
            <a:extLst>
              <a:ext uri="{FF2B5EF4-FFF2-40B4-BE49-F238E27FC236}">
                <a16:creationId xmlns:a16="http://schemas.microsoft.com/office/drawing/2014/main" id="{D4DE74D0-5027-0641-9698-CA3C6E99ABFD}"/>
              </a:ext>
            </a:extLst>
          </p:cNvPr>
          <p:cNvSpPr/>
          <p:nvPr/>
        </p:nvSpPr>
        <p:spPr>
          <a:xfrm>
            <a:off x="1134672" y="39251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7" name="Rectangle 26">
            <a:extLst>
              <a:ext uri="{FF2B5EF4-FFF2-40B4-BE49-F238E27FC236}">
                <a16:creationId xmlns:a16="http://schemas.microsoft.com/office/drawing/2014/main" id="{50CD2A5C-B1F7-8240-AB78-27FCC10D23F7}"/>
              </a:ext>
            </a:extLst>
          </p:cNvPr>
          <p:cNvSpPr/>
          <p:nvPr/>
        </p:nvSpPr>
        <p:spPr>
          <a:xfrm>
            <a:off x="3540877" y="44990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8" name="Rectangle 27">
            <a:extLst>
              <a:ext uri="{FF2B5EF4-FFF2-40B4-BE49-F238E27FC236}">
                <a16:creationId xmlns:a16="http://schemas.microsoft.com/office/drawing/2014/main" id="{A286C91E-143D-3D4A-8DED-3777EF0CA28E}"/>
              </a:ext>
            </a:extLst>
          </p:cNvPr>
          <p:cNvSpPr/>
          <p:nvPr/>
        </p:nvSpPr>
        <p:spPr>
          <a:xfrm>
            <a:off x="3540877" y="39335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a:t>
            </a:r>
          </a:p>
        </p:txBody>
      </p:sp>
      <p:sp>
        <p:nvSpPr>
          <p:cNvPr id="29" name="Rectangle 28">
            <a:extLst>
              <a:ext uri="{FF2B5EF4-FFF2-40B4-BE49-F238E27FC236}">
                <a16:creationId xmlns:a16="http://schemas.microsoft.com/office/drawing/2014/main" id="{3089D110-4448-E249-B58A-C81A9FBA434B}"/>
              </a:ext>
            </a:extLst>
          </p:cNvPr>
          <p:cNvSpPr/>
          <p:nvPr/>
        </p:nvSpPr>
        <p:spPr>
          <a:xfrm>
            <a:off x="3540877" y="47063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30" name="Rectangle 29">
            <a:extLst>
              <a:ext uri="{FF2B5EF4-FFF2-40B4-BE49-F238E27FC236}">
                <a16:creationId xmlns:a16="http://schemas.microsoft.com/office/drawing/2014/main" id="{514E490B-F1D2-7348-B3B4-0CC75F621A88}"/>
              </a:ext>
            </a:extLst>
          </p:cNvPr>
          <p:cNvSpPr/>
          <p:nvPr/>
        </p:nvSpPr>
        <p:spPr>
          <a:xfrm>
            <a:off x="3540875" y="39335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30" idx="0"/>
            <a:endCxn id="9" idx="2"/>
          </p:cNvCxnSpPr>
          <p:nvPr/>
        </p:nvCxnSpPr>
        <p:spPr>
          <a:xfrm flipH="1" flipV="1">
            <a:off x="3423227" y="2684820"/>
            <a:ext cx="1189149"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2710532" y="3272955"/>
            <a:ext cx="1425390" cy="369332"/>
          </a:xfrm>
          <a:prstGeom prst="rect">
            <a:avLst/>
          </a:prstGeom>
        </p:spPr>
        <p:txBody>
          <a:bodyPr wrap="none">
            <a:spAutoFit/>
          </a:bodyPr>
          <a:lstStyle/>
          <a:p>
            <a:r>
              <a:rPr lang="en-GB" b="1" dirty="0">
                <a:latin typeface="Courier" pitchFamily="2" charset="0"/>
              </a:rPr>
              <a:t>implement</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26" idx="0"/>
            <a:endCxn id="8" idx="2"/>
          </p:cNvCxnSpPr>
          <p:nvPr/>
        </p:nvCxnSpPr>
        <p:spPr>
          <a:xfrm flipV="1">
            <a:off x="2206173" y="2684820"/>
            <a:ext cx="1217055"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5AB0F975-C263-1341-B7C2-43AFBEA3C325}"/>
              </a:ext>
            </a:extLst>
          </p:cNvPr>
          <p:cNvSpPr/>
          <p:nvPr/>
        </p:nvSpPr>
        <p:spPr>
          <a:xfrm>
            <a:off x="7204916" y="2136136"/>
            <a:ext cx="3149697"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38" name="Rectangle 37">
            <a:extLst>
              <a:ext uri="{FF2B5EF4-FFF2-40B4-BE49-F238E27FC236}">
                <a16:creationId xmlns:a16="http://schemas.microsoft.com/office/drawing/2014/main" id="{4D88F652-A509-464A-940B-8F36CA28AF6B}"/>
              </a:ext>
            </a:extLst>
          </p:cNvPr>
          <p:cNvSpPr/>
          <p:nvPr/>
        </p:nvSpPr>
        <p:spPr>
          <a:xfrm>
            <a:off x="7204916" y="1570652"/>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DrinkFactory</a:t>
            </a:r>
          </a:p>
        </p:txBody>
      </p:sp>
      <p:sp>
        <p:nvSpPr>
          <p:cNvPr id="39" name="Rectangle 38">
            <a:extLst>
              <a:ext uri="{FF2B5EF4-FFF2-40B4-BE49-F238E27FC236}">
                <a16:creationId xmlns:a16="http://schemas.microsoft.com/office/drawing/2014/main" id="{876A781A-6DC7-9946-91FE-9410AD33AFF7}"/>
              </a:ext>
            </a:extLst>
          </p:cNvPr>
          <p:cNvSpPr/>
          <p:nvPr/>
        </p:nvSpPr>
        <p:spPr>
          <a:xfrm>
            <a:off x="7204916" y="2343453"/>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 Drinkable createDrink()</a:t>
            </a:r>
          </a:p>
        </p:txBody>
      </p:sp>
      <p:sp>
        <p:nvSpPr>
          <p:cNvPr id="40" name="Rectangle 39">
            <a:extLst>
              <a:ext uri="{FF2B5EF4-FFF2-40B4-BE49-F238E27FC236}">
                <a16:creationId xmlns:a16="http://schemas.microsoft.com/office/drawing/2014/main" id="{6EB5805D-CCD8-6346-A3AC-AB18DAC9FB7B}"/>
              </a:ext>
            </a:extLst>
          </p:cNvPr>
          <p:cNvSpPr/>
          <p:nvPr/>
        </p:nvSpPr>
        <p:spPr>
          <a:xfrm>
            <a:off x="7204914" y="1570652"/>
            <a:ext cx="3149699"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1" name="Rectangle 40">
            <a:extLst>
              <a:ext uri="{FF2B5EF4-FFF2-40B4-BE49-F238E27FC236}">
                <a16:creationId xmlns:a16="http://schemas.microsoft.com/office/drawing/2014/main" id="{0EA2293D-46CD-2C44-8EEA-08F6E0193DFE}"/>
              </a:ext>
            </a:extLst>
          </p:cNvPr>
          <p:cNvSpPr/>
          <p:nvPr/>
        </p:nvSpPr>
        <p:spPr>
          <a:xfrm>
            <a:off x="6515897" y="44906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2" name="Rectangle 41">
            <a:extLst>
              <a:ext uri="{FF2B5EF4-FFF2-40B4-BE49-F238E27FC236}">
                <a16:creationId xmlns:a16="http://schemas.microsoft.com/office/drawing/2014/main" id="{CF5CC0EA-9A2C-5541-B6A2-141CA503220D}"/>
              </a:ext>
            </a:extLst>
          </p:cNvPr>
          <p:cNvSpPr/>
          <p:nvPr/>
        </p:nvSpPr>
        <p:spPr>
          <a:xfrm>
            <a:off x="6515897" y="39251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Pub</a:t>
            </a:r>
          </a:p>
        </p:txBody>
      </p:sp>
      <p:sp>
        <p:nvSpPr>
          <p:cNvPr id="43" name="Rectangle 42">
            <a:extLst>
              <a:ext uri="{FF2B5EF4-FFF2-40B4-BE49-F238E27FC236}">
                <a16:creationId xmlns:a16="http://schemas.microsoft.com/office/drawing/2014/main" id="{C9EB028E-4535-2D49-9602-70A49BC4CE57}"/>
              </a:ext>
            </a:extLst>
          </p:cNvPr>
          <p:cNvSpPr/>
          <p:nvPr/>
        </p:nvSpPr>
        <p:spPr>
          <a:xfrm>
            <a:off x="6515897" y="46979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 createDrink()</a:t>
            </a:r>
          </a:p>
        </p:txBody>
      </p:sp>
      <p:sp>
        <p:nvSpPr>
          <p:cNvPr id="44" name="Rectangle 43">
            <a:extLst>
              <a:ext uri="{FF2B5EF4-FFF2-40B4-BE49-F238E27FC236}">
                <a16:creationId xmlns:a16="http://schemas.microsoft.com/office/drawing/2014/main" id="{72C913A1-E0AF-7140-B84B-9F8B22184F2D}"/>
              </a:ext>
            </a:extLst>
          </p:cNvPr>
          <p:cNvSpPr/>
          <p:nvPr/>
        </p:nvSpPr>
        <p:spPr>
          <a:xfrm>
            <a:off x="6515895" y="39251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5" name="Rectangle 44">
            <a:extLst>
              <a:ext uri="{FF2B5EF4-FFF2-40B4-BE49-F238E27FC236}">
                <a16:creationId xmlns:a16="http://schemas.microsoft.com/office/drawing/2014/main" id="{4A32340A-A6B3-9848-8A3E-45C270112B0D}"/>
              </a:ext>
            </a:extLst>
          </p:cNvPr>
          <p:cNvSpPr/>
          <p:nvPr/>
        </p:nvSpPr>
        <p:spPr>
          <a:xfrm>
            <a:off x="8922100" y="4499018"/>
            <a:ext cx="2372672"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6" name="Rectangle 45">
            <a:extLst>
              <a:ext uri="{FF2B5EF4-FFF2-40B4-BE49-F238E27FC236}">
                <a16:creationId xmlns:a16="http://schemas.microsoft.com/office/drawing/2014/main" id="{E8F73AF7-3930-F249-A76B-1F1A8FDB1063}"/>
              </a:ext>
            </a:extLst>
          </p:cNvPr>
          <p:cNvSpPr/>
          <p:nvPr/>
        </p:nvSpPr>
        <p:spPr>
          <a:xfrm>
            <a:off x="8922100" y="3933534"/>
            <a:ext cx="2372672"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CoffeeShop</a:t>
            </a:r>
          </a:p>
        </p:txBody>
      </p:sp>
      <p:sp>
        <p:nvSpPr>
          <p:cNvPr id="47" name="Rectangle 46">
            <a:extLst>
              <a:ext uri="{FF2B5EF4-FFF2-40B4-BE49-F238E27FC236}">
                <a16:creationId xmlns:a16="http://schemas.microsoft.com/office/drawing/2014/main" id="{03D5609A-5926-3047-BD26-C804E39808C0}"/>
              </a:ext>
            </a:extLst>
          </p:cNvPr>
          <p:cNvSpPr/>
          <p:nvPr/>
        </p:nvSpPr>
        <p:spPr>
          <a:xfrm>
            <a:off x="8922100" y="4706335"/>
            <a:ext cx="2372672"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 createDrink()</a:t>
            </a:r>
          </a:p>
        </p:txBody>
      </p:sp>
      <p:sp>
        <p:nvSpPr>
          <p:cNvPr id="48" name="Rectangle 47">
            <a:extLst>
              <a:ext uri="{FF2B5EF4-FFF2-40B4-BE49-F238E27FC236}">
                <a16:creationId xmlns:a16="http://schemas.microsoft.com/office/drawing/2014/main" id="{F5DFD5B0-87CA-494E-86B9-DC9E0175F8C4}"/>
              </a:ext>
            </a:extLst>
          </p:cNvPr>
          <p:cNvSpPr/>
          <p:nvPr/>
        </p:nvSpPr>
        <p:spPr>
          <a:xfrm>
            <a:off x="8922098" y="3933534"/>
            <a:ext cx="2372674"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49" name="Straight Arrow Connector 48">
            <a:extLst>
              <a:ext uri="{FF2B5EF4-FFF2-40B4-BE49-F238E27FC236}">
                <a16:creationId xmlns:a16="http://schemas.microsoft.com/office/drawing/2014/main" id="{DFF3154E-3E19-0749-B4D7-91BCF5D5C52B}"/>
              </a:ext>
            </a:extLst>
          </p:cNvPr>
          <p:cNvCxnSpPr>
            <a:cxnSpLocks/>
            <a:stCxn id="48" idx="0"/>
            <a:endCxn id="40" idx="2"/>
          </p:cNvCxnSpPr>
          <p:nvPr/>
        </p:nvCxnSpPr>
        <p:spPr>
          <a:xfrm flipH="1" flipV="1">
            <a:off x="8779764" y="2684820"/>
            <a:ext cx="1328671"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56B1DDC3-9EE8-1F41-8629-1B95E7089484}"/>
              </a:ext>
            </a:extLst>
          </p:cNvPr>
          <p:cNvSpPr/>
          <p:nvPr/>
        </p:nvSpPr>
        <p:spPr>
          <a:xfrm>
            <a:off x="8091755" y="3272955"/>
            <a:ext cx="1425390" cy="369332"/>
          </a:xfrm>
          <a:prstGeom prst="rect">
            <a:avLst/>
          </a:prstGeom>
        </p:spPr>
        <p:txBody>
          <a:bodyPr wrap="none">
            <a:spAutoFit/>
          </a:bodyPr>
          <a:lstStyle/>
          <a:p>
            <a:r>
              <a:rPr lang="en-GB" b="1" dirty="0">
                <a:latin typeface="Courier" pitchFamily="2" charset="0"/>
              </a:rPr>
              <a:t>implement</a:t>
            </a:r>
            <a:endParaRPr lang="en-IT" b="1" dirty="0"/>
          </a:p>
        </p:txBody>
      </p:sp>
      <p:cxnSp>
        <p:nvCxnSpPr>
          <p:cNvPr id="51" name="Straight Arrow Connector 50">
            <a:extLst>
              <a:ext uri="{FF2B5EF4-FFF2-40B4-BE49-F238E27FC236}">
                <a16:creationId xmlns:a16="http://schemas.microsoft.com/office/drawing/2014/main" id="{C035CACD-3E79-654F-9B65-19802DEB741E}"/>
              </a:ext>
            </a:extLst>
          </p:cNvPr>
          <p:cNvCxnSpPr>
            <a:cxnSpLocks/>
            <a:stCxn id="44" idx="0"/>
            <a:endCxn id="39" idx="2"/>
          </p:cNvCxnSpPr>
          <p:nvPr/>
        </p:nvCxnSpPr>
        <p:spPr>
          <a:xfrm flipV="1">
            <a:off x="7587396" y="2684820"/>
            <a:ext cx="1192369"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40" idx="1"/>
            <a:endCxn id="9" idx="3"/>
          </p:cNvCxnSpPr>
          <p:nvPr/>
        </p:nvCxnSpPr>
        <p:spPr>
          <a:xfrm flipH="1">
            <a:off x="4494728" y="2127736"/>
            <a:ext cx="27101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5481771" y="1702616"/>
            <a:ext cx="736099" cy="369332"/>
          </a:xfrm>
          <a:prstGeom prst="rect">
            <a:avLst/>
          </a:prstGeom>
        </p:spPr>
        <p:txBody>
          <a:bodyPr wrap="none">
            <a:spAutoFit/>
          </a:bodyPr>
          <a:lstStyle/>
          <a:p>
            <a:r>
              <a:rPr lang="en-GB" b="1" dirty="0">
                <a:latin typeface="Courier" pitchFamily="2" charset="0"/>
              </a:rPr>
              <a:t>uses</a:t>
            </a:r>
            <a:endParaRPr lang="en-IT" b="1" dirty="0"/>
          </a:p>
        </p:txBody>
      </p:sp>
      <p:cxnSp>
        <p:nvCxnSpPr>
          <p:cNvPr id="70" name="Elbow Connector 69">
            <a:extLst>
              <a:ext uri="{FF2B5EF4-FFF2-40B4-BE49-F238E27FC236}">
                <a16:creationId xmlns:a16="http://schemas.microsoft.com/office/drawing/2014/main" id="{D279B0A3-3326-6A47-AB1A-3B35FDFFF9B2}"/>
              </a:ext>
            </a:extLst>
          </p:cNvPr>
          <p:cNvCxnSpPr>
            <a:stCxn id="30" idx="2"/>
            <a:endCxn id="48" idx="2"/>
          </p:cNvCxnSpPr>
          <p:nvPr/>
        </p:nvCxnSpPr>
        <p:spPr>
          <a:xfrm rot="16200000" flipH="1">
            <a:off x="7360405" y="2299672"/>
            <a:ext cx="12700" cy="5496059"/>
          </a:xfrm>
          <a:prstGeom prst="bentConnector3">
            <a:avLst>
              <a:gd name="adj1" fmla="val 4030984"/>
            </a:avLst>
          </a:prstGeom>
          <a:ln>
            <a:tailEnd type="triangle"/>
          </a:ln>
        </p:spPr>
        <p:style>
          <a:lnRef idx="1">
            <a:schemeClr val="dk1"/>
          </a:lnRef>
          <a:fillRef idx="0">
            <a:schemeClr val="dk1"/>
          </a:fillRef>
          <a:effectRef idx="0">
            <a:schemeClr val="dk1"/>
          </a:effectRef>
          <a:fontRef idx="minor">
            <a:schemeClr val="tx1"/>
          </a:fontRef>
        </p:style>
      </p:cxnSp>
      <p:cxnSp>
        <p:nvCxnSpPr>
          <p:cNvPr id="71" name="Elbow Connector 70">
            <a:extLst>
              <a:ext uri="{FF2B5EF4-FFF2-40B4-BE49-F238E27FC236}">
                <a16:creationId xmlns:a16="http://schemas.microsoft.com/office/drawing/2014/main" id="{2FB33FBD-D589-BE43-891D-AF9DD3CF41D4}"/>
              </a:ext>
            </a:extLst>
          </p:cNvPr>
          <p:cNvCxnSpPr>
            <a:cxnSpLocks/>
            <a:stCxn id="26" idx="2"/>
            <a:endCxn id="44" idx="2"/>
          </p:cNvCxnSpPr>
          <p:nvPr/>
        </p:nvCxnSpPr>
        <p:spPr>
          <a:xfrm rot="16200000" flipH="1">
            <a:off x="4896784" y="2348690"/>
            <a:ext cx="12700" cy="5381223"/>
          </a:xfrm>
          <a:prstGeom prst="bentConnector3">
            <a:avLst>
              <a:gd name="adj1" fmla="val 7833803"/>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381891F6-D633-6840-A2C5-DE2FE9D2A9BE}"/>
              </a:ext>
            </a:extLst>
          </p:cNvPr>
          <p:cNvSpPr/>
          <p:nvPr/>
        </p:nvSpPr>
        <p:spPr>
          <a:xfrm>
            <a:off x="8964548" y="5198052"/>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77" name="Rectangle 76">
            <a:extLst>
              <a:ext uri="{FF2B5EF4-FFF2-40B4-BE49-F238E27FC236}">
                <a16:creationId xmlns:a16="http://schemas.microsoft.com/office/drawing/2014/main" id="{173D924E-CC42-A149-A849-F90AFE7D18FC}"/>
              </a:ext>
            </a:extLst>
          </p:cNvPr>
          <p:cNvSpPr/>
          <p:nvPr/>
        </p:nvSpPr>
        <p:spPr>
          <a:xfrm>
            <a:off x="6836864" y="5702800"/>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3" name="Slide Number Placeholder 2">
            <a:extLst>
              <a:ext uri="{FF2B5EF4-FFF2-40B4-BE49-F238E27FC236}">
                <a16:creationId xmlns:a16="http://schemas.microsoft.com/office/drawing/2014/main" id="{5E910A3F-55DE-2545-B102-46B9EC108A5D}"/>
              </a:ext>
            </a:extLst>
          </p:cNvPr>
          <p:cNvSpPr>
            <a:spLocks noGrp="1"/>
          </p:cNvSpPr>
          <p:nvPr>
            <p:ph type="sldNum" sz="quarter" idx="12"/>
          </p:nvPr>
        </p:nvSpPr>
        <p:spPr/>
        <p:txBody>
          <a:bodyPr/>
          <a:lstStyle/>
          <a:p>
            <a:fld id="{31DE2C5B-556E-47B8-A792-024C2FCA4ACC}" type="slidenum">
              <a:rPr lang="en-GB" smtClean="0"/>
              <a:t>54</a:t>
            </a:fld>
            <a:endParaRPr lang="en-GB"/>
          </a:p>
        </p:txBody>
      </p:sp>
      <p:sp>
        <p:nvSpPr>
          <p:cNvPr id="52" name="TextBox 51">
            <a:extLst>
              <a:ext uri="{FF2B5EF4-FFF2-40B4-BE49-F238E27FC236}">
                <a16:creationId xmlns:a16="http://schemas.microsoft.com/office/drawing/2014/main" id="{C4F18A6F-1E50-C74E-B05E-F5FA451E78D0}"/>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042444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 in Dart)</a:t>
            </a:r>
            <a:endParaRPr lang="en-IT" dirty="0"/>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52" idx="0"/>
            <a:endCxn id="53" idx="2"/>
          </p:cNvCxnSpPr>
          <p:nvPr/>
        </p:nvCxnSpPr>
        <p:spPr>
          <a:xfrm flipH="1" flipV="1">
            <a:off x="2976925" y="2477851"/>
            <a:ext cx="1453786" cy="1880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3589055" y="2960242"/>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3" idx="0"/>
            <a:endCxn id="53" idx="2"/>
          </p:cNvCxnSpPr>
          <p:nvPr/>
        </p:nvCxnSpPr>
        <p:spPr>
          <a:xfrm flipV="1">
            <a:off x="1787343" y="2477851"/>
            <a:ext cx="1189582" cy="3045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DFF3154E-3E19-0749-B4D7-91BCF5D5C52B}"/>
              </a:ext>
            </a:extLst>
          </p:cNvPr>
          <p:cNvCxnSpPr>
            <a:cxnSpLocks/>
            <a:stCxn id="75" idx="0"/>
            <a:endCxn id="59" idx="2"/>
          </p:cNvCxnSpPr>
          <p:nvPr/>
        </p:nvCxnSpPr>
        <p:spPr>
          <a:xfrm flipH="1" flipV="1">
            <a:off x="8684002" y="2477503"/>
            <a:ext cx="1380253" cy="1870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56B1DDC3-9EE8-1F41-8629-1B95E7089484}"/>
              </a:ext>
            </a:extLst>
          </p:cNvPr>
          <p:cNvSpPr/>
          <p:nvPr/>
        </p:nvSpPr>
        <p:spPr>
          <a:xfrm>
            <a:off x="6005679" y="2728900"/>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51" name="Straight Arrow Connector 50">
            <a:extLst>
              <a:ext uri="{FF2B5EF4-FFF2-40B4-BE49-F238E27FC236}">
                <a16:creationId xmlns:a16="http://schemas.microsoft.com/office/drawing/2014/main" id="{C035CACD-3E79-654F-9B65-19802DEB741E}"/>
              </a:ext>
            </a:extLst>
          </p:cNvPr>
          <p:cNvCxnSpPr>
            <a:cxnSpLocks/>
            <a:stCxn id="65" idx="0"/>
            <a:endCxn id="59" idx="2"/>
          </p:cNvCxnSpPr>
          <p:nvPr/>
        </p:nvCxnSpPr>
        <p:spPr>
          <a:xfrm flipV="1">
            <a:off x="7163729" y="2477503"/>
            <a:ext cx="1520273" cy="65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59" idx="1"/>
            <a:endCxn id="53" idx="3"/>
          </p:cNvCxnSpPr>
          <p:nvPr/>
        </p:nvCxnSpPr>
        <p:spPr>
          <a:xfrm flipH="1">
            <a:off x="4332018" y="2154338"/>
            <a:ext cx="2872895" cy="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5481771" y="1702616"/>
            <a:ext cx="736099" cy="369332"/>
          </a:xfrm>
          <a:prstGeom prst="rect">
            <a:avLst/>
          </a:prstGeom>
        </p:spPr>
        <p:txBody>
          <a:bodyPr wrap="none">
            <a:spAutoFit/>
          </a:bodyPr>
          <a:lstStyle/>
          <a:p>
            <a:r>
              <a:rPr lang="en-GB" b="1" dirty="0">
                <a:latin typeface="Courier" pitchFamily="2" charset="0"/>
              </a:rPr>
              <a:t>uses</a:t>
            </a:r>
            <a:endParaRPr lang="en-IT" b="1" dirty="0"/>
          </a:p>
        </p:txBody>
      </p:sp>
      <p:cxnSp>
        <p:nvCxnSpPr>
          <p:cNvPr id="70" name="Elbow Connector 69">
            <a:extLst>
              <a:ext uri="{FF2B5EF4-FFF2-40B4-BE49-F238E27FC236}">
                <a16:creationId xmlns:a16="http://schemas.microsoft.com/office/drawing/2014/main" id="{D279B0A3-3326-6A47-AB1A-3B35FDFFF9B2}"/>
              </a:ext>
            </a:extLst>
          </p:cNvPr>
          <p:cNvCxnSpPr>
            <a:cxnSpLocks/>
            <a:stCxn id="52" idx="2"/>
            <a:endCxn id="75" idx="2"/>
          </p:cNvCxnSpPr>
          <p:nvPr/>
        </p:nvCxnSpPr>
        <p:spPr>
          <a:xfrm rot="5400000" flipH="1" flipV="1">
            <a:off x="7242256" y="2552281"/>
            <a:ext cx="10453" cy="5633544"/>
          </a:xfrm>
          <a:prstGeom prst="bentConnector3">
            <a:avLst>
              <a:gd name="adj1" fmla="val -5883172"/>
            </a:avLst>
          </a:prstGeom>
          <a:ln>
            <a:tailEnd type="triangle"/>
          </a:ln>
        </p:spPr>
        <p:style>
          <a:lnRef idx="1">
            <a:schemeClr val="dk1"/>
          </a:lnRef>
          <a:fillRef idx="0">
            <a:schemeClr val="dk1"/>
          </a:fillRef>
          <a:effectRef idx="0">
            <a:schemeClr val="dk1"/>
          </a:effectRef>
          <a:fontRef idx="minor">
            <a:schemeClr val="tx1"/>
          </a:fontRef>
        </p:style>
      </p:cxnSp>
      <p:cxnSp>
        <p:nvCxnSpPr>
          <p:cNvPr id="71" name="Elbow Connector 70">
            <a:extLst>
              <a:ext uri="{FF2B5EF4-FFF2-40B4-BE49-F238E27FC236}">
                <a16:creationId xmlns:a16="http://schemas.microsoft.com/office/drawing/2014/main" id="{2FB33FBD-D589-BE43-891D-AF9DD3CF41D4}"/>
              </a:ext>
            </a:extLst>
          </p:cNvPr>
          <p:cNvCxnSpPr>
            <a:cxnSpLocks/>
            <a:stCxn id="3" idx="2"/>
            <a:endCxn id="65" idx="2"/>
          </p:cNvCxnSpPr>
          <p:nvPr/>
        </p:nvCxnSpPr>
        <p:spPr>
          <a:xfrm rot="5400000" flipH="1" flipV="1">
            <a:off x="3281238" y="2656223"/>
            <a:ext cx="2388596" cy="5376386"/>
          </a:xfrm>
          <a:prstGeom prst="bentConnector3">
            <a:avLst>
              <a:gd name="adj1" fmla="val -9570"/>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381891F6-D633-6840-A2C5-DE2FE9D2A9BE}"/>
              </a:ext>
            </a:extLst>
          </p:cNvPr>
          <p:cNvSpPr/>
          <p:nvPr/>
        </p:nvSpPr>
        <p:spPr>
          <a:xfrm>
            <a:off x="9175854" y="5576711"/>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77" name="Rectangle 76">
            <a:extLst>
              <a:ext uri="{FF2B5EF4-FFF2-40B4-BE49-F238E27FC236}">
                <a16:creationId xmlns:a16="http://schemas.microsoft.com/office/drawing/2014/main" id="{173D924E-CC42-A149-A849-F90AFE7D18FC}"/>
              </a:ext>
            </a:extLst>
          </p:cNvPr>
          <p:cNvSpPr/>
          <p:nvPr/>
        </p:nvSpPr>
        <p:spPr>
          <a:xfrm>
            <a:off x="6334588" y="6354050"/>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3" name="Rectangle 2">
            <a:extLst>
              <a:ext uri="{FF2B5EF4-FFF2-40B4-BE49-F238E27FC236}">
                <a16:creationId xmlns:a16="http://schemas.microsoft.com/office/drawing/2014/main" id="{83C4FE4D-2988-2C40-8275-30E5AA841A12}"/>
              </a:ext>
            </a:extLst>
          </p:cNvPr>
          <p:cNvSpPr/>
          <p:nvPr/>
        </p:nvSpPr>
        <p:spPr>
          <a:xfrm>
            <a:off x="148397" y="5523051"/>
            <a:ext cx="3277892"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Beer</a:t>
            </a:r>
            <a:r>
              <a:rPr lang="en-GB" sz="1200" dirty="0">
                <a:latin typeface="Menlo" panose="020B0609030804020204" pitchFamily="49" charset="0"/>
              </a:rPr>
              <a:t> implements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beer!");</a:t>
            </a:r>
          </a:p>
          <a:p>
            <a:r>
              <a:rPr lang="en-GB" sz="1200" dirty="0">
                <a:latin typeface="Menlo" panose="020B0609030804020204" pitchFamily="49" charset="0"/>
              </a:rPr>
              <a:t>  }//pour</a:t>
            </a:r>
          </a:p>
          <a:p>
            <a:r>
              <a:rPr lang="en-GB" sz="1200" dirty="0">
                <a:latin typeface="Menlo" panose="020B0609030804020204" pitchFamily="49" charset="0"/>
              </a:rPr>
              <a:t>}//Beer</a:t>
            </a:r>
            <a:endParaRPr lang="en-GB" sz="1200" b="0" dirty="0">
              <a:effectLst/>
              <a:latin typeface="Menlo" panose="020B0609030804020204" pitchFamily="49" charset="0"/>
            </a:endParaRPr>
          </a:p>
        </p:txBody>
      </p:sp>
      <p:sp>
        <p:nvSpPr>
          <p:cNvPr id="52" name="Rectangle 51">
            <a:extLst>
              <a:ext uri="{FF2B5EF4-FFF2-40B4-BE49-F238E27FC236}">
                <a16:creationId xmlns:a16="http://schemas.microsoft.com/office/drawing/2014/main" id="{07CF9094-49EB-9948-B266-9377E194F44F}"/>
              </a:ext>
            </a:extLst>
          </p:cNvPr>
          <p:cNvSpPr/>
          <p:nvPr/>
        </p:nvSpPr>
        <p:spPr>
          <a:xfrm>
            <a:off x="2723958" y="4358616"/>
            <a:ext cx="3413506"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Coffee</a:t>
            </a:r>
            <a:r>
              <a:rPr lang="en-GB" sz="1200" dirty="0">
                <a:latin typeface="Menlo" panose="020B0609030804020204" pitchFamily="49" charset="0"/>
              </a:rPr>
              <a:t> implements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coffee!");</a:t>
            </a:r>
          </a:p>
          <a:p>
            <a:r>
              <a:rPr lang="en-GB" sz="1200" dirty="0">
                <a:latin typeface="Menlo" panose="020B0609030804020204" pitchFamily="49" charset="0"/>
              </a:rPr>
              <a:t>  }//pour</a:t>
            </a:r>
          </a:p>
          <a:p>
            <a:r>
              <a:rPr lang="en-GB" sz="1200" dirty="0">
                <a:latin typeface="Menlo" panose="020B0609030804020204" pitchFamily="49" charset="0"/>
              </a:rPr>
              <a:t>}//Coffee</a:t>
            </a:r>
            <a:endParaRPr lang="en-GB" sz="1200" b="0" dirty="0">
              <a:effectLst/>
              <a:latin typeface="Menlo" panose="020B0609030804020204" pitchFamily="49" charset="0"/>
            </a:endParaRPr>
          </a:p>
        </p:txBody>
      </p:sp>
      <p:sp>
        <p:nvSpPr>
          <p:cNvPr id="53" name="Rectangle 52">
            <a:extLst>
              <a:ext uri="{FF2B5EF4-FFF2-40B4-BE49-F238E27FC236}">
                <a16:creationId xmlns:a16="http://schemas.microsoft.com/office/drawing/2014/main" id="{E6ED9E4B-536E-C64F-A6EB-4A6B63DD156E}"/>
              </a:ext>
            </a:extLst>
          </p:cNvPr>
          <p:cNvSpPr/>
          <p:nvPr/>
        </p:nvSpPr>
        <p:spPr>
          <a:xfrm>
            <a:off x="1621832" y="1831520"/>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a:latin typeface="Menlo" panose="020B0609030804020204" pitchFamily="49" charset="0"/>
              </a:rPr>
              <a:t>Drinkable</a:t>
            </a:r>
            <a:r>
              <a:rPr lang="en-GB" sz="1200" dirty="0">
                <a:latin typeface="Menlo" panose="020B0609030804020204" pitchFamily="49" charset="0"/>
              </a:rPr>
              <a:t>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59" name="Rectangle 58">
            <a:extLst>
              <a:ext uri="{FF2B5EF4-FFF2-40B4-BE49-F238E27FC236}">
                <a16:creationId xmlns:a16="http://schemas.microsoft.com/office/drawing/2014/main" id="{43E13B88-C0B4-5D4A-A99E-16E2FAE205E2}"/>
              </a:ext>
            </a:extLst>
          </p:cNvPr>
          <p:cNvSpPr/>
          <p:nvPr/>
        </p:nvSpPr>
        <p:spPr>
          <a:xfrm>
            <a:off x="7204913" y="1831172"/>
            <a:ext cx="2958178"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a:t>
            </a:r>
          </a:p>
          <a:p>
            <a:r>
              <a:rPr lang="en-GB" sz="1200" dirty="0">
                <a:latin typeface="Menlo" panose="020B0609030804020204" pitchFamily="49" charset="0"/>
              </a:rPr>
              <a:t>}//</a:t>
            </a:r>
            <a:r>
              <a:rPr lang="en-GB" sz="1200" dirty="0" err="1">
                <a:latin typeface="Menlo" panose="020B0609030804020204" pitchFamily="49" charset="0"/>
              </a:rPr>
              <a:t>DrinkFactory</a:t>
            </a:r>
            <a:endParaRPr lang="en-GB" sz="1200" b="0" dirty="0">
              <a:effectLst/>
              <a:latin typeface="Menlo" panose="020B0609030804020204" pitchFamily="49" charset="0"/>
            </a:endParaRPr>
          </a:p>
        </p:txBody>
      </p:sp>
      <p:sp>
        <p:nvSpPr>
          <p:cNvPr id="65" name="Rectangle 64">
            <a:extLst>
              <a:ext uri="{FF2B5EF4-FFF2-40B4-BE49-F238E27FC236}">
                <a16:creationId xmlns:a16="http://schemas.microsoft.com/office/drawing/2014/main" id="{5317133D-2499-F84D-BAC7-8C126B69E61B}"/>
              </a:ext>
            </a:extLst>
          </p:cNvPr>
          <p:cNvSpPr/>
          <p:nvPr/>
        </p:nvSpPr>
        <p:spPr>
          <a:xfrm>
            <a:off x="5456976" y="3134455"/>
            <a:ext cx="3413506"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Pub</a:t>
            </a:r>
            <a:r>
              <a:rPr lang="en-GB" sz="1200" dirty="0">
                <a:latin typeface="Menlo" panose="020B0609030804020204" pitchFamily="49" charset="0"/>
              </a:rPr>
              <a:t> implements </a:t>
            </a:r>
            <a:r>
              <a:rPr lang="en-GB" sz="1200"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 {</a:t>
            </a:r>
          </a:p>
          <a:p>
            <a:r>
              <a:rPr lang="en-GB" sz="1200" dirty="0">
                <a:latin typeface="Menlo" panose="020B0609030804020204" pitchFamily="49" charset="0"/>
              </a:rPr>
              <a:t>    return Beer();</a:t>
            </a:r>
          </a:p>
          <a:p>
            <a:r>
              <a:rPr lang="en-GB" sz="1200" dirty="0">
                <a:latin typeface="Menlo" panose="020B0609030804020204" pitchFamily="49" charset="0"/>
              </a:rPr>
              <a:t>  }//</a:t>
            </a:r>
            <a:r>
              <a:rPr lang="en-GB" sz="1200" dirty="0" err="1">
                <a:latin typeface="Menlo" panose="020B0609030804020204" pitchFamily="49" charset="0"/>
              </a:rPr>
              <a:t>createDrink</a:t>
            </a:r>
            <a:endParaRPr lang="en-GB" sz="1200" dirty="0">
              <a:latin typeface="Menlo" panose="020B0609030804020204" pitchFamily="49" charset="0"/>
            </a:endParaRPr>
          </a:p>
          <a:p>
            <a:r>
              <a:rPr lang="en-GB" sz="1200" dirty="0">
                <a:latin typeface="Menlo" panose="020B0609030804020204" pitchFamily="49" charset="0"/>
              </a:rPr>
              <a:t>}//Pub</a:t>
            </a:r>
            <a:endParaRPr lang="en-GB" sz="1200" b="0" dirty="0">
              <a:effectLst/>
              <a:latin typeface="Menlo" panose="020B0609030804020204" pitchFamily="49" charset="0"/>
            </a:endParaRPr>
          </a:p>
        </p:txBody>
      </p:sp>
      <p:sp>
        <p:nvSpPr>
          <p:cNvPr id="75" name="Rectangle 74">
            <a:extLst>
              <a:ext uri="{FF2B5EF4-FFF2-40B4-BE49-F238E27FC236}">
                <a16:creationId xmlns:a16="http://schemas.microsoft.com/office/drawing/2014/main" id="{2E11CDE0-DEB2-4244-B136-338811D82A96}"/>
              </a:ext>
            </a:extLst>
          </p:cNvPr>
          <p:cNvSpPr/>
          <p:nvPr/>
        </p:nvSpPr>
        <p:spPr>
          <a:xfrm>
            <a:off x="8017099" y="4348163"/>
            <a:ext cx="4094311"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err="1">
                <a:latin typeface="Menlo" panose="020B0609030804020204" pitchFamily="49" charset="0"/>
              </a:rPr>
              <a:t>CoffeeShop</a:t>
            </a:r>
            <a:r>
              <a:rPr lang="en-GB" sz="1200" dirty="0">
                <a:latin typeface="Menlo" panose="020B0609030804020204" pitchFamily="49" charset="0"/>
              </a:rPr>
              <a:t> implements </a:t>
            </a:r>
            <a:r>
              <a:rPr lang="en-GB" sz="1200"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 {</a:t>
            </a:r>
          </a:p>
          <a:p>
            <a:r>
              <a:rPr lang="en-GB" sz="1200" dirty="0">
                <a:latin typeface="Menlo" panose="020B0609030804020204" pitchFamily="49" charset="0"/>
              </a:rPr>
              <a:t>    return Coffee();</a:t>
            </a:r>
          </a:p>
          <a:p>
            <a:r>
              <a:rPr lang="en-GB" sz="1200" dirty="0">
                <a:latin typeface="Menlo" panose="020B0609030804020204" pitchFamily="49" charset="0"/>
              </a:rPr>
              <a:t>  }//</a:t>
            </a:r>
            <a:r>
              <a:rPr lang="en-GB" sz="1200" dirty="0" err="1">
                <a:latin typeface="Menlo" panose="020B0609030804020204" pitchFamily="49" charset="0"/>
              </a:rPr>
              <a:t>createDrink</a:t>
            </a:r>
            <a:endParaRPr lang="en-GB" sz="1200" dirty="0">
              <a:latin typeface="Menlo" panose="020B0609030804020204" pitchFamily="49" charset="0"/>
            </a:endParaRPr>
          </a:p>
          <a:p>
            <a:r>
              <a:rPr lang="en-GB" sz="1200" dirty="0">
                <a:latin typeface="Menlo" panose="020B0609030804020204" pitchFamily="49" charset="0"/>
              </a:rPr>
              <a:t>}//</a:t>
            </a:r>
            <a:r>
              <a:rPr lang="en-GB" sz="1200" dirty="0" err="1">
                <a:latin typeface="Menlo" panose="020B0609030804020204" pitchFamily="49" charset="0"/>
              </a:rPr>
              <a:t>CoffeeShop</a:t>
            </a:r>
            <a:endParaRPr lang="en-GB" sz="1200" b="0" dirty="0">
              <a:effectLst/>
              <a:latin typeface="Menlo" panose="020B0609030804020204" pitchFamily="49" charset="0"/>
            </a:endParaRPr>
          </a:p>
        </p:txBody>
      </p:sp>
      <p:sp>
        <p:nvSpPr>
          <p:cNvPr id="88" name="Rectangle 87">
            <a:extLst>
              <a:ext uri="{FF2B5EF4-FFF2-40B4-BE49-F238E27FC236}">
                <a16:creationId xmlns:a16="http://schemas.microsoft.com/office/drawing/2014/main" id="{BE7E751C-F548-024C-8069-8026DBF70D47}"/>
              </a:ext>
            </a:extLst>
          </p:cNvPr>
          <p:cNvSpPr/>
          <p:nvPr/>
        </p:nvSpPr>
        <p:spPr>
          <a:xfrm>
            <a:off x="9911953" y="3799392"/>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89" name="Rectangle 88">
            <a:extLst>
              <a:ext uri="{FF2B5EF4-FFF2-40B4-BE49-F238E27FC236}">
                <a16:creationId xmlns:a16="http://schemas.microsoft.com/office/drawing/2014/main" id="{E1BCC942-BEEA-4A4D-B252-037415FF4EAC}"/>
              </a:ext>
            </a:extLst>
          </p:cNvPr>
          <p:cNvSpPr/>
          <p:nvPr/>
        </p:nvSpPr>
        <p:spPr>
          <a:xfrm>
            <a:off x="422061" y="4681781"/>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4" name="Slide Number Placeholder 3">
            <a:extLst>
              <a:ext uri="{FF2B5EF4-FFF2-40B4-BE49-F238E27FC236}">
                <a16:creationId xmlns:a16="http://schemas.microsoft.com/office/drawing/2014/main" id="{9E3706A0-24EB-F64A-8F76-5CC2D6052698}"/>
              </a:ext>
            </a:extLst>
          </p:cNvPr>
          <p:cNvSpPr>
            <a:spLocks noGrp="1"/>
          </p:cNvSpPr>
          <p:nvPr>
            <p:ph type="sldNum" sz="quarter" idx="12"/>
          </p:nvPr>
        </p:nvSpPr>
        <p:spPr/>
        <p:txBody>
          <a:bodyPr/>
          <a:lstStyle/>
          <a:p>
            <a:fld id="{31DE2C5B-556E-47B8-A792-024C2FCA4ACC}" type="slidenum">
              <a:rPr lang="en-GB" smtClean="0"/>
              <a:t>55</a:t>
            </a:fld>
            <a:endParaRPr lang="en-GB"/>
          </a:p>
        </p:txBody>
      </p:sp>
      <p:sp>
        <p:nvSpPr>
          <p:cNvPr id="24" name="TextBox 23">
            <a:extLst>
              <a:ext uri="{FF2B5EF4-FFF2-40B4-BE49-F238E27FC236}">
                <a16:creationId xmlns:a16="http://schemas.microsoft.com/office/drawing/2014/main" id="{2F356A6E-B8DE-AF4F-A81B-61BFB357FB8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3499623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Abstract Factory (Example in Dart)</a:t>
            </a:r>
            <a:endParaRPr lang="en-IT" dirty="0"/>
          </a:p>
        </p:txBody>
      </p:sp>
      <p:sp>
        <p:nvSpPr>
          <p:cNvPr id="53" name="Rectangle 52">
            <a:extLst>
              <a:ext uri="{FF2B5EF4-FFF2-40B4-BE49-F238E27FC236}">
                <a16:creationId xmlns:a16="http://schemas.microsoft.com/office/drawing/2014/main" id="{E6ED9E4B-536E-C64F-A6EB-4A6B63DD156E}"/>
              </a:ext>
            </a:extLst>
          </p:cNvPr>
          <p:cNvSpPr/>
          <p:nvPr/>
        </p:nvSpPr>
        <p:spPr>
          <a:xfrm>
            <a:off x="909161" y="1746124"/>
            <a:ext cx="6225735" cy="37856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Courier" pitchFamily="2" charset="0"/>
              </a:rPr>
              <a:t>void main() {</a:t>
            </a:r>
          </a:p>
          <a:p>
            <a:r>
              <a:rPr lang="en-GB" sz="1200" dirty="0">
                <a:latin typeface="Courier" pitchFamily="2" charset="0"/>
              </a:rPr>
              <a:t>  var mood = "sleepy";</a:t>
            </a:r>
          </a:p>
          <a:p>
            <a:endParaRPr lang="en-GB" sz="1200" dirty="0">
              <a:latin typeface="Courier" pitchFamily="2" charset="0"/>
            </a:endParaRPr>
          </a:p>
          <a:p>
            <a:r>
              <a:rPr lang="en-GB" sz="1200" dirty="0">
                <a:latin typeface="Courier" pitchFamily="2" charset="0"/>
              </a:rPr>
              <a:t>  //Here we are instantiating the abstract factory</a:t>
            </a:r>
          </a:p>
          <a:p>
            <a:r>
              <a:rPr lang="en-GB" sz="1200" dirty="0">
                <a:latin typeface="Courier" pitchFamily="2" charset="0"/>
              </a:rPr>
              <a:t>  </a:t>
            </a:r>
            <a:r>
              <a:rPr lang="en-GB" sz="1200" b="1" dirty="0" err="1">
                <a:latin typeface="Courier" pitchFamily="2" charset="0"/>
              </a:rPr>
              <a:t>DrinkFactory</a:t>
            </a:r>
            <a:r>
              <a:rPr lang="en-GB" sz="1200" b="1" dirty="0">
                <a:latin typeface="Courier" pitchFamily="2" charset="0"/>
              </a:rPr>
              <a:t> destination;</a:t>
            </a:r>
          </a:p>
          <a:p>
            <a:endParaRPr lang="en-GB" sz="1200" dirty="0">
              <a:latin typeface="Courier" pitchFamily="2" charset="0"/>
            </a:endParaRPr>
          </a:p>
          <a:p>
            <a:r>
              <a:rPr lang="en-GB" sz="1200" dirty="0">
                <a:latin typeface="Courier" pitchFamily="2" charset="0"/>
              </a:rPr>
              <a:t>  //We can leverage polymorphism to use the same instance object</a:t>
            </a:r>
          </a:p>
          <a:p>
            <a:r>
              <a:rPr lang="en-GB" sz="1200" dirty="0">
                <a:latin typeface="Courier" pitchFamily="2" charset="0"/>
              </a:rPr>
              <a:t>  if(mood == "sleepy") {</a:t>
            </a:r>
          </a:p>
          <a:p>
            <a:r>
              <a:rPr lang="en-GB" sz="1200" dirty="0">
                <a:latin typeface="Courier" pitchFamily="2" charset="0"/>
              </a:rPr>
              <a:t>      destination = </a:t>
            </a:r>
            <a:r>
              <a:rPr lang="en-GB" sz="1200" dirty="0" err="1">
                <a:latin typeface="Courier" pitchFamily="2" charset="0"/>
              </a:rPr>
              <a:t>CoffeeShop</a:t>
            </a:r>
            <a:r>
              <a:rPr lang="en-GB" sz="1200" dirty="0">
                <a:latin typeface="Courier" pitchFamily="2" charset="0"/>
              </a:rPr>
              <a:t>();</a:t>
            </a:r>
          </a:p>
          <a:p>
            <a:r>
              <a:rPr lang="en-GB" sz="1200" dirty="0">
                <a:latin typeface="Courier" pitchFamily="2" charset="0"/>
              </a:rPr>
              <a:t>  }//if</a:t>
            </a:r>
          </a:p>
          <a:p>
            <a:r>
              <a:rPr lang="en-GB" sz="1200" dirty="0">
                <a:latin typeface="Courier" pitchFamily="2" charset="0"/>
              </a:rPr>
              <a:t>  else{</a:t>
            </a:r>
          </a:p>
          <a:p>
            <a:r>
              <a:rPr lang="en-GB" sz="1200" dirty="0">
                <a:latin typeface="Courier" pitchFamily="2" charset="0"/>
              </a:rPr>
              <a:t>      destination = Pub();</a:t>
            </a:r>
          </a:p>
          <a:p>
            <a:r>
              <a:rPr lang="en-GB" sz="1200" dirty="0">
                <a:latin typeface="Courier" pitchFamily="2" charset="0"/>
              </a:rPr>
              <a:t>  }//else</a:t>
            </a:r>
          </a:p>
          <a:p>
            <a:r>
              <a:rPr lang="en-GB" sz="1200" dirty="0">
                <a:latin typeface="Courier" pitchFamily="2" charset="0"/>
              </a:rPr>
              <a:t>  </a:t>
            </a:r>
          </a:p>
          <a:p>
            <a:r>
              <a:rPr lang="en-GB" sz="1200" dirty="0">
                <a:latin typeface="Courier" pitchFamily="2" charset="0"/>
              </a:rPr>
              <a:t>  //This will assign to </a:t>
            </a:r>
            <a:r>
              <a:rPr lang="en-GB" sz="1200" dirty="0" err="1">
                <a:latin typeface="Courier" pitchFamily="2" charset="0"/>
              </a:rPr>
              <a:t>myBeverage</a:t>
            </a:r>
            <a:r>
              <a:rPr lang="en-GB" sz="1200" dirty="0">
                <a:latin typeface="Courier" pitchFamily="2" charset="0"/>
              </a:rPr>
              <a:t> a Coffee</a:t>
            </a:r>
          </a:p>
          <a:p>
            <a:r>
              <a:rPr lang="en-GB" sz="1200" dirty="0">
                <a:latin typeface="Courier" pitchFamily="2" charset="0"/>
              </a:rPr>
              <a:t>  var </a:t>
            </a:r>
            <a:r>
              <a:rPr lang="en-GB" sz="1200" dirty="0" err="1">
                <a:latin typeface="Courier" pitchFamily="2" charset="0"/>
              </a:rPr>
              <a:t>myBeverage</a:t>
            </a:r>
            <a:r>
              <a:rPr lang="en-GB" sz="1200" dirty="0">
                <a:latin typeface="Courier" pitchFamily="2" charset="0"/>
              </a:rPr>
              <a:t> = </a:t>
            </a:r>
            <a:r>
              <a:rPr lang="en-GB" sz="1200" dirty="0" err="1">
                <a:latin typeface="Courier" pitchFamily="2" charset="0"/>
              </a:rPr>
              <a:t>destination.createDrink</a:t>
            </a:r>
            <a:r>
              <a:rPr lang="en-GB" sz="1200" dirty="0">
                <a:latin typeface="Courier" pitchFamily="2" charset="0"/>
              </a:rPr>
              <a:t>();</a:t>
            </a:r>
          </a:p>
          <a:p>
            <a:endParaRPr lang="en-GB" sz="1200" dirty="0">
              <a:latin typeface="Courier" pitchFamily="2" charset="0"/>
            </a:endParaRPr>
          </a:p>
          <a:p>
            <a:r>
              <a:rPr lang="en-GB" sz="1200" dirty="0">
                <a:latin typeface="Courier" pitchFamily="2" charset="0"/>
              </a:rPr>
              <a:t>  //This will print "Pouring a coffee!"</a:t>
            </a:r>
          </a:p>
          <a:p>
            <a:r>
              <a:rPr lang="en-GB" sz="1200" dirty="0">
                <a:latin typeface="Courier" pitchFamily="2" charset="0"/>
              </a:rPr>
              <a:t>  </a:t>
            </a:r>
            <a:r>
              <a:rPr lang="en-GB" sz="1200" dirty="0" err="1">
                <a:latin typeface="Courier" pitchFamily="2" charset="0"/>
              </a:rPr>
              <a:t>myBeverage.pour</a:t>
            </a:r>
            <a:r>
              <a:rPr lang="en-GB" sz="1200" dirty="0">
                <a:latin typeface="Courier" pitchFamily="2" charset="0"/>
              </a:rPr>
              <a:t>();</a:t>
            </a:r>
          </a:p>
          <a:p>
            <a:r>
              <a:rPr lang="en-GB" sz="1200" dirty="0">
                <a:latin typeface="Courier" pitchFamily="2" charset="0"/>
              </a:rPr>
              <a:t>}//main</a:t>
            </a:r>
            <a:endParaRPr lang="en-GB" sz="1200" b="0" dirty="0">
              <a:effectLst/>
              <a:latin typeface="Courier" pitchFamily="2" charset="0"/>
            </a:endParaRPr>
          </a:p>
        </p:txBody>
      </p:sp>
      <p:sp>
        <p:nvSpPr>
          <p:cNvPr id="26" name="Content Placeholder 2">
            <a:extLst>
              <a:ext uri="{FF2B5EF4-FFF2-40B4-BE49-F238E27FC236}">
                <a16:creationId xmlns:a16="http://schemas.microsoft.com/office/drawing/2014/main" id="{F0EE7D41-BBC9-F247-984B-AF08D3F49DC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extra_lab-oop/abstract_factory_example.dart</a:t>
            </a:r>
          </a:p>
        </p:txBody>
      </p:sp>
      <p:sp>
        <p:nvSpPr>
          <p:cNvPr id="3" name="Slide Number Placeholder 2">
            <a:extLst>
              <a:ext uri="{FF2B5EF4-FFF2-40B4-BE49-F238E27FC236}">
                <a16:creationId xmlns:a16="http://schemas.microsoft.com/office/drawing/2014/main" id="{53CE59EB-00D0-4D4D-8704-F5967639568C}"/>
              </a:ext>
            </a:extLst>
          </p:cNvPr>
          <p:cNvSpPr>
            <a:spLocks noGrp="1"/>
          </p:cNvSpPr>
          <p:nvPr>
            <p:ph type="sldNum" sz="quarter" idx="12"/>
          </p:nvPr>
        </p:nvSpPr>
        <p:spPr/>
        <p:txBody>
          <a:bodyPr/>
          <a:lstStyle/>
          <a:p>
            <a:fld id="{31DE2C5B-556E-47B8-A792-024C2FCA4ACC}" type="slidenum">
              <a:rPr lang="en-GB" smtClean="0"/>
              <a:t>56</a:t>
            </a:fld>
            <a:endParaRPr lang="en-GB"/>
          </a:p>
        </p:txBody>
      </p:sp>
      <p:sp>
        <p:nvSpPr>
          <p:cNvPr id="6" name="TextBox 5">
            <a:extLst>
              <a:ext uri="{FF2B5EF4-FFF2-40B4-BE49-F238E27FC236}">
                <a16:creationId xmlns:a16="http://schemas.microsoft.com/office/drawing/2014/main" id="{92E9FD4C-ECFD-7146-A72E-378C788EA9F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487690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fontScale="92500" lnSpcReduction="20000"/>
          </a:bodyPr>
          <a:lstStyle/>
          <a:p>
            <a:r>
              <a:rPr lang="en-US" dirty="0"/>
              <a:t>Consequences: </a:t>
            </a:r>
          </a:p>
          <a:p>
            <a:endParaRPr lang="en-US" dirty="0"/>
          </a:p>
          <a:p>
            <a:pPr lvl="1"/>
            <a:r>
              <a:rPr lang="en-US" b="1" dirty="0">
                <a:solidFill>
                  <a:schemeClr val="accent6"/>
                </a:solidFill>
              </a:rPr>
              <a:t>We isolated the concrete classes</a:t>
            </a:r>
            <a:r>
              <a:rPr lang="en-US" dirty="0"/>
              <a:t>: the factory isolates users from implementation classes of the products since the factory encapsulate the responsibility of creating products objects. </a:t>
            </a:r>
          </a:p>
          <a:p>
            <a:pPr lvl="1"/>
            <a:endParaRPr lang="en-US" dirty="0">
              <a:sym typeface="Wingdings" pitchFamily="2" charset="2"/>
            </a:endParaRPr>
          </a:p>
          <a:p>
            <a:pPr lvl="1"/>
            <a:r>
              <a:rPr lang="en-US" b="1" dirty="0">
                <a:solidFill>
                  <a:schemeClr val="accent6"/>
                </a:solidFill>
                <a:sym typeface="Wingdings" pitchFamily="2" charset="2"/>
              </a:rPr>
              <a:t>We made exchanging product families easy</a:t>
            </a:r>
            <a:r>
              <a:rPr lang="en-US" dirty="0">
                <a:sym typeface="Wingdings" pitchFamily="2" charset="2"/>
              </a:rPr>
              <a:t>: we can just create a factory once and simply change the class that implements it to obtain different behaviors. </a:t>
            </a:r>
          </a:p>
          <a:p>
            <a:pPr lvl="1"/>
            <a:endParaRPr lang="en-US" dirty="0">
              <a:sym typeface="Wingdings" pitchFamily="2" charset="2"/>
            </a:endParaRPr>
          </a:p>
          <a:p>
            <a:pPr lvl="1"/>
            <a:r>
              <a:rPr lang="en-US" b="1" dirty="0">
                <a:solidFill>
                  <a:schemeClr val="accent6"/>
                </a:solidFill>
                <a:sym typeface="Wingdings" pitchFamily="2" charset="2"/>
              </a:rPr>
              <a:t>We promoted consistency among products</a:t>
            </a:r>
            <a:r>
              <a:rPr lang="en-US" dirty="0">
                <a:sym typeface="Wingdings" pitchFamily="2" charset="2"/>
              </a:rPr>
              <a:t>: it enforces the fact that when products of the same theme are designed to work together, the application should use objects from only one family at a time.</a:t>
            </a:r>
          </a:p>
          <a:p>
            <a:pPr lvl="1"/>
            <a:endParaRPr lang="en-US" dirty="0">
              <a:sym typeface="Wingdings" pitchFamily="2" charset="2"/>
            </a:endParaRPr>
          </a:p>
          <a:p>
            <a:pPr lvl="1"/>
            <a:r>
              <a:rPr lang="en-US" b="1" dirty="0">
                <a:solidFill>
                  <a:srgbClr val="FF0000"/>
                </a:solidFill>
                <a:sym typeface="Wingdings" pitchFamily="2" charset="2"/>
              </a:rPr>
              <a:t>Supporting new products is difficult</a:t>
            </a:r>
            <a:r>
              <a:rPr lang="en-US" dirty="0">
                <a:sym typeface="Wingdings" pitchFamily="2" charset="2"/>
              </a:rPr>
              <a:t>: the abstract factory fixes the kind of products that can be created. To support new products, we need to extend is. </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FA4E72AD-9A14-7C49-9C58-84E81F56C889}"/>
              </a:ext>
            </a:extLst>
          </p:cNvPr>
          <p:cNvSpPr>
            <a:spLocks noGrp="1"/>
          </p:cNvSpPr>
          <p:nvPr>
            <p:ph type="sldNum" sz="quarter" idx="12"/>
          </p:nvPr>
        </p:nvSpPr>
        <p:spPr/>
        <p:txBody>
          <a:bodyPr/>
          <a:lstStyle/>
          <a:p>
            <a:fld id="{31DE2C5B-556E-47B8-A792-024C2FCA4ACC}" type="slidenum">
              <a:rPr lang="en-GB" smtClean="0"/>
              <a:t>57</a:t>
            </a:fld>
            <a:endParaRPr lang="en-GB"/>
          </a:p>
        </p:txBody>
      </p:sp>
      <p:sp>
        <p:nvSpPr>
          <p:cNvPr id="5" name="TextBox 4">
            <a:extLst>
              <a:ext uri="{FF2B5EF4-FFF2-40B4-BE49-F238E27FC236}">
                <a16:creationId xmlns:a16="http://schemas.microsoft.com/office/drawing/2014/main" id="{EE223902-1B93-A145-A508-A9ED2493E104}"/>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192955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r>
              <a:rPr lang="en-GB" sz="2600" b="1" dirty="0"/>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58</a:t>
            </a:fld>
            <a:endParaRPr lang="en-GB"/>
          </a:p>
        </p:txBody>
      </p:sp>
    </p:spTree>
    <p:extLst>
      <p:ext uri="{BB962C8B-B14F-4D97-AF65-F5344CB8AC3E}">
        <p14:creationId xmlns:p14="http://schemas.microsoft.com/office/powerpoint/2010/main" val="3571281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Resources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pPr marL="0" indent="0">
              <a:buNone/>
            </a:pPr>
            <a:endParaRPr lang="en-GB" dirty="0"/>
          </a:p>
          <a:p>
            <a:r>
              <a:rPr lang="en-GB" dirty="0"/>
              <a:t>The Gang Of Four – Design Patterns</a:t>
            </a:r>
          </a:p>
          <a:p>
            <a:pPr lvl="1"/>
            <a:r>
              <a:rPr lang="en-GB" dirty="0">
                <a:hlinkClick r:id="rId3"/>
              </a:rPr>
              <a:t>https://github.com/amilajack/reading/blob/master/Design/GOF%20Design%20Patterns.pdf</a:t>
            </a:r>
            <a:r>
              <a:rPr lang="en-GB" dirty="0"/>
              <a:t> </a:t>
            </a:r>
          </a:p>
          <a:p>
            <a:endParaRPr lang="en-GB" dirty="0"/>
          </a:p>
          <a:p>
            <a:r>
              <a:rPr lang="en-GB" dirty="0"/>
              <a:t>Exhaustive examples of design patterns implemented in Dart</a:t>
            </a:r>
          </a:p>
          <a:p>
            <a:pPr lvl="1"/>
            <a:r>
              <a:rPr lang="en-GB" dirty="0">
                <a:hlinkClick r:id="rId4"/>
              </a:rPr>
              <a:t>https://scottt2.github.io/design-patterns-in-dart/</a:t>
            </a:r>
            <a:r>
              <a:rPr lang="en-GB" dirty="0"/>
              <a:t> </a:t>
            </a:r>
          </a:p>
        </p:txBody>
      </p:sp>
      <p:sp>
        <p:nvSpPr>
          <p:cNvPr id="3" name="Slide Number Placeholder 2">
            <a:extLst>
              <a:ext uri="{FF2B5EF4-FFF2-40B4-BE49-F238E27FC236}">
                <a16:creationId xmlns:a16="http://schemas.microsoft.com/office/drawing/2014/main" id="{913C1C7C-D9E7-E84E-B1F1-554D5894A693}"/>
              </a:ext>
            </a:extLst>
          </p:cNvPr>
          <p:cNvSpPr>
            <a:spLocks noGrp="1"/>
          </p:cNvSpPr>
          <p:nvPr>
            <p:ph type="sldNum" sz="quarter" idx="12"/>
          </p:nvPr>
        </p:nvSpPr>
        <p:spPr/>
        <p:txBody>
          <a:bodyPr/>
          <a:lstStyle/>
          <a:p>
            <a:fld id="{31DE2C5B-556E-47B8-A792-024C2FCA4ACC}" type="slidenum">
              <a:rPr lang="en-GB" smtClean="0"/>
              <a:t>59</a:t>
            </a:fld>
            <a:endParaRPr lang="en-GB"/>
          </a:p>
        </p:txBody>
      </p:sp>
    </p:spTree>
    <p:extLst>
      <p:ext uri="{BB962C8B-B14F-4D97-AF65-F5344CB8AC3E}">
        <p14:creationId xmlns:p14="http://schemas.microsoft.com/office/powerpoint/2010/main" val="331543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sz="2600" dirty="0">
                <a:solidFill>
                  <a:schemeClr val="bg2">
                    <a:lumMod val="90000"/>
                  </a:schemeClr>
                </a:solidFill>
              </a:rPr>
              <a:t>Goals and Principles</a:t>
            </a:r>
          </a:p>
          <a:p>
            <a:r>
              <a:rPr lang="en-GB" sz="2600" b="1" dirty="0"/>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92822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Creating and defining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a:bodyPr>
          <a:lstStyle/>
          <a:p>
            <a:r>
              <a:rPr lang="en-GB" dirty="0"/>
              <a:t>Let’s analyse the basic elements of a class:</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Instance variables </a:t>
            </a:r>
          </a:p>
          <a:p>
            <a:pPr marL="457200" lvl="1" indent="0">
              <a:buNone/>
            </a:pPr>
            <a:r>
              <a:rPr lang="en-GB" dirty="0">
                <a:latin typeface="Courier" pitchFamily="2" charset="0"/>
              </a:rPr>
              <a:t>    </a:t>
            </a:r>
          </a:p>
          <a:p>
            <a:pPr marL="457200" lvl="1" indent="0">
              <a:buNone/>
            </a:pPr>
            <a:r>
              <a:rPr lang="en-GB" dirty="0">
                <a:latin typeface="Courier" pitchFamily="2" charset="0"/>
              </a:rPr>
              <a:t>    </a:t>
            </a:r>
            <a:r>
              <a:rPr lang="en-GB" b="1" dirty="0">
                <a:highlight>
                  <a:srgbClr val="FFFF00"/>
                </a:highlight>
                <a:latin typeface="Courier" pitchFamily="2" charset="0"/>
              </a:rPr>
              <a:t>// --- Constructor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endParaRPr lang="en-GB" b="1" dirty="0">
              <a:highlight>
                <a:srgbClr val="FFFF00"/>
              </a:highlight>
              <a:latin typeface="Courier" pitchFamily="2" charset="0"/>
            </a:endParaRP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 name="Content Placeholder 2">
            <a:extLst>
              <a:ext uri="{FF2B5EF4-FFF2-40B4-BE49-F238E27FC236}">
                <a16:creationId xmlns:a16="http://schemas.microsoft.com/office/drawing/2014/main" id="{E3F8BDED-F3D4-D841-999A-33618683B0B2}"/>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from now on, all examples will be in Dart language</a:t>
            </a:r>
            <a:endParaRPr lang="en-IT" sz="1600" dirty="0">
              <a:latin typeface="Courier" pitchFamily="2" charset="0"/>
              <a:ea typeface="Palatino" pitchFamily="2" charset="77"/>
            </a:endParaRPr>
          </a:p>
        </p:txBody>
      </p:sp>
      <p:sp>
        <p:nvSpPr>
          <p:cNvPr id="3" name="Slide Number Placeholder 2">
            <a:extLst>
              <a:ext uri="{FF2B5EF4-FFF2-40B4-BE49-F238E27FC236}">
                <a16:creationId xmlns:a16="http://schemas.microsoft.com/office/drawing/2014/main" id="{F4691A79-9896-2D4A-90CD-BF67615314A2}"/>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189205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Creating and defining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625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Instance variables </a:t>
            </a:r>
          </a:p>
          <a:p>
            <a:pPr marL="457200" lvl="1" indent="0">
              <a:buNone/>
            </a:pPr>
            <a:r>
              <a:rPr lang="en-GB" dirty="0">
                <a:latin typeface="Courier" pitchFamily="2" charset="0"/>
              </a:rPr>
              <a:t>    final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final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Constructor </a:t>
            </a:r>
          </a:p>
          <a:p>
            <a:pPr marL="457200" lvl="1" indent="0">
              <a:buNone/>
            </a:pPr>
            <a:r>
              <a:rPr lang="en-GB" dirty="0">
                <a:latin typeface="Courier" pitchFamily="2" charset="0"/>
              </a:rPr>
              <a:t>    Dog({required </a:t>
            </a:r>
            <a:r>
              <a:rPr lang="en-GB" dirty="0" err="1">
                <a:latin typeface="Courier" pitchFamily="2" charset="0"/>
              </a:rPr>
              <a:t>this.name</a:t>
            </a:r>
            <a:r>
              <a:rPr lang="en-GB" dirty="0">
                <a:latin typeface="Courier" pitchFamily="2" charset="0"/>
              </a:rPr>
              <a:t>, required </a:t>
            </a:r>
            <a:r>
              <a:rPr lang="en-GB" dirty="0" err="1">
                <a:latin typeface="Courier" pitchFamily="2" charset="0"/>
              </a:rPr>
              <a:t>this.weight</a:t>
            </a:r>
            <a:r>
              <a:rPr lang="en-GB" dirty="0">
                <a:latin typeface="Courier" pitchFamily="2" charset="0"/>
              </a:rPr>
              <a:t>, required </a:t>
            </a:r>
            <a:r>
              <a:rPr lang="en-GB" dirty="0" err="1">
                <a:latin typeface="Courier" pitchFamily="2" charset="0"/>
              </a:rPr>
              <a:t>this.color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259744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The </a:t>
            </a:r>
            <a:r>
              <a:rPr lang="en-GB" dirty="0">
                <a:latin typeface="Courier" pitchFamily="2" charset="0"/>
              </a:rPr>
              <a:t>this</a:t>
            </a:r>
            <a:r>
              <a:rPr lang="en-GB" dirty="0"/>
              <a:t> keyword</a:t>
            </a:r>
            <a:endParaRPr lang="en-IT" dirty="0"/>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 name="Content Placeholder 2">
            <a:extLst>
              <a:ext uri="{FF2B5EF4-FFF2-40B4-BE49-F238E27FC236}">
                <a16:creationId xmlns:a16="http://schemas.microsoft.com/office/drawing/2014/main" id="{E3F8BDED-F3D4-D841-999A-33618683B0B2}"/>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this</a:t>
            </a:r>
            <a:r>
              <a:rPr lang="en-IT" sz="1600" dirty="0">
                <a:ea typeface="Palatino" pitchFamily="2" charset="77"/>
              </a:rPr>
              <a:t> is a special reference variable that referes to the current object.</a:t>
            </a:r>
          </a:p>
        </p:txBody>
      </p:sp>
      <p:sp>
        <p:nvSpPr>
          <p:cNvPr id="9" name="Content Placeholder 2">
            <a:extLst>
              <a:ext uri="{FF2B5EF4-FFF2-40B4-BE49-F238E27FC236}">
                <a16:creationId xmlns:a16="http://schemas.microsoft.com/office/drawing/2014/main" id="{DA0264AC-54D3-0341-BB76-FBF37C7CB0C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extra_lab-oop/dog.dart</a:t>
            </a:r>
          </a:p>
        </p:txBody>
      </p:sp>
      <p:cxnSp>
        <p:nvCxnSpPr>
          <p:cNvPr id="10" name="Straight Arrow Connector 9">
            <a:extLst>
              <a:ext uri="{FF2B5EF4-FFF2-40B4-BE49-F238E27FC236}">
                <a16:creationId xmlns:a16="http://schemas.microsoft.com/office/drawing/2014/main" id="{94232946-ADC2-AB40-AC1D-9B4F0540EC76}"/>
              </a:ext>
            </a:extLst>
          </p:cNvPr>
          <p:cNvCxnSpPr>
            <a:cxnSpLocks/>
            <a:stCxn id="8" idx="1"/>
          </p:cNvCxnSpPr>
          <p:nvPr/>
        </p:nvCxnSpPr>
        <p:spPr>
          <a:xfrm flipH="1" flipV="1">
            <a:off x="5057105" y="3689797"/>
            <a:ext cx="4052325" cy="1662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60947ED-6BFA-6048-952F-DFEB9BA097DE}"/>
              </a:ext>
            </a:extLst>
          </p:cNvPr>
          <p:cNvCxnSpPr>
            <a:cxnSpLocks/>
            <a:stCxn id="8" idx="1"/>
          </p:cNvCxnSpPr>
          <p:nvPr/>
        </p:nvCxnSpPr>
        <p:spPr>
          <a:xfrm flipH="1" flipV="1">
            <a:off x="3082569" y="3689797"/>
            <a:ext cx="6026861" cy="1662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A0CE5B6-F225-5941-AC6C-77EF6ED88465}"/>
              </a:ext>
            </a:extLst>
          </p:cNvPr>
          <p:cNvCxnSpPr>
            <a:cxnSpLocks/>
            <a:stCxn id="8" idx="1"/>
          </p:cNvCxnSpPr>
          <p:nvPr/>
        </p:nvCxnSpPr>
        <p:spPr>
          <a:xfrm flipH="1" flipV="1">
            <a:off x="7134896" y="3689797"/>
            <a:ext cx="1974534" cy="1662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E70E06CB-F9B6-5948-B612-1AB0DF31EED1}"/>
              </a:ext>
            </a:extLst>
          </p:cNvPr>
          <p:cNvSpPr>
            <a:spLocks noGrp="1"/>
          </p:cNvSpPr>
          <p:nvPr>
            <p:ph type="sldNum" sz="quarter" idx="12"/>
          </p:nvPr>
        </p:nvSpPr>
        <p:spPr/>
        <p:txBody>
          <a:bodyPr/>
          <a:lstStyle/>
          <a:p>
            <a:fld id="{31DE2C5B-556E-47B8-A792-024C2FCA4ACC}" type="slidenum">
              <a:rPr lang="en-GB" smtClean="0"/>
              <a:t>9</a:t>
            </a:fld>
            <a:endParaRPr lang="en-GB"/>
          </a:p>
        </p:txBody>
      </p:sp>
      <p:sp>
        <p:nvSpPr>
          <p:cNvPr id="17" name="Content Placeholder 2">
            <a:extLst>
              <a:ext uri="{FF2B5EF4-FFF2-40B4-BE49-F238E27FC236}">
                <a16:creationId xmlns:a16="http://schemas.microsoft.com/office/drawing/2014/main" id="{D0CD7ABD-0C9A-AB46-AE1A-82D7BD2662D6}"/>
              </a:ext>
            </a:extLst>
          </p:cNvPr>
          <p:cNvSpPr>
            <a:spLocks noGrp="1"/>
          </p:cNvSpPr>
          <p:nvPr>
            <p:ph idx="1"/>
          </p:nvPr>
        </p:nvSpPr>
        <p:spPr>
          <a:xfrm>
            <a:off x="428172" y="1288595"/>
            <a:ext cx="8812081" cy="5377686"/>
          </a:xfrm>
        </p:spPr>
        <p:txBody>
          <a:bodyPr>
            <a:normAutofit fontScale="625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final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final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 </a:t>
            </a:r>
          </a:p>
          <a:p>
            <a:pPr marL="457200" lvl="1" indent="0">
              <a:buNone/>
            </a:pPr>
            <a:r>
              <a:rPr lang="en-GB" dirty="0">
                <a:latin typeface="Courier" pitchFamily="2" charset="0"/>
              </a:rPr>
              <a:t>    Dog({required </a:t>
            </a:r>
            <a:r>
              <a:rPr lang="en-GB" dirty="0" err="1">
                <a:highlight>
                  <a:srgbClr val="FFFF00"/>
                </a:highlight>
                <a:latin typeface="Courier" pitchFamily="2" charset="0"/>
              </a:rPr>
              <a:t>this</a:t>
            </a:r>
            <a:r>
              <a:rPr lang="en-GB" dirty="0" err="1">
                <a:latin typeface="Courier" pitchFamily="2" charset="0"/>
              </a:rPr>
              <a:t>.name</a:t>
            </a:r>
            <a:r>
              <a:rPr lang="en-GB" dirty="0">
                <a:latin typeface="Courier" pitchFamily="2" charset="0"/>
              </a:rPr>
              <a:t>, required </a:t>
            </a:r>
            <a:r>
              <a:rPr lang="en-GB" dirty="0" err="1">
                <a:highlight>
                  <a:srgbClr val="FFFF00"/>
                </a:highlight>
                <a:latin typeface="Courier" pitchFamily="2" charset="0"/>
              </a:rPr>
              <a:t>this</a:t>
            </a:r>
            <a:r>
              <a:rPr lang="en-GB" dirty="0" err="1">
                <a:latin typeface="Courier" pitchFamily="2" charset="0"/>
              </a:rPr>
              <a:t>.weight</a:t>
            </a:r>
            <a:r>
              <a:rPr lang="en-GB" dirty="0">
                <a:latin typeface="Courier" pitchFamily="2" charset="0"/>
              </a:rPr>
              <a:t>, required </a:t>
            </a:r>
            <a:r>
              <a:rPr lang="en-GB" dirty="0" err="1">
                <a:highlight>
                  <a:srgbClr val="FFFF00"/>
                </a:highlight>
                <a:latin typeface="Courier" pitchFamily="2" charset="0"/>
              </a:rPr>
              <a:t>this</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Tree>
    <p:extLst>
      <p:ext uri="{BB962C8B-B14F-4D97-AF65-F5344CB8AC3E}">
        <p14:creationId xmlns:p14="http://schemas.microsoft.com/office/powerpoint/2010/main" val="205015676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24695</TotalTime>
  <Words>5211</Words>
  <Application>Microsoft Macintosh PowerPoint</Application>
  <PresentationFormat>Widescreen</PresentationFormat>
  <Paragraphs>1117</Paragraphs>
  <Slides>59</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Courier</vt:lpstr>
      <vt:lpstr>Courier New</vt:lpstr>
      <vt:lpstr>Menlo</vt:lpstr>
      <vt:lpstr>Palatino Linotype</vt:lpstr>
      <vt:lpstr>Times New Roman</vt:lpstr>
      <vt:lpstr>Wingdings</vt:lpstr>
      <vt:lpstr>Tema di Office</vt:lpstr>
      <vt:lpstr>Giacomo Cappon</vt:lpstr>
      <vt:lpstr>Outline</vt:lpstr>
      <vt:lpstr>Object oriented programming</vt:lpstr>
      <vt:lpstr>Goals of OOP</vt:lpstr>
      <vt:lpstr>Principles of OOP</vt:lpstr>
      <vt:lpstr>Outline</vt:lpstr>
      <vt:lpstr>Creating and defining a class</vt:lpstr>
      <vt:lpstr>Creating and defining a class</vt:lpstr>
      <vt:lpstr>The this keyword</vt:lpstr>
      <vt:lpstr>Using a class</vt:lpstr>
      <vt:lpstr>Outline</vt:lpstr>
      <vt:lpstr>Inheritance</vt:lpstr>
      <vt:lpstr>Inheritance (example)</vt:lpstr>
      <vt:lpstr>Inheritance (example)</vt:lpstr>
      <vt:lpstr>Inheritance (example)</vt:lpstr>
      <vt:lpstr>Inheritance (example)</vt:lpstr>
      <vt:lpstr>Inheritance (example)</vt:lpstr>
      <vt:lpstr>The extends keyword</vt:lpstr>
      <vt:lpstr>The super keyword</vt:lpstr>
      <vt:lpstr>Using inheritance</vt:lpstr>
      <vt:lpstr>How’s that possible? Dynamic dispatch</vt:lpstr>
      <vt:lpstr>Outline</vt:lpstr>
      <vt:lpstr>Polymorphism</vt:lpstr>
      <vt:lpstr>Polymorphism – Method invocation and override</vt:lpstr>
      <vt:lpstr>Polymorphism – Casting</vt:lpstr>
      <vt:lpstr>Outline</vt:lpstr>
      <vt:lpstr>Abstract data types</vt:lpstr>
      <vt:lpstr>Interfaces</vt:lpstr>
      <vt:lpstr>Interfaces</vt:lpstr>
      <vt:lpstr>Abstract classes</vt:lpstr>
      <vt:lpstr>Interfaces and abstract classes in Dart</vt:lpstr>
      <vt:lpstr>The implements keyword</vt:lpstr>
      <vt:lpstr>Using abstract classes in Dart</vt:lpstr>
      <vt:lpstr>Outline</vt:lpstr>
      <vt:lpstr>Design Patterns</vt:lpstr>
      <vt:lpstr>Outline</vt:lpstr>
      <vt:lpstr>Composite</vt:lpstr>
      <vt:lpstr>Composite (Example)</vt:lpstr>
      <vt:lpstr>Composite (Example)</vt:lpstr>
      <vt:lpstr>Composite (Example in Dart)</vt:lpstr>
      <vt:lpstr>Using Composite (Example in Dart)</vt:lpstr>
      <vt:lpstr>Composite</vt:lpstr>
      <vt:lpstr>Outline</vt:lpstr>
      <vt:lpstr>Singleton</vt:lpstr>
      <vt:lpstr>Singleton (Example)</vt:lpstr>
      <vt:lpstr>Singleton (Example)</vt:lpstr>
      <vt:lpstr>Singleton (Example in Dart)</vt:lpstr>
      <vt:lpstr>Singleton (Example in Dart)</vt:lpstr>
      <vt:lpstr>Using Singleton (Example in Dart)</vt:lpstr>
      <vt:lpstr>Singleton</vt:lpstr>
      <vt:lpstr>Outline</vt:lpstr>
      <vt:lpstr>Abstract Factory</vt:lpstr>
      <vt:lpstr>Abstract Factory (Example)</vt:lpstr>
      <vt:lpstr>Abstract Factory (Example)</vt:lpstr>
      <vt:lpstr>Abstract Factory (Example in Dart)</vt:lpstr>
      <vt:lpstr>Using Abstract Factory (Example in Dart)</vt:lpstr>
      <vt:lpstr>Abstract Factory</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343</cp:revision>
  <dcterms:created xsi:type="dcterms:W3CDTF">2021-07-19T09:08:13Z</dcterms:created>
  <dcterms:modified xsi:type="dcterms:W3CDTF">2022-03-14T12:20:02Z</dcterms:modified>
</cp:coreProperties>
</file>