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380" r:id="rId3"/>
    <p:sldId id="369" r:id="rId4"/>
    <p:sldId id="288" r:id="rId5"/>
    <p:sldId id="381" r:id="rId6"/>
    <p:sldId id="304" r:id="rId7"/>
    <p:sldId id="305" r:id="rId8"/>
    <p:sldId id="357" r:id="rId9"/>
    <p:sldId id="358" r:id="rId10"/>
    <p:sldId id="360" r:id="rId11"/>
    <p:sldId id="361" r:id="rId12"/>
    <p:sldId id="362" r:id="rId13"/>
    <p:sldId id="363" r:id="rId14"/>
    <p:sldId id="388" r:id="rId15"/>
    <p:sldId id="356" r:id="rId16"/>
    <p:sldId id="365" r:id="rId17"/>
    <p:sldId id="370" r:id="rId18"/>
    <p:sldId id="368" r:id="rId19"/>
    <p:sldId id="366" r:id="rId20"/>
    <p:sldId id="389" r:id="rId21"/>
    <p:sldId id="364" r:id="rId22"/>
    <p:sldId id="390" r:id="rId23"/>
    <p:sldId id="367" r:id="rId24"/>
    <p:sldId id="371" r:id="rId25"/>
    <p:sldId id="372" r:id="rId26"/>
    <p:sldId id="373" r:id="rId27"/>
    <p:sldId id="377" r:id="rId28"/>
    <p:sldId id="378" r:id="rId29"/>
    <p:sldId id="379" r:id="rId30"/>
    <p:sldId id="375" r:id="rId31"/>
    <p:sldId id="391" r:id="rId32"/>
    <p:sldId id="303" r:id="rId33"/>
    <p:sldId id="395" r:id="rId34"/>
    <p:sldId id="392" r:id="rId35"/>
    <p:sldId id="341" r:id="rId36"/>
    <p:sldId id="393" r:id="rId37"/>
    <p:sldId id="31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86517"/>
  </p:normalViewPr>
  <p:slideViewPr>
    <p:cSldViewPr snapToGrid="0">
      <p:cViewPr varScale="1">
        <p:scale>
          <a:sx n="92" d="100"/>
          <a:sy n="92" d="100"/>
        </p:scale>
        <p:origin x="11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24/02/22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8116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7003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43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7694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00952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265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1118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638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589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730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250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9967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51892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99017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8955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2389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4139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801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0808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067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64456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4145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43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.dev/tutorials/language/stream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" TargetMode="External"/><Relationship Id="rId2" Type="http://schemas.openxmlformats.org/officeDocument/2006/relationships/hyperlink" Target="https://github.com/gcappon/bwthw/tree/master/lab_02-dart_101_part_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rt.dev/tutorials/language/streams" TargetMode="External"/><Relationship Id="rId4" Type="http://schemas.openxmlformats.org/officeDocument/2006/relationships/hyperlink" Target="https://dart.dev/codelabs/async-awa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Dart 101 – Part 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Constructors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70000" lnSpcReduction="20000"/>
          </a:bodyPr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sz="2200" dirty="0">
                <a:latin typeface="Courier" pitchFamily="2" charset="0"/>
              </a:rPr>
              <a:t>double? weight;	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String? name;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//Unnamed constructor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//Named constructor 1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Animal.withName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this.name</a:t>
            </a:r>
            <a:r>
              <a:rPr lang="en-GB" b="1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2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Animal.withWeight</a:t>
            </a:r>
            <a:r>
              <a:rPr lang="en-GB" b="1" dirty="0">
                <a:latin typeface="Courier" pitchFamily="2" charset="0"/>
              </a:rPr>
              <a:t>({</a:t>
            </a:r>
            <a:r>
              <a:rPr lang="en-GB" b="1" dirty="0" err="1">
                <a:latin typeface="Courier" pitchFamily="2" charset="0"/>
              </a:rPr>
              <a:t>this.weight</a:t>
            </a:r>
            <a:r>
              <a:rPr lang="en-GB" b="1" dirty="0">
                <a:latin typeface="Courier" pitchFamily="2" charset="0"/>
              </a:rPr>
              <a:t>});</a:t>
            </a:r>
          </a:p>
          <a:p>
            <a:pPr marL="342900" lvl="1" indent="0">
              <a:buNone/>
            </a:pPr>
            <a:endParaRPr lang="en-GB" b="1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//Named constructor 3.</a:t>
            </a:r>
          </a:p>
          <a:p>
            <a:pPr marL="342900" lvl="1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Animal.fuffy</a:t>
            </a:r>
            <a:r>
              <a:rPr lang="en-GB" b="1" dirty="0">
                <a:latin typeface="Courier" pitchFamily="2" charset="0"/>
              </a:rPr>
              <a:t>() : name = '</a:t>
            </a:r>
            <a:r>
              <a:rPr lang="en-GB" b="1" dirty="0" err="1">
                <a:latin typeface="Courier" pitchFamily="2" charset="0"/>
              </a:rPr>
              <a:t>Fuffy</a:t>
            </a:r>
            <a:r>
              <a:rPr lang="en-GB" b="1" dirty="0">
                <a:latin typeface="Courier" pitchFamily="2" charset="0"/>
              </a:rPr>
              <a:t>', weight = 2;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354053" y="36723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Constructors follows the same </a:t>
            </a:r>
            <a:r>
              <a:rPr lang="en-GB" dirty="0" err="1">
                <a:latin typeface="Palatino Linotype" panose="02040502050505030304" pitchFamily="18" charset="0"/>
              </a:rPr>
              <a:t>synthax</a:t>
            </a:r>
            <a:r>
              <a:rPr lang="en-GB" dirty="0">
                <a:latin typeface="Palatino Linotype" panose="02040502050505030304" pitchFamily="18" charset="0"/>
              </a:rPr>
              <a:t> rules as functions regarding parameters.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922295" y="3995479"/>
            <a:ext cx="1431758" cy="4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E1EF6A-FD32-9D4F-8B90-1018F1440FAC}"/>
              </a:ext>
            </a:extLst>
          </p:cNvPr>
          <p:cNvSpPr/>
          <p:nvPr/>
        </p:nvSpPr>
        <p:spPr>
          <a:xfrm>
            <a:off x="5354053" y="1806725"/>
            <a:ext cx="42230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Note: This is equivalent to write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</a:p>
          <a:p>
            <a:r>
              <a:rPr lang="en-GB" dirty="0">
                <a:latin typeface="Courier" pitchFamily="2" charset="0"/>
              </a:rPr>
              <a:t>Animal(String? name){</a:t>
            </a:r>
          </a:p>
          <a:p>
            <a:r>
              <a:rPr lang="en-GB" dirty="0">
                <a:latin typeface="Courier" pitchFamily="2" charset="0"/>
              </a:rPr>
              <a:t>   </a:t>
            </a:r>
            <a:r>
              <a:rPr lang="en-GB" dirty="0" err="1">
                <a:latin typeface="Courier" pitchFamily="2" charset="0"/>
              </a:rPr>
              <a:t>this.name</a:t>
            </a:r>
            <a:r>
              <a:rPr lang="en-GB" dirty="0">
                <a:latin typeface="Courier" pitchFamily="2" charset="0"/>
              </a:rPr>
              <a:t> = name;</a:t>
            </a:r>
          </a:p>
          <a:p>
            <a:r>
              <a:rPr lang="en-GB" dirty="0">
                <a:latin typeface="Courier" pitchFamily="2" charset="0"/>
              </a:rPr>
              <a:t>}//Animal</a:t>
            </a:r>
          </a:p>
          <a:p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E7A049-0C59-3141-9720-40E67A90C4F9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573379" y="2683888"/>
            <a:ext cx="1780674" cy="110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7C30A-9986-944A-8064-194E955BBB87}"/>
              </a:ext>
            </a:extLst>
          </p:cNvPr>
          <p:cNvSpPr/>
          <p:nvPr/>
        </p:nvSpPr>
        <p:spPr>
          <a:xfrm>
            <a:off x="5354053" y="568586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It is possible to use the so-called “Initializer list”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8D12E5-7B26-7C40-A3BA-887EC5A325BF}"/>
              </a:ext>
            </a:extLst>
          </p:cNvPr>
          <p:cNvCxnSpPr>
            <a:cxnSpLocks/>
          </p:cNvCxnSpPr>
          <p:nvPr/>
        </p:nvCxnSpPr>
        <p:spPr>
          <a:xfrm>
            <a:off x="3922295" y="5496833"/>
            <a:ext cx="1431758" cy="37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1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and use objects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Then we can finally create and use objects!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 = Animal();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animal2 = </a:t>
            </a:r>
            <a:r>
              <a:rPr lang="en-GB" dirty="0" err="1">
                <a:latin typeface="Courier" pitchFamily="2" charset="0"/>
              </a:rPr>
              <a:t>Animal.withName</a:t>
            </a:r>
            <a:r>
              <a:rPr lang="en-GB" dirty="0">
                <a:latin typeface="Courier" pitchFamily="2" charset="0"/>
              </a:rPr>
              <a:t>('</a:t>
            </a:r>
            <a:r>
              <a:rPr lang="en-GB" dirty="0" err="1">
                <a:latin typeface="Courier" pitchFamily="2" charset="0"/>
              </a:rPr>
              <a:t>GoodBoy</a:t>
            </a:r>
            <a:r>
              <a:rPr lang="en-GB" dirty="0">
                <a:latin typeface="Courier" pitchFamily="2" charset="0"/>
              </a:rPr>
              <a:t>');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animal3 = </a:t>
            </a:r>
            <a:r>
              <a:rPr lang="en-GB" dirty="0" err="1">
                <a:latin typeface="Courier" pitchFamily="2" charset="0"/>
              </a:rPr>
              <a:t>Animal.withWeight</a:t>
            </a:r>
            <a:r>
              <a:rPr lang="en-GB" dirty="0">
                <a:latin typeface="Courier" pitchFamily="2" charset="0"/>
              </a:rPr>
              <a:t>(weight: 10);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var animal4 = </a:t>
            </a:r>
            <a:r>
              <a:rPr lang="en-GB" dirty="0" err="1">
                <a:latin typeface="Courier" pitchFamily="2" charset="0"/>
              </a:rPr>
              <a:t>Animal.fuffy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342900" lvl="1" indent="0">
              <a:buNone/>
            </a:pPr>
            <a:endParaRPr lang="en-GB" dirty="0">
              <a:latin typeface="Courier" pitchFamily="2" charset="0"/>
            </a:endParaRP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 = 100;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animal.weight</a:t>
            </a:r>
            <a:r>
              <a:rPr lang="en-GB" dirty="0">
                <a:latin typeface="Courier" pitchFamily="2" charset="0"/>
              </a:rPr>
              <a:t>); // This will print '100.0'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assert(</a:t>
            </a:r>
            <a:r>
              <a:rPr lang="en-GB" dirty="0" err="1">
                <a:latin typeface="Courier" pitchFamily="2" charset="0"/>
              </a:rPr>
              <a:t>animal.name</a:t>
            </a:r>
            <a:r>
              <a:rPr lang="en-GB" dirty="0">
                <a:latin typeface="Courier" pitchFamily="2" charset="0"/>
              </a:rPr>
              <a:t> == null); // This will print 'null'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F11AEC6-A11D-DD40-833D-627FD0C80601}"/>
              </a:ext>
            </a:extLst>
          </p:cNvPr>
          <p:cNvSpPr txBox="1">
            <a:spLocks/>
          </p:cNvSpPr>
          <p:nvPr/>
        </p:nvSpPr>
        <p:spPr>
          <a:xfrm>
            <a:off x="9173028" y="1361167"/>
            <a:ext cx="3064042" cy="482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How to create an object using the unnamed constructor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How to create an object using the named constructors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GB" sz="20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2000" dirty="0"/>
              <a:t>Instance variables of animal can be accessed using the dot notation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T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A7B41-6E8C-CF4A-8CD6-446320045285}"/>
              </a:ext>
            </a:extLst>
          </p:cNvPr>
          <p:cNvCxnSpPr>
            <a:cxnSpLocks/>
          </p:cNvCxnSpPr>
          <p:nvPr/>
        </p:nvCxnSpPr>
        <p:spPr>
          <a:xfrm flipV="1">
            <a:off x="4427621" y="1828285"/>
            <a:ext cx="4620126" cy="1106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15100F-A120-0F41-B1F6-037ED3FD2008}"/>
              </a:ext>
            </a:extLst>
          </p:cNvPr>
          <p:cNvCxnSpPr>
            <a:cxnSpLocks/>
          </p:cNvCxnSpPr>
          <p:nvPr/>
        </p:nvCxnSpPr>
        <p:spPr>
          <a:xfrm flipV="1">
            <a:off x="7327947" y="3056021"/>
            <a:ext cx="1719800" cy="3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A7690C-9C89-8449-8245-C7E9C0E1EA0B}"/>
              </a:ext>
            </a:extLst>
          </p:cNvPr>
          <p:cNvCxnSpPr>
            <a:cxnSpLocks/>
          </p:cNvCxnSpPr>
          <p:nvPr/>
        </p:nvCxnSpPr>
        <p:spPr>
          <a:xfrm flipV="1">
            <a:off x="4090737" y="4235116"/>
            <a:ext cx="4957010" cy="19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lab_03-dart_101_part_2/01-class_definition_and_constructors.dart</a:t>
            </a:r>
          </a:p>
        </p:txBody>
      </p:sp>
    </p:spTree>
    <p:extLst>
      <p:ext uri="{BB962C8B-B14F-4D97-AF65-F5344CB8AC3E}">
        <p14:creationId xmlns:p14="http://schemas.microsoft.com/office/powerpoint/2010/main" val="147264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55000" lnSpcReduction="20000"/>
          </a:bodyPr>
          <a:lstStyle/>
          <a:p>
            <a:r>
              <a:rPr lang="en-IT" sz="3600" dirty="0"/>
              <a:t>Methods defines the behaviour of an object. Defining a method is similar to defining a function: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Car{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//Instance variables can be final. In this case, they must be set only once (in the constructor).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final String? manufacturer;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bool? </a:t>
            </a:r>
            <a:r>
              <a:rPr lang="en-GB" dirty="0" err="1">
                <a:latin typeface="Courier" pitchFamily="2" charset="0"/>
              </a:rPr>
              <a:t>isEletric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int? 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//Constructors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Car({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({</a:t>
            </a:r>
            <a:r>
              <a:rPr lang="en-GB" dirty="0" err="1">
                <a:latin typeface="Courier" pitchFamily="2" charset="0"/>
              </a:rPr>
              <a:t>this.manufacturer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this.mileageSinceRevision</a:t>
            </a:r>
            <a:r>
              <a:rPr lang="en-GB" dirty="0">
                <a:latin typeface="Courier" pitchFamily="2" charset="0"/>
              </a:rPr>
              <a:t>});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//A method that performs a revision of the Car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void </a:t>
            </a:r>
            <a:r>
              <a:rPr lang="en-GB" b="1" dirty="0" err="1">
                <a:latin typeface="Courier" pitchFamily="2" charset="0"/>
              </a:rPr>
              <a:t>doRevision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mileageSinceRevision</a:t>
            </a:r>
            <a:r>
              <a:rPr lang="en-GB" b="1" dirty="0">
                <a:latin typeface="Courier" pitchFamily="2" charset="0"/>
              </a:rPr>
              <a:t> = 0;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//...other revision things...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}//</a:t>
            </a:r>
            <a:r>
              <a:rPr lang="en-GB" b="1" dirty="0" err="1">
                <a:latin typeface="Courier" pitchFamily="2" charset="0"/>
              </a:rPr>
              <a:t>doRevision</a:t>
            </a:r>
            <a:endParaRPr lang="en-GB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}//Car</a:t>
            </a: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24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Using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187742"/>
          </a:xfrm>
        </p:spPr>
        <p:txBody>
          <a:bodyPr>
            <a:normAutofit fontScale="92500" lnSpcReduction="20000"/>
          </a:bodyPr>
          <a:lstStyle/>
          <a:p>
            <a:r>
              <a:rPr lang="en-IT" sz="2600" dirty="0"/>
              <a:t>Similarly, using methods is pretty straightforward:</a:t>
            </a:r>
          </a:p>
          <a:p>
            <a:endParaRPr lang="en-IT" dirty="0"/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void main(List&lt;String&gt; </a:t>
            </a:r>
            <a:r>
              <a:rPr lang="en-GB" dirty="0" err="1">
                <a:latin typeface="Courier" pitchFamily="2" charset="0"/>
              </a:rPr>
              <a:t>args</a:t>
            </a:r>
            <a:r>
              <a:rPr lang="en-GB" dirty="0">
                <a:latin typeface="Courier" pitchFamily="2" charset="0"/>
              </a:rPr>
              <a:t>) {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//Buy a used Ferrari that needs a revision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var car = </a:t>
            </a:r>
            <a:r>
              <a:rPr lang="en-GB" dirty="0" err="1">
                <a:latin typeface="Courier" pitchFamily="2" charset="0"/>
              </a:rPr>
              <a:t>Car.used</a:t>
            </a:r>
            <a:r>
              <a:rPr lang="en-GB" dirty="0">
                <a:latin typeface="Courier" pitchFamily="2" charset="0"/>
              </a:rPr>
              <a:t>(manufacturer: 'Ferrari', 	</a:t>
            </a:r>
            <a:r>
              <a:rPr lang="en-GB" dirty="0" err="1">
                <a:latin typeface="Courier" pitchFamily="2" charset="0"/>
              </a:rPr>
              <a:t>mileageSinceRevision</a:t>
            </a:r>
            <a:r>
              <a:rPr lang="en-GB" dirty="0">
                <a:latin typeface="Courier" pitchFamily="2" charset="0"/>
              </a:rPr>
              <a:t>: 1000);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//Do revision (methods can be used through the dot notation)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car.doRevision</a:t>
            </a:r>
            <a:r>
              <a:rPr lang="en-GB" b="1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print(</a:t>
            </a:r>
            <a:r>
              <a:rPr lang="en-GB" dirty="0" err="1">
                <a:latin typeface="Courier" pitchFamily="2" charset="0"/>
              </a:rPr>
              <a:t>car.mileageSinceRevision</a:t>
            </a:r>
            <a:r>
              <a:rPr lang="en-GB" dirty="0">
                <a:latin typeface="Courier" pitchFamily="2" charset="0"/>
              </a:rPr>
              <a:t>); // This will print 0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}//main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C475DEC-A9AC-DF46-A78F-5E9366D5DFC0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lab_03-dart_101_part_2/02-methods.dart</a:t>
            </a:r>
          </a:p>
        </p:txBody>
      </p:sp>
    </p:spTree>
    <p:extLst>
      <p:ext uri="{BB962C8B-B14F-4D97-AF65-F5344CB8AC3E}">
        <p14:creationId xmlns:p14="http://schemas.microsoft.com/office/powerpoint/2010/main" val="203568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b="1" dirty="0"/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508017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IT" dirty="0"/>
              <a:t>VERY import</a:t>
            </a:r>
            <a:r>
              <a:rPr lang="en-GB" dirty="0"/>
              <a:t>an</a:t>
            </a:r>
            <a:r>
              <a:rPr lang="en-IT" dirty="0"/>
              <a:t>t concepts in OOP: </a:t>
            </a:r>
            <a:r>
              <a:rPr lang="en-IT" b="1" dirty="0"/>
              <a:t>inheritance</a:t>
            </a:r>
            <a:endParaRPr lang="en-IT" dirty="0"/>
          </a:p>
          <a:p>
            <a:endParaRPr lang="en-IT" dirty="0"/>
          </a:p>
          <a:p>
            <a:r>
              <a:rPr lang="en-IT" dirty="0"/>
              <a:t>A class can </a:t>
            </a:r>
            <a:r>
              <a:rPr lang="en-IT" b="1" dirty="0"/>
              <a:t>extend</a:t>
            </a:r>
            <a:r>
              <a:rPr lang="en-IT" dirty="0"/>
              <a:t> another (more generic) class the aim being:</a:t>
            </a:r>
          </a:p>
          <a:p>
            <a:endParaRPr lang="en-IT" dirty="0"/>
          </a:p>
          <a:p>
            <a:pPr lvl="1"/>
            <a:r>
              <a:rPr lang="en-IT" dirty="0"/>
              <a:t>Defining specific behaviors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Reusing the “superclass” code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Redefining (overriding) superclass’ methods</a:t>
            </a:r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02000" y="4809933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7311886" y="623602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cxnSpLocks/>
            <a:stCxn id="23" idx="4"/>
            <a:endCxn id="6" idx="0"/>
          </p:cNvCxnSpPr>
          <p:nvPr/>
        </p:nvCxnSpPr>
        <p:spPr>
          <a:xfrm flipH="1">
            <a:off x="8529850" y="3866485"/>
            <a:ext cx="1833723" cy="94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 flipH="1">
            <a:off x="10198677" y="3866485"/>
            <a:ext cx="164896" cy="96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  <a:endCxn id="19" idx="0"/>
          </p:cNvCxnSpPr>
          <p:nvPr/>
        </p:nvCxnSpPr>
        <p:spPr>
          <a:xfrm>
            <a:off x="10363573" y="3866485"/>
            <a:ext cx="1020154" cy="93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Graphic 8" descr="Koala outline">
            <a:extLst>
              <a:ext uri="{FF2B5EF4-FFF2-40B4-BE49-F238E27FC236}">
                <a16:creationId xmlns:a16="http://schemas.microsoft.com/office/drawing/2014/main" id="{40FBFA26-A44B-2847-8157-98C804D44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0245" y="4835394"/>
            <a:ext cx="1256863" cy="1256863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08789BE-A4D6-7849-89C2-BDA84C1F9246}"/>
              </a:ext>
            </a:extLst>
          </p:cNvPr>
          <p:cNvSpPr txBox="1">
            <a:spLocks/>
          </p:cNvSpPr>
          <p:nvPr/>
        </p:nvSpPr>
        <p:spPr>
          <a:xfrm>
            <a:off x="8980712" y="618430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Koala</a:t>
            </a:r>
          </a:p>
        </p:txBody>
      </p:sp>
      <p:pic>
        <p:nvPicPr>
          <p:cNvPr id="19" name="Graphic 18" descr="Rat outline">
            <a:extLst>
              <a:ext uri="{FF2B5EF4-FFF2-40B4-BE49-F238E27FC236}">
                <a16:creationId xmlns:a16="http://schemas.microsoft.com/office/drawing/2014/main" id="{76CC5E59-A586-F84D-AD16-B4EB4F43B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26527" y="4805119"/>
            <a:ext cx="914400" cy="9144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B80300-57EE-2B4F-BC52-84EF4C2B2580}"/>
              </a:ext>
            </a:extLst>
          </p:cNvPr>
          <p:cNvSpPr txBox="1">
            <a:spLocks/>
          </p:cNvSpPr>
          <p:nvPr/>
        </p:nvSpPr>
        <p:spPr>
          <a:xfrm>
            <a:off x="10165763" y="5815452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3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write the generic Animal class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362465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Animal{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double? weight;</a:t>
            </a:r>
          </a:p>
          <a:p>
            <a:r>
              <a:rPr lang="en-GB" sz="1600" dirty="0">
                <a:latin typeface="Courier" pitchFamily="2" charset="0"/>
              </a:rPr>
              <a:t>  String? name;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jump(){</a:t>
            </a:r>
          </a:p>
          <a:p>
            <a:r>
              <a:rPr lang="en-GB" sz="1600" dirty="0">
                <a:latin typeface="Courier" pitchFamily="2" charset="0"/>
              </a:rPr>
              <a:t>    print('Jump’);</a:t>
            </a:r>
          </a:p>
          <a:p>
            <a:r>
              <a:rPr lang="en-GB" sz="1600" dirty="0">
                <a:latin typeface="Courier" pitchFamily="2" charset="0"/>
              </a:rPr>
              <a:t>  }//jump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print('Omnivorous’);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}//Animal</a:t>
            </a:r>
            <a:endParaRPr lang="en-GB" sz="1600" b="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5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1167"/>
            <a:ext cx="8935749" cy="5334907"/>
          </a:xfrm>
        </p:spPr>
        <p:txBody>
          <a:bodyPr>
            <a:normAutofit/>
          </a:bodyPr>
          <a:lstStyle/>
          <a:p>
            <a:r>
              <a:rPr lang="en-US" sz="1800" dirty="0"/>
              <a:t>Let’s also redefine (override) a special method of the Object superclass: </a:t>
            </a:r>
            <a:r>
              <a:rPr lang="en-US" sz="1800" b="1" dirty="0" err="1"/>
              <a:t>toString</a:t>
            </a:r>
            <a:r>
              <a:rPr lang="en-US" sz="1800" b="1" dirty="0"/>
              <a:t>()</a:t>
            </a:r>
            <a:endParaRPr lang="en-IT" sz="1800" b="1" dirty="0"/>
          </a:p>
          <a:p>
            <a:endParaRPr lang="en-IT" sz="1800" dirty="0"/>
          </a:p>
          <a:p>
            <a:pPr marL="0" indent="0">
              <a:buNone/>
            </a:pPr>
            <a:r>
              <a:rPr lang="en-IT" sz="1800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526242" y="1805147"/>
            <a:ext cx="410917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urier" pitchFamily="2" charset="0"/>
              </a:rPr>
              <a:t>class Animal{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double? weight;</a:t>
            </a:r>
          </a:p>
          <a:p>
            <a:r>
              <a:rPr lang="en-GB" sz="1400" dirty="0">
                <a:latin typeface="Courier" pitchFamily="2" charset="0"/>
              </a:rPr>
              <a:t>  String? name;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</a:p>
          <a:p>
            <a:r>
              <a:rPr lang="en-GB" sz="1400" dirty="0">
                <a:latin typeface="Courier" pitchFamily="2" charset="0"/>
              </a:rPr>
              <a:t>  Animal();</a:t>
            </a:r>
          </a:p>
          <a:p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dirty="0" err="1">
                <a:latin typeface="Courier" pitchFamily="2" charset="0"/>
              </a:rPr>
              <a:t>Animal.withName</a:t>
            </a:r>
            <a:r>
              <a:rPr lang="en-GB" sz="1400" dirty="0">
                <a:latin typeface="Courier" pitchFamily="2" charset="0"/>
              </a:rPr>
              <a:t>(</a:t>
            </a:r>
            <a:r>
              <a:rPr lang="en-GB" sz="1400" dirty="0" err="1">
                <a:latin typeface="Courier" pitchFamily="2" charset="0"/>
              </a:rPr>
              <a:t>this.name</a:t>
            </a:r>
            <a:r>
              <a:rPr lang="en-GB" sz="1400" dirty="0">
                <a:latin typeface="Courier" pitchFamily="2" charset="0"/>
              </a:rPr>
              <a:t>);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jump(){</a:t>
            </a:r>
          </a:p>
          <a:p>
            <a:r>
              <a:rPr lang="en-GB" sz="1400" dirty="0">
                <a:latin typeface="Courier" pitchFamily="2" charset="0"/>
              </a:rPr>
              <a:t>    print('Jump’);</a:t>
            </a:r>
          </a:p>
          <a:p>
            <a:r>
              <a:rPr lang="en-GB" sz="1400" dirty="0">
                <a:latin typeface="Courier" pitchFamily="2" charset="0"/>
              </a:rPr>
              <a:t>  }//jump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void eat(){</a:t>
            </a:r>
          </a:p>
          <a:p>
            <a:r>
              <a:rPr lang="en-GB" sz="1400" dirty="0">
                <a:latin typeface="Courier" pitchFamily="2" charset="0"/>
              </a:rPr>
              <a:t>    print('Omnivorous’);</a:t>
            </a:r>
          </a:p>
          <a:p>
            <a:r>
              <a:rPr lang="en-GB" sz="1400" dirty="0">
                <a:latin typeface="Courier" pitchFamily="2" charset="0"/>
              </a:rPr>
              <a:t>  }//eat</a:t>
            </a:r>
          </a:p>
          <a:p>
            <a:br>
              <a:rPr lang="en-GB" sz="1400" dirty="0">
                <a:latin typeface="Courier" pitchFamily="2" charset="0"/>
              </a:rPr>
            </a:br>
            <a:r>
              <a:rPr lang="en-GB" sz="1400" dirty="0">
                <a:latin typeface="Courier" pitchFamily="2" charset="0"/>
              </a:rPr>
              <a:t>  </a:t>
            </a:r>
            <a:r>
              <a:rPr lang="en-GB" sz="1400" b="1" dirty="0">
                <a:latin typeface="Courier" pitchFamily="2" charset="0"/>
              </a:rPr>
              <a:t>@override </a:t>
            </a:r>
          </a:p>
          <a:p>
            <a:r>
              <a:rPr lang="en-GB" sz="1400" dirty="0">
                <a:latin typeface="Courier" pitchFamily="2" charset="0"/>
              </a:rPr>
              <a:t>  String 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() {</a:t>
            </a:r>
          </a:p>
          <a:p>
            <a:r>
              <a:rPr lang="en-GB" sz="1400" dirty="0">
                <a:latin typeface="Courier" pitchFamily="2" charset="0"/>
              </a:rPr>
              <a:t>    return '(weight: $weight, name: $name)’;</a:t>
            </a:r>
          </a:p>
          <a:p>
            <a:r>
              <a:rPr lang="en-GB" sz="1400" dirty="0">
                <a:latin typeface="Courier" pitchFamily="2" charset="0"/>
              </a:rPr>
              <a:t>  }//</a:t>
            </a:r>
            <a:r>
              <a:rPr lang="en-GB" sz="1400" dirty="0" err="1">
                <a:latin typeface="Courier" pitchFamily="2" charset="0"/>
              </a:rPr>
              <a:t>toString</a:t>
            </a:r>
            <a:r>
              <a:rPr lang="en-GB" sz="1400" dirty="0">
                <a:latin typeface="Courier" pitchFamily="2" charset="0"/>
              </a:rPr>
              <a:t> </a:t>
            </a:r>
          </a:p>
          <a:p>
            <a:endParaRPr lang="en-GB" sz="1400" dirty="0">
              <a:latin typeface="Courier" pitchFamily="2" charset="0"/>
            </a:endParaRPr>
          </a:p>
          <a:p>
            <a:r>
              <a:rPr lang="en-GB" sz="1400" dirty="0">
                <a:latin typeface="Courier" pitchFamily="2" charset="0"/>
              </a:rPr>
              <a:t>}//Animal</a:t>
            </a:r>
            <a:endParaRPr lang="en-GB" sz="1400" b="0" dirty="0">
              <a:effectLst/>
              <a:latin typeface="Courier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DBE44C-D694-4B41-8377-F6E66910F566}"/>
              </a:ext>
            </a:extLst>
          </p:cNvPr>
          <p:cNvSpPr/>
          <p:nvPr/>
        </p:nvSpPr>
        <p:spPr>
          <a:xfrm>
            <a:off x="5177868" y="2858310"/>
            <a:ext cx="3375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override decorator is used to tell Dart that we are redefining a method of the superclass we are inheriting from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EEF075-B67D-444C-A5BA-FB728A8C4755}"/>
              </a:ext>
            </a:extLst>
          </p:cNvPr>
          <p:cNvCxnSpPr>
            <a:cxnSpLocks/>
          </p:cNvCxnSpPr>
          <p:nvPr/>
        </p:nvCxnSpPr>
        <p:spPr>
          <a:xfrm flipV="1">
            <a:off x="1828427" y="3866485"/>
            <a:ext cx="3226039" cy="147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029752-E3A0-1041-9637-58A66CB30A15}"/>
              </a:ext>
            </a:extLst>
          </p:cNvPr>
          <p:cNvCxnSpPr>
            <a:cxnSpLocks/>
          </p:cNvCxnSpPr>
          <p:nvPr/>
        </p:nvCxnSpPr>
        <p:spPr>
          <a:xfrm flipV="1">
            <a:off x="2960252" y="5343813"/>
            <a:ext cx="2094214" cy="25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B087C-7795-A34C-A763-337BC91BA9BA}"/>
              </a:ext>
            </a:extLst>
          </p:cNvPr>
          <p:cNvSpPr/>
          <p:nvPr/>
        </p:nvSpPr>
        <p:spPr>
          <a:xfrm>
            <a:off x="5177869" y="4931693"/>
            <a:ext cx="33753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>
                <a:latin typeface="Courier" pitchFamily="2" charset="0"/>
              </a:rPr>
              <a:t>toString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Palatino Linotype" panose="02040502050505030304" pitchFamily="18" charset="0"/>
              </a:rPr>
              <a:t>is a special method that is called when we want to print the state of an object (see next slides…)</a:t>
            </a:r>
            <a:endParaRPr lang="en-I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9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GB" dirty="0"/>
              <a:t>Let’s specify (extend) the Animal class: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245893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F0399-76F0-AB4E-BAA9-8A0583D60DDA}"/>
              </a:ext>
            </a:extLst>
          </p:cNvPr>
          <p:cNvSpPr/>
          <p:nvPr/>
        </p:nvSpPr>
        <p:spPr>
          <a:xfrm>
            <a:off x="474577" y="1831633"/>
            <a:ext cx="6096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class Eagle </a:t>
            </a:r>
            <a:r>
              <a:rPr lang="en-GB" sz="1600" b="1" dirty="0">
                <a:latin typeface="Courier" pitchFamily="2" charset="0"/>
              </a:rPr>
              <a:t>extends</a:t>
            </a:r>
            <a:r>
              <a:rPr lang="en-GB" sz="1600" dirty="0">
                <a:latin typeface="Courier" pitchFamily="2" charset="0"/>
              </a:rPr>
              <a:t> Animal{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Eagle() : </a:t>
            </a:r>
            <a:r>
              <a:rPr lang="en-GB" sz="1600" b="1" dirty="0">
                <a:latin typeface="Courier" pitchFamily="2" charset="0"/>
              </a:rPr>
              <a:t>super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Eagle.withName</a:t>
            </a:r>
            <a:r>
              <a:rPr lang="en-GB" sz="1600" dirty="0">
                <a:latin typeface="Courier" pitchFamily="2" charset="0"/>
              </a:rPr>
              <a:t>(name) : </a:t>
            </a:r>
          </a:p>
          <a:p>
            <a:r>
              <a:rPr lang="en-GB" sz="1600" dirty="0">
                <a:latin typeface="Courier" pitchFamily="2" charset="0"/>
              </a:rPr>
              <a:t>      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.withName</a:t>
            </a:r>
            <a:r>
              <a:rPr lang="en-GB" sz="1600" dirty="0">
                <a:latin typeface="Courier" pitchFamily="2" charset="0"/>
              </a:rPr>
              <a:t>(name);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</a:p>
          <a:p>
            <a:r>
              <a:rPr lang="en-GB" sz="1600" dirty="0">
                <a:latin typeface="Courier" pitchFamily="2" charset="0"/>
              </a:rPr>
              <a:t>void fly(){</a:t>
            </a:r>
          </a:p>
          <a:p>
            <a:r>
              <a:rPr lang="en-GB" sz="1600" dirty="0">
                <a:latin typeface="Courier" pitchFamily="2" charset="0"/>
              </a:rPr>
              <a:t>    print('Fly’);</a:t>
            </a:r>
          </a:p>
          <a:p>
            <a:r>
              <a:rPr lang="en-GB" sz="1600" dirty="0">
                <a:latin typeface="Courier" pitchFamily="2" charset="0"/>
              </a:rPr>
              <a:t>  }//fly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void eat(){</a:t>
            </a:r>
          </a:p>
          <a:p>
            <a:r>
              <a:rPr lang="en-GB" sz="1600" dirty="0">
                <a:latin typeface="Courier" pitchFamily="2" charset="0"/>
              </a:rPr>
              <a:t>    print('Carnivorous’);</a:t>
            </a:r>
          </a:p>
          <a:p>
            <a:r>
              <a:rPr lang="en-GB" sz="1600" dirty="0">
                <a:latin typeface="Courier" pitchFamily="2" charset="0"/>
              </a:rPr>
              <a:t>  }//eat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@override</a:t>
            </a:r>
          </a:p>
          <a:p>
            <a:r>
              <a:rPr lang="en-GB" sz="1600" dirty="0">
                <a:latin typeface="Courier" pitchFamily="2" charset="0"/>
              </a:rPr>
              <a:t>  String </a:t>
            </a:r>
            <a:r>
              <a:rPr lang="en-GB" sz="1600" dirty="0" err="1">
                <a:latin typeface="Courier" pitchFamily="2" charset="0"/>
              </a:rPr>
              <a:t>toString</a:t>
            </a:r>
            <a:r>
              <a:rPr lang="en-GB" sz="1600" dirty="0">
                <a:latin typeface="Courier" pitchFamily="2" charset="0"/>
              </a:rPr>
              <a:t>()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super</a:t>
            </a:r>
            <a:r>
              <a:rPr lang="en-GB" sz="1600" dirty="0" err="1">
                <a:latin typeface="Courier" pitchFamily="2" charset="0"/>
              </a:rPr>
              <a:t>.toString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}//</a:t>
            </a:r>
            <a:r>
              <a:rPr lang="en-GB" sz="1600" dirty="0" err="1">
                <a:latin typeface="Courier" pitchFamily="2" charset="0"/>
              </a:rPr>
              <a:t>toString</a:t>
            </a:r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}//Eagle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74A758-ACFA-2F49-B2BC-130F22845E5A}"/>
              </a:ext>
            </a:extLst>
          </p:cNvPr>
          <p:cNvCxnSpPr>
            <a:cxnSpLocks/>
          </p:cNvCxnSpPr>
          <p:nvPr/>
        </p:nvCxnSpPr>
        <p:spPr>
          <a:xfrm>
            <a:off x="3930555" y="2046541"/>
            <a:ext cx="1512655" cy="16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BB950-4DA3-2642-996F-884169DDFD24}"/>
              </a:ext>
            </a:extLst>
          </p:cNvPr>
          <p:cNvSpPr/>
          <p:nvPr/>
        </p:nvSpPr>
        <p:spPr>
          <a:xfrm>
            <a:off x="5498192" y="2046541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Extend a class using the </a:t>
            </a:r>
            <a:r>
              <a:rPr lang="en-GB" b="1" dirty="0">
                <a:latin typeface="Courier" pitchFamily="2" charset="0"/>
              </a:rPr>
              <a:t>extends</a:t>
            </a:r>
            <a:r>
              <a:rPr lang="en-GB" dirty="0">
                <a:latin typeface="Palatino Linotype" panose="02040502050505030304" pitchFamily="18" charset="0"/>
              </a:rPr>
              <a:t> keyword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A4D49E-F192-C04B-89C0-51535077AC1E}"/>
              </a:ext>
            </a:extLst>
          </p:cNvPr>
          <p:cNvSpPr/>
          <p:nvPr/>
        </p:nvSpPr>
        <p:spPr>
          <a:xfrm>
            <a:off x="5604997" y="4490374"/>
            <a:ext cx="3375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Courier" pitchFamily="2" charset="0"/>
              </a:rPr>
              <a:t>super</a:t>
            </a:r>
            <a:r>
              <a:rPr lang="en-GB" dirty="0">
                <a:latin typeface="Palatino Linotype" panose="02040502050505030304" pitchFamily="18" charset="0"/>
              </a:rPr>
              <a:t> is a special keyword that refers to the superclass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5A8FB-0C3F-EC44-B2D1-1A40C675CE3F}"/>
              </a:ext>
            </a:extLst>
          </p:cNvPr>
          <p:cNvSpPr/>
          <p:nvPr/>
        </p:nvSpPr>
        <p:spPr>
          <a:xfrm>
            <a:off x="5604997" y="2795016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 Animal we did not explicitly extend the </a:t>
            </a:r>
            <a:r>
              <a:rPr lang="en-GB" b="1" dirty="0">
                <a:latin typeface="Courier" pitchFamily="2" charset="0"/>
              </a:rPr>
              <a:t>Object</a:t>
            </a:r>
            <a:r>
              <a:rPr lang="en-GB" dirty="0">
                <a:latin typeface="Palatino Linotype" panose="02040502050505030304" pitchFamily="18" charset="0"/>
              </a:rPr>
              <a:t> class (this is automatic if not specified)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68E0B7-5413-A442-9DD6-F1290F9EB076}"/>
              </a:ext>
            </a:extLst>
          </p:cNvPr>
          <p:cNvCxnSpPr>
            <a:cxnSpLocks/>
          </p:cNvCxnSpPr>
          <p:nvPr/>
        </p:nvCxnSpPr>
        <p:spPr>
          <a:xfrm flipV="1">
            <a:off x="2696118" y="4818535"/>
            <a:ext cx="2747092" cy="126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F4B1EF-BD86-3443-85C6-529C54FDA4F7}"/>
              </a:ext>
            </a:extLst>
          </p:cNvPr>
          <p:cNvCxnSpPr>
            <a:cxnSpLocks/>
          </p:cNvCxnSpPr>
          <p:nvPr/>
        </p:nvCxnSpPr>
        <p:spPr>
          <a:xfrm>
            <a:off x="1828427" y="3197878"/>
            <a:ext cx="3614783" cy="1453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1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Inheritance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6569322" cy="5334907"/>
          </a:xfrm>
        </p:spPr>
        <p:txBody>
          <a:bodyPr>
            <a:normAutofit/>
          </a:bodyPr>
          <a:lstStyle/>
          <a:p>
            <a:r>
              <a:rPr lang="en-US" dirty="0"/>
              <a:t>Let’s use it</a:t>
            </a:r>
            <a:endParaRPr lang="en-IT" dirty="0"/>
          </a:p>
          <a:p>
            <a:endParaRPr lang="en-IT" dirty="0"/>
          </a:p>
          <a:p>
            <a:pPr marL="0" indent="0">
              <a:buNone/>
            </a:pPr>
            <a:r>
              <a:rPr lang="en-IT" dirty="0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45608" y="600804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Eagle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23" idx="4"/>
          </p:cNvCxnSpPr>
          <p:nvPr/>
        </p:nvCxnSpPr>
        <p:spPr>
          <a:xfrm flipH="1">
            <a:off x="10363572" y="3866485"/>
            <a:ext cx="1" cy="94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B1AF41D-655D-684B-868D-F141A64A730E}"/>
              </a:ext>
            </a:extLst>
          </p:cNvPr>
          <p:cNvSpPr/>
          <p:nvPr/>
        </p:nvSpPr>
        <p:spPr>
          <a:xfrm>
            <a:off x="9460001" y="2363084"/>
            <a:ext cx="1807143" cy="1503401"/>
          </a:xfrm>
          <a:prstGeom prst="ellipse">
            <a:avLst/>
          </a:prstGeom>
          <a:ln w="28575"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A93B1F0-7902-F84B-9B5E-62B288B7A148}"/>
              </a:ext>
            </a:extLst>
          </p:cNvPr>
          <p:cNvSpPr txBox="1">
            <a:spLocks/>
          </p:cNvSpPr>
          <p:nvPr/>
        </p:nvSpPr>
        <p:spPr>
          <a:xfrm>
            <a:off x="9145608" y="29727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Animal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6398C6A-A792-FB41-8D3D-273E80807A93}"/>
              </a:ext>
            </a:extLst>
          </p:cNvPr>
          <p:cNvSpPr txBox="1">
            <a:spLocks/>
          </p:cNvSpPr>
          <p:nvPr/>
        </p:nvSpPr>
        <p:spPr>
          <a:xfrm>
            <a:off x="9145608" y="1313688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Object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1D4929-F52D-384E-A288-2F6C4213C996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10363572" y="1763869"/>
            <a:ext cx="1" cy="59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Eagle outline">
            <a:extLst>
              <a:ext uri="{FF2B5EF4-FFF2-40B4-BE49-F238E27FC236}">
                <a16:creationId xmlns:a16="http://schemas.microsoft.com/office/drawing/2014/main" id="{1653E6F9-72BE-FB41-9D6B-209AD5ACC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6372" y="5072516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3B568A-28FE-A045-AF92-64A25EDDC105}"/>
              </a:ext>
            </a:extLst>
          </p:cNvPr>
          <p:cNvSpPr/>
          <p:nvPr/>
        </p:nvSpPr>
        <p:spPr>
          <a:xfrm>
            <a:off x="1756451" y="2201264"/>
            <a:ext cx="416607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void main(List&lt;String&gt; </a:t>
            </a:r>
            <a:r>
              <a:rPr lang="en-GB" sz="1600" dirty="0" err="1">
                <a:latin typeface="Courier" pitchFamily="2" charset="0"/>
              </a:rPr>
              <a:t>args</a:t>
            </a:r>
            <a:r>
              <a:rPr lang="en-GB" sz="1600" dirty="0">
                <a:latin typeface="Courier" pitchFamily="2" charset="0"/>
              </a:rPr>
              <a:t>) {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Animal animal = Animal();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animal.jump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animal.eat</a:t>
            </a:r>
            <a:r>
              <a:rPr lang="en-GB" sz="1600" dirty="0">
                <a:latin typeface="Courier" pitchFamily="2" charset="0"/>
              </a:rPr>
              <a:t>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animal.weight</a:t>
            </a:r>
            <a:r>
              <a:rPr lang="en-GB" sz="1600" dirty="0">
                <a:latin typeface="Courier" pitchFamily="2" charset="0"/>
              </a:rPr>
              <a:t> = 10;</a:t>
            </a:r>
          </a:p>
          <a:p>
            <a:r>
              <a:rPr lang="en-GB" sz="1600" dirty="0">
                <a:latin typeface="Courier" pitchFamily="2" charset="0"/>
              </a:rPr>
              <a:t>  print(animal);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  Eagle eagle = Eagle();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eagle.jump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eagle.eat</a:t>
            </a:r>
            <a:r>
              <a:rPr lang="en-GB" sz="1600" dirty="0">
                <a:latin typeface="Courier" pitchFamily="2" charset="0"/>
              </a:rPr>
              <a:t>(); 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eagle.name</a:t>
            </a:r>
            <a:r>
              <a:rPr lang="en-GB" sz="1600" dirty="0">
                <a:latin typeface="Courier" pitchFamily="2" charset="0"/>
              </a:rPr>
              <a:t> = 'Bob';</a:t>
            </a:r>
          </a:p>
          <a:p>
            <a:r>
              <a:rPr lang="en-GB" sz="1600" dirty="0">
                <a:latin typeface="Courier" pitchFamily="2" charset="0"/>
              </a:rPr>
              <a:t>  print(eagle);</a:t>
            </a:r>
          </a:p>
          <a:p>
            <a:endParaRPr lang="en-GB" sz="1600" dirty="0">
              <a:latin typeface="Courier" pitchFamily="2" charset="0"/>
            </a:endParaRPr>
          </a:p>
          <a:p>
            <a:r>
              <a:rPr lang="en-GB" sz="1600" dirty="0">
                <a:latin typeface="Courier" pitchFamily="2" charset="0"/>
              </a:rPr>
              <a:t>}//main</a:t>
            </a:r>
          </a:p>
          <a:p>
            <a:endParaRPr lang="en-GB" sz="1600" dirty="0">
              <a:latin typeface="Courier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EDF2272-E5E9-B24D-85E3-BE729FCC9814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lab_03-dart_101_part_2/03-inheritance.dart</a:t>
            </a:r>
          </a:p>
        </p:txBody>
      </p:sp>
    </p:spTree>
    <p:extLst>
      <p:ext uri="{BB962C8B-B14F-4D97-AF65-F5344CB8AC3E}">
        <p14:creationId xmlns:p14="http://schemas.microsoft.com/office/powerpoint/2010/main" val="465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57888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b="1" dirty="0"/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8433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Other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Unfortunately, we do not have time to review:</a:t>
            </a:r>
          </a:p>
          <a:p>
            <a:pPr lvl="1"/>
            <a:endParaRPr lang="en-IT" dirty="0"/>
          </a:p>
          <a:p>
            <a:pPr lvl="1"/>
            <a:r>
              <a:rPr lang="en-IT" dirty="0"/>
              <a:t>The 1000 ways to define and use constructors and methods</a:t>
            </a:r>
          </a:p>
          <a:p>
            <a:pPr lvl="1"/>
            <a:r>
              <a:rPr lang="en-IT" dirty="0"/>
              <a:t>Enumerated types</a:t>
            </a:r>
          </a:p>
          <a:p>
            <a:pPr lvl="1"/>
            <a:r>
              <a:rPr lang="en-IT" dirty="0"/>
              <a:t>Abstract classes</a:t>
            </a:r>
          </a:p>
          <a:p>
            <a:pPr lvl="1"/>
            <a:r>
              <a:rPr lang="en-IT" dirty="0"/>
              <a:t>Interfaces</a:t>
            </a:r>
          </a:p>
          <a:p>
            <a:pPr lvl="1"/>
            <a:r>
              <a:rPr lang="en-IT" dirty="0"/>
              <a:t>Generics</a:t>
            </a:r>
          </a:p>
          <a:p>
            <a:pPr lvl="1"/>
            <a:r>
              <a:rPr lang="en-IT" dirty="0"/>
              <a:t>Mixins</a:t>
            </a:r>
          </a:p>
          <a:p>
            <a:pPr lvl="1"/>
            <a:r>
              <a:rPr lang="en-IT" dirty="0"/>
              <a:t>Visibility</a:t>
            </a:r>
          </a:p>
          <a:p>
            <a:pPr lvl="1"/>
            <a:r>
              <a:rPr lang="en-IT" dirty="0"/>
              <a:t>Libraries</a:t>
            </a:r>
          </a:p>
          <a:p>
            <a:endParaRPr lang="en-IT" dirty="0"/>
          </a:p>
          <a:p>
            <a:r>
              <a:rPr lang="en-IT" dirty="0"/>
              <a:t>What’s the spirit? If you’ll need to use these concepts and you do not know how</a:t>
            </a:r>
          </a:p>
          <a:p>
            <a:pPr lvl="1"/>
            <a:r>
              <a:rPr lang="en-IT" dirty="0"/>
              <a:t>It is very easy to find answers online (Google, Stackoverflow,…)</a:t>
            </a:r>
          </a:p>
          <a:p>
            <a:pPr lvl="1"/>
            <a:r>
              <a:rPr lang="en-IT" dirty="0"/>
              <a:t>You can ALWAYS ask us</a:t>
            </a: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DB3969F2-A3CF-464F-89F5-9E5B041F5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1342" y="4028620"/>
            <a:ext cx="2452777" cy="245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6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b="1" dirty="0"/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2685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New concept: asynchrony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Let’s learn something (I believe) new.</a:t>
            </a:r>
          </a:p>
          <a:p>
            <a:endParaRPr lang="en-IT" dirty="0"/>
          </a:p>
          <a:p>
            <a:r>
              <a:rPr lang="en-IT" dirty="0"/>
              <a:t>Dart (and Flutter) is full of asynchronous functions: they return after doing </a:t>
            </a:r>
            <a:r>
              <a:rPr lang="en-IT" b="1" dirty="0"/>
              <a:t>something</a:t>
            </a:r>
            <a:r>
              <a:rPr lang="en-IT" dirty="0"/>
              <a:t> possibly time consuming without waiting for that </a:t>
            </a:r>
            <a:r>
              <a:rPr lang="en-IT" b="1" dirty="0"/>
              <a:t>something</a:t>
            </a:r>
            <a:r>
              <a:rPr lang="en-IT" dirty="0"/>
              <a:t> to complete</a:t>
            </a:r>
          </a:p>
          <a:p>
            <a:endParaRPr lang="en-IT" dirty="0"/>
          </a:p>
          <a:p>
            <a:r>
              <a:rPr lang="en-IT" dirty="0"/>
              <a:t>Common asynchronous operations:</a:t>
            </a:r>
          </a:p>
          <a:p>
            <a:pPr lvl="1"/>
            <a:r>
              <a:rPr lang="en-IT" dirty="0"/>
              <a:t>Fetching data over the net</a:t>
            </a:r>
          </a:p>
          <a:p>
            <a:pPr lvl="1"/>
            <a:r>
              <a:rPr lang="en-IT" dirty="0"/>
              <a:t>Writing/Reading data from a database</a:t>
            </a:r>
          </a:p>
          <a:p>
            <a:pPr lvl="1"/>
            <a:r>
              <a:rPr lang="en-IT" dirty="0"/>
              <a:t>Load and show an image stored within the phone</a:t>
            </a:r>
          </a:p>
          <a:p>
            <a:pPr lvl="1"/>
            <a:endParaRPr lang="en-IT" dirty="0"/>
          </a:p>
          <a:p>
            <a:r>
              <a:rPr lang="en-IT" dirty="0"/>
              <a:t>This is a problem because this</a:t>
            </a:r>
          </a:p>
          <a:p>
            <a:pPr lvl="1"/>
            <a:r>
              <a:rPr lang="en-IT" dirty="0">
                <a:latin typeface="Courier" pitchFamily="2" charset="0"/>
              </a:rPr>
              <a:t>fetchDataFromFacebook(); // &lt;-- asynchronous stuff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print(‘Done’);</a:t>
            </a:r>
          </a:p>
          <a:p>
            <a:pPr marL="457200" lvl="1" indent="0">
              <a:buNone/>
            </a:pPr>
            <a:r>
              <a:rPr lang="en-IT" dirty="0"/>
              <a:t>Can possibly print ‘Done’ before actually finishing fetching data!</a:t>
            </a:r>
          </a:p>
          <a:p>
            <a:pPr lvl="1"/>
            <a:endParaRPr lang="en-IT" dirty="0"/>
          </a:p>
          <a:p>
            <a:r>
              <a:rPr lang="en-IT" dirty="0"/>
              <a:t>We need to learn how to manage asynchronous code in a synchronized fashion!</a:t>
            </a:r>
          </a:p>
        </p:txBody>
      </p:sp>
    </p:spTree>
    <p:extLst>
      <p:ext uri="{BB962C8B-B14F-4D97-AF65-F5344CB8AC3E}">
        <p14:creationId xmlns:p14="http://schemas.microsoft.com/office/powerpoint/2010/main" val="65308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Key terms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synchronous operation</a:t>
            </a:r>
            <a:r>
              <a:rPr lang="en-GB" dirty="0"/>
              <a:t>: A synchronous operation blocks other operations from executing until it completes.</a:t>
            </a:r>
          </a:p>
          <a:p>
            <a:endParaRPr lang="en-GB" dirty="0"/>
          </a:p>
          <a:p>
            <a:r>
              <a:rPr lang="en-GB" b="1" dirty="0"/>
              <a:t>synchronous function</a:t>
            </a:r>
            <a:r>
              <a:rPr lang="en-GB" dirty="0"/>
              <a:t>: A synchronous function only performs synchronous operations.</a:t>
            </a:r>
          </a:p>
          <a:p>
            <a:endParaRPr lang="en-GB" dirty="0"/>
          </a:p>
          <a:p>
            <a:r>
              <a:rPr lang="en-GB" b="1" dirty="0"/>
              <a:t>asynchronous operation</a:t>
            </a:r>
            <a:r>
              <a:rPr lang="en-GB" dirty="0"/>
              <a:t>: Once initiated, an asynchronous operation allows other operations to execute before it completes.</a:t>
            </a:r>
          </a:p>
          <a:p>
            <a:endParaRPr lang="en-GB" dirty="0"/>
          </a:p>
          <a:p>
            <a:r>
              <a:rPr lang="en-GB" b="1" dirty="0"/>
              <a:t>asynchronous function</a:t>
            </a:r>
            <a:r>
              <a:rPr lang="en-GB" dirty="0"/>
              <a:t>: An asynchronous function performs at least one asynchronous operation and can also perform synchronous operations.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79483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33490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Dart manages asynchrony using t</a:t>
            </a:r>
            <a:r>
              <a:rPr lang="en-GB" dirty="0"/>
              <a:t>he</a:t>
            </a:r>
            <a:r>
              <a:rPr lang="en-IT" dirty="0"/>
              <a:t> </a:t>
            </a:r>
            <a:r>
              <a:rPr lang="en-IT" b="1" dirty="0">
                <a:latin typeface="Courier" pitchFamily="2" charset="0"/>
              </a:rPr>
              <a:t>Future</a:t>
            </a:r>
            <a:r>
              <a:rPr lang="en-IT" dirty="0"/>
              <a:t> class</a:t>
            </a:r>
          </a:p>
          <a:p>
            <a:endParaRPr lang="en-IT" dirty="0"/>
          </a:p>
          <a:p>
            <a:r>
              <a:rPr lang="en-GB" dirty="0"/>
              <a:t>A future (lower case “f”) is an instance of the 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 class. A future represents the result of an asynchronous operation, and can have two states: uncompleted or completed.</a:t>
            </a:r>
          </a:p>
          <a:p>
            <a:endParaRPr lang="en-IT" dirty="0"/>
          </a:p>
          <a:p>
            <a:pPr lvl="1"/>
            <a:r>
              <a:rPr lang="en-IT" b="1" dirty="0"/>
              <a:t>Uncompleted</a:t>
            </a:r>
            <a:r>
              <a:rPr lang="en-IT" dirty="0"/>
              <a:t>: </a:t>
            </a:r>
            <a:r>
              <a:rPr lang="en-GB" dirty="0"/>
              <a:t>When you call an asynchronous function, it returns an uncompleted future. That future is waiting for the function’s asynchronous operation to finish or to throw an error.</a:t>
            </a:r>
          </a:p>
          <a:p>
            <a:pPr lvl="1"/>
            <a:endParaRPr lang="en-IT" dirty="0"/>
          </a:p>
          <a:p>
            <a:pPr lvl="1"/>
            <a:r>
              <a:rPr lang="en-IT" b="1" dirty="0"/>
              <a:t>Completed</a:t>
            </a:r>
            <a:r>
              <a:rPr lang="en-IT" dirty="0"/>
              <a:t>:</a:t>
            </a:r>
          </a:p>
          <a:p>
            <a:pPr lvl="2"/>
            <a:r>
              <a:rPr lang="en-GB" b="1" dirty="0"/>
              <a:t>W</a:t>
            </a:r>
            <a:r>
              <a:rPr lang="en-IT" b="1" dirty="0"/>
              <a:t>ith a value</a:t>
            </a:r>
            <a:r>
              <a:rPr lang="en-IT" dirty="0"/>
              <a:t>: </a:t>
            </a:r>
            <a:r>
              <a:rPr lang="en-GB" dirty="0"/>
              <a:t>A future of type </a:t>
            </a:r>
            <a:r>
              <a:rPr lang="en-GB" dirty="0">
                <a:latin typeface="Courier" pitchFamily="2" charset="0"/>
              </a:rPr>
              <a:t>Future&lt;T&gt; </a:t>
            </a:r>
            <a:r>
              <a:rPr lang="en-GB" dirty="0"/>
              <a:t>completes with a value of type</a:t>
            </a:r>
            <a:r>
              <a:rPr lang="en-GB" dirty="0">
                <a:latin typeface="Courier" pitchFamily="2" charset="0"/>
              </a:rPr>
              <a:t> T</a:t>
            </a:r>
            <a:r>
              <a:rPr lang="en-GB" dirty="0"/>
              <a:t>. For example, a future with type </a:t>
            </a:r>
            <a:r>
              <a:rPr lang="en-GB" dirty="0">
                <a:latin typeface="Courier" pitchFamily="2" charset="0"/>
              </a:rPr>
              <a:t>Future&lt;String&gt; </a:t>
            </a:r>
            <a:r>
              <a:rPr lang="en-GB" dirty="0"/>
              <a:t>produces a string value. If a future doesn’t produce a usable value, then the future’s type is </a:t>
            </a:r>
            <a:r>
              <a:rPr lang="en-GB" dirty="0">
                <a:latin typeface="Courier" pitchFamily="2" charset="0"/>
              </a:rPr>
              <a:t>Future&lt;void&gt;</a:t>
            </a:r>
            <a:r>
              <a:rPr lang="en-GB" dirty="0"/>
              <a:t>.</a:t>
            </a:r>
          </a:p>
          <a:p>
            <a:pPr lvl="2"/>
            <a:endParaRPr lang="en-IT" dirty="0"/>
          </a:p>
          <a:p>
            <a:pPr lvl="2"/>
            <a:r>
              <a:rPr lang="en-IT" b="1" dirty="0"/>
              <a:t>With an error</a:t>
            </a:r>
            <a:r>
              <a:rPr lang="en-IT" dirty="0"/>
              <a:t>: </a:t>
            </a:r>
            <a:r>
              <a:rPr lang="en-GB" dirty="0"/>
              <a:t>If the asynchronous operation performed by the function fails for any reason, the future completes with an error.</a:t>
            </a:r>
          </a:p>
        </p:txBody>
      </p:sp>
    </p:spTree>
    <p:extLst>
      <p:ext uri="{BB962C8B-B14F-4D97-AF65-F5344CB8AC3E}">
        <p14:creationId xmlns:p14="http://schemas.microsoft.com/office/powerpoint/2010/main" val="227176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(wrong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return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lab_03-dart_101_part_2/04-introducing_futures.dart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4666E4-07DB-0B45-82CC-92120301A16D}"/>
              </a:ext>
            </a:extLst>
          </p:cNvPr>
          <p:cNvCxnSpPr>
            <a:cxnSpLocks/>
          </p:cNvCxnSpPr>
          <p:nvPr/>
        </p:nvCxnSpPr>
        <p:spPr>
          <a:xfrm>
            <a:off x="5316593" y="1556457"/>
            <a:ext cx="285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F324755-9CDD-9544-BC56-BBCDBE7F3845}"/>
              </a:ext>
            </a:extLst>
          </p:cNvPr>
          <p:cNvSpPr/>
          <p:nvPr/>
        </p:nvSpPr>
        <p:spPr>
          <a:xfrm>
            <a:off x="8267961" y="1361167"/>
            <a:ext cx="33753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The future doesn’t produce a usable value, then we return</a:t>
            </a:r>
            <a:r>
              <a:rPr lang="en-GB" dirty="0">
                <a:latin typeface="Courier" pitchFamily="2" charset="0"/>
              </a:rPr>
              <a:t> Future&lt;void&gt;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‘Done’ will be print before ‘Large latte’. How to fix this?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6FAD8-94BF-654A-B1FB-089A770469E3}"/>
              </a:ext>
            </a:extLst>
          </p:cNvPr>
          <p:cNvSpPr/>
          <p:nvPr/>
        </p:nvSpPr>
        <p:spPr>
          <a:xfrm>
            <a:off x="8246683" y="3101053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main is an asynchronous function now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5200F9-BECA-8E4F-838F-2A4DE683DA3D}"/>
              </a:ext>
            </a:extLst>
          </p:cNvPr>
          <p:cNvCxnSpPr>
            <a:cxnSpLocks/>
          </p:cNvCxnSpPr>
          <p:nvPr/>
        </p:nvCxnSpPr>
        <p:spPr>
          <a:xfrm flipV="1">
            <a:off x="2407534" y="3424218"/>
            <a:ext cx="5590572" cy="201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731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Async and Await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keywords provide a declarative way to define asynchronous functions and use their results. Remember these two basic guidelines when using 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 and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To define an asynchronous function, add 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/>
              <a:t> before the function body and wrap its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.</a:t>
            </a:r>
          </a:p>
          <a:p>
            <a:pPr marL="914400" lvl="1" indent="-457200">
              <a:buAutoNum type="arabicPeriod"/>
            </a:pPr>
            <a:endParaRPr lang="en-GB" dirty="0"/>
          </a:p>
          <a:p>
            <a:pPr marL="914400" lvl="1" indent="-457200">
              <a:buAutoNum type="arabicPeriod"/>
            </a:pPr>
            <a:r>
              <a:rPr lang="en-GB" dirty="0"/>
              <a:t>The </a:t>
            </a: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/>
              <a:t> keyword is used to wait for the result of an asynchronous function before going on and works only inside asynchronous functions.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35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Fixing the main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Let’s then fix the main function:</a:t>
            </a:r>
          </a:p>
          <a:p>
            <a:endParaRPr lang="en-GB" dirty="0"/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main()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Then, wrap the return type in a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>
                <a:latin typeface="Courier" pitchFamily="2" charset="0"/>
              </a:rPr>
              <a:t>main() async {}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Now that you have a correctly defined async function, you can use the </a:t>
            </a:r>
            <a:r>
              <a:rPr lang="en-GB" dirty="0">
                <a:latin typeface="Courier" pitchFamily="2" charset="0"/>
              </a:rPr>
              <a:t>await</a:t>
            </a:r>
            <a:r>
              <a:rPr lang="en-GB" dirty="0"/>
              <a:t> keyword to wait for a future to complete:</a:t>
            </a:r>
          </a:p>
          <a:p>
            <a:endParaRPr lang="en-GB" dirty="0">
              <a:latin typeface="Courier" pitchFamily="2" charset="0"/>
            </a:endParaRPr>
          </a:p>
          <a:p>
            <a:pPr marL="914400" lvl="2" indent="0">
              <a:buNone/>
            </a:pPr>
            <a:r>
              <a:rPr lang="en-GB" b="1" dirty="0">
                <a:latin typeface="Courier" pitchFamily="2" charset="0"/>
              </a:rPr>
              <a:t>await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2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Fixing </a:t>
            </a:r>
            <a:r>
              <a:rPr lang="en-IT" dirty="0"/>
              <a:t>the fetchUserOrder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5247977"/>
          </a:xfrm>
        </p:spPr>
        <p:txBody>
          <a:bodyPr>
            <a:normAutofit/>
          </a:bodyPr>
          <a:lstStyle/>
          <a:p>
            <a:r>
              <a:rPr lang="en-GB" dirty="0"/>
              <a:t>To fix the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/>
              <a:t> function we can proceed in a similar way</a:t>
            </a:r>
          </a:p>
          <a:p>
            <a:endParaRPr lang="en-GB" dirty="0">
              <a:latin typeface="Courier" pitchFamily="2" charset="0"/>
            </a:endParaRPr>
          </a:p>
          <a:p>
            <a:pPr lvl="1"/>
            <a:r>
              <a:rPr lang="en-GB" dirty="0"/>
              <a:t>First, add the </a:t>
            </a:r>
            <a:r>
              <a:rPr lang="en-GB" dirty="0">
                <a:latin typeface="Courier" pitchFamily="2" charset="0"/>
              </a:rPr>
              <a:t>async</a:t>
            </a:r>
            <a:r>
              <a:rPr lang="en-GB" dirty="0"/>
              <a:t> keyword before the function body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" pitchFamily="2" charset="0"/>
              </a:rPr>
              <a:t>void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b="1" dirty="0">
                <a:latin typeface="Courier" pitchFamily="2" charset="0"/>
              </a:rPr>
              <a:t>async</a:t>
            </a:r>
            <a:r>
              <a:rPr lang="en-GB" dirty="0">
                <a:latin typeface="Courier" pitchFamily="2" charset="0"/>
              </a:rPr>
              <a:t> {}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Then, wrap the return type in a </a:t>
            </a:r>
            <a:r>
              <a:rPr lang="en-GB" dirty="0">
                <a:latin typeface="Courier" pitchFamily="2" charset="0"/>
              </a:rPr>
              <a:t>Future </a:t>
            </a:r>
            <a:r>
              <a:rPr lang="en-GB" dirty="0"/>
              <a:t>(it was already done):</a:t>
            </a:r>
            <a:br>
              <a:rPr lang="en-GB" dirty="0"/>
            </a:br>
            <a:br>
              <a:rPr lang="en-GB" b="1" dirty="0"/>
            </a:br>
            <a:r>
              <a:rPr lang="en-GB" b="1" dirty="0"/>
              <a:t>	</a:t>
            </a:r>
            <a:r>
              <a:rPr lang="en-GB" b="1" dirty="0">
                <a:latin typeface="Courier" pitchFamily="2" charset="0"/>
              </a:rPr>
              <a:t>Future&lt;void&gt; </a:t>
            </a:r>
            <a:r>
              <a:rPr lang="en-GB" dirty="0" err="1">
                <a:latin typeface="Courier" pitchFamily="2" charset="0"/>
              </a:rPr>
              <a:t>fetchUserOrder</a:t>
            </a:r>
            <a:r>
              <a:rPr lang="en-GB" dirty="0">
                <a:latin typeface="Courier" pitchFamily="2" charset="0"/>
              </a:rPr>
              <a:t>() async {}</a:t>
            </a:r>
          </a:p>
          <a:p>
            <a:endParaRPr lang="en-GB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 </a:t>
            </a:r>
          </a:p>
          <a:p>
            <a:pPr marL="457200" lvl="1" indent="0">
              <a:buNone/>
            </a:pP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0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Future (correct 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A931C-E473-FE49-BB53-C08AAD60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01" y="1361167"/>
            <a:ext cx="7187970" cy="533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Courier" pitchFamily="2" charset="0"/>
              </a:rPr>
              <a:t>Future&lt;void&gt;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return </a:t>
            </a:r>
            <a:r>
              <a:rPr lang="en-GB" sz="2000" b="1" dirty="0" err="1">
                <a:latin typeface="Courier" pitchFamily="2" charset="0"/>
              </a:rPr>
              <a:t>Future</a:t>
            </a:r>
            <a:r>
              <a:rPr lang="en-GB" sz="2000" dirty="0" err="1">
                <a:latin typeface="Courier" pitchFamily="2" charset="0"/>
              </a:rPr>
              <a:t>.delayed</a:t>
            </a:r>
            <a:r>
              <a:rPr lang="en-GB" sz="2000" dirty="0">
                <a:latin typeface="Courier" pitchFamily="2" charset="0"/>
              </a:rPr>
              <a:t>(</a:t>
            </a:r>
            <a:r>
              <a:rPr lang="en-GB" sz="2000" dirty="0" err="1">
                <a:latin typeface="Courier" pitchFamily="2" charset="0"/>
              </a:rPr>
              <a:t>const</a:t>
            </a:r>
            <a:r>
              <a:rPr lang="en-GB" sz="2000" dirty="0">
                <a:latin typeface="Courier" pitchFamily="2" charset="0"/>
              </a:rPr>
              <a:t> 	Duration(seconds: 2), () =&gt; 	print('Large Latte'));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}//</a:t>
            </a:r>
            <a:r>
              <a:rPr lang="en-GB" sz="2000" dirty="0" err="1">
                <a:latin typeface="Courier" pitchFamily="2" charset="0"/>
              </a:rPr>
              <a:t>fetchUserOrder</a:t>
            </a:r>
            <a:endParaRPr lang="en-GB" sz="2000" dirty="0">
              <a:latin typeface="Courier" pitchFamily="2" charset="0"/>
            </a:endParaRP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Future&lt;void&gt;</a:t>
            </a:r>
            <a:r>
              <a:rPr lang="en-GB" sz="2000" dirty="0">
                <a:latin typeface="Courier" pitchFamily="2" charset="0"/>
              </a:rPr>
              <a:t> main() </a:t>
            </a:r>
            <a:r>
              <a:rPr lang="en-GB" sz="2000" b="1" dirty="0">
                <a:latin typeface="Courier" pitchFamily="2" charset="0"/>
              </a:rPr>
              <a:t>async</a:t>
            </a:r>
            <a:r>
              <a:rPr lang="en-GB" sz="2000" dirty="0">
                <a:latin typeface="Courier" pitchFamily="2" charset="0"/>
              </a:rPr>
              <a:t>{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print('Fetching user order...’);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await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 err="1">
                <a:latin typeface="Courier" pitchFamily="2" charset="0"/>
              </a:rPr>
              <a:t>fetchUserOrder</a:t>
            </a:r>
            <a:r>
              <a:rPr lang="en-GB" sz="2000" dirty="0">
                <a:latin typeface="Courier" pitchFamily="2" charset="0"/>
              </a:rPr>
              <a:t>();</a:t>
            </a:r>
          </a:p>
          <a:p>
            <a:pPr marL="0" indent="0">
              <a:buNone/>
            </a:pPr>
            <a:r>
              <a:rPr lang="en-GB" sz="2000" dirty="0">
                <a:latin typeface="Courier" pitchFamily="2" charset="0"/>
              </a:rPr>
              <a:t>  print('Done');</a:t>
            </a:r>
          </a:p>
          <a:p>
            <a:pPr marL="0" indent="0">
              <a:buNone/>
            </a:pP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}//main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DFAD6-B102-244F-A33F-943F158CF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lab_03-dart_101_part_2/05-async_and_await.dart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15AD4-39E3-F34B-9EA2-8300DA21DF57}"/>
              </a:ext>
            </a:extLst>
          </p:cNvPr>
          <p:cNvSpPr/>
          <p:nvPr/>
        </p:nvSpPr>
        <p:spPr>
          <a:xfrm>
            <a:off x="8267961" y="4250338"/>
            <a:ext cx="316430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Now ‘Done’ will be print  AFTER ‘Large latte’.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2D9358-749C-7F4E-A88B-58E7FF00D449}"/>
              </a:ext>
            </a:extLst>
          </p:cNvPr>
          <p:cNvCxnSpPr>
            <a:cxnSpLocks/>
          </p:cNvCxnSpPr>
          <p:nvPr/>
        </p:nvCxnSpPr>
        <p:spPr>
          <a:xfrm flipV="1">
            <a:off x="2825930" y="4573503"/>
            <a:ext cx="5253199" cy="52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122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80069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 fontScale="85000" lnSpcReduction="20000"/>
          </a:bodyPr>
          <a:lstStyle/>
          <a:p>
            <a:r>
              <a:rPr lang="en-IT" dirty="0"/>
              <a:t>Exercise 02.01</a:t>
            </a:r>
          </a:p>
          <a:p>
            <a:pPr lvl="1"/>
            <a:r>
              <a:rPr lang="en-GB" dirty="0"/>
              <a:t>Create a class Vehicle with </a:t>
            </a:r>
            <a:r>
              <a:rPr lang="en-GB" dirty="0" err="1"/>
              <a:t>max_speed</a:t>
            </a:r>
            <a:r>
              <a:rPr lang="en-GB" dirty="0"/>
              <a:t>, </a:t>
            </a:r>
            <a:r>
              <a:rPr lang="en-GB" dirty="0" err="1"/>
              <a:t>is_moving</a:t>
            </a:r>
            <a:r>
              <a:rPr lang="en-GB" dirty="0"/>
              <a:t> and mileage instance variables (properly choose the type of the variables). </a:t>
            </a:r>
            <a:r>
              <a:rPr lang="en-GB" dirty="0" err="1"/>
              <a:t>max_speed</a:t>
            </a:r>
            <a:r>
              <a:rPr lang="en-GB" dirty="0"/>
              <a:t> is constant. </a:t>
            </a:r>
            <a:r>
              <a:rPr lang="en-GB" dirty="0" err="1"/>
              <a:t>is_moving</a:t>
            </a:r>
            <a:r>
              <a:rPr lang="en-GB" dirty="0"/>
              <a:t> and milage must be properly </a:t>
            </a:r>
            <a:r>
              <a:rPr lang="en-GB" dirty="0" err="1"/>
              <a:t>initiatilized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Create an unnamed constructor with the minimum amount of input arguments.</a:t>
            </a:r>
          </a:p>
          <a:p>
            <a:pPr lvl="1"/>
            <a:r>
              <a:rPr lang="en-GB" dirty="0"/>
              <a:t>Create also a named constructor </a:t>
            </a:r>
            <a:r>
              <a:rPr lang="en-GB" dirty="0" err="1"/>
              <a:t>Vehicle.used</a:t>
            </a:r>
            <a:r>
              <a:rPr lang="en-GB" dirty="0"/>
              <a:t> that creates a new Vehicle with a given mileage.</a:t>
            </a:r>
          </a:p>
          <a:p>
            <a:pPr lvl="1"/>
            <a:r>
              <a:rPr lang="en-GB" dirty="0"/>
              <a:t>Implement two methods start and stop that properly set </a:t>
            </a:r>
            <a:r>
              <a:rPr lang="en-GB" dirty="0" err="1"/>
              <a:t>is_moving</a:t>
            </a:r>
            <a:endParaRPr lang="en-GB" dirty="0"/>
          </a:p>
          <a:p>
            <a:pPr lvl="1"/>
            <a:r>
              <a:rPr lang="en-GB" dirty="0"/>
              <a:t>Implement also the </a:t>
            </a:r>
            <a:r>
              <a:rPr lang="en-GB" dirty="0" err="1"/>
              <a:t>toString</a:t>
            </a:r>
            <a:r>
              <a:rPr lang="en-GB" dirty="0"/>
              <a:t>() method of the Vehicle class. </a:t>
            </a:r>
          </a:p>
          <a:p>
            <a:pPr lvl="1"/>
            <a:r>
              <a:rPr lang="en-GB" dirty="0"/>
              <a:t>Create a method </a:t>
            </a:r>
            <a:r>
              <a:rPr lang="en-GB" dirty="0" err="1"/>
              <a:t>addMiles</a:t>
            </a:r>
            <a:r>
              <a:rPr lang="en-GB" dirty="0"/>
              <a:t> that takes a named parameter miles, adds that value to the current mileage, and return the new mileage.</a:t>
            </a:r>
          </a:p>
          <a:p>
            <a:pPr lvl="1"/>
            <a:r>
              <a:rPr lang="en-GB" dirty="0"/>
              <a:t>Properly test the created class capabilities in the main function.</a:t>
            </a:r>
            <a:br>
              <a:rPr lang="en-IT" dirty="0"/>
            </a:br>
            <a:endParaRPr lang="en-IT" dirty="0"/>
          </a:p>
          <a:p>
            <a:r>
              <a:rPr lang="en-IT" dirty="0"/>
              <a:t>Exercise 02.02</a:t>
            </a:r>
          </a:p>
          <a:p>
            <a:pPr lvl="1"/>
            <a:r>
              <a:rPr lang="en-GB" dirty="0"/>
              <a:t>Create a Bus class that extends the Vehicle class and inherit everything from it.</a:t>
            </a:r>
          </a:p>
          <a:p>
            <a:pPr lvl="1"/>
            <a:r>
              <a:rPr lang="en-GB" dirty="0"/>
              <a:t>Properly inherit the superclass constructors </a:t>
            </a:r>
          </a:p>
          <a:p>
            <a:pPr lvl="1"/>
            <a:r>
              <a:rPr lang="en-GB" dirty="0"/>
              <a:t>A bus must retain also the </a:t>
            </a:r>
            <a:r>
              <a:rPr lang="en-GB" dirty="0" err="1"/>
              <a:t>current_number_of_passengers</a:t>
            </a:r>
            <a:r>
              <a:rPr lang="en-GB" dirty="0"/>
              <a:t> and the </a:t>
            </a:r>
            <a:r>
              <a:rPr lang="en-GB" dirty="0" err="1"/>
              <a:t>max_number_of_passengers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Each Bus has a constant </a:t>
            </a:r>
            <a:r>
              <a:rPr lang="en-GB" dirty="0" err="1"/>
              <a:t>max_number_of_passengers</a:t>
            </a:r>
            <a:r>
              <a:rPr lang="en-GB" dirty="0"/>
              <a:t> equal to 20 and the initial </a:t>
            </a:r>
            <a:r>
              <a:rPr lang="en-GB" dirty="0" err="1"/>
              <a:t>current_number_of_passengers</a:t>
            </a:r>
            <a:r>
              <a:rPr lang="en-GB" dirty="0"/>
              <a:t> is always 0.</a:t>
            </a:r>
          </a:p>
          <a:p>
            <a:pPr lvl="1"/>
            <a:r>
              <a:rPr lang="en-GB" dirty="0"/>
              <a:t>Implement a method board that increments the number of passengers by a given value (as much as possible) and return the new number of passengers.</a:t>
            </a:r>
          </a:p>
          <a:p>
            <a:pPr lvl="1"/>
            <a:r>
              <a:rPr lang="en-GB" dirty="0"/>
              <a:t>Remember to </a:t>
            </a:r>
            <a:r>
              <a:rPr lang="en-GB" dirty="0" err="1"/>
              <a:t>correclty</a:t>
            </a:r>
            <a:r>
              <a:rPr lang="en-GB" dirty="0"/>
              <a:t> manage the </a:t>
            </a:r>
            <a:r>
              <a:rPr lang="en-GB" dirty="0" err="1"/>
              <a:t>toString</a:t>
            </a:r>
            <a:r>
              <a:rPr lang="en-GB" dirty="0"/>
              <a:t>() method.</a:t>
            </a:r>
          </a:p>
          <a:p>
            <a:pPr lvl="1"/>
            <a:r>
              <a:rPr lang="en-GB" dirty="0"/>
              <a:t>Properly test the created class capabilities in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IT" dirty="0"/>
              <a:t>Exercise 02.03</a:t>
            </a:r>
          </a:p>
          <a:p>
            <a:pPr lvl="1"/>
            <a:r>
              <a:rPr lang="en-IT" dirty="0"/>
              <a:t>Write an asynchronous function fetchUserRole() that after 3 seconds returns the String ‘admin’. Then, use that function in the main function to print the provided and properly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Fetching user role…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The user is an admin.</a:t>
            </a:r>
          </a:p>
          <a:p>
            <a:pPr lvl="1"/>
            <a:endParaRPr lang="en-IT" dirty="0"/>
          </a:p>
          <a:p>
            <a:r>
              <a:rPr lang="en-IT" dirty="0"/>
              <a:t>Exercise 02.04</a:t>
            </a:r>
          </a:p>
          <a:p>
            <a:pPr lvl="1"/>
            <a:r>
              <a:rPr lang="en-IT" dirty="0"/>
              <a:t>Use the fetchUserRole() function developed in 02.04 to create a new function isAdminUser() that checks if the string provided by fetchUserRole() is ‘admin’ and returns the respective boolean. Use t</a:t>
            </a:r>
            <a:r>
              <a:rPr lang="en-GB" dirty="0"/>
              <a:t>he</a:t>
            </a:r>
            <a:r>
              <a:rPr lang="en-IT" dirty="0"/>
              <a:t> new function in the main to produce the following output: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Checking if user is an admin…</a:t>
            </a:r>
            <a:br>
              <a:rPr lang="en-IT" dirty="0">
                <a:latin typeface="Courier" pitchFamily="2" charset="0"/>
              </a:rPr>
            </a:br>
            <a:r>
              <a:rPr lang="en-IT" dirty="0">
                <a:latin typeface="Courier" pitchFamily="2" charset="0"/>
              </a:rPr>
              <a:t>Ok, access granted! </a:t>
            </a:r>
            <a:r>
              <a:rPr lang="en-IT" dirty="0"/>
              <a:t>(if the user is an admin)</a:t>
            </a:r>
            <a:br>
              <a:rPr lang="en-IT" dirty="0"/>
            </a:br>
            <a:r>
              <a:rPr lang="en-IT" dirty="0">
                <a:latin typeface="Courier" pitchFamily="2" charset="0"/>
              </a:rPr>
              <a:t>Access denied! </a:t>
            </a:r>
            <a:r>
              <a:rPr lang="en-IT" dirty="0"/>
              <a:t>(if the user is not an admin)</a:t>
            </a:r>
          </a:p>
        </p:txBody>
      </p:sp>
    </p:spTree>
    <p:extLst>
      <p:ext uri="{BB962C8B-B14F-4D97-AF65-F5344CB8AC3E}">
        <p14:creationId xmlns:p14="http://schemas.microsoft.com/office/powerpoint/2010/main" val="3260879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b="1" dirty="0"/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53221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(Try to) Do all the exercises</a:t>
            </a:r>
          </a:p>
          <a:p>
            <a:endParaRPr lang="en-GB" dirty="0"/>
          </a:p>
          <a:p>
            <a:r>
              <a:rPr lang="en-GB" dirty="0"/>
              <a:t>Get familiar with Dart 101 (part 1 &amp; 2)</a:t>
            </a:r>
          </a:p>
          <a:p>
            <a:endParaRPr lang="en-GB" dirty="0"/>
          </a:p>
          <a:p>
            <a:r>
              <a:rPr lang="en-GB" dirty="0"/>
              <a:t>Get familiar with OOP</a:t>
            </a:r>
          </a:p>
          <a:p>
            <a:endParaRPr lang="en-GB" dirty="0"/>
          </a:p>
          <a:p>
            <a:r>
              <a:rPr lang="en-GB" dirty="0"/>
              <a:t>Take a look at Streams </a:t>
            </a:r>
            <a:r>
              <a:rPr lang="en-GB" dirty="0">
                <a:hlinkClick r:id="rId2"/>
              </a:rPr>
              <a:t>https://dart.dev/tutorials/language/streams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Be sure that the Flutter SDK is working and correctly installed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69563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081496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Code repository of today’s lesson and exercises solution</a:t>
            </a:r>
          </a:p>
          <a:p>
            <a:pPr lvl="1"/>
            <a:r>
              <a:rPr lang="en-GB" dirty="0">
                <a:hlinkClick r:id="rId2"/>
              </a:rPr>
              <a:t>https://github.com/gcappon/bwthw/tree/master/lab_03-dart_101_part_</a:t>
            </a:r>
            <a:r>
              <a:rPr lang="en-GB" dirty="0"/>
              <a:t>2</a:t>
            </a:r>
            <a:br>
              <a:rPr lang="en-GB" dirty="0"/>
            </a:br>
            <a:endParaRPr lang="en-GB" dirty="0"/>
          </a:p>
          <a:p>
            <a:r>
              <a:rPr lang="en-GB" dirty="0"/>
              <a:t>Dart language tour </a:t>
            </a:r>
          </a:p>
          <a:p>
            <a:pPr lvl="1"/>
            <a:r>
              <a:rPr lang="en-GB" dirty="0">
                <a:hlinkClick r:id="rId3"/>
              </a:rPr>
              <a:t>https://dart.dev/guides/language/language-tour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Async and await </a:t>
            </a:r>
            <a:r>
              <a:rPr lang="en-GB" dirty="0" err="1"/>
              <a:t>codelabs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https://dart.dev/codelabs/async-await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Streams tutorial</a:t>
            </a:r>
          </a:p>
          <a:p>
            <a:pPr lvl="1"/>
            <a:r>
              <a:rPr lang="en-GB" dirty="0">
                <a:hlinkClick r:id="rId5"/>
              </a:rPr>
              <a:t>https://dart.dev/tutorials/language/streams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63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Dart?</a:t>
            </a:r>
          </a:p>
          <a:p>
            <a:pPr lvl="1"/>
            <a:r>
              <a:rPr lang="en-IT" dirty="0"/>
              <a:t>Dart is a object-oriented, open source, and reactive language</a:t>
            </a:r>
          </a:p>
          <a:p>
            <a:pPr lvl="1"/>
            <a:r>
              <a:rPr lang="en-IT" dirty="0"/>
              <a:t>It is pretty new (2011)</a:t>
            </a:r>
          </a:p>
          <a:p>
            <a:pPr lvl="1"/>
            <a:r>
              <a:rPr lang="en-IT" dirty="0"/>
              <a:t>Cross-platform oriented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What we learned last time?</a:t>
            </a:r>
          </a:p>
          <a:p>
            <a:pPr lvl="1"/>
            <a:r>
              <a:rPr lang="en-IT" dirty="0"/>
              <a:t>How to write and run programs in Dart</a:t>
            </a:r>
          </a:p>
          <a:p>
            <a:pPr lvl="1"/>
            <a:r>
              <a:rPr lang="en-IT" dirty="0"/>
              <a:t>Dart’s synthax</a:t>
            </a:r>
          </a:p>
          <a:p>
            <a:pPr lvl="1"/>
            <a:r>
              <a:rPr lang="en-IT" dirty="0"/>
              <a:t>How to write functions in Dart</a:t>
            </a:r>
          </a:p>
          <a:p>
            <a:pPr lvl="1"/>
            <a:endParaRPr lang="en-IT" dirty="0"/>
          </a:p>
          <a:p>
            <a:r>
              <a:rPr lang="en-IT" dirty="0"/>
              <a:t>Today we will dive into classes</a:t>
            </a:r>
          </a:p>
          <a:p>
            <a:pPr marL="457200" lvl="1" indent="0">
              <a:buNone/>
            </a:pPr>
            <a:endParaRPr lang="en-IT" dirty="0"/>
          </a:p>
          <a:p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A7340-CF7C-B343-814F-4F23BD78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207" y="1554442"/>
            <a:ext cx="1266567" cy="12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4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Classes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Inheritance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Other things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Asynchrony</a:t>
            </a:r>
          </a:p>
          <a:p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Exercises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47877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Recap: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The core concepts in every object-oriented programming (OOP) language: </a:t>
            </a:r>
            <a:r>
              <a:rPr lang="en-IT" b="1" dirty="0"/>
              <a:t>classes</a:t>
            </a:r>
            <a:r>
              <a:rPr lang="en-IT" dirty="0"/>
              <a:t> and </a:t>
            </a:r>
            <a:r>
              <a:rPr lang="en-IT" b="1" dirty="0"/>
              <a:t>objects</a:t>
            </a:r>
            <a:r>
              <a:rPr lang="en-IT" dirty="0"/>
              <a:t>.</a:t>
            </a:r>
          </a:p>
          <a:p>
            <a:endParaRPr lang="en-IT" dirty="0"/>
          </a:p>
          <a:p>
            <a:r>
              <a:rPr lang="en-IT" dirty="0"/>
              <a:t>A class is a sort of blueprint for creating objects (a sort of data structure), providing initial values for state (defined by a set of variables), and implementations of behavior (defined by a set of methods) </a:t>
            </a:r>
          </a:p>
          <a:p>
            <a:endParaRPr lang="en-IT" dirty="0"/>
          </a:p>
          <a:p>
            <a:r>
              <a:rPr lang="en-IT" dirty="0"/>
              <a:t>An object is an instance of a class. </a:t>
            </a:r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6" name="Graphic 5" descr="Cat outline">
            <a:extLst>
              <a:ext uri="{FF2B5EF4-FFF2-40B4-BE49-F238E27FC236}">
                <a16:creationId xmlns:a16="http://schemas.microsoft.com/office/drawing/2014/main" id="{21820477-7FAF-1C4A-9999-25A2B58BE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3900" y="1693852"/>
            <a:ext cx="1455700" cy="1455700"/>
          </a:xfrm>
          <a:prstGeom prst="rect">
            <a:avLst/>
          </a:prstGeom>
        </p:spPr>
      </p:pic>
      <p:pic>
        <p:nvPicPr>
          <p:cNvPr id="11" name="Graphic 10" descr="Cat outline">
            <a:extLst>
              <a:ext uri="{FF2B5EF4-FFF2-40B4-BE49-F238E27FC236}">
                <a16:creationId xmlns:a16="http://schemas.microsoft.com/office/drawing/2014/main" id="{8BFB9842-98EB-CB4D-9C7E-3E645BE74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76282" y="4684303"/>
            <a:ext cx="1455700" cy="1455700"/>
          </a:xfrm>
          <a:prstGeom prst="rect">
            <a:avLst/>
          </a:prstGeom>
        </p:spPr>
      </p:pic>
      <p:pic>
        <p:nvPicPr>
          <p:cNvPr id="12" name="Graphic 11" descr="Cat outline">
            <a:extLst>
              <a:ext uri="{FF2B5EF4-FFF2-40B4-BE49-F238E27FC236}">
                <a16:creationId xmlns:a16="http://schemas.microsoft.com/office/drawing/2014/main" id="{FD839E97-8374-024B-988F-8DE42BE0E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8400" y="3977477"/>
            <a:ext cx="1455700" cy="1455700"/>
          </a:xfrm>
          <a:prstGeom prst="rect">
            <a:avLst/>
          </a:prstGeom>
        </p:spPr>
      </p:pic>
      <p:pic>
        <p:nvPicPr>
          <p:cNvPr id="13" name="Graphic 12" descr="Cat outline">
            <a:extLst>
              <a:ext uri="{FF2B5EF4-FFF2-40B4-BE49-F238E27FC236}">
                <a16:creationId xmlns:a16="http://schemas.microsoft.com/office/drawing/2014/main" id="{14F5FB43-212B-264E-9CDC-1E46ACB510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00209" y="4275951"/>
            <a:ext cx="1455700" cy="14557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0E087C-6C95-A843-BE47-18C94DD4BA1B}"/>
              </a:ext>
            </a:extLst>
          </p:cNvPr>
          <p:cNvSpPr txBox="1">
            <a:spLocks/>
          </p:cNvSpPr>
          <p:nvPr/>
        </p:nvSpPr>
        <p:spPr>
          <a:xfrm>
            <a:off x="9123786" y="139991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Cat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AB86A1-0F73-2540-A752-7FC914D3264F}"/>
              </a:ext>
            </a:extLst>
          </p:cNvPr>
          <p:cNvSpPr txBox="1">
            <a:spLocks/>
          </p:cNvSpPr>
          <p:nvPr/>
        </p:nvSpPr>
        <p:spPr>
          <a:xfrm>
            <a:off x="9917136" y="5474197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Ares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1458D31-EE27-7F4A-AC47-C1576F89A454}"/>
              </a:ext>
            </a:extLst>
          </p:cNvPr>
          <p:cNvSpPr txBox="1">
            <a:spLocks/>
          </p:cNvSpPr>
          <p:nvPr/>
        </p:nvSpPr>
        <p:spPr>
          <a:xfrm>
            <a:off x="8738672" y="6064336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Morpheus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BCC889-976A-6242-8D22-9525EDF14938}"/>
              </a:ext>
            </a:extLst>
          </p:cNvPr>
          <p:cNvSpPr txBox="1">
            <a:spLocks/>
          </p:cNvSpPr>
          <p:nvPr/>
        </p:nvSpPr>
        <p:spPr>
          <a:xfrm>
            <a:off x="7177972" y="5731651"/>
            <a:ext cx="2435928" cy="45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T" b="1" dirty="0"/>
              <a:t>Zeus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049198-D63B-0C4C-B552-2F38E0DCF4F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8428059" y="3149552"/>
            <a:ext cx="1913691" cy="1126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35D909-FD39-AE47-A81A-E5884C0AFB3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9904132" y="3149552"/>
            <a:ext cx="437618" cy="153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08F598-9DA8-2446-ACAE-51072758020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0341750" y="3149552"/>
            <a:ext cx="814500" cy="8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A class can be defined using the synthax: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class className{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listOfStateVariables;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listOfConstructors;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	listOfMethods;</a:t>
            </a:r>
          </a:p>
          <a:p>
            <a:pPr marL="0" indent="0">
              <a:buNone/>
            </a:pPr>
            <a:r>
              <a:rPr lang="en-IT" dirty="0">
                <a:latin typeface="Courier" pitchFamily="2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F739C-77B0-ED4B-8744-5B2C09E572EF}"/>
              </a:ext>
            </a:extLst>
          </p:cNvPr>
          <p:cNvSpPr/>
          <p:nvPr/>
        </p:nvSpPr>
        <p:spPr>
          <a:xfrm>
            <a:off x="6063918" y="256048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Used to define the state of an object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create objects</a:t>
            </a:r>
          </a:p>
          <a:p>
            <a:endParaRPr lang="en-GB" dirty="0">
              <a:latin typeface="Palatino Linotype" panose="02040502050505030304" pitchFamily="18" charset="0"/>
            </a:endParaRPr>
          </a:p>
          <a:p>
            <a:r>
              <a:rPr lang="en-GB" dirty="0">
                <a:latin typeface="Palatino Linotype" panose="02040502050505030304" pitchFamily="18" charset="0"/>
              </a:rPr>
              <a:t>Used to define the behaviour of an object (what we can do with it)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A58F5F-A19D-3A4E-9FD7-20B5B3D1D51C}"/>
              </a:ext>
            </a:extLst>
          </p:cNvPr>
          <p:cNvCxnSpPr>
            <a:cxnSpLocks/>
          </p:cNvCxnSpPr>
          <p:nvPr/>
        </p:nvCxnSpPr>
        <p:spPr>
          <a:xfrm flipV="1">
            <a:off x="5342021" y="2707105"/>
            <a:ext cx="685801" cy="1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E1B305-A59D-E845-9E9F-03FC121F9B46}"/>
              </a:ext>
            </a:extLst>
          </p:cNvPr>
          <p:cNvCxnSpPr>
            <a:cxnSpLocks/>
          </p:cNvCxnSpPr>
          <p:nvPr/>
        </p:nvCxnSpPr>
        <p:spPr>
          <a:xfrm flipV="1">
            <a:off x="4981073" y="3299145"/>
            <a:ext cx="1046749" cy="12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F4A796-745F-914D-94D2-9581E8208B50}"/>
              </a:ext>
            </a:extLst>
          </p:cNvPr>
          <p:cNvCxnSpPr>
            <a:cxnSpLocks/>
          </p:cNvCxnSpPr>
          <p:nvPr/>
        </p:nvCxnSpPr>
        <p:spPr>
          <a:xfrm flipV="1">
            <a:off x="4018547" y="3852599"/>
            <a:ext cx="1925053" cy="3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1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to define a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Let’s try to create a class for Animals</a:t>
            </a:r>
          </a:p>
          <a:p>
            <a:endParaRPr lang="en-IT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class Animal{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	double? weight;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	String? name;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}//Animal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DA870-1528-9D43-9E8B-196C0024F0DB}"/>
              </a:ext>
            </a:extLst>
          </p:cNvPr>
          <p:cNvSpPr/>
          <p:nvPr/>
        </p:nvSpPr>
        <p:spPr>
          <a:xfrm>
            <a:off x="5065295" y="2109608"/>
            <a:ext cx="316430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Palatino Linotype" panose="02040502050505030304" pitchFamily="18" charset="0"/>
              </a:rPr>
              <a:t>Note</a:t>
            </a:r>
            <a:r>
              <a:rPr lang="en-GB" dirty="0">
                <a:latin typeface="Palatino Linotype" panose="02040502050505030304" pitchFamily="18" charset="0"/>
              </a:rPr>
              <a:t>: Instance variables that are uninitialized have the value null (that's why we put the </a:t>
            </a:r>
            <a:r>
              <a:rPr lang="en-GB" b="1" dirty="0">
                <a:latin typeface="Courier" pitchFamily="2" charset="0"/>
              </a:rPr>
              <a:t>?</a:t>
            </a:r>
            <a:r>
              <a:rPr lang="en-GB" dirty="0">
                <a:latin typeface="Palatino Linotype" panose="02040502050505030304" pitchFamily="18" charset="0"/>
              </a:rPr>
              <a:t> there)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6D6963-1753-404E-B56F-1DCAB3687C73}"/>
              </a:ext>
            </a:extLst>
          </p:cNvPr>
          <p:cNvCxnSpPr>
            <a:cxnSpLocks/>
          </p:cNvCxnSpPr>
          <p:nvPr/>
        </p:nvCxnSpPr>
        <p:spPr>
          <a:xfrm flipV="1">
            <a:off x="2703095" y="2432773"/>
            <a:ext cx="2362200" cy="25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Create (construct) an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335EB2-187E-C841-A5AD-88C453C0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713070" cy="4823065"/>
          </a:xfrm>
        </p:spPr>
        <p:txBody>
          <a:bodyPr/>
          <a:lstStyle/>
          <a:p>
            <a:r>
              <a:rPr lang="en-IT" dirty="0"/>
              <a:t>To create objects of a class we have to define constructors: special methods that are used for the purpose. In Dart, constructors are:</a:t>
            </a:r>
          </a:p>
          <a:p>
            <a:endParaRPr lang="en-IT" dirty="0"/>
          </a:p>
          <a:p>
            <a:pPr lvl="1"/>
            <a:r>
              <a:rPr lang="en-IT" b="1" dirty="0"/>
              <a:t>Unnamed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ClassName(parameterList){}</a:t>
            </a:r>
          </a:p>
          <a:p>
            <a:pPr lvl="1"/>
            <a:r>
              <a:rPr lang="en-IT" b="1" dirty="0"/>
              <a:t>Named</a:t>
            </a:r>
            <a:r>
              <a:rPr lang="en-IT" dirty="0"/>
              <a:t>: using the synthax</a:t>
            </a:r>
          </a:p>
          <a:p>
            <a:pPr marL="914400" lvl="2" indent="0">
              <a:buNone/>
            </a:pPr>
            <a:r>
              <a:rPr lang="en-IT" dirty="0">
                <a:latin typeface="Courier" pitchFamily="2" charset="0"/>
              </a:rPr>
              <a:t>ClassName.name(parameterList){} 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/>
              <a:t>Each class can have 1 unnamed constructor, and multiple named constructors.</a:t>
            </a:r>
          </a:p>
        </p:txBody>
      </p:sp>
    </p:spTree>
    <p:extLst>
      <p:ext uri="{BB962C8B-B14F-4D97-AF65-F5344CB8AC3E}">
        <p14:creationId xmlns:p14="http://schemas.microsoft.com/office/powerpoint/2010/main" val="257356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8491</TotalTime>
  <Words>2788</Words>
  <Application>Microsoft Macintosh PowerPoint</Application>
  <PresentationFormat>Widescreen</PresentationFormat>
  <Paragraphs>527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Recap</vt:lpstr>
      <vt:lpstr>Outline</vt:lpstr>
      <vt:lpstr>Recap: Classes and Objects</vt:lpstr>
      <vt:lpstr>How to define a class</vt:lpstr>
      <vt:lpstr>How to define a class</vt:lpstr>
      <vt:lpstr>Create (construct) an object</vt:lpstr>
      <vt:lpstr>Constructors</vt:lpstr>
      <vt:lpstr>Create and use objects</vt:lpstr>
      <vt:lpstr>Methods</vt:lpstr>
      <vt:lpstr>Using methods</vt:lpstr>
      <vt:lpstr>Outline</vt:lpstr>
      <vt:lpstr>Recap: Inheritance</vt:lpstr>
      <vt:lpstr>Inheritance (example)</vt:lpstr>
      <vt:lpstr>Inheritance (example)</vt:lpstr>
      <vt:lpstr>Inheritance (example)</vt:lpstr>
      <vt:lpstr>Inheritance (example)</vt:lpstr>
      <vt:lpstr>Outline</vt:lpstr>
      <vt:lpstr>Other things…</vt:lpstr>
      <vt:lpstr>Outline</vt:lpstr>
      <vt:lpstr>New concept: asynchrony</vt:lpstr>
      <vt:lpstr>Key terms</vt:lpstr>
      <vt:lpstr>Future</vt:lpstr>
      <vt:lpstr>Future (wrong example)</vt:lpstr>
      <vt:lpstr>Async and Await</vt:lpstr>
      <vt:lpstr>Fixing the main function</vt:lpstr>
      <vt:lpstr>Fixing the fetchUserOrder function</vt:lpstr>
      <vt:lpstr>Future (correct example)</vt:lpstr>
      <vt:lpstr>Outline</vt:lpstr>
      <vt:lpstr>Exercises</vt:lpstr>
      <vt:lpstr>Exercises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133</cp:revision>
  <dcterms:created xsi:type="dcterms:W3CDTF">2021-07-19T09:08:13Z</dcterms:created>
  <dcterms:modified xsi:type="dcterms:W3CDTF">2022-02-24T14:27:04Z</dcterms:modified>
</cp:coreProperties>
</file>