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9" r:id="rId2"/>
    <p:sldId id="381" r:id="rId3"/>
    <p:sldId id="369" r:id="rId4"/>
    <p:sldId id="304" r:id="rId5"/>
    <p:sldId id="389" r:id="rId6"/>
    <p:sldId id="384" r:id="rId7"/>
    <p:sldId id="289" r:id="rId8"/>
    <p:sldId id="315" r:id="rId9"/>
    <p:sldId id="291" r:id="rId10"/>
    <p:sldId id="292" r:id="rId11"/>
    <p:sldId id="383" r:id="rId12"/>
    <p:sldId id="314" r:id="rId13"/>
    <p:sldId id="316" r:id="rId14"/>
    <p:sldId id="317" r:id="rId15"/>
    <p:sldId id="311" r:id="rId16"/>
    <p:sldId id="327" r:id="rId17"/>
    <p:sldId id="322" r:id="rId18"/>
    <p:sldId id="325" r:id="rId19"/>
    <p:sldId id="323" r:id="rId20"/>
    <p:sldId id="318" r:id="rId21"/>
    <p:sldId id="390" r:id="rId22"/>
    <p:sldId id="387" r:id="rId23"/>
    <p:sldId id="385" r:id="rId24"/>
    <p:sldId id="328" r:id="rId25"/>
    <p:sldId id="388" r:id="rId26"/>
    <p:sldId id="330" r:id="rId27"/>
    <p:sldId id="329" r:id="rId28"/>
    <p:sldId id="331" r:id="rId29"/>
    <p:sldId id="333" r:id="rId30"/>
    <p:sldId id="332" r:id="rId31"/>
    <p:sldId id="334" r:id="rId32"/>
    <p:sldId id="335" r:id="rId33"/>
    <p:sldId id="336" r:id="rId34"/>
    <p:sldId id="337" r:id="rId35"/>
    <p:sldId id="338" r:id="rId36"/>
    <p:sldId id="339" r:id="rId37"/>
    <p:sldId id="340" r:id="rId38"/>
    <p:sldId id="342" r:id="rId39"/>
    <p:sldId id="343" r:id="rId40"/>
    <p:sldId id="350" r:id="rId41"/>
    <p:sldId id="344" r:id="rId42"/>
    <p:sldId id="345" r:id="rId43"/>
    <p:sldId id="346" r:id="rId44"/>
    <p:sldId id="347" r:id="rId45"/>
    <p:sldId id="348" r:id="rId46"/>
    <p:sldId id="341" r:id="rId47"/>
    <p:sldId id="351" r:id="rId48"/>
    <p:sldId id="352" r:id="rId49"/>
    <p:sldId id="353" r:id="rId50"/>
    <p:sldId id="382" r:id="rId51"/>
    <p:sldId id="303" r:id="rId52"/>
    <p:sldId id="309" r:id="rId5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66" autoAdjust="0"/>
    <p:restoredTop sz="86758"/>
  </p:normalViewPr>
  <p:slideViewPr>
    <p:cSldViewPr snapToGrid="0">
      <p:cViewPr varScale="1">
        <p:scale>
          <a:sx n="92" d="100"/>
          <a:sy n="92" d="100"/>
        </p:scale>
        <p:origin x="89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C4B3FE-0320-8142-8396-5C3025C019EC}" type="datetimeFigureOut">
              <a:rPr lang="en-IT" smtClean="0"/>
              <a:t>24/02/22</a:t>
            </a:fld>
            <a:endParaRPr lang="en-I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0F43FB-3F33-3F4B-9768-2FBED988F99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29496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105816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737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6424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9860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06775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334890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70136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84461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29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2403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869653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388702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68558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01822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421403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3572938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657326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4498217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182805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14669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39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422436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350711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41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16129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522952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374497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5503389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469234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45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853185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503809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47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82609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48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17470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49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713612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9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250434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10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784048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12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02582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T" dirty="0"/>
              <a:t>Note the .gitignore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13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33654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14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248751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0F43FB-3F33-3F4B-9768-2FBED988F992}" type="slidenum">
              <a:rPr lang="en-IT" smtClean="0"/>
              <a:t>16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8536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172" y="1361167"/>
            <a:ext cx="11368314" cy="4858203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7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860243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28172" y="1364343"/>
            <a:ext cx="5591628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364343"/>
            <a:ext cx="5624286" cy="4812620"/>
          </a:xfrm>
        </p:spPr>
        <p:txBody>
          <a:bodyPr/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5948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426028" y="2355399"/>
            <a:ext cx="9456058" cy="1570716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endParaRPr lang="it-IT" dirty="0"/>
          </a:p>
        </p:txBody>
      </p:sp>
      <p:sp>
        <p:nvSpPr>
          <p:cNvPr id="7" name="Rettangolo arrotondato 6"/>
          <p:cNvSpPr/>
          <p:nvPr userDrawn="1"/>
        </p:nvSpPr>
        <p:spPr>
          <a:xfrm>
            <a:off x="2997200" y="855254"/>
            <a:ext cx="6125029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Rettangolo arrotondato 7"/>
          <p:cNvSpPr/>
          <p:nvPr userDrawn="1"/>
        </p:nvSpPr>
        <p:spPr>
          <a:xfrm>
            <a:off x="1426028" y="4152532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Titolo 1"/>
          <p:cNvSpPr txBox="1">
            <a:spLocks/>
          </p:cNvSpPr>
          <p:nvPr userDrawn="1"/>
        </p:nvSpPr>
        <p:spPr>
          <a:xfrm>
            <a:off x="460370" y="1155224"/>
            <a:ext cx="10926088" cy="9459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r>
              <a:rPr lang="it-IT" sz="2800" b="0" dirty="0" err="1"/>
              <a:t>Biomedical</a:t>
            </a:r>
            <a:r>
              <a:rPr lang="it-IT" sz="2800" b="0" dirty="0"/>
              <a:t> </a:t>
            </a:r>
            <a:r>
              <a:rPr lang="it-IT" sz="2800" b="0" dirty="0" err="1"/>
              <a:t>Wearable</a:t>
            </a:r>
            <a:r>
              <a:rPr lang="it-IT" sz="2800" b="0" dirty="0"/>
              <a:t> Technologies </a:t>
            </a:r>
          </a:p>
          <a:p>
            <a:r>
              <a:rPr lang="it-IT" sz="2800" b="0" dirty="0"/>
              <a:t>for Healthcare and </a:t>
            </a:r>
            <a:r>
              <a:rPr lang="it-IT" sz="2800" b="0" dirty="0" err="1"/>
              <a:t>Wellbeing</a:t>
            </a:r>
            <a:r>
              <a:rPr lang="it-IT" sz="2800" b="0" dirty="0"/>
              <a:t>  </a:t>
            </a:r>
            <a:endParaRPr lang="en-GB" sz="2800" b="0" dirty="0"/>
          </a:p>
        </p:txBody>
      </p:sp>
      <p:sp>
        <p:nvSpPr>
          <p:cNvPr id="10" name="Titolo 1"/>
          <p:cNvSpPr txBox="1">
            <a:spLocks/>
          </p:cNvSpPr>
          <p:nvPr userDrawn="1"/>
        </p:nvSpPr>
        <p:spPr>
          <a:xfrm>
            <a:off x="1426028" y="4424669"/>
            <a:ext cx="9456058" cy="6239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kern="1200" baseline="0">
                <a:solidFill>
                  <a:schemeClr val="tx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it-IT" sz="2800" dirty="0"/>
              <a:t>A.Y. 2021-2022</a:t>
            </a:r>
          </a:p>
        </p:txBody>
      </p:sp>
      <p:sp>
        <p:nvSpPr>
          <p:cNvPr id="14" name="CasellaDiTesto 13"/>
          <p:cNvSpPr txBox="1"/>
          <p:nvPr userDrawn="1"/>
        </p:nvSpPr>
        <p:spPr>
          <a:xfrm>
            <a:off x="2997200" y="133745"/>
            <a:ext cx="61250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University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Padova</a:t>
            </a:r>
            <a:b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</a:b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Department</a:t>
            </a:r>
            <a:r>
              <a:rPr kumimoji="0" lang="it-IT" sz="2000" b="0" i="0" u="none" strike="noStrike" kern="1200" cap="small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 of Information </a:t>
            </a:r>
            <a:r>
              <a:rPr kumimoji="0" lang="it-IT" sz="2000" b="0" i="0" u="none" strike="noStrike" kern="1200" cap="small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 pitchFamily="18" charset="0"/>
                <a:ea typeface="+mj-ea"/>
                <a:cs typeface="+mj-cs"/>
              </a:rPr>
              <a:t>Engineering</a:t>
            </a:r>
            <a:endParaRPr lang="en-GB" sz="1100" cap="small" baseline="0" dirty="0"/>
          </a:p>
        </p:txBody>
      </p:sp>
      <p:pic>
        <p:nvPicPr>
          <p:cNvPr id="15" name="Immagine 14"/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70" y="5094383"/>
            <a:ext cx="1648258" cy="1648258"/>
          </a:xfrm>
          <a:prstGeom prst="rect">
            <a:avLst/>
          </a:prstGeom>
        </p:spPr>
      </p:pic>
      <p:pic>
        <p:nvPicPr>
          <p:cNvPr id="16" name="Immagine 15"/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946" y="5094383"/>
            <a:ext cx="2153135" cy="1399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96487F-10E0-114E-8185-2B9A87D777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7534" y="4986716"/>
            <a:ext cx="4393045" cy="919388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T" dirty="0"/>
              <a:t>Name Surname</a:t>
            </a:r>
          </a:p>
        </p:txBody>
      </p:sp>
    </p:spTree>
    <p:extLst>
      <p:ext uri="{BB962C8B-B14F-4D97-AF65-F5344CB8AC3E}">
        <p14:creationId xmlns:p14="http://schemas.microsoft.com/office/powerpoint/2010/main" val="25513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05962"/>
          </a:xfrm>
        </p:spPr>
        <p:txBody>
          <a:bodyPr/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  <p:sp>
        <p:nvSpPr>
          <p:cNvPr id="6" name="Rettangolo arrotondato 5"/>
          <p:cNvSpPr/>
          <p:nvPr userDrawn="1"/>
        </p:nvSpPr>
        <p:spPr>
          <a:xfrm>
            <a:off x="1393371" y="1022169"/>
            <a:ext cx="9456058" cy="45719"/>
          </a:xfrm>
          <a:prstGeom prst="roundRect">
            <a:avLst>
              <a:gd name="adj" fmla="val 26104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65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28172" y="161926"/>
            <a:ext cx="11368314" cy="9193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Fare </a:t>
            </a:r>
            <a:r>
              <a:rPr lang="en-GB" noProof="0" dirty="0" err="1"/>
              <a:t>clic</a:t>
            </a:r>
            <a:r>
              <a:rPr lang="en-GB" noProof="0" dirty="0"/>
              <a:t> per </a:t>
            </a:r>
            <a:r>
              <a:rPr lang="en-GB" noProof="0" dirty="0" err="1"/>
              <a:t>modificare</a:t>
            </a:r>
            <a:r>
              <a:rPr lang="en-GB" noProof="0" dirty="0"/>
              <a:t> lo stile del </a:t>
            </a:r>
            <a:r>
              <a:rPr lang="en-GB" noProof="0" dirty="0" err="1"/>
              <a:t>titolo</a:t>
            </a:r>
            <a:endParaRPr lang="en-GB" noProof="0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28172" y="1375682"/>
            <a:ext cx="11368314" cy="482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 err="1"/>
              <a:t>Modifica</a:t>
            </a:r>
            <a:r>
              <a:rPr lang="en-GB" noProof="0" dirty="0"/>
              <a:t> </a:t>
            </a:r>
            <a:r>
              <a:rPr lang="en-GB" noProof="0" dirty="0" err="1"/>
              <a:t>gli</a:t>
            </a:r>
            <a:r>
              <a:rPr lang="en-GB" noProof="0" dirty="0"/>
              <a:t> </a:t>
            </a:r>
            <a:r>
              <a:rPr lang="en-GB" noProof="0" dirty="0" err="1"/>
              <a:t>stili</a:t>
            </a:r>
            <a:r>
              <a:rPr lang="en-GB" noProof="0" dirty="0"/>
              <a:t> del </a:t>
            </a:r>
            <a:r>
              <a:rPr lang="en-GB" noProof="0" dirty="0" err="1"/>
              <a:t>testo</a:t>
            </a:r>
            <a:r>
              <a:rPr lang="en-GB" noProof="0" dirty="0"/>
              <a:t> </a:t>
            </a:r>
            <a:r>
              <a:rPr lang="en-GB" noProof="0" dirty="0" err="1"/>
              <a:t>dello</a:t>
            </a:r>
            <a:r>
              <a:rPr lang="en-GB" noProof="0" dirty="0"/>
              <a:t> schema</a:t>
            </a:r>
          </a:p>
          <a:p>
            <a:pPr lvl="1"/>
            <a:r>
              <a:rPr lang="en-GB" noProof="0" dirty="0"/>
              <a:t>Secondo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2"/>
            <a:r>
              <a:rPr lang="en-GB" noProof="0" dirty="0" err="1"/>
              <a:t>Terzo</a:t>
            </a:r>
            <a:r>
              <a:rPr lang="en-GB" noProof="0" dirty="0"/>
              <a:t>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3"/>
            <a:r>
              <a:rPr lang="en-GB" noProof="0" dirty="0"/>
              <a:t>Quarto </a:t>
            </a:r>
            <a:r>
              <a:rPr lang="en-GB" noProof="0" dirty="0" err="1"/>
              <a:t>livello</a:t>
            </a:r>
            <a:endParaRPr lang="en-GB" noProof="0" dirty="0"/>
          </a:p>
          <a:p>
            <a:pPr lvl="4"/>
            <a:r>
              <a:rPr lang="en-GB" noProof="0" dirty="0"/>
              <a:t>Quinto </a:t>
            </a:r>
            <a:r>
              <a:rPr lang="en-GB" noProof="0" dirty="0" err="1"/>
              <a:t>livello</a:t>
            </a:r>
            <a:endParaRPr lang="en-GB" noProof="0" dirty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1858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E2C5B-556E-47B8-A792-024C2FCA4AC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2879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49" r:id="rId3"/>
    <p:sldLayoutId id="214748365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Palatino Linotype" panose="02040502050505030304" pitchFamily="18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90000"/>
        </a:lnSpc>
        <a:spcBef>
          <a:spcPts val="1000"/>
        </a:spcBef>
        <a:buClr>
          <a:srgbClr val="00B050"/>
        </a:buClr>
        <a:buFont typeface="Wingdings" panose="05000000000000000000" pitchFamily="2" charset="2"/>
        <a:buChar char="Ø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Courier New" panose="02070309020205020404" pitchFamily="49" charset="0"/>
        <a:buChar char="o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Times New Roman" panose="02020603050405020304" pitchFamily="18" charset="0"/>
        <a:buChar char="̶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sv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sv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get-started/codelab" TargetMode="External"/><Relationship Id="rId2" Type="http://schemas.openxmlformats.org/officeDocument/2006/relationships/hyperlink" Target="https://docs.flutter.dev/development/ui/widgets-intro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ocs.flutter.dev/development/tools/devtools/overview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7E0323C-B2D5-E147-A405-326B19A39E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/>
              <a:t>Hello, Flutter!</a:t>
            </a:r>
            <a:endParaRPr lang="en-IT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B437F2-B298-5D42-A17B-E5DDC2184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Giacomo Cappon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118405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 great feature: Hot reload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8908868" cy="533490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Dart offers a fast development cycle with </a:t>
            </a:r>
            <a:r>
              <a:rPr lang="en-GB" i="1" dirty="0"/>
              <a:t>Stateful Hot Reload</a:t>
            </a:r>
            <a:r>
              <a:rPr lang="en-GB" dirty="0"/>
              <a:t>, the ability to reload the code of a live running app without restarting or losing app state. Make a change to app source, tell your IDE or command-line tool that you want to hot reload, and see the change in your simulator, emulator, or device.</a:t>
            </a:r>
          </a:p>
          <a:p>
            <a:endParaRPr lang="en-GB" dirty="0"/>
          </a:p>
          <a:p>
            <a:r>
              <a:rPr lang="en-GB" dirty="0"/>
              <a:t>Try that!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Open lib/</a:t>
            </a:r>
            <a:r>
              <a:rPr lang="en-GB" dirty="0" err="1"/>
              <a:t>main.dart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Change the string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 World’</a:t>
            </a:r>
          </a:p>
          <a:p>
            <a:pPr marL="914400" lvl="2" indent="0">
              <a:buNone/>
            </a:pPr>
            <a:r>
              <a:rPr lang="en-GB" dirty="0"/>
              <a:t>with</a:t>
            </a:r>
          </a:p>
          <a:p>
            <a:pPr marL="914400" lvl="2" indent="0">
              <a:buNone/>
            </a:pPr>
            <a:r>
              <a:rPr lang="en-GB" dirty="0">
                <a:latin typeface="Courier" pitchFamily="2" charset="0"/>
              </a:rPr>
              <a:t>‘Hello, Flutter!’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Save your changes: invoke </a:t>
            </a:r>
            <a:r>
              <a:rPr lang="en-GB" b="1" dirty="0"/>
              <a:t>Save All</a:t>
            </a:r>
            <a:r>
              <a:rPr lang="en-GB" dirty="0"/>
              <a:t>, or click </a:t>
            </a:r>
            <a:r>
              <a:rPr lang="en-GB" b="1" dirty="0"/>
              <a:t>Hot Reload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You’ll see the updated string in the running app almost immediately.</a:t>
            </a:r>
            <a:br>
              <a:rPr lang="en-GB" dirty="0">
                <a:latin typeface="Courier" pitchFamily="2" charset="0"/>
              </a:rPr>
            </a:br>
            <a:endParaRPr lang="en-IT" dirty="0">
              <a:latin typeface="Courier" pitchFamily="2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96BE9211-8676-634E-B311-D90294EFF7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1248800"/>
            <a:ext cx="2569028" cy="555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7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b="1" dirty="0"/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3960376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what we have done. </a:t>
            </a:r>
          </a:p>
        </p:txBody>
      </p:sp>
    </p:spTree>
    <p:extLst>
      <p:ext uri="{BB962C8B-B14F-4D97-AF65-F5344CB8AC3E}">
        <p14:creationId xmlns:p14="http://schemas.microsoft.com/office/powerpoint/2010/main" val="178761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Project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what’s inside the project folder?</a:t>
            </a:r>
          </a:p>
          <a:p>
            <a:endParaRPr lang="en-US" dirty="0"/>
          </a:p>
          <a:p>
            <a:r>
              <a:rPr lang="en-US" dirty="0"/>
              <a:t>Important things</a:t>
            </a:r>
          </a:p>
          <a:p>
            <a:pPr lvl="1"/>
            <a:r>
              <a:rPr lang="en-US" b="1" dirty="0"/>
              <a:t>lib folder</a:t>
            </a:r>
            <a:r>
              <a:rPr lang="en-US" dirty="0"/>
              <a:t>: it contains the app source code</a:t>
            </a:r>
          </a:p>
          <a:p>
            <a:pPr lvl="1"/>
            <a:r>
              <a:rPr lang="en-US" b="1" dirty="0" err="1"/>
              <a:t>main.dart</a:t>
            </a:r>
            <a:r>
              <a:rPr lang="en-US" b="1" dirty="0"/>
              <a:t> file</a:t>
            </a:r>
            <a:r>
              <a:rPr lang="en-US" dirty="0"/>
              <a:t>: the entry point for the compiler</a:t>
            </a:r>
          </a:p>
          <a:p>
            <a:pPr lvl="1"/>
            <a:r>
              <a:rPr lang="en-IT" b="1" dirty="0"/>
              <a:t>pubspec.yaml file</a:t>
            </a:r>
            <a:r>
              <a:rPr lang="en-IT" dirty="0"/>
              <a:t>: it specifies high level app features as well as listing which third party libraries our app needs and uses</a:t>
            </a:r>
          </a:p>
          <a:p>
            <a:pPr lvl="1"/>
            <a:r>
              <a:rPr lang="en-IT" b="1" dirty="0"/>
              <a:t>README.md file</a:t>
            </a:r>
            <a:r>
              <a:rPr lang="en-IT" dirty="0"/>
              <a:t>: a markdown file describing the app</a:t>
            </a:r>
          </a:p>
          <a:p>
            <a:pPr lvl="1"/>
            <a:endParaRPr lang="en-IT" dirty="0"/>
          </a:p>
          <a:p>
            <a:r>
              <a:rPr lang="en-IT" dirty="0"/>
              <a:t>(Less) Important things</a:t>
            </a:r>
          </a:p>
          <a:p>
            <a:pPr lvl="1"/>
            <a:r>
              <a:rPr lang="en-IT" b="1" dirty="0"/>
              <a:t>android/ios/web folders</a:t>
            </a:r>
            <a:r>
              <a:rPr lang="en-IT" dirty="0"/>
              <a:t>: where native specific code can be defined if needed</a:t>
            </a:r>
          </a:p>
          <a:p>
            <a:pPr lvl="1"/>
            <a:r>
              <a:rPr lang="en-IT" b="1" dirty="0"/>
              <a:t>test folder</a:t>
            </a:r>
            <a:r>
              <a:rPr lang="en-IT" dirty="0"/>
              <a:t>: where to put code for running automatic testers</a:t>
            </a:r>
          </a:p>
          <a:p>
            <a:pPr lvl="1"/>
            <a:endParaRPr lang="en-IT" dirty="0"/>
          </a:p>
          <a:p>
            <a:r>
              <a:rPr lang="en-IT" dirty="0"/>
              <a:t>(Even less) Important things</a:t>
            </a:r>
          </a:p>
          <a:p>
            <a:pPr lvl="1"/>
            <a:r>
              <a:rPr lang="en-GB" dirty="0"/>
              <a:t>A</a:t>
            </a:r>
            <a:r>
              <a:rPr lang="en-IT" dirty="0"/>
              <a:t>ll other folders and files are very use case specific and probably you will never use those in this course. If you are curious…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60833930-AA0C-4349-8F49-DA38F7ABB6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9054" y="1264276"/>
            <a:ext cx="3417207" cy="55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84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understand the </a:t>
            </a:r>
            <a:r>
              <a:rPr lang="en-US" dirty="0" err="1"/>
              <a:t>main.dart</a:t>
            </a:r>
            <a:r>
              <a:rPr lang="en-US" dirty="0"/>
              <a:t> file. 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build(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Scaffold(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Text('Welcome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Text('Hello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5B69A03-9D75-8245-8131-3C03042A7444}"/>
              </a:ext>
            </a:extLst>
          </p:cNvPr>
          <p:cNvCxnSpPr>
            <a:cxnSpLocks/>
          </p:cNvCxnSpPr>
          <p:nvPr/>
        </p:nvCxnSpPr>
        <p:spPr>
          <a:xfrm flipV="1">
            <a:off x="3285811" y="2311121"/>
            <a:ext cx="5372575" cy="456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6D188D5-B536-7741-A9DB-D6E05DED7E04}"/>
              </a:ext>
            </a:extLst>
          </p:cNvPr>
          <p:cNvSpPr/>
          <p:nvPr/>
        </p:nvSpPr>
        <p:spPr>
          <a:xfrm>
            <a:off x="8824892" y="2121135"/>
            <a:ext cx="313000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To run an app using the Flutter framework we can use the </a:t>
            </a:r>
            <a:r>
              <a:rPr lang="en-GB" b="1" dirty="0" err="1">
                <a:latin typeface="Courier" pitchFamily="2" charset="0"/>
              </a:rPr>
              <a:t>runApp</a:t>
            </a:r>
            <a:r>
              <a:rPr lang="en-GB" dirty="0">
                <a:latin typeface="Palatino Linotype" panose="02040502050505030304" pitchFamily="18" charset="0"/>
              </a:rPr>
              <a:t> method which takes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dirty="0">
                <a:latin typeface="Palatino Linotype" panose="02040502050505030304" pitchFamily="18" charset="0"/>
              </a:rPr>
              <a:t> object as an input.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What’s a </a:t>
            </a:r>
            <a:r>
              <a:rPr lang="en-GB" b="1" dirty="0">
                <a:latin typeface="Courier" pitchFamily="2" charset="0"/>
              </a:rPr>
              <a:t>Widget</a:t>
            </a:r>
            <a:r>
              <a:rPr lang="en-GB" b="1" dirty="0">
                <a:latin typeface="Palatino Linotype" panose="02040502050505030304" pitchFamily="18" charset="0"/>
              </a:rPr>
              <a:t>?</a:t>
            </a:r>
            <a:endParaRPr lang="en-IT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5742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Everything is a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9425215" cy="5496833"/>
          </a:xfrm>
        </p:spPr>
        <p:txBody>
          <a:bodyPr>
            <a:normAutofit/>
          </a:bodyPr>
          <a:lstStyle/>
          <a:p>
            <a:r>
              <a:rPr lang="en-IT" dirty="0"/>
              <a:t>In Flutter, almost everything is (inherits from) a Widget!</a:t>
            </a:r>
          </a:p>
          <a:p>
            <a:endParaRPr lang="en-IT" dirty="0"/>
          </a:p>
          <a:p>
            <a:r>
              <a:rPr lang="en-IT" dirty="0"/>
              <a:t>A Widget is </a:t>
            </a:r>
            <a:r>
              <a:rPr lang="en-GB" dirty="0"/>
              <a:t>a building block for your user interface (UI). Using widgets is like combining Legos. </a:t>
            </a:r>
          </a:p>
          <a:p>
            <a:endParaRPr lang="en-IT" dirty="0"/>
          </a:p>
          <a:p>
            <a:r>
              <a:rPr lang="en-IT" dirty="0"/>
              <a:t>More technically, a Widget is a sort of blueprint for displaying your app state.</a:t>
            </a:r>
          </a:p>
          <a:p>
            <a:endParaRPr lang="en-IT" dirty="0"/>
          </a:p>
          <a:p>
            <a:r>
              <a:rPr lang="en-IT" dirty="0"/>
              <a:t>Widgets can be thought as a function of UI. Given a state, the build() method (that every custom Widget must override and implement) constructs the widget UI:</a:t>
            </a:r>
          </a:p>
          <a:p>
            <a:endParaRPr lang="en-IT" dirty="0"/>
          </a:p>
        </p:txBody>
      </p:sp>
      <p:pic>
        <p:nvPicPr>
          <p:cNvPr id="1025" name="Picture 1" descr="page126image39824768">
            <a:extLst>
              <a:ext uri="{FF2B5EF4-FFF2-40B4-BE49-F238E27FC236}">
                <a16:creationId xmlns:a16="http://schemas.microsoft.com/office/drawing/2014/main" id="{DFA56163-39FD-AE43-989D-31D366B35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3386" y="1361167"/>
            <a:ext cx="1943100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age126image39822896">
            <a:extLst>
              <a:ext uri="{FF2B5EF4-FFF2-40B4-BE49-F238E27FC236}">
                <a16:creationId xmlns:a16="http://schemas.microsoft.com/office/drawing/2014/main" id="{2C0A66CF-34D4-8F4F-80B4-91F826B6F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4896" y="5800787"/>
            <a:ext cx="3776870" cy="985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1871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main.dart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b="1" dirty="0"/>
              <a:t>bold</a:t>
            </a:r>
            <a:r>
              <a:rPr lang="en-US" dirty="0"/>
              <a:t>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07E922-C034-C64E-8477-DD875DBC497E}"/>
              </a:ext>
            </a:extLst>
          </p:cNvPr>
          <p:cNvSpPr/>
          <p:nvPr/>
        </p:nvSpPr>
        <p:spPr>
          <a:xfrm>
            <a:off x="9069757" y="4103506"/>
            <a:ext cx="2640276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But how Widgets are combined together?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BC1AA9B-77EE-984E-964B-7F892A37C6F5}"/>
              </a:ext>
            </a:extLst>
          </p:cNvPr>
          <p:cNvSpPr/>
          <p:nvPr/>
        </p:nvSpPr>
        <p:spPr>
          <a:xfrm>
            <a:off x="8824892" y="2121135"/>
            <a:ext cx="3130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Key method for building the Widget that must be implemented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ACD19E4-2CE1-3744-AFBE-9FDF75513CD5}"/>
              </a:ext>
            </a:extLst>
          </p:cNvPr>
          <p:cNvCxnSpPr>
            <a:cxnSpLocks/>
          </p:cNvCxnSpPr>
          <p:nvPr/>
        </p:nvCxnSpPr>
        <p:spPr>
          <a:xfrm flipV="1">
            <a:off x="1889090" y="2391508"/>
            <a:ext cx="6812783" cy="1711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107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Widget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Widgets are combined together using a </a:t>
            </a:r>
            <a:r>
              <a:rPr lang="en-IT" b="1" dirty="0"/>
              <a:t>tree structure</a:t>
            </a:r>
            <a:endParaRPr lang="en-IT" dirty="0"/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B9D3-1456-2948-AFD8-90CEF4F73DAF}"/>
              </a:ext>
            </a:extLst>
          </p:cNvPr>
          <p:cNvSpPr/>
          <p:nvPr/>
        </p:nvSpPr>
        <p:spPr>
          <a:xfrm>
            <a:off x="9504064" y="211479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63788-C832-1444-89E0-79ADD95AC631}"/>
              </a:ext>
            </a:extLst>
          </p:cNvPr>
          <p:cNvSpPr/>
          <p:nvPr/>
        </p:nvSpPr>
        <p:spPr>
          <a:xfrm>
            <a:off x="8477459" y="59062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4B00-861F-3246-B986-37768DA3DCED}"/>
              </a:ext>
            </a:extLst>
          </p:cNvPr>
          <p:cNvSpPr/>
          <p:nvPr/>
        </p:nvSpPr>
        <p:spPr>
          <a:xfrm>
            <a:off x="9507414" y="27958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MyApp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32DF1-053C-0045-9C11-3CB0F24651CD}"/>
              </a:ext>
            </a:extLst>
          </p:cNvPr>
          <p:cNvSpPr/>
          <p:nvPr/>
        </p:nvSpPr>
        <p:spPr>
          <a:xfrm>
            <a:off x="9507414" y="431499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C727B-9719-CD44-BC17-FDF455AD0959}"/>
              </a:ext>
            </a:extLst>
          </p:cNvPr>
          <p:cNvSpPr/>
          <p:nvPr/>
        </p:nvSpPr>
        <p:spPr>
          <a:xfrm>
            <a:off x="8477459" y="513585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7FDD2-E8FD-9144-B99E-C22635C3CF09}"/>
              </a:ext>
            </a:extLst>
          </p:cNvPr>
          <p:cNvSpPr/>
          <p:nvPr/>
        </p:nvSpPr>
        <p:spPr>
          <a:xfrm>
            <a:off x="10564165" y="513586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B67A7-F63E-964D-9968-8E994C8B94B3}"/>
              </a:ext>
            </a:extLst>
          </p:cNvPr>
          <p:cNvSpPr/>
          <p:nvPr/>
        </p:nvSpPr>
        <p:spPr>
          <a:xfrm>
            <a:off x="9507413" y="353032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MaterialApp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2B769-60AC-B145-8431-3EA6114B7167}"/>
              </a:ext>
            </a:extLst>
          </p:cNvPr>
          <p:cNvSpPr/>
          <p:nvPr/>
        </p:nvSpPr>
        <p:spPr>
          <a:xfrm>
            <a:off x="10564166" y="59062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54C365-5178-5640-B473-1345FDA09B17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9686A-BFF3-7A4F-8CC2-312853EF16F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232570" y="2566966"/>
            <a:ext cx="3350" cy="2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F30D8-7853-FC4E-9BFC-F2C7FB5ECA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0235919" y="3248060"/>
            <a:ext cx="1" cy="2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FC5C0-1E03-BF47-A172-B6EBF05BFD5D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10235919" y="3982495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AC301-B76D-7342-ACCE-A34E280231E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205965" y="4767173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5FCF3E-7F65-C54F-80F6-82166AD4B97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205965" y="5588034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105159-E45F-B442-95D3-32E8224B052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235920" y="4767173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66CAC6-C908-A34D-8748-63BCB3907A8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1292671" y="5588035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0456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 and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In bold the Widgets of our app</a:t>
            </a:r>
          </a:p>
          <a:p>
            <a:pPr lvl="1"/>
            <a:endParaRPr lang="en-IT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C5CF97-E765-B048-A97B-1B7DD054A404}"/>
              </a:ext>
            </a:extLst>
          </p:cNvPr>
          <p:cNvSpPr/>
          <p:nvPr/>
        </p:nvSpPr>
        <p:spPr>
          <a:xfrm>
            <a:off x="237103" y="2072181"/>
            <a:ext cx="916219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dirty="0">
                <a:latin typeface="Courier" pitchFamily="2" charset="0"/>
              </a:rPr>
              <a:t>import '</a:t>
            </a:r>
            <a:r>
              <a:rPr lang="en-GB" sz="1600" dirty="0" err="1">
                <a:latin typeface="Courier" pitchFamily="2" charset="0"/>
              </a:rPr>
              <a:t>package:flutter</a:t>
            </a:r>
            <a:r>
              <a:rPr lang="en-GB" sz="1600" dirty="0">
                <a:latin typeface="Courier" pitchFamily="2" charset="0"/>
              </a:rPr>
              <a:t>/</a:t>
            </a:r>
            <a:r>
              <a:rPr lang="en-GB" sz="1600" dirty="0" err="1">
                <a:latin typeface="Courier" pitchFamily="2" charset="0"/>
              </a:rPr>
              <a:t>material.dart</a:t>
            </a:r>
            <a:r>
              <a:rPr lang="en-GB" sz="1600" dirty="0">
                <a:latin typeface="Courier" pitchFamily="2" charset="0"/>
              </a:rPr>
              <a:t>';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void main()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runApp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());</a:t>
            </a:r>
          </a:p>
          <a:p>
            <a:r>
              <a:rPr lang="en-GB" sz="1600" dirty="0">
                <a:latin typeface="Courier" pitchFamily="2" charset="0"/>
              </a:rPr>
              <a:t>}//main</a:t>
            </a:r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class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 extends </a:t>
            </a:r>
            <a:r>
              <a:rPr lang="en-GB" sz="1600" dirty="0" err="1">
                <a:latin typeface="Courier" pitchFamily="2" charset="0"/>
              </a:rPr>
              <a:t>StatelessWidget</a:t>
            </a:r>
            <a:r>
              <a:rPr lang="en-GB" sz="1600" dirty="0">
                <a:latin typeface="Courier" pitchFamily="2" charset="0"/>
              </a:rPr>
              <a:t> {</a:t>
            </a:r>
          </a:p>
          <a:p>
            <a:r>
              <a:rPr lang="en-GB" sz="1600" dirty="0">
                <a:latin typeface="Courier" pitchFamily="2" charset="0"/>
              </a:rPr>
              <a:t> 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dirty="0" err="1">
                <a:latin typeface="Courier" pitchFamily="2" charset="0"/>
              </a:rPr>
              <a:t>MyApp</a:t>
            </a:r>
            <a:r>
              <a:rPr lang="en-GB" sz="1600" dirty="0">
                <a:latin typeface="Courier" pitchFamily="2" charset="0"/>
              </a:rPr>
              <a:t>({Key? key}) : super(key: key);</a:t>
            </a:r>
          </a:p>
          <a:p>
            <a:br>
              <a:rPr lang="en-GB" sz="1600" dirty="0">
                <a:latin typeface="Courier" pitchFamily="2" charset="0"/>
              </a:rPr>
            </a:br>
            <a:r>
              <a:rPr lang="en-GB" sz="1600" dirty="0">
                <a:latin typeface="Courier" pitchFamily="2" charset="0"/>
              </a:rPr>
              <a:t>  @override</a:t>
            </a:r>
          </a:p>
          <a:p>
            <a:r>
              <a:rPr lang="en-GB" sz="1600" dirty="0">
                <a:latin typeface="Courier" pitchFamily="2" charset="0"/>
              </a:rPr>
              <a:t>  Widget </a:t>
            </a:r>
            <a:r>
              <a:rPr lang="en-GB" sz="1600" b="1" dirty="0">
                <a:latin typeface="Courier" pitchFamily="2" charset="0"/>
              </a:rPr>
              <a:t>build</a:t>
            </a:r>
            <a:r>
              <a:rPr lang="en-GB" sz="1600" dirty="0">
                <a:latin typeface="Courier" pitchFamily="2" charset="0"/>
              </a:rPr>
              <a:t>(</a:t>
            </a:r>
            <a:r>
              <a:rPr lang="en-GB" sz="1600" dirty="0" err="1">
                <a:latin typeface="Courier" pitchFamily="2" charset="0"/>
              </a:rPr>
              <a:t>BuildContext</a:t>
            </a:r>
            <a:r>
              <a:rPr lang="en-GB" sz="1600" dirty="0">
                <a:latin typeface="Courier" pitchFamily="2" charset="0"/>
              </a:rPr>
              <a:t> context) {</a:t>
            </a:r>
          </a:p>
          <a:p>
            <a:r>
              <a:rPr lang="en-GB" sz="1600" dirty="0">
                <a:latin typeface="Courier" pitchFamily="2" charset="0"/>
              </a:rPr>
              <a:t>    return </a:t>
            </a:r>
            <a:r>
              <a:rPr lang="en-GB" sz="1600" b="1" dirty="0" err="1">
                <a:latin typeface="Courier" pitchFamily="2" charset="0"/>
              </a:rPr>
              <a:t>MaterialApp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title: 'Welcome to Flutter’,</a:t>
            </a:r>
          </a:p>
          <a:p>
            <a:r>
              <a:rPr lang="en-GB" sz="1600" dirty="0">
                <a:latin typeface="Courier" pitchFamily="2" charset="0"/>
              </a:rPr>
              <a:t>      home: </a:t>
            </a:r>
            <a:r>
              <a:rPr lang="en-GB" sz="1600" b="1" dirty="0">
                <a:latin typeface="Courier" pitchFamily="2" charset="0"/>
              </a:rPr>
              <a:t>Scaffold</a:t>
            </a:r>
            <a:r>
              <a:rPr lang="en-GB" sz="1600" dirty="0">
                <a:latin typeface="Courier" pitchFamily="2" charset="0"/>
              </a:rPr>
              <a:t>(</a:t>
            </a:r>
          </a:p>
          <a:p>
            <a:r>
              <a:rPr lang="en-GB" sz="1600" dirty="0">
                <a:latin typeface="Courier" pitchFamily="2" charset="0"/>
              </a:rPr>
              <a:t>      </a:t>
            </a:r>
            <a:r>
              <a:rPr lang="en-GB" sz="1600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: </a:t>
            </a:r>
            <a:r>
              <a:rPr lang="en-GB" sz="1600" b="1" dirty="0" err="1">
                <a:latin typeface="Courier" pitchFamily="2" charset="0"/>
              </a:rPr>
              <a:t>AppBar</a:t>
            </a:r>
            <a:r>
              <a:rPr lang="en-GB" sz="1600" dirty="0">
                <a:latin typeface="Courier" pitchFamily="2" charset="0"/>
              </a:rPr>
              <a:t>(title: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('Welcome to Flutter'),),</a:t>
            </a:r>
          </a:p>
          <a:p>
            <a:r>
              <a:rPr lang="en-GB" sz="1600" dirty="0">
                <a:latin typeface="Courier" pitchFamily="2" charset="0"/>
              </a:rPr>
              <a:t>      body: </a:t>
            </a:r>
            <a:r>
              <a:rPr lang="en-GB" sz="1600" dirty="0" err="1">
                <a:latin typeface="Courier" pitchFamily="2" charset="0"/>
              </a:rPr>
              <a:t>const</a:t>
            </a:r>
            <a:r>
              <a:rPr lang="en-GB" sz="1600" dirty="0">
                <a:latin typeface="Courier" pitchFamily="2" charset="0"/>
              </a:rPr>
              <a:t> </a:t>
            </a:r>
            <a:r>
              <a:rPr lang="en-GB" sz="1600" b="1" dirty="0" err="1">
                <a:latin typeface="Courier" pitchFamily="2" charset="0"/>
              </a:rPr>
              <a:t>Center</a:t>
            </a:r>
            <a:r>
              <a:rPr lang="en-GB" sz="1600" dirty="0">
                <a:latin typeface="Courier" pitchFamily="2" charset="0"/>
              </a:rPr>
              <a:t>(child: </a:t>
            </a:r>
            <a:r>
              <a:rPr lang="en-GB" sz="1600" b="1" dirty="0">
                <a:latin typeface="Courier" pitchFamily="2" charset="0"/>
              </a:rPr>
              <a:t>Text</a:t>
            </a:r>
            <a:r>
              <a:rPr lang="en-GB" sz="1600" dirty="0">
                <a:latin typeface="Courier" pitchFamily="2" charset="0"/>
              </a:rPr>
              <a:t>('Hello World'),),),</a:t>
            </a:r>
          </a:p>
          <a:p>
            <a:r>
              <a:rPr lang="en-GB" sz="1600" dirty="0">
                <a:latin typeface="Courier" pitchFamily="2" charset="0"/>
              </a:rPr>
              <a:t>    );</a:t>
            </a:r>
          </a:p>
          <a:p>
            <a:r>
              <a:rPr lang="en-GB" sz="1600" dirty="0">
                <a:latin typeface="Courier" pitchFamily="2" charset="0"/>
              </a:rPr>
              <a:t>  }//build</a:t>
            </a:r>
          </a:p>
          <a:p>
            <a:r>
              <a:rPr lang="en-GB" sz="1600" dirty="0">
                <a:latin typeface="Courier" pitchFamily="2" charset="0"/>
              </a:rPr>
              <a:t>}//</a:t>
            </a:r>
            <a:r>
              <a:rPr lang="en-GB" sz="1600" dirty="0" err="1">
                <a:latin typeface="Courier" pitchFamily="2" charset="0"/>
              </a:rPr>
              <a:t>MyApp</a:t>
            </a:r>
            <a:endParaRPr lang="en-GB" sz="1600" dirty="0">
              <a:latin typeface="Courier" pitchFamily="2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86E6085-A827-A347-B834-C1A14DDE5195}"/>
              </a:ext>
            </a:extLst>
          </p:cNvPr>
          <p:cNvCxnSpPr>
            <a:cxnSpLocks/>
          </p:cNvCxnSpPr>
          <p:nvPr/>
        </p:nvCxnSpPr>
        <p:spPr>
          <a:xfrm flipV="1">
            <a:off x="3898760" y="2311122"/>
            <a:ext cx="4759626" cy="763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4F5E0C-BDA5-C04B-9642-59DFF4512935}"/>
              </a:ext>
            </a:extLst>
          </p:cNvPr>
          <p:cNvSpPr/>
          <p:nvPr/>
        </p:nvSpPr>
        <p:spPr>
          <a:xfrm>
            <a:off x="8824892" y="2121135"/>
            <a:ext cx="313000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MyApp</a:t>
            </a:r>
            <a:r>
              <a:rPr lang="en-GB" dirty="0">
                <a:latin typeface="Palatino Linotype" panose="02040502050505030304" pitchFamily="18" charset="0"/>
              </a:rPr>
              <a:t> is not just a Widget, it is a </a:t>
            </a:r>
            <a:r>
              <a:rPr lang="en-GB" dirty="0" err="1">
                <a:latin typeface="Courier" pitchFamily="2" charset="0"/>
              </a:rPr>
              <a:t>StatelessWidget</a:t>
            </a:r>
            <a:endParaRPr lang="en-IT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253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Stateless vs. Stateful widgets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GB" b="1" dirty="0" err="1">
                <a:latin typeface="Courier" pitchFamily="2" charset="0"/>
              </a:rPr>
              <a:t>StatelessWidget</a:t>
            </a:r>
            <a:r>
              <a:rPr lang="en-GB" dirty="0" err="1"/>
              <a:t>s</a:t>
            </a:r>
            <a:r>
              <a:rPr lang="en-GB" dirty="0"/>
              <a:t> are Widgets that always build the same way given a particular configuration and ambient state. So, they never re-build while they are displayed to the user (their lifetime).</a:t>
            </a:r>
          </a:p>
          <a:p>
            <a:endParaRPr lang="en-GB" dirty="0"/>
          </a:p>
          <a:p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 err="1"/>
              <a:t>s</a:t>
            </a:r>
            <a:r>
              <a:rPr lang="en-GB" dirty="0"/>
              <a:t> for widgets that can build differently several times over their lifetime.</a:t>
            </a:r>
            <a:endParaRPr lang="en-IT" dirty="0"/>
          </a:p>
          <a:p>
            <a:endParaRPr lang="en-IT" dirty="0"/>
          </a:p>
          <a:p>
            <a:r>
              <a:rPr lang="en-IT" dirty="0"/>
              <a:t>You can think about StatelessWidget as a sort of constant and StatefulWidget as a variable. </a:t>
            </a:r>
          </a:p>
        </p:txBody>
      </p:sp>
    </p:spTree>
    <p:extLst>
      <p:ext uri="{BB962C8B-B14F-4D97-AF65-F5344CB8AC3E}">
        <p14:creationId xmlns:p14="http://schemas.microsoft.com/office/powerpoint/2010/main" val="1785318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b="1" dirty="0"/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38380728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Let’s dissect the app – pubspec.yaml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1368314" cy="880185"/>
          </a:xfrm>
        </p:spPr>
        <p:txBody>
          <a:bodyPr>
            <a:normAutofit/>
          </a:bodyPr>
          <a:lstStyle/>
          <a:p>
            <a:r>
              <a:rPr lang="en-US" dirty="0" err="1"/>
              <a:t>pubspec.yaml</a:t>
            </a:r>
            <a:r>
              <a:rPr lang="en-US" dirty="0"/>
              <a:t> contains high-level instructions for the development environment and information on the app</a:t>
            </a:r>
          </a:p>
          <a:p>
            <a:pPr lvl="1"/>
            <a:endParaRPr lang="en-IT" dirty="0"/>
          </a:p>
          <a:p>
            <a:pPr lvl="1"/>
            <a:endParaRPr lang="en-I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2354D2-BC35-B24A-B727-64A091DA1466}"/>
              </a:ext>
            </a:extLst>
          </p:cNvPr>
          <p:cNvSpPr/>
          <p:nvPr/>
        </p:nvSpPr>
        <p:spPr>
          <a:xfrm>
            <a:off x="533324" y="2241352"/>
            <a:ext cx="69241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>
                <a:latin typeface="Courier" pitchFamily="2" charset="0"/>
              </a:rPr>
              <a:t>name: </a:t>
            </a:r>
            <a:r>
              <a:rPr lang="en-GB" sz="1200" dirty="0" err="1">
                <a:latin typeface="Courier" pitchFamily="2" charset="0"/>
              </a:rPr>
              <a:t>my_first_app</a:t>
            </a:r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description: A new Flutter project.</a:t>
            </a:r>
          </a:p>
          <a:p>
            <a:r>
              <a:rPr lang="en-GB" sz="1200" dirty="0" err="1">
                <a:latin typeface="Courier" pitchFamily="2" charset="0"/>
              </a:rPr>
              <a:t>publish_to</a:t>
            </a:r>
            <a:r>
              <a:rPr lang="en-GB" sz="1200" dirty="0">
                <a:latin typeface="Courier" pitchFamily="2" charset="0"/>
              </a:rPr>
              <a:t>: 'none’</a:t>
            </a:r>
          </a:p>
          <a:p>
            <a:r>
              <a:rPr lang="en-GB" sz="1200" dirty="0">
                <a:latin typeface="Courier" pitchFamily="2" charset="0"/>
              </a:rPr>
              <a:t>version: 1.0.0+1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environment: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"&gt;=2.15.1 &lt;3.0.0"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dependencies:</a:t>
            </a:r>
          </a:p>
          <a:p>
            <a:r>
              <a:rPr lang="en-GB" sz="1200" dirty="0">
                <a:latin typeface="Courier" pitchFamily="2" charset="0"/>
              </a:rPr>
              <a:t>  flutter: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flutter</a:t>
            </a:r>
            <a:br>
              <a:rPr lang="en-GB" sz="1200" dirty="0">
                <a:latin typeface="Courier" pitchFamily="2" charset="0"/>
              </a:rPr>
            </a:br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cupertino_icons</a:t>
            </a:r>
            <a:r>
              <a:rPr lang="en-GB" sz="1200" dirty="0">
                <a:latin typeface="Courier" pitchFamily="2" charset="0"/>
              </a:rPr>
              <a:t>: ^1.0.2</a:t>
            </a:r>
          </a:p>
          <a:p>
            <a:br>
              <a:rPr lang="en-GB" sz="1200" dirty="0">
                <a:latin typeface="Courier" pitchFamily="2" charset="0"/>
              </a:rPr>
            </a:br>
            <a:r>
              <a:rPr lang="en-GB" sz="1200" dirty="0" err="1">
                <a:latin typeface="Courier" pitchFamily="2" charset="0"/>
              </a:rPr>
              <a:t>dev_dependencies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flutter_test</a:t>
            </a:r>
            <a:r>
              <a:rPr lang="en-GB" sz="1200" dirty="0">
                <a:latin typeface="Courier" pitchFamily="2" charset="0"/>
              </a:rPr>
              <a:t>:</a:t>
            </a:r>
          </a:p>
          <a:p>
            <a:r>
              <a:rPr lang="en-GB" sz="1200" dirty="0">
                <a:latin typeface="Courier" pitchFamily="2" charset="0"/>
              </a:rPr>
              <a:t>    </a:t>
            </a:r>
            <a:r>
              <a:rPr lang="en-GB" sz="1200" dirty="0" err="1">
                <a:latin typeface="Courier" pitchFamily="2" charset="0"/>
              </a:rPr>
              <a:t>sdk</a:t>
            </a:r>
            <a:r>
              <a:rPr lang="en-GB" sz="1200" dirty="0">
                <a:latin typeface="Courier" pitchFamily="2" charset="0"/>
              </a:rPr>
              <a:t>: flutter </a:t>
            </a:r>
          </a:p>
          <a:p>
            <a:r>
              <a:rPr lang="en-GB" sz="1200" dirty="0">
                <a:latin typeface="Courier" pitchFamily="2" charset="0"/>
              </a:rPr>
              <a:t>  </a:t>
            </a:r>
            <a:r>
              <a:rPr lang="en-GB" sz="1200" dirty="0" err="1">
                <a:latin typeface="Courier" pitchFamily="2" charset="0"/>
              </a:rPr>
              <a:t>flutter_lints</a:t>
            </a:r>
            <a:r>
              <a:rPr lang="en-GB" sz="1200" dirty="0">
                <a:latin typeface="Courier" pitchFamily="2" charset="0"/>
              </a:rPr>
              <a:t>: ^1.0.0</a:t>
            </a:r>
          </a:p>
          <a:p>
            <a:endParaRPr lang="en-GB" sz="1200" dirty="0">
              <a:latin typeface="Courier" pitchFamily="2" charset="0"/>
            </a:endParaRPr>
          </a:p>
          <a:p>
            <a:r>
              <a:rPr lang="en-GB" sz="1200" dirty="0">
                <a:latin typeface="Courier" pitchFamily="2" charset="0"/>
              </a:rPr>
              <a:t>flutter:</a:t>
            </a:r>
            <a:br>
              <a:rPr lang="en-GB" sz="1200" dirty="0">
                <a:latin typeface="Courier" pitchFamily="2" charset="0"/>
              </a:rPr>
            </a:br>
            <a:r>
              <a:rPr lang="en-GB" sz="1200" dirty="0">
                <a:latin typeface="Courier" pitchFamily="2" charset="0"/>
              </a:rPr>
              <a:t>  uses-material-design: true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9BBDE7E-7CFE-4443-A566-F33CBD932957}"/>
              </a:ext>
            </a:extLst>
          </p:cNvPr>
          <p:cNvCxnSpPr>
            <a:cxnSpLocks/>
          </p:cNvCxnSpPr>
          <p:nvPr/>
        </p:nvCxnSpPr>
        <p:spPr>
          <a:xfrm>
            <a:off x="3944203" y="2576409"/>
            <a:ext cx="3279557" cy="1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AB5884D-D34D-904D-AEEC-4DADA2449CF1}"/>
              </a:ext>
            </a:extLst>
          </p:cNvPr>
          <p:cNvSpPr/>
          <p:nvPr/>
        </p:nvSpPr>
        <p:spPr>
          <a:xfrm>
            <a:off x="7562592" y="2115915"/>
            <a:ext cx="40960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err="1">
                <a:latin typeface="Palatino Linotype" panose="02040502050505030304" pitchFamily="18" charset="0"/>
              </a:rPr>
              <a:t>my_first_app</a:t>
            </a:r>
            <a:r>
              <a:rPr lang="en-GB" dirty="0">
                <a:latin typeface="Palatino Linotype" panose="02040502050505030304" pitchFamily="18" charset="0"/>
              </a:rPr>
              <a:t> information (name, description, version, …)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4529F4-BD50-C04A-9BA9-4026099FBC76}"/>
              </a:ext>
            </a:extLst>
          </p:cNvPr>
          <p:cNvSpPr/>
          <p:nvPr/>
        </p:nvSpPr>
        <p:spPr>
          <a:xfrm>
            <a:off x="7562592" y="3273346"/>
            <a:ext cx="3962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Flutter </a:t>
            </a:r>
            <a:r>
              <a:rPr lang="en-GB" dirty="0" err="1">
                <a:latin typeface="Palatino Linotype" panose="02040502050505030304" pitchFamily="18" charset="0"/>
              </a:rPr>
              <a:t>sdk</a:t>
            </a:r>
            <a:r>
              <a:rPr lang="en-GB" dirty="0">
                <a:latin typeface="Palatino Linotype" panose="02040502050505030304" pitchFamily="18" charset="0"/>
              </a:rPr>
              <a:t> version to be used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A40E391-3D7E-6241-9D0F-20C80B68C3D7}"/>
              </a:ext>
            </a:extLst>
          </p:cNvPr>
          <p:cNvCxnSpPr>
            <a:cxnSpLocks/>
          </p:cNvCxnSpPr>
          <p:nvPr/>
        </p:nvCxnSpPr>
        <p:spPr>
          <a:xfrm>
            <a:off x="2142699" y="3273346"/>
            <a:ext cx="5081061" cy="1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0920004-3C44-3045-B58B-15C52FB80960}"/>
              </a:ext>
            </a:extLst>
          </p:cNvPr>
          <p:cNvSpPr/>
          <p:nvPr/>
        </p:nvSpPr>
        <p:spPr>
          <a:xfrm>
            <a:off x="7562592" y="3997801"/>
            <a:ext cx="44465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dependencies: what the app needs in order to work: other packages? Other libraries? Put them here.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9E76F9-3FCA-2B4F-8764-47E80138865B}"/>
              </a:ext>
            </a:extLst>
          </p:cNvPr>
          <p:cNvCxnSpPr>
            <a:cxnSpLocks/>
          </p:cNvCxnSpPr>
          <p:nvPr/>
        </p:nvCxnSpPr>
        <p:spPr>
          <a:xfrm>
            <a:off x="1937982" y="3795592"/>
            <a:ext cx="5285778" cy="4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F6C54B0-B10E-124D-AAFB-46CF3D0DE49E}"/>
              </a:ext>
            </a:extLst>
          </p:cNvPr>
          <p:cNvCxnSpPr>
            <a:cxnSpLocks/>
          </p:cNvCxnSpPr>
          <p:nvPr/>
        </p:nvCxnSpPr>
        <p:spPr>
          <a:xfrm>
            <a:off x="2238233" y="4974152"/>
            <a:ext cx="4985527" cy="346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48D40037-6E02-EF47-9B91-890CA9539BFE}"/>
              </a:ext>
            </a:extLst>
          </p:cNvPr>
          <p:cNvSpPr/>
          <p:nvPr/>
        </p:nvSpPr>
        <p:spPr>
          <a:xfrm>
            <a:off x="7562592" y="5135721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App dependencies while developing the app</a:t>
            </a:r>
            <a:endParaRPr lang="en-IT" dirty="0">
              <a:latin typeface="Courier" pitchFamily="2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C61AE15-330A-FF44-825E-E2A9164B5A2E}"/>
              </a:ext>
            </a:extLst>
          </p:cNvPr>
          <p:cNvSpPr/>
          <p:nvPr/>
        </p:nvSpPr>
        <p:spPr>
          <a:xfrm>
            <a:off x="7562592" y="5971979"/>
            <a:ext cx="4446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Palatino Linotype" panose="02040502050505030304" pitchFamily="18" charset="0"/>
              </a:rPr>
              <a:t>Information for the Flutter environment such as where to find assets.</a:t>
            </a:r>
            <a:endParaRPr lang="en-IT" dirty="0">
              <a:latin typeface="Courier" pitchFamily="2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B31DF6D-2530-8C4A-B6B5-B974F7FD1029}"/>
              </a:ext>
            </a:extLst>
          </p:cNvPr>
          <p:cNvCxnSpPr>
            <a:cxnSpLocks/>
          </p:cNvCxnSpPr>
          <p:nvPr/>
        </p:nvCxnSpPr>
        <p:spPr>
          <a:xfrm>
            <a:off x="1419367" y="5854338"/>
            <a:ext cx="5804393" cy="43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BAB8A10-D91B-4442-B76D-9AA4EFB440A1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lab_04-hello_flutter/my_first_app/</a:t>
            </a:r>
          </a:p>
        </p:txBody>
      </p:sp>
    </p:spTree>
    <p:extLst>
      <p:ext uri="{BB962C8B-B14F-4D97-AF65-F5344CB8AC3E}">
        <p14:creationId xmlns:p14="http://schemas.microsoft.com/office/powerpoint/2010/main" val="305447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DevTools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E03398-FAB4-E441-A77E-32CCC09AEC24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078E3B2-9B88-7A48-A4B0-A9844703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DevTools is a suite of performance monitoring and debugging tools for Dart and Flutter.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8AEF7E-B18F-6E41-9DE4-7F45D854B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007" y="1899221"/>
            <a:ext cx="7240532" cy="47968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FA195CA-C7B6-F34F-A679-9FDB2ABC9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171" y="2933700"/>
            <a:ext cx="3543300" cy="4953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E3303C6-82AF-F44C-9C0B-7BE85D6FCFDF}"/>
              </a:ext>
            </a:extLst>
          </p:cNvPr>
          <p:cNvCxnSpPr>
            <a:cxnSpLocks/>
            <a:stCxn id="11" idx="3"/>
            <a:endCxn id="6" idx="1"/>
          </p:cNvCxnSpPr>
          <p:nvPr/>
        </p:nvCxnSpPr>
        <p:spPr>
          <a:xfrm>
            <a:off x="4100758" y="3181350"/>
            <a:ext cx="721249" cy="1116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CB8C70E9-9D1C-464B-B417-C65655FB864C}"/>
              </a:ext>
            </a:extLst>
          </p:cNvPr>
          <p:cNvSpPr/>
          <p:nvPr/>
        </p:nvSpPr>
        <p:spPr>
          <a:xfrm>
            <a:off x="3459781" y="2815248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77121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DevTools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A3B9D3-1456-2948-AFD8-90CEF4F73DAF}"/>
              </a:ext>
            </a:extLst>
          </p:cNvPr>
          <p:cNvSpPr/>
          <p:nvPr/>
        </p:nvSpPr>
        <p:spPr>
          <a:xfrm>
            <a:off x="9504064" y="211479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main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B63788-C832-1444-89E0-79ADD95AC631}"/>
              </a:ext>
            </a:extLst>
          </p:cNvPr>
          <p:cNvSpPr/>
          <p:nvPr/>
        </p:nvSpPr>
        <p:spPr>
          <a:xfrm>
            <a:off x="8477459" y="59062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94B00-861F-3246-B986-37768DA3DCED}"/>
              </a:ext>
            </a:extLst>
          </p:cNvPr>
          <p:cNvSpPr/>
          <p:nvPr/>
        </p:nvSpPr>
        <p:spPr>
          <a:xfrm>
            <a:off x="9507414" y="279588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MyApp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032DF1-053C-0045-9C11-3CB0F24651CD}"/>
              </a:ext>
            </a:extLst>
          </p:cNvPr>
          <p:cNvSpPr/>
          <p:nvPr/>
        </p:nvSpPr>
        <p:spPr>
          <a:xfrm>
            <a:off x="9507414" y="431499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5C727B-9719-CD44-BC17-FDF455AD0959}"/>
              </a:ext>
            </a:extLst>
          </p:cNvPr>
          <p:cNvSpPr/>
          <p:nvPr/>
        </p:nvSpPr>
        <p:spPr>
          <a:xfrm>
            <a:off x="8477459" y="513585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87FDD2-E8FD-9144-B99E-C22635C3CF09}"/>
              </a:ext>
            </a:extLst>
          </p:cNvPr>
          <p:cNvSpPr/>
          <p:nvPr/>
        </p:nvSpPr>
        <p:spPr>
          <a:xfrm>
            <a:off x="10564165" y="513586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EB67A7-F63E-964D-9968-8E994C8B94B3}"/>
              </a:ext>
            </a:extLst>
          </p:cNvPr>
          <p:cNvSpPr/>
          <p:nvPr/>
        </p:nvSpPr>
        <p:spPr>
          <a:xfrm>
            <a:off x="9507413" y="353032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MaterialApp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982B769-60AC-B145-8431-3EA6114B7167}"/>
              </a:ext>
            </a:extLst>
          </p:cNvPr>
          <p:cNvSpPr/>
          <p:nvPr/>
        </p:nvSpPr>
        <p:spPr>
          <a:xfrm>
            <a:off x="10564166" y="59062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D9686A-BFF3-7A4F-8CC2-312853EF16F8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10232570" y="2566966"/>
            <a:ext cx="3350" cy="2289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EF30D8-7853-FC4E-9BFC-F2C7FB5ECA78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flipH="1">
            <a:off x="10235919" y="3248060"/>
            <a:ext cx="1" cy="28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72FC5C0-1E03-BF47-A172-B6EBF05BFD5D}"/>
              </a:ext>
            </a:extLst>
          </p:cNvPr>
          <p:cNvCxnSpPr>
            <a:cxnSpLocks/>
            <a:stCxn id="13" idx="2"/>
            <a:endCxn id="10" idx="0"/>
          </p:cNvCxnSpPr>
          <p:nvPr/>
        </p:nvCxnSpPr>
        <p:spPr>
          <a:xfrm>
            <a:off x="10235919" y="3982495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38AC301-B76D-7342-ACCE-A34E280231E2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9205965" y="4767173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B5FCF3E-7F65-C54F-80F6-82166AD4B97F}"/>
              </a:ext>
            </a:extLst>
          </p:cNvPr>
          <p:cNvCxnSpPr>
            <a:cxnSpLocks/>
            <a:stCxn id="11" idx="2"/>
            <a:endCxn id="8" idx="0"/>
          </p:cNvCxnSpPr>
          <p:nvPr/>
        </p:nvCxnSpPr>
        <p:spPr>
          <a:xfrm>
            <a:off x="9205965" y="5588034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D105159-E45F-B442-95D3-32E8224B052E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10235920" y="4767173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C66CAC6-C908-A34D-8748-63BCB3907A8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11292671" y="5588035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E03398-FAB4-E441-A77E-32CCC09AEC24}"/>
              </a:ext>
            </a:extLst>
          </p:cNvPr>
          <p:cNvSpPr txBox="1"/>
          <p:nvPr/>
        </p:nvSpPr>
        <p:spPr>
          <a:xfrm>
            <a:off x="10381670" y="407381"/>
            <a:ext cx="1265382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ctr"/>
            <a:r>
              <a:rPr lang="en-IT" dirty="0">
                <a:latin typeface="Palatino Linotype" panose="02040502050505030304" pitchFamily="18" charset="0"/>
                <a:ea typeface="Palatino" pitchFamily="2" charset="77"/>
              </a:rPr>
              <a:t>BONUS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C078E3B2-9B88-7A48-A4B0-A9844703A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Simple example: with DevTools you can see the Widget Tree and it’s layout!</a:t>
            </a:r>
          </a:p>
          <a:p>
            <a:endParaRPr lang="en-IT" dirty="0"/>
          </a:p>
          <a:p>
            <a:endParaRPr lang="en-IT" dirty="0"/>
          </a:p>
          <a:p>
            <a:endParaRPr lang="en-IT" dirty="0"/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5EC97D6-758B-2A4A-B601-D117953A4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9452" y="1777150"/>
            <a:ext cx="5239427" cy="5075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9095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b="1" dirty="0"/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28180560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Let’s play with </a:t>
            </a:r>
            <a:r>
              <a:rPr lang="en-US" dirty="0" err="1"/>
              <a:t>my_first_app</a:t>
            </a:r>
            <a:r>
              <a:rPr lang="en-US" dirty="0"/>
              <a:t> and let’s expand it </a:t>
            </a:r>
          </a:p>
          <a:p>
            <a:endParaRPr lang="en-US" dirty="0"/>
          </a:p>
          <a:p>
            <a:r>
              <a:rPr lang="en-US" dirty="0"/>
              <a:t>Aim: change </a:t>
            </a:r>
            <a:r>
              <a:rPr lang="en-US" dirty="0" err="1"/>
              <a:t>my_first_app</a:t>
            </a:r>
            <a:r>
              <a:rPr lang="en-US" dirty="0"/>
              <a:t> to this</a:t>
            </a:r>
          </a:p>
          <a:p>
            <a:endParaRPr lang="en-US" dirty="0"/>
          </a:p>
          <a:p>
            <a:r>
              <a:rPr lang="en-US" dirty="0"/>
              <a:t>We will learn how to:</a:t>
            </a:r>
          </a:p>
          <a:p>
            <a:endParaRPr lang="en-US" dirty="0"/>
          </a:p>
          <a:p>
            <a:pPr lvl="1"/>
            <a:r>
              <a:rPr lang="en-US" dirty="0"/>
              <a:t>Install an external package and add it as a dependency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external package inside our app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StatefulWidgets</a:t>
            </a:r>
            <a:r>
              <a:rPr lang="en-US" dirty="0"/>
              <a:t> 101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to modify the UI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7778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6732046" cy="5334907"/>
          </a:xfrm>
        </p:spPr>
        <p:txBody>
          <a:bodyPr>
            <a:normAutofit/>
          </a:bodyPr>
          <a:lstStyle/>
          <a:p>
            <a:r>
              <a:rPr lang="en-US" b="1" dirty="0"/>
              <a:t>Aim</a:t>
            </a:r>
            <a:r>
              <a:rPr lang="en-US" dirty="0"/>
              <a:t>: The result will be a very simple app that, each time a button is tapped, a new random ”Hello” message is shown to the user.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Graphical user interface&#10;&#10;Description automatically generated">
            <a:extLst>
              <a:ext uri="{FF2B5EF4-FFF2-40B4-BE49-F238E27FC236}">
                <a16:creationId xmlns:a16="http://schemas.microsoft.com/office/drawing/2014/main" id="{C1D899D3-E77B-F34F-B502-EA4B395C9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986" y="1191290"/>
            <a:ext cx="2622177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8126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</p:spTree>
    <p:extLst>
      <p:ext uri="{BB962C8B-B14F-4D97-AF65-F5344CB8AC3E}">
        <p14:creationId xmlns:p14="http://schemas.microsoft.com/office/powerpoint/2010/main" val="18477110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Solving point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755644" cy="5334907"/>
          </a:xfrm>
        </p:spPr>
        <p:txBody>
          <a:bodyPr>
            <a:normAutofit/>
          </a:bodyPr>
          <a:lstStyle/>
          <a:p>
            <a:r>
              <a:rPr lang="en-US" dirty="0"/>
              <a:t>We do not want to code a random English word generator! </a:t>
            </a:r>
          </a:p>
          <a:p>
            <a:endParaRPr lang="en-US" dirty="0"/>
          </a:p>
          <a:p>
            <a:r>
              <a:rPr lang="en-US" dirty="0"/>
              <a:t>On the Internet we can find a lot of already made code and ready-to-use packages that can fit your needs</a:t>
            </a:r>
          </a:p>
          <a:p>
            <a:endParaRPr lang="en-US" dirty="0"/>
          </a:p>
          <a:p>
            <a:r>
              <a:rPr lang="en-US" dirty="0"/>
              <a:t>A place that we will visit often during this course is </a:t>
            </a:r>
            <a:r>
              <a:rPr lang="en-US" dirty="0" err="1"/>
              <a:t>pub.dev</a:t>
            </a:r>
            <a:r>
              <a:rPr lang="en-US" dirty="0"/>
              <a:t>:</a:t>
            </a:r>
          </a:p>
        </p:txBody>
      </p:sp>
      <p:pic>
        <p:nvPicPr>
          <p:cNvPr id="6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F021E3C-96D7-C343-ADF9-C90A195BB5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032" y="4028620"/>
            <a:ext cx="5840275" cy="2541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054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This is the package I was looking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4566"/>
            <a:ext cx="4425183" cy="5331508"/>
          </a:xfrm>
        </p:spPr>
        <p:txBody>
          <a:bodyPr>
            <a:normAutofit/>
          </a:bodyPr>
          <a:lstStyle/>
          <a:p>
            <a:r>
              <a:rPr lang="en-US" dirty="0"/>
              <a:t>After some research, it seems like the </a:t>
            </a:r>
            <a:r>
              <a:rPr lang="en-US" b="1" dirty="0" err="1"/>
              <a:t>english_words</a:t>
            </a:r>
            <a:r>
              <a:rPr lang="en-US" b="1" dirty="0"/>
              <a:t> package</a:t>
            </a:r>
            <a:r>
              <a:rPr lang="en-US" dirty="0"/>
              <a:t> can solve our needs </a:t>
            </a:r>
          </a:p>
          <a:p>
            <a:endParaRPr lang="en-US" dirty="0"/>
          </a:p>
          <a:p>
            <a:r>
              <a:rPr lang="en-US" dirty="0"/>
              <a:t>It can generate words and words pairs!</a:t>
            </a:r>
          </a:p>
        </p:txBody>
      </p:sp>
      <p:pic>
        <p:nvPicPr>
          <p:cNvPr id="8" name="Picture 7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24064F-5FD7-2046-A503-D2176C5DF0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3409" y="1136607"/>
            <a:ext cx="7188591" cy="57874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1BABC72-F932-9F4B-8356-B0D2FDF8F8D8}"/>
              </a:ext>
            </a:extLst>
          </p:cNvPr>
          <p:cNvSpPr/>
          <p:nvPr/>
        </p:nvSpPr>
        <p:spPr>
          <a:xfrm>
            <a:off x="1054288" y="4492190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How to use it? Docs!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3F970E-95C1-DE46-9502-8C700DC2D41B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4030394" y="4676856"/>
            <a:ext cx="6562578" cy="3675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39DE8C13-6737-1D49-8962-4FC10F245C4A}"/>
              </a:ext>
            </a:extLst>
          </p:cNvPr>
          <p:cNvSpPr/>
          <p:nvPr/>
        </p:nvSpPr>
        <p:spPr>
          <a:xfrm>
            <a:off x="1054288" y="5308768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Code is available too!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65632B-A148-C045-9811-05328F4FD774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4030394" y="4412501"/>
            <a:ext cx="6562578" cy="1080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6408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Including english_words in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5536531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Installing the </a:t>
            </a:r>
            <a:r>
              <a:rPr lang="en-US" dirty="0" err="1"/>
              <a:t>english_words</a:t>
            </a:r>
            <a:r>
              <a:rPr lang="en-US" dirty="0"/>
              <a:t> package in our app is very easy.</a:t>
            </a:r>
          </a:p>
          <a:p>
            <a:endParaRPr lang="en-US" dirty="0"/>
          </a:p>
          <a:p>
            <a:r>
              <a:rPr lang="en-US" dirty="0"/>
              <a:t>By definition, it is a dependency right? </a:t>
            </a:r>
          </a:p>
          <a:p>
            <a:endParaRPr lang="en-US" dirty="0"/>
          </a:p>
          <a:p>
            <a:r>
              <a:rPr lang="en-US" dirty="0"/>
              <a:t>So, let’s add it under the dependency list of our app into </a:t>
            </a:r>
            <a:r>
              <a:rPr lang="en-US" dirty="0" err="1"/>
              <a:t>pubspec.yaml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After adding it, save </a:t>
            </a:r>
            <a:r>
              <a:rPr lang="en-US" dirty="0" err="1"/>
              <a:t>pubspec.yaml</a:t>
            </a:r>
            <a:r>
              <a:rPr lang="en-US" dirty="0"/>
              <a:t> and you will see </a:t>
            </a:r>
            <a:r>
              <a:rPr lang="en-US" dirty="0" err="1"/>
              <a:t>VSCode</a:t>
            </a:r>
            <a:r>
              <a:rPr lang="en-US" dirty="0"/>
              <a:t> running </a:t>
            </a:r>
            <a:r>
              <a:rPr lang="en-US" b="1" dirty="0">
                <a:latin typeface="Courier" pitchFamily="2" charset="0"/>
              </a:rPr>
              <a:t>flutter pub get</a:t>
            </a:r>
            <a:r>
              <a:rPr lang="en-US" dirty="0"/>
              <a:t> for you.</a:t>
            </a:r>
          </a:p>
          <a:p>
            <a:endParaRPr lang="en-US" dirty="0"/>
          </a:p>
          <a:p>
            <a:r>
              <a:rPr lang="en-US" dirty="0"/>
              <a:t>Done!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9F91D7-7D1F-254F-8766-F21DF76F304C}"/>
              </a:ext>
            </a:extLst>
          </p:cNvPr>
          <p:cNvSpPr/>
          <p:nvPr/>
        </p:nvSpPr>
        <p:spPr>
          <a:xfrm>
            <a:off x="6916271" y="2251973"/>
            <a:ext cx="444649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dependencies:</a:t>
            </a:r>
          </a:p>
          <a:p>
            <a:r>
              <a:rPr lang="en-GB" dirty="0">
                <a:latin typeface="Courier" pitchFamily="2" charset="0"/>
              </a:rPr>
              <a:t>  flutter: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sdk</a:t>
            </a:r>
            <a:r>
              <a:rPr lang="en-GB" dirty="0">
                <a:latin typeface="Courier" pitchFamily="2" charset="0"/>
              </a:rPr>
              <a:t>: flutter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cupertino_icons</a:t>
            </a:r>
            <a:r>
              <a:rPr lang="en-GB" dirty="0">
                <a:latin typeface="Courier" pitchFamily="2" charset="0"/>
              </a:rPr>
              <a:t>: ^1.0.2</a:t>
            </a:r>
          </a:p>
          <a:p>
            <a:br>
              <a:rPr lang="en-GB" b="1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english_words</a:t>
            </a:r>
            <a:r>
              <a:rPr lang="en-GB" b="1" dirty="0">
                <a:latin typeface="Courier" pitchFamily="2" charset="0"/>
              </a:rPr>
              <a:t>: ^4.0.0</a:t>
            </a:r>
          </a:p>
          <a:p>
            <a:endParaRPr lang="en-GB" b="1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r>
              <a:rPr lang="en-GB" b="1" dirty="0">
                <a:latin typeface="Courier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16082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Recap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59339E-8A81-2441-8894-466CF2091C4C}"/>
              </a:ext>
            </a:extLst>
          </p:cNvPr>
          <p:cNvSpPr/>
          <p:nvPr/>
        </p:nvSpPr>
        <p:spPr>
          <a:xfrm>
            <a:off x="3262086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Navigate between screens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DA10E2-4B67-4448-8871-FA03D68FCBE9}"/>
              </a:ext>
            </a:extLst>
          </p:cNvPr>
          <p:cNvSpPr/>
          <p:nvPr/>
        </p:nvSpPr>
        <p:spPr>
          <a:xfrm>
            <a:off x="6301925" y="1506748"/>
            <a:ext cx="2571750" cy="860243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Make simple API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A96BC1-682C-AC4F-AE0B-DE841D7AAA23}"/>
              </a:ext>
            </a:extLst>
          </p:cNvPr>
          <p:cNvSpPr/>
          <p:nvPr/>
        </p:nvSpPr>
        <p:spPr>
          <a:xfrm>
            <a:off x="6287293" y="2757271"/>
            <a:ext cx="2571750" cy="860243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Fetch wearable 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A0C45BF-9708-D246-AF7A-63F93085FA1B}"/>
              </a:ext>
            </a:extLst>
          </p:cNvPr>
          <p:cNvSpPr/>
          <p:nvPr/>
        </p:nvSpPr>
        <p:spPr>
          <a:xfrm>
            <a:off x="3262086" y="1510133"/>
            <a:ext cx="2571750" cy="860243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Create a layout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A3CF9B-84DE-9A4C-9E18-FBA6C2A9FAAE}"/>
              </a:ext>
            </a:extLst>
          </p:cNvPr>
          <p:cNvSpPr/>
          <p:nvPr/>
        </p:nvSpPr>
        <p:spPr>
          <a:xfrm>
            <a:off x="9303992" y="2752427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Persist user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9EA357-0CE7-EE42-AA24-CF594C57CF30}"/>
              </a:ext>
            </a:extLst>
          </p:cNvPr>
          <p:cNvSpPr/>
          <p:nvPr/>
        </p:nvSpPr>
        <p:spPr>
          <a:xfrm>
            <a:off x="3262086" y="4006100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Manage the app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91CCE-800C-D14F-AC56-D2B57CD4489C}"/>
              </a:ext>
            </a:extLst>
          </p:cNvPr>
          <p:cNvSpPr/>
          <p:nvPr/>
        </p:nvSpPr>
        <p:spPr>
          <a:xfrm>
            <a:off x="428173" y="4001893"/>
            <a:ext cx="2571750" cy="860243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Understand Flutter’s principles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78F71A-FE43-5D4A-9447-12A5D61DBED5}"/>
              </a:ext>
            </a:extLst>
          </p:cNvPr>
          <p:cNvSpPr/>
          <p:nvPr/>
        </p:nvSpPr>
        <p:spPr>
          <a:xfrm>
            <a:off x="428173" y="2757271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Get familiar with Dart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6EC684-AEE0-714D-BA51-7C00C2C4DCF1}"/>
              </a:ext>
            </a:extLst>
          </p:cNvPr>
          <p:cNvSpPr/>
          <p:nvPr/>
        </p:nvSpPr>
        <p:spPr>
          <a:xfrm>
            <a:off x="428173" y="1510134"/>
            <a:ext cx="2571750" cy="86024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Collaborate and version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EFE1B8-79ED-B645-A1A5-DD1C452F5C1B}"/>
              </a:ext>
            </a:extLst>
          </p:cNvPr>
          <p:cNvSpPr/>
          <p:nvPr/>
        </p:nvSpPr>
        <p:spPr>
          <a:xfrm>
            <a:off x="9303992" y="1498505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Implement user authentication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69206F-E158-C04A-AA9B-1F9FCE860BD3}"/>
              </a:ext>
            </a:extLst>
          </p:cNvPr>
          <p:cNvSpPr/>
          <p:nvPr/>
        </p:nvSpPr>
        <p:spPr>
          <a:xfrm>
            <a:off x="428173" y="5818578"/>
            <a:ext cx="11553370" cy="453753"/>
          </a:xfrm>
          <a:prstGeom prst="rect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Do something with your fantasy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46B9E0C-1958-334C-8E68-E5B5D895F3A0}"/>
              </a:ext>
            </a:extLst>
          </p:cNvPr>
          <p:cNvCxnSpPr>
            <a:cxnSpLocks/>
          </p:cNvCxnSpPr>
          <p:nvPr/>
        </p:nvCxnSpPr>
        <p:spPr>
          <a:xfrm>
            <a:off x="11981543" y="1231320"/>
            <a:ext cx="0" cy="408816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B714A049-D46C-4741-AC57-5ADD5A556D5E}"/>
              </a:ext>
            </a:extLst>
          </p:cNvPr>
          <p:cNvSpPr txBox="1">
            <a:spLocks/>
          </p:cNvSpPr>
          <p:nvPr/>
        </p:nvSpPr>
        <p:spPr>
          <a:xfrm>
            <a:off x="428172" y="4971142"/>
            <a:ext cx="5405664" cy="348343"/>
          </a:xfrm>
          <a:prstGeom prst="rect">
            <a:avLst/>
          </a:prstGeom>
          <a:ln w="38100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2727A7E2-5907-244F-9EA4-6EB7B1B78FC4}"/>
              </a:ext>
            </a:extLst>
          </p:cNvPr>
          <p:cNvSpPr txBox="1">
            <a:spLocks/>
          </p:cNvSpPr>
          <p:nvPr/>
        </p:nvSpPr>
        <p:spPr>
          <a:xfrm>
            <a:off x="6273451" y="4971142"/>
            <a:ext cx="2600224" cy="36074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#2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97F527A-6D86-4B4B-8507-E05C41EE2643}"/>
              </a:ext>
            </a:extLst>
          </p:cNvPr>
          <p:cNvSpPr txBox="1">
            <a:spLocks/>
          </p:cNvSpPr>
          <p:nvPr/>
        </p:nvSpPr>
        <p:spPr>
          <a:xfrm>
            <a:off x="9304006" y="4971141"/>
            <a:ext cx="2571736" cy="348343"/>
          </a:xfrm>
          <a:prstGeom prst="rect">
            <a:avLst/>
          </a:prstGeom>
          <a:ln w="38100">
            <a:solidFill>
              <a:srgbClr val="7030A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GB" sz="1600" b="1" dirty="0"/>
              <a:t>Milestone #3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A0D4DC1-5C18-7F46-8370-E7C962DEF38F}"/>
              </a:ext>
            </a:extLst>
          </p:cNvPr>
          <p:cNvSpPr/>
          <p:nvPr/>
        </p:nvSpPr>
        <p:spPr>
          <a:xfrm>
            <a:off x="428172" y="1209985"/>
            <a:ext cx="913817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2637D9E-30CA-E84B-801A-C532883DD90D}"/>
              </a:ext>
            </a:extLst>
          </p:cNvPr>
          <p:cNvSpPr/>
          <p:nvPr/>
        </p:nvSpPr>
        <p:spPr>
          <a:xfrm>
            <a:off x="428173" y="2455130"/>
            <a:ext cx="913832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2/3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E7C382-226C-FA46-8DB3-6D1900A47C91}"/>
              </a:ext>
            </a:extLst>
          </p:cNvPr>
          <p:cNvSpPr/>
          <p:nvPr/>
        </p:nvSpPr>
        <p:spPr>
          <a:xfrm>
            <a:off x="428173" y="3696156"/>
            <a:ext cx="877080" cy="300148"/>
          </a:xfrm>
          <a:prstGeom prst="rect">
            <a:avLst/>
          </a:prstGeom>
          <a:solidFill>
            <a:srgbClr val="FFFF00"/>
          </a:solidFill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FB24BA-496D-0646-B792-701E8EF31927}"/>
              </a:ext>
            </a:extLst>
          </p:cNvPr>
          <p:cNvSpPr/>
          <p:nvPr/>
        </p:nvSpPr>
        <p:spPr>
          <a:xfrm>
            <a:off x="3264544" y="1207068"/>
            <a:ext cx="877080" cy="300148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5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92D3ECA-27A3-E346-97B6-6DED991CCB03}"/>
              </a:ext>
            </a:extLst>
          </p:cNvPr>
          <p:cNvSpPr/>
          <p:nvPr/>
        </p:nvSpPr>
        <p:spPr>
          <a:xfrm>
            <a:off x="3264544" y="2452279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1FD419-5760-AA40-96E5-CCCF7F0EAF09}"/>
              </a:ext>
            </a:extLst>
          </p:cNvPr>
          <p:cNvSpPr/>
          <p:nvPr/>
        </p:nvSpPr>
        <p:spPr>
          <a:xfrm>
            <a:off x="3264544" y="3705012"/>
            <a:ext cx="877080" cy="300148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7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EBBB248-D357-7143-AFFA-BE798B402DB1}"/>
              </a:ext>
            </a:extLst>
          </p:cNvPr>
          <p:cNvSpPr/>
          <p:nvPr/>
        </p:nvSpPr>
        <p:spPr>
          <a:xfrm>
            <a:off x="6300635" y="1203104"/>
            <a:ext cx="877080" cy="300148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8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8E15202-D95C-2547-87CD-CC21A871EF0B}"/>
              </a:ext>
            </a:extLst>
          </p:cNvPr>
          <p:cNvSpPr/>
          <p:nvPr/>
        </p:nvSpPr>
        <p:spPr>
          <a:xfrm>
            <a:off x="6287293" y="2452279"/>
            <a:ext cx="877080" cy="300148"/>
          </a:xfrm>
          <a:prstGeom prst="rect">
            <a:avLst/>
          </a:prstGeom>
          <a:ln w="38100">
            <a:solidFill>
              <a:srgbClr val="FFC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9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B269CCF-AC68-0344-836A-3DAFE5918B0A}"/>
              </a:ext>
            </a:extLst>
          </p:cNvPr>
          <p:cNvSpPr/>
          <p:nvPr/>
        </p:nvSpPr>
        <p:spPr>
          <a:xfrm>
            <a:off x="9303992" y="1187877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56A9EB-7793-084B-9B37-521829AD396E}"/>
              </a:ext>
            </a:extLst>
          </p:cNvPr>
          <p:cNvSpPr/>
          <p:nvPr/>
        </p:nvSpPr>
        <p:spPr>
          <a:xfrm>
            <a:off x="9305076" y="2436008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11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86C75B7-9B5F-B74C-BE7F-35C0CDFB1817}"/>
              </a:ext>
            </a:extLst>
          </p:cNvPr>
          <p:cNvCxnSpPr>
            <a:cxnSpLocks/>
          </p:cNvCxnSpPr>
          <p:nvPr/>
        </p:nvCxnSpPr>
        <p:spPr>
          <a:xfrm>
            <a:off x="9056914" y="1231320"/>
            <a:ext cx="0" cy="4102679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DF77F43-12C7-A14C-810A-67101A243979}"/>
              </a:ext>
            </a:extLst>
          </p:cNvPr>
          <p:cNvCxnSpPr>
            <a:cxnSpLocks/>
          </p:cNvCxnSpPr>
          <p:nvPr/>
        </p:nvCxnSpPr>
        <p:spPr>
          <a:xfrm>
            <a:off x="6052457" y="1231320"/>
            <a:ext cx="0" cy="4102679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298133C5-2A16-344D-B5D1-EC7DFAA4BD42}"/>
              </a:ext>
            </a:extLst>
          </p:cNvPr>
          <p:cNvSpPr/>
          <p:nvPr/>
        </p:nvSpPr>
        <p:spPr>
          <a:xfrm>
            <a:off x="9295165" y="4007242"/>
            <a:ext cx="2571750" cy="860243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Palatino Linotype" panose="02040502050505030304" pitchFamily="18" charset="0"/>
              </a:rPr>
              <a:t>Advanced stuff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BEB5484-6620-3542-B689-4B959C0B7DF8}"/>
              </a:ext>
            </a:extLst>
          </p:cNvPr>
          <p:cNvSpPr/>
          <p:nvPr/>
        </p:nvSpPr>
        <p:spPr>
          <a:xfrm>
            <a:off x="9296249" y="3690823"/>
            <a:ext cx="877080" cy="300148"/>
          </a:xfrm>
          <a:prstGeom prst="rect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200" dirty="0">
                <a:latin typeface="Palatino Linotype" panose="02040502050505030304" pitchFamily="18" charset="0"/>
              </a:rPr>
              <a:t>Lesson 12</a:t>
            </a:r>
          </a:p>
        </p:txBody>
      </p:sp>
      <p:pic>
        <p:nvPicPr>
          <p:cNvPr id="4" name="Graphic 3" descr="Tick with solid fill">
            <a:extLst>
              <a:ext uri="{FF2B5EF4-FFF2-40B4-BE49-F238E27FC236}">
                <a16:creationId xmlns:a16="http://schemas.microsoft.com/office/drawing/2014/main" id="{A2607237-7AC3-924E-A8DE-9B2626683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1591" y="1231135"/>
            <a:ext cx="509952" cy="509952"/>
          </a:xfrm>
          <a:prstGeom prst="rect">
            <a:avLst/>
          </a:prstGeom>
        </p:spPr>
      </p:pic>
      <p:pic>
        <p:nvPicPr>
          <p:cNvPr id="40" name="Graphic 39" descr="Tick with solid fill">
            <a:extLst>
              <a:ext uri="{FF2B5EF4-FFF2-40B4-BE49-F238E27FC236}">
                <a16:creationId xmlns:a16="http://schemas.microsoft.com/office/drawing/2014/main" id="{FC205521-E22C-E34D-BF1C-9189D62312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79234" y="2478542"/>
            <a:ext cx="509952" cy="50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4796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7729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Generating a random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Let’s add some line of code to </a:t>
            </a:r>
            <a:r>
              <a:rPr lang="en-US" dirty="0" err="1"/>
              <a:t>main.dart</a:t>
            </a:r>
            <a:r>
              <a:rPr lang="en-US" dirty="0"/>
              <a:t> to generate a word using the </a:t>
            </a:r>
            <a:r>
              <a:rPr lang="en-US" dirty="0" err="1"/>
              <a:t>english_words</a:t>
            </a:r>
            <a:r>
              <a:rPr lang="en-US" dirty="0"/>
              <a:t> package</a:t>
            </a:r>
          </a:p>
          <a:p>
            <a:endParaRPr lang="en-US" dirty="0"/>
          </a:p>
          <a:p>
            <a:r>
              <a:rPr lang="en-US" dirty="0"/>
              <a:t>Modify the build method by adding 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endParaRPr lang="en-US" b="1" dirty="0">
              <a:latin typeface="Courier" pitchFamily="2" charset="0"/>
            </a:endParaRPr>
          </a:p>
          <a:p>
            <a:pPr marL="114300" indent="0">
              <a:buNone/>
            </a:pPr>
            <a:r>
              <a:rPr lang="en-US" dirty="0"/>
              <a:t>    before the return statement and run the app.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Nothing it’s happening. How to see if we are generating a random word? </a:t>
            </a:r>
          </a:p>
          <a:p>
            <a:pPr marL="457200"/>
            <a:endParaRPr lang="en-US" dirty="0"/>
          </a:p>
          <a:p>
            <a:pPr marL="457200"/>
            <a:r>
              <a:rPr lang="en-US" dirty="0"/>
              <a:t>We can use the logger and the debug console!</a:t>
            </a:r>
          </a:p>
        </p:txBody>
      </p:sp>
    </p:spTree>
    <p:extLst>
      <p:ext uri="{BB962C8B-B14F-4D97-AF65-F5344CB8AC3E}">
        <p14:creationId xmlns:p14="http://schemas.microsoft.com/office/powerpoint/2010/main" val="1060496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Simply try to print the word value as a normal Dart program: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final word = </a:t>
            </a:r>
            <a:r>
              <a:rPr lang="en-US" b="1" dirty="0" err="1">
                <a:latin typeface="Courier" pitchFamily="2" charset="0"/>
              </a:rPr>
              <a:t>WordPair.random</a:t>
            </a:r>
            <a:r>
              <a:rPr lang="en-US" b="1" dirty="0">
                <a:latin typeface="Courier" pitchFamily="2" charset="0"/>
              </a:rPr>
              <a:t>().first;</a:t>
            </a:r>
          </a:p>
          <a:p>
            <a:pPr marL="457200" lvl="1" indent="0">
              <a:buNone/>
            </a:pPr>
            <a:r>
              <a:rPr lang="en-US" b="1" dirty="0">
                <a:latin typeface="Courier" pitchFamily="2" charset="0"/>
              </a:rPr>
              <a:t>print(word);</a:t>
            </a:r>
          </a:p>
          <a:p>
            <a:pPr marL="114300" indent="0">
              <a:buNone/>
            </a:pPr>
            <a:endParaRPr lang="en-US" dirty="0"/>
          </a:p>
          <a:p>
            <a:pPr marL="457200"/>
            <a:r>
              <a:rPr lang="en-US" dirty="0"/>
              <a:t>If you run the application now you will see something like this in the </a:t>
            </a:r>
            <a:r>
              <a:rPr lang="en-US" b="1" dirty="0"/>
              <a:t>Debug Console </a:t>
            </a:r>
            <a:r>
              <a:rPr lang="en-US" dirty="0"/>
              <a:t>of VS Code: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</p:txBody>
      </p:sp>
      <p:pic>
        <p:nvPicPr>
          <p:cNvPr id="5" name="Picture 4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FA47A898-2A89-3D40-8C1C-05CBB101A5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174" y="4495794"/>
            <a:ext cx="8079652" cy="199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3251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Logging things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0" y="1364566"/>
            <a:ext cx="10302583" cy="5331508"/>
          </a:xfrm>
        </p:spPr>
        <p:txBody>
          <a:bodyPr>
            <a:normAutofit/>
          </a:bodyPr>
          <a:lstStyle/>
          <a:p>
            <a:r>
              <a:rPr lang="en-US" dirty="0"/>
              <a:t>Every time you reload/restart the app</a:t>
            </a:r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endParaRPr lang="en-US" dirty="0"/>
          </a:p>
          <a:p>
            <a:pPr marL="457200"/>
            <a:r>
              <a:rPr lang="en-US" dirty="0"/>
              <a:t>…you will see a different word</a:t>
            </a:r>
          </a:p>
          <a:p>
            <a:pPr marL="45720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FDAFA9-57C3-4745-9C1C-9B70447B0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889" y="2362206"/>
            <a:ext cx="4500966" cy="680002"/>
          </a:xfrm>
          <a:prstGeom prst="rect">
            <a:avLst/>
          </a:prstGeom>
        </p:spPr>
      </p:pic>
      <p:pic>
        <p:nvPicPr>
          <p:cNvPr id="8" name="Picture 7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4C2BDDBA-CDDE-414A-8C18-382F648BB4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8307" y="4584279"/>
            <a:ext cx="8982446" cy="181830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2BA53F2-60DD-9549-9ADC-990BAAA6C63E}"/>
              </a:ext>
            </a:extLst>
          </p:cNvPr>
          <p:cNvSpPr/>
          <p:nvPr/>
        </p:nvSpPr>
        <p:spPr>
          <a:xfrm>
            <a:off x="6069106" y="2310004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31D3FE6-B7DF-1545-ADF0-0CFB0A918033}"/>
              </a:ext>
            </a:extLst>
          </p:cNvPr>
          <p:cNvSpPr/>
          <p:nvPr/>
        </p:nvSpPr>
        <p:spPr>
          <a:xfrm>
            <a:off x="8181230" y="156073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Restart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8C927D-2B0E-E440-865E-ABA84A7649DE}"/>
              </a:ext>
            </a:extLst>
          </p:cNvPr>
          <p:cNvCxnSpPr>
            <a:cxnSpLocks/>
            <a:stCxn id="10" idx="1"/>
            <a:endCxn id="9" idx="0"/>
          </p:cNvCxnSpPr>
          <p:nvPr/>
        </p:nvCxnSpPr>
        <p:spPr>
          <a:xfrm flipH="1">
            <a:off x="6389595" y="1745397"/>
            <a:ext cx="1791635" cy="56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50C70-4E6F-2E48-8451-28A4E6B137BF}"/>
              </a:ext>
            </a:extLst>
          </p:cNvPr>
          <p:cNvSpPr/>
          <p:nvPr/>
        </p:nvSpPr>
        <p:spPr>
          <a:xfrm>
            <a:off x="8181230" y="3400841"/>
            <a:ext cx="297610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Reload button</a:t>
            </a:r>
            <a:endParaRPr lang="en-IT" dirty="0">
              <a:latin typeface="Palatino Linotype" panose="0204050205050503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A06C81-7A97-2743-9C8A-8314437DA68F}"/>
              </a:ext>
            </a:extLst>
          </p:cNvPr>
          <p:cNvSpPr/>
          <p:nvPr/>
        </p:nvSpPr>
        <p:spPr>
          <a:xfrm>
            <a:off x="5566015" y="2305798"/>
            <a:ext cx="640977" cy="732204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B296ED-7D06-F342-9C34-AFA06DFAC0B9}"/>
              </a:ext>
            </a:extLst>
          </p:cNvPr>
          <p:cNvCxnSpPr>
            <a:cxnSpLocks/>
            <a:stCxn id="16" idx="1"/>
            <a:endCxn id="18" idx="2"/>
          </p:cNvCxnSpPr>
          <p:nvPr/>
        </p:nvCxnSpPr>
        <p:spPr>
          <a:xfrm flipH="1" flipV="1">
            <a:off x="5886504" y="3038002"/>
            <a:ext cx="2294726" cy="547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5869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013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Change the Hello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7868663" cy="5331508"/>
          </a:xfrm>
        </p:spPr>
        <p:txBody>
          <a:bodyPr>
            <a:normAutofit/>
          </a:bodyPr>
          <a:lstStyle/>
          <a:p>
            <a:r>
              <a:rPr lang="en-US" dirty="0"/>
              <a:t>You should be able to solve this point by yourself now</a:t>
            </a:r>
          </a:p>
          <a:p>
            <a:endParaRPr lang="en-US" dirty="0"/>
          </a:p>
          <a:p>
            <a:r>
              <a:rPr lang="en-US" dirty="0"/>
              <a:t>Simply, using string interpolation, change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‘Hello, Flutter!’</a:t>
            </a:r>
            <a:r>
              <a:rPr lang="en-US" dirty="0"/>
              <a:t>	to	</a:t>
            </a:r>
            <a:r>
              <a:rPr lang="en-US" dirty="0">
                <a:latin typeface="Courier" pitchFamily="2" charset="0"/>
              </a:rPr>
              <a:t>’Hello, $word!’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and save to reload the app and see the changes.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endParaRPr lang="en-US" dirty="0">
              <a:latin typeface="Courier" pitchFamily="2" charset="0"/>
            </a:endParaRPr>
          </a:p>
        </p:txBody>
      </p:sp>
      <p:pic>
        <p:nvPicPr>
          <p:cNvPr id="5" name="Picture 4" descr="Chart&#10;&#10;Description automatically generated with medium confidence">
            <a:extLst>
              <a:ext uri="{FF2B5EF4-FFF2-40B4-BE49-F238E27FC236}">
                <a16:creationId xmlns:a16="http://schemas.microsoft.com/office/drawing/2014/main" id="{A0DB92A4-01A1-5D47-976D-F16CE7245D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25" b="29462"/>
          <a:stretch/>
        </p:blipFill>
        <p:spPr>
          <a:xfrm>
            <a:off x="7937181" y="4060643"/>
            <a:ext cx="3859305" cy="2407693"/>
          </a:xfrm>
          <a:prstGeom prst="rect">
            <a:avLst/>
          </a:prstGeom>
          <a:ln>
            <a:solidFill>
              <a:schemeClr val="accent6"/>
            </a:solidFill>
          </a:ln>
        </p:spPr>
      </p:pic>
    </p:spTree>
    <p:extLst>
      <p:ext uri="{BB962C8B-B14F-4D97-AF65-F5344CB8AC3E}">
        <p14:creationId xmlns:p14="http://schemas.microsoft.com/office/powerpoint/2010/main" val="14792926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9513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Let’s start by simply changing the UI</a:t>
            </a:r>
          </a:p>
          <a:p>
            <a:endParaRPr lang="en-US" dirty="0"/>
          </a:p>
          <a:p>
            <a:r>
              <a:rPr lang="en-US" dirty="0"/>
              <a:t>We need to obtain something like</a:t>
            </a:r>
          </a:p>
          <a:p>
            <a:endParaRPr lang="en-US" dirty="0"/>
          </a:p>
          <a:p>
            <a:r>
              <a:rPr lang="en-US" dirty="0"/>
              <a:t>Problems:</a:t>
            </a:r>
          </a:p>
          <a:p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add a button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r>
              <a:rPr lang="en-US" dirty="0"/>
              <a:t>How to put it there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37AE92A-E940-7B4D-90F2-730746AB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56" y="1178982"/>
            <a:ext cx="2622177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443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Column 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We can use the Column widget. </a:t>
            </a:r>
          </a:p>
          <a:p>
            <a:endParaRPr lang="en-US" dirty="0"/>
          </a:p>
          <a:p>
            <a:r>
              <a:rPr lang="en-US" dirty="0"/>
              <a:t>It has a list of children (not like Text or Center or Scaffold)</a:t>
            </a:r>
          </a:p>
          <a:p>
            <a:endParaRPr lang="en-US" dirty="0"/>
          </a:p>
          <a:p>
            <a:r>
              <a:rPr lang="en-US" dirty="0"/>
              <a:t>Children are lined up to a column from top to the bottom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Column(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children: [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Child#1,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  Child#2,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  ],</a:t>
            </a:r>
            <a:br>
              <a:rPr lang="en-US" dirty="0">
                <a:latin typeface="Courier" pitchFamily="2" charset="0"/>
              </a:rPr>
            </a:br>
            <a:r>
              <a:rPr lang="en-US" dirty="0">
                <a:latin typeface="Courier" pitchFamily="2" charset="0"/>
              </a:rPr>
              <a:t>);</a:t>
            </a:r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6687C433-B8D9-2F41-8AC8-5E0E1EA7EDD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3" b="23136"/>
          <a:stretch/>
        </p:blipFill>
        <p:spPr>
          <a:xfrm>
            <a:off x="6103967" y="3818403"/>
            <a:ext cx="3502715" cy="28776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C2C3E43-5939-BC4D-9B08-A8DA4A18A598}"/>
              </a:ext>
            </a:extLst>
          </p:cNvPr>
          <p:cNvSpPr/>
          <p:nvPr/>
        </p:nvSpPr>
        <p:spPr>
          <a:xfrm>
            <a:off x="6831106" y="4747285"/>
            <a:ext cx="2272553" cy="5244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F24EB04-E683-4248-B95E-98902820066F}"/>
              </a:ext>
            </a:extLst>
          </p:cNvPr>
          <p:cNvSpPr/>
          <p:nvPr/>
        </p:nvSpPr>
        <p:spPr>
          <a:xfrm>
            <a:off x="6831106" y="5276202"/>
            <a:ext cx="2272553" cy="784248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2D595-9CD5-2446-89A4-EFC01A022089}"/>
              </a:ext>
            </a:extLst>
          </p:cNvPr>
          <p:cNvSpPr/>
          <p:nvPr/>
        </p:nvSpPr>
        <p:spPr>
          <a:xfrm>
            <a:off x="6589060" y="4222850"/>
            <a:ext cx="2667000" cy="2124635"/>
          </a:xfrm>
          <a:prstGeom prst="rect">
            <a:avLst/>
          </a:prstGeom>
          <a:noFill/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8764FA-8DDD-F24E-B364-7809BB966C82}"/>
              </a:ext>
            </a:extLst>
          </p:cNvPr>
          <p:cNvSpPr/>
          <p:nvPr/>
        </p:nvSpPr>
        <p:spPr>
          <a:xfrm>
            <a:off x="3839887" y="456930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03AA12-6302-1E4C-8D12-7503A1135559}"/>
              </a:ext>
            </a:extLst>
          </p:cNvPr>
          <p:cNvSpPr/>
          <p:nvPr/>
        </p:nvSpPr>
        <p:spPr>
          <a:xfrm>
            <a:off x="3839887" y="589531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Child#2</a:t>
            </a:r>
            <a:endParaRPr lang="en-IT" sz="11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E438DC-01C8-C74E-B33F-3781B4237671}"/>
              </a:ext>
            </a:extLst>
          </p:cNvPr>
          <p:cNvSpPr/>
          <p:nvPr/>
        </p:nvSpPr>
        <p:spPr>
          <a:xfrm>
            <a:off x="3839887" y="518567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Child#1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344F441-4BB8-9F45-A523-EE169047589B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296898" y="4569304"/>
            <a:ext cx="1292162" cy="226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3D8A16-764C-0943-A9AF-ADADE1EBD95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 flipV="1">
            <a:off x="5296898" y="5009503"/>
            <a:ext cx="1534208" cy="4022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B71A41-7805-1E45-ABC0-6477A4647782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5296898" y="5668246"/>
            <a:ext cx="1534208" cy="4531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1906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Implement the new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364566"/>
            <a:ext cx="9468863" cy="5331508"/>
          </a:xfrm>
        </p:spPr>
        <p:txBody>
          <a:bodyPr>
            <a:normAutofit/>
          </a:bodyPr>
          <a:lstStyle/>
          <a:p>
            <a:r>
              <a:rPr lang="en-US" dirty="0"/>
              <a:t>Change the build method of </a:t>
            </a:r>
            <a:r>
              <a:rPr lang="en-US" dirty="0" err="1"/>
              <a:t>MyApp</a:t>
            </a:r>
            <a:r>
              <a:rPr lang="en-US" dirty="0"/>
              <a:t> to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9CE55-494A-3D4E-AC21-DF7C50225FAE}"/>
              </a:ext>
            </a:extLst>
          </p:cNvPr>
          <p:cNvSpPr/>
          <p:nvPr/>
        </p:nvSpPr>
        <p:spPr>
          <a:xfrm>
            <a:off x="228601" y="2056686"/>
            <a:ext cx="1137172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final word = </a:t>
            </a:r>
            <a:r>
              <a:rPr lang="en-GB" dirty="0" err="1">
                <a:latin typeface="Courier" pitchFamily="2" charset="0"/>
              </a:rPr>
              <a:t>WordPair.random</a:t>
            </a:r>
            <a:r>
              <a:rPr lang="en-GB" dirty="0">
                <a:latin typeface="Courier" pitchFamily="2" charset="0"/>
              </a:rPr>
              <a:t>().first;</a:t>
            </a:r>
          </a:p>
          <a:p>
            <a:r>
              <a:rPr lang="en-GB" dirty="0">
                <a:latin typeface="Courier" pitchFamily="2" charset="0"/>
              </a:rPr>
              <a:t>  print(word);</a:t>
            </a:r>
          </a:p>
          <a:p>
            <a:r>
              <a:rPr lang="en-GB" dirty="0">
                <a:latin typeface="Courier" pitchFamily="2" charset="0"/>
              </a:rPr>
              <a:t>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title: 'Welcome to Flutter’,</a:t>
            </a:r>
          </a:p>
          <a:p>
            <a:r>
              <a:rPr lang="en-GB" dirty="0">
                <a:latin typeface="Courier" pitchFamily="2" charset="0"/>
              </a:rPr>
              <a:t>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  child: </a:t>
            </a:r>
            <a:r>
              <a:rPr lang="en-GB" b="1" dirty="0">
                <a:latin typeface="Courier" pitchFamily="2" charset="0"/>
              </a:rPr>
              <a:t>Column(</a:t>
            </a:r>
          </a:p>
          <a:p>
            <a:r>
              <a:rPr lang="en-GB" b="1" dirty="0">
                <a:latin typeface="Courier" pitchFamily="2" charset="0"/>
              </a:rPr>
              <a:t>    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    children: [</a:t>
            </a:r>
          </a:p>
          <a:p>
            <a:r>
              <a:rPr lang="en-GB" b="1" dirty="0">
                <a:latin typeface="Courier" pitchFamily="2" charset="0"/>
              </a:rPr>
              <a:t>    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</a:t>
            </a:r>
            <a:r>
              <a:rPr lang="en-GB" b="1" dirty="0" err="1">
                <a:latin typeface="Courier" pitchFamily="2" charset="0"/>
              </a:rPr>
              <a:t>const</a:t>
            </a:r>
            <a:r>
              <a:rPr lang="en-GB" b="1" dirty="0">
                <a:latin typeface="Courier" pitchFamily="2" charset="0"/>
              </a:rPr>
              <a:t> Text('Press me')),</a:t>
            </a:r>
          </a:p>
          <a:p>
            <a:r>
              <a:rPr lang="en-GB" b="1" dirty="0">
                <a:latin typeface="Courier" pitchFamily="2" charset="0"/>
              </a:rPr>
              <a:t>          ],</a:t>
            </a:r>
          </a:p>
          <a:p>
            <a:r>
              <a:rPr lang="en-GB" b="1" dirty="0">
                <a:latin typeface="Courier" pitchFamily="2" charset="0"/>
              </a:rPr>
              <a:t>        ),</a:t>
            </a:r>
            <a:r>
              <a:rPr lang="en-GB" dirty="0">
                <a:latin typeface="Courier" pitchFamily="2" charset="0"/>
              </a:rPr>
              <a:t>),),</a:t>
            </a:r>
          </a:p>
          <a:p>
            <a:r>
              <a:rPr lang="en-GB" dirty="0">
                <a:latin typeface="Courier" pitchFamily="2" charset="0"/>
              </a:rPr>
              <a:t>  );</a:t>
            </a:r>
          </a:p>
          <a:p>
            <a:r>
              <a:rPr lang="en-GB" dirty="0">
                <a:latin typeface="Courier" pitchFamily="2" charset="0"/>
              </a:rPr>
              <a:t>}//build</a:t>
            </a:r>
            <a:endParaRPr lang="en-GB" b="0" dirty="0">
              <a:effectLst/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58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Flutter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101679" cy="5334907"/>
          </a:xfrm>
        </p:spPr>
        <p:txBody>
          <a:bodyPr>
            <a:normAutofit/>
          </a:bodyPr>
          <a:lstStyle/>
          <a:p>
            <a:r>
              <a:rPr lang="en-IT" dirty="0"/>
              <a:t>What is Flutter? </a:t>
            </a:r>
          </a:p>
          <a:p>
            <a:pPr lvl="1"/>
            <a:r>
              <a:rPr lang="en-IT" dirty="0"/>
              <a:t>Simply a declarative framework for Dart</a:t>
            </a:r>
          </a:p>
          <a:p>
            <a:endParaRPr lang="en-IT" dirty="0"/>
          </a:p>
          <a:p>
            <a:r>
              <a:rPr lang="en-IT" dirty="0"/>
              <a:t>Why this choice?</a:t>
            </a:r>
          </a:p>
          <a:p>
            <a:pPr lvl="1"/>
            <a:r>
              <a:rPr lang="en-IT" dirty="0"/>
              <a:t>State-of-the-art and Google-maintained</a:t>
            </a:r>
          </a:p>
          <a:p>
            <a:pPr lvl="1"/>
            <a:r>
              <a:rPr lang="en-IT" dirty="0"/>
              <a:t>Single codebase for iOS and Android (and Mac, Windows, Web)</a:t>
            </a:r>
          </a:p>
          <a:p>
            <a:pPr lvl="1"/>
            <a:r>
              <a:rPr lang="en-IT" dirty="0"/>
              <a:t>Relatively easy to learn</a:t>
            </a:r>
          </a:p>
          <a:p>
            <a:pPr lvl="1"/>
            <a:r>
              <a:rPr lang="en-IT" dirty="0"/>
              <a:t>Lots of examples</a:t>
            </a:r>
          </a:p>
          <a:p>
            <a:pPr lvl="1"/>
            <a:r>
              <a:rPr lang="en-IT" dirty="0"/>
              <a:t>Fastly growing job market</a:t>
            </a:r>
          </a:p>
          <a:p>
            <a:endParaRPr lang="en-IT" dirty="0"/>
          </a:p>
          <a:p>
            <a:r>
              <a:rPr lang="en-IT" dirty="0"/>
              <a:t>Today we will create and study our first Flutter app</a:t>
            </a:r>
          </a:p>
          <a:p>
            <a:endParaRPr lang="en-I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4EB4A2-B6B6-A848-BB05-B57E4F554F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990"/>
          <a:stretch/>
        </p:blipFill>
        <p:spPr>
          <a:xfrm>
            <a:off x="9281738" y="1654060"/>
            <a:ext cx="2332041" cy="209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9358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Different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25038" y="49176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54993" y="33264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25038" y="414728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11744" y="414728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54992" y="254174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583498" y="2993916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53544" y="3778594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53544" y="4599455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583499" y="3778594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3640250" y="4599456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How the widget tree changed?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2911743" y="4965431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458C5F1-E8A6-6C41-88E6-DD4176E0F5BA}"/>
              </a:ext>
            </a:extLst>
          </p:cNvPr>
          <p:cNvSpPr/>
          <p:nvPr/>
        </p:nvSpPr>
        <p:spPr>
          <a:xfrm>
            <a:off x="6176079" y="45680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8E3C733-B5E2-284D-9A45-ED418AECF427}"/>
              </a:ext>
            </a:extLst>
          </p:cNvPr>
          <p:cNvSpPr/>
          <p:nvPr/>
        </p:nvSpPr>
        <p:spPr>
          <a:xfrm>
            <a:off x="7206034" y="297682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74DF2E-4D44-F946-BF8E-DDF15F66B452}"/>
              </a:ext>
            </a:extLst>
          </p:cNvPr>
          <p:cNvSpPr/>
          <p:nvPr/>
        </p:nvSpPr>
        <p:spPr>
          <a:xfrm>
            <a:off x="6176079" y="379768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112EE59-A034-DE41-8578-CC66DE2CD5EB}"/>
              </a:ext>
            </a:extLst>
          </p:cNvPr>
          <p:cNvSpPr/>
          <p:nvPr/>
        </p:nvSpPr>
        <p:spPr>
          <a:xfrm>
            <a:off x="8262785" y="379768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A97B9-26C3-CA47-B9BA-925281EDD817}"/>
              </a:ext>
            </a:extLst>
          </p:cNvPr>
          <p:cNvSpPr/>
          <p:nvPr/>
        </p:nvSpPr>
        <p:spPr>
          <a:xfrm>
            <a:off x="7206033" y="21921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CCB585-1875-A443-8058-829FAA42C5F9}"/>
              </a:ext>
            </a:extLst>
          </p:cNvPr>
          <p:cNvCxnSpPr>
            <a:cxnSpLocks/>
            <a:stCxn id="51" idx="2"/>
            <a:endCxn id="47" idx="0"/>
          </p:cNvCxnSpPr>
          <p:nvPr/>
        </p:nvCxnSpPr>
        <p:spPr>
          <a:xfrm>
            <a:off x="7934539" y="264432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7DA9B31-6C79-E147-8EB1-F761D31E01D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flipH="1">
            <a:off x="6904585" y="342900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F48E2A8-A951-DC4C-8946-E005CFEB5131}"/>
              </a:ext>
            </a:extLst>
          </p:cNvPr>
          <p:cNvCxnSpPr>
            <a:cxnSpLocks/>
            <a:stCxn id="48" idx="2"/>
            <a:endCxn id="45" idx="0"/>
          </p:cNvCxnSpPr>
          <p:nvPr/>
        </p:nvCxnSpPr>
        <p:spPr>
          <a:xfrm>
            <a:off x="6904585" y="424986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9AD32BE-81F5-AF42-BA66-809CDC6636C9}"/>
              </a:ext>
            </a:extLst>
          </p:cNvPr>
          <p:cNvCxnSpPr>
            <a:cxnSpLocks/>
            <a:stCxn id="47" idx="2"/>
            <a:endCxn id="50" idx="0"/>
          </p:cNvCxnSpPr>
          <p:nvPr/>
        </p:nvCxnSpPr>
        <p:spPr>
          <a:xfrm>
            <a:off x="7934540" y="342900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187579B-BFC4-0945-BEBC-77C15B860DC9}"/>
              </a:ext>
            </a:extLst>
          </p:cNvPr>
          <p:cNvCxnSpPr>
            <a:cxnSpLocks/>
            <a:stCxn id="50" idx="2"/>
            <a:endCxn id="61" idx="0"/>
          </p:cNvCxnSpPr>
          <p:nvPr/>
        </p:nvCxnSpPr>
        <p:spPr>
          <a:xfrm>
            <a:off x="8991291" y="424986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1D8B3BD8-FDEA-7441-BF74-2B344650D2F1}"/>
              </a:ext>
            </a:extLst>
          </p:cNvPr>
          <p:cNvSpPr/>
          <p:nvPr/>
        </p:nvSpPr>
        <p:spPr>
          <a:xfrm>
            <a:off x="8272242" y="460581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F8976B3-D8CF-4D44-B2E7-80B1C70BC203}"/>
              </a:ext>
            </a:extLst>
          </p:cNvPr>
          <p:cNvSpPr/>
          <p:nvPr/>
        </p:nvSpPr>
        <p:spPr>
          <a:xfrm>
            <a:off x="8272242" y="528376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D966DF5-CEFE-4F42-B429-809A05C8DD8D}"/>
              </a:ext>
            </a:extLst>
          </p:cNvPr>
          <p:cNvSpPr/>
          <p:nvPr/>
        </p:nvSpPr>
        <p:spPr>
          <a:xfrm>
            <a:off x="10181017" y="528376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990A959-51CD-1648-B91D-278A25D06102}"/>
              </a:ext>
            </a:extLst>
          </p:cNvPr>
          <p:cNvSpPr/>
          <p:nvPr/>
        </p:nvSpPr>
        <p:spPr>
          <a:xfrm>
            <a:off x="8272242" y="589306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9476614-597C-2B46-B361-AE85ACBE3573}"/>
              </a:ext>
            </a:extLst>
          </p:cNvPr>
          <p:cNvSpPr/>
          <p:nvPr/>
        </p:nvSpPr>
        <p:spPr>
          <a:xfrm>
            <a:off x="6262470" y="528376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65E073ED-E4D8-C64C-ACED-3BEF0101F829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>
          <a:xfrm>
            <a:off x="9000748" y="573593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65B437-17ED-4C4B-8F81-DAA32D4B64A8}"/>
              </a:ext>
            </a:extLst>
          </p:cNvPr>
          <p:cNvCxnSpPr>
            <a:cxnSpLocks/>
            <a:stCxn id="61" idx="2"/>
            <a:endCxn id="62" idx="0"/>
          </p:cNvCxnSpPr>
          <p:nvPr/>
        </p:nvCxnSpPr>
        <p:spPr>
          <a:xfrm>
            <a:off x="9000748" y="505799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6E328D1-9F4E-C54F-BF99-BB647CC14D49}"/>
              </a:ext>
            </a:extLst>
          </p:cNvPr>
          <p:cNvCxnSpPr>
            <a:cxnSpLocks/>
            <a:stCxn id="61" idx="2"/>
            <a:endCxn id="65" idx="0"/>
          </p:cNvCxnSpPr>
          <p:nvPr/>
        </p:nvCxnSpPr>
        <p:spPr>
          <a:xfrm flipH="1">
            <a:off x="6990976" y="505799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A32C1CA-556C-EC45-B559-AF43C59BF4C6}"/>
              </a:ext>
            </a:extLst>
          </p:cNvPr>
          <p:cNvCxnSpPr>
            <a:cxnSpLocks/>
            <a:stCxn id="61" idx="2"/>
            <a:endCxn id="63" idx="0"/>
          </p:cNvCxnSpPr>
          <p:nvPr/>
        </p:nvCxnSpPr>
        <p:spPr>
          <a:xfrm>
            <a:off x="9000748" y="505799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77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Changing the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5667828" cy="5331508"/>
          </a:xfrm>
        </p:spPr>
        <p:txBody>
          <a:bodyPr>
            <a:normAutofit/>
          </a:bodyPr>
          <a:lstStyle/>
          <a:p>
            <a:r>
              <a:rPr lang="en-US" dirty="0"/>
              <a:t>(New) Problem: How to change the message when we press the button?</a:t>
            </a:r>
          </a:p>
          <a:p>
            <a:endParaRPr lang="en-US" dirty="0"/>
          </a:p>
          <a:p>
            <a:r>
              <a:rPr lang="en-US" dirty="0"/>
              <a:t>In other words: how to change the </a:t>
            </a:r>
            <a:r>
              <a:rPr lang="en-US" b="1" dirty="0"/>
              <a:t>app state </a:t>
            </a:r>
            <a:r>
              <a:rPr lang="en-US" dirty="0"/>
              <a:t>without reloading or restarting everything</a:t>
            </a:r>
          </a:p>
          <a:p>
            <a:endParaRPr lang="en-US" dirty="0"/>
          </a:p>
          <a:p>
            <a:r>
              <a:rPr lang="en-US" dirty="0"/>
              <a:t>We need a </a:t>
            </a:r>
            <a:r>
              <a:rPr lang="en-US" b="1" dirty="0" err="1">
                <a:latin typeface="Courier" pitchFamily="2" charset="0"/>
              </a:rPr>
              <a:t>StatefulWidget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A37AE92A-E940-7B4D-90F2-730746AB45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156" y="1178982"/>
            <a:ext cx="2622177" cy="567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031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StatefulWidget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1136298" cy="5331508"/>
          </a:xfrm>
        </p:spPr>
        <p:txBody>
          <a:bodyPr>
            <a:normAutofit/>
          </a:bodyPr>
          <a:lstStyle/>
          <a:p>
            <a:r>
              <a:rPr lang="en-US" dirty="0"/>
              <a:t>As we mentioned before, stateful widgets maintain state that might change during the lifetime of the widget. </a:t>
            </a:r>
          </a:p>
          <a:p>
            <a:endParaRPr lang="en-US" dirty="0"/>
          </a:p>
          <a:p>
            <a:r>
              <a:rPr lang="en-US" dirty="0"/>
              <a:t>Implementing a stateful widget requires at least two classes: 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</a:t>
            </a:r>
            <a:r>
              <a:rPr lang="en-US" b="1" dirty="0" err="1">
                <a:latin typeface="Courier" pitchFamily="2" charset="0"/>
              </a:rPr>
              <a:t>StatefulWidget</a:t>
            </a:r>
            <a:r>
              <a:rPr lang="en-US" b="1" dirty="0"/>
              <a:t> class </a:t>
            </a:r>
            <a:r>
              <a:rPr lang="en-US" dirty="0"/>
              <a:t>that creates an instance of…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 …a </a:t>
            </a:r>
            <a:r>
              <a:rPr lang="en-US" b="1" dirty="0">
                <a:latin typeface="Courier" pitchFamily="2" charset="0"/>
              </a:rPr>
              <a:t>State</a:t>
            </a:r>
            <a:r>
              <a:rPr lang="en-US" b="1" dirty="0"/>
              <a:t> class</a:t>
            </a:r>
            <a:r>
              <a:rPr lang="en-US" dirty="0"/>
              <a:t>.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Note: The </a:t>
            </a:r>
            <a:r>
              <a:rPr lang="en-US" dirty="0" err="1">
                <a:latin typeface="Courier" pitchFamily="2" charset="0"/>
              </a:rPr>
              <a:t>StatefulWidget</a:t>
            </a:r>
            <a:r>
              <a:rPr lang="en-US" dirty="0"/>
              <a:t> class is, itself, immutable and can be thrown away and regenerated, but the State class persists over the lifetime of the widget.</a:t>
            </a:r>
          </a:p>
          <a:p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85948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The boilerplate code of a StatefulWidget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428172" y="1758566"/>
            <a:ext cx="87158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</a:t>
            </a:r>
            <a:r>
              <a:rPr lang="en-GB" b="1" dirty="0" err="1">
                <a:latin typeface="Courier" pitchFamily="2" charset="0"/>
              </a:rPr>
              <a:t>StatefulWidget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createState</a:t>
            </a:r>
            <a:r>
              <a:rPr lang="en-GB" b="1" dirty="0">
                <a:latin typeface="Courier" pitchFamily="2" charset="0"/>
              </a:rPr>
              <a:t>() </a:t>
            </a:r>
            <a:r>
              <a:rPr lang="en-GB" dirty="0">
                <a:latin typeface="Courier" pitchFamily="2" charset="0"/>
              </a:rPr>
              <a:t>=&gt;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();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RandomHello</a:t>
            </a:r>
            <a:endParaRPr lang="en-GB" dirty="0">
              <a:latin typeface="Courier" pitchFamily="2" charset="0"/>
            </a:endParaRP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b="1" dirty="0">
                <a:latin typeface="Courier" pitchFamily="2" charset="0"/>
              </a:rPr>
              <a:t>_</a:t>
            </a:r>
            <a:r>
              <a:rPr lang="en-GB" b="1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b="1" dirty="0">
                <a:latin typeface="Courier" pitchFamily="2" charset="0"/>
              </a:rPr>
              <a:t>extends State&lt;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&gt;</a:t>
            </a:r>
            <a:r>
              <a:rPr lang="en-GB" dirty="0">
                <a:latin typeface="Courier" pitchFamily="2" charset="0"/>
              </a:rPr>
              <a:t>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</a:t>
            </a:r>
            <a:r>
              <a:rPr lang="en-GB" b="1" dirty="0">
                <a:latin typeface="Courier" pitchFamily="2" charset="0"/>
              </a:rPr>
              <a:t>build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  //return some widget</a:t>
            </a:r>
          </a:p>
          <a:p>
            <a:r>
              <a:rPr lang="en-GB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88C7C5-64F3-E44F-921F-5AFF0F4F7D0C}"/>
              </a:ext>
            </a:extLst>
          </p:cNvPr>
          <p:cNvSpPr/>
          <p:nvPr/>
        </p:nvSpPr>
        <p:spPr>
          <a:xfrm>
            <a:off x="8457961" y="4463158"/>
            <a:ext cx="2976106" cy="14773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latin typeface="Palatino Linotype" panose="02040502050505030304" pitchFamily="18" charset="0"/>
              </a:rPr>
              <a:t>Note: the state is private to the Widget. Not necessary, but it is a good practice to understand what is private and what is not.</a:t>
            </a:r>
            <a:endParaRPr lang="en-IT" dirty="0">
              <a:latin typeface="Palatino Linotype" panose="02040502050505030304" pitchFamily="18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EB281E-C3CD-B34F-B37D-D7278B2566E1}"/>
              </a:ext>
            </a:extLst>
          </p:cNvPr>
          <p:cNvCxnSpPr>
            <a:cxnSpLocks/>
            <a:stCxn id="7" idx="1"/>
          </p:cNvCxnSpPr>
          <p:nvPr/>
        </p:nvCxnSpPr>
        <p:spPr>
          <a:xfrm flipH="1" flipV="1">
            <a:off x="1385047" y="4020673"/>
            <a:ext cx="7072914" cy="11811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7765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RandomHello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871582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_</a:t>
            </a:r>
            <a:r>
              <a:rPr lang="en-GB" dirty="0" err="1">
                <a:latin typeface="Courier" pitchFamily="2" charset="0"/>
              </a:rPr>
              <a:t>RandomHelloState</a:t>
            </a:r>
            <a:r>
              <a:rPr lang="en-GB" dirty="0">
                <a:latin typeface="Courier" pitchFamily="2" charset="0"/>
              </a:rPr>
              <a:t> extends State&lt;</a:t>
            </a:r>
            <a:r>
              <a:rPr lang="en-GB" dirty="0" err="1">
                <a:latin typeface="Courier" pitchFamily="2" charset="0"/>
              </a:rPr>
              <a:t>RandomHello</a:t>
            </a:r>
            <a:r>
              <a:rPr lang="en-GB" dirty="0">
                <a:latin typeface="Courier" pitchFamily="2" charset="0"/>
              </a:rPr>
              <a:t>&gt;{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</a:t>
            </a:r>
            <a:r>
              <a:rPr lang="en-GB" b="1" dirty="0">
                <a:latin typeface="Courier" pitchFamily="2" charset="0"/>
              </a:rPr>
              <a:t>@override</a:t>
            </a:r>
          </a:p>
          <a:p>
            <a:r>
              <a:rPr lang="en-GB" b="1" dirty="0">
                <a:latin typeface="Courier" pitchFamily="2" charset="0"/>
              </a:rPr>
              <a:t>  Widget build(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 </a:t>
            </a:r>
            <a:r>
              <a:rPr lang="en-GB" b="1" dirty="0" err="1">
                <a:latin typeface="Courier" pitchFamily="2" charset="0"/>
              </a:rPr>
              <a:t>buildContext</a:t>
            </a:r>
            <a:r>
              <a:rPr lang="en-GB" b="1" dirty="0">
                <a:latin typeface="Courier" pitchFamily="2" charset="0"/>
              </a:rPr>
              <a:t>){</a:t>
            </a:r>
          </a:p>
          <a:p>
            <a:r>
              <a:rPr lang="en-GB" b="1" dirty="0">
                <a:latin typeface="Courier" pitchFamily="2" charset="0"/>
              </a:rPr>
              <a:t>    final 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  return Column(</a:t>
            </a:r>
          </a:p>
          <a:p>
            <a:r>
              <a:rPr lang="en-GB" b="1" dirty="0">
                <a:latin typeface="Courier" pitchFamily="2" charset="0"/>
              </a:rPr>
              <a:t>      </a:t>
            </a:r>
            <a:r>
              <a:rPr lang="en-GB" b="1" dirty="0" err="1">
                <a:latin typeface="Courier" pitchFamily="2" charset="0"/>
              </a:rPr>
              <a:t>mainAxisAlignment</a:t>
            </a:r>
            <a:r>
              <a:rPr lang="en-GB" b="1" dirty="0">
                <a:latin typeface="Courier" pitchFamily="2" charset="0"/>
              </a:rPr>
              <a:t>: </a:t>
            </a:r>
            <a:r>
              <a:rPr lang="en-GB" b="1" dirty="0" err="1">
                <a:latin typeface="Courier" pitchFamily="2" charset="0"/>
              </a:rPr>
              <a:t>MainAxisAlignment.center</a:t>
            </a:r>
            <a:r>
              <a:rPr lang="en-GB" b="1" dirty="0">
                <a:latin typeface="Courier" pitchFamily="2" charset="0"/>
              </a:rPr>
              <a:t>,</a:t>
            </a:r>
          </a:p>
          <a:p>
            <a:r>
              <a:rPr lang="en-GB" b="1" dirty="0">
                <a:latin typeface="Courier" pitchFamily="2" charset="0"/>
              </a:rPr>
              <a:t>      children: [</a:t>
            </a:r>
          </a:p>
          <a:p>
            <a:r>
              <a:rPr lang="en-GB" b="1" dirty="0">
                <a:latin typeface="Courier" pitchFamily="2" charset="0"/>
              </a:rPr>
              <a:t>        Text('Hello, $word!’),</a:t>
            </a:r>
          </a:p>
          <a:p>
            <a:r>
              <a:rPr lang="en-GB" b="1" dirty="0">
                <a:latin typeface="Courier" pitchFamily="2" charset="0"/>
              </a:rPr>
              <a:t>        </a:t>
            </a:r>
            <a:r>
              <a:rPr lang="en-GB" b="1" dirty="0" err="1">
                <a:latin typeface="Courier" pitchFamily="2" charset="0"/>
              </a:rPr>
              <a:t>ElevatedButton</a:t>
            </a:r>
            <a:r>
              <a:rPr lang="en-GB" b="1" dirty="0">
                <a:latin typeface="Courier" pitchFamily="2" charset="0"/>
              </a:rPr>
              <a:t>(</a:t>
            </a:r>
            <a:r>
              <a:rPr lang="en-GB" b="1" dirty="0" err="1">
                <a:latin typeface="Courier" pitchFamily="2" charset="0"/>
              </a:rPr>
              <a:t>onPressed</a:t>
            </a:r>
            <a:r>
              <a:rPr lang="en-GB" b="1" dirty="0">
                <a:latin typeface="Courier" pitchFamily="2" charset="0"/>
              </a:rPr>
              <a:t>: (){}, child: </a:t>
            </a:r>
            <a:r>
              <a:rPr lang="en-GB" b="1" dirty="0" err="1">
                <a:latin typeface="Courier" pitchFamily="2" charset="0"/>
              </a:rPr>
              <a:t>const</a:t>
            </a:r>
            <a:r>
              <a:rPr lang="en-GB" b="1" dirty="0">
                <a:latin typeface="Courier" pitchFamily="2" charset="0"/>
              </a:rPr>
              <a:t> Text('Press me')),</a:t>
            </a:r>
          </a:p>
          <a:p>
            <a:r>
              <a:rPr lang="en-GB" b="1" dirty="0">
                <a:latin typeface="Courier" pitchFamily="2" charset="0"/>
              </a:rPr>
              <a:t>      ],</a:t>
            </a:r>
          </a:p>
          <a:p>
            <a:r>
              <a:rPr lang="en-GB" b="1" dirty="0">
                <a:latin typeface="Courier" pitchFamily="2" charset="0"/>
              </a:rPr>
              <a:t>    );</a:t>
            </a:r>
          </a:p>
          <a:p>
            <a:r>
              <a:rPr lang="en-GB" b="1" dirty="0">
                <a:latin typeface="Courier" pitchFamily="2" charset="0"/>
              </a:rPr>
              <a:t>  }//build 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}//_</a:t>
            </a:r>
            <a:r>
              <a:rPr lang="en-GB" dirty="0" err="1">
                <a:latin typeface="Courier" pitchFamily="2" charset="0"/>
              </a:rPr>
              <a:t>RandomHelloState</a:t>
            </a:r>
            <a:endParaRPr lang="en-GB" b="0" dirty="0">
              <a:effectLst/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Let’s copy some code into the build method new Widget</a:t>
            </a:r>
          </a:p>
        </p:txBody>
      </p:sp>
    </p:spTree>
    <p:extLst>
      <p:ext uri="{BB962C8B-B14F-4D97-AF65-F5344CB8AC3E}">
        <p14:creationId xmlns:p14="http://schemas.microsoft.com/office/powerpoint/2010/main" val="181475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Refactoring the UI - MyApp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A93F4B-D07A-9F44-AD78-DE159776C42D}"/>
              </a:ext>
            </a:extLst>
          </p:cNvPr>
          <p:cNvSpPr/>
          <p:nvPr/>
        </p:nvSpPr>
        <p:spPr>
          <a:xfrm>
            <a:off x="750902" y="1942419"/>
            <a:ext cx="101143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</a:t>
            </a:r>
            <a:r>
              <a:rPr lang="en-GB" b="1" dirty="0" err="1">
                <a:latin typeface="Courier" pitchFamily="2" charset="0"/>
              </a:rPr>
              <a:t>RandomHello</a:t>
            </a:r>
            <a:r>
              <a:rPr lang="en-GB" b="1" dirty="0">
                <a:latin typeface="Courier" pitchFamily="2" charset="0"/>
              </a:rPr>
              <a:t>()</a:t>
            </a:r>
            <a:r>
              <a:rPr lang="en-GB" dirty="0">
                <a:latin typeface="Courier" pitchFamily="2" charset="0"/>
              </a:rPr>
              <a:t>,),</a:t>
            </a:r>
          </a:p>
          <a:p>
            <a:r>
              <a:rPr lang="en-GB" dirty="0">
                <a:latin typeface="Courier" pitchFamily="2" charset="0"/>
              </a:rPr>
              <a:t>      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endParaRPr lang="en-GB" dirty="0"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CCAFD9F-3D36-4549-A3FB-0F56B31B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216470"/>
            <a:ext cx="9468863" cy="531648"/>
          </a:xfrm>
        </p:spPr>
        <p:txBody>
          <a:bodyPr>
            <a:normAutofit/>
          </a:bodyPr>
          <a:lstStyle/>
          <a:p>
            <a:r>
              <a:rPr lang="en-US" dirty="0"/>
              <a:t>Now let’s refactor the </a:t>
            </a:r>
            <a:r>
              <a:rPr lang="en-US" dirty="0" err="1"/>
              <a:t>MyApp</a:t>
            </a:r>
            <a:r>
              <a:rPr lang="en-US" dirty="0"/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339206402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Same UI, different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B42C9F-EA5E-E84C-933B-1E6C49907384}"/>
              </a:ext>
            </a:extLst>
          </p:cNvPr>
          <p:cNvSpPr/>
          <p:nvPr/>
        </p:nvSpPr>
        <p:spPr>
          <a:xfrm>
            <a:off x="850831" y="427162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9D5A8A-B0AC-B84D-AD4B-863512C279DC}"/>
              </a:ext>
            </a:extLst>
          </p:cNvPr>
          <p:cNvSpPr/>
          <p:nvPr/>
        </p:nvSpPr>
        <p:spPr>
          <a:xfrm>
            <a:off x="1880786" y="268039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2471A4-C1BA-2342-BED9-84A6F866A98C}"/>
              </a:ext>
            </a:extLst>
          </p:cNvPr>
          <p:cNvSpPr/>
          <p:nvPr/>
        </p:nvSpPr>
        <p:spPr>
          <a:xfrm>
            <a:off x="850831" y="350125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018BD8-25DA-494C-B327-BAA6C47353FB}"/>
              </a:ext>
            </a:extLst>
          </p:cNvPr>
          <p:cNvSpPr/>
          <p:nvPr/>
        </p:nvSpPr>
        <p:spPr>
          <a:xfrm>
            <a:off x="2937537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E99EEE-C389-4C46-B50A-614714CC22AD}"/>
              </a:ext>
            </a:extLst>
          </p:cNvPr>
          <p:cNvSpPr/>
          <p:nvPr/>
        </p:nvSpPr>
        <p:spPr>
          <a:xfrm>
            <a:off x="1880785" y="189571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6C58FE4-50A0-594E-9EC8-3ED6B3197422}"/>
              </a:ext>
            </a:extLst>
          </p:cNvPr>
          <p:cNvCxnSpPr>
            <a:cxnSpLocks/>
            <a:stCxn id="12" idx="2"/>
            <a:endCxn id="9" idx="0"/>
          </p:cNvCxnSpPr>
          <p:nvPr/>
        </p:nvCxnSpPr>
        <p:spPr>
          <a:xfrm>
            <a:off x="2609291" y="2347892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B4690AA-E12A-864A-9704-7490E4A9B9CA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1579337" y="3132570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EB82D47-34A1-304C-8A9C-119F8E7415B8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>
            <a:off x="1579337" y="3953431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A56897D-EB10-FD4D-867C-E7C57BDE59A9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2609292" y="3132570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6570FDB-0A87-3146-B350-6A0D8314A0DD}"/>
              </a:ext>
            </a:extLst>
          </p:cNvPr>
          <p:cNvCxnSpPr>
            <a:cxnSpLocks/>
            <a:stCxn id="11" idx="2"/>
            <a:endCxn id="66" idx="0"/>
          </p:cNvCxnSpPr>
          <p:nvPr/>
        </p:nvCxnSpPr>
        <p:spPr>
          <a:xfrm>
            <a:off x="3666043" y="3953432"/>
            <a:ext cx="9457" cy="35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AD9E012D-EBF4-7846-910B-5E2C5B2A1088}"/>
              </a:ext>
            </a:extLst>
          </p:cNvPr>
          <p:cNvSpPr/>
          <p:nvPr/>
        </p:nvSpPr>
        <p:spPr>
          <a:xfrm>
            <a:off x="6343995" y="427162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E081C1-F1EE-C14E-AF85-393E3AD70D7E}"/>
              </a:ext>
            </a:extLst>
          </p:cNvPr>
          <p:cNvSpPr/>
          <p:nvPr/>
        </p:nvSpPr>
        <p:spPr>
          <a:xfrm>
            <a:off x="7373950" y="268039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Scaffold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D1140D-5E2D-9E4B-9853-90445D0B2471}"/>
              </a:ext>
            </a:extLst>
          </p:cNvPr>
          <p:cNvSpPr/>
          <p:nvPr/>
        </p:nvSpPr>
        <p:spPr>
          <a:xfrm>
            <a:off x="6343995" y="350125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AppBar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DA8D98-FF1C-A64B-BBC7-C745DB9A8198}"/>
              </a:ext>
            </a:extLst>
          </p:cNvPr>
          <p:cNvSpPr/>
          <p:nvPr/>
        </p:nvSpPr>
        <p:spPr>
          <a:xfrm>
            <a:off x="8430701" y="350125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Center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D4DF78-14CF-E047-AE57-E10AB06F6FFF}"/>
              </a:ext>
            </a:extLst>
          </p:cNvPr>
          <p:cNvSpPr/>
          <p:nvPr/>
        </p:nvSpPr>
        <p:spPr>
          <a:xfrm>
            <a:off x="7373949" y="1895718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dirty="0">
                <a:latin typeface="Courier" pitchFamily="2" charset="0"/>
              </a:rPr>
              <a:t>...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7C3742B-A2A1-954D-8F3A-0F3FD00165BF}"/>
              </a:ext>
            </a:extLst>
          </p:cNvPr>
          <p:cNvSpPr/>
          <p:nvPr/>
        </p:nvSpPr>
        <p:spPr>
          <a:xfrm>
            <a:off x="8430702" y="4271630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400" b="1" dirty="0">
                <a:latin typeface="Courier" pitchFamily="2" charset="0"/>
              </a:rPr>
              <a:t>RandomHello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F5F20D-9D95-DB41-B685-7333AD63636E}"/>
              </a:ext>
            </a:extLst>
          </p:cNvPr>
          <p:cNvCxnSpPr>
            <a:cxnSpLocks/>
            <a:stCxn id="25" idx="2"/>
            <a:endCxn id="22" idx="0"/>
          </p:cNvCxnSpPr>
          <p:nvPr/>
        </p:nvCxnSpPr>
        <p:spPr>
          <a:xfrm>
            <a:off x="8102455" y="2347893"/>
            <a:ext cx="1" cy="3325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7FDAE35-94AF-464D-A39B-79CB6F926258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flipH="1">
            <a:off x="7072501" y="3132571"/>
            <a:ext cx="1029955" cy="3686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66E824D-A600-1B40-A207-B16A2AA47E25}"/>
              </a:ext>
            </a:extLst>
          </p:cNvPr>
          <p:cNvCxnSpPr>
            <a:cxnSpLocks/>
            <a:stCxn id="23" idx="2"/>
            <a:endCxn id="21" idx="0"/>
          </p:cNvCxnSpPr>
          <p:nvPr/>
        </p:nvCxnSpPr>
        <p:spPr>
          <a:xfrm>
            <a:off x="7072501" y="3953432"/>
            <a:ext cx="0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2F96741-A7D9-A64A-86E4-E84FDD1F83EB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8102456" y="3132571"/>
            <a:ext cx="1056751" cy="368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2CEC288-FAD8-4349-8958-EE1E4D1354D5}"/>
              </a:ext>
            </a:extLst>
          </p:cNvPr>
          <p:cNvCxnSpPr>
            <a:cxnSpLocks/>
            <a:stCxn id="24" idx="2"/>
            <a:endCxn id="26" idx="0"/>
          </p:cNvCxnSpPr>
          <p:nvPr/>
        </p:nvCxnSpPr>
        <p:spPr>
          <a:xfrm>
            <a:off x="9159207" y="3953433"/>
            <a:ext cx="1" cy="318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7D35922-8E37-0C48-A0F9-A0D3DC6F3C19}"/>
              </a:ext>
            </a:extLst>
          </p:cNvPr>
          <p:cNvSpPr/>
          <p:nvPr/>
        </p:nvSpPr>
        <p:spPr>
          <a:xfrm>
            <a:off x="8430700" y="502550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0F1CFC4-7929-F642-9A87-0E81D65BC762}"/>
              </a:ext>
            </a:extLst>
          </p:cNvPr>
          <p:cNvSpPr/>
          <p:nvPr/>
        </p:nvSpPr>
        <p:spPr>
          <a:xfrm>
            <a:off x="8430700" y="5703447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703D7EE-2159-AC46-870E-82EEED623B46}"/>
              </a:ext>
            </a:extLst>
          </p:cNvPr>
          <p:cNvSpPr/>
          <p:nvPr/>
        </p:nvSpPr>
        <p:spPr>
          <a:xfrm>
            <a:off x="10339475" y="5703446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A7D429-EA3E-9442-8AC5-D1756146170F}"/>
              </a:ext>
            </a:extLst>
          </p:cNvPr>
          <p:cNvSpPr/>
          <p:nvPr/>
        </p:nvSpPr>
        <p:spPr>
          <a:xfrm>
            <a:off x="8430700" y="631275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F1F57A5-B9FA-D340-96F9-0FA0385A3F38}"/>
              </a:ext>
            </a:extLst>
          </p:cNvPr>
          <p:cNvSpPr/>
          <p:nvPr/>
        </p:nvSpPr>
        <p:spPr>
          <a:xfrm>
            <a:off x="6420928" y="5703445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4DC9BD7-D66C-8043-9A60-1F72A4EBBD86}"/>
              </a:ext>
            </a:extLst>
          </p:cNvPr>
          <p:cNvCxnSpPr>
            <a:cxnSpLocks/>
            <a:stCxn id="33" idx="2"/>
            <a:endCxn id="38" idx="0"/>
          </p:cNvCxnSpPr>
          <p:nvPr/>
        </p:nvCxnSpPr>
        <p:spPr>
          <a:xfrm>
            <a:off x="9159206" y="6155622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DE790FE-B517-724C-AD88-94F4C095A00D}"/>
              </a:ext>
            </a:extLst>
          </p:cNvPr>
          <p:cNvCxnSpPr>
            <a:cxnSpLocks/>
            <a:stCxn id="26" idx="2"/>
            <a:endCxn id="32" idx="0"/>
          </p:cNvCxnSpPr>
          <p:nvPr/>
        </p:nvCxnSpPr>
        <p:spPr>
          <a:xfrm flipH="1">
            <a:off x="9159206" y="4723805"/>
            <a:ext cx="2" cy="301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C787D8-4299-F241-B2DD-40C39AFFF895}"/>
              </a:ext>
            </a:extLst>
          </p:cNvPr>
          <p:cNvCxnSpPr>
            <a:cxnSpLocks/>
            <a:stCxn id="32" idx="2"/>
            <a:endCxn id="33" idx="0"/>
          </p:cNvCxnSpPr>
          <p:nvPr/>
        </p:nvCxnSpPr>
        <p:spPr>
          <a:xfrm>
            <a:off x="9159206" y="5477677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4A8EFC9-33A8-F34B-99ED-A224750D1555}"/>
              </a:ext>
            </a:extLst>
          </p:cNvPr>
          <p:cNvCxnSpPr>
            <a:cxnSpLocks/>
            <a:stCxn id="32" idx="2"/>
            <a:endCxn id="39" idx="0"/>
          </p:cNvCxnSpPr>
          <p:nvPr/>
        </p:nvCxnSpPr>
        <p:spPr>
          <a:xfrm flipH="1">
            <a:off x="7149434" y="5477677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A9C78ED-A26C-9249-BB6A-D05D84852F53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9159206" y="5477677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6" name="Graphic 55" descr="Cursor with solid fill">
            <a:extLst>
              <a:ext uri="{FF2B5EF4-FFF2-40B4-BE49-F238E27FC236}">
                <a16:creationId xmlns:a16="http://schemas.microsoft.com/office/drawing/2014/main" id="{BBF7B2EC-8D05-C048-B17F-75F073918C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8123154">
            <a:off x="4912159" y="3401106"/>
            <a:ext cx="914400" cy="914400"/>
          </a:xfrm>
          <a:prstGeom prst="rect">
            <a:avLst/>
          </a:prstGeom>
        </p:spPr>
      </p:pic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65D6E243-3B2C-7C44-96BB-E1CF73254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50558"/>
            <a:ext cx="11512815" cy="478242"/>
          </a:xfrm>
        </p:spPr>
        <p:txBody>
          <a:bodyPr>
            <a:normAutofit/>
          </a:bodyPr>
          <a:lstStyle/>
          <a:p>
            <a:r>
              <a:rPr lang="en-US" dirty="0"/>
              <a:t>The UI should look like the same as before, but we have a new widget tree</a:t>
            </a: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DC25FFB-A99B-B240-812B-8F3F42573A1D}"/>
              </a:ext>
            </a:extLst>
          </p:cNvPr>
          <p:cNvSpPr/>
          <p:nvPr/>
        </p:nvSpPr>
        <p:spPr>
          <a:xfrm>
            <a:off x="2946994" y="430938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Column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A821E8D-885C-E240-A97D-FDB706DC6B3A}"/>
              </a:ext>
            </a:extLst>
          </p:cNvPr>
          <p:cNvSpPr/>
          <p:nvPr/>
        </p:nvSpPr>
        <p:spPr>
          <a:xfrm>
            <a:off x="2946994" y="4987334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1100" dirty="0">
                <a:latin typeface="Courier" pitchFamily="2" charset="0"/>
              </a:rPr>
              <a:t>ElevatedButton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7A504BD-3AD1-B149-959A-8421A5321612}"/>
              </a:ext>
            </a:extLst>
          </p:cNvPr>
          <p:cNvSpPr/>
          <p:nvPr/>
        </p:nvSpPr>
        <p:spPr>
          <a:xfrm>
            <a:off x="4855769" y="4987333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2C0C23-B1F9-5D4B-A36A-05B223EA3449}"/>
              </a:ext>
            </a:extLst>
          </p:cNvPr>
          <p:cNvSpPr/>
          <p:nvPr/>
        </p:nvSpPr>
        <p:spPr>
          <a:xfrm>
            <a:off x="2946994" y="5596639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dirty="0">
                <a:latin typeface="Courier" pitchFamily="2" charset="0"/>
              </a:rPr>
              <a:t>Text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3150DFB-A286-BE4B-A2EE-FD01719C37EC}"/>
              </a:ext>
            </a:extLst>
          </p:cNvPr>
          <p:cNvSpPr/>
          <p:nvPr/>
        </p:nvSpPr>
        <p:spPr>
          <a:xfrm>
            <a:off x="937222" y="4987332"/>
            <a:ext cx="1457011" cy="45217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T" sz="900" dirty="0">
                <a:latin typeface="Courier" pitchFamily="2" charset="0"/>
              </a:rPr>
              <a:t>MainAxisAlignment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0ABE12E-2F2C-6644-9DBD-282F100E7237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3675500" y="5439509"/>
            <a:ext cx="0" cy="157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305A530B-8EDC-8643-AEEA-1331A85B6CAB}"/>
              </a:ext>
            </a:extLst>
          </p:cNvPr>
          <p:cNvCxnSpPr>
            <a:cxnSpLocks/>
            <a:stCxn id="66" idx="2"/>
            <a:endCxn id="67" idx="0"/>
          </p:cNvCxnSpPr>
          <p:nvPr/>
        </p:nvCxnSpPr>
        <p:spPr>
          <a:xfrm>
            <a:off x="3675500" y="4761564"/>
            <a:ext cx="0" cy="225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B2D79201-F640-C141-BB4D-EE97B27DA4C6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 flipH="1">
            <a:off x="1665728" y="4761564"/>
            <a:ext cx="2009772" cy="22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485E3D90-D3D2-AB40-8CC1-A878A7FCC399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>
            <a:off x="3675500" y="4761564"/>
            <a:ext cx="1908775" cy="2257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43616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void initState(){}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Let’s do some changes to </a:t>
            </a:r>
            <a:r>
              <a:rPr lang="en-US" dirty="0" err="1"/>
              <a:t>RandomHello</a:t>
            </a:r>
            <a:r>
              <a:rPr lang="en-US" dirty="0"/>
              <a:t> to make it more </a:t>
            </a:r>
            <a:r>
              <a:rPr lang="en-US" b="1" dirty="0"/>
              <a:t>stateful</a:t>
            </a:r>
            <a:endParaRPr lang="en-US" b="1" dirty="0">
              <a:latin typeface="Courier" pitchFamily="2" charset="0"/>
            </a:endParaRPr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291352" y="2401251"/>
            <a:ext cx="939052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class _</a:t>
            </a:r>
            <a:r>
              <a:rPr lang="en-GB" sz="2000" dirty="0" err="1">
                <a:latin typeface="Courier" pitchFamily="2" charset="0"/>
              </a:rPr>
              <a:t>RandomHelloState</a:t>
            </a:r>
            <a:r>
              <a:rPr lang="en-GB" sz="2000" dirty="0">
                <a:latin typeface="Courier" pitchFamily="2" charset="0"/>
              </a:rPr>
              <a:t> extends State&lt;</a:t>
            </a:r>
            <a:r>
              <a:rPr lang="en-GB" sz="2000" dirty="0" err="1">
                <a:latin typeface="Courier" pitchFamily="2" charset="0"/>
              </a:rPr>
              <a:t>RandomHello</a:t>
            </a:r>
            <a:r>
              <a:rPr lang="en-GB" sz="2000" dirty="0">
                <a:latin typeface="Courier" pitchFamily="2" charset="0"/>
              </a:rPr>
              <a:t>&gt;{</a:t>
            </a:r>
          </a:p>
          <a:p>
            <a:br>
              <a:rPr lang="en-GB" sz="2000" dirty="0">
                <a:latin typeface="Courier" pitchFamily="2" charset="0"/>
              </a:rPr>
            </a:br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String? _word;</a:t>
            </a:r>
          </a:p>
          <a:p>
            <a:br>
              <a:rPr lang="en-GB" sz="2000" b="1" dirty="0">
                <a:latin typeface="Courier" pitchFamily="2" charset="0"/>
              </a:rPr>
            </a:br>
            <a:r>
              <a:rPr lang="en-GB" sz="2000" b="1" dirty="0">
                <a:latin typeface="Courier" pitchFamily="2" charset="0"/>
              </a:rPr>
              <a:t>  @override</a:t>
            </a:r>
          </a:p>
          <a:p>
            <a:r>
              <a:rPr lang="en-GB" sz="2000" dirty="0">
                <a:latin typeface="Courier" pitchFamily="2" charset="0"/>
              </a:rPr>
              <a:t>  </a:t>
            </a:r>
            <a:r>
              <a:rPr lang="en-GB" sz="2000" b="1" dirty="0">
                <a:latin typeface="Courier" pitchFamily="2" charset="0"/>
              </a:rPr>
              <a:t>void </a:t>
            </a:r>
            <a:r>
              <a:rPr lang="en-GB" sz="2000" b="1" dirty="0" err="1">
                <a:latin typeface="Courier" pitchFamily="2" charset="0"/>
              </a:rPr>
              <a:t>initState</a:t>
            </a:r>
            <a:r>
              <a:rPr lang="en-GB" sz="2000" b="1" dirty="0">
                <a:latin typeface="Courier" pitchFamily="2" charset="0"/>
              </a:rPr>
              <a:t>() {</a:t>
            </a:r>
          </a:p>
          <a:p>
            <a:r>
              <a:rPr lang="en-GB" sz="2000" b="1" dirty="0">
                <a:latin typeface="Courier" pitchFamily="2" charset="0"/>
              </a:rPr>
              <a:t>    _word = </a:t>
            </a:r>
            <a:r>
              <a:rPr lang="en-GB" sz="2000" b="1" dirty="0" err="1">
                <a:latin typeface="Courier" pitchFamily="2" charset="0"/>
              </a:rPr>
              <a:t>WordPair.random</a:t>
            </a:r>
            <a:r>
              <a:rPr lang="en-GB" sz="2000" b="1" dirty="0">
                <a:latin typeface="Courier" pitchFamily="2" charset="0"/>
              </a:rPr>
              <a:t>().first;</a:t>
            </a:r>
          </a:p>
          <a:p>
            <a:r>
              <a:rPr lang="en-GB" sz="2000" b="1" dirty="0">
                <a:latin typeface="Courier" pitchFamily="2" charset="0"/>
              </a:rPr>
              <a:t>    </a:t>
            </a:r>
            <a:r>
              <a:rPr lang="en-GB" sz="2000" b="1" dirty="0" err="1">
                <a:latin typeface="Courier" pitchFamily="2" charset="0"/>
              </a:rPr>
              <a:t>super.initState</a:t>
            </a:r>
            <a:r>
              <a:rPr lang="en-GB" sz="2000" b="1" dirty="0">
                <a:latin typeface="Courier" pitchFamily="2" charset="0"/>
              </a:rPr>
              <a:t>();</a:t>
            </a:r>
          </a:p>
          <a:p>
            <a:r>
              <a:rPr lang="en-GB" sz="2000" b="1" dirty="0">
                <a:latin typeface="Courier" pitchFamily="2" charset="0"/>
              </a:rPr>
              <a:t>  }//</a:t>
            </a:r>
            <a:r>
              <a:rPr lang="en-GB" sz="2000" b="1" dirty="0" err="1">
                <a:latin typeface="Courier" pitchFamily="2" charset="0"/>
              </a:rPr>
              <a:t>initState</a:t>
            </a:r>
            <a:endParaRPr lang="en-GB" sz="2000" b="1" dirty="0">
              <a:latin typeface="Courier" pitchFamily="2" charset="0"/>
            </a:endParaRPr>
          </a:p>
          <a:p>
            <a:endParaRPr lang="en-GB" sz="2000" b="0" dirty="0">
              <a:effectLst/>
              <a:latin typeface="Courier" pitchFamily="2" charset="0"/>
            </a:endParaRPr>
          </a:p>
          <a:p>
            <a:r>
              <a:rPr lang="en-GB" sz="2000" dirty="0">
                <a:latin typeface="Courier" pitchFamily="2" charset="0"/>
              </a:rPr>
              <a:t>...</a:t>
            </a:r>
            <a:endParaRPr lang="en-GB" sz="2000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3455896" y="4128247"/>
            <a:ext cx="467957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231410" y="3943581"/>
            <a:ext cx="39624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initState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is called the first time the Widget is created. It is used (as its name suggest) to initialize the state of the Widget itself.</a:t>
            </a:r>
            <a:endParaRPr lang="en-IT" sz="2000" dirty="0">
              <a:latin typeface="Courier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126CF6-1176-E245-9875-7E7C8985FC45}"/>
              </a:ext>
            </a:extLst>
          </p:cNvPr>
          <p:cNvSpPr/>
          <p:nvPr/>
        </p:nvSpPr>
        <p:spPr>
          <a:xfrm>
            <a:off x="8231410" y="3057086"/>
            <a:ext cx="366923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Courier" pitchFamily="2" charset="0"/>
              </a:rPr>
              <a:t>_word </a:t>
            </a:r>
            <a:r>
              <a:rPr lang="en-GB" sz="2000" dirty="0">
                <a:latin typeface="Palatino Linotype" panose="02040502050505030304" pitchFamily="18" charset="0"/>
              </a:rPr>
              <a:t>will represent the state of the Widget</a:t>
            </a:r>
            <a:endParaRPr lang="en-IT" sz="2000" dirty="0">
              <a:latin typeface="Palatino Linotype" panose="0204050205050503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87A1B-624D-274A-9363-B0C974790162}"/>
              </a:ext>
            </a:extLst>
          </p:cNvPr>
          <p:cNvCxnSpPr>
            <a:cxnSpLocks/>
          </p:cNvCxnSpPr>
          <p:nvPr/>
        </p:nvCxnSpPr>
        <p:spPr>
          <a:xfrm flipH="1">
            <a:off x="2891118" y="3254188"/>
            <a:ext cx="524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221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setState((){})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3" y="1350558"/>
            <a:ext cx="10705992" cy="5331508"/>
          </a:xfrm>
        </p:spPr>
        <p:txBody>
          <a:bodyPr>
            <a:normAutofit/>
          </a:bodyPr>
          <a:lstStyle/>
          <a:p>
            <a:r>
              <a:rPr lang="en-US" dirty="0"/>
              <a:t>We are ready to implement the function to provide to </a:t>
            </a:r>
            <a:r>
              <a:rPr lang="en-US" dirty="0" err="1"/>
              <a:t>onPressed</a:t>
            </a:r>
            <a:endParaRPr lang="en-US" b="1" dirty="0">
              <a:latin typeface="Courier" pitchFamily="2" charset="0"/>
            </a:endParaRPr>
          </a:p>
          <a:p>
            <a:pPr marL="342900" lvl="1" indent="0">
              <a:buNone/>
            </a:pPr>
            <a:endParaRPr lang="en-US" dirty="0"/>
          </a:p>
          <a:p>
            <a:pPr marL="8001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07294F-9461-D747-B7CD-166D3E548E2D}"/>
              </a:ext>
            </a:extLst>
          </p:cNvPr>
          <p:cNvSpPr/>
          <p:nvPr/>
        </p:nvSpPr>
        <p:spPr>
          <a:xfrm>
            <a:off x="560293" y="1513746"/>
            <a:ext cx="939052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...</a:t>
            </a:r>
          </a:p>
          <a:p>
            <a:r>
              <a:rPr lang="en-GB" dirty="0">
                <a:latin typeface="Courier" pitchFamily="2" charset="0"/>
              </a:rPr>
              <a:t>@override</a:t>
            </a:r>
          </a:p>
          <a:p>
            <a:r>
              <a:rPr lang="en-GB" dirty="0">
                <a:latin typeface="Courier" pitchFamily="2" charset="0"/>
              </a:rPr>
              <a:t>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){</a:t>
            </a:r>
          </a:p>
          <a:p>
            <a:r>
              <a:rPr lang="en-GB" dirty="0">
                <a:latin typeface="Courier" pitchFamily="2" charset="0"/>
              </a:rPr>
              <a:t>  return Column(</a:t>
            </a:r>
          </a:p>
          <a:p>
            <a:r>
              <a:rPr lang="en-GB" dirty="0">
                <a:latin typeface="Courier" pitchFamily="2" charset="0"/>
              </a:rPr>
              <a:t>    </a:t>
            </a:r>
            <a:r>
              <a:rPr lang="en-GB" dirty="0" err="1">
                <a:latin typeface="Courier" pitchFamily="2" charset="0"/>
              </a:rPr>
              <a:t>mainAxisAlignment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MainAxisAlignment.center</a:t>
            </a:r>
            <a:r>
              <a:rPr lang="en-GB" dirty="0">
                <a:latin typeface="Courier" pitchFamily="2" charset="0"/>
              </a:rPr>
              <a:t>,</a:t>
            </a:r>
          </a:p>
          <a:p>
            <a:r>
              <a:rPr lang="en-GB" dirty="0">
                <a:latin typeface="Courier" pitchFamily="2" charset="0"/>
              </a:rPr>
              <a:t>      children: [</a:t>
            </a:r>
          </a:p>
          <a:p>
            <a:r>
              <a:rPr lang="en-GB" dirty="0">
                <a:latin typeface="Courier" pitchFamily="2" charset="0"/>
              </a:rPr>
              <a:t>        Text('Hello, $_word!’),</a:t>
            </a:r>
          </a:p>
          <a:p>
            <a:r>
              <a:rPr lang="en-GB" dirty="0">
                <a:latin typeface="Courier" pitchFamily="2" charset="0"/>
              </a:rPr>
              <a:t>        </a:t>
            </a:r>
            <a:r>
              <a:rPr lang="en-GB" dirty="0" err="1">
                <a:latin typeface="Courier" pitchFamily="2" charset="0"/>
              </a:rPr>
              <a:t>ElevatedButton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onPressed</a:t>
            </a:r>
            <a:r>
              <a:rPr lang="en-GB" dirty="0">
                <a:latin typeface="Courier" pitchFamily="2" charset="0"/>
              </a:rPr>
              <a:t>: _</a:t>
            </a:r>
            <a:r>
              <a:rPr lang="en-GB" dirty="0" err="1">
                <a:latin typeface="Courier" pitchFamily="2" charset="0"/>
              </a:rPr>
              <a:t>changeWord</a:t>
            </a:r>
            <a:r>
              <a:rPr lang="en-GB" dirty="0">
                <a:latin typeface="Courier" pitchFamily="2" charset="0"/>
              </a:rPr>
              <a:t>, child: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Text('Press me')),</a:t>
            </a:r>
          </a:p>
          <a:p>
            <a:r>
              <a:rPr lang="en-GB" dirty="0">
                <a:latin typeface="Courier" pitchFamily="2" charset="0"/>
              </a:rPr>
              <a:t>      ],);</a:t>
            </a:r>
          </a:p>
          <a:p>
            <a:r>
              <a:rPr lang="en-GB" dirty="0">
                <a:latin typeface="Courier" pitchFamily="2" charset="0"/>
              </a:rPr>
              <a:t>}//build 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b="1" dirty="0">
                <a:latin typeface="Courier" pitchFamily="2" charset="0"/>
              </a:rPr>
              <a:t>void _</a:t>
            </a:r>
            <a:r>
              <a:rPr lang="en-GB" b="1" dirty="0" err="1">
                <a:latin typeface="Courier" pitchFamily="2" charset="0"/>
              </a:rPr>
              <a:t>changeRandomWord</a:t>
            </a:r>
            <a:r>
              <a:rPr lang="en-GB" b="1" dirty="0">
                <a:latin typeface="Courier" pitchFamily="2" charset="0"/>
              </a:rPr>
              <a:t>(){</a:t>
            </a:r>
          </a:p>
          <a:p>
            <a:r>
              <a:rPr lang="en-GB" b="1" dirty="0">
                <a:latin typeface="Courier" pitchFamily="2" charset="0"/>
              </a:rPr>
              <a:t>  </a:t>
            </a:r>
            <a:r>
              <a:rPr lang="en-GB" b="1" dirty="0" err="1">
                <a:latin typeface="Courier" pitchFamily="2" charset="0"/>
              </a:rPr>
              <a:t>setState</a:t>
            </a:r>
            <a:r>
              <a:rPr lang="en-GB" b="1" dirty="0">
                <a:latin typeface="Courier" pitchFamily="2" charset="0"/>
              </a:rPr>
              <a:t>(() {</a:t>
            </a:r>
          </a:p>
          <a:p>
            <a:r>
              <a:rPr lang="en-GB" b="1" dirty="0">
                <a:latin typeface="Courier" pitchFamily="2" charset="0"/>
              </a:rPr>
              <a:t>    _word = </a:t>
            </a:r>
            <a:r>
              <a:rPr lang="en-GB" b="1" dirty="0" err="1">
                <a:latin typeface="Courier" pitchFamily="2" charset="0"/>
              </a:rPr>
              <a:t>WordPair.random</a:t>
            </a:r>
            <a:r>
              <a:rPr lang="en-GB" b="1" dirty="0">
                <a:latin typeface="Courier" pitchFamily="2" charset="0"/>
              </a:rPr>
              <a:t>().first;</a:t>
            </a:r>
          </a:p>
          <a:p>
            <a:r>
              <a:rPr lang="en-GB" b="1" dirty="0">
                <a:latin typeface="Courier" pitchFamily="2" charset="0"/>
              </a:rPr>
              <a:t>  });</a:t>
            </a:r>
          </a:p>
          <a:p>
            <a:r>
              <a:rPr lang="en-GB" b="1" dirty="0">
                <a:latin typeface="Courier" pitchFamily="2" charset="0"/>
              </a:rPr>
              <a:t>}//_</a:t>
            </a:r>
            <a:r>
              <a:rPr lang="en-GB" b="1" dirty="0" err="1">
                <a:latin typeface="Courier" pitchFamily="2" charset="0"/>
              </a:rPr>
              <a:t>changeRandomWord</a:t>
            </a:r>
            <a:endParaRPr lang="en-GB" b="0" dirty="0">
              <a:effectLst/>
              <a:latin typeface="Courier" pitchFamily="2" charset="0"/>
            </a:endParaRPr>
          </a:p>
          <a:p>
            <a:r>
              <a:rPr lang="en-GB" dirty="0">
                <a:latin typeface="Courier" pitchFamily="2" charset="0"/>
              </a:rPr>
              <a:t>...</a:t>
            </a:r>
            <a:endParaRPr lang="en-GB" b="0" dirty="0">
              <a:effectLst/>
              <a:latin typeface="Courier" pitchFamily="2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4B234AF-F4D3-D146-8EFD-E4183EBC4737}"/>
              </a:ext>
            </a:extLst>
          </p:cNvPr>
          <p:cNvCxnSpPr>
            <a:cxnSpLocks/>
          </p:cNvCxnSpPr>
          <p:nvPr/>
        </p:nvCxnSpPr>
        <p:spPr>
          <a:xfrm flipH="1">
            <a:off x="2756647" y="4954290"/>
            <a:ext cx="5378826" cy="309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0889482-C451-7A49-B11C-6851F706FB81}"/>
              </a:ext>
            </a:extLst>
          </p:cNvPr>
          <p:cNvSpPr/>
          <p:nvPr/>
        </p:nvSpPr>
        <p:spPr>
          <a:xfrm>
            <a:off x="8135471" y="4345290"/>
            <a:ext cx="39624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err="1">
                <a:latin typeface="Courier" pitchFamily="2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is a special method that requires a </a:t>
            </a:r>
            <a:r>
              <a:rPr lang="en-GB" sz="2000" dirty="0" err="1">
                <a:latin typeface="Palatino Linotype" panose="02040502050505030304" pitchFamily="18" charset="0"/>
              </a:rPr>
              <a:t>callback</a:t>
            </a:r>
            <a:r>
              <a:rPr lang="en-GB" sz="2000" dirty="0">
                <a:latin typeface="Palatino Linotype" panose="02040502050505030304" pitchFamily="18" charset="0"/>
              </a:rPr>
              <a:t> function as input. </a:t>
            </a:r>
            <a:r>
              <a:rPr lang="en-GB" sz="2000" dirty="0" err="1">
                <a:latin typeface="Palatino Linotype" panose="02040502050505030304" pitchFamily="18" charset="0"/>
              </a:rPr>
              <a:t>setState</a:t>
            </a:r>
            <a:r>
              <a:rPr lang="en-GB" sz="2000" dirty="0">
                <a:latin typeface="Palatino Linotype" panose="02040502050505030304" pitchFamily="18" charset="0"/>
              </a:rPr>
              <a:t> notifies the Flutter framework that the state might be changed causing to delete and rebuild the widget itself.</a:t>
            </a:r>
            <a:endParaRPr lang="en-IT" sz="2000" dirty="0">
              <a:latin typeface="Courier" pitchFamily="2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487A1B-624D-274A-9363-B0C974790162}"/>
              </a:ext>
            </a:extLst>
          </p:cNvPr>
          <p:cNvCxnSpPr>
            <a:cxnSpLocks/>
          </p:cNvCxnSpPr>
          <p:nvPr/>
        </p:nvCxnSpPr>
        <p:spPr>
          <a:xfrm flipH="1">
            <a:off x="2891118" y="3254188"/>
            <a:ext cx="524435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9986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My first app with steroids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8019793" cy="5334907"/>
          </a:xfrm>
        </p:spPr>
        <p:txBody>
          <a:bodyPr>
            <a:normAutofit/>
          </a:bodyPr>
          <a:lstStyle/>
          <a:p>
            <a:r>
              <a:rPr lang="en-US" dirty="0"/>
              <a:t>Roadmap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Understand what to use to generate a random word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Generate a random word and check that everything is working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Display the word in the “Hello” message 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b="1" dirty="0"/>
              <a:t>Modify the UI to generate a new message each time a button is tapped</a:t>
            </a:r>
          </a:p>
        </p:txBody>
      </p:sp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3C654B55-1AAB-4342-A53F-FA092921A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1733843"/>
            <a:ext cx="914400" cy="914400"/>
          </a:xfrm>
          <a:prstGeom prst="rect">
            <a:avLst/>
          </a:prstGeom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BF571C68-5305-5C40-B93A-9260CBDF2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2514600"/>
            <a:ext cx="914400" cy="914400"/>
          </a:xfrm>
          <a:prstGeom prst="rect">
            <a:avLst/>
          </a:prstGeom>
        </p:spPr>
      </p:pic>
      <p:pic>
        <p:nvPicPr>
          <p:cNvPr id="7" name="Graphic 6" descr="Badge Tick1 outline">
            <a:extLst>
              <a:ext uri="{FF2B5EF4-FFF2-40B4-BE49-F238E27FC236}">
                <a16:creationId xmlns:a16="http://schemas.microsoft.com/office/drawing/2014/main" id="{CBBE2052-621C-9941-8BE3-77BB7FA31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79111" y="3429000"/>
            <a:ext cx="914400" cy="914400"/>
          </a:xfrm>
          <a:prstGeom prst="rect">
            <a:avLst/>
          </a:prstGeom>
        </p:spPr>
      </p:pic>
      <p:pic>
        <p:nvPicPr>
          <p:cNvPr id="8" name="Graphic 7" descr="Badge Tick1 outline">
            <a:extLst>
              <a:ext uri="{FF2B5EF4-FFF2-40B4-BE49-F238E27FC236}">
                <a16:creationId xmlns:a16="http://schemas.microsoft.com/office/drawing/2014/main" id="{0EF07257-4C1B-774C-9ED7-67ED33F8EC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2684" y="4343400"/>
            <a:ext cx="914400" cy="9144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86F44EF-464E-3F4B-AE73-B17436BE445A}"/>
              </a:ext>
            </a:extLst>
          </p:cNvPr>
          <p:cNvSpPr txBox="1">
            <a:spLocks/>
          </p:cNvSpPr>
          <p:nvPr/>
        </p:nvSpPr>
        <p:spPr>
          <a:xfrm>
            <a:off x="0" y="6548909"/>
            <a:ext cx="12192000" cy="35543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B050"/>
              </a:buClr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Courier New" panose="02070309020205020404" pitchFamily="49" charset="0"/>
              <a:buChar char="o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B050"/>
              </a:buClr>
              <a:buFont typeface="Times New Roman" panose="02020603050405020304" pitchFamily="18" charset="0"/>
              <a:buChar char="̶"/>
              <a:defRPr sz="1600" kern="1200">
                <a:solidFill>
                  <a:schemeClr val="tx1"/>
                </a:solidFill>
                <a:latin typeface="Palatino Linotype" panose="02040502050505030304" pitchFamily="18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T" sz="1600" dirty="0">
                <a:ea typeface="Palatino" pitchFamily="2" charset="77"/>
              </a:rPr>
              <a:t>Full example in lab_04-hello_flutter/my_first_app_with_steroids/</a:t>
            </a:r>
          </a:p>
        </p:txBody>
      </p:sp>
    </p:spTree>
    <p:extLst>
      <p:ext uri="{BB962C8B-B14F-4D97-AF65-F5344CB8AC3E}">
        <p14:creationId xmlns:p14="http://schemas.microsoft.com/office/powerpoint/2010/main" val="668419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Before starting…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7E4116-D610-A249-B96D-BFDB3C96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579534"/>
            <a:ext cx="4867159" cy="4858203"/>
          </a:xfrm>
        </p:spPr>
        <p:txBody>
          <a:bodyPr/>
          <a:lstStyle/>
          <a:p>
            <a:endParaRPr lang="en-IT" dirty="0"/>
          </a:p>
          <a:p>
            <a:r>
              <a:rPr lang="en-IT" dirty="0"/>
              <a:t>What you’ll see in these labs about Flutter examples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Actual things that you will probably use</a:t>
            </a:r>
          </a:p>
          <a:p>
            <a:endParaRPr lang="en-IT" dirty="0"/>
          </a:p>
          <a:p>
            <a:endParaRPr lang="en-IT" dirty="0"/>
          </a:p>
          <a:p>
            <a:r>
              <a:rPr lang="en-IT" dirty="0"/>
              <a:t>Flutter possibilities</a:t>
            </a:r>
          </a:p>
        </p:txBody>
      </p:sp>
      <p:pic>
        <p:nvPicPr>
          <p:cNvPr id="1028" name="Picture 4" descr="Iceberg - animazione 3D - Insegnamento e apprendimento digitale Mozaik">
            <a:extLst>
              <a:ext uri="{FF2B5EF4-FFF2-40B4-BE49-F238E27FC236}">
                <a16:creationId xmlns:a16="http://schemas.microsoft.com/office/drawing/2014/main" id="{F394ACDD-6FD7-BB4D-9061-5A95A9A106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63" t="-1" r="30340" b="1419"/>
          <a:stretch/>
        </p:blipFill>
        <p:spPr bwMode="auto">
          <a:xfrm>
            <a:off x="5880337" y="1308050"/>
            <a:ext cx="6177343" cy="538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EBE6E80-1985-9F45-AF76-436B03B7FB19}"/>
              </a:ext>
            </a:extLst>
          </p:cNvPr>
          <p:cNvCxnSpPr>
            <a:cxnSpLocks/>
          </p:cNvCxnSpPr>
          <p:nvPr/>
        </p:nvCxnSpPr>
        <p:spPr>
          <a:xfrm flipV="1">
            <a:off x="4735773" y="2293749"/>
            <a:ext cx="4423725" cy="149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295D03-4AC3-484F-9959-CA715A16E9E4}"/>
              </a:ext>
            </a:extLst>
          </p:cNvPr>
          <p:cNvCxnSpPr>
            <a:cxnSpLocks/>
          </p:cNvCxnSpPr>
          <p:nvPr/>
        </p:nvCxnSpPr>
        <p:spPr>
          <a:xfrm>
            <a:off x="4572000" y="4053385"/>
            <a:ext cx="510426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469C071-10FA-D14B-891A-CD63848D1C9B}"/>
              </a:ext>
            </a:extLst>
          </p:cNvPr>
          <p:cNvCxnSpPr>
            <a:cxnSpLocks/>
          </p:cNvCxnSpPr>
          <p:nvPr/>
        </p:nvCxnSpPr>
        <p:spPr>
          <a:xfrm flipV="1">
            <a:off x="3521122" y="5063319"/>
            <a:ext cx="3930556" cy="54591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7567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b="1" dirty="0"/>
              <a:t>Homework &amp; Resources</a:t>
            </a:r>
          </a:p>
        </p:txBody>
      </p:sp>
    </p:spTree>
    <p:extLst>
      <p:ext uri="{BB962C8B-B14F-4D97-AF65-F5344CB8AC3E}">
        <p14:creationId xmlns:p14="http://schemas.microsoft.com/office/powerpoint/2010/main" val="278410976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Homework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11213368" cy="5334907"/>
          </a:xfrm>
        </p:spPr>
        <p:txBody>
          <a:bodyPr>
            <a:normAutofit/>
          </a:bodyPr>
          <a:lstStyle/>
          <a:p>
            <a:r>
              <a:rPr lang="en-GB" dirty="0"/>
              <a:t>Get familiar with the structure of a Flutter project and how to install new packages using </a:t>
            </a:r>
            <a:r>
              <a:rPr lang="en-GB" dirty="0" err="1"/>
              <a:t>pubspec.yaml</a:t>
            </a:r>
            <a:endParaRPr lang="en-GB" dirty="0"/>
          </a:p>
          <a:p>
            <a:endParaRPr lang="en-GB" dirty="0"/>
          </a:p>
          <a:p>
            <a:r>
              <a:rPr lang="en-GB" dirty="0"/>
              <a:t>Get familiar with the concept of Widget</a:t>
            </a:r>
          </a:p>
          <a:p>
            <a:endParaRPr lang="en-GB" dirty="0"/>
          </a:p>
          <a:p>
            <a:r>
              <a:rPr lang="en-GB" dirty="0"/>
              <a:t>To know what to do to create a </a:t>
            </a:r>
            <a:r>
              <a:rPr lang="en-GB" dirty="0" err="1"/>
              <a:t>StatelessWidget</a:t>
            </a:r>
            <a:r>
              <a:rPr lang="en-GB" dirty="0"/>
              <a:t> and a </a:t>
            </a:r>
            <a:r>
              <a:rPr lang="en-GB" dirty="0" err="1"/>
              <a:t>StatefulWidget</a:t>
            </a:r>
            <a:endParaRPr lang="en-GB" dirty="0"/>
          </a:p>
          <a:p>
            <a:endParaRPr lang="en-GB" dirty="0"/>
          </a:p>
          <a:p>
            <a:r>
              <a:rPr lang="en-GB" dirty="0"/>
              <a:t>Understanding the Flutter flow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895378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/>
          </a:bodyPr>
          <a:lstStyle/>
          <a:p>
            <a:r>
              <a:rPr lang="en-IT" dirty="0"/>
              <a:t>Introduction to Widgets</a:t>
            </a:r>
          </a:p>
          <a:p>
            <a:pPr lvl="1"/>
            <a:r>
              <a:rPr lang="en-GB" dirty="0">
                <a:hlinkClick r:id="rId2"/>
              </a:rPr>
              <a:t>https://docs.flutter.dev/development/ui/widgets-intro</a:t>
            </a:r>
            <a:r>
              <a:rPr lang="en-GB" dirty="0"/>
              <a:t> </a:t>
            </a:r>
          </a:p>
          <a:p>
            <a:pPr marL="0" indent="0">
              <a:buNone/>
            </a:pPr>
            <a:endParaRPr lang="en-IT" dirty="0"/>
          </a:p>
          <a:p>
            <a:r>
              <a:rPr lang="en-IT" dirty="0"/>
              <a:t>Write your first Flutter app, part 1 codelab</a:t>
            </a:r>
          </a:p>
          <a:p>
            <a:pPr lvl="1"/>
            <a:r>
              <a:rPr lang="en-GB" dirty="0">
                <a:hlinkClick r:id="rId3"/>
              </a:rPr>
              <a:t>https://docs.flutter.dev/get-started/codelab</a:t>
            </a:r>
            <a:r>
              <a:rPr lang="en-GB" dirty="0"/>
              <a:t> </a:t>
            </a:r>
          </a:p>
          <a:p>
            <a:pPr lvl="1"/>
            <a:endParaRPr lang="en-GB" dirty="0"/>
          </a:p>
          <a:p>
            <a:r>
              <a:rPr lang="en-GB" dirty="0" err="1"/>
              <a:t>DevTools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https://docs.flutter.dev/development/tools/devtools/overview</a:t>
            </a:r>
            <a:r>
              <a:rPr lang="en-GB" dirty="0"/>
              <a:t> ∂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177718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Recap</a:t>
            </a:r>
          </a:p>
          <a:p>
            <a:r>
              <a:rPr lang="en-IT" b="1" dirty="0"/>
              <a:t>Creating a new project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App dissection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Expanding our first app</a:t>
            </a:r>
          </a:p>
          <a:p>
            <a:pPr marL="0" indent="0">
              <a:buNone/>
            </a:pPr>
            <a:endParaRPr lang="en-IT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Homework</a:t>
            </a:r>
          </a:p>
          <a:p>
            <a:r>
              <a:rPr lang="en-IT" dirty="0">
                <a:solidFill>
                  <a:schemeClr val="bg1">
                    <a:lumMod val="75000"/>
                  </a:schemeClr>
                </a:solidFill>
              </a:rPr>
              <a:t>Resources</a:t>
            </a:r>
          </a:p>
        </p:txBody>
      </p:sp>
    </p:spTree>
    <p:extLst>
      <p:ext uri="{BB962C8B-B14F-4D97-AF65-F5344CB8AC3E}">
        <p14:creationId xmlns:p14="http://schemas.microsoft.com/office/powerpoint/2010/main" val="137326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10913119" cy="5334907"/>
          </a:xfrm>
        </p:spPr>
        <p:txBody>
          <a:bodyPr>
            <a:normAutofit fontScale="92500" lnSpcReduction="20000"/>
          </a:bodyPr>
          <a:lstStyle/>
          <a:p>
            <a:r>
              <a:rPr lang="en-IT" dirty="0"/>
              <a:t>In this lesson, we will run and analyse our first Flutter app</a:t>
            </a:r>
          </a:p>
          <a:p>
            <a:endParaRPr lang="en-IT" dirty="0"/>
          </a:p>
          <a:p>
            <a:r>
              <a:rPr lang="en-IT" dirty="0"/>
              <a:t>First, setup VS Code to work with Flutter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Start VS Code.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Palette…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“install”, and select </a:t>
            </a:r>
            <a:r>
              <a:rPr lang="en-GB" b="1" dirty="0"/>
              <a:t>Extensions: Install Extensions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 in the extensions search field, select </a:t>
            </a:r>
            <a:r>
              <a:rPr lang="en-GB" b="1" dirty="0"/>
              <a:t>Flutter</a:t>
            </a:r>
            <a:r>
              <a:rPr lang="en-GB" dirty="0"/>
              <a:t> in the list, and click </a:t>
            </a:r>
            <a:r>
              <a:rPr lang="en-GB" b="1" dirty="0"/>
              <a:t>Install</a:t>
            </a:r>
            <a:r>
              <a:rPr lang="en-GB" dirty="0"/>
              <a:t>. This also installs the required Dart plugin.</a:t>
            </a:r>
          </a:p>
          <a:p>
            <a:endParaRPr lang="en-GB" dirty="0"/>
          </a:p>
          <a:p>
            <a:r>
              <a:rPr lang="en-GB" dirty="0"/>
              <a:t>Then, create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View &gt; Command Palette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Type “flutter”, and select the </a:t>
            </a:r>
            <a:r>
              <a:rPr lang="en-GB" b="1" dirty="0"/>
              <a:t>Flutter: New Project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</a:t>
            </a:r>
            <a:r>
              <a:rPr lang="en-GB" b="1" dirty="0"/>
              <a:t>Application</a:t>
            </a: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the parent directory that will contain the app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Enter a project name, such as ”</a:t>
            </a:r>
            <a:r>
              <a:rPr lang="en-GB" dirty="0" err="1"/>
              <a:t>my_first_app</a:t>
            </a:r>
            <a:r>
              <a:rPr lang="en-GB" dirty="0"/>
              <a:t>”, and press </a:t>
            </a:r>
            <a:r>
              <a:rPr lang="en-GB" b="1" dirty="0"/>
              <a:t>Enter</a:t>
            </a:r>
            <a:r>
              <a:rPr lang="en-GB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project creation to complete and the </a:t>
            </a:r>
            <a:r>
              <a:rPr lang="en-GB" dirty="0" err="1"/>
              <a:t>main.dart</a:t>
            </a:r>
            <a:r>
              <a:rPr lang="en-GB" dirty="0"/>
              <a:t> file to appear.</a:t>
            </a:r>
            <a:br>
              <a:rPr lang="en-GB" dirty="0"/>
            </a:b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869868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1" y="1361167"/>
            <a:ext cx="7910611" cy="5334907"/>
          </a:xfrm>
        </p:spPr>
        <p:txBody>
          <a:bodyPr>
            <a:normAutofit/>
          </a:bodyPr>
          <a:lstStyle/>
          <a:p>
            <a:r>
              <a:rPr lang="en-US" dirty="0"/>
              <a:t>Replace all the code of </a:t>
            </a:r>
            <a:r>
              <a:rPr lang="en-US" dirty="0" err="1"/>
              <a:t>main.dart</a:t>
            </a:r>
            <a:r>
              <a:rPr lang="en-US" dirty="0"/>
              <a:t> with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20AF9C-1ED0-5540-A353-2C08AACCEDBF}"/>
              </a:ext>
            </a:extLst>
          </p:cNvPr>
          <p:cNvSpPr/>
          <p:nvPr/>
        </p:nvSpPr>
        <p:spPr>
          <a:xfrm>
            <a:off x="655092" y="1894760"/>
            <a:ext cx="9162197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latin typeface="Courier" pitchFamily="2" charset="0"/>
              </a:rPr>
              <a:t>import '</a:t>
            </a:r>
            <a:r>
              <a:rPr lang="en-GB" dirty="0" err="1">
                <a:latin typeface="Courier" pitchFamily="2" charset="0"/>
              </a:rPr>
              <a:t>package:flutter</a:t>
            </a:r>
            <a:r>
              <a:rPr lang="en-GB" dirty="0">
                <a:latin typeface="Courier" pitchFamily="2" charset="0"/>
              </a:rPr>
              <a:t>/</a:t>
            </a:r>
            <a:r>
              <a:rPr lang="en-GB" dirty="0" err="1">
                <a:latin typeface="Courier" pitchFamily="2" charset="0"/>
              </a:rPr>
              <a:t>material.dart</a:t>
            </a:r>
            <a:r>
              <a:rPr lang="en-GB" dirty="0">
                <a:latin typeface="Courier" pitchFamily="2" charset="0"/>
              </a:rPr>
              <a:t>';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void main()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runApp</a:t>
            </a:r>
            <a:r>
              <a:rPr lang="en-GB" dirty="0">
                <a:latin typeface="Courier" pitchFamily="2" charset="0"/>
              </a:rPr>
              <a:t>(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());</a:t>
            </a:r>
          </a:p>
          <a:p>
            <a:r>
              <a:rPr lang="en-GB" dirty="0">
                <a:latin typeface="Courier" pitchFamily="2" charset="0"/>
              </a:rPr>
              <a:t>}//main</a:t>
            </a:r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class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 extends </a:t>
            </a:r>
            <a:r>
              <a:rPr lang="en-GB" dirty="0" err="1">
                <a:latin typeface="Courier" pitchFamily="2" charset="0"/>
              </a:rPr>
              <a:t>StatelessWidget</a:t>
            </a:r>
            <a:r>
              <a:rPr lang="en-GB" dirty="0">
                <a:latin typeface="Courier" pitchFamily="2" charset="0"/>
              </a:rPr>
              <a:t> {</a:t>
            </a:r>
          </a:p>
          <a:p>
            <a:r>
              <a:rPr lang="en-GB" dirty="0">
                <a:latin typeface="Courier" pitchFamily="2" charset="0"/>
              </a:rPr>
              <a:t> 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MyApp</a:t>
            </a:r>
            <a:r>
              <a:rPr lang="en-GB" dirty="0">
                <a:latin typeface="Courier" pitchFamily="2" charset="0"/>
              </a:rPr>
              <a:t>({Key? key}) : super(key: key);</a:t>
            </a:r>
          </a:p>
          <a:p>
            <a:br>
              <a:rPr lang="en-GB" dirty="0">
                <a:latin typeface="Courier" pitchFamily="2" charset="0"/>
              </a:rPr>
            </a:br>
            <a:r>
              <a:rPr lang="en-GB" dirty="0">
                <a:latin typeface="Courier" pitchFamily="2" charset="0"/>
              </a:rPr>
              <a:t>  @override</a:t>
            </a:r>
          </a:p>
          <a:p>
            <a:r>
              <a:rPr lang="en-GB" dirty="0">
                <a:latin typeface="Courier" pitchFamily="2" charset="0"/>
              </a:rPr>
              <a:t>  Widget build(</a:t>
            </a:r>
            <a:r>
              <a:rPr lang="en-GB" dirty="0" err="1">
                <a:latin typeface="Courier" pitchFamily="2" charset="0"/>
              </a:rPr>
              <a:t>BuildContext</a:t>
            </a:r>
            <a:r>
              <a:rPr lang="en-GB" dirty="0">
                <a:latin typeface="Courier" pitchFamily="2" charset="0"/>
              </a:rPr>
              <a:t> context) {</a:t>
            </a:r>
          </a:p>
          <a:p>
            <a:r>
              <a:rPr lang="en-GB" dirty="0">
                <a:latin typeface="Courier" pitchFamily="2" charset="0"/>
              </a:rPr>
              <a:t>    return </a:t>
            </a:r>
            <a:r>
              <a:rPr lang="en-GB" dirty="0" err="1">
                <a:latin typeface="Courier" pitchFamily="2" charset="0"/>
              </a:rPr>
              <a:t>MaterialApp</a:t>
            </a:r>
            <a:r>
              <a:rPr lang="en-GB" dirty="0">
                <a:latin typeface="Courier" pitchFamily="2" charset="0"/>
              </a:rPr>
              <a:t>(</a:t>
            </a:r>
          </a:p>
          <a:p>
            <a:r>
              <a:rPr lang="en-GB" dirty="0">
                <a:latin typeface="Courier" pitchFamily="2" charset="0"/>
              </a:rPr>
              <a:t>      title: 'Welcome to Flutter’,</a:t>
            </a:r>
          </a:p>
          <a:p>
            <a:r>
              <a:rPr lang="en-GB" dirty="0">
                <a:latin typeface="Courier" pitchFamily="2" charset="0"/>
              </a:rPr>
              <a:t>      home: Scaffold(</a:t>
            </a:r>
          </a:p>
          <a:p>
            <a:r>
              <a:rPr lang="en-GB" dirty="0">
                <a:latin typeface="Courier" pitchFamily="2" charset="0"/>
              </a:rPr>
              <a:t>     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: </a:t>
            </a:r>
            <a:r>
              <a:rPr lang="en-GB" dirty="0" err="1">
                <a:latin typeface="Courier" pitchFamily="2" charset="0"/>
              </a:rPr>
              <a:t>AppBar</a:t>
            </a:r>
            <a:r>
              <a:rPr lang="en-GB" dirty="0">
                <a:latin typeface="Courier" pitchFamily="2" charset="0"/>
              </a:rPr>
              <a:t>(title: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Text('Welcome to Flutter'),),</a:t>
            </a:r>
          </a:p>
          <a:p>
            <a:r>
              <a:rPr lang="en-GB" dirty="0">
                <a:latin typeface="Courier" pitchFamily="2" charset="0"/>
              </a:rPr>
              <a:t>      body: </a:t>
            </a:r>
            <a:r>
              <a:rPr lang="en-GB" dirty="0" err="1">
                <a:latin typeface="Courier" pitchFamily="2" charset="0"/>
              </a:rPr>
              <a:t>const</a:t>
            </a:r>
            <a:r>
              <a:rPr lang="en-GB" dirty="0">
                <a:latin typeface="Courier" pitchFamily="2" charset="0"/>
              </a:rPr>
              <a:t> </a:t>
            </a:r>
            <a:r>
              <a:rPr lang="en-GB" dirty="0" err="1">
                <a:latin typeface="Courier" pitchFamily="2" charset="0"/>
              </a:rPr>
              <a:t>Center</a:t>
            </a:r>
            <a:r>
              <a:rPr lang="en-GB" dirty="0">
                <a:latin typeface="Courier" pitchFamily="2" charset="0"/>
              </a:rPr>
              <a:t>(child: Text('Hello World'),),),</a:t>
            </a:r>
          </a:p>
          <a:p>
            <a:r>
              <a:rPr lang="en-GB" dirty="0">
                <a:latin typeface="Courier" pitchFamily="2" charset="0"/>
              </a:rPr>
              <a:t>    );</a:t>
            </a:r>
          </a:p>
          <a:p>
            <a:r>
              <a:rPr lang="en-GB" dirty="0">
                <a:latin typeface="Courier" pitchFamily="2" charset="0"/>
              </a:rPr>
              <a:t>  }//build</a:t>
            </a:r>
          </a:p>
          <a:p>
            <a:r>
              <a:rPr lang="en-GB" dirty="0">
                <a:latin typeface="Courier" pitchFamily="2" charset="0"/>
              </a:rPr>
              <a:t>}//</a:t>
            </a:r>
            <a:r>
              <a:rPr lang="en-GB" dirty="0" err="1">
                <a:latin typeface="Courier" pitchFamily="2" charset="0"/>
              </a:rPr>
              <a:t>MyApp</a:t>
            </a:r>
            <a:endParaRPr lang="en-GB" dirty="0"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5743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C1E14-0610-FB4E-BCD3-3BA8CADF9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Hello, Flutter!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2CCAC-9D70-C543-BBE0-822B6CB5F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172" y="1361167"/>
            <a:ext cx="7378348" cy="5334907"/>
          </a:xfrm>
        </p:spPr>
        <p:txBody>
          <a:bodyPr>
            <a:normAutofit/>
          </a:bodyPr>
          <a:lstStyle/>
          <a:p>
            <a:r>
              <a:rPr lang="en-US" dirty="0"/>
              <a:t>Finally, run the app!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Locate the VS Code status bar (the blue bar at the bottom of the window):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Select a mobile device from the </a:t>
            </a:r>
            <a:r>
              <a:rPr lang="en-GB" b="1" dirty="0"/>
              <a:t>Device Selector</a:t>
            </a:r>
            <a:r>
              <a:rPr lang="en-GB" dirty="0"/>
              <a:t> area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Invoke </a:t>
            </a:r>
            <a:r>
              <a:rPr lang="en-GB" b="1" dirty="0"/>
              <a:t>Run &gt; Start Debugging</a:t>
            </a:r>
            <a:r>
              <a:rPr lang="en-GB" dirty="0"/>
              <a:t> or press </a:t>
            </a:r>
            <a:r>
              <a:rPr lang="en-GB" b="1" dirty="0"/>
              <a:t>F5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Wait for the app to launch — progress is printed in the </a:t>
            </a:r>
            <a:r>
              <a:rPr lang="en-GB" b="1" dirty="0"/>
              <a:t>Debug Console</a:t>
            </a:r>
            <a:r>
              <a:rPr lang="en-GB" dirty="0"/>
              <a:t> view.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After the app build completes, you’ll see the starter app on your device.</a:t>
            </a:r>
          </a:p>
          <a:p>
            <a:pPr marL="457200" lvl="1" indent="0">
              <a:buNone/>
            </a:pPr>
            <a:br>
              <a:rPr lang="en-GB" dirty="0"/>
            </a:b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58F0C4-7905-4E4B-A10B-D157B5BB2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94" y="2384394"/>
            <a:ext cx="5092700" cy="7493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5579A1C-3F1C-0E4F-B288-1615DA9C1D6E}"/>
              </a:ext>
            </a:extLst>
          </p:cNvPr>
          <p:cNvCxnSpPr/>
          <p:nvPr/>
        </p:nvCxnSpPr>
        <p:spPr>
          <a:xfrm flipV="1">
            <a:off x="5145206" y="3263521"/>
            <a:ext cx="0" cy="330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1B6B1E-E6AB-0F48-94DF-AE9A54B0F679}"/>
              </a:ext>
            </a:extLst>
          </p:cNvPr>
          <p:cNvCxnSpPr>
            <a:cxnSpLocks/>
          </p:cNvCxnSpPr>
          <p:nvPr/>
        </p:nvCxnSpPr>
        <p:spPr>
          <a:xfrm>
            <a:off x="7794530" y="5227093"/>
            <a:ext cx="789912" cy="15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 descr="Chart&#10;&#10;Description automatically generated with medium confidence">
            <a:extLst>
              <a:ext uri="{FF2B5EF4-FFF2-40B4-BE49-F238E27FC236}">
                <a16:creationId xmlns:a16="http://schemas.microsoft.com/office/drawing/2014/main" id="{34A2577A-7614-3748-B873-54AF86D3D5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5589" y="1361167"/>
            <a:ext cx="2342699" cy="5069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7374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11549</TotalTime>
  <Words>3508</Words>
  <Application>Microsoft Macintosh PowerPoint</Application>
  <PresentationFormat>Widescreen</PresentationFormat>
  <Paragraphs>664</Paragraphs>
  <Slides>52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Calibri</vt:lpstr>
      <vt:lpstr>Courier</vt:lpstr>
      <vt:lpstr>Courier New</vt:lpstr>
      <vt:lpstr>Palatino Linotype</vt:lpstr>
      <vt:lpstr>Times New Roman</vt:lpstr>
      <vt:lpstr>Wingdings</vt:lpstr>
      <vt:lpstr>Tema di Office</vt:lpstr>
      <vt:lpstr>Giacomo Cappon</vt:lpstr>
      <vt:lpstr>Outline</vt:lpstr>
      <vt:lpstr>Recap</vt:lpstr>
      <vt:lpstr>Flutter</vt:lpstr>
      <vt:lpstr>Before starting…</vt:lpstr>
      <vt:lpstr>Outline</vt:lpstr>
      <vt:lpstr>Hello, Flutter!</vt:lpstr>
      <vt:lpstr>Hello, Flutter!</vt:lpstr>
      <vt:lpstr>Hello, Flutter!</vt:lpstr>
      <vt:lpstr>A great feature: Hot reload</vt:lpstr>
      <vt:lpstr>Outline</vt:lpstr>
      <vt:lpstr>Let’s dissect the app</vt:lpstr>
      <vt:lpstr>Let’s dissect the app – Project folder</vt:lpstr>
      <vt:lpstr>Let’s dissect the app – main.dart</vt:lpstr>
      <vt:lpstr>Everything is a Widget</vt:lpstr>
      <vt:lpstr>Let’s dissect the app – main.dart</vt:lpstr>
      <vt:lpstr>The Widget Tree</vt:lpstr>
      <vt:lpstr>State and widgets</vt:lpstr>
      <vt:lpstr>Stateless vs. Stateful widgets</vt:lpstr>
      <vt:lpstr>Let’s dissect the app – pubspec.yaml</vt:lpstr>
      <vt:lpstr>DevTools</vt:lpstr>
      <vt:lpstr>DevTools</vt:lpstr>
      <vt:lpstr>Outline</vt:lpstr>
      <vt:lpstr>My first app with steroids</vt:lpstr>
      <vt:lpstr>My first app with steroids</vt:lpstr>
      <vt:lpstr>My first app with steroids</vt:lpstr>
      <vt:lpstr>Solving point 1</vt:lpstr>
      <vt:lpstr>This is the package I was looking for</vt:lpstr>
      <vt:lpstr>Including english_words in the app</vt:lpstr>
      <vt:lpstr>My first app with steroids</vt:lpstr>
      <vt:lpstr>Generating a random word</vt:lpstr>
      <vt:lpstr>Logging things</vt:lpstr>
      <vt:lpstr>Logging things</vt:lpstr>
      <vt:lpstr>My first app with steroids</vt:lpstr>
      <vt:lpstr>Change the Hello message</vt:lpstr>
      <vt:lpstr>My first app with steroids</vt:lpstr>
      <vt:lpstr>Changing the UI</vt:lpstr>
      <vt:lpstr>The Column Widget</vt:lpstr>
      <vt:lpstr>Implement the new UI</vt:lpstr>
      <vt:lpstr>Different UI, different tree</vt:lpstr>
      <vt:lpstr>Changing the UI</vt:lpstr>
      <vt:lpstr>StatefulWidget</vt:lpstr>
      <vt:lpstr>The boilerplate code of a StatefulWidget</vt:lpstr>
      <vt:lpstr>Refactoring the UI - RandomHello</vt:lpstr>
      <vt:lpstr>Refactoring the UI - MyApp</vt:lpstr>
      <vt:lpstr>Same UI, different tree</vt:lpstr>
      <vt:lpstr>void initState(){}</vt:lpstr>
      <vt:lpstr>setState((){})</vt:lpstr>
      <vt:lpstr>My first app with steroids</vt:lpstr>
      <vt:lpstr>Outline</vt:lpstr>
      <vt:lpstr>Homework 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Martina</dc:creator>
  <cp:lastModifiedBy>Cappon Giacomo</cp:lastModifiedBy>
  <cp:revision>85</cp:revision>
  <dcterms:created xsi:type="dcterms:W3CDTF">2021-07-19T09:08:13Z</dcterms:created>
  <dcterms:modified xsi:type="dcterms:W3CDTF">2022-02-24T14:25:53Z</dcterms:modified>
</cp:coreProperties>
</file>