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9" r:id="rId2"/>
    <p:sldId id="350" r:id="rId3"/>
    <p:sldId id="369" r:id="rId4"/>
    <p:sldId id="304" r:id="rId5"/>
    <p:sldId id="351" r:id="rId6"/>
    <p:sldId id="365" r:id="rId7"/>
    <p:sldId id="366" r:id="rId8"/>
    <p:sldId id="367" r:id="rId9"/>
    <p:sldId id="368" r:id="rId10"/>
    <p:sldId id="353" r:id="rId11"/>
    <p:sldId id="360" r:id="rId12"/>
    <p:sldId id="362" r:id="rId13"/>
    <p:sldId id="363" r:id="rId14"/>
    <p:sldId id="364" r:id="rId15"/>
    <p:sldId id="352" r:id="rId16"/>
    <p:sldId id="313" r:id="rId17"/>
    <p:sldId id="314" r:id="rId18"/>
    <p:sldId id="315" r:id="rId19"/>
    <p:sldId id="316" r:id="rId20"/>
    <p:sldId id="354" r:id="rId21"/>
    <p:sldId id="326" r:id="rId22"/>
    <p:sldId id="32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55" r:id="rId32"/>
    <p:sldId id="331" r:id="rId33"/>
    <p:sldId id="330" r:id="rId34"/>
    <p:sldId id="332" r:id="rId35"/>
    <p:sldId id="333" r:id="rId36"/>
    <p:sldId id="334" r:id="rId37"/>
    <p:sldId id="342" r:id="rId38"/>
    <p:sldId id="343" r:id="rId39"/>
    <p:sldId id="335" r:id="rId40"/>
    <p:sldId id="336" r:id="rId41"/>
    <p:sldId id="337" r:id="rId42"/>
    <p:sldId id="339" r:id="rId43"/>
    <p:sldId id="340" r:id="rId44"/>
    <p:sldId id="341" r:id="rId45"/>
    <p:sldId id="356" r:id="rId46"/>
    <p:sldId id="345" r:id="rId47"/>
    <p:sldId id="344" r:id="rId48"/>
    <p:sldId id="357" r:id="rId49"/>
    <p:sldId id="349" r:id="rId50"/>
    <p:sldId id="327" r:id="rId51"/>
    <p:sldId id="346" r:id="rId52"/>
    <p:sldId id="347" r:id="rId53"/>
    <p:sldId id="348" r:id="rId54"/>
    <p:sldId id="358" r:id="rId55"/>
    <p:sldId id="303" r:id="rId56"/>
    <p:sldId id="359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0852"/>
  </p:normalViewPr>
  <p:slideViewPr>
    <p:cSldViewPr snapToGrid="0">
      <p:cViewPr varScale="1">
        <p:scale>
          <a:sx n="99" d="100"/>
          <a:sy n="99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24/02/22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35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600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70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974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3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518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609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01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999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12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22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321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4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17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660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1662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75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5834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126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795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45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0130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916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30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693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1409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4935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349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8325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8918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41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948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0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6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85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40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42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layout/constrai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" TargetMode="External"/><Relationship Id="rId2" Type="http://schemas.openxmlformats.org/officeDocument/2006/relationships/hyperlink" Target="https://docs.flutter.dev/development/ui/widgets/materi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flutter.dev/development/ui/layout" TargetMode="External"/><Relationship Id="rId5" Type="http://schemas.openxmlformats.org/officeDocument/2006/relationships/hyperlink" Target="https://docs.flutter.dev/development/ui/layout/constraints" TargetMode="External"/><Relationship Id="rId4" Type="http://schemas.openxmlformats.org/officeDocument/2006/relationships/hyperlink" Target="https://docs.flutter.dev/reference/widg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Understanding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App Structure and Navigation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305771" y="5736123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15" y="2231922"/>
            <a:ext cx="2082244" cy="2817154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4DEE-B9DD-FF49-B526-F380C665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8" y="2231922"/>
            <a:ext cx="2000308" cy="281715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747B8-0C12-3A41-8FE8-076B1F72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60" y="2231921"/>
            <a:ext cx="1979798" cy="2817154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2BF137-C6B7-F648-B482-898AB6B29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07" y="2231922"/>
            <a:ext cx="1945801" cy="28171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01A690-3F0A-7645-853D-4438593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2231924"/>
            <a:ext cx="2152664" cy="28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Buttons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597BDC-4FB9-544C-83E0-9AE46DF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37" y="1116000"/>
            <a:ext cx="5900785" cy="51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Dialogs, alerts, and panels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319E30-7615-0443-B62C-90FE38D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9" y="1757883"/>
            <a:ext cx="6852877" cy="3031653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56384D-F7EC-B645-8A5A-AC3E4D55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69" y="1757884"/>
            <a:ext cx="4307050" cy="30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Information displays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04FCD-6863-3C48-96F0-94330FF3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" y="1136650"/>
            <a:ext cx="6023232" cy="234815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3A180-2B2A-EB4B-A17B-C82265226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0" y="1136650"/>
            <a:ext cx="5422400" cy="2424888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C4AA83-82BD-D741-AB5F-D4480839B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5" y="3625687"/>
            <a:ext cx="5786950" cy="25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1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Layout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E19E-17C6-3141-8EB4-6852CC1B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0" y="2148831"/>
            <a:ext cx="7572800" cy="29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b="1" dirty="0"/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912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3280281"/>
          </a:xfrm>
        </p:spPr>
        <p:txBody>
          <a:bodyPr>
            <a:normAutofit/>
          </a:bodyPr>
          <a:lstStyle/>
          <a:p>
            <a:r>
              <a:rPr lang="en-US" dirty="0"/>
              <a:t>Layouts are organized in a Widget tree</a:t>
            </a:r>
          </a:p>
          <a:p>
            <a:endParaRPr lang="en-US" dirty="0"/>
          </a:p>
          <a:p>
            <a:r>
              <a:rPr lang="en-US" dirty="0"/>
              <a:t>But how a widget is sized and positioned somewhere?</a:t>
            </a:r>
          </a:p>
          <a:p>
            <a:endParaRPr lang="en-US" dirty="0"/>
          </a:p>
          <a:p>
            <a:r>
              <a:rPr lang="en-US" dirty="0"/>
              <a:t>To answer this question, we need to fully understand this rule: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62D5C-9748-C24F-BD9A-05FFF0FA858F}"/>
              </a:ext>
            </a:extLst>
          </p:cNvPr>
          <p:cNvSpPr txBox="1">
            <a:spLocks/>
          </p:cNvSpPr>
          <p:nvPr/>
        </p:nvSpPr>
        <p:spPr>
          <a:xfrm>
            <a:off x="428171" y="5214047"/>
            <a:ext cx="3275726" cy="1221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set of 4 doubles: minimum and maximum height, minimum and maximum width.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F3B35-882F-7249-B1DE-21546FE250E2}"/>
              </a:ext>
            </a:extLst>
          </p:cNvPr>
          <p:cNvSpPr txBox="1">
            <a:spLocks/>
          </p:cNvSpPr>
          <p:nvPr/>
        </p:nvSpPr>
        <p:spPr>
          <a:xfrm>
            <a:off x="4325025" y="5214046"/>
            <a:ext cx="2266801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height and width.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13FB4-14A1-2749-97AE-760309BB9C16}"/>
              </a:ext>
            </a:extLst>
          </p:cNvPr>
          <p:cNvSpPr txBox="1">
            <a:spLocks/>
          </p:cNvSpPr>
          <p:nvPr/>
        </p:nvSpPr>
        <p:spPr>
          <a:xfrm>
            <a:off x="8825740" y="5214046"/>
            <a:ext cx="2355404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x and 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C1788-B65C-B541-A2D4-1C3612737C9F}"/>
              </a:ext>
            </a:extLst>
          </p:cNvPr>
          <p:cNvCxnSpPr>
            <a:cxnSpLocks/>
          </p:cNvCxnSpPr>
          <p:nvPr/>
        </p:nvCxnSpPr>
        <p:spPr>
          <a:xfrm>
            <a:off x="1932972" y="4641448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84740-2C2D-7B4E-B6C7-799257264384}"/>
              </a:ext>
            </a:extLst>
          </p:cNvPr>
          <p:cNvCxnSpPr>
            <a:cxnSpLocks/>
          </p:cNvCxnSpPr>
          <p:nvPr/>
        </p:nvCxnSpPr>
        <p:spPr>
          <a:xfrm>
            <a:off x="5458425" y="4676743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29E7-A52A-4C4E-90E6-8E1AAE35D708}"/>
              </a:ext>
            </a:extLst>
          </p:cNvPr>
          <p:cNvCxnSpPr>
            <a:cxnSpLocks/>
          </p:cNvCxnSpPr>
          <p:nvPr/>
        </p:nvCxnSpPr>
        <p:spPr>
          <a:xfrm>
            <a:off x="10023695" y="4701034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0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7" y="1361167"/>
            <a:ext cx="10401410" cy="53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20919" y="1947271"/>
            <a:ext cx="7954445" cy="432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3200" b="1" dirty="0"/>
          </a:p>
          <a:p>
            <a:r>
              <a:rPr lang="en-US" dirty="0"/>
              <a:t>A widget gets its constraints from its parent and tells its children what are the constraints (i.e., “constraints go down”).</a:t>
            </a:r>
          </a:p>
          <a:p>
            <a:endParaRPr lang="en-US" dirty="0"/>
          </a:p>
          <a:p>
            <a:r>
              <a:rPr lang="en-US" dirty="0"/>
              <a:t>A widget then asks its children the sizes they want to be (i.e., “sizes go up”).</a:t>
            </a:r>
          </a:p>
          <a:p>
            <a:endParaRPr lang="en-US" dirty="0"/>
          </a:p>
          <a:p>
            <a:r>
              <a:rPr lang="en-US" dirty="0"/>
              <a:t>A widget positions its children (i.e., “parent sets position”).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</p:spTree>
    <p:extLst>
      <p:ext uri="{BB962C8B-B14F-4D97-AF65-F5344CB8AC3E}">
        <p14:creationId xmlns:p14="http://schemas.microsoft.com/office/powerpoint/2010/main" val="108794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constraints, sizes, and position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3229" y="322437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5906" y="472867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623297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08411" y="3686038"/>
            <a:ext cx="0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08411" y="5190340"/>
            <a:ext cx="3936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59711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Widget</a:t>
            </a:r>
            <a:r>
              <a:rPr lang="en-GB" dirty="0"/>
              <a:t>: “Hey parent, what are my constraints?”</a:t>
            </a:r>
          </a:p>
          <a:p>
            <a:r>
              <a:rPr lang="en-GB" b="1" dirty="0"/>
              <a:t>Parent</a:t>
            </a:r>
            <a:r>
              <a:rPr lang="en-GB" dirty="0"/>
              <a:t>: “You must be from 80 to 300 pixels wide, and 30 to 85 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have 5 pixels of padding, then my children can have at most 290 pixels of width and 75 pixels of height.”</a:t>
            </a:r>
          </a:p>
          <a:p>
            <a:r>
              <a:rPr lang="en-GB" b="1" dirty="0"/>
              <a:t>Widget</a:t>
            </a:r>
            <a:r>
              <a:rPr lang="en-GB" dirty="0"/>
              <a:t>: “Hey first child, You must be from 0 to 290 pixels wide, and 0 to 75 tall.”</a:t>
            </a:r>
          </a:p>
          <a:p>
            <a:r>
              <a:rPr lang="en-GB" b="1" dirty="0"/>
              <a:t>First child</a:t>
            </a:r>
            <a:r>
              <a:rPr lang="en-GB" dirty="0"/>
              <a:t>: “OK, then I wish to be 290 pixels wide, and 20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put my second child below the first one, this leaves only 55 pixels of height for my second child.”</a:t>
            </a:r>
          </a:p>
          <a:p>
            <a:r>
              <a:rPr lang="en-GB" b="1" dirty="0"/>
              <a:t>Widget</a:t>
            </a:r>
            <a:r>
              <a:rPr lang="en-GB" dirty="0"/>
              <a:t>: “Hey second child, You must be from 0 to 290 wide, and 0 to 55 tall.”</a:t>
            </a:r>
          </a:p>
          <a:p>
            <a:r>
              <a:rPr lang="en-GB" b="1" dirty="0"/>
              <a:t>Second child</a:t>
            </a:r>
            <a:r>
              <a:rPr lang="en-GB" dirty="0"/>
              <a:t>: “OK, I wish to be 140 pixels wide, and 30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“Very well. My first child has position x: 5 and y: 5, and my second child has x: 80 and y: 25.”</a:t>
            </a:r>
          </a:p>
          <a:p>
            <a:r>
              <a:rPr lang="en-GB" b="1" dirty="0"/>
              <a:t>Widget</a:t>
            </a:r>
            <a:r>
              <a:rPr lang="en-GB" dirty="0"/>
              <a:t>: “Hey parent, I’ve decided that my size is going to be 300 pixels wide, and 60 pixels tall.”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9200335" y="4671648"/>
            <a:ext cx="2176462" cy="6071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39746" y="5439792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8589668" y="4668043"/>
            <a:ext cx="2165320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26859" y="3898643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ABB4-64D7-7443-B88A-FC6DF111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 b="4926"/>
          <a:stretch/>
        </p:blipFill>
        <p:spPr>
          <a:xfrm>
            <a:off x="7434616" y="1204768"/>
            <a:ext cx="4754706" cy="17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668744" cy="5578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widget can decide its own size only within the constraints given to it by its parent: a widget </a:t>
            </a:r>
            <a:r>
              <a:rPr lang="en-GB" b="1" dirty="0"/>
              <a:t>can’t have any size it wants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widget </a:t>
            </a:r>
            <a:r>
              <a:rPr lang="en-GB" b="1" dirty="0"/>
              <a:t>can’t know and doesn’t decide its own position in the screen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It’s impossible to precisely define the size and position of any widget without taking into consideration the tree as a whole.</a:t>
            </a:r>
          </a:p>
          <a:p>
            <a:endParaRPr lang="en-GB" dirty="0"/>
          </a:p>
          <a:p>
            <a:r>
              <a:rPr lang="en-GB" dirty="0"/>
              <a:t>If a child wants a different size from its parent and the parent doesn’t have enough information to align it, then the child’s size might be ignored. </a:t>
            </a:r>
            <a:r>
              <a:rPr lang="en-GB" b="1" dirty="0"/>
              <a:t>Be specific when defining alignment.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62154-BA53-9342-AE30-97F3797D3C41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2CE0-5ADE-7741-B3B5-1EB72F843CB6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C1E4C-3178-6E4C-92F9-BC0F147EAD00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9E91E-61D1-7C4A-A12D-99C3526E9C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B6D7D-97C1-1548-93C7-40347CAEAD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2DC2D3F-3C6C-5C4B-BC0A-FDD810056F95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DFBA33C-A2FE-D54C-832C-A16D54809D31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DEE2880-C055-CE48-BB92-F9641D13235F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9DF6ADF-A04A-7F41-BC09-DC2990C79D0D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</p:spTree>
    <p:extLst>
      <p:ext uri="{BB962C8B-B14F-4D97-AF65-F5344CB8AC3E}">
        <p14:creationId xmlns:p14="http://schemas.microsoft.com/office/powerpoint/2010/main" val="17307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b="1" dirty="0"/>
              <a:t>App#1: </a:t>
            </a:r>
            <a:r>
              <a:rPr lang="en-GB" b="1" dirty="0" err="1"/>
              <a:t>layout_basics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0226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examples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1115670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“Understanding constraints” article by Marcelo Glasberg </a:t>
            </a:r>
            <a:r>
              <a:rPr lang="en-GB" dirty="0">
                <a:hlinkClick r:id="rId3"/>
              </a:rPr>
              <a:t>https://docs.flutter.dev/development/ui/layout/constraints</a:t>
            </a:r>
            <a:r>
              <a:rPr lang="en-GB" dirty="0"/>
              <a:t> (you will also find the link in the Resources section of this presentation) there are a lot (29) of examples explaining how all of this works.</a:t>
            </a:r>
          </a:p>
          <a:p>
            <a:endParaRPr lang="en-GB" dirty="0"/>
          </a:p>
          <a:p>
            <a:r>
              <a:rPr lang="en-GB" dirty="0"/>
              <a:t>Let’s report the most interesting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4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 #1: layout_basics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742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Create a new project named ‘</a:t>
            </a:r>
            <a:r>
              <a:rPr lang="en-US" dirty="0" err="1"/>
              <a:t>layout_basics</a:t>
            </a:r>
            <a:r>
              <a:rPr lang="en-US" dirty="0"/>
              <a:t>’</a:t>
            </a:r>
          </a:p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549630" y="2712027"/>
            <a:ext cx="11246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</a:p>
          <a:p>
            <a:r>
              <a:rPr lang="en-GB" sz="1600" dirty="0">
                <a:latin typeface="Courier" pitchFamily="2" charset="0"/>
              </a:rPr>
              <a:t>	//TODO: implement something here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370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_example1() =&gt;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Colors.red</a:t>
            </a: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is the parent of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, and it forces the </a:t>
            </a:r>
            <a:r>
              <a:rPr lang="en-GB" dirty="0">
                <a:latin typeface="Courier" pitchFamily="2" charset="0"/>
              </a:rPr>
              <a:t>Container </a:t>
            </a:r>
            <a:r>
              <a:rPr lang="en-GB" dirty="0"/>
              <a:t>to be exactly the same size as the screen.</a:t>
            </a:r>
          </a:p>
          <a:p>
            <a:r>
              <a:rPr lang="en-GB" dirty="0"/>
              <a:t>So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 and paints it 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26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_example2() =&gt;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wants to be 100 × 100, but it can’t, because the screen forces it to be exactly the same size as the screen.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_example3()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</a:t>
            </a:r>
            <a:r>
              <a:rPr lang="en-GB" dirty="0">
                <a:latin typeface="Courier" pitchFamily="2" charset="0"/>
              </a:rPr>
              <a:t> Container</a:t>
            </a:r>
            <a:r>
              <a:rPr lang="en-GB" dirty="0"/>
              <a:t> that it can be any size it wants, but not bigger than the screen. Now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can be 100 × 100.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3FE-C507-5240-ACAC-739F057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3" y="1872027"/>
            <a:ext cx="2974493" cy="22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58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_example6()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child and no fixed size, it decides it wants to be as big as possible, so it fills the whole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_example7()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green, width: 30, height: 30),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size but has a child, it decides it wants to be the same size as its child.</a:t>
            </a:r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tells its child that it can be any size it wants, but not bigger than the screen.</a:t>
            </a:r>
          </a:p>
          <a:p>
            <a:r>
              <a:rPr lang="en-GB" dirty="0"/>
              <a:t>The child is a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wants to be 30 × 30. Given that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sizes itself to the size of its child, it is also 30 × 30. The red </a:t>
            </a:r>
            <a:r>
              <a:rPr lang="en-GB" dirty="0" err="1"/>
              <a:t>color</a:t>
            </a:r>
            <a:r>
              <a:rPr lang="en-GB" dirty="0"/>
              <a:t> isn’t visible because the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entirely covers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F6B-1EDE-DD4E-A8B3-4DBB3BC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02" y="1527947"/>
            <a:ext cx="3152346" cy="23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4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_example14() =&gt; 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 width: 4000, height: 50),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to be exactly the same size as the screen, and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lets its child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be any size it wants.</a:t>
            </a:r>
          </a:p>
          <a:p>
            <a:r>
              <a:rPr lang="en-GB" dirty="0"/>
              <a:t>Unfortunately, in this case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is 4000 pixels wide and is too big to fit in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, so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displays the much dreaded “overflow warning”.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B47-D259-194A-B092-2FBEC559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19" y="2170078"/>
            <a:ext cx="3343193" cy="25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_example18()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to be exactly the same size as the screen.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has some natural width (also called its intrinsic width) that depends on the amount of text, its font size, and so 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lets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be any size it wants, but after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tells its size to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,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scales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until it fills all of the available width.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A295-BDE0-E64F-A82D-B9AB9DA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3" y="1385673"/>
            <a:ext cx="2979351" cy="22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_example19()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GB" dirty="0"/>
          </a:p>
          <a:p>
            <a:r>
              <a:rPr lang="en-GB" dirty="0"/>
              <a:t>But what happens if you put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inside of a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widget?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lets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be any size it wants, up to the screen size.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then sizes itself to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, and lets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be any size it wants. Since both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and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have the same size, no scaling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ED28-A9A1-FE45-8B94-04D911A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7" y="1441107"/>
            <a:ext cx="3189416" cy="2421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3429-A352-8142-B812-7653DB1B99A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lab_05-understanding_ui/layout_basics/</a:t>
            </a:r>
          </a:p>
        </p:txBody>
      </p:sp>
    </p:spTree>
    <p:extLst>
      <p:ext uri="{BB962C8B-B14F-4D97-AF65-F5344CB8AC3E}">
        <p14:creationId xmlns:p14="http://schemas.microsoft.com/office/powerpoint/2010/main" val="52776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394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 #2: 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742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Create a new project named ‘scaffolding’</a:t>
            </a:r>
          </a:p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2452535"/>
            <a:ext cx="11246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</a:p>
          <a:p>
            <a:r>
              <a:rPr lang="en-GB" sz="1600" dirty="0">
                <a:latin typeface="Courier" pitchFamily="2" charset="0"/>
              </a:rPr>
              <a:t>	//TODO: implement something here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9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886132" cy="5334907"/>
          </a:xfrm>
        </p:spPr>
        <p:txBody>
          <a:bodyPr>
            <a:normAutofit/>
          </a:bodyPr>
          <a:lstStyle/>
          <a:p>
            <a:r>
              <a:rPr lang="en-US" dirty="0"/>
              <a:t>Let’s focus into the Scaffold Widget</a:t>
            </a:r>
          </a:p>
          <a:p>
            <a:endParaRPr lang="en-US" dirty="0"/>
          </a:p>
          <a:p>
            <a:r>
              <a:rPr lang="en-US" dirty="0"/>
              <a:t>It provides a framework which implements the basic material design visual layout structure</a:t>
            </a:r>
          </a:p>
          <a:p>
            <a:endParaRPr lang="en-US" dirty="0"/>
          </a:p>
          <a:p>
            <a:r>
              <a:rPr lang="en-US" dirty="0"/>
              <a:t>Detailed info: </a:t>
            </a:r>
            <a:r>
              <a:rPr lang="en-US" dirty="0">
                <a:hlinkClick r:id="rId3"/>
              </a:rPr>
              <a:t>https://api.flutter.dev/flutter/material/Scaffold-class.html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497748" y="18947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418B3FB-C124-8F42-9C9A-0F91B6DCB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2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6E5122A-82F6-1440-BDCE-C2939CFD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0AED85-36E0-554A-81BA-83850C9B7590}"/>
              </a:ext>
            </a:extLst>
          </p:cNvPr>
          <p:cNvSpPr/>
          <p:nvPr/>
        </p:nvSpPr>
        <p:spPr>
          <a:xfrm>
            <a:off x="6969210" y="1435326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11F1F-7F1D-E749-A1A9-E49AE507E3C6}"/>
              </a:ext>
            </a:extLst>
          </p:cNvPr>
          <p:cNvCxnSpPr>
            <a:cxnSpLocks/>
          </p:cNvCxnSpPr>
          <p:nvPr/>
        </p:nvCxnSpPr>
        <p:spPr>
          <a:xfrm flipV="1">
            <a:off x="2681416" y="1746479"/>
            <a:ext cx="4460789" cy="996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6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actions: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Icons.done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Icons.error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],</a:t>
            </a:r>
          </a:p>
          <a:p>
            <a:r>
              <a:rPr lang="en-GB" dirty="0">
                <a:latin typeface="Courier" pitchFamily="2" charset="0"/>
              </a:rPr>
              <a:t>    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Text('The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’),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4FE6D-6A1C-4C42-8BDF-DAE641A85946}"/>
              </a:ext>
            </a:extLst>
          </p:cNvPr>
          <p:cNvSpPr/>
          <p:nvPr/>
        </p:nvSpPr>
        <p:spPr>
          <a:xfrm>
            <a:off x="6725112" y="1365122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51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669059" y="1631092"/>
            <a:ext cx="3737764" cy="2767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6315209" y="139222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82FA2-7BED-9B44-9535-E128881CA1A1}"/>
              </a:ext>
            </a:extLst>
          </p:cNvPr>
          <p:cNvCxnSpPr>
            <a:cxnSpLocks/>
          </p:cNvCxnSpPr>
          <p:nvPr/>
        </p:nvCxnSpPr>
        <p:spPr>
          <a:xfrm>
            <a:off x="6724289" y="1627007"/>
            <a:ext cx="2951052" cy="1194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03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drawer: Drawer(</a:t>
            </a:r>
          </a:p>
          <a:p>
            <a:r>
              <a:rPr lang="en-GB" dirty="0">
                <a:latin typeface="Courier" pitchFamily="2" charset="0"/>
              </a:rPr>
              <a:t>    child: Column(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Text('An option’),</a:t>
            </a:r>
          </a:p>
          <a:p>
            <a:r>
              <a:rPr lang="en-GB" dirty="0">
                <a:latin typeface="Courier" pitchFamily="2" charset="0"/>
              </a:rPr>
              <a:t>        Text('Another option'),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6297945" y="1389980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6170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0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372497" y="2829697"/>
            <a:ext cx="4806779" cy="2100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UIs are represented in Flutter hierarchically through a Widget tree</a:t>
            </a:r>
          </a:p>
          <a:p>
            <a:endParaRPr lang="en-IT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12C927-E63A-9F49-911B-ECF7BA4F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59" y="1130169"/>
            <a:ext cx="2622177" cy="56746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17244-2987-0C44-87B6-12350657A197}"/>
              </a:ext>
            </a:extLst>
          </p:cNvPr>
          <p:cNvSpPr/>
          <p:nvPr/>
        </p:nvSpPr>
        <p:spPr>
          <a:xfrm>
            <a:off x="2530835" y="45062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0E9C1-3F85-B149-AF08-493FB64B5F8B}"/>
              </a:ext>
            </a:extLst>
          </p:cNvPr>
          <p:cNvSpPr/>
          <p:nvPr/>
        </p:nvSpPr>
        <p:spPr>
          <a:xfrm>
            <a:off x="3560790" y="29150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FF345-8737-D548-9561-D7C809EB55C2}"/>
              </a:ext>
            </a:extLst>
          </p:cNvPr>
          <p:cNvSpPr/>
          <p:nvPr/>
        </p:nvSpPr>
        <p:spPr>
          <a:xfrm>
            <a:off x="2530835" y="37359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4617541" y="373590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1100-1A33-3F47-B7D6-5C6F3CB20427}"/>
              </a:ext>
            </a:extLst>
          </p:cNvPr>
          <p:cNvSpPr/>
          <p:nvPr/>
        </p:nvSpPr>
        <p:spPr>
          <a:xfrm>
            <a:off x="3560789" y="21303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5F9FC-DC48-7148-A277-BA866C033D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289295" y="2582538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DAB40-9F75-6C40-ADA9-EE743320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59341" y="3367216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70E2-EC0E-374A-A637-83FBF23B491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259341" y="4188077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DCEEF-24AE-3F44-A7DB-47789FBD0A7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89296" y="3367216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69194-27AD-584F-BC0B-090B345B0D8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346047" y="4188078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4626998" y="454403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011D-F531-1545-8C72-641D8CFE5FBE}"/>
              </a:ext>
            </a:extLst>
          </p:cNvPr>
          <p:cNvSpPr/>
          <p:nvPr/>
        </p:nvSpPr>
        <p:spPr>
          <a:xfrm>
            <a:off x="4626998" y="52219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70254-68C2-9743-8ED1-5443242C15F5}"/>
              </a:ext>
            </a:extLst>
          </p:cNvPr>
          <p:cNvSpPr/>
          <p:nvPr/>
        </p:nvSpPr>
        <p:spPr>
          <a:xfrm>
            <a:off x="6535773" y="522197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4626998" y="58312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56217-B678-B744-BC29-2E5A76132891}"/>
              </a:ext>
            </a:extLst>
          </p:cNvPr>
          <p:cNvSpPr/>
          <p:nvPr/>
        </p:nvSpPr>
        <p:spPr>
          <a:xfrm>
            <a:off x="2617226" y="522197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246BA-0DF6-B045-BF9B-5BF9D8846F1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355504" y="5674155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355504" y="4996210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A3A26-F0FA-1047-8250-DA5E6F987C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3345732" y="4996210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0ED98-8C65-1744-868C-20A3D79C4F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55504" y="4996210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94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725C-8258-644B-BC8B-35632077FC04}"/>
              </a:ext>
            </a:extLst>
          </p:cNvPr>
          <p:cNvSpPr/>
          <p:nvPr/>
        </p:nvSpPr>
        <p:spPr>
          <a:xfrm>
            <a:off x="702640" y="2401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child: Text('The body.'),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97712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547286" y="3299254"/>
            <a:ext cx="3830595" cy="23230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37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Icon(</a:t>
            </a:r>
            <a:r>
              <a:rPr lang="en-GB" dirty="0" err="1">
                <a:latin typeface="Courier" pitchFamily="2" charset="0"/>
              </a:rPr>
              <a:t>Icons.add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() {},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158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436076" y="4967416"/>
            <a:ext cx="2706129" cy="9391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92BB-439B-D248-9AC3-A5A11E73CCC6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393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591429" y="15500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items: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Icons.supervisor_account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'Profile',</a:t>
            </a:r>
          </a:p>
          <a:p>
            <a:r>
              <a:rPr lang="en-GB" dirty="0">
                <a:latin typeface="Courier" pitchFamily="2" charset="0"/>
              </a:rPr>
              <a:t>        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'Settings',</a:t>
            </a:r>
          </a:p>
          <a:p>
            <a:r>
              <a:rPr lang="en-GB" dirty="0">
                <a:latin typeface="Courier" pitchFamily="2" charset="0"/>
              </a:rPr>
              <a:t>        )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dirty="0">
                <a:latin typeface="Courier" pitchFamily="2" charset="0"/>
              </a:rPr>
              <a:t>),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D372C8-C8AB-A140-8976-368D1416A4DC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6956C-BDBF-3442-8372-FE58ACCF8DDE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</p:spTree>
    <p:extLst>
      <p:ext uri="{BB962C8B-B14F-4D97-AF65-F5344CB8AC3E}">
        <p14:creationId xmlns:p14="http://schemas.microsoft.com/office/powerpoint/2010/main" val="41950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b="1" dirty="0" err="1"/>
              <a:t>ListView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0365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7666" cy="5334907"/>
          </a:xfrm>
        </p:spPr>
        <p:txBody>
          <a:bodyPr>
            <a:normAutofit/>
          </a:bodyPr>
          <a:lstStyle/>
          <a:p>
            <a:r>
              <a:rPr lang="en-US" dirty="0"/>
              <a:t>Let’s replace the body with something cooler: </a:t>
            </a:r>
            <a:r>
              <a:rPr lang="en-US" dirty="0" err="1"/>
              <a:t>ListView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ListView</a:t>
            </a:r>
            <a:r>
              <a:rPr lang="en-GB" dirty="0"/>
              <a:t> is the most commonly used scrolling widget. It displays its children one after another in the scroll direction. In the cross axis, the children are required to fill the </a:t>
            </a:r>
            <a:r>
              <a:rPr lang="en-GB" dirty="0" err="1"/>
              <a:t>ListView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Detailed info: </a:t>
            </a:r>
            <a:r>
              <a:rPr lang="en-GB" dirty="0">
                <a:hlinkClick r:id="rId3"/>
              </a:rPr>
              <a:t>https://api.flutter.dev/flutter/widgets/ListView-class.html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A251A1-5250-B045-91D3-5EC16208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28" y="1219615"/>
            <a:ext cx="2596000" cy="56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0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428172" y="1225689"/>
            <a:ext cx="7419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ListView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children: [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subtitle’),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subtitle'),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],</a:t>
            </a:r>
          </a:p>
          <a:p>
            <a:r>
              <a:rPr lang="en-GB" dirty="0">
                <a:latin typeface="Courier" pitchFamily="2" charset="0"/>
              </a:rPr>
              <a:t>   ),</a:t>
            </a:r>
          </a:p>
          <a:p>
            <a:r>
              <a:rPr lang="en-GB" dirty="0">
                <a:latin typeface="Courier" pitchFamily="2" charset="0"/>
              </a:rPr>
              <a:t>... 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B59A0-7CB8-854F-BCEB-89FD3170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8" y="2251429"/>
            <a:ext cx="4359558" cy="7003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7D5CD5-1CA6-4E4A-9D54-800950435754}"/>
              </a:ext>
            </a:extLst>
          </p:cNvPr>
          <p:cNvSpPr/>
          <p:nvPr/>
        </p:nvSpPr>
        <p:spPr>
          <a:xfrm flipV="1">
            <a:off x="8013201" y="234778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9CAD0-03ED-CB46-AAF7-2FE37851FCC3}"/>
              </a:ext>
            </a:extLst>
          </p:cNvPr>
          <p:cNvSpPr/>
          <p:nvPr/>
        </p:nvSpPr>
        <p:spPr>
          <a:xfrm flipV="1">
            <a:off x="8013200" y="260162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5B3A5-D44C-954B-A4C7-53DE6442FBE4}"/>
              </a:ext>
            </a:extLst>
          </p:cNvPr>
          <p:cNvSpPr/>
          <p:nvPr/>
        </p:nvSpPr>
        <p:spPr>
          <a:xfrm flipV="1">
            <a:off x="11291652" y="2396197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B9F17-3CBC-F540-A449-79EE54B777C9}"/>
              </a:ext>
            </a:extLst>
          </p:cNvPr>
          <p:cNvSpPr/>
          <p:nvPr/>
        </p:nvSpPr>
        <p:spPr>
          <a:xfrm flipV="1">
            <a:off x="7488976" y="2330144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3D333-4A7B-BC41-95CB-E6FA123F2551}"/>
              </a:ext>
            </a:extLst>
          </p:cNvPr>
          <p:cNvCxnSpPr>
            <a:cxnSpLocks/>
          </p:cNvCxnSpPr>
          <p:nvPr/>
        </p:nvCxnSpPr>
        <p:spPr>
          <a:xfrm flipV="1">
            <a:off x="5743371" y="2457510"/>
            <a:ext cx="1875795" cy="6077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40856-7860-0344-8E5B-8D5B06C71608}"/>
              </a:ext>
            </a:extLst>
          </p:cNvPr>
          <p:cNvCxnSpPr>
            <a:cxnSpLocks/>
          </p:cNvCxnSpPr>
          <p:nvPr/>
        </p:nvCxnSpPr>
        <p:spPr>
          <a:xfrm flipV="1">
            <a:off x="5995788" y="2494617"/>
            <a:ext cx="2068898" cy="8046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F747-8C8A-6247-B4C7-9354AC5A7B70}"/>
              </a:ext>
            </a:extLst>
          </p:cNvPr>
          <p:cNvCxnSpPr>
            <a:cxnSpLocks/>
          </p:cNvCxnSpPr>
          <p:nvPr/>
        </p:nvCxnSpPr>
        <p:spPr>
          <a:xfrm flipV="1">
            <a:off x="6681268" y="2723743"/>
            <a:ext cx="1474191" cy="818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EC716-4891-894F-AAEC-04FB32DC4B96}"/>
              </a:ext>
            </a:extLst>
          </p:cNvPr>
          <p:cNvCxnSpPr>
            <a:cxnSpLocks/>
          </p:cNvCxnSpPr>
          <p:nvPr/>
        </p:nvCxnSpPr>
        <p:spPr>
          <a:xfrm flipV="1">
            <a:off x="6264876" y="2830749"/>
            <a:ext cx="5189838" cy="10754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2E60106-01F4-E145-8D06-260185145602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</p:spTree>
    <p:extLst>
      <p:ext uri="{BB962C8B-B14F-4D97-AF65-F5344CB8AC3E}">
        <p14:creationId xmlns:p14="http://schemas.microsoft.com/office/powerpoint/2010/main" val="614845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32618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reproduce_layout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Reproduce, as close as possible, the layout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I used the following widgets: </a:t>
            </a:r>
            <a:r>
              <a:rPr lang="en-US" dirty="0" err="1"/>
              <a:t>ThemeData</a:t>
            </a:r>
            <a:r>
              <a:rPr lang="en-US" dirty="0"/>
              <a:t>, </a:t>
            </a:r>
            <a:r>
              <a:rPr lang="en-US" dirty="0" err="1"/>
              <a:t>AppBar</a:t>
            </a:r>
            <a:r>
              <a:rPr lang="en-US" dirty="0"/>
              <a:t>, Text, Container, Icon, </a:t>
            </a:r>
            <a:r>
              <a:rPr lang="en-US" dirty="0" err="1"/>
              <a:t>SizedBox</a:t>
            </a:r>
            <a:r>
              <a:rPr lang="en-US" dirty="0"/>
              <a:t>, Column, Row, and some others…</a:t>
            </a: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EE6640-D15F-944F-B33E-BAC7FFA9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10" y="1361167"/>
            <a:ext cx="2363844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4014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05.02 (easy)</a:t>
            </a:r>
          </a:p>
          <a:p>
            <a:endParaRPr lang="en-GB" dirty="0"/>
          </a:p>
          <a:p>
            <a:pPr lvl="1"/>
            <a:r>
              <a:rPr lang="en-GB" dirty="0"/>
              <a:t>Create a new project ‘</a:t>
            </a:r>
            <a:r>
              <a:rPr lang="en-GB" dirty="0" err="1"/>
              <a:t>exercise_listview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Copy the code of </a:t>
            </a:r>
            <a:r>
              <a:rPr lang="en-GB" dirty="0" err="1"/>
              <a:t>main.dart</a:t>
            </a:r>
            <a:r>
              <a:rPr lang="en-GB" dirty="0"/>
              <a:t> of ‘scaffolding’ into the </a:t>
            </a:r>
            <a:r>
              <a:rPr lang="en-GB" dirty="0" err="1"/>
              <a:t>main.dart</a:t>
            </a:r>
            <a:r>
              <a:rPr lang="en-GB" dirty="0"/>
              <a:t> of ‘</a:t>
            </a:r>
            <a:r>
              <a:rPr lang="en-GB" dirty="0" err="1"/>
              <a:t>exercise_view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 the </a:t>
            </a:r>
            <a:r>
              <a:rPr lang="en-GB" dirty="0" err="1"/>
              <a:t>ListView</a:t>
            </a:r>
            <a:r>
              <a:rPr lang="en-GB" dirty="0"/>
              <a:t> so that the app looks like the app on the right </a:t>
            </a:r>
            <a:r>
              <a:rPr lang="en-IT" dirty="0"/>
              <a:t>(hint: I used Icons.info)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39C3-B037-634F-ABA6-D7462F2D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28" y="1123177"/>
            <a:ext cx="2575154" cy="55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7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(easy)</a:t>
            </a:r>
          </a:p>
          <a:p>
            <a:endParaRPr lang="en-GB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english_words</a:t>
            </a:r>
            <a:r>
              <a:rPr lang="en-US" dirty="0"/>
              <a:t> package into the ‘</a:t>
            </a:r>
            <a:r>
              <a:rPr lang="en-US" dirty="0" err="1"/>
              <a:t>exercise_listview</a:t>
            </a:r>
            <a:r>
              <a:rPr lang="en-US" dirty="0"/>
              <a:t>’ app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Starting from the code of exercise 05.02, modify each </a:t>
            </a:r>
            <a:r>
              <a:rPr lang="en-US" dirty="0" err="1"/>
              <a:t>ListTile</a:t>
            </a:r>
            <a:r>
              <a:rPr lang="en-US" dirty="0"/>
              <a:t> in order to have as a title a random word in uppercase generated using the </a:t>
            </a:r>
            <a:r>
              <a:rPr lang="en-US" dirty="0" err="1"/>
              <a:t>english_words</a:t>
            </a:r>
            <a:r>
              <a:rPr lang="en-US" dirty="0"/>
              <a:t> package just installed </a:t>
            </a:r>
            <a:endParaRPr lang="en-GB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C293901-4EE9-624E-B81C-BD5C0A06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0" y="1299892"/>
            <a:ext cx="2465182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05.04 (medium)</a:t>
            </a:r>
          </a:p>
          <a:p>
            <a:endParaRPr lang="en-GB" dirty="0"/>
          </a:p>
          <a:p>
            <a:pPr lvl="1"/>
            <a:r>
              <a:rPr lang="en-US" dirty="0"/>
              <a:t>Starting from the code of exercise 05.03, refactor </a:t>
            </a:r>
            <a:r>
              <a:rPr lang="en-US" dirty="0" err="1"/>
              <a:t>MyApp</a:t>
            </a:r>
            <a:r>
              <a:rPr lang="en-US" dirty="0"/>
              <a:t> so that it becomes a </a:t>
            </a:r>
            <a:r>
              <a:rPr lang="en-US" dirty="0" err="1"/>
              <a:t>StatefulWidget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to the state of </a:t>
            </a:r>
            <a:r>
              <a:rPr lang="en-US" dirty="0" err="1"/>
              <a:t>MyApp</a:t>
            </a:r>
            <a:r>
              <a:rPr lang="en-US" dirty="0"/>
              <a:t> the current list of </a:t>
            </a:r>
            <a:r>
              <a:rPr lang="en-US" dirty="0" err="1"/>
              <a:t>ListTiles</a:t>
            </a:r>
            <a:r>
              <a:rPr lang="en-US" dirty="0"/>
              <a:t> to be displayed 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dirty="0" err="1"/>
              <a:t>harcoded</a:t>
            </a:r>
            <a:r>
              <a:rPr lang="en-US" dirty="0"/>
              <a:t> list of </a:t>
            </a:r>
            <a:r>
              <a:rPr lang="en-US" dirty="0" err="1"/>
              <a:t>ListTiles</a:t>
            </a:r>
            <a:r>
              <a:rPr lang="en-US" dirty="0"/>
              <a:t> with the “state” list just implemented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when the app is reloaded or restarted, the </a:t>
            </a:r>
            <a:r>
              <a:rPr lang="en-US" dirty="0" err="1"/>
              <a:t>ListView</a:t>
            </a:r>
            <a:r>
              <a:rPr lang="en-US" dirty="0"/>
              <a:t> will look empty.</a:t>
            </a:r>
            <a:endParaRPr lang="en-GB" dirty="0"/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C19473-58B9-9D43-90CD-B598F0AC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10" y="1348567"/>
            <a:ext cx="2340554" cy="50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6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05.05 (medium-hard)</a:t>
            </a:r>
          </a:p>
          <a:p>
            <a:endParaRPr lang="en-GB" dirty="0"/>
          </a:p>
          <a:p>
            <a:pPr lvl="1"/>
            <a:r>
              <a:rPr lang="en-US" dirty="0"/>
              <a:t>Modify the code of exercise 05.04 so that when the user pushes the </a:t>
            </a:r>
            <a:r>
              <a:rPr lang="en-US" dirty="0" err="1"/>
              <a:t>FloatingActionButton</a:t>
            </a:r>
            <a:r>
              <a:rPr lang="en-US" dirty="0"/>
              <a:t> on the bottom right, a new </a:t>
            </a:r>
            <a:r>
              <a:rPr lang="en-US" dirty="0" err="1"/>
              <a:t>ListTile</a:t>
            </a:r>
            <a:r>
              <a:rPr lang="en-US" dirty="0"/>
              <a:t> is added to the </a:t>
            </a:r>
            <a:r>
              <a:rPr lang="en-US" dirty="0" err="1"/>
              <a:t>ListView</a:t>
            </a:r>
            <a:r>
              <a:rPr lang="en-US" dirty="0"/>
              <a:t> and displayed to the user.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ListView</a:t>
            </a:r>
            <a:r>
              <a:rPr lang="en-US" dirty="0"/>
              <a:t> has not just 1 but 4 </a:t>
            </a:r>
            <a:r>
              <a:rPr lang="en-US" dirty="0" err="1"/>
              <a:t>constructurs</a:t>
            </a:r>
            <a:r>
              <a:rPr lang="en-US" dirty="0"/>
              <a:t>! </a:t>
            </a:r>
            <a:r>
              <a:rPr lang="en-US" dirty="0" err="1"/>
              <a:t>ListView.builder</a:t>
            </a:r>
            <a:r>
              <a:rPr lang="en-US" dirty="0"/>
              <a:t> could be of help. Look at the docs.</a:t>
            </a:r>
            <a:endParaRPr lang="en-GB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3389E95C-4C28-674B-8F38-F5E44A14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37" y="1205947"/>
            <a:ext cx="2422091" cy="52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6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07582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Get fluent in writing simple UIs</a:t>
            </a:r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08501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Material Widgets for UI 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https://docs.flutter.dev/development/ui/widgets/material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(Some) Widget for UI Catalog 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F</a:t>
            </a:r>
            <a:r>
              <a:rPr lang="en-GB" dirty="0"/>
              <a:t>l</a:t>
            </a:r>
            <a:r>
              <a:rPr lang="en-IT" dirty="0"/>
              <a:t>utter Widget list</a:t>
            </a:r>
          </a:p>
          <a:p>
            <a:pPr lvl="1"/>
            <a:r>
              <a:rPr lang="en-GB" dirty="0">
                <a:hlinkClick r:id="rId4"/>
              </a:rPr>
              <a:t>https://docs.flutter.dev/reference/widgets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Understanding constraints</a:t>
            </a:r>
          </a:p>
          <a:p>
            <a:pPr lvl="1"/>
            <a:r>
              <a:rPr lang="en-GB" dirty="0">
                <a:hlinkClick r:id="rId5"/>
              </a:rPr>
              <a:t>https://docs.flutter.dev/development/ui/layout/constraints</a:t>
            </a:r>
            <a:endParaRPr lang="en-IT" dirty="0"/>
          </a:p>
          <a:p>
            <a:endParaRPr lang="en-IT" dirty="0"/>
          </a:p>
          <a:p>
            <a:r>
              <a:rPr lang="en-IT" dirty="0"/>
              <a:t>Layouts in Flutter</a:t>
            </a:r>
          </a:p>
          <a:p>
            <a:pPr lvl="1"/>
            <a:r>
              <a:rPr lang="en-GB" dirty="0">
                <a:hlinkClick r:id="rId6"/>
              </a:rPr>
              <a:t>https://docs.flutter.dev/development/ui/layout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BA4FA-0676-AA44-961C-9C771F48C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12" y="1097646"/>
            <a:ext cx="2340486" cy="262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68333" y="4243333"/>
            <a:ext cx="2276075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4" y="1112046"/>
            <a:ext cx="1925331" cy="2604860"/>
          </a:xfrm>
          <a:prstGeom prst="rect">
            <a:avLst/>
          </a:prstGeom>
        </p:spPr>
      </p:pic>
      <p:pic>
        <p:nvPicPr>
          <p:cNvPr id="9" name="Picture 8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206E2FEF-30A9-5448-B8B7-F85CBA871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8" y="1112046"/>
            <a:ext cx="2037999" cy="260486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8400C4-DD31-C74F-802D-BDF26A6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1" y="1112046"/>
            <a:ext cx="2340486" cy="26048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6F381-5E61-864B-BB4C-4D432D3F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1112046"/>
            <a:ext cx="2206896" cy="2604860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E11096-0B3B-CD43-AC6F-15B966C73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60" y="3735365"/>
            <a:ext cx="2206895" cy="2809435"/>
          </a:xfrm>
          <a:prstGeom prst="rect">
            <a:avLst/>
          </a:prstGeom>
        </p:spPr>
      </p:pic>
      <p:pic>
        <p:nvPicPr>
          <p:cNvPr id="26" name="Picture 2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D4D1B9-794E-2042-9701-90E273342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5" y="3738651"/>
            <a:ext cx="2206895" cy="2837436"/>
          </a:xfrm>
          <a:prstGeom prst="rect">
            <a:avLst/>
          </a:prstGeom>
        </p:spPr>
      </p:pic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54F3B-6451-6B42-8D73-74E085AAB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2" y="3794467"/>
            <a:ext cx="1986234" cy="26999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68C557-8E57-2544-BFE8-6EEBABDA3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3754620"/>
            <a:ext cx="2206896" cy="28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4FC43A-A769-5E43-B2D1-9F9BFCD8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8" y="1217252"/>
            <a:ext cx="1873809" cy="2584348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45928F-C057-FE42-B31F-00FE2387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867099"/>
            <a:ext cx="2042482" cy="2768101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7E9BDA5B-E5B5-EB45-ADFE-48F29EFD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3" y="1217252"/>
            <a:ext cx="2027203" cy="2584348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244BF8-0823-E64D-90DC-D789111B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2" y="1217252"/>
            <a:ext cx="1816839" cy="258434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BCD03-7444-814A-AE1C-703B44A0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" y="1217252"/>
            <a:ext cx="1930324" cy="2584348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0030F13-A51C-AD4C-86F4-27EC9836A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87" y="1217252"/>
            <a:ext cx="2058032" cy="25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E7BC3-7E11-8B46-A439-A375EFC4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7" y="1377391"/>
            <a:ext cx="2630928" cy="31226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D5FEA4-73A0-7B4D-A429-D2A5D5E9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0" y="1376900"/>
            <a:ext cx="2285195" cy="3123100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6670628-0FD8-4240-9D00-63CC4B94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4" y="1416450"/>
            <a:ext cx="2256256" cy="3083550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76DBD4E-053A-B74F-9914-A8824D56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32" y="1376900"/>
            <a:ext cx="2298482" cy="312260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9CD26E-F59C-D948-8D0D-0E2F73DEBDEF}"/>
              </a:ext>
            </a:extLst>
          </p:cNvPr>
          <p:cNvSpPr txBox="1">
            <a:spLocks/>
          </p:cNvSpPr>
          <p:nvPr/>
        </p:nvSpPr>
        <p:spPr>
          <a:xfrm>
            <a:off x="7476509" y="5222533"/>
            <a:ext cx="2630928" cy="73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Extensively discussed in the next lesson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E2700-9C9A-2C41-8773-4B1E1F69FB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791973" y="4499509"/>
            <a:ext cx="0" cy="7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your UI - Material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11136014" cy="132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Many approaches can be followed</a:t>
            </a:r>
          </a:p>
          <a:p>
            <a:r>
              <a:rPr lang="en-IT" dirty="0"/>
              <a:t>Material is an adaptable system of guidelines, components, and tools to support best practices of UI design</a:t>
            </a:r>
          </a:p>
          <a:p>
            <a:r>
              <a:rPr lang="en-IT" dirty="0"/>
              <a:t>Flutter includes many widgets from Material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C830AC-EB12-F240-BFB0-8D58C547D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1216938"/>
            <a:ext cx="10346400" cy="36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3609</Words>
  <Application>Microsoft Macintosh PowerPoint</Application>
  <PresentationFormat>Widescreen</PresentationFormat>
  <Paragraphs>537</Paragraphs>
  <Slides>57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Recap: Widget tree</vt:lpstr>
      <vt:lpstr>Outline</vt:lpstr>
      <vt:lpstr>Fundamental Widget for UI</vt:lpstr>
      <vt:lpstr>Fundamental Widget for UI</vt:lpstr>
      <vt:lpstr>Fundamental Widget for UI</vt:lpstr>
      <vt:lpstr>Designing your UI - Material</vt:lpstr>
      <vt:lpstr>Material UI Widget – App Structure and Navigation</vt:lpstr>
      <vt:lpstr>Material UI Widget – Buttons</vt:lpstr>
      <vt:lpstr>Material UI Widget – Dialogs, alerts, and panels</vt:lpstr>
      <vt:lpstr>Material UI Widget – Information displays</vt:lpstr>
      <vt:lpstr>Material UI Widget – Layout</vt:lpstr>
      <vt:lpstr>Outline</vt:lpstr>
      <vt:lpstr>Layouts in Flutter </vt:lpstr>
      <vt:lpstr>Layouts in Flutter </vt:lpstr>
      <vt:lpstr>Negotiating constraints, sizes, and position</vt:lpstr>
      <vt:lpstr>Limitations</vt:lpstr>
      <vt:lpstr>Outline</vt:lpstr>
      <vt:lpstr>Dive into examples</vt:lpstr>
      <vt:lpstr>App #1: layout_basics</vt:lpstr>
      <vt:lpstr>Example 1</vt:lpstr>
      <vt:lpstr>Example 2</vt:lpstr>
      <vt:lpstr>Example 3</vt:lpstr>
      <vt:lpstr>Example 6</vt:lpstr>
      <vt:lpstr>Example 7</vt:lpstr>
      <vt:lpstr>Example 14</vt:lpstr>
      <vt:lpstr>Example 18</vt:lpstr>
      <vt:lpstr>Example 19</vt:lpstr>
      <vt:lpstr>Outline</vt:lpstr>
      <vt:lpstr>App #2: scaffolding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Outline</vt:lpstr>
      <vt:lpstr>ListView</vt:lpstr>
      <vt:lpstr>ListView</vt:lpstr>
      <vt:lpstr>Outline</vt:lpstr>
      <vt:lpstr>Exercise</vt:lpstr>
      <vt:lpstr>Exercise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112</cp:revision>
  <dcterms:created xsi:type="dcterms:W3CDTF">2021-07-19T09:08:13Z</dcterms:created>
  <dcterms:modified xsi:type="dcterms:W3CDTF">2022-02-24T14:25:00Z</dcterms:modified>
</cp:coreProperties>
</file>