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95" r:id="rId3"/>
    <p:sldId id="401" r:id="rId4"/>
    <p:sldId id="398" r:id="rId5"/>
    <p:sldId id="400" r:id="rId6"/>
    <p:sldId id="374" r:id="rId7"/>
    <p:sldId id="410" r:id="rId8"/>
    <p:sldId id="407" r:id="rId9"/>
    <p:sldId id="366" r:id="rId10"/>
    <p:sldId id="409" r:id="rId11"/>
    <p:sldId id="406" r:id="rId12"/>
    <p:sldId id="4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87755"/>
  </p:normalViewPr>
  <p:slideViewPr>
    <p:cSldViewPr snapToGrid="0">
      <p:cViewPr varScale="1">
        <p:scale>
          <a:sx n="112" d="100"/>
          <a:sy n="112" d="100"/>
        </p:scale>
        <p:origin x="7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5/14/24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77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0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585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Linking State Management With Networking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Linking state management with networking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4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9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Linking state management with networking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79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Linking state management with networking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r>
              <a:rPr lang="en-IT"/>
              <a:t>: </a:t>
            </a:r>
            <a:r>
              <a:rPr lang="en-IT" dirty="0"/>
              <a:t>Provider (core) flow</a:t>
            </a:r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839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6890250" y="1166722"/>
            <a:ext cx="2543852" cy="15964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6871322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353072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7642036" y="5519616"/>
            <a:ext cx="170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Flutter calls</a:t>
            </a:r>
            <a:r>
              <a:rPr lang="en-IT">
                <a:latin typeface="Palatino Linotype" panose="02040502050505030304" pitchFamily="18" charset="0"/>
              </a:rPr>
              <a:t>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4003336" y="3276426"/>
            <a:ext cx="3292848" cy="34196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3934689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4246867" y="4451253"/>
            <a:ext cx="2701073" cy="218189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4621209" y="4963015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4362713" y="5484578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6170439" y="6120512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5871093" y="5564273"/>
            <a:ext cx="348899" cy="3050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5548850" y="6119272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4795659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537163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5723300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6045543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4480402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574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6394013" y="3714460"/>
            <a:ext cx="727189" cy="5689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4216449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5597405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stCxn id="7" idx="2"/>
            <a:endCxn id="47" idx="3"/>
          </p:cNvCxnSpPr>
          <p:nvPr/>
        </p:nvCxnSpPr>
        <p:spPr>
          <a:xfrm rot="5400000">
            <a:off x="7063677" y="2835554"/>
            <a:ext cx="1220888" cy="11058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5463132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540901" y="3716902"/>
            <a:ext cx="1907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5438763" y="5170315"/>
            <a:ext cx="1213557" cy="13247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6652320" y="5832693"/>
            <a:ext cx="989716" cy="14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494624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145D-8226-994F-B500-D78B3CF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B4C65E-B63E-18B5-691C-2F84A8960982}"/>
              </a:ext>
            </a:extLst>
          </p:cNvPr>
          <p:cNvSpPr txBox="1">
            <a:spLocks/>
          </p:cNvSpPr>
          <p:nvPr/>
        </p:nvSpPr>
        <p:spPr>
          <a:xfrm>
            <a:off x="695994" y="1545256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/>
              <a:t>Lesson </a:t>
            </a:r>
            <a:r>
              <a:rPr lang="en-US" b="1" dirty="0"/>
              <a:t>7</a:t>
            </a:r>
            <a:endParaRPr lang="en-IT" b="1" dirty="0"/>
          </a:p>
        </p:txBody>
      </p: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</a:t>
            </a:r>
            <a:r>
              <a:rPr lang="en-IT"/>
              <a:t>: </a:t>
            </a:r>
            <a:r>
              <a:rPr lang="en-US" dirty="0"/>
              <a:t>Communicating with IMPACT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</a:t>
            </a:r>
            <a:r>
              <a:rPr lang="en-IT"/>
              <a:t>The </a:t>
            </a:r>
            <a:r>
              <a:rPr lang="en-US" dirty="0"/>
              <a:t>networking</a:t>
            </a:r>
            <a:r>
              <a:rPr lang="en-IT"/>
              <a:t> flow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1594847" y="3694084"/>
            <a:ext cx="2699196" cy="8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754287" y="5072963"/>
            <a:ext cx="1089417" cy="11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8C5764F-0459-1BD1-02F0-577C53912173}"/>
              </a:ext>
            </a:extLst>
          </p:cNvPr>
          <p:cNvSpPr/>
          <p:nvPr/>
        </p:nvSpPr>
        <p:spPr>
          <a:xfrm>
            <a:off x="179345" y="456354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159587" y="5850259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52B199-DAA7-7E18-EDBC-CD81FF84D62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133" y="1502699"/>
            <a:ext cx="695187" cy="30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F10546A3-FAB4-3FC6-2093-D9AFF0578F05}"/>
              </a:ext>
            </a:extLst>
          </p:cNvPr>
          <p:cNvSpPr txBox="1">
            <a:spLocks/>
          </p:cNvSpPr>
          <p:nvPr/>
        </p:nvSpPr>
        <p:spPr>
          <a:xfrm>
            <a:off x="159587" y="402438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545B80E8-8C1F-9FC7-B447-2C63EF82F82D}"/>
              </a:ext>
            </a:extLst>
          </p:cNvPr>
          <p:cNvSpPr txBox="1">
            <a:spLocks/>
          </p:cNvSpPr>
          <p:nvPr/>
        </p:nvSpPr>
        <p:spPr>
          <a:xfrm>
            <a:off x="1768524" y="528132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1E1CBD-4178-0F49-7512-A2070194A855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>
            <a:off x="1594847" y="4946860"/>
            <a:ext cx="362090" cy="90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549E-B1F7-94C7-679E-C204EFA28916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/>
              <a:t>Lesson </a:t>
            </a:r>
            <a:r>
              <a:rPr lang="en-US" b="1" dirty="0"/>
              <a:t>8</a:t>
            </a:r>
            <a:endParaRPr lang="en-IT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9A5165-262D-E635-C2EF-8E380160CBA2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 flipV="1">
            <a:off x="7170769" y="1952796"/>
            <a:ext cx="2440625" cy="76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Linking state management with networking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72" y="161926"/>
            <a:ext cx="11619048" cy="860243"/>
          </a:xfrm>
        </p:spPr>
        <p:txBody>
          <a:bodyPr>
            <a:normAutofit fontScale="90000"/>
          </a:bodyPr>
          <a:lstStyle/>
          <a:p>
            <a:r>
              <a:rPr lang="en-US" dirty="0"/>
              <a:t>Linking state management with networking: simplified schema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EDB8F6-0139-DD76-A32F-09C7946300B2}"/>
              </a:ext>
            </a:extLst>
          </p:cNvPr>
          <p:cNvSpPr/>
          <p:nvPr/>
        </p:nvSpPr>
        <p:spPr>
          <a:xfrm>
            <a:off x="609142" y="2796408"/>
            <a:ext cx="2543852" cy="73537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Create request and get the response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FAA7A-53B7-94F2-6450-98F811DC4738}"/>
              </a:ext>
            </a:extLst>
          </p:cNvPr>
          <p:cNvSpPr/>
          <p:nvPr/>
        </p:nvSpPr>
        <p:spPr>
          <a:xfrm>
            <a:off x="702387" y="1841223"/>
            <a:ext cx="2357362" cy="735377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“Event” that asks to fetch data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0F7A1-37CD-75D0-50C9-0DBE634D4172}"/>
              </a:ext>
            </a:extLst>
          </p:cNvPr>
          <p:cNvSpPr/>
          <p:nvPr/>
        </p:nvSpPr>
        <p:spPr>
          <a:xfrm>
            <a:off x="562520" y="3764391"/>
            <a:ext cx="2543852" cy="73537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“Manage” response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AB768-5EF5-AE27-9004-28FF56932412}"/>
              </a:ext>
            </a:extLst>
          </p:cNvPr>
          <p:cNvSpPr/>
          <p:nvPr/>
        </p:nvSpPr>
        <p:spPr>
          <a:xfrm>
            <a:off x="609142" y="4706241"/>
            <a:ext cx="2450607" cy="8379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Trigger the builders</a:t>
            </a:r>
            <a:endParaRPr lang="en-IT"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9C76A-2CFF-F2F9-4401-88423356E4D0}"/>
              </a:ext>
            </a:extLst>
          </p:cNvPr>
          <p:cNvSpPr txBox="1"/>
          <p:nvPr/>
        </p:nvSpPr>
        <p:spPr>
          <a:xfrm>
            <a:off x="1040998" y="1170086"/>
            <a:ext cx="168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WHAT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81179-7777-B6F1-1194-09B149C67324}"/>
              </a:ext>
            </a:extLst>
          </p:cNvPr>
          <p:cNvSpPr txBox="1"/>
          <p:nvPr/>
        </p:nvSpPr>
        <p:spPr>
          <a:xfrm>
            <a:off x="4735741" y="1170087"/>
            <a:ext cx="168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0B864-3CCC-650A-94CB-633B96686083}"/>
              </a:ext>
            </a:extLst>
          </p:cNvPr>
          <p:cNvSpPr txBox="1"/>
          <p:nvPr/>
        </p:nvSpPr>
        <p:spPr>
          <a:xfrm>
            <a:off x="3557449" y="2010665"/>
            <a:ext cx="40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Everywhere in your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F511F-1B68-8987-0B5D-1EA3BE9A1761}"/>
              </a:ext>
            </a:extLst>
          </p:cNvPr>
          <p:cNvSpPr txBox="1"/>
          <p:nvPr/>
        </p:nvSpPr>
        <p:spPr>
          <a:xfrm>
            <a:off x="8955481" y="1195267"/>
            <a:ext cx="168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HOW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42911-2EF3-0449-0537-4EBFECD60EB4}"/>
              </a:ext>
            </a:extLst>
          </p:cNvPr>
          <p:cNvSpPr txBox="1"/>
          <p:nvPr/>
        </p:nvSpPr>
        <p:spPr>
          <a:xfrm>
            <a:off x="3512160" y="3833750"/>
            <a:ext cx="41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In the provider (the class that is extending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ChangeNotifier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F3165-B906-29CA-A688-D9C0CC790B4A}"/>
              </a:ext>
            </a:extLst>
          </p:cNvPr>
          <p:cNvSpPr txBox="1"/>
          <p:nvPr/>
        </p:nvSpPr>
        <p:spPr>
          <a:xfrm>
            <a:off x="3466873" y="4762211"/>
            <a:ext cx="41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In the provider (the class that is extending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ChangeNotifier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5040FD-3881-CE93-FEC3-E0D6EABACAE7}"/>
              </a:ext>
            </a:extLst>
          </p:cNvPr>
          <p:cNvSpPr txBox="1"/>
          <p:nvPr/>
        </p:nvSpPr>
        <p:spPr>
          <a:xfrm>
            <a:off x="3512159" y="5853106"/>
            <a:ext cx="41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Everywhere in your application (where needed)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BC0B-2383-29B3-E85E-3FEBBC3429BA}"/>
              </a:ext>
            </a:extLst>
          </p:cNvPr>
          <p:cNvSpPr/>
          <p:nvPr/>
        </p:nvSpPr>
        <p:spPr>
          <a:xfrm>
            <a:off x="609142" y="5757288"/>
            <a:ext cx="2450607" cy="8379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Rebuild the UI</a:t>
            </a:r>
            <a:endParaRPr lang="en-IT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5D7403-3647-373C-FA64-3544974428BD}"/>
              </a:ext>
            </a:extLst>
          </p:cNvPr>
          <p:cNvSpPr txBox="1"/>
          <p:nvPr/>
        </p:nvSpPr>
        <p:spPr>
          <a:xfrm>
            <a:off x="7777191" y="4912897"/>
            <a:ext cx="41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notifyListeners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6F5F99-A47C-E104-143E-B8B69C278CBE}"/>
              </a:ext>
            </a:extLst>
          </p:cNvPr>
          <p:cNvSpPr txBox="1"/>
          <p:nvPr/>
        </p:nvSpPr>
        <p:spPr>
          <a:xfrm>
            <a:off x="7846572" y="5853107"/>
            <a:ext cx="41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B5DA20-2339-2A25-C1A8-FE5E1F932C13}"/>
              </a:ext>
            </a:extLst>
          </p:cNvPr>
          <p:cNvSpPr txBox="1"/>
          <p:nvPr/>
        </p:nvSpPr>
        <p:spPr>
          <a:xfrm>
            <a:off x="8174401" y="2979429"/>
            <a:ext cx="32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&lt;See lesson 9 and 10&gt;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FA845F-7D3B-8578-C7B8-17FCD6EE582F}"/>
              </a:ext>
            </a:extLst>
          </p:cNvPr>
          <p:cNvSpPr txBox="1"/>
          <p:nvPr/>
        </p:nvSpPr>
        <p:spPr>
          <a:xfrm>
            <a:off x="8219690" y="3946163"/>
            <a:ext cx="32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&lt;See lesson 9 and 10&gt;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5D5B6-BCD7-CD9A-83FA-8AA5E401B807}"/>
              </a:ext>
            </a:extLst>
          </p:cNvPr>
          <p:cNvSpPr txBox="1"/>
          <p:nvPr/>
        </p:nvSpPr>
        <p:spPr>
          <a:xfrm>
            <a:off x="3512160" y="2805315"/>
            <a:ext cx="41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In a class dedicated to communicate with IMPACT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130807-F66B-42AB-B6F4-058AC8A9448F}"/>
              </a:ext>
            </a:extLst>
          </p:cNvPr>
          <p:cNvSpPr txBox="1"/>
          <p:nvPr/>
        </p:nvSpPr>
        <p:spPr>
          <a:xfrm>
            <a:off x="7777191" y="1881985"/>
            <a:ext cx="403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Many options, e.g., using a button, automatically done if something happen…</a:t>
            </a:r>
          </a:p>
        </p:txBody>
      </p:sp>
    </p:spTree>
    <p:extLst>
      <p:ext uri="{BB962C8B-B14F-4D97-AF65-F5344CB8AC3E}">
        <p14:creationId xmlns:p14="http://schemas.microsoft.com/office/powerpoint/2010/main" val="393409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Linking state management with networking: detailed schema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 dirty="0"/>
          </a:p>
        </p:txBody>
      </p:sp>
      <p:pic>
        <p:nvPicPr>
          <p:cNvPr id="14" name="Graphic 13" descr="Bell outline">
            <a:extLst>
              <a:ext uri="{FF2B5EF4-FFF2-40B4-BE49-F238E27FC236}">
                <a16:creationId xmlns:a16="http://schemas.microsoft.com/office/drawing/2014/main" id="{2E3FD1D2-AF29-C258-1987-0C46DA7E6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9089" y="1761675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F6BF0-31C1-0DAD-DA06-F1BFC2A40C8F}"/>
              </a:ext>
            </a:extLst>
          </p:cNvPr>
          <p:cNvSpPr/>
          <p:nvPr/>
        </p:nvSpPr>
        <p:spPr>
          <a:xfrm>
            <a:off x="2114363" y="1172789"/>
            <a:ext cx="2543852" cy="15964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4B1A8-1BB5-2495-1538-30CDD4D9830F}"/>
              </a:ext>
            </a:extLst>
          </p:cNvPr>
          <p:cNvSpPr txBox="1"/>
          <p:nvPr/>
        </p:nvSpPr>
        <p:spPr>
          <a:xfrm>
            <a:off x="2102118" y="1185023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D801F-154F-2742-33D1-1DEA4B4C07DD}"/>
              </a:ext>
            </a:extLst>
          </p:cNvPr>
          <p:cNvSpPr txBox="1"/>
          <p:nvPr/>
        </p:nvSpPr>
        <p:spPr>
          <a:xfrm>
            <a:off x="3384016" y="5814264"/>
            <a:ext cx="170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Flutter c</a:t>
            </a:r>
            <a:r>
              <a:rPr lang="en-IT">
                <a:latin typeface="Palatino Linotype" panose="02040502050505030304" pitchFamily="18" charset="0"/>
              </a:rPr>
              <a:t>all</a:t>
            </a:r>
            <a:r>
              <a:rPr lang="en-US" dirty="0">
                <a:latin typeface="Palatino Linotype" panose="02040502050505030304" pitchFamily="18" charset="0"/>
              </a:rPr>
              <a:t>s</a:t>
            </a:r>
            <a:r>
              <a:rPr lang="en-IT">
                <a:latin typeface="Palatino Linotype" panose="02040502050505030304" pitchFamily="18" charset="0"/>
              </a:rPr>
              <a:t>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F7003-35ED-557F-92CA-72F469C3850B}"/>
              </a:ext>
            </a:extLst>
          </p:cNvPr>
          <p:cNvSpPr/>
          <p:nvPr/>
        </p:nvSpPr>
        <p:spPr>
          <a:xfrm>
            <a:off x="744" y="3227252"/>
            <a:ext cx="3292848" cy="34196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0C1A7-BE46-8518-6A32-EDC844C7EEA4}"/>
              </a:ext>
            </a:extLst>
          </p:cNvPr>
          <p:cNvSpPr txBox="1"/>
          <p:nvPr/>
        </p:nvSpPr>
        <p:spPr>
          <a:xfrm>
            <a:off x="-67903" y="3242105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8D808D-4FE3-5FBB-3EDE-B71D3FA25A04}"/>
              </a:ext>
            </a:extLst>
          </p:cNvPr>
          <p:cNvSpPr/>
          <p:nvPr/>
        </p:nvSpPr>
        <p:spPr>
          <a:xfrm>
            <a:off x="244275" y="4402079"/>
            <a:ext cx="2701073" cy="218189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C242A-F8CD-A1D7-6E98-54A7E2D236D3}"/>
              </a:ext>
            </a:extLst>
          </p:cNvPr>
          <p:cNvSpPr/>
          <p:nvPr/>
        </p:nvSpPr>
        <p:spPr>
          <a:xfrm>
            <a:off x="618617" y="4913841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42756E-E28D-6A68-2AB4-C47A26B64DF0}"/>
              </a:ext>
            </a:extLst>
          </p:cNvPr>
          <p:cNvSpPr/>
          <p:nvPr/>
        </p:nvSpPr>
        <p:spPr>
          <a:xfrm>
            <a:off x="360121" y="5435404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2F872-298D-664E-F336-F347D35EB4C3}"/>
              </a:ext>
            </a:extLst>
          </p:cNvPr>
          <p:cNvSpPr/>
          <p:nvPr/>
        </p:nvSpPr>
        <p:spPr>
          <a:xfrm>
            <a:off x="2167847" y="6071338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3CAA2-5EA5-CA3F-02D9-0D4FC75E7F2F}"/>
              </a:ext>
            </a:extLst>
          </p:cNvPr>
          <p:cNvSpPr/>
          <p:nvPr/>
        </p:nvSpPr>
        <p:spPr>
          <a:xfrm>
            <a:off x="1868501" y="5515099"/>
            <a:ext cx="348899" cy="3050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0607D6-1919-A6F7-C90A-3F93F489A929}"/>
              </a:ext>
            </a:extLst>
          </p:cNvPr>
          <p:cNvSpPr/>
          <p:nvPr/>
        </p:nvSpPr>
        <p:spPr>
          <a:xfrm>
            <a:off x="1546258" y="6070098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53D5E7-CB0A-AF8B-0877-3478C5D79E68}"/>
              </a:ext>
            </a:extLst>
          </p:cNvPr>
          <p:cNvCxnSpPr>
            <a:cxnSpLocks/>
            <a:stCxn id="22" idx="2"/>
            <a:endCxn id="38" idx="1"/>
          </p:cNvCxnSpPr>
          <p:nvPr/>
        </p:nvCxnSpPr>
        <p:spPr>
          <a:xfrm>
            <a:off x="793067" y="5196314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D4FC30-59F4-F8AE-3459-DF572DC44FF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534571" y="5196314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8CCBA4-7611-8BF1-45FA-B9BFA07B701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720708" y="5820115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25DA6-5D57-EDF1-DBF9-422B1FA16B33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2042951" y="5820115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240549-5DBF-D62C-3507-982389AA8635}"/>
              </a:ext>
            </a:extLst>
          </p:cNvPr>
          <p:cNvSpPr txBox="1"/>
          <p:nvPr/>
        </p:nvSpPr>
        <p:spPr>
          <a:xfrm>
            <a:off x="477810" y="4484445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33" name="Graphic 32" descr="Bell outline">
            <a:extLst>
              <a:ext uri="{FF2B5EF4-FFF2-40B4-BE49-F238E27FC236}">
                <a16:creationId xmlns:a16="http://schemas.microsoft.com/office/drawing/2014/main" id="{53938D7B-3296-ED64-673D-0925959F0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982" y="3691642"/>
            <a:ext cx="512445" cy="51244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233A91C-896C-9D2F-4173-13A8E3D52A3B}"/>
              </a:ext>
            </a:extLst>
          </p:cNvPr>
          <p:cNvSpPr/>
          <p:nvPr/>
        </p:nvSpPr>
        <p:spPr>
          <a:xfrm>
            <a:off x="2391421" y="3665286"/>
            <a:ext cx="727189" cy="5689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6328D-24AA-C784-3059-804A8B62D9D8}"/>
              </a:ext>
            </a:extLst>
          </p:cNvPr>
          <p:cNvSpPr/>
          <p:nvPr/>
        </p:nvSpPr>
        <p:spPr>
          <a:xfrm>
            <a:off x="213857" y="3691642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F3329C0-FDC9-014B-A1DC-9F9540A59F2A}"/>
              </a:ext>
            </a:extLst>
          </p:cNvPr>
          <p:cNvCxnSpPr>
            <a:cxnSpLocks/>
            <a:stCxn id="34" idx="1"/>
            <a:endCxn id="21" idx="0"/>
          </p:cNvCxnSpPr>
          <p:nvPr/>
        </p:nvCxnSpPr>
        <p:spPr>
          <a:xfrm rot="10800000" flipV="1">
            <a:off x="1594813" y="3949741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18FD1BD-232F-6936-5A0D-CB72382EC726}"/>
              </a:ext>
            </a:extLst>
          </p:cNvPr>
          <p:cNvSpPr/>
          <p:nvPr/>
        </p:nvSpPr>
        <p:spPr>
          <a:xfrm>
            <a:off x="1460540" y="5133477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4610D5-F539-271F-32A5-70E6B229055E}"/>
              </a:ext>
            </a:extLst>
          </p:cNvPr>
          <p:cNvSpPr/>
          <p:nvPr/>
        </p:nvSpPr>
        <p:spPr>
          <a:xfrm>
            <a:off x="1436171" y="5121141"/>
            <a:ext cx="1213557" cy="13247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7EC79D2-E68C-44CE-468E-F79B31FF3D72}"/>
              </a:ext>
            </a:extLst>
          </p:cNvPr>
          <p:cNvSpPr/>
          <p:nvPr/>
        </p:nvSpPr>
        <p:spPr>
          <a:xfrm>
            <a:off x="9773943" y="3492152"/>
            <a:ext cx="2357362" cy="735377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“Event” that asks to fetch data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AFFD09-5050-A7C6-8B1B-28363D1795B9}"/>
              </a:ext>
            </a:extLst>
          </p:cNvPr>
          <p:cNvSpPr/>
          <p:nvPr/>
        </p:nvSpPr>
        <p:spPr>
          <a:xfrm>
            <a:off x="9095869" y="468115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97DBFA-4349-5311-06C5-0E47C0BD8F7F}"/>
              </a:ext>
            </a:extLst>
          </p:cNvPr>
          <p:cNvCxnSpPr>
            <a:cxnSpLocks/>
            <a:stCxn id="73" idx="2"/>
            <a:endCxn id="80" idx="0"/>
          </p:cNvCxnSpPr>
          <p:nvPr/>
        </p:nvCxnSpPr>
        <p:spPr>
          <a:xfrm>
            <a:off x="10511371" y="5064470"/>
            <a:ext cx="93262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6FA48F-A366-0746-68AD-DF9EFDCAAA37}"/>
              </a:ext>
            </a:extLst>
          </p:cNvPr>
          <p:cNvCxnSpPr>
            <a:cxnSpLocks/>
            <a:stCxn id="73" idx="1"/>
            <a:endCxn id="81" idx="3"/>
          </p:cNvCxnSpPr>
          <p:nvPr/>
        </p:nvCxnSpPr>
        <p:spPr>
          <a:xfrm flipH="1" flipV="1">
            <a:off x="8684104" y="4604346"/>
            <a:ext cx="411765" cy="26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8633986-CDF7-2C39-8620-B284C6A0EA8C}"/>
              </a:ext>
            </a:extLst>
          </p:cNvPr>
          <p:cNvSpPr txBox="1">
            <a:spLocks/>
          </p:cNvSpPr>
          <p:nvPr/>
        </p:nvSpPr>
        <p:spPr>
          <a:xfrm>
            <a:off x="8616410" y="4164103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6CA9BD0B-BC55-244D-9A42-873B25AAF951}"/>
              </a:ext>
            </a:extLst>
          </p:cNvPr>
          <p:cNvSpPr txBox="1">
            <a:spLocks/>
          </p:cNvSpPr>
          <p:nvPr/>
        </p:nvSpPr>
        <p:spPr>
          <a:xfrm>
            <a:off x="11064610" y="511647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28ACDB-E82F-928B-1FE8-3CB49D0B4357}"/>
              </a:ext>
            </a:extLst>
          </p:cNvPr>
          <p:cNvSpPr/>
          <p:nvPr/>
        </p:nvSpPr>
        <p:spPr>
          <a:xfrm>
            <a:off x="9374617" y="5557712"/>
            <a:ext cx="2460031" cy="73626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6F24DA-8C11-E52B-5BDE-742D28467135}"/>
              </a:ext>
            </a:extLst>
          </p:cNvPr>
          <p:cNvSpPr/>
          <p:nvPr/>
        </p:nvSpPr>
        <p:spPr>
          <a:xfrm>
            <a:off x="5853100" y="4412689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ED6C2EB-230E-1E72-5987-C32473867E32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9063210" y="5564035"/>
            <a:ext cx="311407" cy="25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18B9833-0D15-1487-E4BF-F5DF30C711DC}"/>
              </a:ext>
            </a:extLst>
          </p:cNvPr>
          <p:cNvSpPr/>
          <p:nvPr/>
        </p:nvSpPr>
        <p:spPr>
          <a:xfrm>
            <a:off x="5468510" y="5223214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B5688F3A-9C1F-AFC6-3F50-C6DD5DBD68F0}"/>
              </a:ext>
            </a:extLst>
          </p:cNvPr>
          <p:cNvSpPr txBox="1">
            <a:spLocks/>
          </p:cNvSpPr>
          <p:nvPr/>
        </p:nvSpPr>
        <p:spPr>
          <a:xfrm>
            <a:off x="6591826" y="4857170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4D18BEC-135D-5F71-0447-21C5AF94182E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 flipH="1">
            <a:off x="7265860" y="4796002"/>
            <a:ext cx="2742" cy="42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53ADDF-A1D9-D8B5-E20F-8A2B2A6B0185}"/>
              </a:ext>
            </a:extLst>
          </p:cNvPr>
          <p:cNvCxnSpPr>
            <a:cxnSpLocks/>
            <a:stCxn id="81" idx="0"/>
            <a:endCxn id="95" idx="2"/>
          </p:cNvCxnSpPr>
          <p:nvPr/>
        </p:nvCxnSpPr>
        <p:spPr>
          <a:xfrm flipH="1" flipV="1">
            <a:off x="7265860" y="3920625"/>
            <a:ext cx="2742" cy="49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A4DA0E92-6055-B1CE-FC9A-68F2BBEA1EB3}"/>
              </a:ext>
            </a:extLst>
          </p:cNvPr>
          <p:cNvSpPr txBox="1">
            <a:spLocks/>
          </p:cNvSpPr>
          <p:nvPr/>
        </p:nvSpPr>
        <p:spPr>
          <a:xfrm>
            <a:off x="6583762" y="4037183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EDB8F6-0139-DD76-A32F-09C7946300B2}"/>
              </a:ext>
            </a:extLst>
          </p:cNvPr>
          <p:cNvSpPr/>
          <p:nvPr/>
        </p:nvSpPr>
        <p:spPr>
          <a:xfrm>
            <a:off x="5993934" y="3185251"/>
            <a:ext cx="2543852" cy="73537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B1600C7-DD9F-279B-0D17-2D94AD4910AE}"/>
              </a:ext>
            </a:extLst>
          </p:cNvPr>
          <p:cNvSpPr/>
          <p:nvPr/>
        </p:nvSpPr>
        <p:spPr>
          <a:xfrm>
            <a:off x="5996135" y="2231724"/>
            <a:ext cx="2543852" cy="73537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D057C23-7392-206D-F5F2-2A52A4522387}"/>
              </a:ext>
            </a:extLst>
          </p:cNvPr>
          <p:cNvSpPr/>
          <p:nvPr/>
        </p:nvSpPr>
        <p:spPr>
          <a:xfrm>
            <a:off x="5996135" y="1302551"/>
            <a:ext cx="2543852" cy="73537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32170E1-E865-640C-D7CA-EB135F41D82A}"/>
              </a:ext>
            </a:extLst>
          </p:cNvPr>
          <p:cNvCxnSpPr>
            <a:cxnSpLocks/>
            <a:stCxn id="95" idx="0"/>
            <a:endCxn id="96" idx="2"/>
          </p:cNvCxnSpPr>
          <p:nvPr/>
        </p:nvCxnSpPr>
        <p:spPr>
          <a:xfrm flipV="1">
            <a:off x="7265860" y="2967098"/>
            <a:ext cx="2201" cy="2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F4D14D-29B2-138D-DF8D-9B697457DE62}"/>
              </a:ext>
            </a:extLst>
          </p:cNvPr>
          <p:cNvCxnSpPr>
            <a:cxnSpLocks/>
            <a:stCxn id="96" idx="0"/>
            <a:endCxn id="97" idx="2"/>
          </p:cNvCxnSpPr>
          <p:nvPr/>
        </p:nvCxnSpPr>
        <p:spPr>
          <a:xfrm flipV="1">
            <a:off x="7268061" y="2037927"/>
            <a:ext cx="0" cy="1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0FE3B8C-3DC5-0C48-9765-EBE7A77F6AF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8539987" y="1670239"/>
            <a:ext cx="1319154" cy="301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3A1B622-A6B4-4CD4-FC3F-CAAB9F743B50}"/>
              </a:ext>
            </a:extLst>
          </p:cNvPr>
          <p:cNvCxnSpPr>
            <a:cxnSpLocks/>
            <a:stCxn id="60" idx="2"/>
            <a:endCxn id="73" idx="0"/>
          </p:cNvCxnSpPr>
          <p:nvPr/>
        </p:nvCxnSpPr>
        <p:spPr>
          <a:xfrm flipH="1">
            <a:off x="10511371" y="4227529"/>
            <a:ext cx="441253" cy="4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213C73F-FFAA-F2D2-73F8-317562992E41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>
            <a:off x="8537290" y="6105448"/>
            <a:ext cx="849158" cy="3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B418F5-F4CB-EE72-C47E-7F0D912A3B0C}"/>
              </a:ext>
            </a:extLst>
          </p:cNvPr>
          <p:cNvSpPr/>
          <p:nvPr/>
        </p:nvSpPr>
        <p:spPr>
          <a:xfrm>
            <a:off x="5706286" y="6281828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”Manage” response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4BD191-3A65-81AD-7F5C-51F30793CE3C}"/>
              </a:ext>
            </a:extLst>
          </p:cNvPr>
          <p:cNvCxnSpPr>
            <a:cxnSpLocks/>
            <a:stCxn id="142" idx="1"/>
            <a:endCxn id="178" idx="2"/>
          </p:cNvCxnSpPr>
          <p:nvPr/>
        </p:nvCxnSpPr>
        <p:spPr>
          <a:xfrm flipH="1" flipV="1">
            <a:off x="4559960" y="4691752"/>
            <a:ext cx="1146326" cy="17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02AF7E-6C40-280A-D15F-2B052DE97072}"/>
              </a:ext>
            </a:extLst>
          </p:cNvPr>
          <p:cNvCxnSpPr>
            <a:cxnSpLocks/>
            <a:stCxn id="15" idx="2"/>
            <a:endCxn id="34" idx="3"/>
          </p:cNvCxnSpPr>
          <p:nvPr/>
        </p:nvCxnSpPr>
        <p:spPr>
          <a:xfrm flipH="1">
            <a:off x="3118610" y="2769242"/>
            <a:ext cx="267679" cy="118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36C42C8-DD4A-88C7-253E-E339B6A23B6C}"/>
              </a:ext>
            </a:extLst>
          </p:cNvPr>
          <p:cNvCxnSpPr>
            <a:cxnSpLocks/>
            <a:stCxn id="178" idx="2"/>
            <a:endCxn id="18" idx="0"/>
          </p:cNvCxnSpPr>
          <p:nvPr/>
        </p:nvCxnSpPr>
        <p:spPr>
          <a:xfrm flipH="1">
            <a:off x="4236604" y="4691752"/>
            <a:ext cx="323356" cy="112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137F4FF-526A-5EA6-BE36-3754274F429C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2649728" y="5783519"/>
            <a:ext cx="885436" cy="42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31DDFC6-FB34-F848-F910-8034F1256D85}"/>
              </a:ext>
            </a:extLst>
          </p:cNvPr>
          <p:cNvSpPr/>
          <p:nvPr/>
        </p:nvSpPr>
        <p:spPr>
          <a:xfrm>
            <a:off x="3413633" y="4061577"/>
            <a:ext cx="2292653" cy="6301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notifyListeners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Palatino Linotype" panose="02040502050505030304" pitchFamily="18" charset="0"/>
              </a:rPr>
              <a:t>if needed</a:t>
            </a:r>
            <a:endParaRPr lang="en-IT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9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3469459" cy="4616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Let’s </a:t>
            </a:r>
            <a:r>
              <a:rPr lang="en-IT"/>
              <a:t>implement </a:t>
            </a:r>
            <a:r>
              <a:rPr lang="en-US" dirty="0"/>
              <a:t>a simple application that, after tapping a button, generates a plot showing yesterday’s steps. </a:t>
            </a:r>
            <a:endParaRPr lang="en-IT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4130A-F41F-0349-86CB-FA959B946237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</a:t>
            </a:r>
            <a:r>
              <a:rPr lang="en-IT" sz="1600">
                <a:ea typeface="Palatino" pitchFamily="2" charset="77"/>
              </a:rPr>
              <a:t>_1</a:t>
            </a:r>
            <a:r>
              <a:rPr lang="en-US" sz="1600" dirty="0">
                <a:ea typeface="Palatino" pitchFamily="2" charset="77"/>
              </a:rPr>
              <a:t>1</a:t>
            </a:r>
            <a:r>
              <a:rPr lang="en-IT" sz="1600">
                <a:ea typeface="Palatino" pitchFamily="2" charset="77"/>
              </a:rPr>
              <a:t>-</a:t>
            </a:r>
            <a:r>
              <a:rPr lang="en-US" sz="1600" dirty="0" err="1">
                <a:ea typeface="Palatino" pitchFamily="2" charset="77"/>
              </a:rPr>
              <a:t>linking_state_management_with_networking</a:t>
            </a:r>
            <a:r>
              <a:rPr lang="en-IT" sz="1600">
                <a:ea typeface="Palatino" pitchFamily="2" charset="77"/>
              </a:rPr>
              <a:t>/</a:t>
            </a:r>
            <a:r>
              <a:rPr lang="en-US" sz="1600" dirty="0">
                <a:ea typeface="Palatino" pitchFamily="2" charset="77"/>
              </a:rPr>
              <a:t>visualize</a:t>
            </a:r>
            <a:r>
              <a:rPr lang="en-IT" sz="1600">
                <a:ea typeface="Palatino" pitchFamily="2" charset="77"/>
              </a:rPr>
              <a:t>_</a:t>
            </a:r>
            <a:r>
              <a:rPr lang="en-IT" sz="1600" dirty="0">
                <a:ea typeface="Palatino" pitchFamily="2" charset="77"/>
              </a:rPr>
              <a:t>step/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E5A3E4-4F97-C585-4494-4C865EFFA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49" y="1214002"/>
            <a:ext cx="2461384" cy="5334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D39169-B38D-6F22-74FF-A07BCA05A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479" y="1214836"/>
            <a:ext cx="2386291" cy="51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20621</TotalTime>
  <Words>458</Words>
  <Application>Microsoft Macintosh PowerPoint</Application>
  <PresentationFormat>Widescreen</PresentationFormat>
  <Paragraphs>115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Recap: Provider (core) flow</vt:lpstr>
      <vt:lpstr>Recap: Communicating with IMPACT</vt:lpstr>
      <vt:lpstr>Recap: The networking flow</vt:lpstr>
      <vt:lpstr>Outline</vt:lpstr>
      <vt:lpstr>Linking state management with networking: simplified schema</vt:lpstr>
      <vt:lpstr>Linking state management with networking: detailed schema</vt:lpstr>
      <vt:lpstr>Case of study - Live</vt:lpstr>
      <vt:lpstr>Outline</vt:lpstr>
      <vt:lpstr>Exercise 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216</cp:revision>
  <dcterms:created xsi:type="dcterms:W3CDTF">2021-07-19T09:08:13Z</dcterms:created>
  <dcterms:modified xsi:type="dcterms:W3CDTF">2024-05-14T09:34:59Z</dcterms:modified>
</cp:coreProperties>
</file>