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95" r:id="rId3"/>
    <p:sldId id="363" r:id="rId4"/>
    <p:sldId id="374" r:id="rId5"/>
    <p:sldId id="364" r:id="rId6"/>
    <p:sldId id="384" r:id="rId7"/>
    <p:sldId id="385" r:id="rId8"/>
    <p:sldId id="383" r:id="rId9"/>
    <p:sldId id="380" r:id="rId10"/>
    <p:sldId id="386" r:id="rId11"/>
    <p:sldId id="387" r:id="rId12"/>
    <p:sldId id="381" r:id="rId13"/>
    <p:sldId id="391" r:id="rId14"/>
    <p:sldId id="388" r:id="rId15"/>
    <p:sldId id="389" r:id="rId16"/>
    <p:sldId id="390" r:id="rId17"/>
    <p:sldId id="382" r:id="rId18"/>
    <p:sldId id="393" r:id="rId19"/>
    <p:sldId id="303" r:id="rId20"/>
    <p:sldId id="394" r:id="rId21"/>
    <p:sldId id="3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8" autoAdjust="0"/>
    <p:restoredTop sz="87618"/>
  </p:normalViewPr>
  <p:slideViewPr>
    <p:cSldViewPr snapToGrid="0">
      <p:cViewPr varScale="1">
        <p:scale>
          <a:sx n="181" d="100"/>
          <a:sy n="181" d="100"/>
        </p:scale>
        <p:origin x="56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24/02/22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685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943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2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fitbit.com/build/reference/web-api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fitbitter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cappon.github.io/fitbitter/" TargetMode="External"/><Relationship Id="rId4" Type="http://schemas.openxmlformats.org/officeDocument/2006/relationships/hyperlink" Target="https://github.com/gcappon/fitbitte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cappon.github.io/fitbitter/getstarted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packages/health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health" TargetMode="External"/><Relationship Id="rId2" Type="http://schemas.openxmlformats.org/officeDocument/2006/relationships/hyperlink" Target="https://dev.fitbit.com/build/reference/web-api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fitbitter" TargetMode="External"/><Relationship Id="rId2" Type="http://schemas.openxmlformats.org/officeDocument/2006/relationships/hyperlink" Target="https://dev.fitbit.com/build/reference/web-api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ub.dev/packages/health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6.sv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0.sv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Fitbitter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Fitbit data flow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946331" y="1660690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Front-End</a:t>
            </a:r>
            <a:endParaRPr lang="en-IT" b="1" dirty="0"/>
          </a:p>
        </p:txBody>
      </p:sp>
      <p:pic>
        <p:nvPicPr>
          <p:cNvPr id="8" name="Graphic 7" descr="Smart Phone outline">
            <a:extLst>
              <a:ext uri="{FF2B5EF4-FFF2-40B4-BE49-F238E27FC236}">
                <a16:creationId xmlns:a16="http://schemas.microsoft.com/office/drawing/2014/main" id="{01947653-06FD-E240-9795-D848F26F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4783" y="4800958"/>
            <a:ext cx="1801111" cy="1801111"/>
          </a:xfrm>
          <a:prstGeom prst="rect">
            <a:avLst/>
          </a:prstGeom>
        </p:spPr>
      </p:pic>
      <p:pic>
        <p:nvPicPr>
          <p:cNvPr id="10" name="Graphic 9" descr="Server outline">
            <a:extLst>
              <a:ext uri="{FF2B5EF4-FFF2-40B4-BE49-F238E27FC236}">
                <a16:creationId xmlns:a16="http://schemas.microsoft.com/office/drawing/2014/main" id="{1464BB1E-3089-9E41-85E0-F5DDBD9B6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3611" y="3865994"/>
            <a:ext cx="1702216" cy="17022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F2290B-2953-C542-A454-E005847CA1C7}"/>
              </a:ext>
            </a:extLst>
          </p:cNvPr>
          <p:cNvSpPr/>
          <p:nvPr/>
        </p:nvSpPr>
        <p:spPr>
          <a:xfrm>
            <a:off x="4482213" y="2620300"/>
            <a:ext cx="1338399" cy="1080589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Fitbit Public Web API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724EC2-CC4E-B749-8A14-FC439027D2AE}"/>
              </a:ext>
            </a:extLst>
          </p:cNvPr>
          <p:cNvCxnSpPr/>
          <p:nvPr/>
        </p:nvCxnSpPr>
        <p:spPr>
          <a:xfrm>
            <a:off x="3818257" y="1717038"/>
            <a:ext cx="0" cy="45948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7C623A3-DD60-9940-9A76-6483BD7F2034}"/>
              </a:ext>
            </a:extLst>
          </p:cNvPr>
          <p:cNvSpPr txBox="1">
            <a:spLocks/>
          </p:cNvSpPr>
          <p:nvPr/>
        </p:nvSpPr>
        <p:spPr>
          <a:xfrm>
            <a:off x="6246377" y="1577137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Back-End</a:t>
            </a:r>
            <a:endParaRPr lang="en-IT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255129F-ADE3-134A-BC2F-8CC1E264CBAC}"/>
              </a:ext>
            </a:extLst>
          </p:cNvPr>
          <p:cNvSpPr txBox="1">
            <a:spLocks/>
          </p:cNvSpPr>
          <p:nvPr/>
        </p:nvSpPr>
        <p:spPr>
          <a:xfrm>
            <a:off x="6762840" y="5829795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Fitbit Server</a:t>
            </a:r>
            <a:endParaRPr lang="en-IT" sz="2000" dirty="0"/>
          </a:p>
        </p:txBody>
      </p: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1F2DA623-2F65-9948-951A-6D9295A5CC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0083" y="3610477"/>
            <a:ext cx="1620909" cy="1620909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24CB69C-C5AE-2148-B7B6-8FCD466CADDA}"/>
              </a:ext>
            </a:extLst>
          </p:cNvPr>
          <p:cNvSpPr txBox="1">
            <a:spLocks/>
          </p:cNvSpPr>
          <p:nvPr/>
        </p:nvSpPr>
        <p:spPr>
          <a:xfrm>
            <a:off x="10142879" y="5310652"/>
            <a:ext cx="1620913" cy="93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Health data DB</a:t>
            </a:r>
            <a:endParaRPr lang="en-IT" dirty="0"/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64064F28-5732-CC49-BDE1-28C668E0F826}"/>
              </a:ext>
            </a:extLst>
          </p:cNvPr>
          <p:cNvSpPr/>
          <p:nvPr/>
        </p:nvSpPr>
        <p:spPr>
          <a:xfrm>
            <a:off x="3326767" y="5405715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E95F882B-C9A0-984E-B4D1-E006949F0155}"/>
              </a:ext>
            </a:extLst>
          </p:cNvPr>
          <p:cNvSpPr/>
          <p:nvPr/>
        </p:nvSpPr>
        <p:spPr>
          <a:xfrm rot="1893533">
            <a:off x="5903342" y="3748419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C2FA978B-6B24-3D4A-A009-9F4D7082F85B}"/>
              </a:ext>
            </a:extLst>
          </p:cNvPr>
          <p:cNvSpPr/>
          <p:nvPr/>
        </p:nvSpPr>
        <p:spPr>
          <a:xfrm>
            <a:off x="8678689" y="4420932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99559E-BC6E-F649-8EA5-0AF248FC13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441" y="5118595"/>
            <a:ext cx="1422400" cy="142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DC692D-4745-DD4D-8AA4-734B03C9B0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3146" y="5419322"/>
            <a:ext cx="564381" cy="5643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01089B7-72D9-A747-84B5-8D5CEF6DF77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9990"/>
          <a:stretch/>
        </p:blipFill>
        <p:spPr>
          <a:xfrm>
            <a:off x="1643435" y="2825679"/>
            <a:ext cx="955718" cy="860243"/>
          </a:xfrm>
          <a:prstGeom prst="rect">
            <a:avLst/>
          </a:prstGeom>
        </p:spPr>
      </p:pic>
      <p:pic>
        <p:nvPicPr>
          <p:cNvPr id="28" name="Graphic 27" descr="Smart Phone outline">
            <a:extLst>
              <a:ext uri="{FF2B5EF4-FFF2-40B4-BE49-F238E27FC236}">
                <a16:creationId xmlns:a16="http://schemas.microsoft.com/office/drawing/2014/main" id="{EC35D4F1-FB97-354B-A24A-2FDA502FD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0107" y="2313386"/>
            <a:ext cx="1801111" cy="1801111"/>
          </a:xfrm>
          <a:prstGeom prst="rect">
            <a:avLst/>
          </a:prstGeom>
        </p:spPr>
      </p:pic>
      <p:sp>
        <p:nvSpPr>
          <p:cNvPr id="30" name="Left-right Arrow 29">
            <a:extLst>
              <a:ext uri="{FF2B5EF4-FFF2-40B4-BE49-F238E27FC236}">
                <a16:creationId xmlns:a16="http://schemas.microsoft.com/office/drawing/2014/main" id="{419E90F1-F9E4-F049-8620-E742AA7A1290}"/>
              </a:ext>
            </a:extLst>
          </p:cNvPr>
          <p:cNvSpPr/>
          <p:nvPr/>
        </p:nvSpPr>
        <p:spPr>
          <a:xfrm>
            <a:off x="3262235" y="2892191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FD55DB-8F93-9843-B136-5123DA52B712}"/>
              </a:ext>
            </a:extLst>
          </p:cNvPr>
          <p:cNvSpPr/>
          <p:nvPr/>
        </p:nvSpPr>
        <p:spPr>
          <a:xfrm>
            <a:off x="4476053" y="5151835"/>
            <a:ext cx="1338399" cy="108058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Fitbit Private API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078450AB-AE10-DC47-9CD1-918C28556445}"/>
              </a:ext>
            </a:extLst>
          </p:cNvPr>
          <p:cNvSpPr/>
          <p:nvPr/>
        </p:nvSpPr>
        <p:spPr>
          <a:xfrm rot="19527441">
            <a:off x="5911458" y="5215527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B46A1-7E8E-AE43-9969-F6D01EC334EF}"/>
              </a:ext>
            </a:extLst>
          </p:cNvPr>
          <p:cNvSpPr/>
          <p:nvPr/>
        </p:nvSpPr>
        <p:spPr>
          <a:xfrm>
            <a:off x="1220107" y="2212410"/>
            <a:ext cx="4875893" cy="2049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5354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use them? Three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1314434" y="1330510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Front-End</a:t>
            </a:r>
            <a:endParaRPr lang="en-IT" b="1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7C623A3-DD60-9940-9A76-6483BD7F2034}"/>
              </a:ext>
            </a:extLst>
          </p:cNvPr>
          <p:cNvSpPr txBox="1">
            <a:spLocks/>
          </p:cNvSpPr>
          <p:nvPr/>
        </p:nvSpPr>
        <p:spPr>
          <a:xfrm>
            <a:off x="4685965" y="3334987"/>
            <a:ext cx="6600643" cy="264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dirty="0"/>
              <a:t>Authorize your app via OAuth2 protocol using my Fitbit credentials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Store the authorization credentials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Use those credentials to make requests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01089B7-72D9-A747-84B5-8D5CEF6DF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1859342" y="3807866"/>
            <a:ext cx="955718" cy="860243"/>
          </a:xfrm>
          <a:prstGeom prst="rect">
            <a:avLst/>
          </a:prstGeom>
        </p:spPr>
      </p:pic>
      <p:pic>
        <p:nvPicPr>
          <p:cNvPr id="28" name="Graphic 27" descr="Smart Phone outline">
            <a:extLst>
              <a:ext uri="{FF2B5EF4-FFF2-40B4-BE49-F238E27FC236}">
                <a16:creationId xmlns:a16="http://schemas.microsoft.com/office/drawing/2014/main" id="{EC35D4F1-FB97-354B-A24A-2FDA502FD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416" y="3047202"/>
            <a:ext cx="2381569" cy="238156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578B70-4072-6E4A-B9DF-753A7C9950F9}"/>
              </a:ext>
            </a:extLst>
          </p:cNvPr>
          <p:cNvCxnSpPr/>
          <p:nvPr/>
        </p:nvCxnSpPr>
        <p:spPr>
          <a:xfrm>
            <a:off x="4205714" y="1388492"/>
            <a:ext cx="0" cy="45948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D2ADED9-4BB9-2348-B9DA-6F8E885E6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706" y="1623630"/>
            <a:ext cx="1091485" cy="1091485"/>
          </a:xfrm>
          <a:prstGeom prst="rect">
            <a:avLst/>
          </a:prstGeom>
        </p:spPr>
      </p:pic>
      <p:pic>
        <p:nvPicPr>
          <p:cNvPr id="32" name="Graphic 31" descr="Server outline">
            <a:extLst>
              <a:ext uri="{FF2B5EF4-FFF2-40B4-BE49-F238E27FC236}">
                <a16:creationId xmlns:a16="http://schemas.microsoft.com/office/drawing/2014/main" id="{0EF49F6A-5830-7D4D-B919-BE7AE514B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4258" y="1415116"/>
            <a:ext cx="1702216" cy="1702216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0CD95F6-B740-684C-9C0D-4C009AAE1659}"/>
              </a:ext>
            </a:extLst>
          </p:cNvPr>
          <p:cNvSpPr txBox="1">
            <a:spLocks/>
          </p:cNvSpPr>
          <p:nvPr/>
        </p:nvSpPr>
        <p:spPr>
          <a:xfrm>
            <a:off x="8131846" y="1852167"/>
            <a:ext cx="1882254" cy="1124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Fitbit Server</a:t>
            </a:r>
            <a:endParaRPr lang="en-IT" sz="2800" dirty="0"/>
          </a:p>
        </p:txBody>
      </p:sp>
    </p:spTree>
    <p:extLst>
      <p:ext uri="{BB962C8B-B14F-4D97-AF65-F5344CB8AC3E}">
        <p14:creationId xmlns:p14="http://schemas.microsoft.com/office/powerpoint/2010/main" val="919954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use them? Docs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B5AEC4-DCE6-1F4A-A696-D45F0A990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315"/>
            <a:ext cx="12192000" cy="3840609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E36ABE7-0918-CB4B-A892-E03401FF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9203508" cy="5334907"/>
          </a:xfrm>
        </p:spPr>
        <p:txBody>
          <a:bodyPr>
            <a:normAutofit/>
          </a:bodyPr>
          <a:lstStyle/>
          <a:p>
            <a:r>
              <a:rPr lang="en-GB" dirty="0">
                <a:hlinkClick r:id="rId3"/>
              </a:rPr>
              <a:t>https://dev.fitbit.com/build/reference/web-api/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773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network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Health data from the Web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Fitbit Web API</a:t>
            </a:r>
          </a:p>
          <a:p>
            <a:r>
              <a:rPr lang="en-GB" b="1" dirty="0" err="1"/>
              <a:t>Fitbitter</a:t>
            </a:r>
            <a:endParaRPr lang="en-GB" b="1" dirty="0"/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096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use them? Fitbitter</a:t>
            </a:r>
          </a:p>
        </p:txBody>
      </p:sp>
      <p:pic>
        <p:nvPicPr>
          <p:cNvPr id="3074" name="Picture 2" descr="hero">
            <a:extLst>
              <a:ext uri="{FF2B5EF4-FFF2-40B4-BE49-F238E27FC236}">
                <a16:creationId xmlns:a16="http://schemas.microsoft.com/office/drawing/2014/main" id="{510AB772-FD9D-3A4C-A8C0-F6F9B7E34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03" y="1361167"/>
            <a:ext cx="4687635" cy="46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36FC8-EA7D-6A48-A3C4-F752D70E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6445594" cy="4858203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To make your life easier, I developed a dedicated package: Fitbitter</a:t>
            </a:r>
          </a:p>
          <a:p>
            <a:endParaRPr lang="en-IT" dirty="0"/>
          </a:p>
          <a:p>
            <a:r>
              <a:rPr lang="en-IT" dirty="0"/>
              <a:t>It exposes simple client-side APIs to make those “three steps” easy.</a:t>
            </a:r>
          </a:p>
          <a:p>
            <a:endParaRPr lang="en-IT" dirty="0"/>
          </a:p>
          <a:p>
            <a:r>
              <a:rPr lang="en-IT" dirty="0"/>
              <a:t>Pub.dev</a:t>
            </a:r>
            <a:br>
              <a:rPr lang="en-IT" dirty="0"/>
            </a:br>
            <a:r>
              <a:rPr lang="en-GB" dirty="0">
                <a:hlinkClick r:id="rId3"/>
              </a:rPr>
              <a:t>https://pub.dev/packages/fitbitter</a:t>
            </a:r>
            <a:r>
              <a:rPr lang="en-GB" dirty="0"/>
              <a:t> </a:t>
            </a:r>
            <a:endParaRPr lang="en-IT" dirty="0"/>
          </a:p>
          <a:p>
            <a:endParaRPr lang="en-IT" dirty="0"/>
          </a:p>
          <a:p>
            <a:r>
              <a:rPr lang="en-IT" dirty="0"/>
              <a:t>Repository: </a:t>
            </a:r>
            <a:r>
              <a:rPr lang="en-GB" dirty="0">
                <a:hlinkClick r:id="rId4"/>
              </a:rPr>
              <a:t>https://github.com/gcappon/fitbitter</a:t>
            </a:r>
            <a:r>
              <a:rPr lang="en-GB" dirty="0"/>
              <a:t> </a:t>
            </a:r>
            <a:r>
              <a:rPr lang="en-IT" dirty="0"/>
              <a:t>  </a:t>
            </a:r>
          </a:p>
          <a:p>
            <a:endParaRPr lang="en-IT" dirty="0"/>
          </a:p>
          <a:p>
            <a:r>
              <a:rPr lang="en-IT" dirty="0"/>
              <a:t>Docs &amp; Guides: </a:t>
            </a:r>
            <a:r>
              <a:rPr lang="en-GB" dirty="0">
                <a:hlinkClick r:id="rId5"/>
              </a:rPr>
              <a:t>https://gcappon.github.io/fitbitter/</a:t>
            </a:r>
            <a:r>
              <a:rPr lang="en-GB" dirty="0"/>
              <a:t> 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6231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use them? Fitbitter</a:t>
            </a:r>
          </a:p>
        </p:txBody>
      </p:sp>
      <p:pic>
        <p:nvPicPr>
          <p:cNvPr id="8" name="Picture 7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70F6B0AF-875E-4643-B27A-E486339D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" y="1533343"/>
            <a:ext cx="12192000" cy="47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7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use them? Fitbitter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F05F4DF-0A12-3444-B2C4-4F5967CC7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2" r="9742"/>
          <a:stretch/>
        </p:blipFill>
        <p:spPr>
          <a:xfrm>
            <a:off x="7029013" y="1235488"/>
            <a:ext cx="5074571" cy="5351450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5876313-C103-6B45-9A26-268F7FD93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6524060" cy="53349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T" dirty="0"/>
          </a:p>
          <a:p>
            <a:r>
              <a:rPr lang="en-IT" dirty="0"/>
              <a:t>In the “Get Started” page of the docs you will find all the necessary info to start working with fitbitter and access to my Fitbit-generated data: </a:t>
            </a:r>
            <a:r>
              <a:rPr lang="en-GB" dirty="0">
                <a:hlinkClick r:id="rId3"/>
              </a:rPr>
              <a:t>https://gcappon.github.io/fitbitter/getstarted</a:t>
            </a:r>
            <a:r>
              <a:rPr lang="en-GB" dirty="0"/>
              <a:t> </a:t>
            </a:r>
            <a:endParaRPr lang="en-IT" dirty="0"/>
          </a:p>
          <a:p>
            <a:endParaRPr lang="en-IT" dirty="0"/>
          </a:p>
          <a:p>
            <a:r>
              <a:rPr lang="en-IT" dirty="0"/>
              <a:t>In this lesson, I won’t guide you with a case study. </a:t>
            </a:r>
          </a:p>
          <a:p>
            <a:endParaRPr lang="en-IT" dirty="0"/>
          </a:p>
          <a:p>
            <a:r>
              <a:rPr lang="en-IT" dirty="0"/>
              <a:t>Try to follow the guide I prepared for you to fetch yesterday’s step count. This will teach you how to reuse others’ (documented) code, i.e., 99% of the scenarios you will face in the real world.</a:t>
            </a:r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  <a:p>
            <a:endParaRPr lang="en-IT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A09423-BB11-F646-B2D8-FC13CFCFF716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lab_09-fitbitter/fitbitter_test/ </a:t>
            </a:r>
          </a:p>
        </p:txBody>
      </p:sp>
    </p:spTree>
    <p:extLst>
      <p:ext uri="{BB962C8B-B14F-4D97-AF65-F5344CB8AC3E}">
        <p14:creationId xmlns:p14="http://schemas.microsoft.com/office/powerpoint/2010/main" val="231262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Don’t want to use my data for your project?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E36ABE7-0918-CB4B-A892-E03401FF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86973" cy="5334907"/>
          </a:xfrm>
        </p:spPr>
        <p:txBody>
          <a:bodyPr>
            <a:normAutofit/>
          </a:bodyPr>
          <a:lstStyle/>
          <a:p>
            <a:r>
              <a:rPr lang="en-GB" dirty="0"/>
              <a:t>I provide you with the possibility of fetching my data to have some health-related stuff to work on during the project preparation.</a:t>
            </a:r>
          </a:p>
          <a:p>
            <a:endParaRPr lang="en-GB" dirty="0"/>
          </a:p>
          <a:p>
            <a:r>
              <a:rPr lang="en-GB" dirty="0"/>
              <a:t>What if you do not want to use my data? For the sake of freedom, you have other choices: </a:t>
            </a:r>
          </a:p>
          <a:p>
            <a:endParaRPr lang="en-GB" dirty="0"/>
          </a:p>
          <a:p>
            <a:pPr lvl="1"/>
            <a:r>
              <a:rPr lang="en-GB" dirty="0"/>
              <a:t>If you have your own Fitbit, feel free to use </a:t>
            </a:r>
            <a:r>
              <a:rPr lang="en-GB" dirty="0" err="1"/>
              <a:t>fitbitter</a:t>
            </a:r>
            <a:r>
              <a:rPr lang="en-GB" dirty="0"/>
              <a:t> to connect to your device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If you have another smartwatch (Garmin, Apple Watch,…) that sync data to Apple Health or Google Fit you can try to use the health package </a:t>
            </a:r>
            <a:r>
              <a:rPr lang="en-GB" dirty="0">
                <a:hlinkClick r:id="rId2"/>
              </a:rPr>
              <a:t>https://pub.dev/packages/health</a:t>
            </a:r>
            <a:r>
              <a:rPr lang="en-GB" dirty="0"/>
              <a:t> 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81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network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Health data from the Web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Fitbit Web API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Fitbitter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37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10913119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Get familiar with the </a:t>
            </a:r>
            <a:r>
              <a:rPr lang="en-US" dirty="0" err="1"/>
              <a:t>fitbitter</a:t>
            </a:r>
            <a:r>
              <a:rPr lang="en-US" dirty="0"/>
              <a:t> package capabilities</a:t>
            </a:r>
          </a:p>
          <a:p>
            <a:endParaRPr lang="en-US" dirty="0"/>
          </a:p>
          <a:p>
            <a:r>
              <a:rPr lang="en-US" dirty="0"/>
              <a:t>Read the docs of the Fitbit Web API</a:t>
            </a:r>
          </a:p>
          <a:p>
            <a:pPr lvl="1"/>
            <a:r>
              <a:rPr lang="en-GB" dirty="0">
                <a:hlinkClick r:id="rId2"/>
              </a:rPr>
              <a:t>https://dev.fitbit.com/build/reference/web-api/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Take a look the health package</a:t>
            </a:r>
          </a:p>
          <a:p>
            <a:pPr lvl="1"/>
            <a:r>
              <a:rPr lang="en-GB" dirty="0">
                <a:hlinkClick r:id="rId3"/>
              </a:rPr>
              <a:t>https://pub.dev/packages/health</a:t>
            </a:r>
            <a:r>
              <a:rPr lang="en-GB" dirty="0"/>
              <a:t> </a:t>
            </a:r>
          </a:p>
          <a:p>
            <a:pPr lvl="1"/>
            <a:endParaRPr lang="en-US" dirty="0"/>
          </a:p>
          <a:p>
            <a:pPr lvl="1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network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Health data from the Web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Fitbit Web API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Fitbitter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network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Health data from the Web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Fitbit Web API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Fitbitter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624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32139"/>
            <a:ext cx="10913119" cy="5334907"/>
          </a:xfrm>
        </p:spPr>
        <p:txBody>
          <a:bodyPr>
            <a:normAutofit/>
          </a:bodyPr>
          <a:lstStyle/>
          <a:p>
            <a:endParaRPr lang="en-IT" dirty="0"/>
          </a:p>
          <a:p>
            <a:r>
              <a:rPr lang="en-IT" dirty="0"/>
              <a:t>Fitbit Web API</a:t>
            </a:r>
          </a:p>
          <a:p>
            <a:pPr lvl="1"/>
            <a:r>
              <a:rPr lang="en-GB" dirty="0">
                <a:hlinkClick r:id="rId2"/>
              </a:rPr>
              <a:t>https://dev.fitbit.com/build/reference/web-api/</a:t>
            </a:r>
            <a:r>
              <a:rPr lang="en-GB" dirty="0"/>
              <a:t> </a:t>
            </a:r>
          </a:p>
          <a:p>
            <a:pPr lvl="1"/>
            <a:endParaRPr lang="en-IT" dirty="0"/>
          </a:p>
          <a:p>
            <a:r>
              <a:rPr lang="en-IT" dirty="0"/>
              <a:t>Fitbitter package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https://pub.dev/packages/fitbitter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Health package</a:t>
            </a:r>
          </a:p>
          <a:p>
            <a:pPr lvl="1"/>
            <a:r>
              <a:rPr lang="en-GB" dirty="0">
                <a:hlinkClick r:id="rId4"/>
              </a:rPr>
              <a:t>https://pub.dev/packages/health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9339E-8A81-2441-8894-466CF2091C4C}"/>
              </a:ext>
            </a:extLst>
          </p:cNvPr>
          <p:cNvSpPr/>
          <p:nvPr/>
        </p:nvSpPr>
        <p:spPr>
          <a:xfrm>
            <a:off x="3262086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Navigate between screens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A10E2-4B67-4448-8871-FA03D68FCBE9}"/>
              </a:ext>
            </a:extLst>
          </p:cNvPr>
          <p:cNvSpPr/>
          <p:nvPr/>
        </p:nvSpPr>
        <p:spPr>
          <a:xfrm>
            <a:off x="6301925" y="1506748"/>
            <a:ext cx="2571750" cy="86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simple API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96BC1-682C-AC4F-AE0B-DE841D7AAA23}"/>
              </a:ext>
            </a:extLst>
          </p:cNvPr>
          <p:cNvSpPr/>
          <p:nvPr/>
        </p:nvSpPr>
        <p:spPr>
          <a:xfrm>
            <a:off x="6287293" y="2757271"/>
            <a:ext cx="2571750" cy="860243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Fetch wearable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C45BF-9708-D246-AF7A-63F93085FA1B}"/>
              </a:ext>
            </a:extLst>
          </p:cNvPr>
          <p:cNvSpPr/>
          <p:nvPr/>
        </p:nvSpPr>
        <p:spPr>
          <a:xfrm>
            <a:off x="3262086" y="151013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Create a 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3CF9B-84DE-9A4C-9E18-FBA6C2A9FAAE}"/>
              </a:ext>
            </a:extLst>
          </p:cNvPr>
          <p:cNvSpPr/>
          <p:nvPr/>
        </p:nvSpPr>
        <p:spPr>
          <a:xfrm>
            <a:off x="9303992" y="2752427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Persist user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EA357-0CE7-EE42-AA24-CF594C57CF30}"/>
              </a:ext>
            </a:extLst>
          </p:cNvPr>
          <p:cNvSpPr/>
          <p:nvPr/>
        </p:nvSpPr>
        <p:spPr>
          <a:xfrm>
            <a:off x="3262086" y="4006100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Manage the app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91CCE-800C-D14F-AC56-D2B57CD4489C}"/>
              </a:ext>
            </a:extLst>
          </p:cNvPr>
          <p:cNvSpPr/>
          <p:nvPr/>
        </p:nvSpPr>
        <p:spPr>
          <a:xfrm>
            <a:off x="428173" y="400189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Understand Flutter’s principles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8F71A-FE43-5D4A-9447-12A5D61DBED5}"/>
              </a:ext>
            </a:extLst>
          </p:cNvPr>
          <p:cNvSpPr/>
          <p:nvPr/>
        </p:nvSpPr>
        <p:spPr>
          <a:xfrm>
            <a:off x="428173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familiar with Dart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EC684-AEE0-714D-BA51-7C00C2C4DCF1}"/>
              </a:ext>
            </a:extLst>
          </p:cNvPr>
          <p:cNvSpPr/>
          <p:nvPr/>
        </p:nvSpPr>
        <p:spPr>
          <a:xfrm>
            <a:off x="428173" y="1510134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Collaborate and version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FE1B8-79ED-B645-A1A5-DD1C452F5C1B}"/>
              </a:ext>
            </a:extLst>
          </p:cNvPr>
          <p:cNvSpPr/>
          <p:nvPr/>
        </p:nvSpPr>
        <p:spPr>
          <a:xfrm>
            <a:off x="9303992" y="1498505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Implement user authentication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9206F-E158-C04A-AA9B-1F9FCE860BD3}"/>
              </a:ext>
            </a:extLst>
          </p:cNvPr>
          <p:cNvSpPr/>
          <p:nvPr/>
        </p:nvSpPr>
        <p:spPr>
          <a:xfrm>
            <a:off x="428173" y="5818578"/>
            <a:ext cx="11553370" cy="4537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 with your fantasy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B9E0C-1958-334C-8E68-E5B5D895F3A0}"/>
              </a:ext>
            </a:extLst>
          </p:cNvPr>
          <p:cNvCxnSpPr>
            <a:cxnSpLocks/>
          </p:cNvCxnSpPr>
          <p:nvPr/>
        </p:nvCxnSpPr>
        <p:spPr>
          <a:xfrm>
            <a:off x="11981543" y="1231320"/>
            <a:ext cx="0" cy="408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714A049-D46C-4741-AC57-5ADD5A556D5E}"/>
              </a:ext>
            </a:extLst>
          </p:cNvPr>
          <p:cNvSpPr txBox="1">
            <a:spLocks/>
          </p:cNvSpPr>
          <p:nvPr/>
        </p:nvSpPr>
        <p:spPr>
          <a:xfrm>
            <a:off x="428172" y="4971142"/>
            <a:ext cx="5405664" cy="34834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27A7E2-5907-244F-9EA4-6EB7B1B78FC4}"/>
              </a:ext>
            </a:extLst>
          </p:cNvPr>
          <p:cNvSpPr txBox="1">
            <a:spLocks/>
          </p:cNvSpPr>
          <p:nvPr/>
        </p:nvSpPr>
        <p:spPr>
          <a:xfrm>
            <a:off x="6273451" y="4971142"/>
            <a:ext cx="2600224" cy="36074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97F527A-6D86-4B4B-8507-E05C41EE2643}"/>
              </a:ext>
            </a:extLst>
          </p:cNvPr>
          <p:cNvSpPr txBox="1">
            <a:spLocks/>
          </p:cNvSpPr>
          <p:nvPr/>
        </p:nvSpPr>
        <p:spPr>
          <a:xfrm>
            <a:off x="9304006" y="4971141"/>
            <a:ext cx="2571736" cy="348343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0D4DC1-5C18-7F46-8370-E7C962DEF38F}"/>
              </a:ext>
            </a:extLst>
          </p:cNvPr>
          <p:cNvSpPr/>
          <p:nvPr/>
        </p:nvSpPr>
        <p:spPr>
          <a:xfrm>
            <a:off x="428172" y="1209985"/>
            <a:ext cx="913817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637D9E-30CA-E84B-801A-C532883DD90D}"/>
              </a:ext>
            </a:extLst>
          </p:cNvPr>
          <p:cNvSpPr/>
          <p:nvPr/>
        </p:nvSpPr>
        <p:spPr>
          <a:xfrm>
            <a:off x="428173" y="2455130"/>
            <a:ext cx="913832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2/3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7C382-226C-FA46-8DB3-6D1900A47C91}"/>
              </a:ext>
            </a:extLst>
          </p:cNvPr>
          <p:cNvSpPr/>
          <p:nvPr/>
        </p:nvSpPr>
        <p:spPr>
          <a:xfrm>
            <a:off x="428173" y="3696156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FB24BA-496D-0646-B792-701E8EF31927}"/>
              </a:ext>
            </a:extLst>
          </p:cNvPr>
          <p:cNvSpPr/>
          <p:nvPr/>
        </p:nvSpPr>
        <p:spPr>
          <a:xfrm>
            <a:off x="3264544" y="1207068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2D3ECA-27A3-E346-97B6-6DED991CCB03}"/>
              </a:ext>
            </a:extLst>
          </p:cNvPr>
          <p:cNvSpPr/>
          <p:nvPr/>
        </p:nvSpPr>
        <p:spPr>
          <a:xfrm>
            <a:off x="3264544" y="2452279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FD419-5760-AA40-96E5-CCCF7F0EAF09}"/>
              </a:ext>
            </a:extLst>
          </p:cNvPr>
          <p:cNvSpPr/>
          <p:nvPr/>
        </p:nvSpPr>
        <p:spPr>
          <a:xfrm>
            <a:off x="3264544" y="3705012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BBB248-D357-7143-AFFA-BE798B402DB1}"/>
              </a:ext>
            </a:extLst>
          </p:cNvPr>
          <p:cNvSpPr/>
          <p:nvPr/>
        </p:nvSpPr>
        <p:spPr>
          <a:xfrm>
            <a:off x="6300635" y="1203104"/>
            <a:ext cx="877080" cy="3001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E15202-D95C-2547-87CD-CC21A871EF0B}"/>
              </a:ext>
            </a:extLst>
          </p:cNvPr>
          <p:cNvSpPr/>
          <p:nvPr/>
        </p:nvSpPr>
        <p:spPr>
          <a:xfrm>
            <a:off x="6287293" y="2452279"/>
            <a:ext cx="877080" cy="300148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269CCF-AC68-0344-836A-3DAFE5918B0A}"/>
              </a:ext>
            </a:extLst>
          </p:cNvPr>
          <p:cNvSpPr/>
          <p:nvPr/>
        </p:nvSpPr>
        <p:spPr>
          <a:xfrm>
            <a:off x="9303992" y="1187877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56A9EB-7793-084B-9B37-521829AD396E}"/>
              </a:ext>
            </a:extLst>
          </p:cNvPr>
          <p:cNvSpPr/>
          <p:nvPr/>
        </p:nvSpPr>
        <p:spPr>
          <a:xfrm>
            <a:off x="9305076" y="2436008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6C75B7-9B5F-B74C-BE7F-35C0CDFB1817}"/>
              </a:ext>
            </a:extLst>
          </p:cNvPr>
          <p:cNvCxnSpPr>
            <a:cxnSpLocks/>
          </p:cNvCxnSpPr>
          <p:nvPr/>
        </p:nvCxnSpPr>
        <p:spPr>
          <a:xfrm>
            <a:off x="9056914" y="1231320"/>
            <a:ext cx="0" cy="41026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F77F43-12C7-A14C-810A-67101A243979}"/>
              </a:ext>
            </a:extLst>
          </p:cNvPr>
          <p:cNvCxnSpPr>
            <a:cxnSpLocks/>
          </p:cNvCxnSpPr>
          <p:nvPr/>
        </p:nvCxnSpPr>
        <p:spPr>
          <a:xfrm>
            <a:off x="6052457" y="1231320"/>
            <a:ext cx="0" cy="41026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133C5-2A16-344D-B5D1-EC7DFAA4BD42}"/>
              </a:ext>
            </a:extLst>
          </p:cNvPr>
          <p:cNvSpPr/>
          <p:nvPr/>
        </p:nvSpPr>
        <p:spPr>
          <a:xfrm>
            <a:off x="9295165" y="4007242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Advanced stuff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B5484-6620-3542-B689-4B959C0B7DF8}"/>
              </a:ext>
            </a:extLst>
          </p:cNvPr>
          <p:cNvSpPr/>
          <p:nvPr/>
        </p:nvSpPr>
        <p:spPr>
          <a:xfrm>
            <a:off x="9296249" y="3690823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12</a:t>
            </a:r>
          </a:p>
        </p:txBody>
      </p:sp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A2607237-7AC3-924E-A8DE-9B2626683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91" y="1231135"/>
            <a:ext cx="509952" cy="509952"/>
          </a:xfrm>
          <a:prstGeom prst="rect">
            <a:avLst/>
          </a:prstGeom>
        </p:spPr>
      </p:pic>
      <p:pic>
        <p:nvPicPr>
          <p:cNvPr id="40" name="Graphic 39" descr="Tick with solid fill">
            <a:extLst>
              <a:ext uri="{FF2B5EF4-FFF2-40B4-BE49-F238E27FC236}">
                <a16:creationId xmlns:a16="http://schemas.microsoft.com/office/drawing/2014/main" id="{FC205521-E22C-E34D-BF1C-9189D6231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2478542"/>
            <a:ext cx="509952" cy="509952"/>
          </a:xfrm>
          <a:prstGeom prst="rect">
            <a:avLst/>
          </a:prstGeom>
        </p:spPr>
      </p:pic>
      <p:pic>
        <p:nvPicPr>
          <p:cNvPr id="42" name="Graphic 41" descr="Tick with solid fill">
            <a:extLst>
              <a:ext uri="{FF2B5EF4-FFF2-40B4-BE49-F238E27FC236}">
                <a16:creationId xmlns:a16="http://schemas.microsoft.com/office/drawing/2014/main" id="{4E80BC87-BE4D-004A-8B76-759812E84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3715976"/>
            <a:ext cx="509952" cy="509952"/>
          </a:xfrm>
          <a:prstGeom prst="rect">
            <a:avLst/>
          </a:prstGeom>
        </p:spPr>
      </p:pic>
      <p:pic>
        <p:nvPicPr>
          <p:cNvPr id="49" name="Graphic 48" descr="Tick with solid fill">
            <a:extLst>
              <a:ext uri="{FF2B5EF4-FFF2-40B4-BE49-F238E27FC236}">
                <a16:creationId xmlns:a16="http://schemas.microsoft.com/office/drawing/2014/main" id="{7216EBF6-9143-144F-B9D7-70E9EA80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0738" y="1233035"/>
            <a:ext cx="509952" cy="509952"/>
          </a:xfrm>
          <a:prstGeom prst="rect">
            <a:avLst/>
          </a:prstGeom>
        </p:spPr>
      </p:pic>
      <p:pic>
        <p:nvPicPr>
          <p:cNvPr id="50" name="Graphic 49" descr="Tick with solid fill">
            <a:extLst>
              <a:ext uri="{FF2B5EF4-FFF2-40B4-BE49-F238E27FC236}">
                <a16:creationId xmlns:a16="http://schemas.microsoft.com/office/drawing/2014/main" id="{10D2BDBA-5B81-364C-B851-0E1BC2CCA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3195" y="2478188"/>
            <a:ext cx="509952" cy="509952"/>
          </a:xfrm>
          <a:prstGeom prst="rect">
            <a:avLst/>
          </a:prstGeom>
        </p:spPr>
      </p:pic>
      <p:pic>
        <p:nvPicPr>
          <p:cNvPr id="51" name="Graphic 50" descr="Tick with solid fill">
            <a:extLst>
              <a:ext uri="{FF2B5EF4-FFF2-40B4-BE49-F238E27FC236}">
                <a16:creationId xmlns:a16="http://schemas.microsoft.com/office/drawing/2014/main" id="{744FC12F-C22B-224A-B793-9F7CC9C79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3195" y="3724399"/>
            <a:ext cx="509952" cy="509952"/>
          </a:xfrm>
          <a:prstGeom prst="rect">
            <a:avLst/>
          </a:prstGeom>
        </p:spPr>
      </p:pic>
      <p:pic>
        <p:nvPicPr>
          <p:cNvPr id="52" name="Graphic 51" descr="Tick with solid fill">
            <a:extLst>
              <a:ext uri="{FF2B5EF4-FFF2-40B4-BE49-F238E27FC236}">
                <a16:creationId xmlns:a16="http://schemas.microsoft.com/office/drawing/2014/main" id="{E3740417-923E-504B-8A55-BD81EA1FF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82848" y="1234635"/>
            <a:ext cx="509952" cy="5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7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b="1" dirty="0"/>
              <a:t>The network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Health data from the Web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Fitbit Web API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Fitbitter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25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network flow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946331" y="1660690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Front-End</a:t>
            </a:r>
            <a:endParaRPr lang="en-IT" b="1" dirty="0"/>
          </a:p>
        </p:txBody>
      </p:sp>
      <p:pic>
        <p:nvPicPr>
          <p:cNvPr id="8" name="Graphic 7" descr="Smart Phone outline">
            <a:extLst>
              <a:ext uri="{FF2B5EF4-FFF2-40B4-BE49-F238E27FC236}">
                <a16:creationId xmlns:a16="http://schemas.microsoft.com/office/drawing/2014/main" id="{01947653-06FD-E240-9795-D848F26F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4231" y="2958609"/>
            <a:ext cx="1801111" cy="1801111"/>
          </a:xfrm>
          <a:prstGeom prst="rect">
            <a:avLst/>
          </a:prstGeom>
        </p:spPr>
      </p:pic>
      <p:pic>
        <p:nvPicPr>
          <p:cNvPr id="10" name="Graphic 9" descr="Server outline">
            <a:extLst>
              <a:ext uri="{FF2B5EF4-FFF2-40B4-BE49-F238E27FC236}">
                <a16:creationId xmlns:a16="http://schemas.microsoft.com/office/drawing/2014/main" id="{1464BB1E-3089-9E41-85E0-F5DDBD9B6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9053" y="2943375"/>
            <a:ext cx="1702216" cy="17022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F2290B-2953-C542-A454-E005847CA1C7}"/>
              </a:ext>
            </a:extLst>
          </p:cNvPr>
          <p:cNvSpPr/>
          <p:nvPr/>
        </p:nvSpPr>
        <p:spPr>
          <a:xfrm>
            <a:off x="4274117" y="3402733"/>
            <a:ext cx="1330323" cy="76540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RESTful API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724EC2-CC4E-B749-8A14-FC439027D2AE}"/>
              </a:ext>
            </a:extLst>
          </p:cNvPr>
          <p:cNvCxnSpPr/>
          <p:nvPr/>
        </p:nvCxnSpPr>
        <p:spPr>
          <a:xfrm>
            <a:off x="3647527" y="1695357"/>
            <a:ext cx="0" cy="45948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7C623A3-DD60-9940-9A76-6483BD7F2034}"/>
              </a:ext>
            </a:extLst>
          </p:cNvPr>
          <p:cNvSpPr txBox="1">
            <a:spLocks/>
          </p:cNvSpPr>
          <p:nvPr/>
        </p:nvSpPr>
        <p:spPr>
          <a:xfrm>
            <a:off x="6246377" y="1577137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Back-End</a:t>
            </a:r>
            <a:endParaRPr lang="en-IT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255129F-ADE3-134A-BC2F-8CC1E264CBAC}"/>
              </a:ext>
            </a:extLst>
          </p:cNvPr>
          <p:cNvSpPr txBox="1">
            <a:spLocks/>
          </p:cNvSpPr>
          <p:nvPr/>
        </p:nvSpPr>
        <p:spPr>
          <a:xfrm>
            <a:off x="6700746" y="4483322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Server</a:t>
            </a:r>
            <a:endParaRPr lang="en-IT" sz="2000" dirty="0"/>
          </a:p>
        </p:txBody>
      </p: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1F2DA623-2F65-9948-951A-6D9295A5CC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0569" y="1838763"/>
            <a:ext cx="914400" cy="9144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24CB69C-C5AE-2148-B7B6-8FCD466CADDA}"/>
              </a:ext>
            </a:extLst>
          </p:cNvPr>
          <p:cNvSpPr txBox="1">
            <a:spLocks/>
          </p:cNvSpPr>
          <p:nvPr/>
        </p:nvSpPr>
        <p:spPr>
          <a:xfrm>
            <a:off x="10452071" y="2753163"/>
            <a:ext cx="1091396" cy="37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DB</a:t>
            </a:r>
            <a:endParaRPr lang="en-IT" sz="200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AC944BB-7383-6440-8D63-F4B1666F987F}"/>
              </a:ext>
            </a:extLst>
          </p:cNvPr>
          <p:cNvSpPr txBox="1">
            <a:spLocks/>
          </p:cNvSpPr>
          <p:nvPr/>
        </p:nvSpPr>
        <p:spPr>
          <a:xfrm>
            <a:off x="10265293" y="4124763"/>
            <a:ext cx="1464952" cy="5923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Messaging service</a:t>
            </a:r>
            <a:endParaRPr lang="en-IT" sz="2000" dirty="0"/>
          </a:p>
        </p:txBody>
      </p:sp>
      <p:pic>
        <p:nvPicPr>
          <p:cNvPr id="29" name="Graphic 28" descr="Chat bubble outline">
            <a:extLst>
              <a:ext uri="{FF2B5EF4-FFF2-40B4-BE49-F238E27FC236}">
                <a16:creationId xmlns:a16="http://schemas.microsoft.com/office/drawing/2014/main" id="{E8351098-A1C7-9942-9159-1943107DA1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0569" y="3210363"/>
            <a:ext cx="914400" cy="914400"/>
          </a:xfrm>
          <a:prstGeom prst="rect">
            <a:avLst/>
          </a:prstGeom>
        </p:spPr>
      </p:pic>
      <p:pic>
        <p:nvPicPr>
          <p:cNvPr id="31" name="Graphic 30" descr="Basic Shapes outline">
            <a:extLst>
              <a:ext uri="{FF2B5EF4-FFF2-40B4-BE49-F238E27FC236}">
                <a16:creationId xmlns:a16="http://schemas.microsoft.com/office/drawing/2014/main" id="{237880E4-100F-F047-BC10-D264DE3D36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40569" y="4759720"/>
            <a:ext cx="914400" cy="91440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190AD70-A8D8-4544-8F86-E1378DCBA4CA}"/>
              </a:ext>
            </a:extLst>
          </p:cNvPr>
          <p:cNvSpPr txBox="1">
            <a:spLocks/>
          </p:cNvSpPr>
          <p:nvPr/>
        </p:nvSpPr>
        <p:spPr>
          <a:xfrm>
            <a:off x="10162964" y="5687467"/>
            <a:ext cx="1747822" cy="978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Heavy computing service</a:t>
            </a:r>
            <a:endParaRPr lang="en-IT" sz="2000" dirty="0"/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64064F28-5732-CC49-BDE1-28C668E0F826}"/>
              </a:ext>
            </a:extLst>
          </p:cNvPr>
          <p:cNvSpPr/>
          <p:nvPr/>
        </p:nvSpPr>
        <p:spPr>
          <a:xfrm>
            <a:off x="3156037" y="3517031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E95F882B-C9A0-984E-B4D1-E006949F0155}"/>
              </a:ext>
            </a:extLst>
          </p:cNvPr>
          <p:cNvSpPr/>
          <p:nvPr/>
        </p:nvSpPr>
        <p:spPr>
          <a:xfrm>
            <a:off x="5851920" y="3526078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C2FA978B-6B24-3D4A-A009-9F4D7082F85B}"/>
              </a:ext>
            </a:extLst>
          </p:cNvPr>
          <p:cNvSpPr/>
          <p:nvPr/>
        </p:nvSpPr>
        <p:spPr>
          <a:xfrm>
            <a:off x="8925965" y="3517029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38" name="Graphic 37" descr="A man with dreads">
            <a:extLst>
              <a:ext uri="{FF2B5EF4-FFF2-40B4-BE49-F238E27FC236}">
                <a16:creationId xmlns:a16="http://schemas.microsoft.com/office/drawing/2014/main" id="{98EE2F19-368D-0C46-BCCF-EF0EDBE171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5392" y="3445042"/>
            <a:ext cx="774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6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What do we w</a:t>
            </a:r>
            <a:r>
              <a:rPr lang="en-GB" dirty="0"/>
              <a:t>an</a:t>
            </a:r>
            <a:r>
              <a:rPr lang="en-IT" dirty="0"/>
              <a:t>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946331" y="1660690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Front-End</a:t>
            </a:r>
            <a:endParaRPr lang="en-IT" b="1" dirty="0"/>
          </a:p>
        </p:txBody>
      </p:sp>
      <p:pic>
        <p:nvPicPr>
          <p:cNvPr id="10" name="Graphic 9" descr="Server outline">
            <a:extLst>
              <a:ext uri="{FF2B5EF4-FFF2-40B4-BE49-F238E27FC236}">
                <a16:creationId xmlns:a16="http://schemas.microsoft.com/office/drawing/2014/main" id="{1464BB1E-3089-9E41-85E0-F5DDBD9B6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9053" y="2943375"/>
            <a:ext cx="1702216" cy="17022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F2290B-2953-C542-A454-E005847CA1C7}"/>
              </a:ext>
            </a:extLst>
          </p:cNvPr>
          <p:cNvSpPr/>
          <p:nvPr/>
        </p:nvSpPr>
        <p:spPr>
          <a:xfrm>
            <a:off x="4274117" y="3402733"/>
            <a:ext cx="1330323" cy="76540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RESTful API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724EC2-CC4E-B749-8A14-FC439027D2AE}"/>
              </a:ext>
            </a:extLst>
          </p:cNvPr>
          <p:cNvCxnSpPr/>
          <p:nvPr/>
        </p:nvCxnSpPr>
        <p:spPr>
          <a:xfrm>
            <a:off x="3647527" y="1695357"/>
            <a:ext cx="0" cy="45948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7C623A3-DD60-9940-9A76-6483BD7F2034}"/>
              </a:ext>
            </a:extLst>
          </p:cNvPr>
          <p:cNvSpPr txBox="1">
            <a:spLocks/>
          </p:cNvSpPr>
          <p:nvPr/>
        </p:nvSpPr>
        <p:spPr>
          <a:xfrm>
            <a:off x="6246377" y="1577137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Back-End</a:t>
            </a:r>
            <a:endParaRPr lang="en-IT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255129F-ADE3-134A-BC2F-8CC1E264CBAC}"/>
              </a:ext>
            </a:extLst>
          </p:cNvPr>
          <p:cNvSpPr txBox="1">
            <a:spLocks/>
          </p:cNvSpPr>
          <p:nvPr/>
        </p:nvSpPr>
        <p:spPr>
          <a:xfrm>
            <a:off x="6700746" y="4483322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Server</a:t>
            </a:r>
            <a:endParaRPr lang="en-IT" sz="2000" dirty="0"/>
          </a:p>
        </p:txBody>
      </p: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1F2DA623-2F65-9948-951A-6D9295A5C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2788" y="2295963"/>
            <a:ext cx="1973820" cy="197382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190AD70-A8D8-4544-8F86-E1378DCBA4CA}"/>
              </a:ext>
            </a:extLst>
          </p:cNvPr>
          <p:cNvSpPr txBox="1">
            <a:spLocks/>
          </p:cNvSpPr>
          <p:nvPr/>
        </p:nvSpPr>
        <p:spPr>
          <a:xfrm>
            <a:off x="10015787" y="4372129"/>
            <a:ext cx="1747822" cy="978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Health data DB</a:t>
            </a:r>
            <a:endParaRPr lang="en-IT" sz="2800" dirty="0"/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64064F28-5732-CC49-BDE1-28C668E0F826}"/>
              </a:ext>
            </a:extLst>
          </p:cNvPr>
          <p:cNvSpPr/>
          <p:nvPr/>
        </p:nvSpPr>
        <p:spPr>
          <a:xfrm>
            <a:off x="3156037" y="3517031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E95F882B-C9A0-984E-B4D1-E006949F0155}"/>
              </a:ext>
            </a:extLst>
          </p:cNvPr>
          <p:cNvSpPr/>
          <p:nvPr/>
        </p:nvSpPr>
        <p:spPr>
          <a:xfrm>
            <a:off x="5851920" y="3526078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C2FA978B-6B24-3D4A-A009-9F4D7082F85B}"/>
              </a:ext>
            </a:extLst>
          </p:cNvPr>
          <p:cNvSpPr/>
          <p:nvPr/>
        </p:nvSpPr>
        <p:spPr>
          <a:xfrm>
            <a:off x="8925965" y="3517029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38" name="Graphic 37" descr="A man with dreads">
            <a:extLst>
              <a:ext uri="{FF2B5EF4-FFF2-40B4-BE49-F238E27FC236}">
                <a16:creationId xmlns:a16="http://schemas.microsoft.com/office/drawing/2014/main" id="{98EE2F19-368D-0C46-BCCF-EF0EDBE17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392" y="3445042"/>
            <a:ext cx="774700" cy="774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C92A12-4861-D447-80BC-677546573D8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990"/>
          <a:stretch/>
        </p:blipFill>
        <p:spPr>
          <a:xfrm>
            <a:off x="1627426" y="3428284"/>
            <a:ext cx="955718" cy="860243"/>
          </a:xfrm>
          <a:prstGeom prst="rect">
            <a:avLst/>
          </a:prstGeom>
        </p:spPr>
      </p:pic>
      <p:pic>
        <p:nvPicPr>
          <p:cNvPr id="23" name="Graphic 22" descr="Smart Phone outline">
            <a:extLst>
              <a:ext uri="{FF2B5EF4-FFF2-40B4-BE49-F238E27FC236}">
                <a16:creationId xmlns:a16="http://schemas.microsoft.com/office/drawing/2014/main" id="{48B80F5F-DEF2-8A44-B1D2-B27B6DAA9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4098" y="2915991"/>
            <a:ext cx="1801111" cy="18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6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What do we want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946331" y="1660690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Front-End</a:t>
            </a:r>
            <a:endParaRPr lang="en-IT" b="1" dirty="0"/>
          </a:p>
        </p:txBody>
      </p:sp>
      <p:pic>
        <p:nvPicPr>
          <p:cNvPr id="10" name="Graphic 9" descr="Server outline">
            <a:extLst>
              <a:ext uri="{FF2B5EF4-FFF2-40B4-BE49-F238E27FC236}">
                <a16:creationId xmlns:a16="http://schemas.microsoft.com/office/drawing/2014/main" id="{1464BB1E-3089-9E41-85E0-F5DDBD9B6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9053" y="2943375"/>
            <a:ext cx="1702216" cy="17022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F2290B-2953-C542-A454-E005847CA1C7}"/>
              </a:ext>
            </a:extLst>
          </p:cNvPr>
          <p:cNvSpPr/>
          <p:nvPr/>
        </p:nvSpPr>
        <p:spPr>
          <a:xfrm>
            <a:off x="4274117" y="3402733"/>
            <a:ext cx="1330323" cy="76540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RESTful API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724EC2-CC4E-B749-8A14-FC439027D2AE}"/>
              </a:ext>
            </a:extLst>
          </p:cNvPr>
          <p:cNvCxnSpPr/>
          <p:nvPr/>
        </p:nvCxnSpPr>
        <p:spPr>
          <a:xfrm>
            <a:off x="3647527" y="1695357"/>
            <a:ext cx="0" cy="45948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7C623A3-DD60-9940-9A76-6483BD7F2034}"/>
              </a:ext>
            </a:extLst>
          </p:cNvPr>
          <p:cNvSpPr txBox="1">
            <a:spLocks/>
          </p:cNvSpPr>
          <p:nvPr/>
        </p:nvSpPr>
        <p:spPr>
          <a:xfrm>
            <a:off x="6246377" y="1577137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Back-End</a:t>
            </a:r>
            <a:endParaRPr lang="en-IT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255129F-ADE3-134A-BC2F-8CC1E264CBAC}"/>
              </a:ext>
            </a:extLst>
          </p:cNvPr>
          <p:cNvSpPr txBox="1">
            <a:spLocks/>
          </p:cNvSpPr>
          <p:nvPr/>
        </p:nvSpPr>
        <p:spPr>
          <a:xfrm>
            <a:off x="6700746" y="4483322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Server</a:t>
            </a:r>
            <a:endParaRPr lang="en-IT" sz="2000" dirty="0"/>
          </a:p>
        </p:txBody>
      </p: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1F2DA623-2F65-9948-951A-6D9295A5C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2788" y="2295963"/>
            <a:ext cx="1973820" cy="1973820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190AD70-A8D8-4544-8F86-E1378DCBA4CA}"/>
              </a:ext>
            </a:extLst>
          </p:cNvPr>
          <p:cNvSpPr txBox="1">
            <a:spLocks/>
          </p:cNvSpPr>
          <p:nvPr/>
        </p:nvSpPr>
        <p:spPr>
          <a:xfrm>
            <a:off x="10015787" y="4372129"/>
            <a:ext cx="1747822" cy="978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Health data DB</a:t>
            </a:r>
            <a:endParaRPr lang="en-IT" sz="2800" dirty="0"/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64064F28-5732-CC49-BDE1-28C668E0F826}"/>
              </a:ext>
            </a:extLst>
          </p:cNvPr>
          <p:cNvSpPr/>
          <p:nvPr/>
        </p:nvSpPr>
        <p:spPr>
          <a:xfrm>
            <a:off x="3156037" y="3517031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E95F882B-C9A0-984E-B4D1-E006949F0155}"/>
              </a:ext>
            </a:extLst>
          </p:cNvPr>
          <p:cNvSpPr/>
          <p:nvPr/>
        </p:nvSpPr>
        <p:spPr>
          <a:xfrm>
            <a:off x="5851920" y="3526078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C2FA978B-6B24-3D4A-A009-9F4D7082F85B}"/>
              </a:ext>
            </a:extLst>
          </p:cNvPr>
          <p:cNvSpPr/>
          <p:nvPr/>
        </p:nvSpPr>
        <p:spPr>
          <a:xfrm>
            <a:off x="8925965" y="3517029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38" name="Graphic 37" descr="A man with dreads">
            <a:extLst>
              <a:ext uri="{FF2B5EF4-FFF2-40B4-BE49-F238E27FC236}">
                <a16:creationId xmlns:a16="http://schemas.microsoft.com/office/drawing/2014/main" id="{98EE2F19-368D-0C46-BCCF-EF0EDBE17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5392" y="3445042"/>
            <a:ext cx="774700" cy="774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C92A12-4861-D447-80BC-677546573D8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990"/>
          <a:stretch/>
        </p:blipFill>
        <p:spPr>
          <a:xfrm>
            <a:off x="1627426" y="3428284"/>
            <a:ext cx="955718" cy="860243"/>
          </a:xfrm>
          <a:prstGeom prst="rect">
            <a:avLst/>
          </a:prstGeom>
        </p:spPr>
      </p:pic>
      <p:pic>
        <p:nvPicPr>
          <p:cNvPr id="23" name="Graphic 22" descr="Smart Phone outline">
            <a:extLst>
              <a:ext uri="{FF2B5EF4-FFF2-40B4-BE49-F238E27FC236}">
                <a16:creationId xmlns:a16="http://schemas.microsoft.com/office/drawing/2014/main" id="{48B80F5F-DEF2-8A44-B1D2-B27B6DAA9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4098" y="2915991"/>
            <a:ext cx="1801111" cy="1801111"/>
          </a:xfrm>
          <a:prstGeom prst="rect">
            <a:avLst/>
          </a:prstGeom>
        </p:spPr>
      </p:pic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91C1C5DD-9270-624E-980A-150D05EFDE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44058" y="4745063"/>
            <a:ext cx="1821733" cy="182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4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idea 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E36ABE7-0918-CB4B-A892-E03401FF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240642" cy="5334907"/>
          </a:xfrm>
        </p:spPr>
        <p:txBody>
          <a:bodyPr>
            <a:normAutofit/>
          </a:bodyPr>
          <a:lstStyle/>
          <a:p>
            <a:r>
              <a:rPr lang="en-GB" dirty="0"/>
              <a:t>In this course, we will leverage data generated by a Fitbit smartwatch, i.e., a Fitbit Versa 2</a:t>
            </a:r>
          </a:p>
          <a:p>
            <a:endParaRPr lang="en-GB" dirty="0"/>
          </a:p>
          <a:p>
            <a:r>
              <a:rPr lang="en-GB" dirty="0"/>
              <a:t>Data will be collected by me using my Fitbit</a:t>
            </a:r>
          </a:p>
          <a:p>
            <a:endParaRPr lang="en-GB" dirty="0"/>
          </a:p>
          <a:p>
            <a:r>
              <a:rPr lang="en-GB" dirty="0"/>
              <a:t>These data include:</a:t>
            </a:r>
          </a:p>
          <a:p>
            <a:pPr lvl="1"/>
            <a:r>
              <a:rPr lang="en-GB" dirty="0"/>
              <a:t>Activity data</a:t>
            </a:r>
          </a:p>
          <a:p>
            <a:pPr lvl="1"/>
            <a:r>
              <a:rPr lang="en-GB" dirty="0"/>
              <a:t>Heart data</a:t>
            </a:r>
          </a:p>
          <a:p>
            <a:pPr lvl="1"/>
            <a:r>
              <a:rPr lang="en-GB" dirty="0"/>
              <a:t>Calories data</a:t>
            </a:r>
          </a:p>
          <a:p>
            <a:pPr lvl="1"/>
            <a:r>
              <a:rPr lang="en-GB" dirty="0"/>
              <a:t>Sleep data </a:t>
            </a:r>
          </a:p>
          <a:p>
            <a:pPr lvl="1"/>
            <a:r>
              <a:rPr lang="en-GB" dirty="0"/>
              <a:t>Device data</a:t>
            </a:r>
          </a:p>
          <a:p>
            <a:pPr lvl="1"/>
            <a:r>
              <a:rPr lang="en-GB" dirty="0"/>
              <a:t>User data</a:t>
            </a:r>
          </a:p>
          <a:p>
            <a:pPr lvl="1"/>
            <a:endParaRPr lang="en-GB" dirty="0"/>
          </a:p>
        </p:txBody>
      </p:sp>
      <p:pic>
        <p:nvPicPr>
          <p:cNvPr id="1026" name="Picture 2" descr="Fitbit Smartwatch versa 2 fb507bkbk SmartWatch - Epto">
            <a:extLst>
              <a:ext uri="{FF2B5EF4-FFF2-40B4-BE49-F238E27FC236}">
                <a16:creationId xmlns:a16="http://schemas.microsoft.com/office/drawing/2014/main" id="{CF7F6357-E610-DE4A-85D7-C15F320C9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8" t="3828" r="12174" b="2919"/>
          <a:stretch/>
        </p:blipFill>
        <p:spPr bwMode="auto">
          <a:xfrm>
            <a:off x="6944902" y="1361167"/>
            <a:ext cx="4851584" cy="497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4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Fitbit data flow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946331" y="1660690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Front-End</a:t>
            </a:r>
            <a:endParaRPr lang="en-IT" b="1" dirty="0"/>
          </a:p>
        </p:txBody>
      </p:sp>
      <p:pic>
        <p:nvPicPr>
          <p:cNvPr id="8" name="Graphic 7" descr="Smart Phone outline">
            <a:extLst>
              <a:ext uri="{FF2B5EF4-FFF2-40B4-BE49-F238E27FC236}">
                <a16:creationId xmlns:a16="http://schemas.microsoft.com/office/drawing/2014/main" id="{01947653-06FD-E240-9795-D848F26F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4783" y="4800958"/>
            <a:ext cx="1801111" cy="1801111"/>
          </a:xfrm>
          <a:prstGeom prst="rect">
            <a:avLst/>
          </a:prstGeom>
        </p:spPr>
      </p:pic>
      <p:pic>
        <p:nvPicPr>
          <p:cNvPr id="10" name="Graphic 9" descr="Server outline">
            <a:extLst>
              <a:ext uri="{FF2B5EF4-FFF2-40B4-BE49-F238E27FC236}">
                <a16:creationId xmlns:a16="http://schemas.microsoft.com/office/drawing/2014/main" id="{1464BB1E-3089-9E41-85E0-F5DDBD9B6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3611" y="3865994"/>
            <a:ext cx="1702216" cy="17022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F2290B-2953-C542-A454-E005847CA1C7}"/>
              </a:ext>
            </a:extLst>
          </p:cNvPr>
          <p:cNvSpPr/>
          <p:nvPr/>
        </p:nvSpPr>
        <p:spPr>
          <a:xfrm>
            <a:off x="4482213" y="2620300"/>
            <a:ext cx="1338399" cy="1080589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Fitbit Public Web API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724EC2-CC4E-B749-8A14-FC439027D2AE}"/>
              </a:ext>
            </a:extLst>
          </p:cNvPr>
          <p:cNvCxnSpPr/>
          <p:nvPr/>
        </p:nvCxnSpPr>
        <p:spPr>
          <a:xfrm>
            <a:off x="3818257" y="1717038"/>
            <a:ext cx="0" cy="45948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7C623A3-DD60-9940-9A76-6483BD7F2034}"/>
              </a:ext>
            </a:extLst>
          </p:cNvPr>
          <p:cNvSpPr txBox="1">
            <a:spLocks/>
          </p:cNvSpPr>
          <p:nvPr/>
        </p:nvSpPr>
        <p:spPr>
          <a:xfrm>
            <a:off x="6246377" y="1577137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Back-End</a:t>
            </a:r>
            <a:endParaRPr lang="en-IT" b="1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255129F-ADE3-134A-BC2F-8CC1E264CBAC}"/>
              </a:ext>
            </a:extLst>
          </p:cNvPr>
          <p:cNvSpPr txBox="1">
            <a:spLocks/>
          </p:cNvSpPr>
          <p:nvPr/>
        </p:nvSpPr>
        <p:spPr>
          <a:xfrm>
            <a:off x="6762840" y="5829795"/>
            <a:ext cx="2238829" cy="6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Fitbit Server</a:t>
            </a:r>
            <a:endParaRPr lang="en-IT" sz="2000" dirty="0"/>
          </a:p>
        </p:txBody>
      </p: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1F2DA623-2F65-9948-951A-6D9295A5CC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0083" y="3610477"/>
            <a:ext cx="1620909" cy="1620909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24CB69C-C5AE-2148-B7B6-8FCD466CADDA}"/>
              </a:ext>
            </a:extLst>
          </p:cNvPr>
          <p:cNvSpPr txBox="1">
            <a:spLocks/>
          </p:cNvSpPr>
          <p:nvPr/>
        </p:nvSpPr>
        <p:spPr>
          <a:xfrm>
            <a:off x="10142879" y="5310652"/>
            <a:ext cx="1620913" cy="93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Health data DB</a:t>
            </a:r>
            <a:endParaRPr lang="en-IT" dirty="0"/>
          </a:p>
        </p:txBody>
      </p:sp>
      <p:sp>
        <p:nvSpPr>
          <p:cNvPr id="34" name="Left-right Arrow 33">
            <a:extLst>
              <a:ext uri="{FF2B5EF4-FFF2-40B4-BE49-F238E27FC236}">
                <a16:creationId xmlns:a16="http://schemas.microsoft.com/office/drawing/2014/main" id="{64064F28-5732-CC49-BDE1-28C668E0F826}"/>
              </a:ext>
            </a:extLst>
          </p:cNvPr>
          <p:cNvSpPr/>
          <p:nvPr/>
        </p:nvSpPr>
        <p:spPr>
          <a:xfrm>
            <a:off x="3326767" y="5405715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E95F882B-C9A0-984E-B4D1-E006949F0155}"/>
              </a:ext>
            </a:extLst>
          </p:cNvPr>
          <p:cNvSpPr/>
          <p:nvPr/>
        </p:nvSpPr>
        <p:spPr>
          <a:xfrm rot="1893533">
            <a:off x="5903342" y="3748419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C2FA978B-6B24-3D4A-A009-9F4D7082F85B}"/>
              </a:ext>
            </a:extLst>
          </p:cNvPr>
          <p:cNvSpPr/>
          <p:nvPr/>
        </p:nvSpPr>
        <p:spPr>
          <a:xfrm>
            <a:off x="8678689" y="4420932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99559E-BC6E-F649-8EA5-0AF248FC13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441" y="5118595"/>
            <a:ext cx="1422400" cy="1422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DC692D-4745-DD4D-8AA4-734B03C9B0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3146" y="5419322"/>
            <a:ext cx="564381" cy="5643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01089B7-72D9-A747-84B5-8D5CEF6DF77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9990"/>
          <a:stretch/>
        </p:blipFill>
        <p:spPr>
          <a:xfrm>
            <a:off x="1643435" y="2825679"/>
            <a:ext cx="955718" cy="860243"/>
          </a:xfrm>
          <a:prstGeom prst="rect">
            <a:avLst/>
          </a:prstGeom>
        </p:spPr>
      </p:pic>
      <p:pic>
        <p:nvPicPr>
          <p:cNvPr id="28" name="Graphic 27" descr="Smart Phone outline">
            <a:extLst>
              <a:ext uri="{FF2B5EF4-FFF2-40B4-BE49-F238E27FC236}">
                <a16:creationId xmlns:a16="http://schemas.microsoft.com/office/drawing/2014/main" id="{EC35D4F1-FB97-354B-A24A-2FDA502FD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0107" y="2313386"/>
            <a:ext cx="1801111" cy="1801111"/>
          </a:xfrm>
          <a:prstGeom prst="rect">
            <a:avLst/>
          </a:prstGeom>
        </p:spPr>
      </p:pic>
      <p:sp>
        <p:nvSpPr>
          <p:cNvPr id="30" name="Left-right Arrow 29">
            <a:extLst>
              <a:ext uri="{FF2B5EF4-FFF2-40B4-BE49-F238E27FC236}">
                <a16:creationId xmlns:a16="http://schemas.microsoft.com/office/drawing/2014/main" id="{419E90F1-F9E4-F049-8620-E742AA7A1290}"/>
              </a:ext>
            </a:extLst>
          </p:cNvPr>
          <p:cNvSpPr/>
          <p:nvPr/>
        </p:nvSpPr>
        <p:spPr>
          <a:xfrm>
            <a:off x="3262235" y="2892191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FD55DB-8F93-9843-B136-5123DA52B712}"/>
              </a:ext>
            </a:extLst>
          </p:cNvPr>
          <p:cNvSpPr/>
          <p:nvPr/>
        </p:nvSpPr>
        <p:spPr>
          <a:xfrm>
            <a:off x="4476053" y="5151835"/>
            <a:ext cx="1338399" cy="108058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Fitbit Private API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078450AB-AE10-DC47-9CD1-918C28556445}"/>
              </a:ext>
            </a:extLst>
          </p:cNvPr>
          <p:cNvSpPr/>
          <p:nvPr/>
        </p:nvSpPr>
        <p:spPr>
          <a:xfrm rot="19527441">
            <a:off x="5911458" y="5215527"/>
            <a:ext cx="982980" cy="536809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2800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18677</TotalTime>
  <Words>721</Words>
  <Application>Microsoft Macintosh PowerPoint</Application>
  <PresentationFormat>Widescreen</PresentationFormat>
  <Paragraphs>183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Recap</vt:lpstr>
      <vt:lpstr>Outline</vt:lpstr>
      <vt:lpstr>The network flow </vt:lpstr>
      <vt:lpstr>What do we want</vt:lpstr>
      <vt:lpstr>What do we want</vt:lpstr>
      <vt:lpstr>The idea </vt:lpstr>
      <vt:lpstr>Fitbit data flow </vt:lpstr>
      <vt:lpstr>Fitbit data flow </vt:lpstr>
      <vt:lpstr>How to use them? Three steps</vt:lpstr>
      <vt:lpstr>How to use them? Docs</vt:lpstr>
      <vt:lpstr>Outline</vt:lpstr>
      <vt:lpstr>How to use them? Fitbitter</vt:lpstr>
      <vt:lpstr>How to use them? Fitbitter</vt:lpstr>
      <vt:lpstr>How to use them? Fitbitter</vt:lpstr>
      <vt:lpstr>Don’t want to use my data for your project?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205</cp:revision>
  <dcterms:created xsi:type="dcterms:W3CDTF">2021-07-19T09:08:13Z</dcterms:created>
  <dcterms:modified xsi:type="dcterms:W3CDTF">2022-02-25T15:47:23Z</dcterms:modified>
</cp:coreProperties>
</file>