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44" r:id="rId3"/>
    <p:sldId id="300" r:id="rId4"/>
    <p:sldId id="301" r:id="rId5"/>
    <p:sldId id="302" r:id="rId6"/>
    <p:sldId id="304" r:id="rId7"/>
    <p:sldId id="303" r:id="rId8"/>
    <p:sldId id="305" r:id="rId9"/>
    <p:sldId id="306" r:id="rId10"/>
    <p:sldId id="308" r:id="rId11"/>
    <p:sldId id="309" r:id="rId12"/>
    <p:sldId id="311" r:id="rId13"/>
    <p:sldId id="340" r:id="rId14"/>
    <p:sldId id="341" r:id="rId15"/>
    <p:sldId id="342" r:id="rId16"/>
    <p:sldId id="310" r:id="rId17"/>
    <p:sldId id="312" r:id="rId18"/>
    <p:sldId id="314" r:id="rId19"/>
    <p:sldId id="313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30" r:id="rId32"/>
    <p:sldId id="338" r:id="rId33"/>
    <p:sldId id="339" r:id="rId34"/>
    <p:sldId id="307" r:id="rId35"/>
    <p:sldId id="328" r:id="rId36"/>
    <p:sldId id="329" r:id="rId37"/>
    <p:sldId id="34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Stile chiaro 1 - Color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57" autoAdjust="0"/>
    <p:restoredTop sz="94660"/>
  </p:normalViewPr>
  <p:slideViewPr>
    <p:cSldViewPr snapToGrid="0">
      <p:cViewPr varScale="1">
        <p:scale>
          <a:sx n="224" d="100"/>
          <a:sy n="224" d="100"/>
        </p:scale>
        <p:origin x="1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90E0-FB0C-49E9-9864-9F53EABEA96F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9C82F-DE94-4CA4-8B4D-F0EAC95D8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09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1005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2023-2024</a:t>
            </a:r>
          </a:p>
          <a:p>
            <a:pPr>
              <a:spcAft>
                <a:spcPts val="600"/>
              </a:spcAft>
            </a:pPr>
            <a:r>
              <a:rPr lang="it-IT" sz="2800" baseline="0" dirty="0"/>
              <a:t>Giacomo Cappon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Elements of </a:t>
            </a:r>
            <a:r>
              <a:rPr lang="en-US"/>
              <a:t>network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8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64063F-8EB8-9A4D-9A9F-7163354A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DES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36A219-D253-F341-B2E7-06118134B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795" y="1260713"/>
            <a:ext cx="11368314" cy="5157339"/>
          </a:xfrm>
        </p:spPr>
        <p:txBody>
          <a:bodyPr>
            <a:normAutofit/>
          </a:bodyPr>
          <a:lstStyle/>
          <a:p>
            <a:r>
              <a:rPr lang="en-GB" sz="2200" dirty="0"/>
              <a:t>1977: Diffie and Hellman (Stanford) designed a machine able to break DES by exhaustive search in less than a day and estimated that it could be built for 20 million $. </a:t>
            </a:r>
          </a:p>
          <a:p>
            <a:r>
              <a:rPr lang="en-GB" sz="2200" dirty="0"/>
              <a:t>1979: IBM proposed</a:t>
            </a:r>
            <a:r>
              <a:rPr lang="en-GB" sz="2200" dirty="0">
                <a:sym typeface="Wingdings" panose="05000000000000000000" pitchFamily="2" charset="2"/>
              </a:rPr>
              <a:t> </a:t>
            </a:r>
            <a:r>
              <a:rPr lang="en-GB" sz="2200" b="1" dirty="0">
                <a:sym typeface="Wingdings" panose="05000000000000000000" pitchFamily="2" charset="2"/>
              </a:rPr>
              <a:t>Triple DES algorithm</a:t>
            </a:r>
            <a:r>
              <a:rPr lang="en-GB" sz="2200" b="1" dirty="0"/>
              <a:t> </a:t>
            </a:r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r>
              <a:rPr lang="it-IT" sz="2200" dirty="0"/>
              <a:t>The triple DES key </a:t>
            </a:r>
            <a:r>
              <a:rPr lang="it-IT" sz="2200" dirty="0" err="1"/>
              <a:t>is</a:t>
            </a:r>
            <a:r>
              <a:rPr lang="it-IT" sz="2200" dirty="0"/>
              <a:t> 112-bit long (K</a:t>
            </a:r>
            <a:r>
              <a:rPr lang="it-IT" sz="2200" baseline="-25000" dirty="0"/>
              <a:t>1</a:t>
            </a:r>
            <a:r>
              <a:rPr lang="it-IT" sz="2200" dirty="0"/>
              <a:t>,K</a:t>
            </a:r>
            <a:r>
              <a:rPr lang="it-IT" sz="2200" baseline="-25000" dirty="0"/>
              <a:t>2</a:t>
            </a:r>
            <a:r>
              <a:rPr lang="it-IT" sz="2200" dirty="0"/>
              <a:t>).</a:t>
            </a:r>
          </a:p>
          <a:p>
            <a:r>
              <a:rPr lang="it-IT" sz="2200" dirty="0"/>
              <a:t>With K</a:t>
            </a:r>
            <a:r>
              <a:rPr lang="it-IT" sz="2200" baseline="-25000" dirty="0"/>
              <a:t>1</a:t>
            </a:r>
            <a:r>
              <a:rPr lang="it-IT" sz="2200" dirty="0"/>
              <a:t>=K</a:t>
            </a:r>
            <a:r>
              <a:rPr lang="it-IT" sz="2200" baseline="-25000" dirty="0"/>
              <a:t>2</a:t>
            </a:r>
            <a:r>
              <a:rPr lang="it-IT" sz="2200" dirty="0"/>
              <a:t> the triple DES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equivalent</a:t>
            </a:r>
            <a:r>
              <a:rPr lang="it-IT" sz="2200" dirty="0"/>
              <a:t> to DES.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DC17BDE-DE11-4749-A335-1CC1BFB2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10</a:t>
            </a:fld>
            <a:endParaRPr lang="en-GB"/>
          </a:p>
        </p:txBody>
      </p:sp>
      <p:sp>
        <p:nvSpPr>
          <p:cNvPr id="5" name="Rettangolo 4"/>
          <p:cNvSpPr/>
          <p:nvPr/>
        </p:nvSpPr>
        <p:spPr>
          <a:xfrm>
            <a:off x="2424037" y="3211897"/>
            <a:ext cx="2083525" cy="49638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latin typeface="Palatino Linotype" panose="02040502050505030304" pitchFamily="18" charset="0"/>
              </a:rPr>
              <a:t>DES </a:t>
            </a:r>
            <a:r>
              <a:rPr lang="it-IT" sz="2000" dirty="0" err="1">
                <a:latin typeface="Palatino Linotype" panose="02040502050505030304" pitchFamily="18" charset="0"/>
              </a:rPr>
              <a:t>encryption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402923" y="3251948"/>
            <a:ext cx="1642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  <a:ea typeface="Palatino" pitchFamily="2" charset="77"/>
              </a:rPr>
              <a:t>Plain</a:t>
            </a:r>
            <a:r>
              <a:rPr lang="it-IT" sz="2000" dirty="0">
                <a:latin typeface="Palatino Linotype" panose="02040502050505030304" pitchFamily="18" charset="0"/>
                <a:ea typeface="Palatino" pitchFamily="2" charset="77"/>
              </a:rPr>
              <a:t> data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A9775AB-8777-F249-8AA2-9314BA67F1B7}"/>
              </a:ext>
            </a:extLst>
          </p:cNvPr>
          <p:cNvSpPr txBox="1"/>
          <p:nvPr/>
        </p:nvSpPr>
        <p:spPr>
          <a:xfrm>
            <a:off x="10084239" y="3260036"/>
            <a:ext cx="2491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Palatino Linotype" panose="02040502050505030304" pitchFamily="18" charset="0"/>
                <a:ea typeface="Palatino" pitchFamily="2" charset="77"/>
              </a:rPr>
              <a:t>Encrypted</a:t>
            </a:r>
            <a:r>
              <a:rPr lang="it-IT" sz="2000" dirty="0">
                <a:latin typeface="Palatino Linotype" panose="02040502050505030304" pitchFamily="18" charset="0"/>
                <a:ea typeface="Palatino" pitchFamily="2" charset="77"/>
              </a:rPr>
              <a:t> data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3150839" y="2527136"/>
            <a:ext cx="629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Palatino Linotype" panose="02040502050505030304" pitchFamily="18" charset="0"/>
                <a:ea typeface="Palatino" pitchFamily="2" charset="77"/>
              </a:rPr>
              <a:t>K</a:t>
            </a:r>
            <a:r>
              <a:rPr lang="it-IT" sz="2000" baseline="-25000" dirty="0">
                <a:latin typeface="Palatino Linotype" panose="02040502050505030304" pitchFamily="18" charset="0"/>
                <a:ea typeface="Palatino" pitchFamily="2" charset="77"/>
              </a:rPr>
              <a:t>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5697371" y="2506472"/>
            <a:ext cx="629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Palatino Linotype" panose="02040502050505030304" pitchFamily="18" charset="0"/>
                <a:ea typeface="Palatino" pitchFamily="2" charset="77"/>
              </a:rPr>
              <a:t>K</a:t>
            </a:r>
            <a:r>
              <a:rPr lang="it-IT" sz="2000" baseline="-25000" dirty="0">
                <a:latin typeface="Palatino Linotype" panose="02040502050505030304" pitchFamily="18" charset="0"/>
                <a:ea typeface="Palatino" pitchFamily="2" charset="77"/>
              </a:rPr>
              <a:t>2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8227211" y="2549604"/>
            <a:ext cx="629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Palatino Linotype" panose="02040502050505030304" pitchFamily="18" charset="0"/>
                <a:ea typeface="Palatino" pitchFamily="2" charset="77"/>
              </a:rPr>
              <a:t>K</a:t>
            </a:r>
            <a:r>
              <a:rPr lang="it-IT" sz="2000" baseline="-25000" dirty="0">
                <a:latin typeface="Palatino Linotype" panose="02040502050505030304" pitchFamily="18" charset="0"/>
                <a:ea typeface="Palatino" pitchFamily="2" charset="77"/>
              </a:rPr>
              <a:t>1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4970569" y="3211897"/>
            <a:ext cx="2083525" cy="49638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latin typeface="Palatino Linotype" panose="02040502050505030304" pitchFamily="18" charset="0"/>
              </a:rPr>
              <a:t>DES </a:t>
            </a:r>
            <a:r>
              <a:rPr lang="it-IT" sz="2000" dirty="0" err="1">
                <a:latin typeface="Palatino Linotype" panose="02040502050505030304" pitchFamily="18" charset="0"/>
              </a:rPr>
              <a:t>decryption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7500409" y="3203809"/>
            <a:ext cx="2083525" cy="49638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latin typeface="Palatino Linotype" panose="02040502050505030304" pitchFamily="18" charset="0"/>
              </a:rPr>
              <a:t>DES </a:t>
            </a:r>
            <a:r>
              <a:rPr lang="it-IT" sz="2000" dirty="0" err="1">
                <a:latin typeface="Palatino Linotype" panose="02040502050505030304" pitchFamily="18" charset="0"/>
              </a:rPr>
              <a:t>encryption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cxnSp>
        <p:nvCxnSpPr>
          <p:cNvPr id="16" name="Connettore 2 15"/>
          <p:cNvCxnSpPr>
            <a:stCxn id="10" idx="2"/>
            <a:endCxn id="5" idx="0"/>
          </p:cNvCxnSpPr>
          <p:nvPr/>
        </p:nvCxnSpPr>
        <p:spPr>
          <a:xfrm>
            <a:off x="3465799" y="2927246"/>
            <a:ext cx="1" cy="284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/>
          <p:nvPr/>
        </p:nvCxnSpPr>
        <p:spPr>
          <a:xfrm>
            <a:off x="6012330" y="2938751"/>
            <a:ext cx="1" cy="284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>
            <a:off x="8542171" y="2919158"/>
            <a:ext cx="1" cy="284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8" idx="3"/>
            <a:endCxn id="5" idx="1"/>
          </p:cNvCxnSpPr>
          <p:nvPr/>
        </p:nvCxnSpPr>
        <p:spPr>
          <a:xfrm>
            <a:off x="2045214" y="3452003"/>
            <a:ext cx="378823" cy="80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5" idx="3"/>
            <a:endCxn id="13" idx="1"/>
          </p:cNvCxnSpPr>
          <p:nvPr/>
        </p:nvCxnSpPr>
        <p:spPr>
          <a:xfrm>
            <a:off x="4507562" y="3460092"/>
            <a:ext cx="46300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3" idx="3"/>
            <a:endCxn id="14" idx="1"/>
          </p:cNvCxnSpPr>
          <p:nvPr/>
        </p:nvCxnSpPr>
        <p:spPr>
          <a:xfrm flipV="1">
            <a:off x="7054094" y="3452004"/>
            <a:ext cx="446315" cy="80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/>
          <p:cNvCxnSpPr>
            <a:stCxn id="14" idx="3"/>
          </p:cNvCxnSpPr>
          <p:nvPr/>
        </p:nvCxnSpPr>
        <p:spPr>
          <a:xfrm>
            <a:off x="9583934" y="3452004"/>
            <a:ext cx="501439" cy="80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2404049" y="4471221"/>
            <a:ext cx="2083525" cy="49638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latin typeface="Palatino Linotype" panose="02040502050505030304" pitchFamily="18" charset="0"/>
              </a:rPr>
              <a:t>DES </a:t>
            </a:r>
            <a:r>
              <a:rPr lang="it-IT" sz="2000" dirty="0" err="1">
                <a:latin typeface="Palatino Linotype" panose="02040502050505030304" pitchFamily="18" charset="0"/>
              </a:rPr>
              <a:t>decryption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138021" y="4511272"/>
            <a:ext cx="1991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  <a:ea typeface="Palatino" pitchFamily="2" charset="77"/>
              </a:rPr>
              <a:t>Encrypted</a:t>
            </a:r>
            <a:r>
              <a:rPr lang="it-IT" sz="2000" dirty="0">
                <a:latin typeface="Palatino Linotype" panose="02040502050505030304" pitchFamily="18" charset="0"/>
                <a:ea typeface="Palatino" pitchFamily="2" charset="77"/>
              </a:rPr>
              <a:t> data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3130851" y="3786460"/>
            <a:ext cx="629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Palatino Linotype" panose="02040502050505030304" pitchFamily="18" charset="0"/>
                <a:ea typeface="Palatino" pitchFamily="2" charset="77"/>
              </a:rPr>
              <a:t>K</a:t>
            </a:r>
            <a:r>
              <a:rPr lang="it-IT" sz="2000" baseline="-25000" dirty="0">
                <a:latin typeface="Palatino Linotype" panose="02040502050505030304" pitchFamily="18" charset="0"/>
                <a:ea typeface="Palatino" pitchFamily="2" charset="77"/>
              </a:rPr>
              <a:t>1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5677383" y="3808928"/>
            <a:ext cx="629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Palatino Linotype" panose="02040502050505030304" pitchFamily="18" charset="0"/>
                <a:ea typeface="Palatino" pitchFamily="2" charset="77"/>
              </a:rPr>
              <a:t>K</a:t>
            </a:r>
            <a:r>
              <a:rPr lang="it-IT" sz="2000" baseline="-25000" dirty="0">
                <a:latin typeface="Palatino Linotype" panose="02040502050505030304" pitchFamily="18" charset="0"/>
                <a:ea typeface="Palatino" pitchFamily="2" charset="77"/>
              </a:rPr>
              <a:t>2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8207223" y="3808928"/>
            <a:ext cx="629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Palatino Linotype" panose="02040502050505030304" pitchFamily="18" charset="0"/>
                <a:ea typeface="Palatino" pitchFamily="2" charset="77"/>
              </a:rPr>
              <a:t>K</a:t>
            </a:r>
            <a:r>
              <a:rPr lang="it-IT" sz="2000" baseline="-25000" dirty="0">
                <a:latin typeface="Palatino Linotype" panose="02040502050505030304" pitchFamily="18" charset="0"/>
                <a:ea typeface="Palatino" pitchFamily="2" charset="77"/>
              </a:rPr>
              <a:t>1</a:t>
            </a:r>
          </a:p>
        </p:txBody>
      </p:sp>
      <p:sp>
        <p:nvSpPr>
          <p:cNvPr id="38" name="Rettangolo 37"/>
          <p:cNvSpPr/>
          <p:nvPr/>
        </p:nvSpPr>
        <p:spPr>
          <a:xfrm>
            <a:off x="4950581" y="4471221"/>
            <a:ext cx="2083525" cy="49638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latin typeface="Palatino Linotype" panose="02040502050505030304" pitchFamily="18" charset="0"/>
              </a:rPr>
              <a:t>DES </a:t>
            </a:r>
            <a:r>
              <a:rPr lang="it-IT" sz="2000" dirty="0" err="1">
                <a:latin typeface="Palatino Linotype" panose="02040502050505030304" pitchFamily="18" charset="0"/>
              </a:rPr>
              <a:t>encryption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sp>
        <p:nvSpPr>
          <p:cNvPr id="39" name="Rettangolo 38"/>
          <p:cNvSpPr/>
          <p:nvPr/>
        </p:nvSpPr>
        <p:spPr>
          <a:xfrm>
            <a:off x="7480421" y="4463133"/>
            <a:ext cx="2083525" cy="49638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latin typeface="Palatino Linotype" panose="02040502050505030304" pitchFamily="18" charset="0"/>
              </a:rPr>
              <a:t>DES </a:t>
            </a:r>
            <a:r>
              <a:rPr lang="it-IT" sz="2000" dirty="0" err="1">
                <a:latin typeface="Palatino Linotype" panose="02040502050505030304" pitchFamily="18" charset="0"/>
              </a:rPr>
              <a:t>decryption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cxnSp>
        <p:nvCxnSpPr>
          <p:cNvPr id="40" name="Connettore 2 39"/>
          <p:cNvCxnSpPr>
            <a:stCxn id="35" idx="2"/>
            <a:endCxn id="33" idx="0"/>
          </p:cNvCxnSpPr>
          <p:nvPr/>
        </p:nvCxnSpPr>
        <p:spPr>
          <a:xfrm>
            <a:off x="3445811" y="4186570"/>
            <a:ext cx="1" cy="284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/>
          <p:nvPr/>
        </p:nvCxnSpPr>
        <p:spPr>
          <a:xfrm>
            <a:off x="5992342" y="4198075"/>
            <a:ext cx="1" cy="284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/>
          <p:nvPr/>
        </p:nvCxnSpPr>
        <p:spPr>
          <a:xfrm>
            <a:off x="8522183" y="4178482"/>
            <a:ext cx="1" cy="284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>
            <a:endCxn id="33" idx="1"/>
          </p:cNvCxnSpPr>
          <p:nvPr/>
        </p:nvCxnSpPr>
        <p:spPr>
          <a:xfrm>
            <a:off x="2117391" y="4719415"/>
            <a:ext cx="286658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>
            <a:stCxn id="33" idx="3"/>
            <a:endCxn id="38" idx="1"/>
          </p:cNvCxnSpPr>
          <p:nvPr/>
        </p:nvCxnSpPr>
        <p:spPr>
          <a:xfrm>
            <a:off x="4487574" y="4719416"/>
            <a:ext cx="46300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/>
          <p:cNvCxnSpPr>
            <a:stCxn id="38" idx="3"/>
            <a:endCxn id="39" idx="1"/>
          </p:cNvCxnSpPr>
          <p:nvPr/>
        </p:nvCxnSpPr>
        <p:spPr>
          <a:xfrm flipV="1">
            <a:off x="7034106" y="4711328"/>
            <a:ext cx="446315" cy="80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>
            <a:stCxn id="39" idx="3"/>
          </p:cNvCxnSpPr>
          <p:nvPr/>
        </p:nvCxnSpPr>
        <p:spPr>
          <a:xfrm>
            <a:off x="9563946" y="4711328"/>
            <a:ext cx="501439" cy="80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BA9775AB-8777-F249-8AA2-9314BA67F1B7}"/>
              </a:ext>
            </a:extLst>
          </p:cNvPr>
          <p:cNvSpPr txBox="1"/>
          <p:nvPr/>
        </p:nvSpPr>
        <p:spPr>
          <a:xfrm>
            <a:off x="10065385" y="4511272"/>
            <a:ext cx="2491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Palatino Linotype" panose="02040502050505030304" pitchFamily="18" charset="0"/>
                <a:ea typeface="Palatino" pitchFamily="2" charset="77"/>
              </a:rPr>
              <a:t>Plain</a:t>
            </a:r>
            <a:r>
              <a:rPr lang="it-IT" sz="2000" dirty="0">
                <a:latin typeface="Palatino Linotype" panose="02040502050505030304" pitchFamily="18" charset="0"/>
                <a:ea typeface="Palatino" pitchFamily="2" charset="77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504848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Advanced </a:t>
            </a:r>
            <a:r>
              <a:rPr lang="it-IT" dirty="0" err="1"/>
              <a:t>Encryption</a:t>
            </a:r>
            <a:r>
              <a:rPr lang="it-IT" dirty="0"/>
              <a:t> Standard (AES)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48639"/>
          </a:xfrm>
        </p:spPr>
        <p:txBody>
          <a:bodyPr>
            <a:normAutofit/>
          </a:bodyPr>
          <a:lstStyle/>
          <a:p>
            <a:r>
              <a:rPr lang="en-US" dirty="0"/>
              <a:t>1997: the U.S. National Institute of Standards and Technology (NIST) invited researchers from all over the world to submit proposals for a new standard, to be called </a:t>
            </a:r>
            <a:r>
              <a:rPr lang="en-US" b="1" dirty="0"/>
              <a:t>AES </a:t>
            </a:r>
            <a:r>
              <a:rPr lang="en-US" dirty="0"/>
              <a:t>(</a:t>
            </a:r>
            <a:r>
              <a:rPr lang="en-US" b="1" dirty="0"/>
              <a:t>Advanced Encryption Standard</a:t>
            </a:r>
            <a:r>
              <a:rPr lang="en-US" dirty="0"/>
              <a:t>).</a:t>
            </a:r>
          </a:p>
          <a:p>
            <a:r>
              <a:rPr lang="en-US" dirty="0"/>
              <a:t>15 serious algorithms were proposed.</a:t>
            </a:r>
          </a:p>
          <a:p>
            <a:r>
              <a:rPr lang="en-US" dirty="0"/>
              <a:t>2000: NIST proclaimed the winner: </a:t>
            </a:r>
            <a:r>
              <a:rPr lang="en-US" b="1" dirty="0" err="1"/>
              <a:t>Rijndael</a:t>
            </a:r>
            <a:r>
              <a:rPr lang="en-US" dirty="0"/>
              <a:t>, by Joan </a:t>
            </a:r>
            <a:r>
              <a:rPr lang="en-US" dirty="0" err="1"/>
              <a:t>Daemen</a:t>
            </a:r>
            <a:r>
              <a:rPr lang="en-US" dirty="0"/>
              <a:t> and Vincent </a:t>
            </a:r>
            <a:r>
              <a:rPr lang="en-US" dirty="0" err="1"/>
              <a:t>Rijmen</a:t>
            </a:r>
            <a:r>
              <a:rPr lang="en-US" dirty="0"/>
              <a:t>, two young Belgian cryptographists. </a:t>
            </a:r>
          </a:p>
          <a:p>
            <a:r>
              <a:rPr lang="en-US" dirty="0"/>
              <a:t>2001: </a:t>
            </a:r>
            <a:r>
              <a:rPr lang="en-US" dirty="0" err="1"/>
              <a:t>Rijndael</a:t>
            </a:r>
            <a:r>
              <a:rPr lang="en-US" dirty="0"/>
              <a:t> became the new AES adopted by U.S. government.  </a:t>
            </a:r>
          </a:p>
          <a:p>
            <a:r>
              <a:rPr lang="en-US" dirty="0"/>
              <a:t>Two variants of AES are generally used: </a:t>
            </a:r>
          </a:p>
          <a:p>
            <a:pPr lvl="1"/>
            <a:r>
              <a:rPr lang="en-US" sz="2400" dirty="0"/>
              <a:t>Variant with blocks of 128 bits and a key of 128 bits</a:t>
            </a:r>
          </a:p>
          <a:p>
            <a:pPr lvl="1"/>
            <a:r>
              <a:rPr lang="en-US" sz="2400" dirty="0"/>
              <a:t>Variant with blocks of 128 bits and a key of 256 bits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11</a:t>
            </a:fld>
            <a:endParaRPr lang="en-GB"/>
          </a:p>
        </p:txBody>
      </p:sp>
      <p:sp>
        <p:nvSpPr>
          <p:cNvPr id="5" name="Rettangolo 4"/>
          <p:cNvSpPr/>
          <p:nvPr/>
        </p:nvSpPr>
        <p:spPr>
          <a:xfrm>
            <a:off x="6452559" y="5496833"/>
            <a:ext cx="4852852" cy="104207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Still considered one of the most secure cryptography algorithms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6FEF38-5A5E-8FF7-7A57-6EE2EE56E3D6}"/>
              </a:ext>
            </a:extLst>
          </p:cNvPr>
          <p:cNvSpPr/>
          <p:nvPr/>
        </p:nvSpPr>
        <p:spPr>
          <a:xfrm>
            <a:off x="164706" y="353508"/>
            <a:ext cx="1913992" cy="4770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Palatino Linotype" panose="02040502050505030304" pitchFamily="18" charset="0"/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370734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Limitations</a:t>
            </a:r>
            <a:r>
              <a:rPr lang="it-IT" dirty="0"/>
              <a:t> of the </a:t>
            </a:r>
            <a:r>
              <a:rPr lang="it-IT" dirty="0" err="1"/>
              <a:t>symmetric-key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privacy of the key is fundamental. No matter how strong a cryptosystem is, if an intruder can steal the key, the system is worthless.</a:t>
            </a:r>
          </a:p>
          <a:p>
            <a:r>
              <a:rPr lang="en-US" dirty="0"/>
              <a:t>The key must be shared between the sender and the recipient.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need to distribute the key and at the same time to keep it protected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12</a:t>
            </a:fld>
            <a:endParaRPr lang="en-GB"/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E541D105-D0B6-F9B1-D8ED-8E8B122C60A3}"/>
              </a:ext>
            </a:extLst>
          </p:cNvPr>
          <p:cNvSpPr/>
          <p:nvPr/>
        </p:nvSpPr>
        <p:spPr>
          <a:xfrm>
            <a:off x="810883" y="3156747"/>
            <a:ext cx="526212" cy="258792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Picture 6" descr="A key in a shield&#10;&#10;Description automatically generated">
            <a:extLst>
              <a:ext uri="{FF2B5EF4-FFF2-40B4-BE49-F238E27FC236}">
                <a16:creationId xmlns:a16="http://schemas.microsoft.com/office/drawing/2014/main" id="{AD12D452-06F5-48AD-1F11-AF174F4DB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543" y="4520884"/>
            <a:ext cx="1414670" cy="141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74" y="3426528"/>
            <a:ext cx="5921175" cy="27836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Diffie-Hellman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exchange</a:t>
            </a:r>
            <a:r>
              <a:rPr lang="it-IT" dirty="0"/>
              <a:t> </a:t>
            </a:r>
            <a:r>
              <a:rPr lang="it-IT" dirty="0" err="1"/>
              <a:t>protocol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b="1" dirty="0"/>
              <a:t>Diffie-Hellman key exchange </a:t>
            </a:r>
            <a:r>
              <a:rPr lang="en-GB" sz="2000" dirty="0"/>
              <a:t>protocol: two users (Alice and Bob) that never met before can establish a shared secret key (Diffie and Hellman, 1976).</a:t>
            </a:r>
          </a:p>
          <a:p>
            <a:r>
              <a:rPr lang="en-GB" sz="2000" dirty="0"/>
              <a:t>Alice and Bob have to agree on two large numbers, </a:t>
            </a:r>
            <a:r>
              <a:rPr lang="en-GB" sz="2000" i="1" dirty="0"/>
              <a:t>n </a:t>
            </a:r>
            <a:r>
              <a:rPr lang="en-GB" sz="2000" dirty="0"/>
              <a:t>and </a:t>
            </a:r>
            <a:r>
              <a:rPr lang="en-GB" sz="2000" i="1" dirty="0"/>
              <a:t>g</a:t>
            </a:r>
            <a:r>
              <a:rPr lang="en-GB" sz="2000" dirty="0"/>
              <a:t>, where </a:t>
            </a:r>
            <a:r>
              <a:rPr lang="en-GB" sz="2000" i="1" dirty="0"/>
              <a:t>n </a:t>
            </a:r>
            <a:r>
              <a:rPr lang="en-GB" sz="2000" dirty="0"/>
              <a:t>is a prime, (</a:t>
            </a:r>
            <a:r>
              <a:rPr lang="en-GB" sz="2000" i="1" dirty="0"/>
              <a:t>n </a:t>
            </a:r>
            <a:r>
              <a:rPr lang="en-GB" sz="2000" dirty="0"/>
              <a:t>− 1)</a:t>
            </a:r>
            <a:r>
              <a:rPr lang="en-GB" sz="2000" i="1" dirty="0"/>
              <a:t>/</a:t>
            </a:r>
            <a:r>
              <a:rPr lang="en-GB" sz="2000" dirty="0"/>
              <a:t>2 is also a prime, and certain conditions apply to </a:t>
            </a:r>
            <a:r>
              <a:rPr lang="en-GB" sz="2000" i="1" dirty="0"/>
              <a:t>g</a:t>
            </a:r>
            <a:r>
              <a:rPr lang="en-GB" sz="2000" dirty="0"/>
              <a:t>. These numbers may be public.</a:t>
            </a:r>
          </a:p>
          <a:p>
            <a:r>
              <a:rPr lang="en-GB" sz="2000" dirty="0"/>
              <a:t>Now Alice picks a large (e.g., 1024-bit) number, </a:t>
            </a:r>
            <a:r>
              <a:rPr lang="en-GB" sz="2000" i="1" dirty="0"/>
              <a:t>x</a:t>
            </a:r>
            <a:r>
              <a:rPr lang="en-GB" sz="2000" dirty="0"/>
              <a:t>, and keeps it secret. </a:t>
            </a:r>
          </a:p>
          <a:p>
            <a:r>
              <a:rPr lang="en-GB" sz="2000" dirty="0"/>
              <a:t>Similarly, Bob picks a large secret number, </a:t>
            </a:r>
            <a:r>
              <a:rPr lang="en-GB" sz="2000" i="1" dirty="0"/>
              <a:t>y</a:t>
            </a:r>
            <a:r>
              <a:rPr lang="en-GB" sz="2000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DE2C5B-556E-47B8-A792-024C2FCA4AC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6311644" y="3579715"/>
            <a:ext cx="5391219" cy="6463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By the laws of modular arithmetic: 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(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g</a:t>
            </a:r>
            <a:r>
              <a:rPr kumimoji="0" lang="it-IT" sz="18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mod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n)</a:t>
            </a:r>
            <a:r>
              <a:rPr kumimoji="0" lang="it-IT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x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mod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n = (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g</a:t>
            </a:r>
            <a:r>
              <a:rPr kumimoji="0" lang="it-IT" sz="18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x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mod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n)</a:t>
            </a:r>
            <a:r>
              <a:rPr kumimoji="0" lang="it-IT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mod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n =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g</a:t>
            </a:r>
            <a:r>
              <a:rPr kumimoji="0" lang="it-IT" sz="18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xy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mod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6655647" y="4896046"/>
            <a:ext cx="4703211" cy="36933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g</a:t>
            </a:r>
            <a:r>
              <a:rPr kumimoji="0" lang="it-IT" sz="18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xy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mod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n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is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the secret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key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for Alice and Bob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9" name="Freccia a destra 8"/>
          <p:cNvSpPr/>
          <p:nvPr/>
        </p:nvSpPr>
        <p:spPr>
          <a:xfrm rot="5400000">
            <a:off x="8709470" y="4393594"/>
            <a:ext cx="595563" cy="3429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28172" y="6287860"/>
            <a:ext cx="10561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The strength of the approach is that from only </a:t>
            </a:r>
            <a:r>
              <a:rPr kumimoji="0" lang="en-GB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g</a:t>
            </a:r>
            <a:r>
              <a:rPr kumimoji="0" lang="en-GB" sz="2000" b="0" i="1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x</a:t>
            </a:r>
            <a:r>
              <a:rPr kumimoji="0" lang="en-GB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mod 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, </a:t>
            </a:r>
            <a:r>
              <a:rPr kumimoji="0" lang="en-GB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, and </a:t>
            </a:r>
            <a:r>
              <a:rPr kumimoji="0" lang="en-GB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g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is very difficult to find </a:t>
            </a:r>
            <a:r>
              <a:rPr kumimoji="0" lang="en-GB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x.</a:t>
            </a:r>
          </a:p>
        </p:txBody>
      </p:sp>
    </p:spTree>
    <p:extLst>
      <p:ext uri="{BB962C8B-B14F-4D97-AF65-F5344CB8AC3E}">
        <p14:creationId xmlns:p14="http://schemas.microsoft.com/office/powerpoint/2010/main" val="3754253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generation of a secret </a:t>
            </a:r>
            <a:r>
              <a:rPr lang="it-IT" dirty="0" err="1"/>
              <a:t>key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Alice and Bob publicly agree to use </a:t>
            </a:r>
            <a:r>
              <a:rPr lang="en-GB" i="1" dirty="0"/>
              <a:t>n</a:t>
            </a:r>
            <a:r>
              <a:rPr lang="en-GB" dirty="0"/>
              <a:t> = 23 and </a:t>
            </a:r>
            <a:r>
              <a:rPr lang="en-GB" i="1" dirty="0"/>
              <a:t>g</a:t>
            </a:r>
            <a:r>
              <a:rPr lang="en-GB" dirty="0"/>
              <a:t> = 5 (which is a primitive root modulo 23).</a:t>
            </a:r>
          </a:p>
          <a:p>
            <a:r>
              <a:rPr lang="en-GB" dirty="0"/>
              <a:t>Alice chooses a secret integer </a:t>
            </a:r>
            <a:r>
              <a:rPr lang="en-GB" i="1" dirty="0"/>
              <a:t>x</a:t>
            </a:r>
            <a:r>
              <a:rPr lang="en-GB" dirty="0"/>
              <a:t> = 4, then sends Bob </a:t>
            </a:r>
            <a:r>
              <a:rPr lang="en-GB" i="1" dirty="0"/>
              <a:t>A</a:t>
            </a:r>
            <a:r>
              <a:rPr lang="en-GB" dirty="0"/>
              <a:t> = </a:t>
            </a:r>
            <a:r>
              <a:rPr lang="en-GB" i="1" dirty="0" err="1"/>
              <a:t>g</a:t>
            </a:r>
            <a:r>
              <a:rPr lang="en-GB" i="1" baseline="30000" dirty="0" err="1"/>
              <a:t>x</a:t>
            </a:r>
            <a:r>
              <a:rPr lang="en-GB" dirty="0"/>
              <a:t> mod </a:t>
            </a:r>
            <a:r>
              <a:rPr lang="en-GB" i="1" dirty="0"/>
              <a:t>n</a:t>
            </a:r>
            <a:endParaRPr lang="en-GB" dirty="0"/>
          </a:p>
          <a:p>
            <a:pPr lvl="1"/>
            <a:r>
              <a:rPr lang="en-GB" i="1" dirty="0"/>
              <a:t>A</a:t>
            </a:r>
            <a:r>
              <a:rPr lang="en-GB" dirty="0"/>
              <a:t> = 5</a:t>
            </a:r>
            <a:r>
              <a:rPr lang="en-GB" baseline="30000" dirty="0"/>
              <a:t>4</a:t>
            </a:r>
            <a:r>
              <a:rPr lang="en-GB" dirty="0"/>
              <a:t> mod 23 = 4</a:t>
            </a:r>
          </a:p>
          <a:p>
            <a:r>
              <a:rPr lang="en-GB" dirty="0"/>
              <a:t>Bob chooses a secret integer </a:t>
            </a:r>
            <a:r>
              <a:rPr lang="en-GB" i="1" dirty="0"/>
              <a:t>y</a:t>
            </a:r>
            <a:r>
              <a:rPr lang="en-GB" dirty="0"/>
              <a:t> = 3, then sends Alice </a:t>
            </a:r>
            <a:r>
              <a:rPr lang="en-GB" i="1" dirty="0"/>
              <a:t>B</a:t>
            </a:r>
            <a:r>
              <a:rPr lang="en-GB" dirty="0"/>
              <a:t> = </a:t>
            </a:r>
            <a:r>
              <a:rPr lang="en-GB" i="1" dirty="0" err="1"/>
              <a:t>g</a:t>
            </a:r>
            <a:r>
              <a:rPr lang="en-GB" i="1" baseline="30000" dirty="0" err="1"/>
              <a:t>y</a:t>
            </a:r>
            <a:r>
              <a:rPr lang="en-GB" dirty="0"/>
              <a:t> mod </a:t>
            </a:r>
            <a:r>
              <a:rPr lang="en-GB" i="1" dirty="0"/>
              <a:t>n</a:t>
            </a:r>
            <a:endParaRPr lang="en-GB" dirty="0"/>
          </a:p>
          <a:p>
            <a:pPr lvl="1"/>
            <a:r>
              <a:rPr lang="en-GB" i="1" dirty="0"/>
              <a:t>B</a:t>
            </a:r>
            <a:r>
              <a:rPr lang="en-GB" dirty="0"/>
              <a:t> = 5</a:t>
            </a:r>
            <a:r>
              <a:rPr lang="en-GB" baseline="30000" dirty="0"/>
              <a:t>3</a:t>
            </a:r>
            <a:r>
              <a:rPr lang="en-GB" dirty="0"/>
              <a:t> mod 23 = 10</a:t>
            </a:r>
          </a:p>
          <a:p>
            <a:r>
              <a:rPr lang="en-GB" dirty="0"/>
              <a:t>Alice computes </a:t>
            </a:r>
            <a:r>
              <a:rPr lang="en-GB" i="1" dirty="0"/>
              <a:t>s</a:t>
            </a:r>
            <a:r>
              <a:rPr lang="en-GB" dirty="0"/>
              <a:t> = </a:t>
            </a:r>
            <a:r>
              <a:rPr lang="en-GB" i="1" dirty="0" err="1"/>
              <a:t>B</a:t>
            </a:r>
            <a:r>
              <a:rPr lang="en-GB" i="1" baseline="30000" dirty="0" err="1"/>
              <a:t>x</a:t>
            </a:r>
            <a:r>
              <a:rPr lang="en-GB" dirty="0"/>
              <a:t> mod </a:t>
            </a:r>
            <a:r>
              <a:rPr lang="en-GB" i="1" dirty="0"/>
              <a:t>n</a:t>
            </a:r>
            <a:endParaRPr lang="en-GB" dirty="0"/>
          </a:p>
          <a:p>
            <a:pPr lvl="1"/>
            <a:r>
              <a:rPr lang="en-GB" i="1" dirty="0"/>
              <a:t>s</a:t>
            </a:r>
            <a:r>
              <a:rPr lang="en-GB" dirty="0"/>
              <a:t> = 10</a:t>
            </a:r>
            <a:r>
              <a:rPr lang="en-GB" baseline="30000" dirty="0"/>
              <a:t>4</a:t>
            </a:r>
            <a:r>
              <a:rPr lang="en-GB" dirty="0"/>
              <a:t> mod 23 = 18</a:t>
            </a:r>
          </a:p>
          <a:p>
            <a:r>
              <a:rPr lang="en-GB" dirty="0"/>
              <a:t>Bob computes </a:t>
            </a:r>
            <a:r>
              <a:rPr lang="en-GB" i="1" dirty="0"/>
              <a:t>s</a:t>
            </a:r>
            <a:r>
              <a:rPr lang="en-GB" dirty="0"/>
              <a:t> = </a:t>
            </a:r>
            <a:r>
              <a:rPr lang="en-GB" i="1" dirty="0"/>
              <a:t>A</a:t>
            </a:r>
            <a:r>
              <a:rPr lang="en-GB" i="1" baseline="30000" dirty="0"/>
              <a:t>y</a:t>
            </a:r>
            <a:r>
              <a:rPr lang="en-GB" dirty="0"/>
              <a:t> mod </a:t>
            </a:r>
            <a:r>
              <a:rPr lang="en-GB" i="1" dirty="0"/>
              <a:t>n</a:t>
            </a:r>
            <a:endParaRPr lang="en-GB" dirty="0"/>
          </a:p>
          <a:p>
            <a:pPr lvl="1"/>
            <a:r>
              <a:rPr lang="en-GB" i="1" dirty="0"/>
              <a:t>s</a:t>
            </a:r>
            <a:r>
              <a:rPr lang="en-GB" dirty="0"/>
              <a:t> = 4</a:t>
            </a:r>
            <a:r>
              <a:rPr lang="en-GB" baseline="30000" dirty="0"/>
              <a:t>3</a:t>
            </a:r>
            <a:r>
              <a:rPr lang="en-GB" dirty="0"/>
              <a:t> mod 23 = 18</a:t>
            </a:r>
          </a:p>
          <a:p>
            <a:r>
              <a:rPr lang="en-GB" dirty="0"/>
              <a:t>Alice and Bob now share a secret key (the number 18).</a:t>
            </a:r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DE2C5B-556E-47B8-A792-024C2FCA4AC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6253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Man-in-the-middle </a:t>
            </a:r>
            <a:r>
              <a:rPr lang="it-IT" dirty="0" err="1"/>
              <a:t>attack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DE2C5B-556E-47B8-A792-024C2FCA4AC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57" y="1743573"/>
            <a:ext cx="9910943" cy="3509269"/>
          </a:xfrm>
          <a:prstGeom prst="rect">
            <a:avLst/>
          </a:prstGeom>
        </p:spPr>
      </p:pic>
      <p:sp>
        <p:nvSpPr>
          <p:cNvPr id="8" name="Segnaposto contenuto 7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764813"/>
          </a:xfrm>
        </p:spPr>
        <p:txBody>
          <a:bodyPr/>
          <a:lstStyle/>
          <a:p>
            <a:r>
              <a:rPr lang="it-IT" dirty="0"/>
              <a:t>Critical </a:t>
            </a:r>
            <a:r>
              <a:rPr lang="it-IT" dirty="0" err="1"/>
              <a:t>aspect</a:t>
            </a:r>
            <a:r>
              <a:rPr lang="it-IT" dirty="0"/>
              <a:t>: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can be </a:t>
            </a:r>
            <a:r>
              <a:rPr lang="it-IT" dirty="0" err="1"/>
              <a:t>violated</a:t>
            </a:r>
            <a:r>
              <a:rPr lang="it-IT" dirty="0"/>
              <a:t> by a man-in-the-middle </a:t>
            </a:r>
            <a:r>
              <a:rPr lang="it-IT" dirty="0" err="1"/>
              <a:t>attack</a:t>
            </a:r>
            <a:endParaRPr lang="en-GB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99469B0-525D-5F2F-594A-5F9B1079B3B8}"/>
              </a:ext>
            </a:extLst>
          </p:cNvPr>
          <p:cNvSpPr txBox="1"/>
          <p:nvPr/>
        </p:nvSpPr>
        <p:spPr>
          <a:xfrm>
            <a:off x="411843" y="5252842"/>
            <a:ext cx="11368314" cy="1486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1976: Diffie and Hellman (Stanford University) proposed a new kind of cryptosystem, in which the encryption and decryption keys were different</a:t>
            </a:r>
          </a:p>
          <a:p>
            <a:pPr marL="685800" marR="0" lvl="1" indent="-2286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So different that the decryption key could not feasibly be derived from the encryption key.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0682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7"/>
          <a:stretch/>
        </p:blipFill>
        <p:spPr>
          <a:xfrm>
            <a:off x="751417" y="4160520"/>
            <a:ext cx="7449590" cy="262001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Asymmetric-key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1" y="1217478"/>
            <a:ext cx="11589657" cy="2609940"/>
          </a:xfrm>
        </p:spPr>
        <p:txBody>
          <a:bodyPr>
            <a:normAutofit fontScale="92500"/>
          </a:bodyPr>
          <a:lstStyle/>
          <a:p>
            <a:r>
              <a:rPr lang="en-US" dirty="0"/>
              <a:t>The key for encrypting is different from the key to be used for decrypting the message.</a:t>
            </a:r>
          </a:p>
          <a:p>
            <a:r>
              <a:rPr lang="en-US" dirty="0"/>
              <a:t>Each recipient has a pair of twin keys, a </a:t>
            </a:r>
            <a:r>
              <a:rPr lang="en-US" b="1" dirty="0"/>
              <a:t>public key</a:t>
            </a:r>
            <a:r>
              <a:rPr lang="en-US" dirty="0"/>
              <a:t> and </a:t>
            </a:r>
            <a:r>
              <a:rPr lang="en-US" b="1" dirty="0"/>
              <a:t>private key</a:t>
            </a:r>
            <a:r>
              <a:rPr lang="en-US" dirty="0"/>
              <a:t>, such that it is extremely difficult to derive the private key from the public one. </a:t>
            </a:r>
          </a:p>
          <a:p>
            <a:r>
              <a:rPr lang="en-US" dirty="0"/>
              <a:t>The sender must encrypt the message using the public key of the recipient. </a:t>
            </a:r>
          </a:p>
          <a:p>
            <a:r>
              <a:rPr lang="en-US" dirty="0"/>
              <a:t>The recipient can decrypt the ciphered message using its own private key. </a:t>
            </a:r>
          </a:p>
          <a:p>
            <a:r>
              <a:rPr lang="en-US" dirty="0"/>
              <a:t>Also called </a:t>
            </a:r>
            <a:r>
              <a:rPr lang="en-US" b="1" dirty="0"/>
              <a:t>public-key cryptographic algorithms</a:t>
            </a:r>
            <a:r>
              <a:rPr lang="en-US" dirty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16</a:t>
            </a:fld>
            <a:endParaRPr lang="en-GB"/>
          </a:p>
        </p:txBody>
      </p:sp>
      <p:sp>
        <p:nvSpPr>
          <p:cNvPr id="6" name="Rettangolo 5"/>
          <p:cNvSpPr/>
          <p:nvPr/>
        </p:nvSpPr>
        <p:spPr>
          <a:xfrm>
            <a:off x="2919557" y="4160521"/>
            <a:ext cx="1051561" cy="2619917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ttangolo 6"/>
          <p:cNvSpPr/>
          <p:nvPr/>
        </p:nvSpPr>
        <p:spPr>
          <a:xfrm>
            <a:off x="4852795" y="4160520"/>
            <a:ext cx="1051561" cy="261991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/>
          <p:cNvSpPr txBox="1"/>
          <p:nvPr/>
        </p:nvSpPr>
        <p:spPr>
          <a:xfrm>
            <a:off x="2736673" y="3746825"/>
            <a:ext cx="152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>
                <a:solidFill>
                  <a:srgbClr val="FFC000"/>
                </a:solidFill>
                <a:latin typeface="Palatino"/>
              </a:rPr>
              <a:t>Encryption</a:t>
            </a:r>
            <a:endParaRPr lang="en-GB" b="1" dirty="0">
              <a:solidFill>
                <a:srgbClr val="FFC000"/>
              </a:solidFill>
              <a:latin typeface="Palatino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617663" y="3746825"/>
            <a:ext cx="152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>
                <a:solidFill>
                  <a:srgbClr val="00B050"/>
                </a:solidFill>
                <a:latin typeface="Palatino"/>
              </a:rPr>
              <a:t>Decryption</a:t>
            </a:r>
            <a:endParaRPr lang="en-GB" b="1" dirty="0">
              <a:solidFill>
                <a:srgbClr val="00B050"/>
              </a:solidFill>
              <a:latin typeface="Palatino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8694783" y="4906303"/>
            <a:ext cx="3017520" cy="112834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The public key can be distributed also in unsafe channels.</a:t>
            </a:r>
          </a:p>
        </p:txBody>
      </p:sp>
    </p:spTree>
    <p:extLst>
      <p:ext uri="{BB962C8B-B14F-4D97-AF65-F5344CB8AC3E}">
        <p14:creationId xmlns:p14="http://schemas.microsoft.com/office/powerpoint/2010/main" val="2372721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RSA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082765"/>
          </a:xfrm>
        </p:spPr>
        <p:txBody>
          <a:bodyPr>
            <a:normAutofit/>
          </a:bodyPr>
          <a:lstStyle/>
          <a:p>
            <a:r>
              <a:rPr lang="en-US" dirty="0"/>
              <a:t>1978: Rivest, Shamir and Adleman (MIT) proposed the </a:t>
            </a:r>
            <a:r>
              <a:rPr lang="en-US" b="1" dirty="0"/>
              <a:t>RSA</a:t>
            </a:r>
            <a:r>
              <a:rPr lang="en-US" dirty="0"/>
              <a:t> asymmetric-key algorithm. </a:t>
            </a:r>
          </a:p>
          <a:p>
            <a:r>
              <a:rPr lang="en-US" dirty="0"/>
              <a:t>The generation of the keys is based on some number principles by these 4 steps: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Choose two distinct large prime numbers, </a:t>
            </a:r>
            <a:r>
              <a:rPr lang="en-US" sz="2200" i="1" dirty="0"/>
              <a:t>p </a:t>
            </a:r>
            <a:r>
              <a:rPr lang="en-US" sz="2200" dirty="0"/>
              <a:t>and </a:t>
            </a:r>
            <a:r>
              <a:rPr lang="en-US" sz="2200" i="1" dirty="0"/>
              <a:t>q </a:t>
            </a:r>
            <a:r>
              <a:rPr lang="en-US" sz="2200" dirty="0"/>
              <a:t>(typically 1024 bits)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Compute </a:t>
            </a:r>
            <a:r>
              <a:rPr lang="en-US" sz="2200" i="1" dirty="0"/>
              <a:t>N </a:t>
            </a:r>
            <a:r>
              <a:rPr lang="en-US" sz="2200" dirty="0"/>
              <a:t>= </a:t>
            </a:r>
            <a:r>
              <a:rPr lang="en-US" sz="2200" i="1" dirty="0"/>
              <a:t>p </a:t>
            </a:r>
            <a:r>
              <a:rPr lang="en-US" sz="2200" dirty="0"/>
              <a:t>× </a:t>
            </a:r>
            <a:r>
              <a:rPr lang="en-US" sz="2200" i="1" dirty="0"/>
              <a:t>q </a:t>
            </a:r>
            <a:r>
              <a:rPr lang="en-US" sz="2200" dirty="0"/>
              <a:t>and </a:t>
            </a:r>
            <a:r>
              <a:rPr lang="en-US" sz="2200" i="1" dirty="0"/>
              <a:t>z </a:t>
            </a:r>
            <a:r>
              <a:rPr lang="en-US" sz="2200" dirty="0"/>
              <a:t>= (</a:t>
            </a:r>
            <a:r>
              <a:rPr lang="en-US" sz="2200" i="1" dirty="0"/>
              <a:t>p </a:t>
            </a:r>
            <a:r>
              <a:rPr lang="en-US" sz="2200" dirty="0"/>
              <a:t>− 1) × (</a:t>
            </a:r>
            <a:r>
              <a:rPr lang="en-US" sz="2200" i="1" dirty="0"/>
              <a:t>q </a:t>
            </a:r>
            <a:r>
              <a:rPr lang="en-US" sz="2200" dirty="0"/>
              <a:t>− 1)</a:t>
            </a:r>
            <a:r>
              <a:rPr lang="en-US" sz="2200" i="1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Choose an integer number relatively prime to </a:t>
            </a:r>
            <a:r>
              <a:rPr lang="en-US" sz="2200" i="1" dirty="0"/>
              <a:t>z </a:t>
            </a:r>
            <a:r>
              <a:rPr lang="en-US" sz="2200" dirty="0"/>
              <a:t>and call it </a:t>
            </a:r>
            <a:r>
              <a:rPr lang="en-US" sz="2200" i="1" dirty="0"/>
              <a:t>d</a:t>
            </a:r>
            <a:r>
              <a:rPr lang="en-US" sz="22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Find an integer number </a:t>
            </a:r>
            <a:r>
              <a:rPr lang="en-US" sz="2200" i="1" dirty="0"/>
              <a:t>e </a:t>
            </a:r>
            <a:r>
              <a:rPr lang="en-US" sz="2200" dirty="0"/>
              <a:t>such that the rest of </a:t>
            </a:r>
            <a:r>
              <a:rPr lang="en-US" sz="2200" i="1" dirty="0"/>
              <a:t>e </a:t>
            </a:r>
            <a:r>
              <a:rPr lang="en-US" sz="2200" dirty="0"/>
              <a:t>× </a:t>
            </a:r>
            <a:r>
              <a:rPr lang="en-US" sz="2200" i="1" dirty="0"/>
              <a:t>d </a:t>
            </a:r>
            <a:r>
              <a:rPr lang="en-US" sz="2200" dirty="0"/>
              <a:t>divided by</a:t>
            </a:r>
            <a:r>
              <a:rPr lang="en-US" sz="2200" i="1" dirty="0"/>
              <a:t> z </a:t>
            </a:r>
            <a:r>
              <a:rPr lang="en-US" sz="2200" dirty="0"/>
              <a:t>is 1</a:t>
            </a:r>
            <a:r>
              <a:rPr lang="en-US" sz="2200" i="1" dirty="0"/>
              <a:t>.</a:t>
            </a:r>
            <a:endParaRPr lang="en-US" sz="2200" dirty="0"/>
          </a:p>
          <a:p>
            <a:pPr marL="571500" indent="-457200"/>
            <a:r>
              <a:rPr lang="en-US" dirty="0"/>
              <a:t>Public key: (</a:t>
            </a:r>
            <a:r>
              <a:rPr lang="en-US" i="1" dirty="0" err="1"/>
              <a:t>N</a:t>
            </a:r>
            <a:r>
              <a:rPr lang="en-US" dirty="0" err="1"/>
              <a:t>,</a:t>
            </a:r>
            <a:r>
              <a:rPr lang="en-US" i="1" dirty="0" err="1"/>
              <a:t>e</a:t>
            </a:r>
            <a:r>
              <a:rPr lang="en-US" dirty="0"/>
              <a:t>)</a:t>
            </a:r>
          </a:p>
          <a:p>
            <a:pPr marL="571500" indent="-457200"/>
            <a:r>
              <a:rPr lang="en-US" dirty="0"/>
              <a:t>Private key: (</a:t>
            </a:r>
            <a:r>
              <a:rPr lang="en-US" i="1" dirty="0" err="1"/>
              <a:t>N</a:t>
            </a:r>
            <a:r>
              <a:rPr lang="en-US" dirty="0" err="1"/>
              <a:t>,</a:t>
            </a:r>
            <a:r>
              <a:rPr lang="en-US" i="1" dirty="0" err="1"/>
              <a:t>d</a:t>
            </a:r>
            <a:r>
              <a:rPr lang="en-US" dirty="0"/>
              <a:t>)</a:t>
            </a:r>
          </a:p>
          <a:p>
            <a:pPr marL="571500" indent="-457200"/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r>
              <a:rPr lang="en-US" dirty="0"/>
              <a:t> are secret, only who generated the keys knows them. </a:t>
            </a:r>
          </a:p>
          <a:p>
            <a:pPr marL="571500" indent="-457200"/>
            <a:r>
              <a:rPr lang="en-US" dirty="0"/>
              <a:t>Strength of RSA: from </a:t>
            </a:r>
            <a:r>
              <a:rPr lang="en-US" i="1" dirty="0"/>
              <a:t>N</a:t>
            </a:r>
            <a:r>
              <a:rPr lang="en-US" dirty="0"/>
              <a:t> it is very difficult to recover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>
                <a:sym typeface="Wingdings" panose="05000000000000000000" pitchFamily="2" charset="2"/>
              </a:rPr>
              <a:t>	 from the public key it is very difficult to retrieve the private key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906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Encryption</a:t>
            </a:r>
            <a:r>
              <a:rPr lang="it-IT" dirty="0"/>
              <a:t> and </a:t>
            </a:r>
            <a:r>
              <a:rPr lang="it-IT" dirty="0" err="1"/>
              <a:t>decryption</a:t>
            </a:r>
            <a:r>
              <a:rPr lang="it-IT" dirty="0"/>
              <a:t> with RSA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54525" cy="4858203"/>
          </a:xfrm>
        </p:spPr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divided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blocks</a:t>
            </a:r>
            <a:r>
              <a:rPr lang="it-IT" dirty="0"/>
              <a:t> of k bits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2</a:t>
            </a:r>
            <a:r>
              <a:rPr lang="it-IT" baseline="30000" dirty="0"/>
              <a:t>k</a:t>
            </a:r>
            <a:r>
              <a:rPr lang="it-IT" dirty="0"/>
              <a:t>&lt;N</a:t>
            </a:r>
          </a:p>
          <a:p>
            <a:r>
              <a:rPr lang="it-IT" dirty="0" err="1"/>
              <a:t>Each</a:t>
            </a:r>
            <a:r>
              <a:rPr lang="it-IT" dirty="0"/>
              <a:t> k-bit </a:t>
            </a:r>
            <a:r>
              <a:rPr lang="it-IT" dirty="0" err="1"/>
              <a:t>number</a:t>
            </a:r>
            <a:r>
              <a:rPr lang="it-IT" dirty="0"/>
              <a:t> of the </a:t>
            </a:r>
            <a:r>
              <a:rPr lang="it-IT" dirty="0" err="1"/>
              <a:t>plain</a:t>
            </a:r>
            <a:r>
              <a:rPr lang="it-IT" dirty="0"/>
              <a:t> text, P,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encrypted</a:t>
            </a:r>
            <a:r>
              <a:rPr lang="it-IT" dirty="0"/>
              <a:t> by the </a:t>
            </a:r>
            <a:r>
              <a:rPr lang="it-IT" dirty="0" err="1"/>
              <a:t>operation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					C = P</a:t>
            </a:r>
            <a:r>
              <a:rPr lang="it-IT" baseline="30000" dirty="0"/>
              <a:t>e</a:t>
            </a:r>
            <a:r>
              <a:rPr lang="it-IT" dirty="0"/>
              <a:t> </a:t>
            </a:r>
            <a:r>
              <a:rPr lang="it-IT" dirty="0" err="1"/>
              <a:t>mod</a:t>
            </a:r>
            <a:r>
              <a:rPr lang="it-IT" dirty="0"/>
              <a:t> N</a:t>
            </a:r>
          </a:p>
          <a:p>
            <a:r>
              <a:rPr lang="it-IT" dirty="0" err="1"/>
              <a:t>It</a:t>
            </a:r>
            <a:r>
              <a:rPr lang="it-IT" dirty="0"/>
              <a:t> can be </a:t>
            </a:r>
            <a:r>
              <a:rPr lang="it-IT" dirty="0" err="1"/>
              <a:t>proven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C can be </a:t>
            </a:r>
            <a:r>
              <a:rPr lang="it-IT" dirty="0" err="1"/>
              <a:t>decrypted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d and N </a:t>
            </a:r>
            <a:r>
              <a:rPr lang="it-IT" dirty="0" err="1"/>
              <a:t>as</a:t>
            </a:r>
            <a:r>
              <a:rPr lang="it-IT" dirty="0"/>
              <a:t>: </a:t>
            </a:r>
          </a:p>
          <a:p>
            <a:pPr marL="0" indent="0">
              <a:buNone/>
            </a:pPr>
            <a:r>
              <a:rPr lang="it-IT" dirty="0"/>
              <a:t>					P = </a:t>
            </a:r>
            <a:r>
              <a:rPr lang="it-IT" dirty="0" err="1"/>
              <a:t>C</a:t>
            </a:r>
            <a:r>
              <a:rPr lang="it-IT" baseline="30000" dirty="0" err="1"/>
              <a:t>d</a:t>
            </a:r>
            <a:r>
              <a:rPr lang="it-IT" dirty="0"/>
              <a:t> </a:t>
            </a:r>
            <a:r>
              <a:rPr lang="it-IT" dirty="0" err="1"/>
              <a:t>mod</a:t>
            </a:r>
            <a:r>
              <a:rPr lang="it-IT" dirty="0"/>
              <a:t> 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18</a:t>
            </a:fld>
            <a:endParaRPr lang="en-GB"/>
          </a:p>
        </p:txBody>
      </p:sp>
      <p:sp>
        <p:nvSpPr>
          <p:cNvPr id="5" name="Rettangolo 4"/>
          <p:cNvSpPr/>
          <p:nvPr/>
        </p:nvSpPr>
        <p:spPr>
          <a:xfrm>
            <a:off x="9387114" y="2378640"/>
            <a:ext cx="2539274" cy="112834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Public key: (</a:t>
            </a:r>
            <a:r>
              <a:rPr lang="en-US" sz="2000" dirty="0" err="1">
                <a:latin typeface="Palatino Linotype" panose="02040502050505030304" pitchFamily="18" charset="0"/>
              </a:rPr>
              <a:t>N,e</a:t>
            </a:r>
            <a:r>
              <a:rPr lang="en-US" sz="2000" dirty="0">
                <a:latin typeface="Palatino Linotype" panose="02040502050505030304" pitchFamily="18" charset="0"/>
              </a:rPr>
              <a:t>)</a:t>
            </a:r>
          </a:p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Private key: (</a:t>
            </a:r>
            <a:r>
              <a:rPr lang="en-US" sz="2000" dirty="0" err="1">
                <a:latin typeface="Palatino Linotype" panose="02040502050505030304" pitchFamily="18" charset="0"/>
              </a:rPr>
              <a:t>N,d</a:t>
            </a:r>
            <a:r>
              <a:rPr lang="en-US" sz="2000" dirty="0">
                <a:latin typeface="Palatino Linotype" panose="02040502050505030304" pitchFamily="18" charset="0"/>
              </a:rPr>
              <a:t>)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176" y="3984486"/>
            <a:ext cx="7597765" cy="2873514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907175" y="3696789"/>
            <a:ext cx="759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latin typeface="Palatino Linotype" panose="02040502050505030304" pitchFamily="18" charset="0"/>
              </a:rPr>
              <a:t>Example</a:t>
            </a:r>
            <a:r>
              <a:rPr lang="it-IT" dirty="0">
                <a:latin typeface="Palatino Linotype" panose="02040502050505030304" pitchFamily="18" charset="0"/>
              </a:rPr>
              <a:t> with public </a:t>
            </a:r>
            <a:r>
              <a:rPr lang="it-IT" dirty="0" err="1">
                <a:latin typeface="Palatino Linotype" panose="02040502050505030304" pitchFamily="18" charset="0"/>
              </a:rPr>
              <a:t>key</a:t>
            </a:r>
            <a:r>
              <a:rPr lang="it-IT" dirty="0">
                <a:latin typeface="Palatino Linotype" panose="02040502050505030304" pitchFamily="18" charset="0"/>
              </a:rPr>
              <a:t> (33,3) and private </a:t>
            </a:r>
            <a:r>
              <a:rPr lang="it-IT" dirty="0" err="1">
                <a:latin typeface="Palatino Linotype" panose="02040502050505030304" pitchFamily="18" charset="0"/>
              </a:rPr>
              <a:t>key</a:t>
            </a:r>
            <a:r>
              <a:rPr lang="it-IT" dirty="0">
                <a:latin typeface="Palatino Linotype" panose="02040502050505030304" pitchFamily="18" charset="0"/>
              </a:rPr>
              <a:t> (33,7)</a:t>
            </a:r>
            <a:endParaRPr lang="en-GB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386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Symmetric</a:t>
            </a:r>
            <a:r>
              <a:rPr lang="it-IT" dirty="0"/>
              <a:t> vs </a:t>
            </a:r>
            <a:r>
              <a:rPr lang="it-IT" dirty="0" err="1"/>
              <a:t>asymmetric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0302965" cy="4858203"/>
          </a:xfrm>
        </p:spPr>
        <p:txBody>
          <a:bodyPr/>
          <a:lstStyle/>
          <a:p>
            <a:r>
              <a:rPr lang="en-US" dirty="0"/>
              <a:t>Symmetric algorithms: </a:t>
            </a:r>
          </a:p>
          <a:p>
            <a:pPr lvl="1"/>
            <a:r>
              <a:rPr lang="en-US" sz="2400" dirty="0"/>
              <a:t>Their application for encryption and decryption is fast</a:t>
            </a:r>
          </a:p>
          <a:p>
            <a:pPr lvl="1"/>
            <a:r>
              <a:rPr lang="en-US" sz="2400" dirty="0"/>
              <a:t>Need to distribute the private key through a safe communication channel</a:t>
            </a:r>
          </a:p>
          <a:p>
            <a:pPr lvl="1"/>
            <a:r>
              <a:rPr lang="en-US" sz="2400" dirty="0"/>
              <a:t>A new key must be generated for each pair of communication entities</a:t>
            </a:r>
          </a:p>
          <a:p>
            <a:pPr lvl="1"/>
            <a:endParaRPr lang="en-US" sz="2400" dirty="0"/>
          </a:p>
          <a:p>
            <a:r>
              <a:rPr lang="en-US" dirty="0"/>
              <a:t>Asymmetric algorithms: </a:t>
            </a:r>
          </a:p>
          <a:p>
            <a:pPr lvl="1"/>
            <a:r>
              <a:rPr lang="en-US" sz="2400" dirty="0"/>
              <a:t>Very strong security level, no need to distribute the private key. </a:t>
            </a:r>
          </a:p>
          <a:p>
            <a:pPr lvl="1"/>
            <a:r>
              <a:rPr lang="en-US" sz="2400" dirty="0"/>
              <a:t>There is a pair of keys for each user. </a:t>
            </a:r>
          </a:p>
          <a:p>
            <a:pPr lvl="1"/>
            <a:r>
              <a:rPr lang="en-US" sz="2400" dirty="0"/>
              <a:t>It requires keys of at least 1024 bits for good security, which makes the encryption and decryption quite slow. </a:t>
            </a:r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19</a:t>
            </a:fld>
            <a:endParaRPr lang="en-GB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79" t="17842" r="5152" b="13601"/>
          <a:stretch/>
        </p:blipFill>
        <p:spPr>
          <a:xfrm>
            <a:off x="10203543" y="2145180"/>
            <a:ext cx="571244" cy="569633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2" t="18838" r="50785" b="12120"/>
          <a:stretch/>
        </p:blipFill>
        <p:spPr>
          <a:xfrm>
            <a:off x="8685160" y="1545013"/>
            <a:ext cx="556079" cy="555299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79" t="17842" r="5152" b="13601"/>
          <a:stretch/>
        </p:blipFill>
        <p:spPr>
          <a:xfrm>
            <a:off x="10355836" y="5213854"/>
            <a:ext cx="571244" cy="569633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2" t="18838" r="50785" b="12120"/>
          <a:stretch/>
        </p:blipFill>
        <p:spPr>
          <a:xfrm>
            <a:off x="9905729" y="4286671"/>
            <a:ext cx="556079" cy="55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7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B71BFE-8388-F830-4D7E-BA37CCEB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051052-70E5-B768-FD82-AA0FA436D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Definitions of network security and cryptography</a:t>
            </a:r>
          </a:p>
          <a:p>
            <a:r>
              <a:rPr lang="en-GB" dirty="0"/>
              <a:t>Symmetric-key cryptography</a:t>
            </a:r>
          </a:p>
          <a:p>
            <a:r>
              <a:rPr lang="en-GB" dirty="0"/>
              <a:t>Asymmetric-key cryptography</a:t>
            </a:r>
          </a:p>
          <a:p>
            <a:r>
              <a:rPr lang="en-GB" dirty="0"/>
              <a:t>Digital signature algorithms and hash function</a:t>
            </a:r>
          </a:p>
          <a:p>
            <a:r>
              <a:rPr lang="en-GB" dirty="0"/>
              <a:t>Elements of security in network communication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E008463-8250-A9CC-E106-B69A3A16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33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algorithms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13379" y="1211556"/>
            <a:ext cx="11687628" cy="2357903"/>
          </a:xfrm>
        </p:spPr>
        <p:txBody>
          <a:bodyPr>
            <a:normAutofit/>
          </a:bodyPr>
          <a:lstStyle/>
          <a:p>
            <a:r>
              <a:rPr lang="en-US" sz="2200" dirty="0"/>
              <a:t>Asymmetric-key and symmetric-key algorithms combined to have the advantages of both approaches.</a:t>
            </a:r>
          </a:p>
          <a:p>
            <a:r>
              <a:rPr lang="en-US" sz="2200" dirty="0"/>
              <a:t>Symmetric algorithm (fast) used to encrypt the message M with key </a:t>
            </a:r>
            <a:r>
              <a:rPr lang="it-IT" sz="2200" dirty="0" err="1">
                <a:ea typeface="Palatino" pitchFamily="2" charset="77"/>
              </a:rPr>
              <a:t>K</a:t>
            </a:r>
            <a:r>
              <a:rPr lang="it-IT" sz="2200" baseline="-25000" dirty="0" err="1">
                <a:ea typeface="Palatino" pitchFamily="2" charset="77"/>
              </a:rPr>
              <a:t>sym</a:t>
            </a:r>
            <a:r>
              <a:rPr lang="en-US" sz="2200" dirty="0"/>
              <a:t>.</a:t>
            </a:r>
          </a:p>
          <a:p>
            <a:r>
              <a:rPr lang="it-IT" sz="2200" dirty="0" err="1">
                <a:ea typeface="Palatino" pitchFamily="2" charset="77"/>
              </a:rPr>
              <a:t>K</a:t>
            </a:r>
            <a:r>
              <a:rPr lang="it-IT" sz="2200" baseline="-25000" dirty="0" err="1">
                <a:ea typeface="Palatino" pitchFamily="2" charset="77"/>
              </a:rPr>
              <a:t>sym</a:t>
            </a:r>
            <a:r>
              <a:rPr lang="en-US" sz="2200" dirty="0"/>
              <a:t>, typically much shorter than M, encrypted with the asymmetric algorithm (slow).</a:t>
            </a:r>
          </a:p>
          <a:p>
            <a:r>
              <a:rPr lang="en-US" sz="2200" dirty="0"/>
              <a:t>Encrypted </a:t>
            </a:r>
            <a:r>
              <a:rPr lang="it-IT" sz="2200" dirty="0" err="1">
                <a:ea typeface="Palatino" pitchFamily="2" charset="77"/>
              </a:rPr>
              <a:t>K</a:t>
            </a:r>
            <a:r>
              <a:rPr lang="it-IT" sz="2200" baseline="-25000" dirty="0" err="1">
                <a:ea typeface="Palatino" pitchFamily="2" charset="77"/>
              </a:rPr>
              <a:t>sym,en</a:t>
            </a:r>
            <a:r>
              <a:rPr lang="it-IT" sz="2200" baseline="-25000" dirty="0">
                <a:ea typeface="Palatino" pitchFamily="2" charset="77"/>
              </a:rPr>
              <a:t> </a:t>
            </a:r>
            <a:r>
              <a:rPr lang="en-US" sz="2200" dirty="0"/>
              <a:t>securely distributed even using an unsafe communication channel. </a:t>
            </a:r>
          </a:p>
          <a:p>
            <a:endParaRPr lang="en-GB" sz="2200" dirty="0"/>
          </a:p>
          <a:p>
            <a:endParaRPr lang="en-GB" sz="22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20</a:t>
            </a:fld>
            <a:endParaRPr lang="en-GB" dirty="0"/>
          </a:p>
        </p:txBody>
      </p:sp>
      <p:sp>
        <p:nvSpPr>
          <p:cNvPr id="5" name="Rettangolo 4"/>
          <p:cNvSpPr/>
          <p:nvPr/>
        </p:nvSpPr>
        <p:spPr>
          <a:xfrm>
            <a:off x="2372724" y="4392710"/>
            <a:ext cx="2083525" cy="753746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</a:rPr>
              <a:t>Symmetric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</a:rPr>
              <a:t>encryption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372724" y="5621934"/>
            <a:ext cx="2083525" cy="753746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</a:rPr>
              <a:t>Asymmetric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</a:rPr>
              <a:t>encryption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225715" y="4365244"/>
            <a:ext cx="16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  <a:ea typeface="Palatino" pitchFamily="2" charset="77"/>
              </a:rPr>
              <a:t>Plain</a:t>
            </a:r>
            <a:r>
              <a:rPr lang="it-IT" sz="2000" dirty="0">
                <a:latin typeface="Palatino Linotype" panose="02040502050505030304" pitchFamily="18" charset="0"/>
                <a:ea typeface="Palatino" pitchFamily="2" charset="77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  <a:ea typeface="Palatino" pitchFamily="2" charset="77"/>
              </a:rPr>
              <a:t>message</a:t>
            </a:r>
            <a:endParaRPr lang="it-IT" sz="2000" dirty="0">
              <a:latin typeface="Palatino Linotype" panose="02040502050505030304" pitchFamily="18" charset="0"/>
              <a:ea typeface="Palatino" pitchFamily="2" charset="77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4890840" y="4415640"/>
            <a:ext cx="1366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  <a:ea typeface="Palatino" pitchFamily="2" charset="77"/>
              </a:rPr>
              <a:t>Encrypted</a:t>
            </a:r>
            <a:r>
              <a:rPr lang="it-IT" sz="2000" dirty="0">
                <a:latin typeface="Palatino Linotype" panose="02040502050505030304" pitchFamily="18" charset="0"/>
                <a:ea typeface="Palatino" pitchFamily="2" charset="77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  <a:ea typeface="Palatino" pitchFamily="2" charset="77"/>
              </a:rPr>
              <a:t>message</a:t>
            </a:r>
            <a:endParaRPr lang="it-IT" sz="2000" dirty="0">
              <a:latin typeface="Palatino Linotype" panose="02040502050505030304" pitchFamily="18" charset="0"/>
              <a:ea typeface="Palatino" pitchFamily="2" charset="77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149498" y="5701564"/>
            <a:ext cx="1642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  <a:ea typeface="Palatino" pitchFamily="2" charset="77"/>
              </a:rPr>
              <a:t>K</a:t>
            </a:r>
            <a:r>
              <a:rPr lang="it-IT" sz="2000" baseline="-25000" dirty="0" err="1">
                <a:latin typeface="Palatino Linotype" panose="02040502050505030304" pitchFamily="18" charset="0"/>
                <a:ea typeface="Palatino" pitchFamily="2" charset="77"/>
              </a:rPr>
              <a:t>sym</a:t>
            </a:r>
            <a:endParaRPr lang="it-IT" sz="2000" baseline="-25000" dirty="0">
              <a:latin typeface="Palatino Linotype" panose="02040502050505030304" pitchFamily="18" charset="0"/>
              <a:ea typeface="Palatino" pitchFamily="2" charset="77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4877216" y="5795965"/>
            <a:ext cx="989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  <a:ea typeface="Palatino" pitchFamily="2" charset="77"/>
              </a:rPr>
              <a:t>K</a:t>
            </a:r>
            <a:r>
              <a:rPr lang="it-IT" sz="2000" baseline="-25000" dirty="0" err="1">
                <a:latin typeface="Palatino Linotype" panose="02040502050505030304" pitchFamily="18" charset="0"/>
                <a:ea typeface="Palatino" pitchFamily="2" charset="77"/>
              </a:rPr>
              <a:t>sym,en</a:t>
            </a:r>
            <a:endParaRPr lang="it-IT" sz="2000" baseline="-25000" dirty="0">
              <a:latin typeface="Palatino Linotype" panose="02040502050505030304" pitchFamily="18" charset="0"/>
              <a:ea typeface="Palatino" pitchFamily="2" charset="77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293189" y="3680078"/>
            <a:ext cx="1990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Palatino Linotype" panose="02040502050505030304" pitchFamily="18" charset="0"/>
                <a:ea typeface="Palatino" pitchFamily="2" charset="77"/>
              </a:rPr>
              <a:t>Alice (</a:t>
            </a:r>
            <a:r>
              <a:rPr lang="it-IT" sz="2000" b="1" dirty="0" err="1">
                <a:latin typeface="Palatino Linotype" panose="02040502050505030304" pitchFamily="18" charset="0"/>
                <a:ea typeface="Palatino" pitchFamily="2" charset="77"/>
              </a:rPr>
              <a:t>sender</a:t>
            </a:r>
            <a:r>
              <a:rPr lang="it-IT" sz="2000" b="1" dirty="0">
                <a:latin typeface="Palatino Linotype" panose="02040502050505030304" pitchFamily="18" charset="0"/>
                <a:ea typeface="Palatino" pitchFamily="2" charset="77"/>
              </a:rPr>
              <a:t>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6475034" y="3642607"/>
            <a:ext cx="2705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Palatino Linotype" panose="02040502050505030304" pitchFamily="18" charset="0"/>
                <a:ea typeface="Palatino" pitchFamily="2" charset="77"/>
              </a:rPr>
              <a:t>Bob (</a:t>
            </a:r>
            <a:r>
              <a:rPr lang="it-IT" sz="2000" b="1" dirty="0" err="1">
                <a:latin typeface="Palatino Linotype" panose="02040502050505030304" pitchFamily="18" charset="0"/>
                <a:ea typeface="Palatino" pitchFamily="2" charset="77"/>
              </a:rPr>
              <a:t>recipient</a:t>
            </a:r>
            <a:r>
              <a:rPr lang="it-IT" sz="2000" b="1" dirty="0">
                <a:latin typeface="Palatino Linotype" panose="02040502050505030304" pitchFamily="18" charset="0"/>
                <a:ea typeface="Palatino" pitchFamily="2" charset="77"/>
              </a:rPr>
              <a:t>)</a:t>
            </a:r>
          </a:p>
          <a:p>
            <a:pPr algn="ctr"/>
            <a:r>
              <a:rPr lang="it-IT" sz="2000" dirty="0" err="1">
                <a:latin typeface="Palatino Linotype" panose="02040502050505030304" pitchFamily="18" charset="0"/>
                <a:ea typeface="Palatino" pitchFamily="2" charset="77"/>
              </a:rPr>
              <a:t>K</a:t>
            </a:r>
            <a:r>
              <a:rPr lang="it-IT" sz="2000" baseline="-25000" dirty="0" err="1">
                <a:latin typeface="Palatino Linotype" panose="02040502050505030304" pitchFamily="18" charset="0"/>
                <a:ea typeface="Palatino" pitchFamily="2" charset="77"/>
              </a:rPr>
              <a:t>Bob,public</a:t>
            </a:r>
            <a:r>
              <a:rPr lang="it-IT" sz="2000" baseline="-25000" dirty="0">
                <a:latin typeface="Palatino Linotype" panose="02040502050505030304" pitchFamily="18" charset="0"/>
                <a:ea typeface="Palatino" pitchFamily="2" charset="77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  <a:ea typeface="Palatino" pitchFamily="2" charset="77"/>
              </a:rPr>
              <a:t>K</a:t>
            </a:r>
            <a:r>
              <a:rPr lang="it-IT" sz="2000" baseline="-25000" dirty="0" err="1">
                <a:latin typeface="Palatino Linotype" panose="02040502050505030304" pitchFamily="18" charset="0"/>
                <a:ea typeface="Palatino" pitchFamily="2" charset="77"/>
              </a:rPr>
              <a:t>Bob,private</a:t>
            </a:r>
            <a:endParaRPr lang="it-IT" sz="2000" baseline="-25000" dirty="0">
              <a:latin typeface="Palatino Linotype" panose="02040502050505030304" pitchFamily="18" charset="0"/>
              <a:ea typeface="Palatino" pitchFamily="2" charset="77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6759274" y="5617635"/>
            <a:ext cx="2083525" cy="758046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</a:rPr>
              <a:t>Asymmetric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</a:rPr>
              <a:t>decryption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2593340" y="3722039"/>
            <a:ext cx="1642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  <a:ea typeface="Palatino" pitchFamily="2" charset="77"/>
              </a:rPr>
              <a:t>K</a:t>
            </a:r>
            <a:r>
              <a:rPr lang="it-IT" sz="2000" baseline="-25000" dirty="0" err="1">
                <a:latin typeface="Palatino Linotype" panose="02040502050505030304" pitchFamily="18" charset="0"/>
                <a:ea typeface="Palatino" pitchFamily="2" charset="77"/>
              </a:rPr>
              <a:t>sym</a:t>
            </a:r>
            <a:endParaRPr lang="it-IT" sz="2000" baseline="-25000" dirty="0">
              <a:latin typeface="Palatino Linotype" panose="02040502050505030304" pitchFamily="18" charset="0"/>
              <a:ea typeface="Palatino" pitchFamily="2" charset="77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2593340" y="5184140"/>
            <a:ext cx="1642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  <a:ea typeface="Palatino" pitchFamily="2" charset="77"/>
              </a:rPr>
              <a:t>K</a:t>
            </a:r>
            <a:r>
              <a:rPr lang="it-IT" sz="2000" baseline="-25000" dirty="0" err="1">
                <a:latin typeface="Palatino Linotype" panose="02040502050505030304" pitchFamily="18" charset="0"/>
                <a:ea typeface="Palatino" pitchFamily="2" charset="77"/>
              </a:rPr>
              <a:t>Bob,public</a:t>
            </a:r>
            <a:endParaRPr lang="it-IT" sz="2000" dirty="0">
              <a:latin typeface="Palatino Linotype" panose="02040502050505030304" pitchFamily="18" charset="0"/>
              <a:ea typeface="Palatino" pitchFamily="2" charset="77"/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8425904" y="4395483"/>
            <a:ext cx="2083525" cy="753746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</a:rPr>
              <a:t>Symmetric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</a:rPr>
              <a:t>decryption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10665823" y="4392710"/>
            <a:ext cx="1577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  <a:ea typeface="Palatino" pitchFamily="2" charset="77"/>
              </a:rPr>
              <a:t>Decrypted</a:t>
            </a:r>
            <a:r>
              <a:rPr lang="it-IT" sz="2000" dirty="0">
                <a:latin typeface="Palatino Linotype" panose="02040502050505030304" pitchFamily="18" charset="0"/>
                <a:ea typeface="Palatino" pitchFamily="2" charset="77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  <a:ea typeface="Palatino" pitchFamily="2" charset="77"/>
              </a:rPr>
              <a:t>message</a:t>
            </a:r>
            <a:endParaRPr lang="it-IT" sz="2000" dirty="0">
              <a:latin typeface="Palatino Linotype" panose="02040502050505030304" pitchFamily="18" charset="0"/>
              <a:ea typeface="Palatino" pitchFamily="2" charset="77"/>
            </a:endParaRPr>
          </a:p>
        </p:txBody>
      </p:sp>
      <p:cxnSp>
        <p:nvCxnSpPr>
          <p:cNvPr id="22" name="Connettore 2 21"/>
          <p:cNvCxnSpPr>
            <a:stCxn id="10" idx="3"/>
            <a:endCxn id="14" idx="1"/>
          </p:cNvCxnSpPr>
          <p:nvPr/>
        </p:nvCxnSpPr>
        <p:spPr>
          <a:xfrm>
            <a:off x="5867089" y="5996020"/>
            <a:ext cx="892185" cy="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/>
          <p:nvPr/>
        </p:nvCxnSpPr>
        <p:spPr>
          <a:xfrm>
            <a:off x="1538097" y="5998807"/>
            <a:ext cx="8092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/>
          <p:nvPr/>
        </p:nvCxnSpPr>
        <p:spPr>
          <a:xfrm>
            <a:off x="1563445" y="4769583"/>
            <a:ext cx="8092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8" idx="3"/>
          </p:cNvCxnSpPr>
          <p:nvPr/>
        </p:nvCxnSpPr>
        <p:spPr>
          <a:xfrm>
            <a:off x="6257193" y="4769583"/>
            <a:ext cx="20986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/>
          <p:nvPr/>
        </p:nvCxnSpPr>
        <p:spPr>
          <a:xfrm>
            <a:off x="8852537" y="6003132"/>
            <a:ext cx="4778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9006571" y="5593328"/>
            <a:ext cx="1094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  <a:ea typeface="Palatino" pitchFamily="2" charset="77"/>
              </a:rPr>
              <a:t>K</a:t>
            </a:r>
            <a:r>
              <a:rPr lang="it-IT" sz="2000" baseline="-25000" dirty="0" err="1">
                <a:latin typeface="Palatino Linotype" panose="02040502050505030304" pitchFamily="18" charset="0"/>
                <a:ea typeface="Palatino" pitchFamily="2" charset="77"/>
              </a:rPr>
              <a:t>sym</a:t>
            </a:r>
            <a:endParaRPr lang="it-IT" sz="2000" baseline="-25000" dirty="0">
              <a:latin typeface="Palatino Linotype" panose="02040502050505030304" pitchFamily="18" charset="0"/>
              <a:ea typeface="Palatino" pitchFamily="2" charset="77"/>
            </a:endParaRPr>
          </a:p>
        </p:txBody>
      </p:sp>
      <p:cxnSp>
        <p:nvCxnSpPr>
          <p:cNvPr id="32" name="Connettore 2 31"/>
          <p:cNvCxnSpPr>
            <a:endCxn id="17" idx="2"/>
          </p:cNvCxnSpPr>
          <p:nvPr/>
        </p:nvCxnSpPr>
        <p:spPr>
          <a:xfrm flipH="1" flipV="1">
            <a:off x="9467667" y="5149229"/>
            <a:ext cx="9436" cy="4350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stCxn id="15" idx="2"/>
            <a:endCxn id="5" idx="0"/>
          </p:cNvCxnSpPr>
          <p:nvPr/>
        </p:nvCxnSpPr>
        <p:spPr>
          <a:xfrm>
            <a:off x="3414486" y="4122149"/>
            <a:ext cx="1" cy="2705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5" idx="3"/>
            <a:endCxn id="8" idx="1"/>
          </p:cNvCxnSpPr>
          <p:nvPr/>
        </p:nvCxnSpPr>
        <p:spPr>
          <a:xfrm>
            <a:off x="4456249" y="4769583"/>
            <a:ext cx="4345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>
            <a:stCxn id="6" idx="3"/>
            <a:endCxn id="10" idx="1"/>
          </p:cNvCxnSpPr>
          <p:nvPr/>
        </p:nvCxnSpPr>
        <p:spPr>
          <a:xfrm flipV="1">
            <a:off x="4456249" y="5996020"/>
            <a:ext cx="420967" cy="2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/>
          <p:cNvCxnSpPr/>
          <p:nvPr/>
        </p:nvCxnSpPr>
        <p:spPr>
          <a:xfrm>
            <a:off x="10520959" y="4746653"/>
            <a:ext cx="2897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tangolo 56"/>
          <p:cNvSpPr/>
          <p:nvPr/>
        </p:nvSpPr>
        <p:spPr>
          <a:xfrm>
            <a:off x="225715" y="3628393"/>
            <a:ext cx="4520261" cy="2926079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CasellaDiTesto 59"/>
          <p:cNvSpPr txBox="1"/>
          <p:nvPr/>
        </p:nvSpPr>
        <p:spPr>
          <a:xfrm>
            <a:off x="1724933" y="3268117"/>
            <a:ext cx="152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>
                <a:solidFill>
                  <a:srgbClr val="FFC000"/>
                </a:solidFill>
                <a:latin typeface="Palatino"/>
              </a:rPr>
              <a:t>Encryption</a:t>
            </a:r>
            <a:endParaRPr lang="en-GB" b="1" dirty="0">
              <a:solidFill>
                <a:srgbClr val="FFC000"/>
              </a:solidFill>
              <a:latin typeface="Palatino"/>
            </a:endParaRPr>
          </a:p>
        </p:txBody>
      </p:sp>
      <p:sp>
        <p:nvSpPr>
          <p:cNvPr id="61" name="Rettangolo 60"/>
          <p:cNvSpPr/>
          <p:nvPr/>
        </p:nvSpPr>
        <p:spPr>
          <a:xfrm>
            <a:off x="6544400" y="3628393"/>
            <a:ext cx="4164563" cy="301751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CasellaDiTesto 61"/>
          <p:cNvSpPr txBox="1"/>
          <p:nvPr/>
        </p:nvSpPr>
        <p:spPr>
          <a:xfrm>
            <a:off x="7865769" y="3236529"/>
            <a:ext cx="152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>
                <a:solidFill>
                  <a:srgbClr val="00B050"/>
                </a:solidFill>
                <a:latin typeface="Palatino"/>
              </a:rPr>
              <a:t>Decryption</a:t>
            </a:r>
            <a:endParaRPr lang="en-GB" b="1" dirty="0">
              <a:solidFill>
                <a:srgbClr val="00B050"/>
              </a:solidFill>
              <a:latin typeface="Palatino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2851667-1DB0-5C4C-B03F-EFEE84B00CFA}"/>
              </a:ext>
            </a:extLst>
          </p:cNvPr>
          <p:cNvSpPr/>
          <p:nvPr/>
        </p:nvSpPr>
        <p:spPr>
          <a:xfrm>
            <a:off x="7158898" y="5166595"/>
            <a:ext cx="1135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latin typeface="Palatino Linotype" panose="02040502050505030304" pitchFamily="18" charset="0"/>
                <a:ea typeface="Palatino" pitchFamily="2" charset="77"/>
              </a:rPr>
              <a:t>K</a:t>
            </a:r>
            <a:r>
              <a:rPr lang="it-IT" baseline="-25000" dirty="0" err="1">
                <a:latin typeface="Palatino Linotype" panose="02040502050505030304" pitchFamily="18" charset="0"/>
                <a:ea typeface="Palatino" pitchFamily="2" charset="77"/>
              </a:rPr>
              <a:t>Bob,private</a:t>
            </a:r>
            <a:endParaRPr lang="it-IT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97FCE7-F0A7-B80E-B7C4-4C73606B85D9}"/>
              </a:ext>
            </a:extLst>
          </p:cNvPr>
          <p:cNvSpPr/>
          <p:nvPr/>
        </p:nvSpPr>
        <p:spPr>
          <a:xfrm>
            <a:off x="9638117" y="346450"/>
            <a:ext cx="1913992" cy="4770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Palatino Linotype" panose="02040502050505030304" pitchFamily="18" charset="0"/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261366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Network security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915808"/>
          </a:xfrm>
        </p:spPr>
        <p:txBody>
          <a:bodyPr/>
          <a:lstStyle/>
          <a:p>
            <a:r>
              <a:rPr lang="en-US" sz="2800" b="1" dirty="0"/>
              <a:t>Secrecy</a:t>
            </a:r>
            <a:r>
              <a:rPr lang="en-US" sz="2800" dirty="0"/>
              <a:t> or </a:t>
            </a:r>
            <a:r>
              <a:rPr lang="en-US" sz="2800" b="1" dirty="0"/>
              <a:t>confidentiality</a:t>
            </a:r>
            <a:r>
              <a:rPr lang="en-US" sz="2800" dirty="0"/>
              <a:t>. </a:t>
            </a:r>
          </a:p>
          <a:p>
            <a:pPr lvl="1"/>
            <a:r>
              <a:rPr lang="en-US" sz="2800" dirty="0"/>
              <a:t>Addressed by cryptography algorithms (symmetric-key, asymmetric-key, or hybrid)</a:t>
            </a:r>
          </a:p>
          <a:p>
            <a:endParaRPr lang="en-GB" sz="2800" b="1" dirty="0"/>
          </a:p>
          <a:p>
            <a:r>
              <a:rPr lang="en-GB" sz="2800" b="1" dirty="0"/>
              <a:t>Authentication</a:t>
            </a:r>
            <a:r>
              <a:rPr lang="en-GB" sz="2800" dirty="0"/>
              <a:t> </a:t>
            </a:r>
          </a:p>
          <a:p>
            <a:endParaRPr lang="en-GB" sz="2800" dirty="0"/>
          </a:p>
          <a:p>
            <a:r>
              <a:rPr lang="en-GB" sz="2800" b="1" dirty="0"/>
              <a:t>Nonrepudiation</a:t>
            </a:r>
            <a:r>
              <a:rPr lang="en-GB" sz="2800" dirty="0"/>
              <a:t> </a:t>
            </a:r>
          </a:p>
          <a:p>
            <a:endParaRPr lang="en-GB" sz="2800" b="1" dirty="0"/>
          </a:p>
          <a:p>
            <a:r>
              <a:rPr lang="en-GB" sz="2800" b="1" dirty="0"/>
              <a:t>Integrity control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21</a:t>
            </a:fld>
            <a:endParaRPr lang="en-GB"/>
          </a:p>
        </p:txBody>
      </p:sp>
      <p:cxnSp>
        <p:nvCxnSpPr>
          <p:cNvPr id="6" name="Connettore diritto 5"/>
          <p:cNvCxnSpPr/>
          <p:nvPr/>
        </p:nvCxnSpPr>
        <p:spPr>
          <a:xfrm>
            <a:off x="4000500" y="3224464"/>
            <a:ext cx="6016" cy="257475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ccia a destra 6"/>
          <p:cNvSpPr/>
          <p:nvPr/>
        </p:nvSpPr>
        <p:spPr>
          <a:xfrm>
            <a:off x="4331368" y="4295275"/>
            <a:ext cx="595563" cy="3429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4826089" y="4235892"/>
            <a:ext cx="6459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ea typeface="Palatino" pitchFamily="2" charset="77"/>
              </a:rPr>
              <a:t>They can be achieved by digital signature</a:t>
            </a:r>
          </a:p>
        </p:txBody>
      </p:sp>
    </p:spTree>
    <p:extLst>
      <p:ext uri="{BB962C8B-B14F-4D97-AF65-F5344CB8AC3E}">
        <p14:creationId xmlns:p14="http://schemas.microsoft.com/office/powerpoint/2010/main" val="1961885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signatures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>
            <a:normAutofit/>
          </a:bodyPr>
          <a:lstStyle/>
          <a:p>
            <a:r>
              <a:rPr lang="en-US" dirty="0"/>
              <a:t>The authenticity of documents is determined by the presence or absence of an authorized handwritten signature. </a:t>
            </a:r>
          </a:p>
          <a:p>
            <a:r>
              <a:rPr lang="en-US" b="1" dirty="0"/>
              <a:t>Digital signature </a:t>
            </a:r>
            <a:r>
              <a:rPr lang="en-US" dirty="0"/>
              <a:t>replaces handwritten signature for digital messages. </a:t>
            </a:r>
          </a:p>
          <a:p>
            <a:r>
              <a:rPr lang="en-US" dirty="0"/>
              <a:t>Requirements of a digital signature: </a:t>
            </a:r>
          </a:p>
          <a:p>
            <a:pPr lvl="1"/>
            <a:r>
              <a:rPr lang="en-US" sz="2400" dirty="0"/>
              <a:t>The receiver can verify the claimed identity of the sender (</a:t>
            </a:r>
            <a:r>
              <a:rPr lang="en-US" sz="2400" b="1" dirty="0"/>
              <a:t>authentication</a:t>
            </a:r>
            <a:r>
              <a:rPr lang="en-US" sz="2400" dirty="0"/>
              <a:t>).</a:t>
            </a:r>
          </a:p>
          <a:p>
            <a:pPr lvl="1"/>
            <a:r>
              <a:rPr lang="en-US" sz="2400" dirty="0"/>
              <a:t>The sender cannot later repudiate the contents of the message (</a:t>
            </a:r>
            <a:r>
              <a:rPr lang="en-US" sz="2400" b="1" dirty="0"/>
              <a:t>non-repudiation</a:t>
            </a:r>
            <a:r>
              <a:rPr lang="en-US" sz="2400" dirty="0"/>
              <a:t>).</a:t>
            </a:r>
          </a:p>
          <a:p>
            <a:pPr lvl="1"/>
            <a:r>
              <a:rPr lang="en-US" sz="2400" dirty="0"/>
              <a:t>The receiver cannot possibly have altered the message himself (</a:t>
            </a:r>
            <a:r>
              <a:rPr lang="en-US" sz="2400" b="1" dirty="0"/>
              <a:t>integrity</a:t>
            </a:r>
            <a:r>
              <a:rPr lang="en-US" sz="2400" dirty="0"/>
              <a:t>). 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531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 by symmetric-key cryptography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6"/>
            <a:ext cx="11368314" cy="15352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</a:t>
            </a:r>
            <a:r>
              <a:rPr lang="en-US" baseline="-25000" dirty="0"/>
              <a:t>K</a:t>
            </a:r>
            <a:r>
              <a:rPr lang="en-US" dirty="0"/>
              <a:t>(.): Function for symmetric encryption with key K</a:t>
            </a:r>
          </a:p>
          <a:p>
            <a:r>
              <a:rPr lang="en-US" dirty="0"/>
              <a:t>Each user is provided a secret key to be used in symmetric-key cryptography. </a:t>
            </a:r>
          </a:p>
          <a:p>
            <a:r>
              <a:rPr lang="en-US" dirty="0"/>
              <a:t>A central trusted authority knows the keys of every user and can verify the identify of all users.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778788" y="3008428"/>
            <a:ext cx="1990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  <a:ea typeface="Palatino" pitchFamily="2" charset="77"/>
              </a:rPr>
              <a:t>Alice (sender)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9554499" y="3454406"/>
            <a:ext cx="2705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  <a:ea typeface="Palatino" pitchFamily="2" charset="77"/>
              </a:rPr>
              <a:t>Bob (recipient)</a:t>
            </a:r>
          </a:p>
        </p:txBody>
      </p:sp>
      <p:sp>
        <p:nvSpPr>
          <p:cNvPr id="7" name="Rettangolo 6"/>
          <p:cNvSpPr/>
          <p:nvPr/>
        </p:nvSpPr>
        <p:spPr>
          <a:xfrm>
            <a:off x="4176231" y="3269479"/>
            <a:ext cx="3425203" cy="1628775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Central trusted authority</a:t>
            </a:r>
          </a:p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with secret key Kc</a:t>
            </a:r>
          </a:p>
          <a:p>
            <a:pPr algn="ctr"/>
            <a:endParaRPr lang="en-US" sz="1000" dirty="0">
              <a:latin typeface="Palatino Linotype" panose="02040502050505030304" pitchFamily="18" charset="0"/>
            </a:endParaRPr>
          </a:p>
          <a:p>
            <a:pPr algn="ctr"/>
            <a:r>
              <a:rPr lang="en-US" sz="2000" dirty="0" err="1">
                <a:latin typeface="Palatino Linotype" panose="02040502050505030304" pitchFamily="18" charset="0"/>
                <a:ea typeface="Palatino" pitchFamily="2" charset="77"/>
              </a:rPr>
              <a:t>Ka</a:t>
            </a:r>
            <a:r>
              <a:rPr lang="en-US" sz="2000" dirty="0">
                <a:latin typeface="Palatino Linotype" panose="02040502050505030304" pitchFamily="18" charset="0"/>
                <a:ea typeface="Palatino" pitchFamily="2" charset="77"/>
              </a:rPr>
              <a:t> is secret key of Alice</a:t>
            </a:r>
          </a:p>
          <a:p>
            <a:pPr algn="ctr"/>
            <a:r>
              <a:rPr lang="en-US" sz="2000" dirty="0">
                <a:latin typeface="Palatino Linotype" panose="02040502050505030304" pitchFamily="18" charset="0"/>
                <a:ea typeface="Palatino" pitchFamily="2" charset="77"/>
              </a:rPr>
              <a:t>Kb is the secret key of Bob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1260976" y="3375981"/>
            <a:ext cx="1990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 Linotype" panose="02040502050505030304" pitchFamily="18" charset="0"/>
                <a:ea typeface="Palatino" pitchFamily="2" charset="77"/>
              </a:rPr>
              <a:t>Plaintext P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637345" y="3385289"/>
            <a:ext cx="883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Palatino Linotype" panose="02040502050505030304" pitchFamily="18" charset="0"/>
                <a:ea typeface="Palatino" pitchFamily="2" charset="77"/>
              </a:rPr>
              <a:t>Ka</a:t>
            </a:r>
            <a:endParaRPr lang="en-US" sz="2000" dirty="0">
              <a:latin typeface="Palatino Linotype" panose="02040502050505030304" pitchFamily="18" charset="0"/>
              <a:ea typeface="Palatino" pitchFamily="2" charset="77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9412073" y="3839711"/>
            <a:ext cx="2990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 Linotype" panose="02040502050505030304" pitchFamily="18" charset="0"/>
                <a:ea typeface="Palatino" pitchFamily="2" charset="77"/>
              </a:rPr>
              <a:t>Kb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237672" y="3885878"/>
            <a:ext cx="3072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Palatino Linotype" panose="02040502050505030304" pitchFamily="18" charset="0"/>
                <a:ea typeface="Palatino" pitchFamily="2" charset="77"/>
              </a:rPr>
              <a:t>Ciphertext</a:t>
            </a:r>
            <a:r>
              <a:rPr lang="en-US" sz="2000" dirty="0">
                <a:latin typeface="Palatino Linotype" panose="02040502050505030304" pitchFamily="18" charset="0"/>
                <a:ea typeface="Palatino" pitchFamily="2" charset="77"/>
              </a:rPr>
              <a:t> C</a:t>
            </a:r>
          </a:p>
          <a:p>
            <a:pPr algn="ctr"/>
            <a:r>
              <a:rPr lang="en-US" sz="2000" dirty="0">
                <a:latin typeface="Palatino Linotype" panose="02040502050505030304" pitchFamily="18" charset="0"/>
                <a:ea typeface="Palatino" pitchFamily="2" charset="77"/>
              </a:rPr>
              <a:t>C = </a:t>
            </a:r>
            <a:r>
              <a:rPr lang="en-US" sz="2000" dirty="0" err="1">
                <a:latin typeface="Palatino Linotype" panose="02040502050505030304" pitchFamily="18" charset="0"/>
                <a:ea typeface="Palatino" pitchFamily="2" charset="77"/>
              </a:rPr>
              <a:t>E</a:t>
            </a:r>
            <a:r>
              <a:rPr lang="en-US" sz="2000" baseline="-25000" dirty="0" err="1">
                <a:latin typeface="Palatino Linotype" panose="02040502050505030304" pitchFamily="18" charset="0"/>
                <a:ea typeface="Palatino" pitchFamily="2" charset="77"/>
              </a:rPr>
              <a:t>Ka</a:t>
            </a:r>
            <a:r>
              <a:rPr lang="en-US" sz="2000" dirty="0">
                <a:latin typeface="Palatino Linotype" panose="02040502050505030304" pitchFamily="18" charset="0"/>
                <a:ea typeface="Palatino" pitchFamily="2" charset="77"/>
              </a:rPr>
              <a:t>(B, P)</a:t>
            </a:r>
            <a:endParaRPr lang="en-US" sz="2000" baseline="-25000" dirty="0">
              <a:latin typeface="Palatino Linotype" panose="02040502050505030304" pitchFamily="18" charset="0"/>
              <a:ea typeface="Palatino" pitchFamily="2" charset="77"/>
            </a:endParaRPr>
          </a:p>
        </p:txBody>
      </p:sp>
      <p:cxnSp>
        <p:nvCxnSpPr>
          <p:cNvPr id="15" name="Connettore 2 14"/>
          <p:cNvCxnSpPr>
            <a:endCxn id="7" idx="1"/>
          </p:cNvCxnSpPr>
          <p:nvPr/>
        </p:nvCxnSpPr>
        <p:spPr>
          <a:xfrm>
            <a:off x="2731563" y="4083866"/>
            <a:ext cx="1444668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V="1">
            <a:off x="7601434" y="4039766"/>
            <a:ext cx="2523641" cy="356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1368501" y="4980758"/>
            <a:ext cx="272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Bob’s identity</a:t>
            </a:r>
          </a:p>
        </p:txBody>
      </p:sp>
      <p:sp>
        <p:nvSpPr>
          <p:cNvPr id="21" name="Rettangolo 20"/>
          <p:cNvSpPr/>
          <p:nvPr/>
        </p:nvSpPr>
        <p:spPr>
          <a:xfrm>
            <a:off x="7711077" y="4243642"/>
            <a:ext cx="29542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C’ = </a:t>
            </a:r>
            <a:r>
              <a:rPr lang="en-US" sz="2000" dirty="0" err="1">
                <a:latin typeface="Palatino Linotype" panose="02040502050505030304" pitchFamily="18" charset="0"/>
              </a:rPr>
              <a:t>E</a:t>
            </a:r>
            <a:r>
              <a:rPr lang="en-US" sz="2000" baseline="-25000" dirty="0" err="1">
                <a:latin typeface="Palatino Linotype" panose="02040502050505030304" pitchFamily="18" charset="0"/>
              </a:rPr>
              <a:t>Kb</a:t>
            </a:r>
            <a:r>
              <a:rPr lang="en-US" sz="2000" dirty="0">
                <a:latin typeface="Palatino Linotype" panose="02040502050505030304" pitchFamily="18" charset="0"/>
              </a:rPr>
              <a:t> (A, P, </a:t>
            </a:r>
            <a:r>
              <a:rPr lang="en-US" sz="2000" dirty="0" err="1">
                <a:latin typeface="Palatino Linotype" panose="02040502050505030304" pitchFamily="18" charset="0"/>
              </a:rPr>
              <a:t>E</a:t>
            </a:r>
            <a:r>
              <a:rPr lang="en-US" sz="2000" baseline="-25000" dirty="0" err="1">
                <a:latin typeface="Palatino Linotype" panose="02040502050505030304" pitchFamily="18" charset="0"/>
              </a:rPr>
              <a:t>Kc</a:t>
            </a:r>
            <a:r>
              <a:rPr lang="en-US" sz="2000" dirty="0">
                <a:latin typeface="Palatino Linotype" panose="02040502050505030304" pitchFamily="18" charset="0"/>
              </a:rPr>
              <a:t>(A, P))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8610600" y="5044032"/>
            <a:ext cx="3480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Needed to Bob to demonstrate he has received the message from the central authority (Alice cannot repudiate the message)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4272419" y="4980758"/>
            <a:ext cx="3273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The central authority decrypts the message with </a:t>
            </a:r>
            <a:r>
              <a:rPr lang="en-US" dirty="0" err="1">
                <a:latin typeface="Palatino Linotype" panose="02040502050505030304" pitchFamily="18" charset="0"/>
              </a:rPr>
              <a:t>Ka</a:t>
            </a:r>
            <a:r>
              <a:rPr lang="en-US" dirty="0">
                <a:latin typeface="Palatino Linotype" panose="02040502050505030304" pitchFamily="18" charset="0"/>
              </a:rPr>
              <a:t> and thus authenticates Alice.</a:t>
            </a:r>
          </a:p>
        </p:txBody>
      </p:sp>
      <p:cxnSp>
        <p:nvCxnSpPr>
          <p:cNvPr id="13" name="Connettore 2 12"/>
          <p:cNvCxnSpPr>
            <a:cxnSpLocks/>
          </p:cNvCxnSpPr>
          <p:nvPr/>
        </p:nvCxnSpPr>
        <p:spPr>
          <a:xfrm flipH="1">
            <a:off x="2021420" y="4523225"/>
            <a:ext cx="10973" cy="442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>
            <a:off x="10208140" y="4675752"/>
            <a:ext cx="4108" cy="368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7684772" y="4744255"/>
            <a:ext cx="150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Alice’s identity</a:t>
            </a:r>
          </a:p>
        </p:txBody>
      </p:sp>
      <p:cxnSp>
        <p:nvCxnSpPr>
          <p:cNvPr id="45" name="Connettore 2 44"/>
          <p:cNvCxnSpPr/>
          <p:nvPr/>
        </p:nvCxnSpPr>
        <p:spPr>
          <a:xfrm flipH="1">
            <a:off x="8521966" y="4605469"/>
            <a:ext cx="387419" cy="315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756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Limitations</a:t>
            </a:r>
            <a:r>
              <a:rPr lang="it-IT" dirty="0"/>
              <a:t> of the </a:t>
            </a:r>
            <a:r>
              <a:rPr lang="it-IT" dirty="0" err="1"/>
              <a:t>symmetric-key</a:t>
            </a:r>
            <a:r>
              <a:rPr lang="it-IT" dirty="0"/>
              <a:t> </a:t>
            </a:r>
            <a:r>
              <a:rPr lang="it-IT" dirty="0" err="1"/>
              <a:t>digital</a:t>
            </a:r>
            <a:r>
              <a:rPr lang="it-IT" dirty="0"/>
              <a:t> </a:t>
            </a:r>
            <a:r>
              <a:rPr lang="it-IT" dirty="0" err="1"/>
              <a:t>signature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central trusted authority must be in the middle of any exchange of signed messages. </a:t>
            </a:r>
          </a:p>
          <a:p>
            <a:r>
              <a:rPr lang="en-US" dirty="0"/>
              <a:t>The central authority reads all the signed messages.  </a:t>
            </a:r>
          </a:p>
          <a:p>
            <a:pPr marL="0" indent="0">
              <a:buNone/>
            </a:pPr>
            <a:r>
              <a:rPr lang="en-US" dirty="0"/>
              <a:t> 		</a:t>
            </a:r>
          </a:p>
          <a:p>
            <a:pPr marL="0" indent="0">
              <a:buNone/>
            </a:pPr>
            <a:r>
              <a:rPr lang="en-US" dirty="0"/>
              <a:t>		This problem can be solved using public-key algorithms.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24</a:t>
            </a:fld>
            <a:endParaRPr lang="en-GB"/>
          </a:p>
        </p:txBody>
      </p:sp>
      <p:sp>
        <p:nvSpPr>
          <p:cNvPr id="5" name="Freccia a destra 4"/>
          <p:cNvSpPr/>
          <p:nvPr/>
        </p:nvSpPr>
        <p:spPr>
          <a:xfrm>
            <a:off x="1540042" y="3074069"/>
            <a:ext cx="595563" cy="3429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679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digital signature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10294" y="1376846"/>
            <a:ext cx="11368314" cy="86024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Ka,pub</a:t>
            </a:r>
            <a:r>
              <a:rPr lang="en-US" dirty="0"/>
              <a:t>: Alice’s public key</a:t>
            </a:r>
          </a:p>
          <a:p>
            <a:r>
              <a:rPr lang="en-US" dirty="0" err="1"/>
              <a:t>Ka,priv</a:t>
            </a:r>
            <a:r>
              <a:rPr lang="en-US" dirty="0"/>
              <a:t>: Alice’s private 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25</a:t>
            </a:fld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279366" y="1258331"/>
            <a:ext cx="6502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If Alice encrypts a message with her private key (</a:t>
            </a:r>
            <a:r>
              <a:rPr lang="en-US" sz="2400" dirty="0" err="1">
                <a:latin typeface="Palatino Linotype" panose="02040502050505030304" pitchFamily="18" charset="0"/>
              </a:rPr>
              <a:t>Ka,priv</a:t>
            </a:r>
            <a:r>
              <a:rPr lang="en-US" sz="2400" dirty="0">
                <a:latin typeface="Palatino Linotype" panose="02040502050505030304" pitchFamily="18" charset="0"/>
              </a:rPr>
              <a:t>) then Bob can decrypt the message with her public key (</a:t>
            </a:r>
            <a:r>
              <a:rPr lang="en-US" sz="2400" dirty="0" err="1">
                <a:latin typeface="Palatino Linotype" panose="02040502050505030304" pitchFamily="18" charset="0"/>
              </a:rPr>
              <a:t>Ka,pub</a:t>
            </a:r>
            <a:r>
              <a:rPr lang="en-US" sz="2400" dirty="0">
                <a:latin typeface="Palatino Linotype" panose="02040502050505030304" pitchFamily="18" charset="0"/>
              </a:rPr>
              <a:t>). </a:t>
            </a:r>
          </a:p>
        </p:txBody>
      </p:sp>
      <p:sp>
        <p:nvSpPr>
          <p:cNvPr id="7" name="Freccia a destra 6"/>
          <p:cNvSpPr/>
          <p:nvPr/>
        </p:nvSpPr>
        <p:spPr>
          <a:xfrm>
            <a:off x="4609350" y="1607962"/>
            <a:ext cx="595563" cy="3429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ttangolo 7"/>
          <p:cNvSpPr/>
          <p:nvPr/>
        </p:nvSpPr>
        <p:spPr>
          <a:xfrm>
            <a:off x="6855001" y="3124373"/>
            <a:ext cx="2645674" cy="854454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Decryption with key </a:t>
            </a:r>
            <a:r>
              <a:rPr lang="en-US" sz="2000" dirty="0" err="1">
                <a:latin typeface="Palatino Linotype" panose="02040502050505030304" pitchFamily="18" charset="0"/>
              </a:rPr>
              <a:t>Ka,pub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9" name="Rettangolo 8"/>
          <p:cNvSpPr/>
          <p:nvPr/>
        </p:nvSpPr>
        <p:spPr>
          <a:xfrm>
            <a:off x="2136549" y="3139426"/>
            <a:ext cx="2645674" cy="839401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Encryption with key </a:t>
            </a:r>
            <a:r>
              <a:rPr lang="en-US" sz="2000" dirty="0" err="1">
                <a:latin typeface="Palatino Linotype" panose="02040502050505030304" pitchFamily="18" charset="0"/>
              </a:rPr>
              <a:t>Ka,priv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</a:p>
        </p:txBody>
      </p:sp>
      <p:cxnSp>
        <p:nvCxnSpPr>
          <p:cNvPr id="11" name="Connettore 2 10"/>
          <p:cNvCxnSpPr>
            <a:cxnSpLocks/>
            <a:endCxn id="9" idx="1"/>
          </p:cNvCxnSpPr>
          <p:nvPr/>
        </p:nvCxnSpPr>
        <p:spPr>
          <a:xfrm>
            <a:off x="1594653" y="3551600"/>
            <a:ext cx="541896" cy="7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stCxn id="9" idx="3"/>
            <a:endCxn id="8" idx="1"/>
          </p:cNvCxnSpPr>
          <p:nvPr/>
        </p:nvCxnSpPr>
        <p:spPr>
          <a:xfrm flipV="1">
            <a:off x="4782223" y="3551600"/>
            <a:ext cx="2072778" cy="7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cxnSpLocks/>
            <a:stCxn id="8" idx="3"/>
          </p:cNvCxnSpPr>
          <p:nvPr/>
        </p:nvCxnSpPr>
        <p:spPr>
          <a:xfrm flipV="1">
            <a:off x="9500675" y="3551599"/>
            <a:ext cx="71888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501825" y="2724263"/>
            <a:ext cx="913024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  <a:ea typeface="Palatino" pitchFamily="2" charset="77"/>
              </a:rPr>
              <a:t>Alice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-40397" y="3333696"/>
            <a:ext cx="1990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 Linotype" panose="02040502050505030304" pitchFamily="18" charset="0"/>
                <a:ea typeface="Palatino" pitchFamily="2" charset="77"/>
              </a:rPr>
              <a:t>Plaintext P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10219559" y="2692192"/>
            <a:ext cx="1148601" cy="40011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alatino Linotype" panose="02040502050505030304" pitchFamily="18" charset="0"/>
                <a:ea typeface="Palatino" pitchFamily="2" charset="77"/>
              </a:rPr>
              <a:t>Bob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9917229" y="3359846"/>
            <a:ext cx="1990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 Linotype" panose="02040502050505030304" pitchFamily="18" charset="0"/>
                <a:ea typeface="Palatino" pitchFamily="2" charset="77"/>
              </a:rPr>
              <a:t>Plaintext P</a:t>
            </a:r>
          </a:p>
        </p:txBody>
      </p:sp>
      <p:sp>
        <p:nvSpPr>
          <p:cNvPr id="24" name="Rettangolo 23"/>
          <p:cNvSpPr/>
          <p:nvPr/>
        </p:nvSpPr>
        <p:spPr>
          <a:xfrm>
            <a:off x="5017734" y="3171952"/>
            <a:ext cx="1468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Ciphered P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586596" y="4659879"/>
            <a:ext cx="11034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If Bob can open the message by </a:t>
            </a:r>
            <a:r>
              <a:rPr lang="en-US" sz="2400" dirty="0" err="1">
                <a:latin typeface="Palatino Linotype" panose="02040502050505030304" pitchFamily="18" charset="0"/>
              </a:rPr>
              <a:t>Ka,pub</a:t>
            </a:r>
            <a:r>
              <a:rPr lang="en-US" sz="2400" dirty="0">
                <a:latin typeface="Palatino Linotype" panose="02040502050505030304" pitchFamily="18" charset="0"/>
              </a:rPr>
              <a:t>, then Bob is sure that the message was sent by Alice, because Alice is the only one having </a:t>
            </a:r>
            <a:r>
              <a:rPr lang="en-US" sz="2400" dirty="0" err="1">
                <a:latin typeface="Palatino Linotype" panose="02040502050505030304" pitchFamily="18" charset="0"/>
              </a:rPr>
              <a:t>Ka,priv</a:t>
            </a: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	 </a:t>
            </a:r>
            <a:r>
              <a:rPr lang="en-US" sz="24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authentication and non-repudiation are guaranteed</a:t>
            </a:r>
          </a:p>
          <a:p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Secrecy is not guaranteed: anyone with </a:t>
            </a:r>
            <a:r>
              <a:rPr lang="en-US" sz="2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Ka,pub</a:t>
            </a:r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 can open the message. 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26" name="Rettangolo arrotondato 25"/>
          <p:cNvSpPr/>
          <p:nvPr/>
        </p:nvSpPr>
        <p:spPr>
          <a:xfrm>
            <a:off x="284205" y="2724263"/>
            <a:ext cx="4686589" cy="1438664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ttangolo arrotondato 26"/>
          <p:cNvSpPr/>
          <p:nvPr/>
        </p:nvSpPr>
        <p:spPr>
          <a:xfrm>
            <a:off x="6634566" y="2692192"/>
            <a:ext cx="4986963" cy="1470735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674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Public-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signature</a:t>
            </a:r>
            <a:r>
              <a:rPr lang="it-IT" dirty="0"/>
              <a:t> with </a:t>
            </a:r>
            <a:r>
              <a:rPr lang="it-IT" dirty="0" err="1"/>
              <a:t>secrecy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9793"/>
            <a:ext cx="11368314" cy="2499253"/>
          </a:xfrm>
        </p:spPr>
        <p:txBody>
          <a:bodyPr>
            <a:normAutofit/>
          </a:bodyPr>
          <a:lstStyle/>
          <a:p>
            <a:r>
              <a:rPr lang="en-US" dirty="0"/>
              <a:t>If secrecy of the message must also be guaranteed, public-key cryptography can be applied twice, using both the keys of the sender and the receiver.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Ka,pub</a:t>
            </a:r>
            <a:r>
              <a:rPr lang="en-US" dirty="0"/>
              <a:t>: Alice’s public key				</a:t>
            </a:r>
            <a:r>
              <a:rPr lang="en-US" dirty="0" err="1"/>
              <a:t>Kb,pub</a:t>
            </a:r>
            <a:r>
              <a:rPr lang="en-US" dirty="0"/>
              <a:t>: Bob’s public key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Ka,priv</a:t>
            </a:r>
            <a:r>
              <a:rPr lang="en-US" dirty="0"/>
              <a:t>: Alice’s private key 			</a:t>
            </a:r>
            <a:r>
              <a:rPr lang="en-US" dirty="0" err="1"/>
              <a:t>Kb,priv</a:t>
            </a:r>
            <a:r>
              <a:rPr lang="en-US" dirty="0"/>
              <a:t>: Bob’s private key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26</a:t>
            </a:fld>
            <a:endParaRPr lang="en-GB"/>
          </a:p>
        </p:txBody>
      </p:sp>
      <p:sp>
        <p:nvSpPr>
          <p:cNvPr id="6" name="Rettangolo 5"/>
          <p:cNvSpPr/>
          <p:nvPr/>
        </p:nvSpPr>
        <p:spPr>
          <a:xfrm>
            <a:off x="1033481" y="4541197"/>
            <a:ext cx="1644239" cy="839401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Encryption with </a:t>
            </a:r>
            <a:r>
              <a:rPr lang="en-US" sz="2000" dirty="0" err="1">
                <a:latin typeface="Palatino Linotype" panose="02040502050505030304" pitchFamily="18" charset="0"/>
              </a:rPr>
              <a:t>Ka,priv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  <p:cxnSp>
        <p:nvCxnSpPr>
          <p:cNvPr id="7" name="Connettore 2 6"/>
          <p:cNvCxnSpPr>
            <a:cxnSpLocks/>
            <a:endCxn id="6" idx="1"/>
          </p:cNvCxnSpPr>
          <p:nvPr/>
        </p:nvCxnSpPr>
        <p:spPr>
          <a:xfrm>
            <a:off x="559881" y="4960896"/>
            <a:ext cx="473600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cxnSpLocks/>
            <a:stCxn id="6" idx="3"/>
            <a:endCxn id="23" idx="1"/>
          </p:cNvCxnSpPr>
          <p:nvPr/>
        </p:nvCxnSpPr>
        <p:spPr>
          <a:xfrm flipV="1">
            <a:off x="2677720" y="4960897"/>
            <a:ext cx="57986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>
            <a:off x="9808312" y="4929308"/>
            <a:ext cx="909898" cy="7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435318" y="4101971"/>
            <a:ext cx="913024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  <a:ea typeface="Palatino" pitchFamily="2" charset="77"/>
              </a:rPr>
              <a:t>Alice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65334" y="4682989"/>
            <a:ext cx="684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 Linotype" panose="02040502050505030304" pitchFamily="18" charset="0"/>
                <a:ea typeface="Palatino" pitchFamily="2" charset="77"/>
              </a:rPr>
              <a:t>P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10520019" y="4069900"/>
            <a:ext cx="1148601" cy="40011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alatino Linotype" panose="02040502050505030304" pitchFamily="18" charset="0"/>
                <a:ea typeface="Palatino" pitchFamily="2" charset="77"/>
              </a:rPr>
              <a:t>Bob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11407265" y="4760840"/>
            <a:ext cx="646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 Linotype" panose="02040502050505030304" pitchFamily="18" charset="0"/>
                <a:ea typeface="Palatino" pitchFamily="2" charset="77"/>
              </a:rPr>
              <a:t>P</a:t>
            </a:r>
          </a:p>
        </p:txBody>
      </p:sp>
      <p:sp>
        <p:nvSpPr>
          <p:cNvPr id="15" name="Rettangolo arrotondato 14"/>
          <p:cNvSpPr/>
          <p:nvPr/>
        </p:nvSpPr>
        <p:spPr>
          <a:xfrm>
            <a:off x="217698" y="4101971"/>
            <a:ext cx="4953543" cy="1438664"/>
          </a:xfrm>
          <a:prstGeom prst="roundRect">
            <a:avLst>
              <a:gd name="adj" fmla="val 15413"/>
            </a:avLst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ttangolo arrotondato 15"/>
          <p:cNvSpPr/>
          <p:nvPr/>
        </p:nvSpPr>
        <p:spPr>
          <a:xfrm>
            <a:off x="6935873" y="4069900"/>
            <a:ext cx="4986117" cy="1470735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ttangolo 22"/>
          <p:cNvSpPr/>
          <p:nvPr/>
        </p:nvSpPr>
        <p:spPr>
          <a:xfrm>
            <a:off x="3257586" y="4541196"/>
            <a:ext cx="1670282" cy="839401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Encryption with </a:t>
            </a:r>
            <a:r>
              <a:rPr lang="en-US" sz="2000" dirty="0" err="1">
                <a:latin typeface="Palatino Linotype" panose="02040502050505030304" pitchFamily="18" charset="0"/>
              </a:rPr>
              <a:t>Kb,pub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  <p:cxnSp>
        <p:nvCxnSpPr>
          <p:cNvPr id="30" name="Connettore 2 29"/>
          <p:cNvCxnSpPr>
            <a:cxnSpLocks/>
            <a:stCxn id="23" idx="3"/>
            <a:endCxn id="33" idx="1"/>
          </p:cNvCxnSpPr>
          <p:nvPr/>
        </p:nvCxnSpPr>
        <p:spPr>
          <a:xfrm flipV="1">
            <a:off x="4927868" y="4951984"/>
            <a:ext cx="2336263" cy="89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7264131" y="4532283"/>
            <a:ext cx="1828800" cy="839401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Decryption with </a:t>
            </a:r>
            <a:r>
              <a:rPr lang="en-US" sz="2000" dirty="0" err="1">
                <a:latin typeface="Palatino Linotype" panose="02040502050505030304" pitchFamily="18" charset="0"/>
              </a:rPr>
              <a:t>Kb,priv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  <p:cxnSp>
        <p:nvCxnSpPr>
          <p:cNvPr id="34" name="Connettore 2 33"/>
          <p:cNvCxnSpPr>
            <a:cxnSpLocks/>
            <a:stCxn id="33" idx="3"/>
            <a:endCxn id="36" idx="1"/>
          </p:cNvCxnSpPr>
          <p:nvPr/>
        </p:nvCxnSpPr>
        <p:spPr>
          <a:xfrm>
            <a:off x="9092931" y="4951984"/>
            <a:ext cx="431320" cy="8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/>
          <p:cNvSpPr/>
          <p:nvPr/>
        </p:nvSpPr>
        <p:spPr>
          <a:xfrm>
            <a:off x="9524251" y="4541195"/>
            <a:ext cx="1673525" cy="839401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Decryption with </a:t>
            </a:r>
            <a:r>
              <a:rPr lang="en-US" sz="2000" dirty="0" err="1">
                <a:latin typeface="Palatino Linotype" panose="02040502050505030304" pitchFamily="18" charset="0"/>
              </a:rPr>
              <a:t>Ka,pub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  <p:cxnSp>
        <p:nvCxnSpPr>
          <p:cNvPr id="37" name="Connettore 2 36"/>
          <p:cNvCxnSpPr/>
          <p:nvPr/>
        </p:nvCxnSpPr>
        <p:spPr>
          <a:xfrm>
            <a:off x="11185967" y="4960895"/>
            <a:ext cx="44259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tangolo 37"/>
          <p:cNvSpPr/>
          <p:nvPr/>
        </p:nvSpPr>
        <p:spPr>
          <a:xfrm>
            <a:off x="5245027" y="4470010"/>
            <a:ext cx="1468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Ciphered P</a:t>
            </a:r>
          </a:p>
        </p:txBody>
      </p:sp>
    </p:spTree>
    <p:extLst>
      <p:ext uri="{BB962C8B-B14F-4D97-AF65-F5344CB8AC3E}">
        <p14:creationId xmlns:p14="http://schemas.microsoft.com/office/powerpoint/2010/main" val="1284643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Message </a:t>
            </a:r>
            <a:r>
              <a:rPr lang="it-IT" dirty="0" err="1"/>
              <a:t>digest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334907"/>
          </a:xfrm>
        </p:spPr>
        <p:txBody>
          <a:bodyPr>
            <a:normAutofit/>
          </a:bodyPr>
          <a:lstStyle/>
          <a:p>
            <a:r>
              <a:rPr lang="en-US" dirty="0"/>
              <a:t>Critical aspect of public-key signature: public-key cryptography is slow. </a:t>
            </a:r>
          </a:p>
          <a:p>
            <a:r>
              <a:rPr lang="en-US" dirty="0"/>
              <a:t>To make digital signature faster, instead of encrypting the entire message, the signature can be applied on a message digest obtained by a hash function. </a:t>
            </a:r>
          </a:p>
          <a:p>
            <a:r>
              <a:rPr lang="en-US" b="1" dirty="0"/>
              <a:t>Hash function: </a:t>
            </a:r>
            <a:r>
              <a:rPr lang="en-US" dirty="0"/>
              <a:t>a function </a:t>
            </a:r>
            <a:r>
              <a:rPr lang="en-US" i="1" dirty="0"/>
              <a:t>h</a:t>
            </a:r>
            <a:r>
              <a:rPr lang="en-US" dirty="0"/>
              <a:t>(.) </a:t>
            </a:r>
            <a:r>
              <a:rPr lang="en-GB" dirty="0"/>
              <a:t>that takes an arbitrarily long piece of plaintext, P, and from it computes a fixed-length bit string, called </a:t>
            </a:r>
            <a:r>
              <a:rPr lang="en-GB" b="1" dirty="0"/>
              <a:t>digest </a:t>
            </a:r>
            <a:r>
              <a:rPr lang="en-GB" dirty="0"/>
              <a:t>or</a:t>
            </a:r>
            <a:r>
              <a:rPr lang="en-GB" b="1" dirty="0"/>
              <a:t> fingerprint</a:t>
            </a:r>
            <a:r>
              <a:rPr lang="en-GB" dirty="0"/>
              <a:t>.</a:t>
            </a:r>
          </a:p>
          <a:p>
            <a:r>
              <a:rPr lang="en-US" dirty="0"/>
              <a:t>Properties that the hash function must have:  </a:t>
            </a:r>
          </a:p>
          <a:p>
            <a:pPr lvl="1"/>
            <a:r>
              <a:rPr lang="en-US" sz="2400" dirty="0"/>
              <a:t>Given </a:t>
            </a:r>
            <a:r>
              <a:rPr lang="en-US" sz="2400" i="1" dirty="0"/>
              <a:t>P</a:t>
            </a:r>
            <a:r>
              <a:rPr lang="en-US" sz="2400" dirty="0"/>
              <a:t>, it is easy to compute </a:t>
            </a:r>
            <a:r>
              <a:rPr lang="en-US" sz="2400" i="1" dirty="0"/>
              <a:t>h</a:t>
            </a:r>
            <a:r>
              <a:rPr lang="en-US" sz="2400" dirty="0"/>
              <a:t>(</a:t>
            </a:r>
            <a:r>
              <a:rPr lang="en-US" sz="2400" i="1" dirty="0"/>
              <a:t>P</a:t>
            </a:r>
            <a:r>
              <a:rPr lang="en-US" sz="2400" dirty="0"/>
              <a:t>).</a:t>
            </a:r>
          </a:p>
          <a:p>
            <a:pPr lvl="1"/>
            <a:r>
              <a:rPr lang="en-US" sz="2400" dirty="0"/>
              <a:t>Given </a:t>
            </a:r>
            <a:r>
              <a:rPr lang="en-US" sz="2400" i="1" dirty="0"/>
              <a:t>h</a:t>
            </a:r>
            <a:r>
              <a:rPr lang="en-US" sz="2400" dirty="0"/>
              <a:t>(</a:t>
            </a:r>
            <a:r>
              <a:rPr lang="en-US" sz="2400" i="1" dirty="0"/>
              <a:t>P</a:t>
            </a:r>
            <a:r>
              <a:rPr lang="en-US" sz="2400" dirty="0"/>
              <a:t>), it is almost impossible to find </a:t>
            </a:r>
            <a:r>
              <a:rPr lang="en-US" sz="2400" i="1" dirty="0"/>
              <a:t>P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Given </a:t>
            </a:r>
            <a:r>
              <a:rPr lang="en-US" sz="2400" i="1" dirty="0"/>
              <a:t>P</a:t>
            </a:r>
            <a:r>
              <a:rPr lang="en-US" sz="2400" dirty="0"/>
              <a:t>, no one can find </a:t>
            </a:r>
            <a:r>
              <a:rPr lang="en-US" sz="2400" i="1" dirty="0"/>
              <a:t>P</a:t>
            </a:r>
            <a:r>
              <a:rPr lang="en-US" sz="2400" dirty="0"/>
              <a:t>′ such that </a:t>
            </a:r>
            <a:r>
              <a:rPr lang="en-US" sz="2400" i="1" dirty="0"/>
              <a:t>h</a:t>
            </a:r>
            <a:r>
              <a:rPr lang="en-US" sz="2400" dirty="0"/>
              <a:t>(</a:t>
            </a:r>
            <a:r>
              <a:rPr lang="en-US" sz="2400" i="1" dirty="0"/>
              <a:t>P</a:t>
            </a:r>
            <a:r>
              <a:rPr lang="en-US" sz="2400" dirty="0"/>
              <a:t>′) = </a:t>
            </a:r>
            <a:r>
              <a:rPr lang="en-US" sz="2400" i="1" dirty="0"/>
              <a:t>h</a:t>
            </a:r>
            <a:r>
              <a:rPr lang="en-US" sz="2400" dirty="0"/>
              <a:t>(</a:t>
            </a:r>
            <a:r>
              <a:rPr lang="en-US" sz="2400" i="1" dirty="0"/>
              <a:t>P</a:t>
            </a:r>
            <a:r>
              <a:rPr lang="en-US" sz="2400" dirty="0"/>
              <a:t>).</a:t>
            </a:r>
          </a:p>
          <a:p>
            <a:pPr lvl="1"/>
            <a:r>
              <a:rPr lang="en-US" sz="2400" dirty="0"/>
              <a:t>A change to the input of even 1 bit produces a very different output.</a:t>
            </a:r>
          </a:p>
          <a:p>
            <a:endParaRPr lang="en-US" dirty="0">
              <a:latin typeface="Times-Roman"/>
            </a:endParaRPr>
          </a:p>
          <a:p>
            <a:r>
              <a:rPr lang="en-GB" dirty="0"/>
              <a:t>Computing h(P) is much faster than encrypting P with a public-key algorithm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digests can be used to speed up digital signature algorithms.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8282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Digital </a:t>
            </a:r>
            <a:r>
              <a:rPr lang="it-IT" dirty="0" err="1"/>
              <a:t>signature</a:t>
            </a:r>
            <a:r>
              <a:rPr lang="it-IT" dirty="0"/>
              <a:t> with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digest</a:t>
            </a:r>
            <a:r>
              <a:rPr lang="it-IT" dirty="0"/>
              <a:t> (no </a:t>
            </a:r>
            <a:r>
              <a:rPr lang="it-IT" dirty="0" err="1"/>
              <a:t>secrecy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191820"/>
            <a:ext cx="11368314" cy="1400354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If message secrecy is not required: 	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Ka,pub</a:t>
            </a:r>
            <a:r>
              <a:rPr lang="en-US" sz="2200" dirty="0"/>
              <a:t>: Alice’s public key			</a:t>
            </a:r>
            <a:r>
              <a:rPr lang="en-US" sz="2200" dirty="0" err="1"/>
              <a:t>Kb,pub</a:t>
            </a:r>
            <a:r>
              <a:rPr lang="en-US" sz="2200" dirty="0"/>
              <a:t>: Bob’s public key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Ka,priv</a:t>
            </a:r>
            <a:r>
              <a:rPr lang="en-US" sz="2200" dirty="0"/>
              <a:t>: Alice’s private key 			</a:t>
            </a:r>
            <a:r>
              <a:rPr lang="en-US" sz="2200" dirty="0" err="1"/>
              <a:t>Kb,priv</a:t>
            </a:r>
            <a:r>
              <a:rPr lang="en-US" sz="2200" dirty="0"/>
              <a:t>: Bob’s private key</a:t>
            </a:r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28</a:t>
            </a:fld>
            <a:endParaRPr lang="en-GB"/>
          </a:p>
        </p:txBody>
      </p:sp>
      <p:sp>
        <p:nvSpPr>
          <p:cNvPr id="5" name="Rettangolo 4"/>
          <p:cNvSpPr/>
          <p:nvPr/>
        </p:nvSpPr>
        <p:spPr>
          <a:xfrm>
            <a:off x="1027620" y="3016250"/>
            <a:ext cx="1433753" cy="839401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h(.)</a:t>
            </a:r>
          </a:p>
        </p:txBody>
      </p:sp>
      <p:cxnSp>
        <p:nvCxnSpPr>
          <p:cNvPr id="6" name="Connettore 2 5"/>
          <p:cNvCxnSpPr>
            <a:endCxn id="5" idx="1"/>
          </p:cNvCxnSpPr>
          <p:nvPr/>
        </p:nvCxnSpPr>
        <p:spPr>
          <a:xfrm>
            <a:off x="585024" y="3435950"/>
            <a:ext cx="44259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>
            <a:cxnSpLocks/>
            <a:stCxn id="5" idx="3"/>
            <a:endCxn id="16" idx="1"/>
          </p:cNvCxnSpPr>
          <p:nvPr/>
        </p:nvCxnSpPr>
        <p:spPr>
          <a:xfrm flipV="1">
            <a:off x="2461373" y="3435950"/>
            <a:ext cx="73817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cxnSpLocks/>
          </p:cNvCxnSpPr>
          <p:nvPr/>
        </p:nvCxnSpPr>
        <p:spPr>
          <a:xfrm>
            <a:off x="8841385" y="4331745"/>
            <a:ext cx="10446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477761" y="2577024"/>
            <a:ext cx="913024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  <a:ea typeface="Palatino" pitchFamily="2" charset="77"/>
              </a:rPr>
              <a:t>Alice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107777" y="3158042"/>
            <a:ext cx="684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 Linotype" panose="02040502050505030304" pitchFamily="18" charset="0"/>
                <a:ea typeface="Palatino" pitchFamily="2" charset="77"/>
              </a:rPr>
              <a:t>P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10562462" y="2544953"/>
            <a:ext cx="1148601" cy="40011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alatino Linotype" panose="02040502050505030304" pitchFamily="18" charset="0"/>
                <a:ea typeface="Palatino" pitchFamily="2" charset="77"/>
              </a:rPr>
              <a:t>Bob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2524128" y="3014684"/>
            <a:ext cx="612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h(P)</a:t>
            </a:r>
          </a:p>
        </p:txBody>
      </p:sp>
      <p:sp>
        <p:nvSpPr>
          <p:cNvPr id="14" name="Rettangolo arrotondato 13"/>
          <p:cNvSpPr/>
          <p:nvPr/>
        </p:nvSpPr>
        <p:spPr>
          <a:xfrm>
            <a:off x="260142" y="2577024"/>
            <a:ext cx="4805152" cy="2184758"/>
          </a:xfrm>
          <a:prstGeom prst="roundRect">
            <a:avLst>
              <a:gd name="adj" fmla="val 15413"/>
            </a:avLst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tangolo arrotondato 14"/>
          <p:cNvSpPr/>
          <p:nvPr/>
        </p:nvSpPr>
        <p:spPr>
          <a:xfrm>
            <a:off x="6978316" y="2544953"/>
            <a:ext cx="5105907" cy="2216829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ttangolo 15"/>
          <p:cNvSpPr/>
          <p:nvPr/>
        </p:nvSpPr>
        <p:spPr>
          <a:xfrm>
            <a:off x="3199550" y="3016249"/>
            <a:ext cx="1740905" cy="839401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Encryption with </a:t>
            </a:r>
            <a:r>
              <a:rPr lang="en-US" sz="2000" dirty="0" err="1">
                <a:latin typeface="Palatino Linotype" panose="02040502050505030304" pitchFamily="18" charset="0"/>
              </a:rPr>
              <a:t>Ka,priv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  <p:cxnSp>
        <p:nvCxnSpPr>
          <p:cNvPr id="17" name="Connettore 2 16"/>
          <p:cNvCxnSpPr>
            <a:cxnSpLocks/>
            <a:stCxn id="16" idx="3"/>
            <a:endCxn id="18" idx="1"/>
          </p:cNvCxnSpPr>
          <p:nvPr/>
        </p:nvCxnSpPr>
        <p:spPr>
          <a:xfrm>
            <a:off x="4940455" y="3435950"/>
            <a:ext cx="2490585" cy="12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7431040" y="3112562"/>
            <a:ext cx="1585875" cy="67142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Decryption with </a:t>
            </a:r>
            <a:r>
              <a:rPr lang="en-US" sz="2000" dirty="0" err="1">
                <a:latin typeface="Palatino Linotype" panose="02040502050505030304" pitchFamily="18" charset="0"/>
              </a:rPr>
              <a:t>Ka,pub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20" name="Rettangolo 19"/>
          <p:cNvSpPr/>
          <p:nvPr/>
        </p:nvSpPr>
        <p:spPr>
          <a:xfrm>
            <a:off x="9171014" y="3035711"/>
            <a:ext cx="612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h(P)</a:t>
            </a:r>
          </a:p>
        </p:txBody>
      </p:sp>
      <p:sp>
        <p:nvSpPr>
          <p:cNvPr id="21" name="Rettangolo 20"/>
          <p:cNvSpPr/>
          <p:nvPr/>
        </p:nvSpPr>
        <p:spPr>
          <a:xfrm>
            <a:off x="7431039" y="4054943"/>
            <a:ext cx="1577972" cy="568657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h(.)</a:t>
            </a:r>
          </a:p>
        </p:txBody>
      </p:sp>
      <p:cxnSp>
        <p:nvCxnSpPr>
          <p:cNvPr id="22" name="Connettore 2 21"/>
          <p:cNvCxnSpPr/>
          <p:nvPr/>
        </p:nvCxnSpPr>
        <p:spPr>
          <a:xfrm>
            <a:off x="9009011" y="3448275"/>
            <a:ext cx="8770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22"/>
          <p:cNvSpPr/>
          <p:nvPr/>
        </p:nvSpPr>
        <p:spPr>
          <a:xfrm>
            <a:off x="5127973" y="2945063"/>
            <a:ext cx="17876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Ciphered h(P)</a:t>
            </a:r>
          </a:p>
        </p:txBody>
      </p:sp>
      <p:sp>
        <p:nvSpPr>
          <p:cNvPr id="26" name="Rettangolo 25"/>
          <p:cNvSpPr/>
          <p:nvPr/>
        </p:nvSpPr>
        <p:spPr>
          <a:xfrm>
            <a:off x="5814103" y="3951486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P</a:t>
            </a:r>
          </a:p>
        </p:txBody>
      </p:sp>
      <p:sp>
        <p:nvSpPr>
          <p:cNvPr id="30" name="Rettangolo 29"/>
          <p:cNvSpPr/>
          <p:nvPr/>
        </p:nvSpPr>
        <p:spPr>
          <a:xfrm>
            <a:off x="9186823" y="3887292"/>
            <a:ext cx="612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h(P)</a:t>
            </a:r>
          </a:p>
        </p:txBody>
      </p:sp>
      <p:sp>
        <p:nvSpPr>
          <p:cNvPr id="32" name="CasellaDiTesto 31"/>
          <p:cNvSpPr txBox="1"/>
          <p:nvPr/>
        </p:nvSpPr>
        <p:spPr>
          <a:xfrm>
            <a:off x="428172" y="4891666"/>
            <a:ext cx="1153626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Palatino Linotype" panose="02040502050505030304" pitchFamily="18" charset="0"/>
              </a:rPr>
              <a:t>If the two digest are the same Bob can be sure that the message was sent by Alice, because otherwise the decrypted hash would differ from the one obtained by Bob. </a:t>
            </a:r>
          </a:p>
          <a:p>
            <a:r>
              <a:rPr lang="en-US" sz="22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sz="22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Authentication</a:t>
            </a:r>
            <a:r>
              <a:rPr lang="en-US" sz="2200" dirty="0">
                <a:latin typeface="Palatino Linotype" panose="02040502050505030304" pitchFamily="18" charset="0"/>
                <a:sym typeface="Wingdings" panose="05000000000000000000" pitchFamily="2" charset="2"/>
              </a:rPr>
              <a:t> and </a:t>
            </a:r>
            <a:r>
              <a:rPr lang="en-US" sz="22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non-repudiation</a:t>
            </a:r>
            <a:r>
              <a:rPr lang="en-US" sz="2200" dirty="0">
                <a:latin typeface="Palatino Linotype" panose="02040502050505030304" pitchFamily="18" charset="0"/>
                <a:sym typeface="Wingdings" panose="05000000000000000000" pitchFamily="2" charset="2"/>
              </a:rPr>
              <a:t> ensured.</a:t>
            </a:r>
            <a:endParaRPr lang="en-US" sz="2200" dirty="0">
              <a:latin typeface="Palatino Linotype" panose="02040502050505030304" pitchFamily="18" charset="0"/>
            </a:endParaRPr>
          </a:p>
          <a:p>
            <a:r>
              <a:rPr lang="en-US" sz="2200" dirty="0">
                <a:latin typeface="Palatino Linotype" panose="02040502050505030304" pitchFamily="18" charset="0"/>
              </a:rPr>
              <a:t>Bob is also sure that the message P was not altered during transmission. Any small modification of P would result in a different digest! </a:t>
            </a:r>
            <a:r>
              <a:rPr lang="en-US" sz="22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sz="22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Integrity</a:t>
            </a:r>
            <a:r>
              <a:rPr lang="en-US" sz="2200" dirty="0">
                <a:latin typeface="Palatino Linotype" panose="02040502050505030304" pitchFamily="18" charset="0"/>
                <a:sym typeface="Wingdings" panose="05000000000000000000" pitchFamily="2" charset="2"/>
              </a:rPr>
              <a:t> ensured. </a:t>
            </a:r>
            <a:endParaRPr lang="en-US" sz="2200" dirty="0">
              <a:latin typeface="Palatino Linotype" panose="02040502050505030304" pitchFamily="18" charset="0"/>
            </a:endParaRPr>
          </a:p>
        </p:txBody>
      </p:sp>
      <p:sp>
        <p:nvSpPr>
          <p:cNvPr id="33" name="CasellaDiTesto 32"/>
          <p:cNvSpPr txBox="1"/>
          <p:nvPr/>
        </p:nvSpPr>
        <p:spPr>
          <a:xfrm>
            <a:off x="9783681" y="3599322"/>
            <a:ext cx="2408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Palatino Linotype" panose="02040502050505030304" pitchFamily="18" charset="0"/>
              </a:rPr>
              <a:t>Digest </a:t>
            </a:r>
            <a:r>
              <a:rPr lang="it-IT" sz="2000" dirty="0" err="1">
                <a:latin typeface="Palatino Linotype" panose="02040502050505030304" pitchFamily="18" charset="0"/>
              </a:rPr>
              <a:t>comparison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cxnSp>
        <p:nvCxnSpPr>
          <p:cNvPr id="35" name="Connettore 4 34"/>
          <p:cNvCxnSpPr>
            <a:cxnSpLocks/>
            <a:endCxn id="21" idx="1"/>
          </p:cNvCxnSpPr>
          <p:nvPr/>
        </p:nvCxnSpPr>
        <p:spPr>
          <a:xfrm>
            <a:off x="703847" y="3435312"/>
            <a:ext cx="6727192" cy="903960"/>
          </a:xfrm>
          <a:prstGeom prst="bentConnector3">
            <a:avLst>
              <a:gd name="adj1" fmla="val 10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222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Digital </a:t>
            </a:r>
            <a:r>
              <a:rPr lang="it-IT" dirty="0" err="1"/>
              <a:t>signature</a:t>
            </a:r>
            <a:r>
              <a:rPr lang="it-IT" dirty="0"/>
              <a:t> with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digest</a:t>
            </a:r>
            <a:r>
              <a:rPr lang="it-IT" dirty="0"/>
              <a:t> (with </a:t>
            </a:r>
            <a:r>
              <a:rPr lang="it-IT" dirty="0" err="1"/>
              <a:t>secrecy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04475" y="1195637"/>
            <a:ext cx="11368314" cy="13339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message secrecy is required: 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Ka,pub</a:t>
            </a:r>
            <a:r>
              <a:rPr lang="en-US" dirty="0"/>
              <a:t>: Alice’s public key			</a:t>
            </a:r>
            <a:r>
              <a:rPr lang="en-US" dirty="0" err="1"/>
              <a:t>Kb,pub</a:t>
            </a:r>
            <a:r>
              <a:rPr lang="en-US" dirty="0"/>
              <a:t>: Bob’s public key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Ka,priv</a:t>
            </a:r>
            <a:r>
              <a:rPr lang="en-US" dirty="0"/>
              <a:t>: Alice’s private key 		</a:t>
            </a:r>
            <a:r>
              <a:rPr lang="en-US" dirty="0" err="1"/>
              <a:t>Kb,priv</a:t>
            </a:r>
            <a:r>
              <a:rPr lang="en-US" dirty="0"/>
              <a:t>: Bob’s private key</a:t>
            </a:r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29</a:t>
            </a:fld>
            <a:endParaRPr lang="en-GB" dirty="0"/>
          </a:p>
        </p:txBody>
      </p:sp>
      <p:sp>
        <p:nvSpPr>
          <p:cNvPr id="5" name="Rettangolo 4"/>
          <p:cNvSpPr/>
          <p:nvPr/>
        </p:nvSpPr>
        <p:spPr>
          <a:xfrm>
            <a:off x="1027620" y="3274932"/>
            <a:ext cx="1433753" cy="839401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h(.)</a:t>
            </a:r>
          </a:p>
        </p:txBody>
      </p:sp>
      <p:cxnSp>
        <p:nvCxnSpPr>
          <p:cNvPr id="6" name="Connettore 2 5"/>
          <p:cNvCxnSpPr>
            <a:endCxn id="5" idx="1"/>
          </p:cNvCxnSpPr>
          <p:nvPr/>
        </p:nvCxnSpPr>
        <p:spPr>
          <a:xfrm>
            <a:off x="585024" y="3694632"/>
            <a:ext cx="44259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>
            <a:cxnSpLocks/>
            <a:stCxn id="5" idx="3"/>
            <a:endCxn id="16" idx="1"/>
          </p:cNvCxnSpPr>
          <p:nvPr/>
        </p:nvCxnSpPr>
        <p:spPr>
          <a:xfrm flipV="1">
            <a:off x="2461373" y="3694632"/>
            <a:ext cx="77771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cxnSpLocks/>
            <a:stCxn id="31" idx="3"/>
          </p:cNvCxnSpPr>
          <p:nvPr/>
        </p:nvCxnSpPr>
        <p:spPr>
          <a:xfrm>
            <a:off x="9110485" y="4591245"/>
            <a:ext cx="1801084" cy="37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477761" y="2835706"/>
            <a:ext cx="913024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  <a:ea typeface="Palatino" pitchFamily="2" charset="77"/>
              </a:rPr>
              <a:t>Alice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107777" y="3416724"/>
            <a:ext cx="684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 Linotype" panose="02040502050505030304" pitchFamily="18" charset="0"/>
                <a:ea typeface="Palatino" pitchFamily="2" charset="77"/>
              </a:rPr>
              <a:t>P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10562462" y="2803635"/>
            <a:ext cx="1148601" cy="40011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alatino Linotype" panose="02040502050505030304" pitchFamily="18" charset="0"/>
                <a:ea typeface="Palatino" pitchFamily="2" charset="77"/>
              </a:rPr>
              <a:t>Bob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2588496" y="3232058"/>
            <a:ext cx="612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h(P)</a:t>
            </a:r>
          </a:p>
        </p:txBody>
      </p:sp>
      <p:sp>
        <p:nvSpPr>
          <p:cNvPr id="14" name="Rettangolo arrotondato 13"/>
          <p:cNvSpPr/>
          <p:nvPr/>
        </p:nvSpPr>
        <p:spPr>
          <a:xfrm>
            <a:off x="260142" y="2835705"/>
            <a:ext cx="4805152" cy="2349903"/>
          </a:xfrm>
          <a:prstGeom prst="roundRect">
            <a:avLst>
              <a:gd name="adj" fmla="val 15413"/>
            </a:avLst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tangolo arrotondato 14"/>
          <p:cNvSpPr/>
          <p:nvPr/>
        </p:nvSpPr>
        <p:spPr>
          <a:xfrm>
            <a:off x="6978316" y="2803635"/>
            <a:ext cx="5038280" cy="2381974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ttangolo 15"/>
          <p:cNvSpPr/>
          <p:nvPr/>
        </p:nvSpPr>
        <p:spPr>
          <a:xfrm>
            <a:off x="3239084" y="3274931"/>
            <a:ext cx="1701371" cy="839401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Encryption with </a:t>
            </a:r>
            <a:r>
              <a:rPr lang="en-US" sz="2000" dirty="0" err="1">
                <a:latin typeface="Palatino Linotype" panose="02040502050505030304" pitchFamily="18" charset="0"/>
              </a:rPr>
              <a:t>Ka,priv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  <p:cxnSp>
        <p:nvCxnSpPr>
          <p:cNvPr id="17" name="Connettore 2 16"/>
          <p:cNvCxnSpPr>
            <a:cxnSpLocks/>
            <a:stCxn id="16" idx="3"/>
            <a:endCxn id="18" idx="1"/>
          </p:cNvCxnSpPr>
          <p:nvPr/>
        </p:nvCxnSpPr>
        <p:spPr>
          <a:xfrm>
            <a:off x="4940455" y="3694632"/>
            <a:ext cx="2490585" cy="12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7431040" y="3371244"/>
            <a:ext cx="1664232" cy="67142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Decryption with </a:t>
            </a:r>
            <a:r>
              <a:rPr lang="en-US" sz="2000" dirty="0" err="1">
                <a:latin typeface="Palatino Linotype" panose="02040502050505030304" pitchFamily="18" charset="0"/>
              </a:rPr>
              <a:t>Ka,pub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20" name="Rettangolo 19"/>
          <p:cNvSpPr/>
          <p:nvPr/>
        </p:nvSpPr>
        <p:spPr>
          <a:xfrm>
            <a:off x="9189780" y="3298889"/>
            <a:ext cx="612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h(P)</a:t>
            </a:r>
          </a:p>
        </p:txBody>
      </p:sp>
      <p:cxnSp>
        <p:nvCxnSpPr>
          <p:cNvPr id="22" name="Connettore 2 21"/>
          <p:cNvCxnSpPr/>
          <p:nvPr/>
        </p:nvCxnSpPr>
        <p:spPr>
          <a:xfrm>
            <a:off x="9095272" y="3706957"/>
            <a:ext cx="15776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22"/>
          <p:cNvSpPr/>
          <p:nvPr/>
        </p:nvSpPr>
        <p:spPr>
          <a:xfrm>
            <a:off x="5127973" y="3203745"/>
            <a:ext cx="17876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Ciphered h(P)</a:t>
            </a:r>
          </a:p>
        </p:txBody>
      </p:sp>
      <p:sp>
        <p:nvSpPr>
          <p:cNvPr id="26" name="Rettangolo 25"/>
          <p:cNvSpPr/>
          <p:nvPr/>
        </p:nvSpPr>
        <p:spPr>
          <a:xfrm>
            <a:off x="5211978" y="4136425"/>
            <a:ext cx="14686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Ciphered P</a:t>
            </a:r>
          </a:p>
        </p:txBody>
      </p:sp>
      <p:sp>
        <p:nvSpPr>
          <p:cNvPr id="30" name="Rettangolo 29"/>
          <p:cNvSpPr/>
          <p:nvPr/>
        </p:nvSpPr>
        <p:spPr>
          <a:xfrm>
            <a:off x="10298902" y="4218581"/>
            <a:ext cx="612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h(P)</a:t>
            </a:r>
          </a:p>
        </p:txBody>
      </p:sp>
      <p:sp>
        <p:nvSpPr>
          <p:cNvPr id="32" name="CasellaDiTesto 31"/>
          <p:cNvSpPr txBox="1"/>
          <p:nvPr/>
        </p:nvSpPr>
        <p:spPr>
          <a:xfrm>
            <a:off x="585024" y="5570991"/>
            <a:ext cx="11007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P must be encrypted, but the signature can still be done just on the digest because from the digest it impossible to recover the original message. </a:t>
            </a:r>
          </a:p>
        </p:txBody>
      </p:sp>
      <p:sp>
        <p:nvSpPr>
          <p:cNvPr id="33" name="CasellaDiTesto 32"/>
          <p:cNvSpPr txBox="1"/>
          <p:nvPr/>
        </p:nvSpPr>
        <p:spPr>
          <a:xfrm>
            <a:off x="10671992" y="3611146"/>
            <a:ext cx="1664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alatino Linotype" panose="02040502050505030304" pitchFamily="18" charset="0"/>
              </a:rPr>
              <a:t>Digest </a:t>
            </a:r>
            <a:r>
              <a:rPr lang="it-IT" dirty="0" err="1">
                <a:latin typeface="Palatino Linotype" panose="02040502050505030304" pitchFamily="18" charset="0"/>
              </a:rPr>
              <a:t>comparison</a:t>
            </a:r>
            <a:endParaRPr lang="en-GB" dirty="0">
              <a:latin typeface="Palatino Linotype" panose="02040502050505030304" pitchFamily="18" charset="0"/>
            </a:endParaRPr>
          </a:p>
        </p:txBody>
      </p:sp>
      <p:cxnSp>
        <p:nvCxnSpPr>
          <p:cNvPr id="35" name="Connettore 4 34"/>
          <p:cNvCxnSpPr>
            <a:cxnSpLocks/>
            <a:endCxn id="31" idx="1"/>
          </p:cNvCxnSpPr>
          <p:nvPr/>
        </p:nvCxnSpPr>
        <p:spPr>
          <a:xfrm>
            <a:off x="703847" y="3693994"/>
            <a:ext cx="6727191" cy="897251"/>
          </a:xfrm>
          <a:prstGeom prst="bentConnector3">
            <a:avLst>
              <a:gd name="adj1" fmla="val -1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/>
          <p:cNvSpPr/>
          <p:nvPr/>
        </p:nvSpPr>
        <p:spPr>
          <a:xfrm>
            <a:off x="1916680" y="4313625"/>
            <a:ext cx="1906641" cy="65899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Encryption with </a:t>
            </a:r>
            <a:r>
              <a:rPr lang="en-US" sz="2000" dirty="0" err="1">
                <a:latin typeface="Palatino Linotype" panose="02040502050505030304" pitchFamily="18" charset="0"/>
              </a:rPr>
              <a:t>Kb,</a:t>
            </a:r>
            <a:r>
              <a:rPr lang="en-US" sz="2000" dirty="0" err="1">
                <a:solidFill>
                  <a:srgbClr val="FF0000"/>
                </a:solidFill>
                <a:latin typeface="Palatino Linotype" panose="02040502050505030304" pitchFamily="18" charset="0"/>
              </a:rPr>
              <a:t>pub</a:t>
            </a:r>
            <a:endParaRPr lang="en-US" sz="20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9" name="Rettangolo 28"/>
          <p:cNvSpPr/>
          <p:nvPr/>
        </p:nvSpPr>
        <p:spPr>
          <a:xfrm>
            <a:off x="9547890" y="4298002"/>
            <a:ext cx="737635" cy="568657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h(.)</a:t>
            </a:r>
          </a:p>
        </p:txBody>
      </p:sp>
      <p:sp>
        <p:nvSpPr>
          <p:cNvPr id="31" name="Rettangolo 30"/>
          <p:cNvSpPr/>
          <p:nvPr/>
        </p:nvSpPr>
        <p:spPr>
          <a:xfrm>
            <a:off x="7431038" y="4310445"/>
            <a:ext cx="1679447" cy="561600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Decryption with </a:t>
            </a:r>
            <a:r>
              <a:rPr lang="en-US" sz="2000" dirty="0" err="1">
                <a:latin typeface="Palatino Linotype" panose="02040502050505030304" pitchFamily="18" charset="0"/>
              </a:rPr>
              <a:t>Kb,priv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9182035" y="410720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91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security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Network security problems can be divided roughly into four areas: </a:t>
            </a:r>
          </a:p>
          <a:p>
            <a:pPr lvl="1"/>
            <a:r>
              <a:rPr lang="en-GB" sz="2400" b="1" dirty="0"/>
              <a:t>Secrecy</a:t>
            </a:r>
            <a:r>
              <a:rPr lang="en-GB" sz="2400" dirty="0"/>
              <a:t>, also called </a:t>
            </a:r>
            <a:r>
              <a:rPr lang="en-GB" sz="2400" b="1" dirty="0"/>
              <a:t>confidentiality </a:t>
            </a:r>
            <a:r>
              <a:rPr lang="en-GB" sz="2400" b="1" dirty="0">
                <a:sym typeface="Wingdings" panose="05000000000000000000" pitchFamily="2" charset="2"/>
              </a:rPr>
              <a:t> </a:t>
            </a:r>
            <a:r>
              <a:rPr lang="en-GB" sz="2400" dirty="0"/>
              <a:t>keeping information secret to unauthorized users. </a:t>
            </a:r>
          </a:p>
          <a:p>
            <a:pPr lvl="1"/>
            <a:r>
              <a:rPr lang="en-GB" sz="2400" b="1" dirty="0"/>
              <a:t>Authentication</a:t>
            </a:r>
            <a:r>
              <a:rPr lang="en-GB" sz="2400" dirty="0"/>
              <a:t> </a:t>
            </a:r>
            <a:r>
              <a:rPr lang="en-GB" sz="2400" dirty="0">
                <a:sym typeface="Wingdings" panose="05000000000000000000" pitchFamily="2" charset="2"/>
              </a:rPr>
              <a:t> </a:t>
            </a:r>
            <a:r>
              <a:rPr lang="en-GB" sz="2400" dirty="0"/>
              <a:t>determining whom you are talking to before revealing sensitive information. </a:t>
            </a:r>
          </a:p>
          <a:p>
            <a:pPr lvl="1"/>
            <a:r>
              <a:rPr lang="en-GB" sz="2400" b="1" dirty="0"/>
              <a:t>Nonrepudiation</a:t>
            </a:r>
            <a:r>
              <a:rPr lang="en-GB" sz="2400" dirty="0"/>
              <a:t> </a:t>
            </a:r>
            <a:r>
              <a:rPr lang="en-GB" sz="2400" dirty="0">
                <a:sym typeface="Wingdings" panose="05000000000000000000" pitchFamily="2" charset="2"/>
              </a:rPr>
              <a:t> </a:t>
            </a:r>
            <a:r>
              <a:rPr lang="en-GB" sz="2400" dirty="0"/>
              <a:t>signatures to ensure that the user you are talking to is who it claims to be. </a:t>
            </a:r>
          </a:p>
          <a:p>
            <a:pPr lvl="1"/>
            <a:r>
              <a:rPr lang="en-GB" sz="2400" b="1" dirty="0"/>
              <a:t>Integrity control </a:t>
            </a:r>
            <a:r>
              <a:rPr lang="en-GB" sz="2400" b="1" dirty="0">
                <a:sym typeface="Wingdings" panose="05000000000000000000" pitchFamily="2" charset="2"/>
              </a:rPr>
              <a:t> </a:t>
            </a:r>
            <a:r>
              <a:rPr lang="en-GB" sz="2400" dirty="0"/>
              <a:t>how you can be sure that a message you received was really the one sent and not something that a malicious adversary modified in transit or concocted. </a:t>
            </a:r>
          </a:p>
          <a:p>
            <a:pPr lvl="1"/>
            <a:endParaRPr lang="en-GB" sz="2400" dirty="0"/>
          </a:p>
          <a:p>
            <a:r>
              <a:rPr lang="en-GB" dirty="0"/>
              <a:t>All network security is based on cryptographic principles.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387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functions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SHA-1 </a:t>
            </a:r>
            <a:r>
              <a:rPr lang="en-GB" dirty="0"/>
              <a:t>(</a:t>
            </a:r>
            <a:r>
              <a:rPr lang="en-GB" b="1" dirty="0"/>
              <a:t>Secure Hash Algorithm 1</a:t>
            </a:r>
            <a:r>
              <a:rPr lang="en-GB" dirty="0"/>
              <a:t>)</a:t>
            </a:r>
          </a:p>
          <a:p>
            <a:pPr lvl="1"/>
            <a:r>
              <a:rPr lang="en-GB" sz="2400" dirty="0"/>
              <a:t>it generates a 160-bit message digest</a:t>
            </a:r>
          </a:p>
          <a:p>
            <a:pPr marL="914400" lvl="2" indent="0">
              <a:buNone/>
            </a:pPr>
            <a:r>
              <a:rPr lang="it-IT" sz="2000" dirty="0"/>
              <a:t>SHA-1(«hello world») 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en-GB" sz="2000" dirty="0"/>
              <a:t>2aae6c35c94fcfb415dbe95f408b9ce91ee846ed</a:t>
            </a:r>
            <a:endParaRPr lang="it-IT" sz="2000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it-IT" sz="2000" dirty="0">
                <a:sym typeface="Wingdings" panose="05000000000000000000" pitchFamily="2" charset="2"/>
              </a:rPr>
              <a:t>SHA-1(«hello word»)  </a:t>
            </a:r>
            <a:r>
              <a:rPr lang="en-GB" sz="2000" dirty="0"/>
              <a:t>e0738b87e67bbfc9c5b77556665064446430e81c</a:t>
            </a:r>
          </a:p>
          <a:p>
            <a:pPr marL="914400" lvl="2" indent="0">
              <a:buNone/>
            </a:pPr>
            <a:endParaRPr lang="en-GB" dirty="0"/>
          </a:p>
          <a:p>
            <a:r>
              <a:rPr lang="it-IT" b="1" dirty="0"/>
              <a:t>MD5 (Message Digest 5)</a:t>
            </a:r>
          </a:p>
          <a:p>
            <a:pPr lvl="1"/>
            <a:r>
              <a:rPr lang="en-GB" sz="2400" dirty="0"/>
              <a:t>it generates a 128-bit message digest</a:t>
            </a:r>
            <a:endParaRPr lang="it-IT" sz="2400" dirty="0"/>
          </a:p>
          <a:p>
            <a:pPr marL="914400" lvl="2" indent="0">
              <a:buNone/>
            </a:pPr>
            <a:r>
              <a:rPr lang="it-IT" sz="2000" dirty="0"/>
              <a:t>MD5(«hello world») </a:t>
            </a:r>
            <a:r>
              <a:rPr lang="it-IT" sz="2000" dirty="0">
                <a:sym typeface="Wingdings" panose="05000000000000000000" pitchFamily="2" charset="2"/>
              </a:rPr>
              <a:t> 5eb63bbbe01eeed093cb22bb8f5acdc3</a:t>
            </a:r>
          </a:p>
          <a:p>
            <a:pPr marL="914400" lvl="2" indent="0">
              <a:buNone/>
            </a:pPr>
            <a:r>
              <a:rPr lang="it-IT" sz="2000" dirty="0">
                <a:sym typeface="Wingdings" panose="05000000000000000000" pitchFamily="2" charset="2"/>
              </a:rPr>
              <a:t>MD5(«hello word»)  13574ef0d58b50fab38ec841efe39df4</a:t>
            </a:r>
            <a:endParaRPr lang="en-GB" sz="2000" dirty="0"/>
          </a:p>
          <a:p>
            <a:pPr lvl="1"/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931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in network </a:t>
            </a:r>
            <a:r>
              <a:rPr lang="it-IT" dirty="0" err="1"/>
              <a:t>communication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security techniques: </a:t>
            </a:r>
          </a:p>
          <a:p>
            <a:pPr lvl="1"/>
            <a:r>
              <a:rPr lang="en-US" sz="2400" dirty="0"/>
              <a:t>Cryptography </a:t>
            </a:r>
            <a:r>
              <a:rPr lang="en-US" sz="2400" dirty="0">
                <a:sym typeface="Wingdings" panose="05000000000000000000" pitchFamily="2" charset="2"/>
              </a:rPr>
              <a:t>algorithms to ensure secrecy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Digital signature to ensure authentication and non-repudiation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Hash functions to ensure integrity</a:t>
            </a:r>
          </a:p>
          <a:p>
            <a:pPr lvl="1"/>
            <a:endParaRPr lang="en-US" sz="2400" dirty="0"/>
          </a:p>
          <a:p>
            <a:r>
              <a:rPr lang="en-US" dirty="0"/>
              <a:t>Security algorithms are implemented at different layers of the TCP/IP network model.</a:t>
            </a:r>
            <a:endParaRPr lang="en-US" sz="2400" dirty="0"/>
          </a:p>
          <a:p>
            <a:pPr lvl="1"/>
            <a:r>
              <a:rPr lang="en-US" sz="2400" dirty="0"/>
              <a:t>Network layer </a:t>
            </a:r>
            <a:r>
              <a:rPr lang="en-US" sz="2400" dirty="0">
                <a:sym typeface="Wingdings" panose="05000000000000000000" pitchFamily="2" charset="2"/>
              </a:rPr>
              <a:t> IPsec</a:t>
            </a:r>
            <a:endParaRPr lang="en-US" sz="2400" dirty="0"/>
          </a:p>
          <a:p>
            <a:pPr lvl="1"/>
            <a:r>
              <a:rPr lang="en-US" sz="2400" dirty="0"/>
              <a:t>Transport-Application layer </a:t>
            </a:r>
            <a:r>
              <a:rPr lang="en-US" sz="2400" dirty="0">
                <a:sym typeface="Wingdings" panose="05000000000000000000" pitchFamily="2" charset="2"/>
              </a:rPr>
              <a:t> SSL/TLS </a:t>
            </a:r>
            <a:endParaRPr lang="en-US" sz="2400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313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IPsec</a:t>
            </a:r>
            <a:r>
              <a:rPr lang="it-IT" dirty="0"/>
              <a:t> (IP security)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6221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IPsec </a:t>
            </a:r>
            <a:r>
              <a:rPr lang="en-US" dirty="0"/>
              <a:t>(</a:t>
            </a:r>
            <a:r>
              <a:rPr lang="en-US" b="1" dirty="0"/>
              <a:t>IP security</a:t>
            </a:r>
            <a:r>
              <a:rPr lang="en-US" dirty="0"/>
              <a:t>): secure network protocol suite to implement secure encrypted communication at the network layer. </a:t>
            </a:r>
          </a:p>
          <a:p>
            <a:r>
              <a:rPr lang="en-GB" dirty="0"/>
              <a:t>IPsec includes protocols for the following services: </a:t>
            </a:r>
          </a:p>
          <a:p>
            <a:pPr lvl="1"/>
            <a:r>
              <a:rPr lang="en-GB" dirty="0"/>
              <a:t>network-level peer authentication</a:t>
            </a:r>
          </a:p>
          <a:p>
            <a:pPr lvl="1"/>
            <a:r>
              <a:rPr lang="en-GB" dirty="0"/>
              <a:t>data origin authentication</a:t>
            </a:r>
          </a:p>
          <a:p>
            <a:pPr lvl="1"/>
            <a:r>
              <a:rPr lang="en-GB" dirty="0"/>
              <a:t>data integrity</a:t>
            </a:r>
          </a:p>
          <a:p>
            <a:pPr lvl="1"/>
            <a:r>
              <a:rPr lang="en-GB" dirty="0"/>
              <a:t>data confidentiality (encryption)</a:t>
            </a:r>
          </a:p>
          <a:p>
            <a:pPr lvl="1"/>
            <a:r>
              <a:rPr lang="en-GB" dirty="0"/>
              <a:t>negotiation of cryptographic keys to use during the session</a:t>
            </a:r>
          </a:p>
          <a:p>
            <a:pPr lvl="1"/>
            <a:r>
              <a:rPr lang="en-GB" dirty="0"/>
              <a:t>Protection against replay attacks (</a:t>
            </a:r>
            <a:r>
              <a:rPr lang="en-US" dirty="0"/>
              <a:t>where the intruder replays a conversation</a:t>
            </a:r>
            <a:r>
              <a:rPr lang="en-GB" dirty="0"/>
              <a:t>)</a:t>
            </a:r>
            <a:endParaRPr lang="en-US" dirty="0"/>
          </a:p>
          <a:p>
            <a:r>
              <a:rPr lang="en-US" dirty="0"/>
              <a:t>IPsec is an algorithm-independent framework that can implement multiple algorithms. </a:t>
            </a:r>
          </a:p>
          <a:p>
            <a:pPr lvl="1"/>
            <a:r>
              <a:rPr lang="en-US" dirty="0"/>
              <a:t>If an algorithm that is now thought to be secure may be broken in the future, the framework is still working. </a:t>
            </a:r>
          </a:p>
          <a:p>
            <a:r>
              <a:rPr lang="en-US" dirty="0"/>
              <a:t>Multiple granularities: it is possible to protect a single TCP connection or all traffic between a pair of hosts. </a:t>
            </a:r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168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Algorithms</a:t>
            </a:r>
            <a:r>
              <a:rPr lang="it-IT" dirty="0"/>
              <a:t> in </a:t>
            </a:r>
            <a:r>
              <a:rPr lang="it-IT" dirty="0" err="1"/>
              <a:t>IPsec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 err="1"/>
              <a:t>Integrity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:</a:t>
            </a:r>
          </a:p>
          <a:p>
            <a:r>
              <a:rPr lang="en-GB" dirty="0"/>
              <a:t>HMAC-SHA1/SHA2 </a:t>
            </a:r>
          </a:p>
          <a:p>
            <a:pPr marL="0" indent="0">
              <a:buNone/>
            </a:pPr>
            <a:r>
              <a:rPr lang="en-GB" dirty="0"/>
              <a:t>Symmetric encryption algorithms for confidentiality: </a:t>
            </a:r>
          </a:p>
          <a:p>
            <a:r>
              <a:rPr lang="en-GB" dirty="0" err="1"/>
              <a:t>TripleDES</a:t>
            </a:r>
            <a:endParaRPr lang="en-GB" dirty="0"/>
          </a:p>
          <a:p>
            <a:r>
              <a:rPr lang="en-GB" dirty="0"/>
              <a:t>Different versions of AES</a:t>
            </a:r>
          </a:p>
          <a:p>
            <a:pPr marL="0" indent="0">
              <a:buNone/>
            </a:pPr>
            <a:r>
              <a:rPr lang="en-GB" dirty="0"/>
              <a:t>Key exchange algorithms:</a:t>
            </a:r>
          </a:p>
          <a:p>
            <a:r>
              <a:rPr lang="en-GB" dirty="0" err="1"/>
              <a:t>Diffie</a:t>
            </a:r>
            <a:r>
              <a:rPr lang="en-GB" dirty="0"/>
              <a:t>–Hellman </a:t>
            </a:r>
          </a:p>
          <a:p>
            <a:r>
              <a:rPr lang="en-GB" dirty="0"/>
              <a:t>ECDH (Elliptic-curve </a:t>
            </a:r>
            <a:r>
              <a:rPr lang="en-GB" dirty="0" err="1"/>
              <a:t>Diffie</a:t>
            </a:r>
            <a:r>
              <a:rPr lang="en-GB" dirty="0"/>
              <a:t>–Hellman)</a:t>
            </a:r>
          </a:p>
          <a:p>
            <a:pPr marL="0" indent="0">
              <a:buNone/>
            </a:pPr>
            <a:r>
              <a:rPr lang="en-GB" dirty="0"/>
              <a:t>Authentication algorithms: </a:t>
            </a:r>
          </a:p>
          <a:p>
            <a:r>
              <a:rPr lang="en-GB" dirty="0"/>
              <a:t>RSA</a:t>
            </a:r>
          </a:p>
          <a:p>
            <a:r>
              <a:rPr lang="en-GB" dirty="0"/>
              <a:t>ECDSA (Elliptic Curve Digital Signature Algorithm)</a:t>
            </a:r>
          </a:p>
          <a:p>
            <a:r>
              <a:rPr lang="en-GB" dirty="0"/>
              <a:t>PSK (Pre-shared key)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33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7447070" y="1224187"/>
            <a:ext cx="4349416" cy="10156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Packets need to be exchanged extremely rapidly so IPsec is mainly based on symmetric encryption.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115F5-A6E1-D4DB-F204-50E1369B10BD}"/>
              </a:ext>
            </a:extLst>
          </p:cNvPr>
          <p:cNvSpPr/>
          <p:nvPr/>
        </p:nvSpPr>
        <p:spPr>
          <a:xfrm>
            <a:off x="9638117" y="346450"/>
            <a:ext cx="1913992" cy="4770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Palatino Linotype" panose="02040502050505030304" pitchFamily="18" charset="0"/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3160498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socket</a:t>
            </a:r>
            <a:r>
              <a:rPr lang="it-IT" dirty="0"/>
              <a:t> </a:t>
            </a:r>
            <a:r>
              <a:rPr lang="it-IT" dirty="0" err="1"/>
              <a:t>layer</a:t>
            </a:r>
            <a:r>
              <a:rPr lang="it-IT" dirty="0"/>
              <a:t> (SSL) and </a:t>
            </a:r>
            <a:r>
              <a:rPr lang="it-IT" dirty="0" err="1"/>
              <a:t>Transport</a:t>
            </a:r>
            <a:r>
              <a:rPr lang="it-IT" dirty="0"/>
              <a:t> </a:t>
            </a:r>
            <a:r>
              <a:rPr lang="it-IT" dirty="0" err="1"/>
              <a:t>Layer</a:t>
            </a:r>
            <a:r>
              <a:rPr lang="it-IT" dirty="0"/>
              <a:t> Security (TLS)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3" y="1361167"/>
            <a:ext cx="7663064" cy="516917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Secure Socket Layer (SSL)</a:t>
            </a:r>
            <a:r>
              <a:rPr lang="en-US" dirty="0"/>
              <a:t>: A software for building a secure connection between two sockets, including: </a:t>
            </a:r>
          </a:p>
          <a:p>
            <a:pPr lvl="1"/>
            <a:r>
              <a:rPr lang="en-US" sz="2400" dirty="0"/>
              <a:t>Parameter negotiation between client and server.</a:t>
            </a:r>
          </a:p>
          <a:p>
            <a:pPr lvl="1"/>
            <a:r>
              <a:rPr lang="en-US" sz="2400" dirty="0"/>
              <a:t>Authentication of the server by the client.</a:t>
            </a:r>
          </a:p>
          <a:p>
            <a:pPr lvl="1"/>
            <a:r>
              <a:rPr lang="en-US" sz="2400" dirty="0"/>
              <a:t>Secret communication.</a:t>
            </a:r>
          </a:p>
          <a:p>
            <a:pPr lvl="1"/>
            <a:r>
              <a:rPr lang="en-US" sz="2400" dirty="0"/>
              <a:t>Data integrity protection.</a:t>
            </a:r>
          </a:p>
          <a:p>
            <a:r>
              <a:rPr lang="en-US" dirty="0"/>
              <a:t>SSL is positioned between the application layer and the transport layer</a:t>
            </a:r>
          </a:p>
          <a:p>
            <a:r>
              <a:rPr lang="en-US" dirty="0"/>
              <a:t>SSL consists of two </a:t>
            </a:r>
            <a:r>
              <a:rPr lang="en-US" dirty="0" err="1"/>
              <a:t>subprotocols</a:t>
            </a:r>
            <a:r>
              <a:rPr lang="en-US" dirty="0"/>
              <a:t>, one for establishing a secure connection and one for using it.</a:t>
            </a:r>
          </a:p>
          <a:p>
            <a:r>
              <a:rPr lang="en-US" dirty="0"/>
              <a:t>When HTTP is used over SSL it is called HTTPS (secure HTTP), even though it is the standard HTTP.</a:t>
            </a:r>
          </a:p>
          <a:p>
            <a:r>
              <a:rPr lang="en-US" dirty="0"/>
              <a:t>2015: SSL was deprecated and substituted by the </a:t>
            </a:r>
            <a:r>
              <a:rPr lang="en-US" b="1" dirty="0"/>
              <a:t>Transport Layer Security (TLS)</a:t>
            </a:r>
            <a:r>
              <a:rPr lang="en-US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34</a:t>
            </a:fld>
            <a:endParaRPr lang="en-GB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189" y="1792704"/>
            <a:ext cx="1755184" cy="2725154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10337779" y="2117558"/>
            <a:ext cx="1329490" cy="3789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SSL</a:t>
            </a:r>
            <a:endParaRPr lang="en-GB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7" name="Connettore 2 6"/>
          <p:cNvCxnSpPr>
            <a:stCxn id="6" idx="1"/>
          </p:cNvCxnSpPr>
          <p:nvPr/>
        </p:nvCxnSpPr>
        <p:spPr>
          <a:xfrm flipH="1">
            <a:off x="9841832" y="2307055"/>
            <a:ext cx="495947" cy="3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225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SSL connection establishment </a:t>
            </a:r>
            <a:r>
              <a:rPr lang="it-IT" dirty="0" err="1"/>
              <a:t>protocol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35</a:t>
            </a:fld>
            <a:endParaRPr lang="en-GB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1361167"/>
            <a:ext cx="6942285" cy="4308156"/>
          </a:xfrm>
          <a:prstGeom prst="rect">
            <a:avLst/>
          </a:prstGeom>
        </p:spPr>
      </p:pic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283392" y="1361167"/>
            <a:ext cx="4783908" cy="5360308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AutoNum type="arabicPeriod"/>
            </a:pPr>
            <a:r>
              <a:rPr lang="en-US" dirty="0"/>
              <a:t>Alice expresses preferences about cryptography and compression algorithms to use.</a:t>
            </a:r>
          </a:p>
          <a:p>
            <a:pPr marL="457200" indent="-457200">
              <a:buAutoNum type="arabicPeriod"/>
            </a:pPr>
            <a:r>
              <a:rPr lang="en-US" dirty="0"/>
              <a:t>Bob chooses among Alice preferences.</a:t>
            </a:r>
          </a:p>
          <a:p>
            <a:pPr marL="457200" indent="-457200">
              <a:buAutoNum type="arabicPeriod"/>
            </a:pPr>
            <a:r>
              <a:rPr lang="en-US" dirty="0"/>
              <a:t>Bob provides the certificate with his public key.</a:t>
            </a:r>
          </a:p>
          <a:p>
            <a:pPr marL="457200" indent="-457200">
              <a:buAutoNum type="arabicPeriod"/>
            </a:pPr>
            <a:r>
              <a:rPr lang="en-US" dirty="0"/>
              <a:t>Bob communicates his part is done.</a:t>
            </a:r>
          </a:p>
          <a:p>
            <a:pPr marL="457200" indent="-457200">
              <a:buAutoNum type="arabicPeriod"/>
            </a:pPr>
            <a:r>
              <a:rPr lang="en-US" dirty="0"/>
              <a:t>Alice sends an encrypted premaster key.  With the premaster key Alice and Bob are able to calculate their session key (similarly to Diffie-Hellman). </a:t>
            </a:r>
          </a:p>
          <a:p>
            <a:pPr marL="457200" indent="-457200">
              <a:buAutoNum type="arabicPeriod"/>
            </a:pPr>
            <a:r>
              <a:rPr lang="en-US" dirty="0"/>
              <a:t>Alice tells Bob to switch to the ciphered communication.</a:t>
            </a:r>
          </a:p>
          <a:p>
            <a:pPr marL="457200" indent="-457200">
              <a:buAutoNum type="arabicPeriod"/>
            </a:pPr>
            <a:r>
              <a:rPr lang="en-US" dirty="0"/>
              <a:t>Alice tells Bob the setup is done.</a:t>
            </a:r>
          </a:p>
          <a:p>
            <a:pPr marL="457200" indent="-457200">
              <a:buAutoNum type="arabicPeriod"/>
            </a:pPr>
            <a:r>
              <a:rPr lang="en-US" dirty="0"/>
              <a:t>Bob tells Alice he will switch to ciphered communication.</a:t>
            </a:r>
          </a:p>
          <a:p>
            <a:pPr marL="457200" indent="-457200">
              <a:buAutoNum type="arabicPeriod"/>
            </a:pPr>
            <a:r>
              <a:rPr lang="en-US" dirty="0"/>
              <a:t>Bob confirms that the setup is done.</a:t>
            </a:r>
          </a:p>
        </p:txBody>
      </p:sp>
      <p:sp>
        <p:nvSpPr>
          <p:cNvPr id="8" name="Rettangolo 7"/>
          <p:cNvSpPr/>
          <p:nvPr/>
        </p:nvSpPr>
        <p:spPr>
          <a:xfrm>
            <a:off x="5251795" y="5705812"/>
            <a:ext cx="6178206" cy="1015663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>
                <a:latin typeface="Palatino Linotype" panose="02040502050505030304" pitchFamily="18" charset="0"/>
              </a:rPr>
              <a:t>The actual session key used for encrypting data is derived from the premaster key combined with two large random numbers, R</a:t>
            </a:r>
            <a:r>
              <a:rPr lang="en-GB" sz="2000" baseline="-25000" dirty="0">
                <a:latin typeface="Palatino Linotype" panose="02040502050505030304" pitchFamily="18" charset="0"/>
              </a:rPr>
              <a:t>A</a:t>
            </a:r>
            <a:r>
              <a:rPr lang="en-GB" sz="2000" dirty="0">
                <a:latin typeface="Palatino Linotype" panose="02040502050505030304" pitchFamily="18" charset="0"/>
              </a:rPr>
              <a:t> and R</a:t>
            </a:r>
            <a:r>
              <a:rPr lang="en-GB" sz="2000" baseline="-25000" dirty="0">
                <a:latin typeface="Palatino Linotype" panose="02040502050505030304" pitchFamily="18" charset="0"/>
              </a:rPr>
              <a:t>B</a:t>
            </a:r>
            <a:r>
              <a:rPr lang="en-GB" sz="2000" dirty="0">
                <a:latin typeface="Palatino Linotype" panose="02040502050505030304" pitchFamily="18" charset="0"/>
              </a:rPr>
              <a:t>, in a complex way.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A1156A-5FEB-7266-4022-A2A9F5A0E3DA}"/>
              </a:ext>
            </a:extLst>
          </p:cNvPr>
          <p:cNvSpPr/>
          <p:nvPr/>
        </p:nvSpPr>
        <p:spPr>
          <a:xfrm>
            <a:off x="10203543" y="353508"/>
            <a:ext cx="1913992" cy="4770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Palatino Linotype" panose="02040502050505030304" pitchFamily="18" charset="0"/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2684562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SSL data </a:t>
            </a:r>
            <a:r>
              <a:rPr lang="it-IT" dirty="0" err="1"/>
              <a:t>transmission</a:t>
            </a:r>
            <a:r>
              <a:rPr lang="it-IT" dirty="0"/>
              <a:t> </a:t>
            </a:r>
            <a:r>
              <a:rPr lang="it-IT" dirty="0" err="1"/>
              <a:t>protocol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SSL supports multiple cryptographic algorithms. The strongest one uses triple DES with three separate keys for encryption and SHA-1 for message integrity.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36</a:t>
            </a:fld>
            <a:endParaRPr lang="en-GB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526" y="2164487"/>
            <a:ext cx="6869845" cy="4191863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362734" y="3444810"/>
            <a:ext cx="4632487" cy="1631216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>
                <a:latin typeface="Palatino Linotype" panose="02040502050505030304" pitchFamily="18" charset="0"/>
              </a:rPr>
              <a:t>The session key is concatenated with the compressed text and the result is hashed with the agreed-on hashing algorithm. The resulting digest is the </a:t>
            </a:r>
            <a:r>
              <a:rPr lang="en-GB" sz="2000" b="1" dirty="0">
                <a:latin typeface="Palatino Linotype" panose="02040502050505030304" pitchFamily="18" charset="0"/>
              </a:rPr>
              <a:t>Message Authentication Code (MAC)</a:t>
            </a:r>
            <a:r>
              <a:rPr lang="en-GB" sz="2000" dirty="0">
                <a:latin typeface="Palatino Linotype" panose="02040502050505030304" pitchFamily="18" charset="0"/>
              </a:rPr>
              <a:t>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9BF747-E587-6957-2C2A-242A83E113D5}"/>
              </a:ext>
            </a:extLst>
          </p:cNvPr>
          <p:cNvSpPr/>
          <p:nvPr/>
        </p:nvSpPr>
        <p:spPr>
          <a:xfrm>
            <a:off x="9638117" y="346450"/>
            <a:ext cx="1913992" cy="4770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Palatino Linotype" panose="02040502050505030304" pitchFamily="18" charset="0"/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1650231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42402A-BE6A-BE40-4831-77E71030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1BC6E5-F9F5-AA1D-BD62-79BF41B74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Tanenbaum</a:t>
            </a:r>
            <a:r>
              <a:rPr lang="it-IT" dirty="0"/>
              <a:t>, </a:t>
            </a:r>
            <a:r>
              <a:rPr lang="it-IT" dirty="0" err="1"/>
              <a:t>Wetherall</a:t>
            </a:r>
            <a:r>
              <a:rPr lang="it-IT" dirty="0"/>
              <a:t> – Computer Networks – Fifth Edition</a:t>
            </a:r>
          </a:p>
          <a:p>
            <a:pPr lvl="1"/>
            <a:r>
              <a:rPr lang="it-IT" sz="2400" dirty="0" err="1"/>
              <a:t>Chapter</a:t>
            </a:r>
            <a:r>
              <a:rPr lang="it-IT" sz="2400" dirty="0"/>
              <a:t> 8 – Network security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DE0274-3613-AF73-FA54-29A8F55B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73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938F5D21-41B4-FF42-B578-9CD71C2CE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78" y="3366534"/>
            <a:ext cx="7576309" cy="3491466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Cryptography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2067833"/>
          </a:xfrm>
        </p:spPr>
        <p:txBody>
          <a:bodyPr>
            <a:normAutofit/>
          </a:bodyPr>
          <a:lstStyle/>
          <a:p>
            <a:r>
              <a:rPr lang="en-GB" sz="2200" b="1" dirty="0"/>
              <a:t>Cryptography: </a:t>
            </a:r>
            <a:r>
              <a:rPr lang="en-GB" sz="2200" dirty="0"/>
              <a:t>the study of secure communications techniques that allow only the sender and intended recipient of a message to view its contents.</a:t>
            </a:r>
          </a:p>
          <a:p>
            <a:r>
              <a:rPr lang="en-GB" sz="2200" b="1" dirty="0"/>
              <a:t>Cipher: </a:t>
            </a:r>
            <a:r>
              <a:rPr lang="en-GB" sz="2200" dirty="0"/>
              <a:t>a transformation of the message, without regard to the linguistic structure of the message. </a:t>
            </a:r>
          </a:p>
          <a:p>
            <a:r>
              <a:rPr lang="en-GB" sz="2200" dirty="0"/>
              <a:t>General encryption model (symmetric cryptography):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DEED46C-E2B7-7B40-8E5B-644DB80EF318}"/>
                  </a:ext>
                </a:extLst>
              </p:cNvPr>
              <p:cNvSpPr txBox="1"/>
              <p:nvPr/>
            </p:nvSpPr>
            <p:spPr>
              <a:xfrm>
                <a:off x="9945757" y="4558269"/>
                <a:ext cx="1183016" cy="1384995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it-IT" b="0" dirty="0"/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DEED46C-E2B7-7B40-8E5B-644DB80EF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5757" y="4558269"/>
                <a:ext cx="1183016" cy="1384995"/>
              </a:xfrm>
              <a:prstGeom prst="rect">
                <a:avLst/>
              </a:prstGeom>
              <a:blipFill>
                <a:blip r:embed="rId3"/>
                <a:stretch>
                  <a:fillRect l="-105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145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669353-7B9B-634F-9023-935FE50F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Cryptography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81CCC6-DC26-EC44-B2D7-4E3D50998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61134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Cryptanalysis: </a:t>
            </a:r>
            <a:r>
              <a:rPr lang="en-GB" dirty="0"/>
              <a:t>the art of breaking ciphers</a:t>
            </a:r>
          </a:p>
          <a:p>
            <a:r>
              <a:rPr lang="en-GB" b="1" dirty="0"/>
              <a:t>Cryptology: </a:t>
            </a:r>
            <a:r>
              <a:rPr lang="en-GB" dirty="0"/>
              <a:t>the art of devising ciphers</a:t>
            </a:r>
          </a:p>
          <a:p>
            <a:endParaRPr lang="en-GB" dirty="0"/>
          </a:p>
          <a:p>
            <a:r>
              <a:rPr lang="en-GB" dirty="0"/>
              <a:t>A fundamental rule of cryptography is that one must assume that the crypt- analyst knows the methods used for encryption (E) and decryption (D). </a:t>
            </a:r>
          </a:p>
          <a:p>
            <a:endParaRPr lang="en-GB" dirty="0"/>
          </a:p>
          <a:p>
            <a:r>
              <a:rPr lang="en-GB" b="1" dirty="0" err="1"/>
              <a:t>Kerckhoff’s</a:t>
            </a:r>
            <a:r>
              <a:rPr lang="en-GB" b="1" dirty="0"/>
              <a:t> principle</a:t>
            </a:r>
            <a:r>
              <a:rPr lang="en-GB" dirty="0"/>
              <a:t> (1883): All algorithms must be public; only the keys are secret. </a:t>
            </a:r>
          </a:p>
          <a:p>
            <a:endParaRPr lang="en-GB" dirty="0"/>
          </a:p>
          <a:p>
            <a:r>
              <a:rPr lang="en-GB" dirty="0"/>
              <a:t>The secrecy of a cipher stands on the secrecy of the key. </a:t>
            </a:r>
          </a:p>
          <a:p>
            <a:endParaRPr lang="en-GB" dirty="0"/>
          </a:p>
          <a:p>
            <a:r>
              <a:rPr lang="en-GB" dirty="0"/>
              <a:t>The key must be sufficiently complex not to allow an intruder to discover the key by exhaustive search!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411FBE9-9042-C344-8700-C3CA9207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30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972128-1491-6648-9666-AD1CF87D3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historic ciphers: substitution ciphers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389394-6756-ED4D-A96A-50807144A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b="1" dirty="0"/>
              <a:t>Substitution ciphers</a:t>
            </a:r>
            <a:r>
              <a:rPr lang="en-GB" sz="2200" dirty="0"/>
              <a:t>: each letter or group of letters is replaced by another letter or group of letters. </a:t>
            </a:r>
          </a:p>
          <a:p>
            <a:r>
              <a:rPr lang="en-GB" sz="2200" b="1" dirty="0"/>
              <a:t>Caesar cipher</a:t>
            </a:r>
            <a:r>
              <a:rPr lang="en-GB" sz="2200" dirty="0"/>
              <a:t>: each letter is substituted with the letter k steps ahead in the alphabet, where k is the key of the cipher. Only 25 possible keys.</a:t>
            </a:r>
          </a:p>
          <a:p>
            <a:endParaRPr lang="en-GB" sz="2200" dirty="0"/>
          </a:p>
          <a:p>
            <a:endParaRPr lang="en-GB" sz="2200" dirty="0"/>
          </a:p>
          <a:p>
            <a:pPr marL="0" indent="0">
              <a:buNone/>
            </a:pPr>
            <a:endParaRPr lang="en-GB" sz="2200" dirty="0"/>
          </a:p>
          <a:p>
            <a:r>
              <a:rPr lang="en-GB" sz="2200" b="1" dirty="0"/>
              <a:t>Monoalphabetic substitution cipher</a:t>
            </a:r>
            <a:r>
              <a:rPr lang="en-GB" sz="2200" dirty="0"/>
              <a:t>: each letter is substituted with another general alphabet letter. The key is the 26-letter string representing the alphabet permutation. Number of possible keys: 26! However, this cipher can be easily broken comparing the frequency of letters in the plain and encrypted text.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023AD5-82B8-2248-95EB-E38F4A06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6</a:t>
            </a:fld>
            <a:endParaRPr lang="en-GB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4153E3F2-4495-3341-9928-2B2C10A7E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01649"/>
              </p:ext>
            </p:extLst>
          </p:nvPr>
        </p:nvGraphicFramePr>
        <p:xfrm>
          <a:off x="2888974" y="2904400"/>
          <a:ext cx="70855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550">
                  <a:extLst>
                    <a:ext uri="{9D8B030D-6E8A-4147-A177-3AD203B41FA5}">
                      <a16:colId xmlns:a16="http://schemas.microsoft.com/office/drawing/2014/main" val="1303210429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518263163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1730153429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657693152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81542503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1254383683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504262997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2482943454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192694014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904868811"/>
                    </a:ext>
                  </a:extLst>
                </a:gridCol>
              </a:tblGrid>
              <a:tr h="259560"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 err="1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W</a:t>
                      </a:r>
                      <a:endParaRPr lang="it-IT" sz="2200" b="0" dirty="0">
                        <a:solidFill>
                          <a:sysClr val="windowText" lastClr="000000"/>
                        </a:solidFill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 err="1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Z</a:t>
                      </a:r>
                      <a:endParaRPr lang="it-IT" sz="2200" b="0" dirty="0">
                        <a:solidFill>
                          <a:sysClr val="windowText" lastClr="000000"/>
                        </a:solidFill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971071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732264" y="2935918"/>
            <a:ext cx="2491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>
                <a:latin typeface="Palatino Linotype" panose="02040502050505030304" pitchFamily="18" charset="0"/>
                <a:ea typeface="Palatino" pitchFamily="2" charset="77"/>
              </a:rPr>
              <a:t>Plain</a:t>
            </a:r>
            <a:r>
              <a:rPr lang="it-IT" sz="2200" dirty="0">
                <a:latin typeface="Palatino Linotype" panose="02040502050505030304" pitchFamily="18" charset="0"/>
                <a:ea typeface="Palatino" pitchFamily="2" charset="77"/>
              </a:rPr>
              <a:t> text: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9775AB-8777-F249-8AA2-9314BA67F1B7}"/>
              </a:ext>
            </a:extLst>
          </p:cNvPr>
          <p:cNvSpPr txBox="1"/>
          <p:nvPr/>
        </p:nvSpPr>
        <p:spPr>
          <a:xfrm>
            <a:off x="732264" y="3522714"/>
            <a:ext cx="2491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>
                <a:latin typeface="Palatino Linotype" panose="02040502050505030304" pitchFamily="18" charset="0"/>
                <a:ea typeface="Palatino" pitchFamily="2" charset="77"/>
              </a:rPr>
              <a:t>Encrypted</a:t>
            </a:r>
            <a:r>
              <a:rPr lang="it-IT" sz="2200" dirty="0">
                <a:latin typeface="Palatino Linotype" panose="02040502050505030304" pitchFamily="18" charset="0"/>
                <a:ea typeface="Palatino" pitchFamily="2" charset="77"/>
              </a:rPr>
              <a:t> text:</a:t>
            </a: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046F9741-7F85-2343-A444-58D1C73B4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237319"/>
              </p:ext>
            </p:extLst>
          </p:nvPr>
        </p:nvGraphicFramePr>
        <p:xfrm>
          <a:off x="2888974" y="3496401"/>
          <a:ext cx="70855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550">
                  <a:extLst>
                    <a:ext uri="{9D8B030D-6E8A-4147-A177-3AD203B41FA5}">
                      <a16:colId xmlns:a16="http://schemas.microsoft.com/office/drawing/2014/main" val="1303210429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518263163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1730153429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657693152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81542503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1254383683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504262997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2482943454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192694014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904868811"/>
                    </a:ext>
                  </a:extLst>
                </a:gridCol>
              </a:tblGrid>
              <a:tr h="259560"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971071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42EFFE1-AF08-FE49-AECF-7C8000BDC42C}"/>
              </a:ext>
            </a:extLst>
          </p:cNvPr>
          <p:cNvSpPr txBox="1"/>
          <p:nvPr/>
        </p:nvSpPr>
        <p:spPr>
          <a:xfrm>
            <a:off x="10083562" y="3218762"/>
            <a:ext cx="2491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Palatino" pitchFamily="2" charset="77"/>
                <a:ea typeface="Palatino" pitchFamily="2" charset="77"/>
              </a:rPr>
              <a:t>k = 3</a:t>
            </a:r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6CBB7964-B859-9F46-9422-F1B3E3BBB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26215"/>
              </p:ext>
            </p:extLst>
          </p:nvPr>
        </p:nvGraphicFramePr>
        <p:xfrm>
          <a:off x="2863495" y="5605684"/>
          <a:ext cx="70855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550">
                  <a:extLst>
                    <a:ext uri="{9D8B030D-6E8A-4147-A177-3AD203B41FA5}">
                      <a16:colId xmlns:a16="http://schemas.microsoft.com/office/drawing/2014/main" val="1303210429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518263163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1730153429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657693152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81542503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1254383683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504262997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2482943454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192694014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904868811"/>
                    </a:ext>
                  </a:extLst>
                </a:gridCol>
              </a:tblGrid>
              <a:tr h="259560"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 err="1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W</a:t>
                      </a:r>
                      <a:endParaRPr lang="it-IT" sz="2200" b="0" dirty="0">
                        <a:solidFill>
                          <a:sysClr val="windowText" lastClr="000000"/>
                        </a:solidFill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 err="1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Z</a:t>
                      </a:r>
                      <a:endParaRPr lang="it-IT" sz="2200" b="0" dirty="0">
                        <a:solidFill>
                          <a:sysClr val="windowText" lastClr="000000"/>
                        </a:solidFill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971071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4028EA20-701B-F644-9ACE-8DF6A6F4D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879036"/>
              </p:ext>
            </p:extLst>
          </p:nvPr>
        </p:nvGraphicFramePr>
        <p:xfrm>
          <a:off x="2863495" y="6197685"/>
          <a:ext cx="70855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550">
                  <a:extLst>
                    <a:ext uri="{9D8B030D-6E8A-4147-A177-3AD203B41FA5}">
                      <a16:colId xmlns:a16="http://schemas.microsoft.com/office/drawing/2014/main" val="1303210429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518263163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1730153429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657693152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81542503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1254383683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504262997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2482943454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192694014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904868811"/>
                    </a:ext>
                  </a:extLst>
                </a:gridCol>
              </a:tblGrid>
              <a:tr h="259560"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971071"/>
                  </a:ext>
                </a:extLst>
              </a:tr>
            </a:tbl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732264" y="5582411"/>
            <a:ext cx="2491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>
                <a:latin typeface="Palatino Linotype" panose="02040502050505030304" pitchFamily="18" charset="0"/>
                <a:ea typeface="Palatino" pitchFamily="2" charset="77"/>
              </a:rPr>
              <a:t>Plain</a:t>
            </a:r>
            <a:r>
              <a:rPr lang="it-IT" sz="2200" dirty="0">
                <a:latin typeface="Palatino Linotype" panose="02040502050505030304" pitchFamily="18" charset="0"/>
                <a:ea typeface="Palatino" pitchFamily="2" charset="77"/>
              </a:rPr>
              <a:t> text: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A9775AB-8777-F249-8AA2-9314BA67F1B7}"/>
              </a:ext>
            </a:extLst>
          </p:cNvPr>
          <p:cNvSpPr txBox="1"/>
          <p:nvPr/>
        </p:nvSpPr>
        <p:spPr>
          <a:xfrm>
            <a:off x="732264" y="6169207"/>
            <a:ext cx="2491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>
                <a:latin typeface="Palatino Linotype" panose="02040502050505030304" pitchFamily="18" charset="0"/>
                <a:ea typeface="Palatino" pitchFamily="2" charset="77"/>
              </a:rPr>
              <a:t>Encrypted</a:t>
            </a:r>
            <a:r>
              <a:rPr lang="it-IT" sz="2200" dirty="0">
                <a:latin typeface="Palatino Linotype" panose="02040502050505030304" pitchFamily="18" charset="0"/>
                <a:ea typeface="Palatino" pitchFamily="2" charset="77"/>
              </a:rPr>
              <a:t> text:</a:t>
            </a:r>
          </a:p>
        </p:txBody>
      </p:sp>
    </p:spTree>
    <p:extLst>
      <p:ext uri="{BB962C8B-B14F-4D97-AF65-F5344CB8AC3E}">
        <p14:creationId xmlns:p14="http://schemas.microsoft.com/office/powerpoint/2010/main" val="38720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64063F-8EB8-9A4D-9A9F-7163354A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cryptography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36A219-D253-F341-B2E7-06118134B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encryption algorithm is made so complex that, even if the cryptanalyst acquires vast amount of enciphered text, he/she will not be able to make any sense of it without the key.</a:t>
            </a:r>
          </a:p>
          <a:p>
            <a:endParaRPr lang="en-US" dirty="0"/>
          </a:p>
          <a:p>
            <a:r>
              <a:rPr lang="en-US" dirty="0"/>
              <a:t>There are mainly two classes of cryptography algorithms: </a:t>
            </a:r>
          </a:p>
          <a:p>
            <a:endParaRPr lang="en-US" dirty="0"/>
          </a:p>
          <a:p>
            <a:pPr lvl="1"/>
            <a:r>
              <a:rPr lang="en-US" sz="2400" b="1" dirty="0"/>
              <a:t>Symmetric-key algorithms </a:t>
            </a:r>
            <a:r>
              <a:rPr lang="en-US" sz="2400" b="1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same key for encryption and decryption</a:t>
            </a:r>
          </a:p>
          <a:p>
            <a:pPr lvl="1"/>
            <a:endParaRPr lang="en-US" sz="2400" dirty="0"/>
          </a:p>
          <a:p>
            <a:pPr lvl="1"/>
            <a:r>
              <a:rPr lang="en-US" sz="2400" b="1" dirty="0"/>
              <a:t>Asymmetric-key algorithms </a:t>
            </a:r>
            <a:r>
              <a:rPr lang="en-US" sz="2400" b="1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different key for encryption and decryption</a:t>
            </a:r>
          </a:p>
          <a:p>
            <a:pPr lvl="1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DC17BDE-DE11-4749-A335-1CC1BFB2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43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Symmetric-key algorithms</a:t>
            </a:r>
            <a:endParaRPr lang="en-GB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59"/>
          <a:stretch/>
        </p:blipFill>
        <p:spPr>
          <a:xfrm>
            <a:off x="2261385" y="3790268"/>
            <a:ext cx="7673711" cy="2768099"/>
          </a:xfr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8</a:t>
            </a:fld>
            <a:endParaRPr lang="en-GB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A536A219-D253-F341-B2E7-06118134B140}"/>
              </a:ext>
            </a:extLst>
          </p:cNvPr>
          <p:cNvSpPr txBox="1">
            <a:spLocks/>
          </p:cNvSpPr>
          <p:nvPr/>
        </p:nvSpPr>
        <p:spPr>
          <a:xfrm>
            <a:off x="428172" y="1361167"/>
            <a:ext cx="11368314" cy="4858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key for encrypting the data is the same to be used for decrypting the ciphered message.</a:t>
            </a:r>
          </a:p>
          <a:p>
            <a:r>
              <a:rPr lang="en-US" dirty="0"/>
              <a:t>The key must be shared between the sender and the recipient, but it must be protected, because any user having the key can potentially decrypt the message.</a:t>
            </a:r>
          </a:p>
          <a:p>
            <a:r>
              <a:rPr lang="en-US" dirty="0"/>
              <a:t>Also called </a:t>
            </a:r>
            <a:r>
              <a:rPr lang="en-US" b="1" dirty="0"/>
              <a:t>private-key</a:t>
            </a:r>
            <a:r>
              <a:rPr lang="en-US" dirty="0"/>
              <a:t> cryptography algorithms.</a:t>
            </a:r>
          </a:p>
          <a:p>
            <a:pPr lvl="1"/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4526283" y="3938451"/>
            <a:ext cx="1051561" cy="2619917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ttangolo 7"/>
          <p:cNvSpPr/>
          <p:nvPr/>
        </p:nvSpPr>
        <p:spPr>
          <a:xfrm>
            <a:off x="6511769" y="3938450"/>
            <a:ext cx="1051561" cy="261991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asellaDiTesto 8"/>
          <p:cNvSpPr txBox="1"/>
          <p:nvPr/>
        </p:nvSpPr>
        <p:spPr>
          <a:xfrm>
            <a:off x="4343399" y="3524755"/>
            <a:ext cx="152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>
                <a:solidFill>
                  <a:srgbClr val="FFC000"/>
                </a:solidFill>
                <a:latin typeface="Palatino"/>
              </a:rPr>
              <a:t>Encryption</a:t>
            </a:r>
            <a:endParaRPr lang="en-GB" b="1" dirty="0">
              <a:solidFill>
                <a:srgbClr val="FFC000"/>
              </a:solidFill>
              <a:latin typeface="Palatino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276637" y="3524755"/>
            <a:ext cx="152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>
                <a:solidFill>
                  <a:srgbClr val="00B050"/>
                </a:solidFill>
                <a:latin typeface="Palatino"/>
              </a:rPr>
              <a:t>Decryption</a:t>
            </a:r>
            <a:endParaRPr lang="en-GB" b="1" dirty="0">
              <a:solidFill>
                <a:srgbClr val="00B050"/>
              </a:solidFill>
              <a:latin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456827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Encryption</a:t>
            </a:r>
            <a:r>
              <a:rPr lang="it-IT" dirty="0"/>
              <a:t> Standard (DES)</a:t>
            </a:r>
            <a:endParaRPr lang="en-GB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628" y="1259591"/>
            <a:ext cx="2734928" cy="4859337"/>
          </a:xfr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9</a:t>
            </a:fld>
            <a:endParaRPr lang="en-GB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A536A219-D253-F341-B2E7-06118134B140}"/>
              </a:ext>
            </a:extLst>
          </p:cNvPr>
          <p:cNvSpPr txBox="1">
            <a:spLocks/>
          </p:cNvSpPr>
          <p:nvPr/>
        </p:nvSpPr>
        <p:spPr>
          <a:xfrm>
            <a:off x="428172" y="1361167"/>
            <a:ext cx="8353456" cy="4858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Introduced in the ‘70 by IBM and adopted as a security standard by the U.S. government for many years.  </a:t>
            </a:r>
          </a:p>
          <a:p>
            <a:r>
              <a:rPr lang="en-US" dirty="0"/>
              <a:t>Encryption by groups of 64 bits. </a:t>
            </a:r>
          </a:p>
          <a:p>
            <a:r>
              <a:rPr lang="en-US" dirty="0"/>
              <a:t>Key K made of 56 bits. </a:t>
            </a:r>
          </a:p>
          <a:p>
            <a:pPr lvl="1"/>
            <a:r>
              <a:rPr lang="en-US" dirty="0"/>
              <a:t>From K, creates 16 keys (K</a:t>
            </a:r>
            <a:r>
              <a:rPr lang="en-US" baseline="-25000" dirty="0"/>
              <a:t>i</a:t>
            </a:r>
            <a:r>
              <a:rPr lang="en-US" dirty="0"/>
              <a:t>) of 48 bit using specific functions</a:t>
            </a:r>
          </a:p>
          <a:p>
            <a:r>
              <a:rPr lang="en-US" dirty="0"/>
              <a:t>Encryption steps: </a:t>
            </a:r>
          </a:p>
          <a:p>
            <a:pPr lvl="1"/>
            <a:r>
              <a:rPr lang="en-US" sz="2200" dirty="0"/>
              <a:t>Key-independent transposition</a:t>
            </a:r>
          </a:p>
          <a:p>
            <a:pPr lvl="1"/>
            <a:r>
              <a:rPr lang="en-US" sz="2200" dirty="0"/>
              <a:t>16 encryption iterations using each </a:t>
            </a:r>
            <a:r>
              <a:rPr lang="en-US" sz="2000" dirty="0"/>
              <a:t>K</a:t>
            </a:r>
            <a:r>
              <a:rPr lang="en-US" sz="2000" baseline="-25000" dirty="0"/>
              <a:t>i</a:t>
            </a:r>
            <a:r>
              <a:rPr lang="en-US" sz="2000" dirty="0"/>
              <a:t> </a:t>
            </a:r>
          </a:p>
          <a:p>
            <a:pPr lvl="1"/>
            <a:r>
              <a:rPr lang="en-US" sz="2200" dirty="0"/>
              <a:t>Swap of the leftmost 32 bits with the rightmost 32 bits</a:t>
            </a:r>
          </a:p>
          <a:p>
            <a:pPr lvl="1"/>
            <a:r>
              <a:rPr lang="en-US" sz="2200" dirty="0"/>
              <a:t>Inverse of the key-independent transposition</a:t>
            </a:r>
          </a:p>
          <a:p>
            <a:r>
              <a:rPr lang="en-US" dirty="0"/>
              <a:t>Decryption done with the same steps in reverse order.</a:t>
            </a:r>
          </a:p>
        </p:txBody>
      </p:sp>
    </p:spTree>
    <p:extLst>
      <p:ext uri="{BB962C8B-B14F-4D97-AF65-F5344CB8AC3E}">
        <p14:creationId xmlns:p14="http://schemas.microsoft.com/office/powerpoint/2010/main" val="561362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3450</Words>
  <Application>Microsoft Macintosh PowerPoint</Application>
  <PresentationFormat>Widescreen</PresentationFormat>
  <Paragraphs>481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Calibri</vt:lpstr>
      <vt:lpstr>Cambria Math</vt:lpstr>
      <vt:lpstr>Courier New</vt:lpstr>
      <vt:lpstr>Palatino</vt:lpstr>
      <vt:lpstr>Palatino Linotype</vt:lpstr>
      <vt:lpstr>Times New Roman</vt:lpstr>
      <vt:lpstr>Times-Roman</vt:lpstr>
      <vt:lpstr>Wingdings</vt:lpstr>
      <vt:lpstr>Tema di Office</vt:lpstr>
      <vt:lpstr>PowerPoint Presentation</vt:lpstr>
      <vt:lpstr>Agenda</vt:lpstr>
      <vt:lpstr>Network security</vt:lpstr>
      <vt:lpstr>Cryptography</vt:lpstr>
      <vt:lpstr>Cryptography</vt:lpstr>
      <vt:lpstr>Two historic ciphers: substitution ciphers</vt:lpstr>
      <vt:lpstr>Modern cryptography</vt:lpstr>
      <vt:lpstr>Symmetric-key algorithms</vt:lpstr>
      <vt:lpstr>Data Encryption Standard (DES)</vt:lpstr>
      <vt:lpstr>Triple DES</vt:lpstr>
      <vt:lpstr>Advanced Encryption Standard (AES)</vt:lpstr>
      <vt:lpstr>Limitations of the symmetric-key algorithms</vt:lpstr>
      <vt:lpstr>Diffie-Hellman key exchange protocol</vt:lpstr>
      <vt:lpstr>Example of generation of a secret key</vt:lpstr>
      <vt:lpstr>Man-in-the-middle attack</vt:lpstr>
      <vt:lpstr>Asymmetric-key algorithms </vt:lpstr>
      <vt:lpstr>RSA</vt:lpstr>
      <vt:lpstr>Encryption and decryption with RSA</vt:lpstr>
      <vt:lpstr>Symmetric vs asymmetric key algorithms</vt:lpstr>
      <vt:lpstr>Hybrid algorithms</vt:lpstr>
      <vt:lpstr>Network security</vt:lpstr>
      <vt:lpstr>Digital signatures</vt:lpstr>
      <vt:lpstr>Digital signature by symmetric-key cryptography</vt:lpstr>
      <vt:lpstr>Limitations of the symmetric-key digital signature</vt:lpstr>
      <vt:lpstr>Public-key digital signature</vt:lpstr>
      <vt:lpstr>Public-key signature with secrecy </vt:lpstr>
      <vt:lpstr>Message digest</vt:lpstr>
      <vt:lpstr>Digital signature with message digest (no secrecy)</vt:lpstr>
      <vt:lpstr>Digital signature with message digest (with secrecy)</vt:lpstr>
      <vt:lpstr>Example of hash functions</vt:lpstr>
      <vt:lpstr>Security in network communication</vt:lpstr>
      <vt:lpstr>IPsec (IP security)</vt:lpstr>
      <vt:lpstr>Algorithms in IPsec</vt:lpstr>
      <vt:lpstr>Secure socket layer (SSL) and Transport Layer Security (TLS)</vt:lpstr>
      <vt:lpstr>SSL connection establishment protocol</vt:lpstr>
      <vt:lpstr>SSL data transmission protocol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Giacomo Cappon</cp:lastModifiedBy>
  <cp:revision>519</cp:revision>
  <dcterms:created xsi:type="dcterms:W3CDTF">2021-07-19T09:08:13Z</dcterms:created>
  <dcterms:modified xsi:type="dcterms:W3CDTF">2024-02-21T09:24:11Z</dcterms:modified>
</cp:coreProperties>
</file>