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31" r:id="rId14"/>
    <p:sldId id="327" r:id="rId15"/>
    <p:sldId id="332" r:id="rId16"/>
    <p:sldId id="333" r:id="rId17"/>
    <p:sldId id="334" r:id="rId18"/>
    <p:sldId id="398" r:id="rId19"/>
    <p:sldId id="399" r:id="rId20"/>
    <p:sldId id="401" r:id="rId21"/>
    <p:sldId id="368" r:id="rId22"/>
    <p:sldId id="404" r:id="rId23"/>
    <p:sldId id="406" r:id="rId24"/>
    <p:sldId id="411" r:id="rId25"/>
    <p:sldId id="412" r:id="rId26"/>
    <p:sldId id="408" r:id="rId27"/>
    <p:sldId id="405" r:id="rId28"/>
    <p:sldId id="409" r:id="rId29"/>
    <p:sldId id="410" r:id="rId30"/>
    <p:sldId id="3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8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090E0-FB0C-49E9-9864-9F53EABEA96F}" type="datetimeFigureOut">
              <a:rPr lang="en-GB" smtClean="0"/>
              <a:t>21/02/2024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9C82F-DE94-4CA4-8B4D-F0EAC95D82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09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5195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4985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2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295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11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665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3592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507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0483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145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1005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  <a:p>
            <a:pPr>
              <a:spcAft>
                <a:spcPts val="600"/>
              </a:spcAft>
            </a:pPr>
            <a:r>
              <a:rPr lang="it-IT" sz="2800" baseline="0" dirty="0"/>
              <a:t>Giacomo Cappon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wt.io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406818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</a:t>
            </a:r>
            <a:r>
              <a:rPr lang="it-IT" dirty="0" err="1"/>
              <a:t>abstract</a:t>
            </a:r>
            <a:r>
              <a:rPr lang="it-IT" dirty="0"/>
              <a:t> model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6EA332D-7570-B544-A6E7-C4F09425C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r="7239" b="5614"/>
          <a:stretch/>
        </p:blipFill>
        <p:spPr>
          <a:xfrm>
            <a:off x="1648917" y="1831613"/>
            <a:ext cx="8346349" cy="4927339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9AE0F16-E814-B95A-C736-3BBECBA2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662505"/>
          </a:xfrm>
        </p:spPr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: a printing service app </a:t>
            </a:r>
            <a:r>
              <a:rPr lang="it-IT" dirty="0" err="1"/>
              <a:t>wants</a:t>
            </a:r>
            <a:r>
              <a:rPr lang="it-IT" dirty="0"/>
              <a:t> to access Google drive </a:t>
            </a:r>
            <a:r>
              <a:rPr lang="it-IT" dirty="0" err="1"/>
              <a:t>photos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32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 </a:t>
            </a:r>
            <a:r>
              <a:rPr lang="it-IT" dirty="0" err="1"/>
              <a:t>registration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81458"/>
          </a:xfrm>
        </p:spPr>
        <p:txBody>
          <a:bodyPr>
            <a:normAutofit/>
          </a:bodyPr>
          <a:lstStyle/>
          <a:p>
            <a:r>
              <a:rPr lang="en-GB" dirty="0"/>
              <a:t>The third-party app (e.g. the printing app) must be registered with the service provider (e.g. Google). </a:t>
            </a:r>
          </a:p>
          <a:p>
            <a:r>
              <a:rPr lang="en-GB" dirty="0"/>
              <a:t>The third-party app’s developer must complete a </a:t>
            </a:r>
            <a:r>
              <a:rPr lang="en-GB" b="1" dirty="0"/>
              <a:t>registration form</a:t>
            </a:r>
            <a:r>
              <a:rPr lang="en-GB" dirty="0"/>
              <a:t> (usually</a:t>
            </a:r>
            <a:r>
              <a:rPr lang="en-GB" b="1" dirty="0"/>
              <a:t> </a:t>
            </a:r>
            <a:r>
              <a:rPr lang="en-GB" dirty="0"/>
              <a:t>in the developer page of the service’s website) providing details about the app.</a:t>
            </a:r>
          </a:p>
          <a:p>
            <a:pPr marL="1257300" lvl="3" indent="0">
              <a:buNone/>
            </a:pPr>
            <a:endParaRPr lang="en-GB" sz="2400" b="1" dirty="0"/>
          </a:p>
          <a:p>
            <a:pPr marL="1257300" lvl="3" indent="0">
              <a:buNone/>
            </a:pPr>
            <a:r>
              <a:rPr lang="en-GB" sz="2400" b="1" dirty="0"/>
              <a:t>Redirect URI </a:t>
            </a:r>
            <a:r>
              <a:rPr lang="en-GB" sz="2400" dirty="0"/>
              <a:t>(or </a:t>
            </a:r>
            <a:r>
              <a:rPr lang="en-GB" sz="2400" b="1" dirty="0" err="1"/>
              <a:t>Callback</a:t>
            </a:r>
            <a:r>
              <a:rPr lang="en-GB" sz="2400" b="1" dirty="0"/>
              <a:t> URL</a:t>
            </a:r>
            <a:r>
              <a:rPr lang="en-GB" sz="2400" dirty="0"/>
              <a:t>): where the service will redirect the user after they authorize (or deny) the third-party app </a:t>
            </a:r>
            <a:r>
              <a:rPr lang="en-GB" sz="2400" dirty="0">
                <a:sym typeface="Wingdings" panose="05000000000000000000" pitchFamily="2" charset="2"/>
              </a:rPr>
              <a:t></a:t>
            </a:r>
            <a:r>
              <a:rPr lang="en-GB" sz="2400" dirty="0"/>
              <a:t> the part of the third-party app that handles authorization codes and access tokens.</a:t>
            </a:r>
          </a:p>
          <a:p>
            <a:endParaRPr lang="en-GB" dirty="0"/>
          </a:p>
          <a:p>
            <a:r>
              <a:rPr lang="en-GB" dirty="0"/>
              <a:t>Once the third-party app is registered, the service issues client credentials:</a:t>
            </a:r>
          </a:p>
          <a:p>
            <a:pPr lvl="1"/>
            <a:r>
              <a:rPr lang="en-GB" sz="2400" b="1" dirty="0"/>
              <a:t>Client ID</a:t>
            </a:r>
            <a:r>
              <a:rPr lang="en-GB" sz="2400" dirty="0"/>
              <a:t>: a public string used by the service to identify the client.</a:t>
            </a:r>
          </a:p>
          <a:p>
            <a:pPr lvl="1"/>
            <a:r>
              <a:rPr lang="en-GB" sz="2400" b="1" dirty="0"/>
              <a:t>Client secret</a:t>
            </a:r>
            <a:r>
              <a:rPr lang="en-GB" sz="2400" dirty="0"/>
              <a:t>: a private password used to authenticate the identity of the client when the app requests to access a user’s data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  <p:sp>
        <p:nvSpPr>
          <p:cNvPr id="5" name="Freccia curva 4">
            <a:extLst>
              <a:ext uri="{FF2B5EF4-FFF2-40B4-BE49-F238E27FC236}">
                <a16:creationId xmlns:a16="http://schemas.microsoft.com/office/drawing/2014/main" id="{9B58C75B-6D7B-F126-955E-8A65ACD64551}"/>
              </a:ext>
            </a:extLst>
          </p:cNvPr>
          <p:cNvSpPr/>
          <p:nvPr/>
        </p:nvSpPr>
        <p:spPr>
          <a:xfrm rot="10800000" flipH="1">
            <a:off x="1011836" y="2911839"/>
            <a:ext cx="667062" cy="1034322"/>
          </a:xfrm>
          <a:prstGeom prst="ben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8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delegated</a:t>
            </a:r>
            <a:r>
              <a:rPr lang="it-IT" dirty="0"/>
              <a:t> authentication with </a:t>
            </a:r>
            <a:r>
              <a:rPr lang="it-IT" dirty="0" err="1"/>
              <a:t>OAuth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  <p:sp>
        <p:nvSpPr>
          <p:cNvPr id="16" name="Rettangolo 15"/>
          <p:cNvSpPr/>
          <p:nvPr/>
        </p:nvSpPr>
        <p:spPr>
          <a:xfrm>
            <a:off x="358165" y="1234127"/>
            <a:ext cx="117548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2200" b="1" dirty="0" err="1">
                <a:latin typeface="Palatino Linotype" panose="02040502050505030304" pitchFamily="18" charset="0"/>
              </a:rPr>
              <a:t>Example</a:t>
            </a:r>
            <a:r>
              <a:rPr lang="it-IT" sz="2200" dirty="0">
                <a:latin typeface="Palatino Linotype" panose="02040502050505030304" pitchFamily="18" charset="0"/>
              </a:rPr>
              <a:t>: The app yelp.com </a:t>
            </a:r>
            <a:r>
              <a:rPr lang="it-IT" sz="2200" dirty="0" err="1">
                <a:latin typeface="Palatino Linotype" panose="02040502050505030304" pitchFamily="18" charset="0"/>
              </a:rPr>
              <a:t>wants</a:t>
            </a:r>
            <a:r>
              <a:rPr lang="it-IT" sz="2200" dirty="0">
                <a:latin typeface="Palatino Linotype" panose="02040502050505030304" pitchFamily="18" charset="0"/>
              </a:rPr>
              <a:t> to </a:t>
            </a:r>
            <a:r>
              <a:rPr lang="it-IT" sz="2200" dirty="0" err="1">
                <a:latin typeface="Palatino Linotype" panose="02040502050505030304" pitchFamily="18" charset="0"/>
              </a:rPr>
              <a:t>get</a:t>
            </a:r>
            <a:r>
              <a:rPr lang="it-IT" sz="2200" dirty="0">
                <a:latin typeface="Palatino Linotype" panose="02040502050505030304" pitchFamily="18" charset="0"/>
              </a:rPr>
              <a:t> access to a </a:t>
            </a:r>
            <a:r>
              <a:rPr lang="it-IT" sz="2200" dirty="0" err="1">
                <a:latin typeface="Palatino Linotype" panose="02040502050505030304" pitchFamily="18" charset="0"/>
              </a:rPr>
              <a:t>user’s</a:t>
            </a:r>
            <a:r>
              <a:rPr lang="it-IT" sz="2200" dirty="0">
                <a:latin typeface="Palatino Linotype" panose="02040502050505030304" pitchFamily="18" charset="0"/>
              </a:rPr>
              <a:t> Google account </a:t>
            </a:r>
            <a:r>
              <a:rPr lang="it-IT" sz="2200" dirty="0" err="1">
                <a:latin typeface="Palatino Linotype" panose="02040502050505030304" pitchFamily="18" charset="0"/>
              </a:rPr>
              <a:t>profile</a:t>
            </a:r>
            <a:r>
              <a:rPr lang="it-IT" sz="2200" dirty="0">
                <a:latin typeface="Palatino Linotype" panose="02040502050505030304" pitchFamily="18" charset="0"/>
              </a:rPr>
              <a:t> </a:t>
            </a:r>
            <a:r>
              <a:rPr lang="it-IT" sz="2200" dirty="0" err="1">
                <a:latin typeface="Palatino Linotype" panose="02040502050505030304" pitchFamily="18" charset="0"/>
              </a:rPr>
              <a:t>contacts</a:t>
            </a:r>
            <a:r>
              <a:rPr lang="it-IT" sz="2200" dirty="0"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0275A88-0CC0-049F-B0EC-598BE5CA05DB}"/>
              </a:ext>
            </a:extLst>
          </p:cNvPr>
          <p:cNvSpPr/>
          <p:nvPr/>
        </p:nvSpPr>
        <p:spPr>
          <a:xfrm>
            <a:off x="1416006" y="2223268"/>
            <a:ext cx="2390776" cy="137813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39F07CA-518F-2C2F-8844-92EFFBCB0C07}"/>
              </a:ext>
            </a:extLst>
          </p:cNvPr>
          <p:cNvSpPr txBox="1"/>
          <p:nvPr/>
        </p:nvSpPr>
        <p:spPr>
          <a:xfrm>
            <a:off x="7551999" y="1725873"/>
            <a:ext cx="32415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 err="1">
                <a:latin typeface="Palatino Linotype" panose="02040502050505030304" pitchFamily="18" charset="0"/>
              </a:rPr>
              <a:t>Authorization</a:t>
            </a:r>
            <a:r>
              <a:rPr lang="it-IT" sz="2200" dirty="0">
                <a:latin typeface="Palatino Linotype" panose="02040502050505030304" pitchFamily="18" charset="0"/>
              </a:rPr>
              <a:t> server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4AB09E-B6D5-6A26-9977-2AF8DF4765FC}"/>
              </a:ext>
            </a:extLst>
          </p:cNvPr>
          <p:cNvSpPr txBox="1"/>
          <p:nvPr/>
        </p:nvSpPr>
        <p:spPr>
          <a:xfrm>
            <a:off x="1416006" y="2280716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yelp.com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FE44190-08C9-239C-742C-8498E6642B51}"/>
              </a:ext>
            </a:extLst>
          </p:cNvPr>
          <p:cNvSpPr/>
          <p:nvPr/>
        </p:nvSpPr>
        <p:spPr>
          <a:xfrm>
            <a:off x="1535068" y="2683246"/>
            <a:ext cx="2152650" cy="45819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Connect with Google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318A74-C61C-FDA0-68E9-F51B29A8F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8" y="2260842"/>
            <a:ext cx="671604" cy="67160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5A5D02-B1E0-1D75-2ACF-F9CB0BA55D0B}"/>
              </a:ext>
            </a:extLst>
          </p:cNvPr>
          <p:cNvSpPr txBox="1"/>
          <p:nvPr/>
        </p:nvSpPr>
        <p:spPr>
          <a:xfrm>
            <a:off x="12029" y="2837143"/>
            <a:ext cx="1563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Palatino Linotype" panose="02040502050505030304" pitchFamily="18" charset="0"/>
              </a:rPr>
              <a:t>Resource </a:t>
            </a:r>
            <a:r>
              <a:rPr lang="it-IT" sz="2200" dirty="0" err="1">
                <a:latin typeface="Palatino Linotype" panose="02040502050505030304" pitchFamily="18" charset="0"/>
              </a:rPr>
              <a:t>owner</a:t>
            </a:r>
            <a:endParaRPr lang="it-IT" sz="2200" dirty="0">
              <a:latin typeface="Palatino Linotype" panose="0204050205050503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AE240E-3EC2-4EA3-A4A9-5FF81B817B1F}"/>
              </a:ext>
            </a:extLst>
          </p:cNvPr>
          <p:cNvSpPr/>
          <p:nvPr/>
        </p:nvSpPr>
        <p:spPr>
          <a:xfrm>
            <a:off x="7977388" y="2227825"/>
            <a:ext cx="2390776" cy="1378135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185C6EA-52D8-9066-4675-9C198C830C19}"/>
              </a:ext>
            </a:extLst>
          </p:cNvPr>
          <p:cNvSpPr txBox="1"/>
          <p:nvPr/>
        </p:nvSpPr>
        <p:spPr>
          <a:xfrm>
            <a:off x="7977389" y="2286828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accounts.google.com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EA112E2-457B-A706-901B-B62FCCF3E2AB}"/>
              </a:ext>
            </a:extLst>
          </p:cNvPr>
          <p:cNvSpPr txBox="1"/>
          <p:nvPr/>
        </p:nvSpPr>
        <p:spPr>
          <a:xfrm>
            <a:off x="1416006" y="1737667"/>
            <a:ext cx="2390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5D9EFD8F-C127-2797-EEBC-AF96787BF00E}"/>
              </a:ext>
            </a:extLst>
          </p:cNvPr>
          <p:cNvSpPr/>
          <p:nvPr/>
        </p:nvSpPr>
        <p:spPr>
          <a:xfrm>
            <a:off x="8161417" y="2754977"/>
            <a:ext cx="2009775" cy="32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Palatino Linotype" panose="02040502050505030304" pitchFamily="18" charset="0"/>
              </a:rPr>
              <a:t>Email: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85C3F4C-69EA-67CF-5E2D-4ED376205F37}"/>
              </a:ext>
            </a:extLst>
          </p:cNvPr>
          <p:cNvSpPr/>
          <p:nvPr/>
        </p:nvSpPr>
        <p:spPr>
          <a:xfrm>
            <a:off x="8170942" y="3183602"/>
            <a:ext cx="2009775" cy="32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Palatino Linotype" panose="02040502050505030304" pitchFamily="18" charset="0"/>
              </a:rPr>
              <a:t>Password: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2E7C783-6182-C487-172E-88532229D7A8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3806782" y="2912336"/>
            <a:ext cx="4170606" cy="45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31AC26F-0449-EF50-62B4-C1CD98B2DF80}"/>
              </a:ext>
            </a:extLst>
          </p:cNvPr>
          <p:cNvSpPr txBox="1"/>
          <p:nvPr/>
        </p:nvSpPr>
        <p:spPr>
          <a:xfrm>
            <a:off x="4310446" y="2449993"/>
            <a:ext cx="3241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Authorization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request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35D631A-6D05-4E00-FDE1-1A643997FB37}"/>
              </a:ext>
            </a:extLst>
          </p:cNvPr>
          <p:cNvSpPr txBox="1"/>
          <p:nvPr/>
        </p:nvSpPr>
        <p:spPr>
          <a:xfrm>
            <a:off x="4286963" y="2899387"/>
            <a:ext cx="3571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alatino Linotype" panose="02040502050505030304" pitchFamily="18" charset="0"/>
              </a:rPr>
              <a:t>Client ID: </a:t>
            </a:r>
            <a:r>
              <a:rPr lang="en-GB" dirty="0">
                <a:latin typeface="Palatino Linotype" panose="02040502050505030304" pitchFamily="18" charset="0"/>
              </a:rPr>
              <a:t>abc123</a:t>
            </a:r>
          </a:p>
          <a:p>
            <a:r>
              <a:rPr lang="en-GB" dirty="0">
                <a:latin typeface="Palatino Linotype" panose="02040502050505030304" pitchFamily="18" charset="0"/>
              </a:rPr>
              <a:t>Redirect URI: yelp.com/</a:t>
            </a:r>
            <a:r>
              <a:rPr lang="en-GB" dirty="0" err="1">
                <a:latin typeface="Palatino Linotype" panose="02040502050505030304" pitchFamily="18" charset="0"/>
              </a:rPr>
              <a:t>callback</a:t>
            </a:r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Scope: profile contacts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3A78FA6-6D8C-F3C4-0EB6-3540F58B70E4}"/>
              </a:ext>
            </a:extLst>
          </p:cNvPr>
          <p:cNvSpPr txBox="1"/>
          <p:nvPr/>
        </p:nvSpPr>
        <p:spPr>
          <a:xfrm>
            <a:off x="10283863" y="2539555"/>
            <a:ext cx="200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Authentication of the </a:t>
            </a:r>
            <a:r>
              <a:rPr lang="it-IT" sz="2000" dirty="0" err="1">
                <a:latin typeface="Palatino Linotype" panose="02040502050505030304" pitchFamily="18" charset="0"/>
              </a:rPr>
              <a:t>resource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owner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CF12113-6888-D6EC-FDE7-E506A7342E56}"/>
              </a:ext>
            </a:extLst>
          </p:cNvPr>
          <p:cNvSpPr/>
          <p:nvPr/>
        </p:nvSpPr>
        <p:spPr>
          <a:xfrm>
            <a:off x="7964445" y="5160777"/>
            <a:ext cx="2390776" cy="15606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6ACF2E0-5720-075B-B9B1-ECA574FA3021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9159833" y="3605960"/>
            <a:ext cx="12943" cy="15548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D13D223-A5E9-315B-63A0-31967048115D}"/>
              </a:ext>
            </a:extLst>
          </p:cNvPr>
          <p:cNvSpPr txBox="1"/>
          <p:nvPr/>
        </p:nvSpPr>
        <p:spPr>
          <a:xfrm>
            <a:off x="7964445" y="5204565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accounts.google.com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1CCDC99-AA2E-8C9B-6977-7D082BD2063B}"/>
              </a:ext>
            </a:extLst>
          </p:cNvPr>
          <p:cNvSpPr txBox="1"/>
          <p:nvPr/>
        </p:nvSpPr>
        <p:spPr>
          <a:xfrm>
            <a:off x="7964444" y="5595791"/>
            <a:ext cx="2390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Palatino Linotype" panose="02040502050505030304" pitchFamily="18" charset="0"/>
              </a:rPr>
              <a:t>Allow</a:t>
            </a:r>
            <a:r>
              <a:rPr lang="it-IT" sz="1400" dirty="0">
                <a:latin typeface="Palatino Linotype" panose="02040502050505030304" pitchFamily="18" charset="0"/>
              </a:rPr>
              <a:t> </a:t>
            </a:r>
            <a:r>
              <a:rPr lang="it-IT" sz="1400" dirty="0" err="1">
                <a:latin typeface="Palatino Linotype" panose="02040502050505030304" pitchFamily="18" charset="0"/>
              </a:rPr>
              <a:t>Yelp</a:t>
            </a:r>
            <a:r>
              <a:rPr lang="it-IT" sz="1400" dirty="0">
                <a:latin typeface="Palatino Linotype" panose="02040502050505030304" pitchFamily="18" charset="0"/>
              </a:rPr>
              <a:t> to access </a:t>
            </a:r>
            <a:r>
              <a:rPr lang="it-IT" sz="1400" dirty="0" err="1">
                <a:latin typeface="Palatino Linotype" panose="02040502050505030304" pitchFamily="18" charset="0"/>
              </a:rPr>
              <a:t>your</a:t>
            </a:r>
            <a:r>
              <a:rPr lang="it-IT" sz="1400" dirty="0">
                <a:latin typeface="Palatino Linotype" panose="02040502050505030304" pitchFamily="18" charset="0"/>
              </a:rPr>
              <a:t> </a:t>
            </a:r>
            <a:r>
              <a:rPr lang="it-IT" sz="1400" dirty="0" err="1">
                <a:latin typeface="Palatino Linotype" panose="02040502050505030304" pitchFamily="18" charset="0"/>
              </a:rPr>
              <a:t>profile</a:t>
            </a:r>
            <a:r>
              <a:rPr lang="it-IT" sz="1400" dirty="0">
                <a:latin typeface="Palatino Linotype" panose="02040502050505030304" pitchFamily="18" charset="0"/>
              </a:rPr>
              <a:t> and </a:t>
            </a:r>
            <a:r>
              <a:rPr lang="it-IT" sz="1400" dirty="0" err="1">
                <a:latin typeface="Palatino Linotype" panose="02040502050505030304" pitchFamily="18" charset="0"/>
              </a:rPr>
              <a:t>contacts</a:t>
            </a:r>
            <a:r>
              <a:rPr lang="it-IT" sz="1400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EF2F2FD3-6B0C-DBEA-2804-A4F007ADE10F}"/>
              </a:ext>
            </a:extLst>
          </p:cNvPr>
          <p:cNvSpPr/>
          <p:nvPr/>
        </p:nvSpPr>
        <p:spPr>
          <a:xfrm>
            <a:off x="9450567" y="6180494"/>
            <a:ext cx="752976" cy="439767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2621EB6A-D60E-6564-61E1-7A267BB4C5E5}"/>
              </a:ext>
            </a:extLst>
          </p:cNvPr>
          <p:cNvSpPr/>
          <p:nvPr/>
        </p:nvSpPr>
        <p:spPr>
          <a:xfrm>
            <a:off x="8335526" y="6180493"/>
            <a:ext cx="752976" cy="4397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2979625-9599-305F-2DE1-4F0B67F23A3A}"/>
              </a:ext>
            </a:extLst>
          </p:cNvPr>
          <p:cNvSpPr txBox="1"/>
          <p:nvPr/>
        </p:nvSpPr>
        <p:spPr>
          <a:xfrm>
            <a:off x="9891963" y="4362407"/>
            <a:ext cx="23519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Request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consent</a:t>
            </a:r>
            <a:r>
              <a:rPr lang="it-IT" sz="2000" dirty="0">
                <a:latin typeface="Palatino Linotype" panose="02040502050505030304" pitchFamily="18" charset="0"/>
              </a:rPr>
              <a:t> from the </a:t>
            </a:r>
            <a:r>
              <a:rPr lang="it-IT" sz="2000" dirty="0" err="1">
                <a:latin typeface="Palatino Linotype" panose="02040502050505030304" pitchFamily="18" charset="0"/>
              </a:rPr>
              <a:t>resource</a:t>
            </a:r>
            <a:r>
              <a:rPr lang="it-IT" sz="2000" dirty="0">
                <a:latin typeface="Palatino Linotype" panose="02040502050505030304" pitchFamily="18" charset="0"/>
              </a:rPr>
              <a:t> </a:t>
            </a:r>
            <a:r>
              <a:rPr lang="it-IT" sz="2000" dirty="0" err="1">
                <a:latin typeface="Palatino Linotype" panose="02040502050505030304" pitchFamily="18" charset="0"/>
              </a:rPr>
              <a:t>owner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D8045EA-7808-C40B-7E44-B05C3917B8E7}"/>
              </a:ext>
            </a:extLst>
          </p:cNvPr>
          <p:cNvCxnSpPr>
            <a:cxnSpLocks/>
          </p:cNvCxnSpPr>
          <p:nvPr/>
        </p:nvCxnSpPr>
        <p:spPr>
          <a:xfrm flipH="1" flipV="1">
            <a:off x="3793836" y="5938848"/>
            <a:ext cx="4170606" cy="4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tangolo 38">
            <a:extLst>
              <a:ext uri="{FF2B5EF4-FFF2-40B4-BE49-F238E27FC236}">
                <a16:creationId xmlns:a16="http://schemas.microsoft.com/office/drawing/2014/main" id="{998C835F-5CE0-73F0-9491-47E1B67462A0}"/>
              </a:ext>
            </a:extLst>
          </p:cNvPr>
          <p:cNvSpPr/>
          <p:nvPr/>
        </p:nvSpPr>
        <p:spPr>
          <a:xfrm>
            <a:off x="1403058" y="5160777"/>
            <a:ext cx="2390776" cy="1560698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9729CB-16C6-D352-F718-3775DF9D628F}"/>
              </a:ext>
            </a:extLst>
          </p:cNvPr>
          <p:cNvSpPr txBox="1"/>
          <p:nvPr/>
        </p:nvSpPr>
        <p:spPr>
          <a:xfrm>
            <a:off x="1416006" y="519814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yelp.com/</a:t>
            </a:r>
            <a:r>
              <a:rPr lang="it-IT" dirty="0" err="1">
                <a:latin typeface="Palatino Linotype" panose="02040502050505030304" pitchFamily="18" charset="0"/>
              </a:rPr>
              <a:t>callback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8DF8E0A-0028-E326-78B7-0F604B92ED23}"/>
              </a:ext>
            </a:extLst>
          </p:cNvPr>
          <p:cNvSpPr txBox="1"/>
          <p:nvPr/>
        </p:nvSpPr>
        <p:spPr>
          <a:xfrm>
            <a:off x="4016373" y="5945358"/>
            <a:ext cx="3873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Back to the </a:t>
            </a:r>
            <a:r>
              <a:rPr lang="it-IT" sz="2000" dirty="0" err="1">
                <a:latin typeface="Palatino Linotype" panose="02040502050505030304" pitchFamily="18" charset="0"/>
              </a:rPr>
              <a:t>redirect</a:t>
            </a:r>
            <a:r>
              <a:rPr lang="it-IT" sz="2000" dirty="0">
                <a:latin typeface="Palatino Linotype" panose="02040502050505030304" pitchFamily="18" charset="0"/>
              </a:rPr>
              <a:t> URI with the </a:t>
            </a:r>
            <a:r>
              <a:rPr lang="it-IT" sz="2000" dirty="0" err="1">
                <a:latin typeface="Palatino Linotype" panose="02040502050505030304" pitchFamily="18" charset="0"/>
              </a:rPr>
              <a:t>authorization</a:t>
            </a:r>
            <a:r>
              <a:rPr lang="it-IT" sz="2000" dirty="0">
                <a:latin typeface="Palatino Linotype" panose="02040502050505030304" pitchFamily="18" charset="0"/>
              </a:rPr>
              <a:t> code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3588A73-6FC8-B230-27BA-A995835E408F}"/>
              </a:ext>
            </a:extLst>
          </p:cNvPr>
          <p:cNvSpPr txBox="1"/>
          <p:nvPr/>
        </p:nvSpPr>
        <p:spPr>
          <a:xfrm>
            <a:off x="1440392" y="5672735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Loading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5A00C573-9C3D-9F7F-6FBB-2DE78F4D72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79" y="6060158"/>
            <a:ext cx="578457" cy="578457"/>
          </a:xfrm>
          <a:prstGeom prst="rect">
            <a:avLst/>
          </a:prstGeom>
        </p:spPr>
      </p:pic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8506807-9F46-EC77-B13D-DBFED7D33E13}"/>
              </a:ext>
            </a:extLst>
          </p:cNvPr>
          <p:cNvCxnSpPr>
            <a:cxnSpLocks/>
          </p:cNvCxnSpPr>
          <p:nvPr/>
        </p:nvCxnSpPr>
        <p:spPr>
          <a:xfrm flipV="1">
            <a:off x="3746587" y="3574211"/>
            <a:ext cx="4243622" cy="1575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09B6572-BFBE-0440-95C9-52219AA0423A}"/>
              </a:ext>
            </a:extLst>
          </p:cNvPr>
          <p:cNvSpPr txBox="1"/>
          <p:nvPr/>
        </p:nvSpPr>
        <p:spPr>
          <a:xfrm rot="20381669">
            <a:off x="3552007" y="4310263"/>
            <a:ext cx="499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Authorization</a:t>
            </a:r>
            <a:r>
              <a:rPr lang="it-IT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 code, client ID, client secret</a:t>
            </a:r>
          </a:p>
        </p:txBody>
      </p: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7FCB748-23C5-A795-8989-6F4A531FEDE6}"/>
              </a:ext>
            </a:extLst>
          </p:cNvPr>
          <p:cNvCxnSpPr>
            <a:cxnSpLocks/>
          </p:cNvCxnSpPr>
          <p:nvPr/>
        </p:nvCxnSpPr>
        <p:spPr>
          <a:xfrm flipH="1">
            <a:off x="3844115" y="3997027"/>
            <a:ext cx="4659886" cy="17237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DF00B83-1BAC-E982-B303-C8C3C2992A4C}"/>
              </a:ext>
            </a:extLst>
          </p:cNvPr>
          <p:cNvSpPr txBox="1"/>
          <p:nvPr/>
        </p:nvSpPr>
        <p:spPr>
          <a:xfrm rot="20381641">
            <a:off x="5341624" y="4793622"/>
            <a:ext cx="20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70C0"/>
                </a:solidFill>
                <a:latin typeface="Palatino Linotype" panose="02040502050505030304" pitchFamily="18" charset="0"/>
              </a:rPr>
              <a:t>Access token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D81CDBC-5B99-19B3-4240-BDE6FAEB2F2E}"/>
              </a:ext>
            </a:extLst>
          </p:cNvPr>
          <p:cNvSpPr/>
          <p:nvPr/>
        </p:nvSpPr>
        <p:spPr>
          <a:xfrm>
            <a:off x="1427778" y="3894388"/>
            <a:ext cx="2390776" cy="488362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F435E67-387F-4C83-B2DE-D175CCFE902E}"/>
              </a:ext>
            </a:extLst>
          </p:cNvPr>
          <p:cNvSpPr txBox="1"/>
          <p:nvPr/>
        </p:nvSpPr>
        <p:spPr>
          <a:xfrm>
            <a:off x="1459462" y="3942051"/>
            <a:ext cx="23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contacts.google.com</a:t>
            </a: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2D9A6738-D952-5FC4-EA8C-2027E83018EC}"/>
              </a:ext>
            </a:extLst>
          </p:cNvPr>
          <p:cNvCxnSpPr>
            <a:cxnSpLocks/>
          </p:cNvCxnSpPr>
          <p:nvPr/>
        </p:nvCxnSpPr>
        <p:spPr>
          <a:xfrm flipV="1">
            <a:off x="2249921" y="4394782"/>
            <a:ext cx="0" cy="745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6CCB5E-D1D9-EDF7-2B6A-E0660A6A180E}"/>
              </a:ext>
            </a:extLst>
          </p:cNvPr>
          <p:cNvCxnSpPr>
            <a:cxnSpLocks/>
          </p:cNvCxnSpPr>
          <p:nvPr/>
        </p:nvCxnSpPr>
        <p:spPr>
          <a:xfrm>
            <a:off x="2864336" y="4394868"/>
            <a:ext cx="0" cy="733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8C16D400-2F3C-3E25-47D8-1C50CA44FE62}"/>
              </a:ext>
            </a:extLst>
          </p:cNvPr>
          <p:cNvSpPr txBox="1"/>
          <p:nvPr/>
        </p:nvSpPr>
        <p:spPr>
          <a:xfrm>
            <a:off x="376147" y="4507367"/>
            <a:ext cx="20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Palatino Linotype" panose="02040502050505030304" pitchFamily="18" charset="0"/>
              </a:rPr>
              <a:t>Access token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3AD854F4-A2C4-40E3-92AB-283A3B92C87B}"/>
              </a:ext>
            </a:extLst>
          </p:cNvPr>
          <p:cNvSpPr txBox="1"/>
          <p:nvPr/>
        </p:nvSpPr>
        <p:spPr>
          <a:xfrm>
            <a:off x="2390670" y="4536025"/>
            <a:ext cx="20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Palatino Linotype" panose="02040502050505030304" pitchFamily="18" charset="0"/>
              </a:rPr>
              <a:t>Contacts</a:t>
            </a:r>
            <a:endParaRPr lang="it-IT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6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  <p:bldP spid="10" grpId="0"/>
      <p:bldP spid="12" grpId="0" animBg="1"/>
      <p:bldP spid="13" grpId="0"/>
      <p:bldP spid="17" grpId="0"/>
      <p:bldP spid="18" grpId="0" animBg="1"/>
      <p:bldP spid="19" grpId="0" animBg="1"/>
      <p:bldP spid="22" grpId="0"/>
      <p:bldP spid="23" grpId="0"/>
      <p:bldP spid="26" grpId="0"/>
      <p:bldP spid="27" grpId="0" animBg="1"/>
      <p:bldP spid="31" grpId="0"/>
      <p:bldP spid="32" grpId="0"/>
      <p:bldP spid="34" grpId="0" animBg="1"/>
      <p:bldP spid="36" grpId="0" animBg="1"/>
      <p:bldP spid="37" grpId="0"/>
      <p:bldP spid="39" grpId="0" animBg="1"/>
      <p:bldP spid="40" grpId="0"/>
      <p:bldP spid="44" grpId="0"/>
      <p:bldP spid="45" grpId="0"/>
      <p:bldP spid="50" grpId="0"/>
      <p:bldP spid="54" grpId="0"/>
      <p:bldP spid="57" grpId="0" animBg="1"/>
      <p:bldP spid="58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Refresh</a:t>
            </a:r>
            <a:r>
              <a:rPr lang="it-IT" dirty="0"/>
              <a:t>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4482071" cy="4995183"/>
          </a:xfrm>
        </p:spPr>
        <p:txBody>
          <a:bodyPr>
            <a:normAutofit/>
          </a:bodyPr>
          <a:lstStyle/>
          <a:p>
            <a:r>
              <a:rPr lang="en-GB" dirty="0"/>
              <a:t>Access token have an expiration time. </a:t>
            </a:r>
          </a:p>
          <a:p>
            <a:r>
              <a:rPr lang="en-GB" dirty="0"/>
              <a:t>A </a:t>
            </a:r>
            <a:r>
              <a:rPr lang="en-GB" b="1" dirty="0"/>
              <a:t>refresh token </a:t>
            </a:r>
            <a:r>
              <a:rPr lang="en-GB" dirty="0"/>
              <a:t>can be used by the client to request a new access token to the authorization server without the need to repeat the entire authorization process.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7" y="1276417"/>
            <a:ext cx="6886243" cy="5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65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Web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JSON Web Token </a:t>
            </a:r>
            <a:r>
              <a:rPr lang="en-US" dirty="0"/>
              <a:t>(JWT): an Internet standard that defines a compact way for securely transmitting a token between parties as a JSON object. The token can be verified and trusted because it is digitally signed (e.g., using RSA with SHA-256).</a:t>
            </a:r>
          </a:p>
          <a:p>
            <a:r>
              <a:rPr lang="en-US" dirty="0"/>
              <a:t>A JWT token consists of three parts separated by dots, a </a:t>
            </a:r>
            <a:r>
              <a:rPr lang="en-US" dirty="0">
                <a:solidFill>
                  <a:srgbClr val="C00000"/>
                </a:solidFill>
              </a:rPr>
              <a:t>header</a:t>
            </a:r>
            <a:r>
              <a:rPr lang="en-US" dirty="0"/>
              <a:t>, a </a:t>
            </a:r>
            <a:r>
              <a:rPr lang="en-US" dirty="0">
                <a:solidFill>
                  <a:srgbClr val="00B050"/>
                </a:solidFill>
              </a:rPr>
              <a:t>payload</a:t>
            </a:r>
            <a:r>
              <a:rPr lang="en-US" dirty="0"/>
              <a:t>, a </a:t>
            </a:r>
            <a:r>
              <a:rPr lang="en-US" dirty="0">
                <a:solidFill>
                  <a:srgbClr val="0070C0"/>
                </a:solidFill>
              </a:rPr>
              <a:t>signature</a:t>
            </a:r>
            <a:r>
              <a:rPr lang="en-US" dirty="0"/>
              <a:t>, encoded in Base64Url (a type of encoding to represent binary data). 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C7254E"/>
                </a:solidFill>
                <a:latin typeface="Roboto Mono"/>
              </a:rPr>
              <a:t>					</a:t>
            </a:r>
            <a:r>
              <a:rPr lang="en-US" altLang="en-US" dirty="0" err="1">
                <a:solidFill>
                  <a:srgbClr val="C7254E"/>
                </a:solidFill>
                <a:latin typeface="Roboto Mono"/>
              </a:rPr>
              <a:t>xxxxx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Roboto Mono"/>
              </a:rPr>
              <a:t>yyyyy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zzzzz</a:t>
            </a: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1271131" y="4650316"/>
            <a:ext cx="77764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it-IT" sz="2400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Header</a:t>
            </a:r>
            <a:r>
              <a:rPr lang="it-IT" sz="2400" dirty="0">
                <a:latin typeface="Palatino Linotype" panose="02040502050505030304" pitchFamily="18" charset="0"/>
              </a:rPr>
              <a:t>: the </a:t>
            </a:r>
            <a:r>
              <a:rPr lang="it-IT" sz="2400" dirty="0" err="1">
                <a:latin typeface="Palatino Linotype" panose="02040502050505030304" pitchFamily="18" charset="0"/>
              </a:rPr>
              <a:t>type</a:t>
            </a:r>
            <a:r>
              <a:rPr lang="it-IT" sz="2400" dirty="0">
                <a:latin typeface="Palatino Linotype" panose="02040502050505030304" pitchFamily="18" charset="0"/>
              </a:rPr>
              <a:t> of the </a:t>
            </a:r>
            <a:r>
              <a:rPr lang="it-IT" sz="2400" dirty="0" err="1">
                <a:latin typeface="Palatino Linotype" panose="02040502050505030304" pitchFamily="18" charset="0"/>
              </a:rPr>
              <a:t>token</a:t>
            </a:r>
            <a:r>
              <a:rPr lang="it-IT" sz="2400" dirty="0">
                <a:latin typeface="Palatino Linotype" panose="02040502050505030304" pitchFamily="18" charset="0"/>
              </a:rPr>
              <a:t> and the </a:t>
            </a:r>
            <a:r>
              <a:rPr lang="it-IT" sz="2400" dirty="0" err="1">
                <a:latin typeface="Palatino Linotype" panose="02040502050505030304" pitchFamily="18" charset="0"/>
              </a:rPr>
              <a:t>signing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algorithm</a:t>
            </a:r>
            <a:endParaRPr lang="it-IT" sz="2400" dirty="0">
              <a:latin typeface="Palatino Linotype" panose="02040502050505030304" pitchFamily="18" charset="0"/>
            </a:endParaRPr>
          </a:p>
          <a:p>
            <a:pPr lvl="0" algn="ctr">
              <a:defRPr/>
            </a:pPr>
            <a:endParaRPr lang="it-IT" sz="2400" dirty="0">
              <a:latin typeface="Palatino Linotype" panose="02040502050505030304" pitchFamily="18" charset="0"/>
            </a:endParaRPr>
          </a:p>
          <a:p>
            <a:pPr algn="ctr">
              <a:defRPr/>
            </a:pPr>
            <a:r>
              <a:rPr lang="en-GB" sz="2400" dirty="0">
                <a:latin typeface="Palatino Linotype" panose="02040502050505030304" pitchFamily="18" charset="0"/>
              </a:rPr>
              <a:t>{ "</a:t>
            </a:r>
            <a:r>
              <a:rPr lang="en-GB" sz="2400" dirty="0" err="1">
                <a:latin typeface="Palatino Linotype" panose="02040502050505030304" pitchFamily="18" charset="0"/>
              </a:rPr>
              <a:t>alg</a:t>
            </a:r>
            <a:r>
              <a:rPr lang="en-GB" sz="2400" dirty="0">
                <a:latin typeface="Palatino Linotype" panose="02040502050505030304" pitchFamily="18" charset="0"/>
              </a:rPr>
              <a:t>": “RS256", "</a:t>
            </a:r>
            <a:r>
              <a:rPr lang="en-GB" sz="2400" dirty="0" err="1">
                <a:latin typeface="Palatino Linotype" panose="02040502050505030304" pitchFamily="18" charset="0"/>
              </a:rPr>
              <a:t>typ</a:t>
            </a:r>
            <a:r>
              <a:rPr lang="en-GB" sz="2400" dirty="0">
                <a:latin typeface="Palatino Linotype" panose="02040502050505030304" pitchFamily="18" charset="0"/>
              </a:rPr>
              <a:t>": "JWT" }</a:t>
            </a:r>
          </a:p>
          <a:p>
            <a:pPr lvl="0">
              <a:defRPr/>
            </a:pPr>
            <a:endParaRPr lang="it-IT" dirty="0">
              <a:latin typeface="Palatino Linotype" panose="02040502050505030304" pitchFamily="18" charset="0"/>
            </a:endParaRPr>
          </a:p>
        </p:txBody>
      </p:sp>
      <p:cxnSp>
        <p:nvCxnSpPr>
          <p:cNvPr id="9" name="Connettore 2 8"/>
          <p:cNvCxnSpPr/>
          <p:nvPr/>
        </p:nvCxnSpPr>
        <p:spPr>
          <a:xfrm flipH="1">
            <a:off x="5159375" y="4056807"/>
            <a:ext cx="318408" cy="501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Web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28172" y="1266826"/>
            <a:ext cx="11368314" cy="48582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7254E"/>
                </a:solidFill>
                <a:latin typeface="Roboto Mono"/>
              </a:rPr>
              <a:t>	</a:t>
            </a:r>
            <a:r>
              <a:rPr lang="en-US" altLang="en-US" dirty="0" err="1">
                <a:solidFill>
                  <a:srgbClr val="C7254E"/>
                </a:solidFill>
                <a:latin typeface="Roboto Mono"/>
              </a:rPr>
              <a:t>xxxxx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Roboto Mono"/>
              </a:rPr>
              <a:t>yyyyy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zzzzz</a:t>
            </a: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636153" y="2168175"/>
            <a:ext cx="839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Payload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it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contains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claims</a:t>
            </a:r>
            <a:r>
              <a:rPr lang="it-IT" sz="2400" dirty="0">
                <a:latin typeface="Palatino Linotype" panose="02040502050505030304" pitchFamily="18" charset="0"/>
              </a:rPr>
              <a:t>, i.e., some </a:t>
            </a:r>
            <a:r>
              <a:rPr lang="it-IT" sz="2400" dirty="0" err="1">
                <a:latin typeface="Palatino Linotype" panose="02040502050505030304" pitchFamily="18" charset="0"/>
              </a:rPr>
              <a:t>statements</a:t>
            </a:r>
            <a:r>
              <a:rPr lang="it-IT" sz="2400" dirty="0">
                <a:latin typeface="Palatino Linotype" panose="02040502050505030304" pitchFamily="18" charset="0"/>
              </a:rPr>
              <a:t>.</a:t>
            </a: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2624666" y="1713429"/>
            <a:ext cx="23134" cy="454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511363" y="3852149"/>
          <a:ext cx="9547451" cy="27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44632394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2563894591"/>
                    </a:ext>
                  </a:extLst>
                </a:gridCol>
                <a:gridCol w="7087279">
                  <a:extLst>
                    <a:ext uri="{9D8B030D-6E8A-4147-A177-3AD203B41FA5}">
                      <a16:colId xmlns:a16="http://schemas.microsoft.com/office/drawing/2014/main" val="3422392706"/>
                    </a:ext>
                  </a:extLst>
                </a:gridCol>
              </a:tblGrid>
              <a:tr h="349049"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Palatino Linotype" panose="02040502050505030304" pitchFamily="18" charset="0"/>
                        </a:rPr>
                        <a:t>iss</a:t>
                      </a:r>
                      <a:endParaRPr lang="en-GB" sz="1600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Issuer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principal that issued the JWT.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20433711"/>
                  </a:ext>
                </a:extLst>
              </a:tr>
              <a:tr h="349049"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sub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Subject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subject of the JWT.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2472020253"/>
                  </a:ext>
                </a:extLst>
              </a:tr>
              <a:tr h="744561">
                <a:tc>
                  <a:txBody>
                    <a:bodyPr/>
                    <a:lstStyle/>
                    <a:p>
                      <a:r>
                        <a:rPr lang="en-GB" sz="1600" dirty="0" err="1">
                          <a:effectLst/>
                          <a:latin typeface="Palatino Linotype" panose="02040502050505030304" pitchFamily="18" charset="0"/>
                        </a:rPr>
                        <a:t>aud</a:t>
                      </a:r>
                      <a:endParaRPr lang="en-GB" sz="1600" dirty="0"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Audience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recipients that the JWT is intended for. If the principal processing the claim does not identify itself with a value in the </a:t>
                      </a:r>
                      <a:r>
                        <a:rPr lang="en-GB" sz="1600" dirty="0" err="1">
                          <a:effectLst/>
                          <a:latin typeface="Palatino Linotype" panose="02040502050505030304" pitchFamily="18" charset="0"/>
                        </a:rPr>
                        <a:t>aud</a:t>
                      </a:r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 claim when this claim is present, then the JWT must be rejected.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1120949091"/>
                  </a:ext>
                </a:extLst>
              </a:tr>
              <a:tr h="515049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exp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Expiration Time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expiration time on and after which the JWT must not be accepted for processing. 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3975743850"/>
                  </a:ext>
                </a:extLst>
              </a:tr>
              <a:tr h="349049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nbf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Not Before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time on which the JWT will start to be accepted for processing. 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2742796700"/>
                  </a:ext>
                </a:extLst>
              </a:tr>
              <a:tr h="349049"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iat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effectLst/>
                          <a:latin typeface="Palatino Linotype" panose="02040502050505030304" pitchFamily="18" charset="0"/>
                        </a:rPr>
                        <a:t>Issued at</a:t>
                      </a:r>
                    </a:p>
                  </a:txBody>
                  <a:tcPr marL="59521" marR="59521" marT="29761" marB="29761" anchor="ctr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effectLst/>
                          <a:latin typeface="Palatino Linotype" panose="02040502050505030304" pitchFamily="18" charset="0"/>
                        </a:rPr>
                        <a:t>Identifies the time at which the JWT was issued. </a:t>
                      </a:r>
                    </a:p>
                  </a:txBody>
                  <a:tcPr marL="59521" marR="59521" marT="29761" marB="29761" anchor="ctr"/>
                </a:tc>
                <a:extLst>
                  <a:ext uri="{0D108BD9-81ED-4DB2-BD59-A6C34878D82A}">
                    <a16:rowId xmlns:a16="http://schemas.microsoft.com/office/drawing/2014/main" val="3236359202"/>
                  </a:ext>
                </a:extLst>
              </a:tr>
            </a:tbl>
          </a:graphicData>
        </a:graphic>
      </p:graphicFrame>
      <p:sp>
        <p:nvSpPr>
          <p:cNvPr id="13" name="CasellaDiTesto 12"/>
          <p:cNvSpPr txBox="1"/>
          <p:nvPr/>
        </p:nvSpPr>
        <p:spPr>
          <a:xfrm>
            <a:off x="0" y="3329437"/>
            <a:ext cx="4709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Palatino Linotype" panose="02040502050505030304" pitchFamily="18" charset="0"/>
              </a:rPr>
              <a:t>Standard </a:t>
            </a:r>
            <a:r>
              <a:rPr lang="it-IT" sz="2000" b="1" dirty="0" err="1">
                <a:latin typeface="Palatino Linotype" panose="02040502050505030304" pitchFamily="18" charset="0"/>
              </a:rPr>
              <a:t>payload</a:t>
            </a:r>
            <a:r>
              <a:rPr lang="it-IT" sz="2000" b="1" dirty="0">
                <a:latin typeface="Palatino Linotype" panose="02040502050505030304" pitchFamily="18" charset="0"/>
              </a:rPr>
              <a:t> </a:t>
            </a:r>
            <a:r>
              <a:rPr lang="it-IT" sz="2000" b="1" dirty="0" err="1">
                <a:latin typeface="Palatino Linotype" panose="02040502050505030304" pitchFamily="18" charset="0"/>
              </a:rPr>
              <a:t>claim</a:t>
            </a:r>
            <a:r>
              <a:rPr lang="it-IT" sz="2000" b="1" dirty="0">
                <a:latin typeface="Palatino Linotype" panose="02040502050505030304" pitchFamily="18" charset="0"/>
              </a:rPr>
              <a:t> </a:t>
            </a:r>
            <a:r>
              <a:rPr lang="it-IT" sz="2000" b="1" dirty="0" err="1">
                <a:latin typeface="Palatino Linotype" panose="02040502050505030304" pitchFamily="18" charset="0"/>
              </a:rPr>
              <a:t>fields</a:t>
            </a:r>
            <a:endParaRPr lang="en-GB" sz="2000" b="1" dirty="0">
              <a:latin typeface="Palatino Linotype" panose="02040502050505030304" pitchFamily="18" charset="0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7876419" y="1131940"/>
            <a:ext cx="3920067" cy="2585323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{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iss</a:t>
            </a:r>
            <a:r>
              <a:rPr lang="en-GB" dirty="0">
                <a:latin typeface="Palatino Linotype" panose="02040502050505030304" pitchFamily="18" charset="0"/>
              </a:rPr>
              <a:t>": "https://accounts.google.com",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"sub": "you@gmail.com",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"name": “John Smith"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aud</a:t>
            </a:r>
            <a:r>
              <a:rPr lang="en-GB" dirty="0">
                <a:latin typeface="Palatino Linotype" panose="02040502050505030304" pitchFamily="18" charset="0"/>
              </a:rPr>
              <a:t>": "s6BhdRkqt3",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exp</a:t>
            </a:r>
            <a:r>
              <a:rPr lang="en-GB" dirty="0">
                <a:latin typeface="Palatino Linotype" panose="02040502050505030304" pitchFamily="18" charset="0"/>
              </a:rPr>
              <a:t>": 1311281970,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iat</a:t>
            </a:r>
            <a:r>
              <a:rPr lang="en-GB" dirty="0">
                <a:latin typeface="Palatino Linotype" panose="02040502050505030304" pitchFamily="18" charset="0"/>
              </a:rPr>
              <a:t>": 1311280970, </a:t>
            </a:r>
          </a:p>
          <a:p>
            <a:r>
              <a:rPr lang="en-GB" dirty="0">
                <a:latin typeface="Palatino Linotype" panose="02040502050505030304" pitchFamily="18" charset="0"/>
              </a:rPr>
              <a:t>"</a:t>
            </a:r>
            <a:r>
              <a:rPr lang="en-GB" dirty="0" err="1">
                <a:latin typeface="Palatino Linotype" panose="02040502050505030304" pitchFamily="18" charset="0"/>
              </a:rPr>
              <a:t>auth_time</a:t>
            </a:r>
            <a:r>
              <a:rPr lang="en-GB" dirty="0">
                <a:latin typeface="Palatino Linotype" panose="02040502050505030304" pitchFamily="18" charset="0"/>
              </a:rPr>
              <a:t>": 1311280969</a:t>
            </a:r>
          </a:p>
          <a:p>
            <a:r>
              <a:rPr lang="en-GB" dirty="0">
                <a:latin typeface="Palatino Linotype" panose="0204050205050503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9953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JSON Web </a:t>
            </a:r>
            <a:r>
              <a:rPr lang="it-IT" dirty="0" err="1"/>
              <a:t>token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C7254E"/>
                </a:solidFill>
                <a:latin typeface="Roboto Mono"/>
              </a:rPr>
              <a:t>					</a:t>
            </a:r>
            <a:r>
              <a:rPr lang="en-US" altLang="en-US" dirty="0" err="1">
                <a:solidFill>
                  <a:srgbClr val="C7254E"/>
                </a:solidFill>
                <a:latin typeface="Roboto Mono"/>
              </a:rPr>
              <a:t>xxxxx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Roboto Mono"/>
              </a:rPr>
              <a:t>yyyyy</a:t>
            </a:r>
            <a:r>
              <a:rPr lang="en-US" altLang="en-US" dirty="0" err="1">
                <a:latin typeface="Roboto Mono"/>
              </a:rPr>
              <a:t>.</a:t>
            </a:r>
            <a:r>
              <a:rPr lang="en-US" altLang="en-US" dirty="0" err="1">
                <a:solidFill>
                  <a:srgbClr val="0070C0"/>
                </a:solidFill>
                <a:latin typeface="Roboto Mono"/>
              </a:rPr>
              <a:t>zzzzz</a:t>
            </a:r>
            <a:endParaRPr lang="en-US" altLang="en-US" dirty="0">
              <a:solidFill>
                <a:srgbClr val="0070C0"/>
              </a:solidFill>
              <a:latin typeface="Roboto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  <a:latin typeface="Roboto Mono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  <a:latin typeface="Roboto Mono"/>
            </a:endParaRPr>
          </a:p>
          <a:p>
            <a:r>
              <a:rPr lang="en-GB" dirty="0"/>
              <a:t>The signature is calculated by these steps:</a:t>
            </a:r>
          </a:p>
          <a:p>
            <a:pPr lvl="1"/>
            <a:r>
              <a:rPr lang="en-GB" sz="2400" dirty="0"/>
              <a:t>header and payload encoded using Base64url</a:t>
            </a:r>
          </a:p>
          <a:p>
            <a:pPr lvl="1"/>
            <a:r>
              <a:rPr lang="en-GB" sz="2400" dirty="0"/>
              <a:t>concatenation of the encoded header and payload with a separating character</a:t>
            </a:r>
          </a:p>
          <a:p>
            <a:pPr lvl="1"/>
            <a:r>
              <a:rPr lang="en-GB" sz="2400" dirty="0"/>
              <a:t>Encryption of the obtained string through the cryptographic algorithm specified in the header.</a:t>
            </a:r>
          </a:p>
          <a:p>
            <a:endParaRPr lang="en-GB" dirty="0"/>
          </a:p>
          <a:p>
            <a:pPr marL="0" indent="0">
              <a:buNone/>
            </a:pPr>
            <a:r>
              <a:rPr lang="it-IT" dirty="0"/>
              <a:t>RS256(</a:t>
            </a:r>
            <a:r>
              <a:rPr lang="en-GB" dirty="0"/>
              <a:t>base64UrlEncode(header) + "." + base64UrlEncode(payload), </a:t>
            </a:r>
            <a:r>
              <a:rPr lang="en-GB" dirty="0" err="1"/>
              <a:t>signature_key</a:t>
            </a:r>
            <a:r>
              <a:rPr lang="it-IT" dirty="0"/>
              <a:t>)</a:t>
            </a:r>
            <a:endParaRPr lang="en-GB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9" name="Rettangolo 8"/>
          <p:cNvSpPr/>
          <p:nvPr/>
        </p:nvSpPr>
        <p:spPr>
          <a:xfrm>
            <a:off x="2864304" y="2140857"/>
            <a:ext cx="839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Signature</a:t>
            </a:r>
            <a:r>
              <a:rPr lang="it-IT" sz="2400" dirty="0">
                <a:latin typeface="Palatino Linotype" panose="02040502050505030304" pitchFamily="18" charset="0"/>
              </a:rPr>
              <a:t>: </a:t>
            </a:r>
            <a:r>
              <a:rPr lang="it-IT" sz="2400" dirty="0" err="1">
                <a:latin typeface="Palatino Linotype" panose="02040502050505030304" pitchFamily="18" charset="0"/>
              </a:rPr>
              <a:t>it</a:t>
            </a:r>
            <a:r>
              <a:rPr lang="it-IT" sz="2400" dirty="0"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latin typeface="Palatino Linotype" panose="02040502050505030304" pitchFamily="18" charset="0"/>
              </a:rPr>
              <a:t>contains</a:t>
            </a:r>
            <a:r>
              <a:rPr lang="it-IT" sz="2400" dirty="0">
                <a:latin typeface="Palatino Linotype" panose="02040502050505030304" pitchFamily="18" charset="0"/>
              </a:rPr>
              <a:t> a </a:t>
            </a:r>
            <a:r>
              <a:rPr lang="it-IT" sz="2400" dirty="0" err="1">
                <a:latin typeface="Palatino Linotype" panose="02040502050505030304" pitchFamily="18" charset="0"/>
              </a:rPr>
              <a:t>signature</a:t>
            </a:r>
            <a:r>
              <a:rPr lang="it-IT" sz="2400" dirty="0">
                <a:latin typeface="Palatino Linotype" panose="02040502050505030304" pitchFamily="18" charset="0"/>
              </a:rPr>
              <a:t> of the </a:t>
            </a:r>
            <a:r>
              <a:rPr lang="it-IT" sz="2400" dirty="0" err="1">
                <a:latin typeface="Palatino Linotype" panose="02040502050505030304" pitchFamily="18" charset="0"/>
              </a:rPr>
              <a:t>header</a:t>
            </a:r>
            <a:r>
              <a:rPr lang="it-IT" sz="2400" dirty="0">
                <a:latin typeface="Palatino Linotype" panose="02040502050505030304" pitchFamily="18" charset="0"/>
              </a:rPr>
              <a:t> and </a:t>
            </a:r>
            <a:r>
              <a:rPr lang="it-IT" sz="2400" dirty="0" err="1">
                <a:latin typeface="Palatino Linotype" panose="02040502050505030304" pitchFamily="18" charset="0"/>
              </a:rPr>
              <a:t>payload</a:t>
            </a:r>
            <a:endParaRPr lang="en-GB" sz="2400" dirty="0">
              <a:latin typeface="Palatino Linotype" panose="02040502050505030304" pitchFamily="18" charset="0"/>
            </a:endParaRPr>
          </a:p>
        </p:txBody>
      </p:sp>
      <p:cxnSp>
        <p:nvCxnSpPr>
          <p:cNvPr id="10" name="Connettore 2 9"/>
          <p:cNvCxnSpPr/>
          <p:nvPr/>
        </p:nvCxnSpPr>
        <p:spPr>
          <a:xfrm flipH="1">
            <a:off x="7412790" y="1747666"/>
            <a:ext cx="211819" cy="3931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4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of a JWT token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  <p:sp>
        <p:nvSpPr>
          <p:cNvPr id="6" name="Rettangolo 5"/>
          <p:cNvSpPr/>
          <p:nvPr/>
        </p:nvSpPr>
        <p:spPr>
          <a:xfrm>
            <a:off x="1863878" y="1209656"/>
            <a:ext cx="96435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Palatino Linotype" panose="02040502050505030304" pitchFamily="18" charset="0"/>
              </a:rPr>
              <a:t>eyJhbGciOiJSUzI1NiIsImtpZCI6IkRNa3Itd0JqRU1EYnhOY25xaVJISVhu</a:t>
            </a:r>
          </a:p>
          <a:p>
            <a:r>
              <a:rPr lang="en-GB" dirty="0">
                <a:solidFill>
                  <a:srgbClr val="C00000"/>
                </a:solidFill>
                <a:latin typeface="Palatino Linotype" panose="02040502050505030304" pitchFamily="18" charset="0"/>
              </a:rPr>
              <a:t>YUxubWI3UUpfWF9rWmJyaEtBMGMifQ</a:t>
            </a:r>
          </a:p>
          <a:p>
            <a:r>
              <a:rPr lang="en-GB" dirty="0">
                <a:latin typeface="Palatino Linotype" panose="02040502050505030304" pitchFamily="18" charset="0"/>
              </a:rPr>
              <a:t>.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eyJzdWIiOiIwMHU5bzFuaWtqdk9CZzVabzBoNyIsInZlciI6MSwiaXNzIjoi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aHR0cHM6Ly9kZXYtMzQxNjA3Lm9rdGFwcmV2aWV3LmNvbS9vYXV0aDIvYXVz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OW84d3ZraG9ja3c5VEwwaDciLCJhdWQiOiJsWFNlbkx4eFBpOGtRVmpKRTVz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NCIsImlhdCI6MTUwOTA0OTg5OCwiZXhwIjoxNTA5MDUzNDk4LCJqdGkiOiJJ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RC5oa2RXSXNBSXZTbnBGYVFHTVRYUGNVSmhhMkgwS2c5Ykl3ZEVvVm1ZZHN3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IiwiYW1yIjpbImtiYSIsIm1mYSIsInB3ZCJdLCJpZHAiOiIwMG85bzFuaWpr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aWpLeGNpbjBoNyIsIm5vbmNlIjoidWpwMmFzeHlqN2UiLCJhdXRoX3RpbWUi</a:t>
            </a:r>
          </a:p>
          <a:p>
            <a:r>
              <a:rPr lang="en-GB" dirty="0">
                <a:solidFill>
                  <a:srgbClr val="00B050"/>
                </a:solidFill>
                <a:latin typeface="Palatino Linotype" panose="02040502050505030304" pitchFamily="18" charset="0"/>
              </a:rPr>
              <a:t>OjE1MDkwNDk3MTl9</a:t>
            </a:r>
          </a:p>
          <a:p>
            <a:r>
              <a:rPr lang="en-GB" dirty="0">
                <a:latin typeface="Palatino Linotype" panose="02040502050505030304" pitchFamily="18" charset="0"/>
              </a:rPr>
              <a:t>.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dv4Ek8B4BDee1PcQT_4zm7kxDEY1sRIGbLoNtlodZcSzHzXU5GkKyl6sAVmdXOIPUlAIrJAhNfQWQ-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_XZLBVPjETiZE8CgNg5uqNmeXMUnYnQmvN5oWlXUZ8Gcub-GAbJ8-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NQuyBmyec1j3gmGzX3wemke8NkuI6SX2L4Wj1PyvkknBtbjfiF9ud1-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ERKbobaFbnjDFOFTzvL6g34SpMmZWy6uc_Hs--n4IC-ex-</a:t>
            </a:r>
          </a:p>
          <a:p>
            <a:r>
              <a:rPr lang="en-GB" dirty="0">
                <a:solidFill>
                  <a:srgbClr val="0070C0"/>
                </a:solidFill>
                <a:latin typeface="Palatino Linotype" panose="02040502050505030304" pitchFamily="18" charset="0"/>
              </a:rPr>
              <a:t>_Ps3FcMwRggCW_-7o2FpH6rJTOGPZYrOx44n3ZwAu2dGm6axtPIsqU8b6sw7DaHpogD_hxsXgMIOzOBMbYsQEiczoGn71ZFz_1O7FiW4dH6g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28172" y="1204219"/>
            <a:ext cx="15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Header</a:t>
            </a:r>
            <a:endParaRPr lang="en-GB" sz="20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428172" y="2097923"/>
            <a:ext cx="15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Payload</a:t>
            </a:r>
            <a:endParaRPr lang="en-GB" sz="2000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28172" y="4500160"/>
            <a:ext cx="154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>
                <a:solidFill>
                  <a:srgbClr val="0070C0"/>
                </a:solidFill>
                <a:latin typeface="Palatino Linotype" panose="02040502050505030304" pitchFamily="18" charset="0"/>
              </a:rPr>
              <a:t>Signature</a:t>
            </a:r>
            <a:endParaRPr lang="en-GB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2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authorization works in t</a:t>
            </a:r>
            <a:r>
              <a:rPr lang="en-IT"/>
              <a:t>he </a:t>
            </a:r>
            <a:r>
              <a:rPr lang="en-IT" dirty="0"/>
              <a:t>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</a:t>
            </a:r>
            <a:r>
              <a:rPr lang="en-IT" sz="1400"/>
              <a:t>Receive </a:t>
            </a:r>
            <a:r>
              <a:rPr lang="en-US" sz="1400" dirty="0"/>
              <a:t>JWT </a:t>
            </a:r>
            <a:r>
              <a:rPr lang="en-IT" sz="1400"/>
              <a:t>token</a:t>
            </a:r>
            <a:endParaRPr lang="en-IT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2185092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Authorization</a:t>
            </a:r>
            <a:endParaRPr lang="en-IT" b="1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Receiving data</a:t>
            </a:r>
            <a:endParaRPr lang="en-IT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</a:t>
            </a:r>
            <a:r>
              <a:rPr lang="en-IT"/>
              <a:t>IMPACT </a:t>
            </a:r>
            <a:r>
              <a:rPr lang="en-US" dirty="0"/>
              <a:t>user types and permissions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 dirty="0"/>
          </a:p>
        </p:txBody>
      </p:sp>
      <p:pic>
        <p:nvPicPr>
          <p:cNvPr id="17" name="Graphic 16" descr="Doctor male outline">
            <a:extLst>
              <a:ext uri="{FF2B5EF4-FFF2-40B4-BE49-F238E27FC236}">
                <a16:creationId xmlns:a16="http://schemas.microsoft.com/office/drawing/2014/main" id="{C5D874AF-D16B-C575-276E-B275896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8835" y="2110408"/>
            <a:ext cx="1318591" cy="1318591"/>
          </a:xfrm>
          <a:prstGeom prst="rect">
            <a:avLst/>
          </a:prstGeom>
        </p:spPr>
      </p:pic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E2072228-9FF5-B619-8415-6EF905875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3865" y="2110409"/>
            <a:ext cx="1318591" cy="1318591"/>
          </a:xfrm>
          <a:prstGeom prst="rect">
            <a:avLst/>
          </a:prstGeom>
        </p:spPr>
      </p:pic>
      <p:pic>
        <p:nvPicPr>
          <p:cNvPr id="29" name="Graphic 28" descr="Programmer male outline">
            <a:extLst>
              <a:ext uri="{FF2B5EF4-FFF2-40B4-BE49-F238E27FC236}">
                <a16:creationId xmlns:a16="http://schemas.microsoft.com/office/drawing/2014/main" id="{26646BC8-C15C-367B-EDCD-E54A54E7AB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3948" y="2110407"/>
            <a:ext cx="1318591" cy="1318591"/>
          </a:xfrm>
          <a:prstGeom prst="rect">
            <a:avLst/>
          </a:prstGeom>
        </p:spPr>
      </p:pic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392" y="2114414"/>
            <a:ext cx="1318590" cy="13185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DB107-F738-4F2B-A736-231BDF6D0C45}"/>
              </a:ext>
            </a:extLst>
          </p:cNvPr>
          <p:cNvSpPr txBox="1"/>
          <p:nvPr/>
        </p:nvSpPr>
        <p:spPr>
          <a:xfrm>
            <a:off x="1360674" y="3440070"/>
            <a:ext cx="236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Patient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Generates and manages its data </a:t>
            </a:r>
            <a:endParaRPr lang="en-IT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82A3D-033E-790A-9012-246488A98C98}"/>
              </a:ext>
            </a:extLst>
          </p:cNvPr>
          <p:cNvSpPr txBox="1"/>
          <p:nvPr/>
        </p:nvSpPr>
        <p:spPr>
          <a:xfrm>
            <a:off x="3844914" y="3440070"/>
            <a:ext cx="21264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Clinician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Enrolls patients, reviews data of patients in its clinical center, edits clinical study settings</a:t>
            </a:r>
            <a:endParaRPr lang="en-IT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7DDE55-D6A2-18AD-B85F-9F5D0D7ECEC5}"/>
              </a:ext>
            </a:extLst>
          </p:cNvPr>
          <p:cNvSpPr txBox="1"/>
          <p:nvPr/>
        </p:nvSpPr>
        <p:spPr>
          <a:xfrm>
            <a:off x="6090615" y="3440070"/>
            <a:ext cx="21264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Researcher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Accesses all data in read-only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FAE7AE-BA56-7F13-7405-AB2C9B99A805}"/>
              </a:ext>
            </a:extLst>
          </p:cNvPr>
          <p:cNvSpPr txBox="1"/>
          <p:nvPr/>
        </p:nvSpPr>
        <p:spPr>
          <a:xfrm>
            <a:off x="8336317" y="3440070"/>
            <a:ext cx="2605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Superuser/Study Administrator/Data Administrator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They have God-like powers</a:t>
            </a: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308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Authorization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586444" cy="2481241"/>
          </a:xfrm>
        </p:spPr>
        <p:txBody>
          <a:bodyPr>
            <a:normAutofit/>
          </a:bodyPr>
          <a:lstStyle/>
          <a:p>
            <a:r>
              <a:rPr lang="en-GB" b="1" dirty="0"/>
              <a:t>Authentication: </a:t>
            </a:r>
            <a:r>
              <a:rPr lang="en-GB" dirty="0"/>
              <a:t>the process of proving that the user is who he/she declares to be. </a:t>
            </a:r>
          </a:p>
          <a:p>
            <a:r>
              <a:rPr lang="en-GB" b="1" dirty="0"/>
              <a:t>Authorization: </a:t>
            </a:r>
            <a:r>
              <a:rPr lang="en-GB" dirty="0"/>
              <a:t>the act of granting a user permission to do something. </a:t>
            </a:r>
          </a:p>
          <a:p>
            <a:pPr lvl="1"/>
            <a:r>
              <a:rPr lang="en-GB" sz="2400" dirty="0"/>
              <a:t>Necessary when some resources/tasks are limited to users with special permission (</a:t>
            </a:r>
            <a:r>
              <a:rPr lang="en-GB" sz="2400" b="1" dirty="0"/>
              <a:t>access control</a:t>
            </a:r>
            <a:r>
              <a:rPr lang="en-GB" sz="2400" dirty="0"/>
              <a:t>).</a:t>
            </a:r>
          </a:p>
          <a:p>
            <a:pPr lvl="1"/>
            <a:r>
              <a:rPr lang="en-GB" sz="2400" dirty="0"/>
              <a:t>It specifies what data a user is allowed to access and what the user can do with that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13B73E-5FD1-A33A-97EF-7A11BFEF1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290" y="5306636"/>
            <a:ext cx="1034166" cy="10341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2101581-A2C7-317C-A9EF-07883C6D71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90" y="4191267"/>
            <a:ext cx="1034166" cy="103416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98B7F880-3967-DAED-1D1B-1B21A01ACA7F}"/>
              </a:ext>
            </a:extLst>
          </p:cNvPr>
          <p:cNvSpPr/>
          <p:nvPr/>
        </p:nvSpPr>
        <p:spPr>
          <a:xfrm>
            <a:off x="7517080" y="4620532"/>
            <a:ext cx="2840637" cy="129540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Palatino Linotype" panose="02040502050505030304" pitchFamily="18" charset="0"/>
              </a:rPr>
              <a:t>Server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CF81FEA6-0551-E266-AEFF-2CB20E0CAEE0}"/>
              </a:ext>
            </a:extLst>
          </p:cNvPr>
          <p:cNvSpPr/>
          <p:nvPr/>
        </p:nvSpPr>
        <p:spPr>
          <a:xfrm>
            <a:off x="6670624" y="4964682"/>
            <a:ext cx="1295400" cy="60710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Protected</a:t>
            </a:r>
            <a:r>
              <a:rPr lang="it-IT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 endpoint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0DEC9EF-72A9-EC4C-F158-67F952E40BDC}"/>
              </a:ext>
            </a:extLst>
          </p:cNvPr>
          <p:cNvCxnSpPr/>
          <p:nvPr/>
        </p:nvCxnSpPr>
        <p:spPr>
          <a:xfrm>
            <a:off x="4201031" y="4481564"/>
            <a:ext cx="2167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5AB95B9-BCEB-C10E-6147-E9823B6A2602}"/>
              </a:ext>
            </a:extLst>
          </p:cNvPr>
          <p:cNvCxnSpPr>
            <a:cxnSpLocks/>
          </p:cNvCxnSpPr>
          <p:nvPr/>
        </p:nvCxnSpPr>
        <p:spPr>
          <a:xfrm flipH="1" flipV="1">
            <a:off x="4188282" y="4969567"/>
            <a:ext cx="2190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656F57C-EBB8-6284-9E1A-9F7CDD94323A}"/>
              </a:ext>
            </a:extLst>
          </p:cNvPr>
          <p:cNvCxnSpPr>
            <a:cxnSpLocks/>
          </p:cNvCxnSpPr>
          <p:nvPr/>
        </p:nvCxnSpPr>
        <p:spPr>
          <a:xfrm>
            <a:off x="4212932" y="5811321"/>
            <a:ext cx="21667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9FB68E-FA81-C918-83F8-C9FCFE48FB6A}"/>
              </a:ext>
            </a:extLst>
          </p:cNvPr>
          <p:cNvCxnSpPr>
            <a:cxnSpLocks/>
          </p:cNvCxnSpPr>
          <p:nvPr/>
        </p:nvCxnSpPr>
        <p:spPr>
          <a:xfrm flipH="1">
            <a:off x="4222908" y="6258391"/>
            <a:ext cx="21568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7EEC03-AB68-20AF-1DDE-69CFEA2240A5}"/>
              </a:ext>
            </a:extLst>
          </p:cNvPr>
          <p:cNvSpPr txBox="1"/>
          <p:nvPr/>
        </p:nvSpPr>
        <p:spPr>
          <a:xfrm>
            <a:off x="4201031" y="4093454"/>
            <a:ext cx="21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Access </a:t>
            </a:r>
            <a:r>
              <a:rPr lang="it-IT" dirty="0" err="1">
                <a:latin typeface="Palatino Linotype" panose="02040502050505030304" pitchFamily="18" charset="0"/>
              </a:rPr>
              <a:t>request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0E199F0-667F-DE38-DB23-259E73237FA6}"/>
              </a:ext>
            </a:extLst>
          </p:cNvPr>
          <p:cNvSpPr txBox="1"/>
          <p:nvPr/>
        </p:nvSpPr>
        <p:spPr>
          <a:xfrm>
            <a:off x="4211757" y="5441523"/>
            <a:ext cx="216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Access </a:t>
            </a:r>
            <a:r>
              <a:rPr lang="it-IT" dirty="0" err="1">
                <a:latin typeface="Palatino Linotype" panose="02040502050505030304" pitchFamily="18" charset="0"/>
              </a:rPr>
              <a:t>request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9F0D18F-6FD1-468C-2084-4FF89EBF4746}"/>
              </a:ext>
            </a:extLst>
          </p:cNvPr>
          <p:cNvSpPr txBox="1"/>
          <p:nvPr/>
        </p:nvSpPr>
        <p:spPr>
          <a:xfrm>
            <a:off x="4201031" y="4600235"/>
            <a:ext cx="21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Access </a:t>
            </a:r>
            <a:r>
              <a:rPr lang="it-IT" b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denied</a:t>
            </a:r>
            <a:endParaRPr lang="it-IT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F8D21F5-C9E2-4889-3789-3878B42FFAE3}"/>
              </a:ext>
            </a:extLst>
          </p:cNvPr>
          <p:cNvSpPr txBox="1"/>
          <p:nvPr/>
        </p:nvSpPr>
        <p:spPr>
          <a:xfrm>
            <a:off x="4211757" y="5900145"/>
            <a:ext cx="216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Access </a:t>
            </a:r>
            <a:r>
              <a:rPr lang="it-IT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granted</a:t>
            </a:r>
            <a:endParaRPr lang="it-IT" b="1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D00D101-FF55-4ABB-3B24-14F4B2458BE3}"/>
              </a:ext>
            </a:extLst>
          </p:cNvPr>
          <p:cNvSpPr txBox="1"/>
          <p:nvPr/>
        </p:nvSpPr>
        <p:spPr>
          <a:xfrm>
            <a:off x="959475" y="4384791"/>
            <a:ext cx="230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Unauthorized</a:t>
            </a:r>
            <a:r>
              <a:rPr lang="it-IT" sz="2000" dirty="0">
                <a:latin typeface="Palatino Linotype" panose="02040502050505030304" pitchFamily="18" charset="0"/>
              </a:rPr>
              <a:t> user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6ED2AB-58A8-46AC-8B7E-997E3B6D2017}"/>
              </a:ext>
            </a:extLst>
          </p:cNvPr>
          <p:cNvSpPr txBox="1"/>
          <p:nvPr/>
        </p:nvSpPr>
        <p:spPr>
          <a:xfrm>
            <a:off x="959475" y="5583531"/>
            <a:ext cx="2306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Palatino Linotype" panose="02040502050505030304" pitchFamily="18" charset="0"/>
              </a:rPr>
              <a:t>Authorized</a:t>
            </a:r>
            <a:r>
              <a:rPr lang="it-IT" sz="2000" dirty="0">
                <a:latin typeface="Palatino Linotype" panose="02040502050505030304" pitchFamily="18" charset="0"/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01175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researcher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 dirty="0"/>
          </a:p>
        </p:txBody>
      </p:sp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74" y="1968641"/>
            <a:ext cx="1318590" cy="13185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7E01-0E63-7C03-41B5-601C938FEC12}"/>
              </a:ext>
            </a:extLst>
          </p:cNvPr>
          <p:cNvSpPr txBox="1">
            <a:spLocks/>
          </p:cNvSpPr>
          <p:nvPr/>
        </p:nvSpPr>
        <p:spPr>
          <a:xfrm>
            <a:off x="532372" y="1314773"/>
            <a:ext cx="10986053" cy="538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Each group will have access to the data using the researcher role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Each researcher in IMPACT is characterized by a username and an access expiration date. </a:t>
            </a:r>
          </a:p>
          <a:p>
            <a:r>
              <a:rPr lang="en-IT" dirty="0"/>
              <a:t>The access expiration date defines the date until </a:t>
            </a:r>
            <a:r>
              <a:rPr lang="en-IT"/>
              <a:t>a spec</a:t>
            </a:r>
            <a:r>
              <a:rPr lang="en-US" dirty="0" err="1"/>
              <a:t>i</a:t>
            </a:r>
            <a:r>
              <a:rPr lang="en-IT"/>
              <a:t>fic </a:t>
            </a:r>
            <a:r>
              <a:rPr lang="en-IT" dirty="0"/>
              <a:t>researcher is allowed to access data stored in the IMPACT database. Two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C22B2-A1BD-2D10-7A89-480BF41E3120}"/>
              </a:ext>
            </a:extLst>
          </p:cNvPr>
          <p:cNvSpPr txBox="1"/>
          <p:nvPr/>
        </p:nvSpPr>
        <p:spPr>
          <a:xfrm>
            <a:off x="1992164" y="2150882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”&lt;YOUR_USERNAME&gt;"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“&lt;YOUR_ACCESS_EXPIRATION_DATE&gt;”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7B44-76E3-8846-30BB-AB6EF319C7D6}"/>
              </a:ext>
            </a:extLst>
          </p:cNvPr>
          <p:cNvSpPr txBox="1"/>
          <p:nvPr/>
        </p:nvSpPr>
        <p:spPr>
          <a:xfrm>
            <a:off x="673574" y="5356035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"nmRTlOv7W8"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"2024-09-30"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FD8F7-7E59-1C34-7EDD-B14102B9D521}"/>
              </a:ext>
            </a:extLst>
          </p:cNvPr>
          <p:cNvSpPr txBox="1"/>
          <p:nvPr/>
        </p:nvSpPr>
        <p:spPr>
          <a:xfrm>
            <a:off x="5908182" y="5356035"/>
            <a:ext cx="5395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"nmRTlOv7W8"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null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39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Get the authorization: The IMPACT gate</a:t>
            </a:r>
          </a:p>
        </p:txBody>
      </p:sp>
      <p:pic>
        <p:nvPicPr>
          <p:cNvPr id="25" name="Picture 24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936BA7AA-A185-DC18-A0DC-850EF432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217"/>
            <a:ext cx="11796486" cy="3541909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8F4E9817-D3F6-AC09-6B5C-D0EAF63F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1144998"/>
            <a:ext cx="11780157" cy="19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token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DBFBB-F85E-B3AE-79EE-F24CE044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705" y="1219776"/>
            <a:ext cx="8956295" cy="5638224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ACE2A29-9ED4-0E4D-9E27-A8698B91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2720755" cy="528145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endpoint allows to get the JWT token using your credentials</a:t>
            </a:r>
          </a:p>
          <a:p>
            <a:endParaRPr lang="en-GB" sz="2400" dirty="0"/>
          </a:p>
          <a:p>
            <a:r>
              <a:rPr lang="en-GB" dirty="0"/>
              <a:t>It needs 2 parameter provided in the request body</a:t>
            </a:r>
          </a:p>
          <a:p>
            <a:endParaRPr lang="en-GB" sz="2400" dirty="0"/>
          </a:p>
          <a:p>
            <a:r>
              <a:rPr lang="en-GB" dirty="0"/>
              <a:t>If successful (200) it will return a JSON containing the access and the refresh token pair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20259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token using POSTMAN</a:t>
            </a:r>
            <a:endParaRPr lang="en-IT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E102B6-92E7-CC41-1E7F-F94ADEA27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16" y="1332238"/>
            <a:ext cx="7772400" cy="51210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0E440-0D42-02E8-D3DA-C3684E0B3FD5}"/>
              </a:ext>
            </a:extLst>
          </p:cNvPr>
          <p:cNvSpPr txBox="1"/>
          <p:nvPr/>
        </p:nvSpPr>
        <p:spPr>
          <a:xfrm>
            <a:off x="578784" y="3584167"/>
            <a:ext cx="30515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"ZLCIyCWzX1"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GB" sz="1400" dirty="0" err="1">
                <a:solidFill>
                  <a:srgbClr val="A31515"/>
                </a:solidFill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2024-06-30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9" name="Graphic 8" descr="Scientist male with solid fill">
            <a:extLst>
              <a:ext uri="{FF2B5EF4-FFF2-40B4-BE49-F238E27FC236}">
                <a16:creationId xmlns:a16="http://schemas.microsoft.com/office/drawing/2014/main" id="{4B8C210E-EBFB-5DF4-7694-4A06DE1F9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19" y="2374367"/>
            <a:ext cx="1318590" cy="13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2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(Wrongly) Get the token using POSTMAN</a:t>
            </a:r>
            <a:endParaRPr lang="en-IT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C05B9B0-B5BD-3800-A569-98FFAA84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327" y="1283793"/>
            <a:ext cx="7772400" cy="51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6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(Wrongly) Get the token using POSTMAN</a:t>
            </a:r>
            <a:endParaRPr lang="en-IT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30A4B0E-8BD0-F6C8-2B8D-9ED9D2390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7" y="1344350"/>
            <a:ext cx="7772400" cy="51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95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access token</a:t>
            </a:r>
            <a:endParaRPr lang="en-IT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751E57-7795-05D7-4F36-9A8732E63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72" y="1206646"/>
            <a:ext cx="5881205" cy="5489428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3F3D76F-5C61-DD33-6B6F-634A9459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3289984" cy="5281458"/>
          </a:xfrm>
        </p:spPr>
        <p:txBody>
          <a:bodyPr>
            <a:normAutofit/>
          </a:bodyPr>
          <a:lstStyle/>
          <a:p>
            <a:r>
              <a:rPr lang="en-GB" dirty="0"/>
              <a:t>We can inspect the content of the JWT token using an handful online tool: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https://jwt.io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224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refresh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A659B9-91E3-4A14-547C-04FD9912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22" y="1197382"/>
            <a:ext cx="9553955" cy="56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4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 the token using POSTMAN</a:t>
            </a:r>
            <a:endParaRPr lang="en-IT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42F5EF5-F66B-6859-D14D-3B1FFC65E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66" y="1398850"/>
            <a:ext cx="7772400" cy="51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47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the new access token</a:t>
            </a:r>
            <a:endParaRPr lang="en-IT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BBEEFA-9EF7-4928-F5A6-CD4E87CF9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342" y="1296793"/>
            <a:ext cx="5413378" cy="52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6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334E1-C2EB-D042-A6F5-FE7C6DDC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3D13BC-F39A-D246-941B-2D6AC9F0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22079"/>
          </a:xfrm>
        </p:spPr>
        <p:txBody>
          <a:bodyPr>
            <a:normAutofit/>
          </a:bodyPr>
          <a:lstStyle/>
          <a:p>
            <a:r>
              <a:rPr lang="en-GB" dirty="0"/>
              <a:t>Authorization using </a:t>
            </a:r>
            <a:r>
              <a:rPr lang="en-GB" b="1" dirty="0"/>
              <a:t>account credentials </a:t>
            </a:r>
          </a:p>
          <a:p>
            <a:pPr lvl="1"/>
            <a:r>
              <a:rPr lang="en-GB" sz="2400" dirty="0"/>
              <a:t>Each user of the website/web application has an account with a </a:t>
            </a:r>
            <a:r>
              <a:rPr lang="en-GB" sz="2400" b="1" dirty="0"/>
              <a:t>user ID </a:t>
            </a:r>
            <a:r>
              <a:rPr lang="en-GB" sz="2400" dirty="0"/>
              <a:t>and a </a:t>
            </a:r>
            <a:r>
              <a:rPr lang="en-GB" sz="2400" b="1" dirty="0"/>
              <a:t>password</a:t>
            </a:r>
            <a:r>
              <a:rPr lang="en-GB" sz="2400" dirty="0"/>
              <a:t> (credentials).</a:t>
            </a:r>
          </a:p>
          <a:p>
            <a:pPr lvl="1"/>
            <a:r>
              <a:rPr lang="en-GB" sz="2400" dirty="0"/>
              <a:t>The user logs into the website/web application providing its credentials.</a:t>
            </a:r>
          </a:p>
          <a:p>
            <a:pPr lvl="1"/>
            <a:r>
              <a:rPr lang="en-GB" sz="2400" dirty="0"/>
              <a:t>The server verifies credentials and allows the user to access the resources it is authorized to access.  </a:t>
            </a:r>
            <a:endParaRPr lang="en-GB" dirty="0"/>
          </a:p>
          <a:p>
            <a:r>
              <a:rPr lang="en-GB" dirty="0"/>
              <a:t>HTTP request header to provide credentials: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i="1" dirty="0"/>
              <a:t>Authorization</a:t>
            </a:r>
            <a:r>
              <a:rPr lang="en-GB" dirty="0"/>
              <a:t>: Basic &lt;credentials&gt;</a:t>
            </a:r>
          </a:p>
          <a:p>
            <a:pPr marL="0" indent="0">
              <a:buNone/>
            </a:pPr>
            <a:r>
              <a:rPr lang="en-GB" dirty="0"/>
              <a:t>    where &lt;credentials&gt; includes user ID and password.</a:t>
            </a:r>
          </a:p>
          <a:p>
            <a:r>
              <a:rPr lang="en-GB" dirty="0"/>
              <a:t>Often authorization is performed after the server request it.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E18D5-9CF5-D34F-A946-B476E7AE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7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42402A-BE6A-BE40-4831-77E71030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1BC6E5-F9F5-AA1D-BD62-79BF41B7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Tanenbaum</a:t>
            </a:r>
            <a:r>
              <a:rPr lang="it-IT" dirty="0"/>
              <a:t>, </a:t>
            </a:r>
            <a:r>
              <a:rPr lang="it-IT" dirty="0" err="1"/>
              <a:t>Wetherall</a:t>
            </a:r>
            <a:r>
              <a:rPr lang="it-IT" dirty="0"/>
              <a:t> – Computer Networks – Fifth Edition</a:t>
            </a:r>
          </a:p>
          <a:p>
            <a:pPr lvl="1"/>
            <a:r>
              <a:rPr lang="it-IT" sz="2400" dirty="0" err="1"/>
              <a:t>Chapter</a:t>
            </a:r>
            <a:r>
              <a:rPr lang="it-IT" sz="2400" dirty="0"/>
              <a:t> 8 – Network security</a:t>
            </a:r>
          </a:p>
          <a:p>
            <a:pPr lvl="1"/>
            <a:endParaRPr lang="it-IT" sz="2400" dirty="0"/>
          </a:p>
          <a:p>
            <a:r>
              <a:rPr lang="it-IT" sz="2800" dirty="0" err="1"/>
              <a:t>jwt.io</a:t>
            </a:r>
            <a:r>
              <a:rPr lang="it-IT" sz="2800" dirty="0"/>
              <a:t>: </a:t>
            </a:r>
            <a:r>
              <a:rPr lang="it-IT" sz="2800" dirty="0">
                <a:solidFill>
                  <a:srgbClr val="C00000"/>
                </a:solidFill>
              </a:rPr>
              <a:t>https://</a:t>
            </a:r>
            <a:r>
              <a:rPr lang="it-IT" sz="2800" dirty="0" err="1">
                <a:solidFill>
                  <a:srgbClr val="C00000"/>
                </a:solidFill>
              </a:rPr>
              <a:t>jwt.io</a:t>
            </a:r>
            <a:r>
              <a:rPr lang="it-IT" sz="2800" dirty="0">
                <a:solidFill>
                  <a:srgbClr val="C00000"/>
                </a:solidFill>
              </a:rPr>
              <a:t> 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0274-3613-AF73-FA54-29A8F55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73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90443-75D6-AB40-A768-28BF2A2F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9F238C-D54C-2343-ACE5-39AF5030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35EB43-FCC1-8142-9646-F460F73B6FEE}"/>
              </a:ext>
            </a:extLst>
          </p:cNvPr>
          <p:cNvSpPr/>
          <p:nvPr/>
        </p:nvSpPr>
        <p:spPr>
          <a:xfrm>
            <a:off x="680237" y="1458741"/>
            <a:ext cx="1581625" cy="4226567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2400">
              <a:latin typeface="Palatino Linotype" panose="02040502050505030304" pitchFamily="18" charset="0"/>
            </a:endParaRPr>
          </a:p>
          <a:p>
            <a:pPr algn="ctr"/>
            <a:endParaRPr lang="en-GB" sz="2400">
              <a:latin typeface="Palatino Linotype" panose="02040502050505030304" pitchFamily="18" charset="0"/>
            </a:endParaRPr>
          </a:p>
          <a:p>
            <a:pPr algn="ctr"/>
            <a:r>
              <a:rPr lang="en-GB" sz="240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2963C49-B7EA-964A-A272-8B3DC125E909}"/>
              </a:ext>
            </a:extLst>
          </p:cNvPr>
          <p:cNvSpPr/>
          <p:nvPr/>
        </p:nvSpPr>
        <p:spPr>
          <a:xfrm>
            <a:off x="7903735" y="1458744"/>
            <a:ext cx="3855319" cy="422656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2400" dirty="0">
                <a:latin typeface="Palatino Linotype" panose="02040502050505030304" pitchFamily="18" charset="0"/>
              </a:rPr>
              <a:t> Server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BFF864-BC90-534B-B63F-827C7A152A38}"/>
              </a:ext>
            </a:extLst>
          </p:cNvPr>
          <p:cNvCxnSpPr/>
          <p:nvPr/>
        </p:nvCxnSpPr>
        <p:spPr>
          <a:xfrm>
            <a:off x="2741426" y="1949071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90D755D-5F91-9E40-834F-D1DA9764ED06}"/>
              </a:ext>
            </a:extLst>
          </p:cNvPr>
          <p:cNvCxnSpPr>
            <a:cxnSpLocks/>
          </p:cNvCxnSpPr>
          <p:nvPr/>
        </p:nvCxnSpPr>
        <p:spPr>
          <a:xfrm flipH="1">
            <a:off x="2731252" y="3213382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C5001A-C7BD-4048-889C-D8A228B1341B}"/>
              </a:ext>
            </a:extLst>
          </p:cNvPr>
          <p:cNvSpPr txBox="1"/>
          <p:nvPr/>
        </p:nvSpPr>
        <p:spPr>
          <a:xfrm>
            <a:off x="3592642" y="1224384"/>
            <a:ext cx="302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Unauthorized request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GET /home HTTP/1.1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E263B6-5956-8F4B-914E-ABB3D615A457}"/>
              </a:ext>
            </a:extLst>
          </p:cNvPr>
          <p:cNvSpPr txBox="1"/>
          <p:nvPr/>
        </p:nvSpPr>
        <p:spPr>
          <a:xfrm>
            <a:off x="2439700" y="2190893"/>
            <a:ext cx="5597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The server responds authorization is needed:</a:t>
            </a:r>
          </a:p>
          <a:p>
            <a:r>
              <a:rPr lang="en-GB" dirty="0">
                <a:latin typeface="Palatino Linotype" panose="02040502050505030304" pitchFamily="18" charset="0"/>
              </a:rPr>
              <a:t>HTTP/1.1 401 Unauthorized</a:t>
            </a:r>
          </a:p>
          <a:p>
            <a:r>
              <a:rPr lang="en-GB" dirty="0">
                <a:latin typeface="Palatino Linotype" panose="02040502050505030304" pitchFamily="18" charset="0"/>
              </a:rPr>
              <a:t>WWW-Authenticate: Basic realm=’’protection space’’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3452F08-E326-3744-9A0A-A89BB587C91A}"/>
              </a:ext>
            </a:extLst>
          </p:cNvPr>
          <p:cNvCxnSpPr/>
          <p:nvPr/>
        </p:nvCxnSpPr>
        <p:spPr>
          <a:xfrm>
            <a:off x="2731252" y="4327418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FE0B36-E70F-EB41-A6CE-D9737D37F37A}"/>
              </a:ext>
            </a:extLst>
          </p:cNvPr>
          <p:cNvSpPr txBox="1"/>
          <p:nvPr/>
        </p:nvSpPr>
        <p:spPr>
          <a:xfrm>
            <a:off x="2838919" y="3371255"/>
            <a:ext cx="466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Authorized request</a:t>
            </a:r>
          </a:p>
          <a:p>
            <a:r>
              <a:rPr lang="en-GB" dirty="0">
                <a:latin typeface="Palatino Linotype" panose="02040502050505030304" pitchFamily="18" charset="0"/>
              </a:rPr>
              <a:t>GET /home HTTP/1.1</a:t>
            </a:r>
          </a:p>
          <a:p>
            <a:r>
              <a:rPr lang="en-GB" dirty="0">
                <a:latin typeface="Palatino Linotype" panose="02040502050505030304" pitchFamily="18" charset="0"/>
              </a:rPr>
              <a:t>Authorization: Basic &lt;credentials&gt;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B7A8F73-A0D8-374C-B620-D1B5A2914C43}"/>
              </a:ext>
            </a:extLst>
          </p:cNvPr>
          <p:cNvSpPr txBox="1"/>
          <p:nvPr/>
        </p:nvSpPr>
        <p:spPr>
          <a:xfrm>
            <a:off x="2970197" y="4660276"/>
            <a:ext cx="440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Server’s response to authorized request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   HTTP/1.1 200 OK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   HTTP/1.1 403 Forbidden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428D6BE-677E-4C45-824B-DCF84C9F3A21}"/>
              </a:ext>
            </a:extLst>
          </p:cNvPr>
          <p:cNvCxnSpPr>
            <a:cxnSpLocks/>
          </p:cNvCxnSpPr>
          <p:nvPr/>
        </p:nvCxnSpPr>
        <p:spPr>
          <a:xfrm flipH="1">
            <a:off x="2741426" y="5685302"/>
            <a:ext cx="45852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ilindro 14">
            <a:extLst>
              <a:ext uri="{FF2B5EF4-FFF2-40B4-BE49-F238E27FC236}">
                <a16:creationId xmlns:a16="http://schemas.microsoft.com/office/drawing/2014/main" id="{3D17EAA8-838B-1E40-B3B8-0EFDD58F8A5F}"/>
              </a:ext>
            </a:extLst>
          </p:cNvPr>
          <p:cNvSpPr/>
          <p:nvPr/>
        </p:nvSpPr>
        <p:spPr>
          <a:xfrm>
            <a:off x="9248292" y="1921170"/>
            <a:ext cx="1696278" cy="731223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DB of </a:t>
            </a:r>
            <a:r>
              <a:rPr lang="it-IT" dirty="0" err="1">
                <a:latin typeface="Palatino Linotype" panose="02040502050505030304" pitchFamily="18" charset="0"/>
              </a:rPr>
              <a:t>credentials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16" name="Cilindro 15">
            <a:extLst>
              <a:ext uri="{FF2B5EF4-FFF2-40B4-BE49-F238E27FC236}">
                <a16:creationId xmlns:a16="http://schemas.microsoft.com/office/drawing/2014/main" id="{BFD74E65-69EA-6A4A-9FC3-E819115E28E4}"/>
              </a:ext>
            </a:extLst>
          </p:cNvPr>
          <p:cNvSpPr/>
          <p:nvPr/>
        </p:nvSpPr>
        <p:spPr>
          <a:xfrm>
            <a:off x="9956725" y="3764327"/>
            <a:ext cx="1696278" cy="1415369"/>
          </a:xfrm>
          <a:prstGeom prst="ca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DB of </a:t>
            </a:r>
            <a:r>
              <a:rPr lang="it-IT" dirty="0" err="1">
                <a:latin typeface="Palatino Linotype" panose="02040502050505030304" pitchFamily="18" charset="0"/>
              </a:rPr>
              <a:t>protected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resources</a:t>
            </a:r>
            <a:endParaRPr lang="it-IT" dirty="0">
              <a:latin typeface="Palatino Linotype" panose="02040502050505030304" pitchFamily="18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670B796-3EBD-0B46-BFC7-3A56782E5B95}"/>
              </a:ext>
            </a:extLst>
          </p:cNvPr>
          <p:cNvCxnSpPr>
            <a:cxnSpLocks/>
          </p:cNvCxnSpPr>
          <p:nvPr/>
        </p:nvCxnSpPr>
        <p:spPr>
          <a:xfrm flipV="1">
            <a:off x="8879775" y="2743585"/>
            <a:ext cx="827433" cy="62896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84D8AF3-620F-3946-9131-0FC125C715E1}"/>
              </a:ext>
            </a:extLst>
          </p:cNvPr>
          <p:cNvCxnSpPr>
            <a:cxnSpLocks/>
          </p:cNvCxnSpPr>
          <p:nvPr/>
        </p:nvCxnSpPr>
        <p:spPr>
          <a:xfrm flipH="1">
            <a:off x="9248292" y="4566346"/>
            <a:ext cx="6023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ccia a inversione 23">
            <a:extLst>
              <a:ext uri="{FF2B5EF4-FFF2-40B4-BE49-F238E27FC236}">
                <a16:creationId xmlns:a16="http://schemas.microsoft.com/office/drawing/2014/main" id="{548AF08B-DBF3-FE47-A0DB-43997570647E}"/>
              </a:ext>
            </a:extLst>
          </p:cNvPr>
          <p:cNvSpPr/>
          <p:nvPr/>
        </p:nvSpPr>
        <p:spPr>
          <a:xfrm rot="5400000" flipV="1">
            <a:off x="1237394" y="3401613"/>
            <a:ext cx="1144303" cy="676992"/>
          </a:xfrm>
          <a:prstGeom prst="utur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CFD88B4-2BD1-A846-83BB-302A952282D2}"/>
              </a:ext>
            </a:extLst>
          </p:cNvPr>
          <p:cNvSpPr txBox="1"/>
          <p:nvPr/>
        </p:nvSpPr>
        <p:spPr>
          <a:xfrm>
            <a:off x="-932568" y="2870844"/>
            <a:ext cx="440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latin typeface="Palatino Linotype" panose="02040502050505030304" pitchFamily="18" charset="0"/>
              </a:rPr>
              <a:t>Ask</a:t>
            </a:r>
            <a:r>
              <a:rPr lang="it-IT" dirty="0">
                <a:latin typeface="Palatino Linotype" panose="02040502050505030304" pitchFamily="18" charset="0"/>
              </a:rPr>
              <a:t> </a:t>
            </a:r>
            <a:r>
              <a:rPr lang="it-IT" dirty="0" err="1">
                <a:latin typeface="Palatino Linotype" panose="02040502050505030304" pitchFamily="18" charset="0"/>
              </a:rPr>
              <a:t>user</a:t>
            </a:r>
            <a:endParaRPr lang="it-IT" dirty="0">
              <a:latin typeface="Palatino Linotype" panose="02040502050505030304" pitchFamily="18" charset="0"/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4163C2A6-A391-4649-B53B-2B6529DD0AD6}"/>
              </a:ext>
            </a:extLst>
          </p:cNvPr>
          <p:cNvCxnSpPr>
            <a:cxnSpLocks/>
          </p:cNvCxnSpPr>
          <p:nvPr/>
        </p:nvCxnSpPr>
        <p:spPr>
          <a:xfrm flipH="1">
            <a:off x="9340814" y="2723672"/>
            <a:ext cx="899352" cy="71637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29CF160D-4275-654B-84A6-459ED4CAB355}"/>
              </a:ext>
            </a:extLst>
          </p:cNvPr>
          <p:cNvCxnSpPr>
            <a:cxnSpLocks/>
          </p:cNvCxnSpPr>
          <p:nvPr/>
        </p:nvCxnSpPr>
        <p:spPr>
          <a:xfrm>
            <a:off x="9248292" y="4287933"/>
            <a:ext cx="60238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FBA4FEF1-40C9-E941-8F86-D51F8AF8E834}"/>
              </a:ext>
            </a:extLst>
          </p:cNvPr>
          <p:cNvSpPr/>
          <p:nvPr/>
        </p:nvSpPr>
        <p:spPr>
          <a:xfrm>
            <a:off x="8037434" y="3454894"/>
            <a:ext cx="1210858" cy="204486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Palatino Linotype" panose="02040502050505030304" pitchFamily="18" charset="0"/>
              </a:rPr>
              <a:t>Access control </a:t>
            </a:r>
            <a:r>
              <a:rPr lang="it-IT" dirty="0" err="1">
                <a:latin typeface="Palatino Linotype" panose="02040502050505030304" pitchFamily="18" charset="0"/>
              </a:rPr>
              <a:t>program</a:t>
            </a: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7DFE21B-F79B-8340-AFDA-1234DDC018F9}"/>
              </a:ext>
            </a:extLst>
          </p:cNvPr>
          <p:cNvSpPr txBox="1"/>
          <p:nvPr/>
        </p:nvSpPr>
        <p:spPr>
          <a:xfrm>
            <a:off x="2790708" y="5089366"/>
            <a:ext cx="5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or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5A38A86-C442-570A-50F0-C4F04B18DC6F}"/>
              </a:ext>
            </a:extLst>
          </p:cNvPr>
          <p:cNvSpPr/>
          <p:nvPr/>
        </p:nvSpPr>
        <p:spPr>
          <a:xfrm>
            <a:off x="1788207" y="5990611"/>
            <a:ext cx="8168518" cy="5491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How can </a:t>
            </a:r>
            <a:r>
              <a:rPr lang="it-IT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we</a:t>
            </a:r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it-IT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protect</a:t>
            </a:r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 the transmission of </a:t>
            </a:r>
            <a:r>
              <a:rPr lang="it-IT" sz="24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credentials</a:t>
            </a:r>
            <a:r>
              <a:rPr lang="it-IT" sz="2400" dirty="0">
                <a:solidFill>
                  <a:schemeClr val="tx1"/>
                </a:solidFill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407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24" grpId="0" animBg="1"/>
      <p:bldP spid="25" grpId="0"/>
      <p:bldP spid="3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B4FE9-3529-B940-924C-E6A0AC6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Digest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B8C56-0E85-AD49-9F5B-3ADC0810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1655"/>
            <a:ext cx="11514980" cy="3693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Its uses an </a:t>
            </a:r>
            <a:r>
              <a:rPr lang="en-GB" b="1" dirty="0"/>
              <a:t>hash function </a:t>
            </a:r>
            <a:r>
              <a:rPr lang="en-GB" dirty="0"/>
              <a:t>to protect credentials.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C44487-F6B8-134A-B8A9-A278B51B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47EA994-3F25-8F49-93EC-6E0B1EEEF375}"/>
              </a:ext>
            </a:extLst>
          </p:cNvPr>
          <p:cNvSpPr/>
          <p:nvPr/>
        </p:nvSpPr>
        <p:spPr>
          <a:xfrm>
            <a:off x="561950" y="6174912"/>
            <a:ext cx="1137956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itchFamily="2" charset="2"/>
              <a:buChar char="Ø"/>
            </a:pPr>
            <a:r>
              <a:rPr lang="en-GB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Alternative solution: encrypted communication with the </a:t>
            </a:r>
            <a:r>
              <a:rPr lang="en-GB" sz="2400" b="1" dirty="0">
                <a:solidFill>
                  <a:prstClr val="black"/>
                </a:solidFill>
                <a:latin typeface="Palatino Linotype" panose="02040502050505030304" pitchFamily="18" charset="0"/>
              </a:rPr>
              <a:t>HTTPS</a:t>
            </a:r>
            <a:r>
              <a:rPr lang="en-GB" sz="2400" dirty="0">
                <a:solidFill>
                  <a:prstClr val="black"/>
                </a:solidFill>
                <a:latin typeface="Palatino Linotype" panose="02040502050505030304" pitchFamily="18" charset="0"/>
              </a:rPr>
              <a:t> protocol.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04DB0D-E0B9-6E40-3620-D8D64D3187FC}"/>
              </a:ext>
            </a:extLst>
          </p:cNvPr>
          <p:cNvSpPr/>
          <p:nvPr/>
        </p:nvSpPr>
        <p:spPr>
          <a:xfrm>
            <a:off x="680237" y="1706078"/>
            <a:ext cx="1581625" cy="422656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GB" sz="2400" dirty="0">
              <a:latin typeface="Palatino Linotype" panose="02040502050505030304" pitchFamily="18" charset="0"/>
            </a:endParaRPr>
          </a:p>
          <a:p>
            <a:pPr algn="ctr"/>
            <a:endParaRPr lang="en-GB" sz="2400" dirty="0">
              <a:latin typeface="Palatino Linotype" panose="02040502050505030304" pitchFamily="18" charset="0"/>
            </a:endParaRPr>
          </a:p>
          <a:p>
            <a:pPr algn="ctr"/>
            <a:r>
              <a:rPr lang="en-GB" sz="24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FF88A20-E1CB-3416-7C5E-F8FD08E7B179}"/>
              </a:ext>
            </a:extLst>
          </p:cNvPr>
          <p:cNvSpPr/>
          <p:nvPr/>
        </p:nvSpPr>
        <p:spPr>
          <a:xfrm>
            <a:off x="6677822" y="1706077"/>
            <a:ext cx="5365951" cy="422656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2400" dirty="0">
                <a:latin typeface="Palatino Linotype" panose="02040502050505030304" pitchFamily="18" charset="0"/>
              </a:rPr>
              <a:t> Server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F4C32AC8-9671-087F-96EB-78BDFFCCB3E0}"/>
              </a:ext>
            </a:extLst>
          </p:cNvPr>
          <p:cNvSpPr/>
          <p:nvPr/>
        </p:nvSpPr>
        <p:spPr>
          <a:xfrm>
            <a:off x="6890716" y="2301255"/>
            <a:ext cx="1696278" cy="731223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 of </a:t>
            </a:r>
            <a:r>
              <a:rPr lang="it-IT" dirty="0" err="1"/>
              <a:t>credentials</a:t>
            </a:r>
            <a:endParaRPr lang="it-IT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1B2CCB7E-36DB-A9D5-7EDA-AA084D6A168A}"/>
              </a:ext>
            </a:extLst>
          </p:cNvPr>
          <p:cNvSpPr/>
          <p:nvPr/>
        </p:nvSpPr>
        <p:spPr>
          <a:xfrm>
            <a:off x="10067550" y="2319310"/>
            <a:ext cx="1696278" cy="731223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DB of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resources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B8FACD3-F829-2340-3156-06ACAAC91660}"/>
              </a:ext>
            </a:extLst>
          </p:cNvPr>
          <p:cNvCxnSpPr>
            <a:cxnSpLocks/>
          </p:cNvCxnSpPr>
          <p:nvPr/>
        </p:nvCxnSpPr>
        <p:spPr>
          <a:xfrm>
            <a:off x="11134360" y="3134417"/>
            <a:ext cx="0" cy="3960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CDA34E5-AC82-8159-D1D3-FD831F16BABA}"/>
              </a:ext>
            </a:extLst>
          </p:cNvPr>
          <p:cNvCxnSpPr>
            <a:cxnSpLocks/>
          </p:cNvCxnSpPr>
          <p:nvPr/>
        </p:nvCxnSpPr>
        <p:spPr>
          <a:xfrm flipV="1">
            <a:off x="10818962" y="3088322"/>
            <a:ext cx="0" cy="75621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B2BC8B50-AD52-4F14-C7EA-30451CB0A1C8}"/>
              </a:ext>
            </a:extLst>
          </p:cNvPr>
          <p:cNvSpPr/>
          <p:nvPr/>
        </p:nvSpPr>
        <p:spPr>
          <a:xfrm>
            <a:off x="6979692" y="3516254"/>
            <a:ext cx="4869477" cy="181275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Access control </a:t>
            </a:r>
            <a:r>
              <a:rPr lang="it-IT" b="1" dirty="0" err="1">
                <a:latin typeface="Palatino Linotype" panose="02040502050505030304" pitchFamily="18" charset="0"/>
              </a:rPr>
              <a:t>program</a:t>
            </a:r>
            <a:endParaRPr lang="it-IT" b="1" dirty="0">
              <a:latin typeface="Palatino Linotype" panose="02040502050505030304" pitchFamily="18" charset="0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2FBDAB2-31E1-2DEB-A9FB-D7931D873DB5}"/>
              </a:ext>
            </a:extLst>
          </p:cNvPr>
          <p:cNvCxnSpPr/>
          <p:nvPr/>
        </p:nvCxnSpPr>
        <p:spPr>
          <a:xfrm>
            <a:off x="2329201" y="2662230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95A6780-F9B0-B203-4922-7595D8F6A690}"/>
              </a:ext>
            </a:extLst>
          </p:cNvPr>
          <p:cNvCxnSpPr>
            <a:cxnSpLocks/>
          </p:cNvCxnSpPr>
          <p:nvPr/>
        </p:nvCxnSpPr>
        <p:spPr>
          <a:xfrm flipH="1">
            <a:off x="2329201" y="3607364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338087-57CF-9816-27E4-B053D084AC38}"/>
              </a:ext>
            </a:extLst>
          </p:cNvPr>
          <p:cNvSpPr txBox="1"/>
          <p:nvPr/>
        </p:nvSpPr>
        <p:spPr>
          <a:xfrm>
            <a:off x="2881017" y="2307087"/>
            <a:ext cx="3021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Unauthorized request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AE95755-70C4-3AFE-4B56-5423E3148CBB}"/>
              </a:ext>
            </a:extLst>
          </p:cNvPr>
          <p:cNvSpPr txBox="1"/>
          <p:nvPr/>
        </p:nvSpPr>
        <p:spPr>
          <a:xfrm>
            <a:off x="2506828" y="2878707"/>
            <a:ext cx="36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Authorization is needed </a:t>
            </a:r>
          </a:p>
          <a:p>
            <a:pPr algn="ctr"/>
            <a:r>
              <a:rPr lang="en-GB" dirty="0">
                <a:latin typeface="Palatino Linotype" panose="02040502050505030304" pitchFamily="18" charset="0"/>
              </a:rPr>
              <a:t>+ random nonce (large number, N)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BFF0F4-992F-8E02-99CC-9ECD4E4EF3B4}"/>
              </a:ext>
            </a:extLst>
          </p:cNvPr>
          <p:cNvCxnSpPr/>
          <p:nvPr/>
        </p:nvCxnSpPr>
        <p:spPr>
          <a:xfrm>
            <a:off x="2387856" y="5031717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D9BC6B-1C1A-D419-9618-E0FDD4AE5205}"/>
              </a:ext>
            </a:extLst>
          </p:cNvPr>
          <p:cNvSpPr txBox="1"/>
          <p:nvPr/>
        </p:nvSpPr>
        <p:spPr>
          <a:xfrm>
            <a:off x="6364307" y="4848511"/>
            <a:ext cx="348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h(credentials, N)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9B4664D-3E65-0245-377F-507649061FB3}"/>
              </a:ext>
            </a:extLst>
          </p:cNvPr>
          <p:cNvCxnSpPr>
            <a:cxnSpLocks/>
          </p:cNvCxnSpPr>
          <p:nvPr/>
        </p:nvCxnSpPr>
        <p:spPr>
          <a:xfrm flipH="1">
            <a:off x="2362483" y="5707287"/>
            <a:ext cx="42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D13DE12-2C8B-64D3-6422-9DDA93B16570}"/>
              </a:ext>
            </a:extLst>
          </p:cNvPr>
          <p:cNvSpPr txBox="1"/>
          <p:nvPr/>
        </p:nvSpPr>
        <p:spPr>
          <a:xfrm>
            <a:off x="2209205" y="5261616"/>
            <a:ext cx="44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Server’s response to authorized request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3C8A598-D8DB-6A96-600E-22940FB2354A}"/>
              </a:ext>
            </a:extLst>
          </p:cNvPr>
          <p:cNvSpPr/>
          <p:nvPr/>
        </p:nvSpPr>
        <p:spPr>
          <a:xfrm>
            <a:off x="7559280" y="4367176"/>
            <a:ext cx="665137" cy="3740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h(·)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F8CAC97-E4B0-5BC6-7B61-CF3CF7A87D83}"/>
              </a:ext>
            </a:extLst>
          </p:cNvPr>
          <p:cNvSpPr txBox="1"/>
          <p:nvPr/>
        </p:nvSpPr>
        <p:spPr>
          <a:xfrm>
            <a:off x="2710017" y="4570783"/>
            <a:ext cx="348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h(credentials, N)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8081ADE8-6800-A05D-E66B-D054C4A31315}"/>
              </a:ext>
            </a:extLst>
          </p:cNvPr>
          <p:cNvSpPr txBox="1"/>
          <p:nvPr/>
        </p:nvSpPr>
        <p:spPr>
          <a:xfrm>
            <a:off x="7015074" y="3796616"/>
            <a:ext cx="18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credentials, 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59E5611-B356-79C6-247E-A0E192CE143A}"/>
              </a:ext>
            </a:extLst>
          </p:cNvPr>
          <p:cNvSpPr txBox="1"/>
          <p:nvPr/>
        </p:nvSpPr>
        <p:spPr>
          <a:xfrm>
            <a:off x="8430057" y="4365490"/>
            <a:ext cx="200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h’(credentials, N)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4D341DE-D702-6C5E-2831-76A8750E8905}"/>
              </a:ext>
            </a:extLst>
          </p:cNvPr>
          <p:cNvCxnSpPr>
            <a:cxnSpLocks/>
          </p:cNvCxnSpPr>
          <p:nvPr/>
        </p:nvCxnSpPr>
        <p:spPr>
          <a:xfrm>
            <a:off x="7891848" y="4128445"/>
            <a:ext cx="1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43726129-0D8D-9610-73CF-C1EBD2314B52}"/>
              </a:ext>
            </a:extLst>
          </p:cNvPr>
          <p:cNvCxnSpPr>
            <a:cxnSpLocks/>
          </p:cNvCxnSpPr>
          <p:nvPr/>
        </p:nvCxnSpPr>
        <p:spPr>
          <a:xfrm flipV="1">
            <a:off x="8224417" y="4557879"/>
            <a:ext cx="3094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592EFE2-AF87-BA4D-0D14-B70942176D56}"/>
              </a:ext>
            </a:extLst>
          </p:cNvPr>
          <p:cNvCxnSpPr>
            <a:cxnSpLocks/>
          </p:cNvCxnSpPr>
          <p:nvPr/>
        </p:nvCxnSpPr>
        <p:spPr>
          <a:xfrm>
            <a:off x="9001220" y="5048053"/>
            <a:ext cx="463512" cy="2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53CB6E11-07D8-CB07-9DA8-E15CAAEDC52E}"/>
              </a:ext>
            </a:extLst>
          </p:cNvPr>
          <p:cNvSpPr/>
          <p:nvPr/>
        </p:nvSpPr>
        <p:spPr>
          <a:xfrm>
            <a:off x="9510737" y="4849461"/>
            <a:ext cx="2164879" cy="3740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Digest </a:t>
            </a:r>
            <a:r>
              <a:rPr lang="it-IT" b="1" dirty="0" err="1">
                <a:latin typeface="Palatino Linotype" panose="02040502050505030304" pitchFamily="18" charset="0"/>
              </a:rPr>
              <a:t>comparison</a:t>
            </a:r>
            <a:endParaRPr lang="it-IT" b="1" dirty="0">
              <a:latin typeface="Palatino Linotype" panose="02040502050505030304" pitchFamily="18" charset="0"/>
            </a:endParaRPr>
          </a:p>
        </p:txBody>
      </p: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7520DB77-C77B-84A2-46B4-E2D31A9844D0}"/>
              </a:ext>
            </a:extLst>
          </p:cNvPr>
          <p:cNvCxnSpPr>
            <a:cxnSpLocks/>
            <a:stCxn id="28" idx="3"/>
            <a:endCxn id="37" idx="0"/>
          </p:cNvCxnSpPr>
          <p:nvPr/>
        </p:nvCxnSpPr>
        <p:spPr>
          <a:xfrm>
            <a:off x="10431715" y="4550156"/>
            <a:ext cx="161462" cy="299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701DA84-7F9A-688E-2FAE-0A72E7CEBD9B}"/>
              </a:ext>
            </a:extLst>
          </p:cNvPr>
          <p:cNvCxnSpPr>
            <a:cxnSpLocks/>
          </p:cNvCxnSpPr>
          <p:nvPr/>
        </p:nvCxnSpPr>
        <p:spPr>
          <a:xfrm flipV="1">
            <a:off x="7368900" y="3047802"/>
            <a:ext cx="0" cy="46845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43EEDAA-42CB-9CE9-5D0F-73F6F2F168E9}"/>
              </a:ext>
            </a:extLst>
          </p:cNvPr>
          <p:cNvCxnSpPr>
            <a:cxnSpLocks/>
          </p:cNvCxnSpPr>
          <p:nvPr/>
        </p:nvCxnSpPr>
        <p:spPr>
          <a:xfrm>
            <a:off x="7806977" y="3059334"/>
            <a:ext cx="0" cy="7600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CA443672-9B31-632F-68F9-2C33A1CEF90D}"/>
              </a:ext>
            </a:extLst>
          </p:cNvPr>
          <p:cNvCxnSpPr>
            <a:cxnSpLocks/>
          </p:cNvCxnSpPr>
          <p:nvPr/>
        </p:nvCxnSpPr>
        <p:spPr>
          <a:xfrm>
            <a:off x="6668289" y="5031717"/>
            <a:ext cx="576000" cy="27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a gomito 78">
            <a:extLst>
              <a:ext uri="{FF2B5EF4-FFF2-40B4-BE49-F238E27FC236}">
                <a16:creationId xmlns:a16="http://schemas.microsoft.com/office/drawing/2014/main" id="{D822FBD2-AD28-D043-4E77-B64FFF108F76}"/>
              </a:ext>
            </a:extLst>
          </p:cNvPr>
          <p:cNvCxnSpPr/>
          <p:nvPr/>
        </p:nvCxnSpPr>
        <p:spPr>
          <a:xfrm rot="10800000" flipV="1">
            <a:off x="6635856" y="5252731"/>
            <a:ext cx="4017188" cy="441536"/>
          </a:xfrm>
          <a:prstGeom prst="bentConnector3">
            <a:avLst>
              <a:gd name="adj1" fmla="val -189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80">
            <a:extLst>
              <a:ext uri="{FF2B5EF4-FFF2-40B4-BE49-F238E27FC236}">
                <a16:creationId xmlns:a16="http://schemas.microsoft.com/office/drawing/2014/main" id="{3389E7AA-83F2-6AEC-E1EC-C672826DA5C3}"/>
              </a:ext>
            </a:extLst>
          </p:cNvPr>
          <p:cNvSpPr/>
          <p:nvPr/>
        </p:nvSpPr>
        <p:spPr>
          <a:xfrm>
            <a:off x="1106156" y="4003714"/>
            <a:ext cx="665137" cy="3740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Palatino Linotype" panose="02040502050505030304" pitchFamily="18" charset="0"/>
              </a:rPr>
              <a:t>h(·)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66E6A4C1-83E8-ED3D-1EC2-4BC880B2A278}"/>
              </a:ext>
            </a:extLst>
          </p:cNvPr>
          <p:cNvSpPr txBox="1"/>
          <p:nvPr/>
        </p:nvSpPr>
        <p:spPr>
          <a:xfrm>
            <a:off x="561950" y="3433154"/>
            <a:ext cx="18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credentials, N</a:t>
            </a:r>
          </a:p>
        </p:txBody>
      </p: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2A888E8F-B87F-950C-FF5B-53DD3D3DE621}"/>
              </a:ext>
            </a:extLst>
          </p:cNvPr>
          <p:cNvCxnSpPr>
            <a:cxnSpLocks/>
          </p:cNvCxnSpPr>
          <p:nvPr/>
        </p:nvCxnSpPr>
        <p:spPr>
          <a:xfrm>
            <a:off x="1438724" y="3764983"/>
            <a:ext cx="1" cy="25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a gomito 83">
            <a:extLst>
              <a:ext uri="{FF2B5EF4-FFF2-40B4-BE49-F238E27FC236}">
                <a16:creationId xmlns:a16="http://schemas.microsoft.com/office/drawing/2014/main" id="{6E695250-2E1B-11B1-64BF-82BF541FE690}"/>
              </a:ext>
            </a:extLst>
          </p:cNvPr>
          <p:cNvCxnSpPr>
            <a:cxnSpLocks/>
            <a:stCxn id="81" idx="2"/>
          </p:cNvCxnSpPr>
          <p:nvPr/>
        </p:nvCxnSpPr>
        <p:spPr>
          <a:xfrm rot="16200000" flipH="1">
            <a:off x="1505566" y="4310888"/>
            <a:ext cx="653989" cy="78767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0F74CC3-48B2-478C-A122-9AE68049460D}"/>
              </a:ext>
            </a:extLst>
          </p:cNvPr>
          <p:cNvCxnSpPr>
            <a:cxnSpLocks/>
          </p:cNvCxnSpPr>
          <p:nvPr/>
        </p:nvCxnSpPr>
        <p:spPr>
          <a:xfrm flipH="1">
            <a:off x="8224417" y="3056586"/>
            <a:ext cx="0" cy="46845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21" grpId="0"/>
      <p:bldP spid="24" grpId="0"/>
      <p:bldP spid="22" grpId="0" animBg="1"/>
      <p:bldP spid="26" grpId="0"/>
      <p:bldP spid="27" grpId="0"/>
      <p:bldP spid="28" grpId="0"/>
      <p:bldP spid="37" grpId="0" animBg="1"/>
      <p:bldP spid="81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D20852-2F0B-454F-9122-43538DC4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of delegated authorization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B4D76-AAF3-894D-A36A-0B05531C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20503"/>
          </a:xfrm>
        </p:spPr>
        <p:txBody>
          <a:bodyPr>
            <a:normAutofit/>
          </a:bodyPr>
          <a:lstStyle/>
          <a:p>
            <a:r>
              <a:rPr lang="en-US" dirty="0"/>
              <a:t>A third-party app wants to access some resources of another service provider, whose access is restricted by authorization.</a:t>
            </a:r>
          </a:p>
          <a:p>
            <a:pPr marL="914400" lvl="2" indent="0">
              <a:buNone/>
            </a:pPr>
            <a:r>
              <a:rPr lang="en-US" sz="2400" dirty="0"/>
              <a:t>The authorization must be delegated to the third-party app.</a:t>
            </a:r>
          </a:p>
          <a:p>
            <a:endParaRPr lang="en-US" dirty="0"/>
          </a:p>
          <a:p>
            <a:r>
              <a:rPr lang="en-US" dirty="0"/>
              <a:t>Today delegated authorization is very common: </a:t>
            </a:r>
          </a:p>
          <a:p>
            <a:pPr lvl="1"/>
            <a:r>
              <a:rPr lang="en-US" sz="2400" dirty="0"/>
              <a:t>Your Strava app may synchronize your Fitbit data </a:t>
            </a:r>
          </a:p>
          <a:p>
            <a:pPr marL="457200" lvl="1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	 Fitbit authorization is delegated to Strava</a:t>
            </a:r>
          </a:p>
          <a:p>
            <a:pPr lvl="1"/>
            <a:r>
              <a:rPr lang="en-US" sz="2400" dirty="0"/>
              <a:t>You may share your preferred song in Spotify on your Facebook profile </a:t>
            </a:r>
          </a:p>
          <a:p>
            <a:pPr marL="914400" lvl="2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Facebook authorization is delegated to Spotify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can a third-party app perform delegated authorization?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9D0F17-AFB0-8940-94A8-58015333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9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D3E86-C0E5-2447-BF36-1F0F92C0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incorrect solution: sharing login credentials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8B3E47-0F22-9444-AACA-9351B892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21CFC23-D22B-4E40-8E41-B9236C460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7" b="5925"/>
          <a:stretch/>
        </p:blipFill>
        <p:spPr>
          <a:xfrm>
            <a:off x="554420" y="1270059"/>
            <a:ext cx="11083160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EEBDA-D940-694F-B9CB-3A3DC5E7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</a:t>
            </a:r>
            <a:r>
              <a:rPr lang="it-IT" dirty="0" err="1"/>
              <a:t>protocol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8408D-98C4-C342-BF8A-2EF822DCE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10455"/>
          </a:xfrm>
        </p:spPr>
        <p:txBody>
          <a:bodyPr>
            <a:normAutofit/>
          </a:bodyPr>
          <a:lstStyle/>
          <a:p>
            <a:r>
              <a:rPr lang="en-GB" b="1" dirty="0"/>
              <a:t>OAuth (Open Authorization): </a:t>
            </a:r>
            <a:r>
              <a:rPr lang="en-GB" dirty="0"/>
              <a:t>a protocol for delegated authorization that does not require to share credentials with the third-party app.</a:t>
            </a:r>
          </a:p>
          <a:p>
            <a:r>
              <a:rPr lang="en-GB" dirty="0"/>
              <a:t>2007: First version (OAuth 1.0)</a:t>
            </a:r>
          </a:p>
          <a:p>
            <a:r>
              <a:rPr lang="en-GB" dirty="0"/>
              <a:t>2012: Second version (OAuth 2.0)</a:t>
            </a:r>
          </a:p>
          <a:p>
            <a:r>
              <a:rPr lang="en-GB" dirty="0"/>
              <a:t>Main co-author is Blaine Cook, one of the developers of Twitter.</a:t>
            </a:r>
          </a:p>
          <a:p>
            <a:r>
              <a:rPr lang="en-GB" dirty="0"/>
              <a:t>Today OAuth is commonly used by companies such as Twitter, Amazon, Google, Facebook and Microsoft to permit the users to share information about their accounts with third-party applications or websites.</a:t>
            </a:r>
          </a:p>
          <a:p>
            <a:endParaRPr lang="en-GB" dirty="0"/>
          </a:p>
          <a:p>
            <a:pPr marL="1257300" lvl="3" indent="0">
              <a:buNone/>
            </a:pPr>
            <a:r>
              <a:rPr lang="en-GB" sz="2400" u="sng" dirty="0"/>
              <a:t>Why do we study OAuth?</a:t>
            </a:r>
            <a:r>
              <a:rPr lang="en-GB" sz="2400" dirty="0"/>
              <a:t> </a:t>
            </a:r>
          </a:p>
          <a:p>
            <a:pPr marL="1257300" lvl="3" indent="0">
              <a:buNone/>
            </a:pPr>
            <a:r>
              <a:rPr lang="en-GB" sz="2400" dirty="0"/>
              <a:t>If you develop an app that integrates data from third-party servers that require authorization, you may need to use OAuth to request resources.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D5D84E-9B3A-464E-8573-32F27C2F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0BDB38-2241-4435-40A3-CF23B5F56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8" y="4972908"/>
            <a:ext cx="1218029" cy="12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OAuth</a:t>
            </a:r>
            <a:r>
              <a:rPr lang="it-IT" dirty="0"/>
              <a:t> </a:t>
            </a:r>
            <a:r>
              <a:rPr lang="it-IT" dirty="0" err="1"/>
              <a:t>roles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192689"/>
          </a:xfrm>
        </p:spPr>
        <p:txBody>
          <a:bodyPr/>
          <a:lstStyle/>
          <a:p>
            <a:r>
              <a:rPr lang="en-GB" b="1" dirty="0"/>
              <a:t>Resource owner</a:t>
            </a:r>
            <a:r>
              <a:rPr lang="en-GB" dirty="0"/>
              <a:t>: The </a:t>
            </a:r>
            <a:r>
              <a:rPr lang="en-GB" i="1" dirty="0"/>
              <a:t>user</a:t>
            </a:r>
            <a:r>
              <a:rPr lang="en-GB" dirty="0"/>
              <a:t> who authorizes a third-party </a:t>
            </a:r>
            <a:r>
              <a:rPr lang="en-GB" i="1" dirty="0"/>
              <a:t>application</a:t>
            </a:r>
            <a:r>
              <a:rPr lang="en-GB" dirty="0"/>
              <a:t> to access their data. </a:t>
            </a:r>
          </a:p>
          <a:p>
            <a:pPr lvl="1"/>
            <a:r>
              <a:rPr lang="en-GB" sz="2400" dirty="0"/>
              <a:t>The application’s access to the user’s data is </a:t>
            </a:r>
            <a:r>
              <a:rPr lang="en-GB" sz="2400" u="sng" dirty="0"/>
              <a:t>limited to the scope</a:t>
            </a:r>
            <a:r>
              <a:rPr lang="en-GB" sz="2400" dirty="0"/>
              <a:t> of the authorization granted (e.g., read or write access).</a:t>
            </a:r>
            <a:endParaRPr lang="en-GB" dirty="0"/>
          </a:p>
          <a:p>
            <a:r>
              <a:rPr lang="en-GB" b="1" dirty="0"/>
              <a:t>Client</a:t>
            </a:r>
            <a:r>
              <a:rPr lang="en-GB" dirty="0"/>
              <a:t>: The third-party </a:t>
            </a:r>
            <a:r>
              <a:rPr lang="en-GB" i="1" dirty="0"/>
              <a:t>application</a:t>
            </a:r>
            <a:r>
              <a:rPr lang="en-GB" dirty="0"/>
              <a:t> that wants to access the </a:t>
            </a:r>
            <a:r>
              <a:rPr lang="en-GB" i="1" dirty="0"/>
              <a:t>user</a:t>
            </a:r>
            <a:r>
              <a:rPr lang="en-GB" dirty="0"/>
              <a:t>’s account. </a:t>
            </a:r>
          </a:p>
          <a:p>
            <a:pPr lvl="1"/>
            <a:r>
              <a:rPr lang="en-GB" sz="2400" dirty="0"/>
              <a:t>The client must be authorized by the user.</a:t>
            </a:r>
          </a:p>
          <a:p>
            <a:pPr lvl="1"/>
            <a:r>
              <a:rPr lang="en-GB" sz="2400" dirty="0"/>
              <a:t>The authorization must be validated by an API of the authorization server.</a:t>
            </a:r>
          </a:p>
          <a:p>
            <a:r>
              <a:rPr lang="en-GB" b="1" dirty="0"/>
              <a:t>Resource server</a:t>
            </a:r>
            <a:r>
              <a:rPr lang="en-GB" dirty="0"/>
              <a:t>: The server hosting the protected user data.</a:t>
            </a:r>
          </a:p>
          <a:p>
            <a:r>
              <a:rPr lang="en-GB" b="1" dirty="0"/>
              <a:t>Authorization server</a:t>
            </a:r>
            <a:r>
              <a:rPr lang="en-GB" dirty="0"/>
              <a:t>: It verifies the identity of the </a:t>
            </a:r>
            <a:r>
              <a:rPr lang="en-GB" i="1" dirty="0"/>
              <a:t>user</a:t>
            </a:r>
            <a:r>
              <a:rPr lang="en-GB" dirty="0"/>
              <a:t> and issues access tokens to the third-party </a:t>
            </a:r>
            <a:r>
              <a:rPr lang="en-GB" i="1" dirty="0"/>
              <a:t>application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6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1829</Words>
  <Application>Microsoft Macintosh PowerPoint</Application>
  <PresentationFormat>Widescreen</PresentationFormat>
  <Paragraphs>308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Menlo</vt:lpstr>
      <vt:lpstr>Palatino Linotype</vt:lpstr>
      <vt:lpstr>Roboto Mono</vt:lpstr>
      <vt:lpstr>Times New Roman</vt:lpstr>
      <vt:lpstr>Wingdings</vt:lpstr>
      <vt:lpstr>Tema di Office</vt:lpstr>
      <vt:lpstr>PowerPoint Presentation</vt:lpstr>
      <vt:lpstr>Authorization</vt:lpstr>
      <vt:lpstr>Basic access authentication</vt:lpstr>
      <vt:lpstr>Basic access authentication</vt:lpstr>
      <vt:lpstr>Digest access authentication</vt:lpstr>
      <vt:lpstr>The problem of delegated authorization</vt:lpstr>
      <vt:lpstr>The incorrect solution: sharing login credentials</vt:lpstr>
      <vt:lpstr>OAuth protocol</vt:lpstr>
      <vt:lpstr>OAuth roles</vt:lpstr>
      <vt:lpstr>OAuth abstract model</vt:lpstr>
      <vt:lpstr>Application registration</vt:lpstr>
      <vt:lpstr>Example of delegated authentication with OAuth</vt:lpstr>
      <vt:lpstr>Refresh token</vt:lpstr>
      <vt:lpstr>JSON Web token</vt:lpstr>
      <vt:lpstr>JSON Web token</vt:lpstr>
      <vt:lpstr>JSON Web token</vt:lpstr>
      <vt:lpstr>Example of a JWT token</vt:lpstr>
      <vt:lpstr>How authorization works in the IMPACT backend</vt:lpstr>
      <vt:lpstr>The IMPACT user types and permissions</vt:lpstr>
      <vt:lpstr>The researcher role</vt:lpstr>
      <vt:lpstr>Get the authorization: The IMPACT gate</vt:lpstr>
      <vt:lpstr>The IMPACT gate: token</vt:lpstr>
      <vt:lpstr>Get the token using POSTMAN</vt:lpstr>
      <vt:lpstr>(Wrongly) Get the token using POSTMAN</vt:lpstr>
      <vt:lpstr>(Wrongly) Get the token using POSTMAN</vt:lpstr>
      <vt:lpstr>Inspect the access token</vt:lpstr>
      <vt:lpstr>The IMPACT gate: refresh</vt:lpstr>
      <vt:lpstr>Refresh the token using POSTMAN</vt:lpstr>
      <vt:lpstr>Inspect the new access token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536</cp:revision>
  <dcterms:created xsi:type="dcterms:W3CDTF">2021-07-19T09:08:13Z</dcterms:created>
  <dcterms:modified xsi:type="dcterms:W3CDTF">2024-02-21T10:18:28Z</dcterms:modified>
</cp:coreProperties>
</file>