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340" r:id="rId3"/>
    <p:sldId id="341" r:id="rId4"/>
    <p:sldId id="342" r:id="rId5"/>
    <p:sldId id="343" r:id="rId6"/>
    <p:sldId id="345" r:id="rId7"/>
    <p:sldId id="344" r:id="rId8"/>
    <p:sldId id="346" r:id="rId9"/>
    <p:sldId id="347" r:id="rId10"/>
    <p:sldId id="348" r:id="rId11"/>
    <p:sldId id="349" r:id="rId12"/>
    <p:sldId id="350" r:id="rId13"/>
    <p:sldId id="351" r:id="rId14"/>
    <p:sldId id="354" r:id="rId15"/>
    <p:sldId id="356" r:id="rId16"/>
    <p:sldId id="357" r:id="rId17"/>
    <p:sldId id="3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Stile chiaro 1 - Color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41" autoAdjust="0"/>
    <p:restoredTop sz="94660"/>
  </p:normalViewPr>
  <p:slideViewPr>
    <p:cSldViewPr snapToGrid="0">
      <p:cViewPr varScale="1">
        <p:scale>
          <a:sx n="124" d="100"/>
          <a:sy n="124" d="100"/>
        </p:scale>
        <p:origin x="5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090E0-FB0C-49E9-9864-9F53EABEA96F}" type="datetimeFigureOut">
              <a:rPr lang="en-GB" smtClean="0"/>
              <a:t>02/02/2024</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9C82F-DE94-4CA4-8B4D-F0EAC95D82AA}" type="slidenum">
              <a:rPr lang="en-GB" smtClean="0"/>
              <a:t>‹#›</a:t>
            </a:fld>
            <a:endParaRPr lang="en-GB"/>
          </a:p>
        </p:txBody>
      </p:sp>
    </p:spTree>
    <p:extLst>
      <p:ext uri="{BB962C8B-B14F-4D97-AF65-F5344CB8AC3E}">
        <p14:creationId xmlns:p14="http://schemas.microsoft.com/office/powerpoint/2010/main" val="1421094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100502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2023-2024</a:t>
            </a:r>
          </a:p>
          <a:p>
            <a:pPr>
              <a:spcAft>
                <a:spcPts val="600"/>
              </a:spcAft>
            </a:pPr>
            <a:r>
              <a:rPr lang="it-IT" sz="2800" baseline="0" dirty="0"/>
              <a:t>Giacomo Cappon</a:t>
            </a:r>
            <a:endParaRPr lang="en-GB" sz="2800" dirty="0"/>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example.com/library" TargetMode="External"/><Relationship Id="rId2" Type="http://schemas.openxmlformats.org/officeDocument/2006/relationships/hyperlink" Target="http://www.example.co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www.example.com/library" TargetMode="External"/><Relationship Id="rId2" Type="http://schemas.openxmlformats.org/officeDocument/2006/relationships/hyperlink" Target="http://www.example.co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p:cNvSpPr>
            <a:spLocks noGrp="1"/>
          </p:cNvSpPr>
          <p:nvPr>
            <p:ph type="subTitle" idx="1"/>
          </p:nvPr>
        </p:nvSpPr>
        <p:spPr>
          <a:xfrm>
            <a:off x="1426028" y="2355399"/>
            <a:ext cx="9679294" cy="1570716"/>
          </a:xfrm>
        </p:spPr>
        <p:txBody>
          <a:bodyPr/>
          <a:lstStyle/>
          <a:p>
            <a:r>
              <a:rPr lang="en-US" dirty="0"/>
              <a:t>The theory exam</a:t>
            </a:r>
          </a:p>
        </p:txBody>
      </p:sp>
    </p:spTree>
    <p:extLst>
      <p:ext uri="{BB962C8B-B14F-4D97-AF65-F5344CB8AC3E}">
        <p14:creationId xmlns:p14="http://schemas.microsoft.com/office/powerpoint/2010/main" val="406818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8DFCF4-137A-A3AD-B37B-04F25E4F561C}"/>
              </a:ext>
            </a:extLst>
          </p:cNvPr>
          <p:cNvSpPr>
            <a:spLocks noGrp="1"/>
          </p:cNvSpPr>
          <p:nvPr>
            <p:ph type="title"/>
          </p:nvPr>
        </p:nvSpPr>
        <p:spPr/>
        <p:txBody>
          <a:bodyPr/>
          <a:lstStyle/>
          <a:p>
            <a:r>
              <a:rPr lang="it-IT" dirty="0" err="1"/>
              <a:t>Examples</a:t>
            </a:r>
            <a:r>
              <a:rPr lang="it-IT" dirty="0"/>
              <a:t> of multiple-option </a:t>
            </a:r>
            <a:r>
              <a:rPr lang="it-IT" dirty="0" err="1"/>
              <a:t>questions</a:t>
            </a:r>
            <a:r>
              <a:rPr lang="it-IT" dirty="0"/>
              <a:t> </a:t>
            </a:r>
          </a:p>
        </p:txBody>
      </p:sp>
      <p:sp>
        <p:nvSpPr>
          <p:cNvPr id="3" name="Segnaposto contenuto 2">
            <a:extLst>
              <a:ext uri="{FF2B5EF4-FFF2-40B4-BE49-F238E27FC236}">
                <a16:creationId xmlns:a16="http://schemas.microsoft.com/office/drawing/2014/main" id="{62390095-C5B6-B2C1-9394-73528D167EB4}"/>
              </a:ext>
            </a:extLst>
          </p:cNvPr>
          <p:cNvSpPr>
            <a:spLocks noGrp="1"/>
          </p:cNvSpPr>
          <p:nvPr>
            <p:ph idx="1"/>
          </p:nvPr>
        </p:nvSpPr>
        <p:spPr>
          <a:xfrm>
            <a:off x="428172" y="1361167"/>
            <a:ext cx="11368314" cy="5182040"/>
          </a:xfrm>
        </p:spPr>
        <p:txBody>
          <a:bodyPr>
            <a:normAutofit/>
          </a:bodyPr>
          <a:lstStyle/>
          <a:p>
            <a:pPr marL="0" indent="0">
              <a:buNone/>
            </a:pP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Q3. The Diffie-Hellman protocol can be used to: </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2800" b="1" dirty="0">
                <a:solidFill>
                  <a:srgbClr val="00B050"/>
                </a:solidFill>
                <a:effectLst/>
                <a:latin typeface="Palatino Linotype" panose="02040502050505030304" pitchFamily="18" charset="0"/>
                <a:ea typeface="Calibri" panose="020F0502020204030204" pitchFamily="34" charset="0"/>
                <a:cs typeface="Times New Roman" panose="02020603050405020304" pitchFamily="18" charset="0"/>
              </a:rPr>
              <a:t>Generate a shared secret key, without the need to exchange the key through a communication channel.</a:t>
            </a:r>
            <a:endParaRPr lang="it-IT" sz="2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Authenticate two communicating parties.</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Perform the digital signature of a message.</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None of the previous answers.</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dirty="0"/>
          </a:p>
        </p:txBody>
      </p:sp>
      <p:sp>
        <p:nvSpPr>
          <p:cNvPr id="4" name="Segnaposto numero diapositiva 3">
            <a:extLst>
              <a:ext uri="{FF2B5EF4-FFF2-40B4-BE49-F238E27FC236}">
                <a16:creationId xmlns:a16="http://schemas.microsoft.com/office/drawing/2014/main" id="{70CAC3C8-01C8-7744-A359-E2B8C46FBB08}"/>
              </a:ext>
            </a:extLst>
          </p:cNvPr>
          <p:cNvSpPr>
            <a:spLocks noGrp="1"/>
          </p:cNvSpPr>
          <p:nvPr>
            <p:ph type="sldNum" sz="quarter" idx="12"/>
          </p:nvPr>
        </p:nvSpPr>
        <p:spPr/>
        <p:txBody>
          <a:bodyPr/>
          <a:lstStyle/>
          <a:p>
            <a:fld id="{31DE2C5B-556E-47B8-A792-024C2FCA4ACC}" type="slidenum">
              <a:rPr lang="en-GB" smtClean="0"/>
              <a:t>10</a:t>
            </a:fld>
            <a:endParaRPr lang="en-GB"/>
          </a:p>
        </p:txBody>
      </p:sp>
    </p:spTree>
    <p:extLst>
      <p:ext uri="{BB962C8B-B14F-4D97-AF65-F5344CB8AC3E}">
        <p14:creationId xmlns:p14="http://schemas.microsoft.com/office/powerpoint/2010/main" val="2420908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8DFCF4-137A-A3AD-B37B-04F25E4F561C}"/>
              </a:ext>
            </a:extLst>
          </p:cNvPr>
          <p:cNvSpPr>
            <a:spLocks noGrp="1"/>
          </p:cNvSpPr>
          <p:nvPr>
            <p:ph type="title"/>
          </p:nvPr>
        </p:nvSpPr>
        <p:spPr/>
        <p:txBody>
          <a:bodyPr/>
          <a:lstStyle/>
          <a:p>
            <a:r>
              <a:rPr lang="it-IT" dirty="0" err="1"/>
              <a:t>Examples</a:t>
            </a:r>
            <a:r>
              <a:rPr lang="it-IT" dirty="0"/>
              <a:t> of multiple-option </a:t>
            </a:r>
            <a:r>
              <a:rPr lang="it-IT" dirty="0" err="1"/>
              <a:t>questions</a:t>
            </a:r>
            <a:r>
              <a:rPr lang="it-IT" dirty="0"/>
              <a:t> </a:t>
            </a:r>
          </a:p>
        </p:txBody>
      </p:sp>
      <p:sp>
        <p:nvSpPr>
          <p:cNvPr id="3" name="Segnaposto contenuto 2">
            <a:extLst>
              <a:ext uri="{FF2B5EF4-FFF2-40B4-BE49-F238E27FC236}">
                <a16:creationId xmlns:a16="http://schemas.microsoft.com/office/drawing/2014/main" id="{62390095-C5B6-B2C1-9394-73528D167EB4}"/>
              </a:ext>
            </a:extLst>
          </p:cNvPr>
          <p:cNvSpPr>
            <a:spLocks noGrp="1"/>
          </p:cNvSpPr>
          <p:nvPr>
            <p:ph idx="1"/>
          </p:nvPr>
        </p:nvSpPr>
        <p:spPr>
          <a:xfrm>
            <a:off x="428172" y="1361167"/>
            <a:ext cx="11368314" cy="5182040"/>
          </a:xfrm>
        </p:spPr>
        <p:txBody>
          <a:bodyPr>
            <a:normAutofit/>
          </a:bodyPr>
          <a:lstStyle/>
          <a:p>
            <a:pPr marL="0" indent="0">
              <a:buNone/>
            </a:pP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Q4. In the O-Auth 2 protocol, the authorization server is responsible for: </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Checking access tokens and providing access to protected resources</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Checking access tokens and providing authorization codes</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Checking authorization codes and providing access tokens</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None of the previous answers.</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dirty="0"/>
          </a:p>
        </p:txBody>
      </p:sp>
      <p:sp>
        <p:nvSpPr>
          <p:cNvPr id="4" name="Segnaposto numero diapositiva 3">
            <a:extLst>
              <a:ext uri="{FF2B5EF4-FFF2-40B4-BE49-F238E27FC236}">
                <a16:creationId xmlns:a16="http://schemas.microsoft.com/office/drawing/2014/main" id="{70CAC3C8-01C8-7744-A359-E2B8C46FBB08}"/>
              </a:ext>
            </a:extLst>
          </p:cNvPr>
          <p:cNvSpPr>
            <a:spLocks noGrp="1"/>
          </p:cNvSpPr>
          <p:nvPr>
            <p:ph type="sldNum" sz="quarter" idx="12"/>
          </p:nvPr>
        </p:nvSpPr>
        <p:spPr/>
        <p:txBody>
          <a:bodyPr/>
          <a:lstStyle/>
          <a:p>
            <a:fld id="{31DE2C5B-556E-47B8-A792-024C2FCA4ACC}" type="slidenum">
              <a:rPr lang="en-GB" smtClean="0"/>
              <a:t>11</a:t>
            </a:fld>
            <a:endParaRPr lang="en-GB"/>
          </a:p>
        </p:txBody>
      </p:sp>
    </p:spTree>
    <p:extLst>
      <p:ext uri="{BB962C8B-B14F-4D97-AF65-F5344CB8AC3E}">
        <p14:creationId xmlns:p14="http://schemas.microsoft.com/office/powerpoint/2010/main" val="2362668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8DFCF4-137A-A3AD-B37B-04F25E4F561C}"/>
              </a:ext>
            </a:extLst>
          </p:cNvPr>
          <p:cNvSpPr>
            <a:spLocks noGrp="1"/>
          </p:cNvSpPr>
          <p:nvPr>
            <p:ph type="title"/>
          </p:nvPr>
        </p:nvSpPr>
        <p:spPr/>
        <p:txBody>
          <a:bodyPr/>
          <a:lstStyle/>
          <a:p>
            <a:r>
              <a:rPr lang="it-IT" dirty="0" err="1"/>
              <a:t>Examples</a:t>
            </a:r>
            <a:r>
              <a:rPr lang="it-IT" dirty="0"/>
              <a:t> of multiple-option </a:t>
            </a:r>
            <a:r>
              <a:rPr lang="it-IT" dirty="0" err="1"/>
              <a:t>questions</a:t>
            </a:r>
            <a:r>
              <a:rPr lang="it-IT" dirty="0"/>
              <a:t> </a:t>
            </a:r>
          </a:p>
        </p:txBody>
      </p:sp>
      <p:sp>
        <p:nvSpPr>
          <p:cNvPr id="3" name="Segnaposto contenuto 2">
            <a:extLst>
              <a:ext uri="{FF2B5EF4-FFF2-40B4-BE49-F238E27FC236}">
                <a16:creationId xmlns:a16="http://schemas.microsoft.com/office/drawing/2014/main" id="{62390095-C5B6-B2C1-9394-73528D167EB4}"/>
              </a:ext>
            </a:extLst>
          </p:cNvPr>
          <p:cNvSpPr>
            <a:spLocks noGrp="1"/>
          </p:cNvSpPr>
          <p:nvPr>
            <p:ph idx="1"/>
          </p:nvPr>
        </p:nvSpPr>
        <p:spPr>
          <a:xfrm>
            <a:off x="428172" y="1361167"/>
            <a:ext cx="11368314" cy="5182040"/>
          </a:xfrm>
        </p:spPr>
        <p:txBody>
          <a:bodyPr>
            <a:normAutofit/>
          </a:bodyPr>
          <a:lstStyle/>
          <a:p>
            <a:pPr marL="0" indent="0">
              <a:buNone/>
            </a:pP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Q4. In the O-Auth 2 protocol, the authorization server is responsible for: </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Checking access tokens and providing access to protected resources</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Checking access tokens and providing authorization codes</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2800" b="1" dirty="0">
                <a:solidFill>
                  <a:srgbClr val="00B050"/>
                </a:solidFill>
                <a:effectLst/>
                <a:latin typeface="Palatino Linotype" panose="02040502050505030304" pitchFamily="18" charset="0"/>
                <a:ea typeface="Calibri" panose="020F0502020204030204" pitchFamily="34" charset="0"/>
                <a:cs typeface="Times New Roman" panose="02020603050405020304" pitchFamily="18" charset="0"/>
              </a:rPr>
              <a:t>Checking authorization codes and providing access tokens</a:t>
            </a:r>
            <a:endParaRPr lang="it-IT" sz="2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None of the previous answers.</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dirty="0"/>
          </a:p>
        </p:txBody>
      </p:sp>
      <p:sp>
        <p:nvSpPr>
          <p:cNvPr id="4" name="Segnaposto numero diapositiva 3">
            <a:extLst>
              <a:ext uri="{FF2B5EF4-FFF2-40B4-BE49-F238E27FC236}">
                <a16:creationId xmlns:a16="http://schemas.microsoft.com/office/drawing/2014/main" id="{70CAC3C8-01C8-7744-A359-E2B8C46FBB08}"/>
              </a:ext>
            </a:extLst>
          </p:cNvPr>
          <p:cNvSpPr>
            <a:spLocks noGrp="1"/>
          </p:cNvSpPr>
          <p:nvPr>
            <p:ph type="sldNum" sz="quarter" idx="12"/>
          </p:nvPr>
        </p:nvSpPr>
        <p:spPr/>
        <p:txBody>
          <a:bodyPr/>
          <a:lstStyle/>
          <a:p>
            <a:fld id="{31DE2C5B-556E-47B8-A792-024C2FCA4ACC}" type="slidenum">
              <a:rPr lang="en-GB" smtClean="0"/>
              <a:t>12</a:t>
            </a:fld>
            <a:endParaRPr lang="en-GB"/>
          </a:p>
        </p:txBody>
      </p:sp>
    </p:spTree>
    <p:extLst>
      <p:ext uri="{BB962C8B-B14F-4D97-AF65-F5344CB8AC3E}">
        <p14:creationId xmlns:p14="http://schemas.microsoft.com/office/powerpoint/2010/main" val="947089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69520A-FF88-8F34-A9FD-A61D9925BCB1}"/>
              </a:ext>
            </a:extLst>
          </p:cNvPr>
          <p:cNvSpPr>
            <a:spLocks noGrp="1"/>
          </p:cNvSpPr>
          <p:nvPr>
            <p:ph type="title"/>
          </p:nvPr>
        </p:nvSpPr>
        <p:spPr/>
        <p:txBody>
          <a:bodyPr/>
          <a:lstStyle/>
          <a:p>
            <a:r>
              <a:rPr lang="it-IT" dirty="0" err="1"/>
              <a:t>Examples</a:t>
            </a:r>
            <a:r>
              <a:rPr lang="it-IT" dirty="0"/>
              <a:t> of </a:t>
            </a:r>
            <a:r>
              <a:rPr lang="it-IT" dirty="0" err="1"/>
              <a:t>true</a:t>
            </a:r>
            <a:r>
              <a:rPr lang="it-IT" dirty="0"/>
              <a:t>-false </a:t>
            </a:r>
            <a:r>
              <a:rPr lang="it-IT" dirty="0" err="1"/>
              <a:t>questions</a:t>
            </a:r>
            <a:endParaRPr lang="it-IT" dirty="0"/>
          </a:p>
        </p:txBody>
      </p:sp>
      <p:sp>
        <p:nvSpPr>
          <p:cNvPr id="3" name="Segnaposto contenuto 2">
            <a:extLst>
              <a:ext uri="{FF2B5EF4-FFF2-40B4-BE49-F238E27FC236}">
                <a16:creationId xmlns:a16="http://schemas.microsoft.com/office/drawing/2014/main" id="{B23EEEE2-114D-41C6-AB36-4BC2A3B4E949}"/>
              </a:ext>
            </a:extLst>
          </p:cNvPr>
          <p:cNvSpPr>
            <a:spLocks noGrp="1"/>
          </p:cNvSpPr>
          <p:nvPr>
            <p:ph idx="1"/>
          </p:nvPr>
        </p:nvSpPr>
        <p:spPr/>
        <p:txBody>
          <a:bodyPr>
            <a:normAutofit/>
          </a:bodyPr>
          <a:lstStyle/>
          <a:p>
            <a:pPr marL="0" indent="0">
              <a:buNone/>
            </a:pP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Q6. </a:t>
            </a:r>
            <a:r>
              <a:rPr lang="en-US" sz="2800" dirty="0" err="1">
                <a:effectLst/>
                <a:latin typeface="Palatino Linotype" panose="02040502050505030304" pitchFamily="18" charset="0"/>
                <a:ea typeface="Calibri" panose="020F0502020204030204" pitchFamily="34" charset="0"/>
                <a:cs typeface="Times New Roman" panose="02020603050405020304" pitchFamily="18" charset="0"/>
              </a:rPr>
              <a:t>Amperometric</a:t>
            </a: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 electrochemical sensors measure the current between the working electrode and the counter electrode, while the potential of the working electrode is fixed. </a:t>
            </a:r>
            <a:endParaRPr lang="it-IT" sz="2800" dirty="0"/>
          </a:p>
        </p:txBody>
      </p:sp>
      <p:sp>
        <p:nvSpPr>
          <p:cNvPr id="4" name="Segnaposto numero diapositiva 3">
            <a:extLst>
              <a:ext uri="{FF2B5EF4-FFF2-40B4-BE49-F238E27FC236}">
                <a16:creationId xmlns:a16="http://schemas.microsoft.com/office/drawing/2014/main" id="{58490FDF-D3DC-D334-9BF4-BA4BACBAB543}"/>
              </a:ext>
            </a:extLst>
          </p:cNvPr>
          <p:cNvSpPr>
            <a:spLocks noGrp="1"/>
          </p:cNvSpPr>
          <p:nvPr>
            <p:ph type="sldNum" sz="quarter" idx="12"/>
          </p:nvPr>
        </p:nvSpPr>
        <p:spPr/>
        <p:txBody>
          <a:bodyPr/>
          <a:lstStyle/>
          <a:p>
            <a:fld id="{31DE2C5B-556E-47B8-A792-024C2FCA4ACC}" type="slidenum">
              <a:rPr lang="en-GB" smtClean="0"/>
              <a:t>13</a:t>
            </a:fld>
            <a:endParaRPr lang="en-GB"/>
          </a:p>
        </p:txBody>
      </p:sp>
      <p:sp>
        <p:nvSpPr>
          <p:cNvPr id="5" name="CasellaDiTesto 4">
            <a:extLst>
              <a:ext uri="{FF2B5EF4-FFF2-40B4-BE49-F238E27FC236}">
                <a16:creationId xmlns:a16="http://schemas.microsoft.com/office/drawing/2014/main" id="{8B863461-13FD-F7A5-B47D-6019FBA1EE64}"/>
              </a:ext>
            </a:extLst>
          </p:cNvPr>
          <p:cNvSpPr txBox="1"/>
          <p:nvPr/>
        </p:nvSpPr>
        <p:spPr>
          <a:xfrm>
            <a:off x="5066675" y="2960558"/>
            <a:ext cx="1641423" cy="584775"/>
          </a:xfrm>
          <a:prstGeom prst="rect">
            <a:avLst/>
          </a:prstGeom>
          <a:noFill/>
        </p:spPr>
        <p:txBody>
          <a:bodyPr wrap="square" rtlCol="0">
            <a:spAutoFit/>
          </a:bodyPr>
          <a:lstStyle/>
          <a:p>
            <a:pPr algn="ctr"/>
            <a:r>
              <a:rPr lang="it-IT" sz="3200" b="1" dirty="0">
                <a:solidFill>
                  <a:srgbClr val="00B050"/>
                </a:solidFill>
                <a:latin typeface="Palatino Linotype" panose="02040502050505030304" pitchFamily="18" charset="0"/>
              </a:rPr>
              <a:t>TRUE</a:t>
            </a:r>
            <a:endParaRPr lang="it-IT" b="1"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390411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69520A-FF88-8F34-A9FD-A61D9925BCB1}"/>
              </a:ext>
            </a:extLst>
          </p:cNvPr>
          <p:cNvSpPr>
            <a:spLocks noGrp="1"/>
          </p:cNvSpPr>
          <p:nvPr>
            <p:ph type="title"/>
          </p:nvPr>
        </p:nvSpPr>
        <p:spPr/>
        <p:txBody>
          <a:bodyPr/>
          <a:lstStyle/>
          <a:p>
            <a:r>
              <a:rPr lang="it-IT" dirty="0" err="1"/>
              <a:t>Examples</a:t>
            </a:r>
            <a:r>
              <a:rPr lang="it-IT" dirty="0"/>
              <a:t> of </a:t>
            </a:r>
            <a:r>
              <a:rPr lang="it-IT" dirty="0" err="1"/>
              <a:t>true</a:t>
            </a:r>
            <a:r>
              <a:rPr lang="it-IT" dirty="0"/>
              <a:t>-false </a:t>
            </a:r>
            <a:r>
              <a:rPr lang="it-IT" dirty="0" err="1"/>
              <a:t>questions</a:t>
            </a:r>
            <a:endParaRPr lang="it-IT" dirty="0"/>
          </a:p>
        </p:txBody>
      </p:sp>
      <p:sp>
        <p:nvSpPr>
          <p:cNvPr id="3" name="Segnaposto contenuto 2">
            <a:extLst>
              <a:ext uri="{FF2B5EF4-FFF2-40B4-BE49-F238E27FC236}">
                <a16:creationId xmlns:a16="http://schemas.microsoft.com/office/drawing/2014/main" id="{B23EEEE2-114D-41C6-AB36-4BC2A3B4E949}"/>
              </a:ext>
            </a:extLst>
          </p:cNvPr>
          <p:cNvSpPr>
            <a:spLocks noGrp="1"/>
          </p:cNvSpPr>
          <p:nvPr>
            <p:ph idx="1"/>
          </p:nvPr>
        </p:nvSpPr>
        <p:spPr/>
        <p:txBody>
          <a:bodyPr>
            <a:normAutofit/>
          </a:bodyPr>
          <a:lstStyle/>
          <a:p>
            <a:pPr marL="0" indent="0">
              <a:buNone/>
            </a:pP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Q7. TCP (Transport Communication Protocol) is an unreliable connectionless protocol of the transport layer. </a:t>
            </a:r>
            <a:endParaRPr lang="it-IT" sz="2800" dirty="0"/>
          </a:p>
        </p:txBody>
      </p:sp>
      <p:sp>
        <p:nvSpPr>
          <p:cNvPr id="4" name="Segnaposto numero diapositiva 3">
            <a:extLst>
              <a:ext uri="{FF2B5EF4-FFF2-40B4-BE49-F238E27FC236}">
                <a16:creationId xmlns:a16="http://schemas.microsoft.com/office/drawing/2014/main" id="{58490FDF-D3DC-D334-9BF4-BA4BACBAB543}"/>
              </a:ext>
            </a:extLst>
          </p:cNvPr>
          <p:cNvSpPr>
            <a:spLocks noGrp="1"/>
          </p:cNvSpPr>
          <p:nvPr>
            <p:ph type="sldNum" sz="quarter" idx="12"/>
          </p:nvPr>
        </p:nvSpPr>
        <p:spPr/>
        <p:txBody>
          <a:bodyPr/>
          <a:lstStyle/>
          <a:p>
            <a:fld id="{31DE2C5B-556E-47B8-A792-024C2FCA4ACC}" type="slidenum">
              <a:rPr lang="en-GB" smtClean="0"/>
              <a:t>14</a:t>
            </a:fld>
            <a:endParaRPr lang="en-GB"/>
          </a:p>
        </p:txBody>
      </p:sp>
      <p:sp>
        <p:nvSpPr>
          <p:cNvPr id="5" name="CasellaDiTesto 4">
            <a:extLst>
              <a:ext uri="{FF2B5EF4-FFF2-40B4-BE49-F238E27FC236}">
                <a16:creationId xmlns:a16="http://schemas.microsoft.com/office/drawing/2014/main" id="{8B863461-13FD-F7A5-B47D-6019FBA1EE64}"/>
              </a:ext>
            </a:extLst>
          </p:cNvPr>
          <p:cNvSpPr txBox="1"/>
          <p:nvPr/>
        </p:nvSpPr>
        <p:spPr>
          <a:xfrm>
            <a:off x="5066675" y="2960558"/>
            <a:ext cx="1641423" cy="584775"/>
          </a:xfrm>
          <a:prstGeom prst="rect">
            <a:avLst/>
          </a:prstGeom>
          <a:noFill/>
        </p:spPr>
        <p:txBody>
          <a:bodyPr wrap="square" rtlCol="0">
            <a:spAutoFit/>
          </a:bodyPr>
          <a:lstStyle/>
          <a:p>
            <a:pPr algn="ctr"/>
            <a:r>
              <a:rPr lang="it-IT" sz="3200" b="1" dirty="0">
                <a:solidFill>
                  <a:srgbClr val="FF0000"/>
                </a:solidFill>
                <a:latin typeface="Palatino Linotype" panose="02040502050505030304" pitchFamily="18" charset="0"/>
              </a:rPr>
              <a:t>FALSE</a:t>
            </a:r>
            <a:endParaRPr lang="it-IT" b="1" dirty="0">
              <a:solidFill>
                <a:srgbClr val="FF0000"/>
              </a:solidFill>
              <a:latin typeface="Palatino Linotype" panose="02040502050505030304" pitchFamily="18" charset="0"/>
            </a:endParaRPr>
          </a:p>
        </p:txBody>
      </p:sp>
    </p:spTree>
    <p:extLst>
      <p:ext uri="{BB962C8B-B14F-4D97-AF65-F5344CB8AC3E}">
        <p14:creationId xmlns:p14="http://schemas.microsoft.com/office/powerpoint/2010/main" val="389357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66EB3-8BE4-359F-B352-1F503AB2B2CB}"/>
              </a:ext>
            </a:extLst>
          </p:cNvPr>
          <p:cNvSpPr>
            <a:spLocks noGrp="1"/>
          </p:cNvSpPr>
          <p:nvPr>
            <p:ph type="title"/>
          </p:nvPr>
        </p:nvSpPr>
        <p:spPr/>
        <p:txBody>
          <a:bodyPr/>
          <a:lstStyle/>
          <a:p>
            <a:r>
              <a:rPr lang="it-IT" dirty="0" err="1"/>
              <a:t>Examples</a:t>
            </a:r>
            <a:r>
              <a:rPr lang="it-IT" dirty="0"/>
              <a:t> of open </a:t>
            </a:r>
            <a:r>
              <a:rPr lang="it-IT" dirty="0" err="1"/>
              <a:t>questions</a:t>
            </a:r>
            <a:endParaRPr lang="it-IT" dirty="0"/>
          </a:p>
        </p:txBody>
      </p:sp>
      <p:sp>
        <p:nvSpPr>
          <p:cNvPr id="3" name="Segnaposto contenuto 2">
            <a:extLst>
              <a:ext uri="{FF2B5EF4-FFF2-40B4-BE49-F238E27FC236}">
                <a16:creationId xmlns:a16="http://schemas.microsoft.com/office/drawing/2014/main" id="{6C3E232F-845A-74AB-F81B-B47455340DCB}"/>
              </a:ext>
            </a:extLst>
          </p:cNvPr>
          <p:cNvSpPr>
            <a:spLocks noGrp="1"/>
          </p:cNvSpPr>
          <p:nvPr>
            <p:ph idx="1"/>
          </p:nvPr>
        </p:nvSpPr>
        <p:spPr>
          <a:xfrm>
            <a:off x="428172" y="1361167"/>
            <a:ext cx="11368314" cy="860243"/>
          </a:xfrm>
        </p:spPr>
        <p:txBody>
          <a:bodyPr/>
          <a:lstStyle/>
          <a:p>
            <a:pPr marL="0" indent="0">
              <a:buNone/>
            </a:pPr>
            <a:r>
              <a:rPr lang="en-US" dirty="0">
                <a:effectLst/>
                <a:latin typeface="Palatino Linotype" panose="02040502050505030304" pitchFamily="18" charset="0"/>
                <a:ea typeface="Calibri" panose="020F0502020204030204" pitchFamily="34" charset="0"/>
                <a:cs typeface="Times New Roman" panose="02020603050405020304" pitchFamily="18" charset="0"/>
              </a:rPr>
              <a:t>Q9. Provide a brief description of the following HTTP methods: GET, HEAD, POST, PUT, DELETE. </a:t>
            </a:r>
            <a:endParaRPr lang="it-IT"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
        <p:nvSpPr>
          <p:cNvPr id="4" name="Segnaposto numero diapositiva 3">
            <a:extLst>
              <a:ext uri="{FF2B5EF4-FFF2-40B4-BE49-F238E27FC236}">
                <a16:creationId xmlns:a16="http://schemas.microsoft.com/office/drawing/2014/main" id="{B425F44F-FB00-6331-AE9C-F38A1E6EA25D}"/>
              </a:ext>
            </a:extLst>
          </p:cNvPr>
          <p:cNvSpPr>
            <a:spLocks noGrp="1"/>
          </p:cNvSpPr>
          <p:nvPr>
            <p:ph type="sldNum" sz="quarter" idx="12"/>
          </p:nvPr>
        </p:nvSpPr>
        <p:spPr/>
        <p:txBody>
          <a:bodyPr/>
          <a:lstStyle/>
          <a:p>
            <a:fld id="{31DE2C5B-556E-47B8-A792-024C2FCA4ACC}" type="slidenum">
              <a:rPr lang="en-GB" smtClean="0"/>
              <a:t>15</a:t>
            </a:fld>
            <a:endParaRPr lang="en-GB"/>
          </a:p>
        </p:txBody>
      </p:sp>
      <p:sp>
        <p:nvSpPr>
          <p:cNvPr id="5" name="Segnaposto contenuto 2">
            <a:extLst>
              <a:ext uri="{FF2B5EF4-FFF2-40B4-BE49-F238E27FC236}">
                <a16:creationId xmlns:a16="http://schemas.microsoft.com/office/drawing/2014/main" id="{C0CA1A39-49EE-ACD5-ECB4-B49AC6DE7874}"/>
              </a:ext>
            </a:extLst>
          </p:cNvPr>
          <p:cNvSpPr txBox="1">
            <a:spLocks/>
          </p:cNvSpPr>
          <p:nvPr/>
        </p:nvSpPr>
        <p:spPr>
          <a:xfrm>
            <a:off x="411843" y="2397986"/>
            <a:ext cx="11368314" cy="395836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u="sng" dirty="0">
                <a:ea typeface="Calibri" panose="020F0502020204030204" pitchFamily="34" charset="0"/>
                <a:cs typeface="Times New Roman" panose="02020603050405020304" pitchFamily="18" charset="0"/>
              </a:rPr>
              <a:t>Possible answer:</a:t>
            </a:r>
          </a:p>
          <a:p>
            <a:r>
              <a:rPr lang="en-US" dirty="0">
                <a:ea typeface="Calibri" panose="020F0502020204030204" pitchFamily="34" charset="0"/>
                <a:cs typeface="Times New Roman" panose="02020603050405020304" pitchFamily="18" charset="0"/>
              </a:rPr>
              <a:t>GET: </a:t>
            </a:r>
            <a:r>
              <a:rPr lang="en-US" dirty="0"/>
              <a:t>Method used to request the server to send a page or an object. It only retrieves data.</a:t>
            </a:r>
            <a:endParaRPr lang="en-US" dirty="0">
              <a:ea typeface="Calibri" panose="020F0502020204030204" pitchFamily="34" charset="0"/>
              <a:cs typeface="Times New Roman" panose="02020603050405020304" pitchFamily="18" charset="0"/>
            </a:endParaRPr>
          </a:p>
          <a:p>
            <a:r>
              <a:rPr lang="en-US" dirty="0">
                <a:ea typeface="Calibri" panose="020F0502020204030204" pitchFamily="34" charset="0"/>
                <a:cs typeface="Times New Roman" panose="02020603050405020304" pitchFamily="18" charset="0"/>
              </a:rPr>
              <a:t>HEAD: </a:t>
            </a:r>
            <a:r>
              <a:rPr lang="en-GB" dirty="0"/>
              <a:t>Method used to ask for the response message header, without requesting the actual page content. </a:t>
            </a:r>
            <a:endParaRPr lang="en-US" dirty="0">
              <a:ea typeface="Calibri" panose="020F0502020204030204" pitchFamily="34" charset="0"/>
              <a:cs typeface="Times New Roman" panose="02020603050405020304" pitchFamily="18" charset="0"/>
            </a:endParaRPr>
          </a:p>
          <a:p>
            <a:r>
              <a:rPr lang="en-US" dirty="0">
                <a:ea typeface="Calibri" panose="020F0502020204030204" pitchFamily="34" charset="0"/>
                <a:cs typeface="Times New Roman" panose="02020603050405020304" pitchFamily="18" charset="0"/>
              </a:rPr>
              <a:t>POST: </a:t>
            </a:r>
            <a:r>
              <a:rPr lang="it-IT" dirty="0"/>
              <a:t>Method </a:t>
            </a:r>
            <a:r>
              <a:rPr lang="it-IT" dirty="0" err="1"/>
              <a:t>used</a:t>
            </a:r>
            <a:r>
              <a:rPr lang="it-IT" dirty="0"/>
              <a:t> to </a:t>
            </a:r>
            <a:r>
              <a:rPr lang="it-IT" dirty="0" err="1"/>
              <a:t>ask</a:t>
            </a:r>
            <a:r>
              <a:rPr lang="it-IT" dirty="0"/>
              <a:t> to upload data to a server. With POST </a:t>
            </a:r>
            <a:r>
              <a:rPr lang="en-US" dirty="0"/>
              <a:t>the client asks to the server to accept the entity enclosed in the request as a new subordinate of the resource identified by the request URL.</a:t>
            </a:r>
            <a:endParaRPr lang="en-US" dirty="0">
              <a:ea typeface="Calibri" panose="020F0502020204030204" pitchFamily="34" charset="0"/>
              <a:cs typeface="Times New Roman" panose="02020603050405020304" pitchFamily="18" charset="0"/>
            </a:endParaRPr>
          </a:p>
          <a:p>
            <a:r>
              <a:rPr lang="en-US" dirty="0">
                <a:ea typeface="Calibri" panose="020F0502020204030204" pitchFamily="34" charset="0"/>
                <a:cs typeface="Times New Roman" panose="02020603050405020304" pitchFamily="18" charset="0"/>
              </a:rPr>
              <a:t>PUT: Method used to </a:t>
            </a:r>
            <a:r>
              <a:rPr lang="en-US" dirty="0"/>
              <a:t>ask to write a content in the server to the specified URL. If the request URL refers to an already existing resource, the server replaces the existing entity with the new enclosed entity. </a:t>
            </a:r>
            <a:endParaRPr lang="en-US" dirty="0">
              <a:ea typeface="Calibri" panose="020F0502020204030204" pitchFamily="34" charset="0"/>
              <a:cs typeface="Times New Roman" panose="02020603050405020304" pitchFamily="18" charset="0"/>
            </a:endParaRPr>
          </a:p>
          <a:p>
            <a:r>
              <a:rPr lang="en-US" dirty="0">
                <a:ea typeface="Calibri" panose="020F0502020204030204" pitchFamily="34" charset="0"/>
                <a:cs typeface="Times New Roman" panose="02020603050405020304" pitchFamily="18" charset="0"/>
              </a:rPr>
              <a:t>DELETE: Method used to </a:t>
            </a:r>
            <a:r>
              <a:rPr lang="en-US" dirty="0"/>
              <a:t>ask to delete the content in the server at the specified URL.</a:t>
            </a:r>
          </a:p>
          <a:p>
            <a:endParaRPr lang="it-IT" dirty="0">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Tree>
    <p:extLst>
      <p:ext uri="{BB962C8B-B14F-4D97-AF65-F5344CB8AC3E}">
        <p14:creationId xmlns:p14="http://schemas.microsoft.com/office/powerpoint/2010/main" val="1640618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C062C3-A10C-EEEA-E755-0F91CF84381E}"/>
              </a:ext>
            </a:extLst>
          </p:cNvPr>
          <p:cNvSpPr>
            <a:spLocks noGrp="1"/>
          </p:cNvSpPr>
          <p:nvPr>
            <p:ph type="title"/>
          </p:nvPr>
        </p:nvSpPr>
        <p:spPr/>
        <p:txBody>
          <a:bodyPr/>
          <a:lstStyle/>
          <a:p>
            <a:r>
              <a:rPr lang="it-IT" dirty="0" err="1"/>
              <a:t>Examples</a:t>
            </a:r>
            <a:r>
              <a:rPr lang="it-IT" dirty="0"/>
              <a:t> of open </a:t>
            </a:r>
            <a:r>
              <a:rPr lang="it-IT" dirty="0" err="1"/>
              <a:t>questions</a:t>
            </a:r>
            <a:endParaRPr lang="it-IT" dirty="0"/>
          </a:p>
        </p:txBody>
      </p:sp>
      <p:sp>
        <p:nvSpPr>
          <p:cNvPr id="3" name="Segnaposto contenuto 2">
            <a:extLst>
              <a:ext uri="{FF2B5EF4-FFF2-40B4-BE49-F238E27FC236}">
                <a16:creationId xmlns:a16="http://schemas.microsoft.com/office/drawing/2014/main" id="{B5F02FFD-EE45-183A-67B0-9739A100028F}"/>
              </a:ext>
            </a:extLst>
          </p:cNvPr>
          <p:cNvSpPr>
            <a:spLocks noGrp="1"/>
          </p:cNvSpPr>
          <p:nvPr>
            <p:ph idx="1"/>
          </p:nvPr>
        </p:nvSpPr>
        <p:spPr>
          <a:xfrm>
            <a:off x="428172" y="1361167"/>
            <a:ext cx="11368314" cy="1103737"/>
          </a:xfrm>
        </p:spPr>
        <p:txBody>
          <a:bodyPr>
            <a:normAutofit/>
          </a:bodyPr>
          <a:lstStyle/>
          <a:p>
            <a:pPr marL="0" indent="0">
              <a:buNone/>
            </a:pPr>
            <a:r>
              <a:rPr lang="en-US" dirty="0">
                <a:effectLst/>
                <a:latin typeface="Palatino Linotype" panose="02040502050505030304" pitchFamily="18" charset="0"/>
                <a:ea typeface="Calibri" panose="020F0502020204030204" pitchFamily="34" charset="0"/>
                <a:cs typeface="Times New Roman" panose="02020603050405020304" pitchFamily="18" charset="0"/>
              </a:rPr>
              <a:t>Q10. Describe the general idea of symmetric cryptography and asymmetric cryptography. Comment the main advantages and disadvantages of both approaches.</a:t>
            </a:r>
          </a:p>
          <a:p>
            <a:pPr marL="0" indent="0">
              <a:buNone/>
            </a:pPr>
            <a:endParaRPr lang="en-US" dirty="0">
              <a:ea typeface="Calibri" panose="020F0502020204030204" pitchFamily="34" charset="0"/>
              <a:cs typeface="Times New Roman" panose="02020603050405020304" pitchFamily="18" charset="0"/>
            </a:endParaRPr>
          </a:p>
        </p:txBody>
      </p:sp>
      <p:sp>
        <p:nvSpPr>
          <p:cNvPr id="4" name="Segnaposto numero diapositiva 3">
            <a:extLst>
              <a:ext uri="{FF2B5EF4-FFF2-40B4-BE49-F238E27FC236}">
                <a16:creationId xmlns:a16="http://schemas.microsoft.com/office/drawing/2014/main" id="{531936AA-BA68-3B29-E9C1-493F647508EA}"/>
              </a:ext>
            </a:extLst>
          </p:cNvPr>
          <p:cNvSpPr>
            <a:spLocks noGrp="1"/>
          </p:cNvSpPr>
          <p:nvPr>
            <p:ph type="sldNum" sz="quarter" idx="12"/>
          </p:nvPr>
        </p:nvSpPr>
        <p:spPr/>
        <p:txBody>
          <a:bodyPr/>
          <a:lstStyle/>
          <a:p>
            <a:fld id="{31DE2C5B-556E-47B8-A792-024C2FCA4ACC}" type="slidenum">
              <a:rPr lang="en-GB" smtClean="0"/>
              <a:t>16</a:t>
            </a:fld>
            <a:endParaRPr lang="en-GB"/>
          </a:p>
        </p:txBody>
      </p:sp>
      <p:sp>
        <p:nvSpPr>
          <p:cNvPr id="8" name="CasellaDiTesto 7">
            <a:extLst>
              <a:ext uri="{FF2B5EF4-FFF2-40B4-BE49-F238E27FC236}">
                <a16:creationId xmlns:a16="http://schemas.microsoft.com/office/drawing/2014/main" id="{11C3F3E0-5864-4F78-8924-014C647FDC7F}"/>
              </a:ext>
            </a:extLst>
          </p:cNvPr>
          <p:cNvSpPr txBox="1"/>
          <p:nvPr/>
        </p:nvSpPr>
        <p:spPr>
          <a:xfrm>
            <a:off x="428172" y="2683550"/>
            <a:ext cx="11368314" cy="367280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
                <a:srgbClr val="00B050"/>
              </a:buClr>
              <a:buSzTx/>
              <a:buFont typeface="Wingdings" panose="05000000000000000000" pitchFamily="2" charset="2"/>
              <a:buNone/>
              <a:tabLst/>
              <a:defRPr/>
            </a:pPr>
            <a:r>
              <a:rPr kumimoji="0" lang="en-US" sz="2000" b="0" i="0" u="sng" strike="noStrike" kern="1200" cap="none" spc="0" normalizeH="0" baseline="0" noProof="0" dirty="0">
                <a:ln>
                  <a:noFill/>
                </a:ln>
                <a:solidFill>
                  <a:prstClr val="black"/>
                </a:solidFill>
                <a:effectLst/>
                <a:uLnTx/>
                <a:uFillTx/>
                <a:latin typeface="Palatino Linotype" panose="02040502050505030304" pitchFamily="18" charset="0"/>
                <a:ea typeface="Calibri" panose="020F0502020204030204" pitchFamily="34" charset="0"/>
                <a:cs typeface="Times New Roman" panose="02020603050405020304" pitchFamily="18" charset="0"/>
              </a:rPr>
              <a:t>Possible answer: </a:t>
            </a:r>
          </a:p>
          <a:p>
            <a:pPr marL="0" marR="0" lvl="0" indent="0" algn="l" defTabSz="914400" rtl="0" eaLnBrk="1" fontAlgn="auto" latinLnBrk="0" hangingPunct="1">
              <a:lnSpc>
                <a:spcPct val="90000"/>
              </a:lnSpc>
              <a:spcBef>
                <a:spcPts val="1000"/>
              </a:spcBef>
              <a:spcAft>
                <a:spcPts val="0"/>
              </a:spcAft>
              <a:buClr>
                <a:srgbClr val="00B050"/>
              </a:buClr>
              <a:buSzTx/>
              <a:buFont typeface="Wingdings" panose="05000000000000000000" pitchFamily="2" charset="2"/>
              <a:buNone/>
              <a:tabLst/>
              <a:defRPr/>
            </a:pPr>
            <a:r>
              <a:rPr kumimoji="0" lang="en-US" sz="2000" b="0" i="0" u="none" strike="noStrike" kern="1200" cap="none" spc="0" normalizeH="0" baseline="0" noProof="0" dirty="0">
                <a:ln>
                  <a:noFill/>
                </a:ln>
                <a:solidFill>
                  <a:prstClr val="black"/>
                </a:solidFill>
                <a:effectLst/>
                <a:uLnTx/>
                <a:uFillTx/>
                <a:latin typeface="Palatino Linotype" panose="02040502050505030304" pitchFamily="18" charset="0"/>
                <a:ea typeface="Calibri" panose="020F0502020204030204" pitchFamily="34" charset="0"/>
                <a:cs typeface="Times New Roman" panose="02020603050405020304" pitchFamily="18" charset="0"/>
              </a:rPr>
              <a:t>In symmetric cryptography a shared secret key, K, must be established between the two communicating entities. The sender encrypts the message with K and sends it to the recipient. Then, the recipient decrypts the message with K in order to retrieve the plain message. Advantages: encryption and decryption are fast. Disadvantages: the sender and the recipient need to exchange the key K through a safe communication channel; a new key must be generated for each pair of communicating entities.</a:t>
            </a:r>
          </a:p>
          <a:p>
            <a:pPr marL="0" marR="0" lvl="0" indent="0" algn="l" defTabSz="914400" rtl="0" eaLnBrk="1" fontAlgn="auto" latinLnBrk="0" hangingPunct="1">
              <a:lnSpc>
                <a:spcPct val="90000"/>
              </a:lnSpc>
              <a:spcBef>
                <a:spcPts val="1000"/>
              </a:spcBef>
              <a:spcAft>
                <a:spcPts val="0"/>
              </a:spcAft>
              <a:buClr>
                <a:srgbClr val="00B050"/>
              </a:buClr>
              <a:buSzTx/>
              <a:buFont typeface="Wingdings" panose="05000000000000000000" pitchFamily="2" charset="2"/>
              <a:buNone/>
              <a:tabLst/>
              <a:defRPr/>
            </a:pPr>
            <a:r>
              <a:rPr kumimoji="0" lang="en-US" sz="2000" b="0" i="0" u="none" strike="noStrike" kern="1200" cap="none" spc="0" normalizeH="0" baseline="0" noProof="0" dirty="0">
                <a:ln>
                  <a:noFill/>
                </a:ln>
                <a:solidFill>
                  <a:prstClr val="black"/>
                </a:solidFill>
                <a:effectLst/>
                <a:uLnTx/>
                <a:uFillTx/>
                <a:latin typeface="Palatino Linotype" panose="02040502050505030304" pitchFamily="18" charset="0"/>
                <a:ea typeface="Calibri" panose="020F0502020204030204" pitchFamily="34" charset="0"/>
                <a:cs typeface="Times New Roman" panose="02020603050405020304" pitchFamily="18" charset="0"/>
              </a:rPr>
              <a:t>In asymmetric cryptography, each user is provided a private key, which is secret, and a public key, which is public and can be shared through unsafe communication channels. The sender encrypts the message with the public key of the recipient. Then, the recipient can decrypt the message by its own private key.  Advantages: strong security level; there is a pair of keys for each user. Disadvantages: E</a:t>
            </a:r>
            <a:r>
              <a:rPr kumimoji="0" lang="en-US" sz="2000" b="0" i="0" u="none" strike="noStrike" kern="1200" cap="none" spc="0" normalizeH="0" baseline="0" noProof="0" dirty="0">
                <a:ln>
                  <a:noFill/>
                </a:ln>
                <a:solidFill>
                  <a:prstClr val="black"/>
                </a:solidFill>
                <a:effectLst/>
                <a:uLnTx/>
                <a:uFillTx/>
                <a:latin typeface="Palatino Linotype" panose="02040502050505030304" pitchFamily="18" charset="0"/>
                <a:ea typeface="+mn-ea"/>
                <a:cs typeface="+mn-cs"/>
              </a:rPr>
              <a:t>ncryption and decryption are slow. </a:t>
            </a:r>
          </a:p>
        </p:txBody>
      </p:sp>
    </p:spTree>
    <p:extLst>
      <p:ext uri="{BB962C8B-B14F-4D97-AF65-F5344CB8AC3E}">
        <p14:creationId xmlns:p14="http://schemas.microsoft.com/office/powerpoint/2010/main" val="241395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C062C3-A10C-EEEA-E755-0F91CF84381E}"/>
              </a:ext>
            </a:extLst>
          </p:cNvPr>
          <p:cNvSpPr>
            <a:spLocks noGrp="1"/>
          </p:cNvSpPr>
          <p:nvPr>
            <p:ph type="title"/>
          </p:nvPr>
        </p:nvSpPr>
        <p:spPr/>
        <p:txBody>
          <a:bodyPr/>
          <a:lstStyle/>
          <a:p>
            <a:r>
              <a:rPr lang="it-IT" dirty="0" err="1"/>
              <a:t>Examples</a:t>
            </a:r>
            <a:r>
              <a:rPr lang="it-IT" dirty="0"/>
              <a:t> of open </a:t>
            </a:r>
            <a:r>
              <a:rPr lang="it-IT" dirty="0" err="1"/>
              <a:t>questions</a:t>
            </a:r>
            <a:endParaRPr lang="it-IT" dirty="0"/>
          </a:p>
        </p:txBody>
      </p:sp>
      <p:sp>
        <p:nvSpPr>
          <p:cNvPr id="3" name="Segnaposto contenuto 2">
            <a:extLst>
              <a:ext uri="{FF2B5EF4-FFF2-40B4-BE49-F238E27FC236}">
                <a16:creationId xmlns:a16="http://schemas.microsoft.com/office/drawing/2014/main" id="{B5F02FFD-EE45-183A-67B0-9739A100028F}"/>
              </a:ext>
            </a:extLst>
          </p:cNvPr>
          <p:cNvSpPr>
            <a:spLocks noGrp="1"/>
          </p:cNvSpPr>
          <p:nvPr>
            <p:ph idx="1"/>
          </p:nvPr>
        </p:nvSpPr>
        <p:spPr>
          <a:xfrm>
            <a:off x="428172" y="1385021"/>
            <a:ext cx="11368314" cy="531243"/>
          </a:xfrm>
        </p:spPr>
        <p:txBody>
          <a:bodyPr>
            <a:normAutofit/>
          </a:bodyPr>
          <a:lstStyle/>
          <a:p>
            <a:pPr marL="0" indent="0">
              <a:buNone/>
            </a:pPr>
            <a:r>
              <a:rPr lang="en-US" dirty="0">
                <a:effectLst/>
                <a:latin typeface="Palatino Linotype" panose="02040502050505030304" pitchFamily="18" charset="0"/>
                <a:ea typeface="Calibri" panose="020F0502020204030204" pitchFamily="34" charset="0"/>
                <a:cs typeface="Times New Roman" panose="02020603050405020304" pitchFamily="18" charset="0"/>
              </a:rPr>
              <a:t>Q11. List and briefly describe at least 5 of the 7 main principles of the GDPR.</a:t>
            </a:r>
            <a:endParaRPr lang="it-IT"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ea typeface="Calibri" panose="020F0502020204030204" pitchFamily="34" charset="0"/>
              <a:cs typeface="Times New Roman" panose="02020603050405020304" pitchFamily="18" charset="0"/>
            </a:endParaRPr>
          </a:p>
        </p:txBody>
      </p:sp>
      <p:sp>
        <p:nvSpPr>
          <p:cNvPr id="4" name="Segnaposto numero diapositiva 3">
            <a:extLst>
              <a:ext uri="{FF2B5EF4-FFF2-40B4-BE49-F238E27FC236}">
                <a16:creationId xmlns:a16="http://schemas.microsoft.com/office/drawing/2014/main" id="{531936AA-BA68-3B29-E9C1-493F647508EA}"/>
              </a:ext>
            </a:extLst>
          </p:cNvPr>
          <p:cNvSpPr>
            <a:spLocks noGrp="1"/>
          </p:cNvSpPr>
          <p:nvPr>
            <p:ph type="sldNum" sz="quarter" idx="12"/>
          </p:nvPr>
        </p:nvSpPr>
        <p:spPr/>
        <p:txBody>
          <a:bodyPr/>
          <a:lstStyle/>
          <a:p>
            <a:fld id="{31DE2C5B-556E-47B8-A792-024C2FCA4ACC}" type="slidenum">
              <a:rPr lang="en-GB" smtClean="0"/>
              <a:t>17</a:t>
            </a:fld>
            <a:endParaRPr lang="en-GB"/>
          </a:p>
        </p:txBody>
      </p:sp>
      <p:sp>
        <p:nvSpPr>
          <p:cNvPr id="8" name="CasellaDiTesto 7">
            <a:extLst>
              <a:ext uri="{FF2B5EF4-FFF2-40B4-BE49-F238E27FC236}">
                <a16:creationId xmlns:a16="http://schemas.microsoft.com/office/drawing/2014/main" id="{11C3F3E0-5864-4F78-8924-014C647FDC7F}"/>
              </a:ext>
            </a:extLst>
          </p:cNvPr>
          <p:cNvSpPr txBox="1"/>
          <p:nvPr/>
        </p:nvSpPr>
        <p:spPr>
          <a:xfrm>
            <a:off x="411843" y="2150813"/>
            <a:ext cx="11368314" cy="4293483"/>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
                <a:srgbClr val="00B050"/>
              </a:buClr>
              <a:buSzTx/>
              <a:buFont typeface="Wingdings" panose="05000000000000000000" pitchFamily="2" charset="2"/>
              <a:buNone/>
              <a:tabLst/>
              <a:defRPr/>
            </a:pPr>
            <a:r>
              <a:rPr kumimoji="0" lang="en-US" sz="2000" b="0" i="0" u="sng" strike="noStrike" kern="1200" cap="none" spc="0" normalizeH="0" baseline="0" noProof="0" dirty="0">
                <a:ln>
                  <a:noFill/>
                </a:ln>
                <a:solidFill>
                  <a:prstClr val="black"/>
                </a:solidFill>
                <a:effectLst/>
                <a:uLnTx/>
                <a:uFillTx/>
                <a:latin typeface="Palatino Linotype" panose="02040502050505030304" pitchFamily="18" charset="0"/>
                <a:ea typeface="Calibri" panose="020F0502020204030204" pitchFamily="34" charset="0"/>
                <a:cs typeface="Times New Roman" panose="02020603050405020304" pitchFamily="18" charset="0"/>
              </a:rPr>
              <a:t>Possible answer: </a:t>
            </a:r>
          </a:p>
          <a:p>
            <a:pPr marL="457200" lvl="0" indent="-457200">
              <a:lnSpc>
                <a:spcPct val="90000"/>
              </a:lnSpc>
              <a:spcBef>
                <a:spcPts val="1000"/>
              </a:spcBef>
              <a:spcAft>
                <a:spcPts val="600"/>
              </a:spcAft>
              <a:buClr>
                <a:srgbClr val="00B050"/>
              </a:buClr>
              <a:buFont typeface="+mj-lt"/>
              <a:buAutoNum type="arabicPeriod"/>
            </a:pPr>
            <a:r>
              <a:rPr lang="en-GB" sz="2000" dirty="0">
                <a:latin typeface="Palatino Linotype" panose="02040502050505030304" pitchFamily="18" charset="0"/>
              </a:rPr>
              <a:t>Lawfulness, fairness and transparency: Personal data shall be processed lawfully, fairly and in a transparent manner in relation to the data subject.  </a:t>
            </a:r>
          </a:p>
          <a:p>
            <a:pPr marL="457200" lvl="0" indent="-457200">
              <a:lnSpc>
                <a:spcPct val="90000"/>
              </a:lnSpc>
              <a:spcBef>
                <a:spcPts val="1000"/>
              </a:spcBef>
              <a:spcAft>
                <a:spcPts val="600"/>
              </a:spcAft>
              <a:buClr>
                <a:srgbClr val="00B050"/>
              </a:buClr>
              <a:buFont typeface="+mj-lt"/>
              <a:buAutoNum type="arabicPeriod"/>
            </a:pPr>
            <a:r>
              <a:rPr lang="en-GB" sz="2000" dirty="0">
                <a:latin typeface="Palatino Linotype" panose="02040502050505030304" pitchFamily="18" charset="0"/>
              </a:rPr>
              <a:t>Purpose limitation: Personal data shall be collected for specified, explicit and legitimate purposes and not further processed in a manner that is incompatible with those purposes.</a:t>
            </a:r>
          </a:p>
          <a:p>
            <a:pPr marL="457200" lvl="0" indent="-457200">
              <a:lnSpc>
                <a:spcPct val="90000"/>
              </a:lnSpc>
              <a:spcBef>
                <a:spcPts val="1000"/>
              </a:spcBef>
              <a:spcAft>
                <a:spcPts val="600"/>
              </a:spcAft>
              <a:buClr>
                <a:srgbClr val="00B050"/>
              </a:buClr>
              <a:buFont typeface="+mj-lt"/>
              <a:buAutoNum type="arabicPeriod"/>
            </a:pPr>
            <a:r>
              <a:rPr lang="en-GB" sz="2000" dirty="0">
                <a:latin typeface="Palatino Linotype" panose="02040502050505030304" pitchFamily="18" charset="0"/>
              </a:rPr>
              <a:t>Data minimisation: Personal data shall be adequate, relevant and limited to what is necessary in relation to the purposes for which they are processed.</a:t>
            </a:r>
          </a:p>
          <a:p>
            <a:pPr marL="457200" lvl="0" indent="-457200">
              <a:lnSpc>
                <a:spcPct val="90000"/>
              </a:lnSpc>
              <a:spcBef>
                <a:spcPts val="1000"/>
              </a:spcBef>
              <a:spcAft>
                <a:spcPts val="600"/>
              </a:spcAft>
              <a:buClr>
                <a:srgbClr val="00B050"/>
              </a:buClr>
              <a:buFont typeface="+mj-lt"/>
              <a:buAutoNum type="arabicPeriod" startAt="4"/>
            </a:pPr>
            <a:r>
              <a:rPr lang="en-GB" sz="2000" dirty="0">
                <a:latin typeface="Palatino Linotype" panose="02040502050505030304" pitchFamily="18" charset="0"/>
              </a:rPr>
              <a:t>Accuracy: personal data must be accurate and, where necessary, kept up to date. </a:t>
            </a:r>
          </a:p>
          <a:p>
            <a:pPr marL="457200" lvl="0" indent="-457200">
              <a:lnSpc>
                <a:spcPct val="90000"/>
              </a:lnSpc>
              <a:spcBef>
                <a:spcPts val="1000"/>
              </a:spcBef>
              <a:spcAft>
                <a:spcPts val="600"/>
              </a:spcAft>
              <a:buClr>
                <a:srgbClr val="00B050"/>
              </a:buClr>
              <a:buFont typeface="+mj-lt"/>
              <a:buAutoNum type="arabicPeriod" startAt="5"/>
            </a:pPr>
            <a:r>
              <a:rPr lang="en-GB" sz="2000" dirty="0">
                <a:latin typeface="Palatino Linotype" panose="02040502050505030304" pitchFamily="18" charset="0"/>
              </a:rPr>
              <a:t>Storage limitation: personal data shall be stored in a form which permits identification of data subjects for no longer than is necessary for the purposes for which they are processed. </a:t>
            </a:r>
          </a:p>
          <a:p>
            <a:pPr marL="0" marR="0" lvl="0" indent="0" algn="l" defTabSz="914400" rtl="0" eaLnBrk="1" fontAlgn="auto" latinLnBrk="0" hangingPunct="1">
              <a:lnSpc>
                <a:spcPct val="90000"/>
              </a:lnSpc>
              <a:spcBef>
                <a:spcPts val="1000"/>
              </a:spcBef>
              <a:spcAft>
                <a:spcPts val="0"/>
              </a:spcAft>
              <a:buClr>
                <a:srgbClr val="00B050"/>
              </a:buClr>
              <a:buSzTx/>
              <a:buFont typeface="Wingdings" panose="05000000000000000000" pitchFamily="2" charset="2"/>
              <a:buNone/>
              <a:tabLst/>
              <a:defRPr/>
            </a:pPr>
            <a:endParaRPr kumimoji="0" lang="en-US" sz="2000" b="0" i="0" u="sng" strike="noStrike" kern="1200" cap="none" spc="0" normalizeH="0" baseline="0" noProof="0" dirty="0">
              <a:ln>
                <a:noFill/>
              </a:ln>
              <a:solidFill>
                <a:prstClr val="black"/>
              </a:solidFill>
              <a:effectLst/>
              <a:uLnTx/>
              <a:uFillTx/>
              <a:latin typeface="Palatino Linotype" panose="020405020505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238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Exam</a:t>
            </a:r>
            <a:r>
              <a:rPr lang="it-IT" dirty="0"/>
              <a:t> </a:t>
            </a:r>
            <a:r>
              <a:rPr lang="it-IT" dirty="0" err="1"/>
              <a:t>structure</a:t>
            </a:r>
            <a:endParaRPr lang="en-GB" dirty="0"/>
          </a:p>
        </p:txBody>
      </p:sp>
      <p:sp>
        <p:nvSpPr>
          <p:cNvPr id="3" name="Segnaposto contenuto 2"/>
          <p:cNvSpPr>
            <a:spLocks noGrp="1"/>
          </p:cNvSpPr>
          <p:nvPr>
            <p:ph idx="1"/>
          </p:nvPr>
        </p:nvSpPr>
        <p:spPr>
          <a:xfrm>
            <a:off x="428172" y="1361167"/>
            <a:ext cx="11368314" cy="5111195"/>
          </a:xfrm>
        </p:spPr>
        <p:txBody>
          <a:bodyPr>
            <a:normAutofit lnSpcReduction="10000"/>
          </a:bodyPr>
          <a:lstStyle/>
          <a:p>
            <a:pPr marL="0" indent="0">
              <a:buNone/>
            </a:pPr>
            <a:r>
              <a:rPr lang="fr-FR" dirty="0" err="1">
                <a:effectLst/>
                <a:latin typeface="Palatino Linotype" panose="02040502050505030304" pitchFamily="18" charset="0"/>
                <a:ea typeface="Calibri" panose="020F0502020204030204" pitchFamily="34" charset="0"/>
                <a:cs typeface="Times New Roman" panose="02020603050405020304" pitchFamily="18" charset="0"/>
              </a:rPr>
              <a:t>Written</a:t>
            </a:r>
            <a:r>
              <a:rPr lang="fr-FR" dirty="0">
                <a:effectLst/>
                <a:latin typeface="Palatino Linotype" panose="02040502050505030304" pitchFamily="18" charset="0"/>
                <a:ea typeface="Calibri" panose="020F0502020204030204" pitchFamily="34" charset="0"/>
                <a:cs typeface="Times New Roman" panose="02020603050405020304" pitchFamily="18" charset="0"/>
              </a:rPr>
              <a:t> test of 90-minute duration:</a:t>
            </a:r>
          </a:p>
          <a:p>
            <a:r>
              <a:rPr lang="fr-FR" dirty="0">
                <a:effectLst/>
                <a:latin typeface="Palatino Linotype" panose="02040502050505030304" pitchFamily="18" charset="0"/>
                <a:ea typeface="Calibri" panose="020F0502020204030204" pitchFamily="34" charset="0"/>
                <a:cs typeface="Times New Roman" panose="02020603050405020304" pitchFamily="18" charset="0"/>
              </a:rPr>
              <a:t>10 multiple-option questions (</a:t>
            </a:r>
            <a:r>
              <a:rPr lang="fr-FR" dirty="0" err="1">
                <a:effectLst/>
                <a:latin typeface="Palatino Linotype" panose="02040502050505030304" pitchFamily="18" charset="0"/>
                <a:ea typeface="Calibri" panose="020F0502020204030204" pitchFamily="34" charset="0"/>
                <a:cs typeface="Times New Roman" panose="02020603050405020304" pitchFamily="18" charset="0"/>
              </a:rPr>
              <a:t>only</a:t>
            </a:r>
            <a:r>
              <a:rPr lang="fr-FR" dirty="0">
                <a:effectLst/>
                <a:latin typeface="Palatino Linotype" panose="02040502050505030304" pitchFamily="18" charset="0"/>
                <a:ea typeface="Calibri" panose="020F0502020204030204" pitchFamily="34" charset="0"/>
                <a:cs typeface="Times New Roman" panose="02020603050405020304" pitchFamily="18" charset="0"/>
              </a:rPr>
              <a:t> one correct </a:t>
            </a:r>
            <a:r>
              <a:rPr lang="fr-FR" dirty="0" err="1">
                <a:effectLst/>
                <a:latin typeface="Palatino Linotype" panose="02040502050505030304" pitchFamily="18" charset="0"/>
                <a:ea typeface="Calibri" panose="020F0502020204030204" pitchFamily="34" charset="0"/>
                <a:cs typeface="Times New Roman" panose="02020603050405020304" pitchFamily="18" charset="0"/>
              </a:rPr>
              <a:t>answer</a:t>
            </a:r>
            <a:r>
              <a:rPr lang="fr-FR" dirty="0">
                <a:effectLst/>
                <a:latin typeface="Palatino Linotype" panose="02040502050505030304" pitchFamily="18" charset="0"/>
                <a:ea typeface="Calibri" panose="020F0502020204030204" pitchFamily="34" charset="0"/>
                <a:cs typeface="Times New Roman" panose="02020603050405020304" pitchFamily="18" charset="0"/>
              </a:rPr>
              <a:t>)   </a:t>
            </a:r>
            <a:endParaRPr lang="it-IT" dirty="0">
              <a:effectLst/>
              <a:latin typeface="Calibri" panose="020F0502020204030204" pitchFamily="34" charset="0"/>
              <a:ea typeface="Calibri" panose="020F0502020204030204" pitchFamily="34" charset="0"/>
              <a:cs typeface="Times New Roman" panose="02020603050405020304" pitchFamily="18" charset="0"/>
            </a:endParaRPr>
          </a:p>
          <a:p>
            <a:r>
              <a:rPr lang="fr-FR" dirty="0">
                <a:effectLst/>
                <a:latin typeface="Palatino Linotype" panose="02040502050505030304" pitchFamily="18" charset="0"/>
                <a:ea typeface="Calibri" panose="020F0502020204030204" pitchFamily="34" charset="0"/>
                <a:cs typeface="Times New Roman" panose="02020603050405020304" pitchFamily="18" charset="0"/>
              </a:rPr>
              <a:t>5 </a:t>
            </a:r>
            <a:r>
              <a:rPr lang="fr-FR" dirty="0" err="1">
                <a:effectLst/>
                <a:latin typeface="Palatino Linotype" panose="02040502050505030304" pitchFamily="18" charset="0"/>
                <a:ea typeface="Calibri" panose="020F0502020204030204" pitchFamily="34" charset="0"/>
                <a:cs typeface="Times New Roman" panose="02020603050405020304" pitchFamily="18" charset="0"/>
              </a:rPr>
              <a:t>true</a:t>
            </a:r>
            <a:r>
              <a:rPr lang="fr-FR" dirty="0">
                <a:effectLst/>
                <a:latin typeface="Palatino Linotype" panose="02040502050505030304" pitchFamily="18" charset="0"/>
                <a:ea typeface="Calibri" panose="020F0502020204030204" pitchFamily="34" charset="0"/>
                <a:cs typeface="Times New Roman" panose="02020603050405020304" pitchFamily="18" charset="0"/>
              </a:rPr>
              <a:t>/false questions</a:t>
            </a:r>
            <a:endParaRPr lang="it-IT"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effectLst/>
                <a:latin typeface="Palatino Linotype" panose="02040502050505030304" pitchFamily="18" charset="0"/>
                <a:ea typeface="Calibri" panose="020F0502020204030204" pitchFamily="34" charset="0"/>
                <a:cs typeface="Times New Roman" panose="02020603050405020304" pitchFamily="18" charset="0"/>
              </a:rPr>
              <a:t>3 open questions</a:t>
            </a: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ea typeface="Calibri" panose="020F0502020204030204" pitchFamily="34" charset="0"/>
                <a:cs typeface="Times New Roman" panose="02020603050405020304" pitchFamily="18" charset="0"/>
              </a:rPr>
              <a:t>Notes: </a:t>
            </a:r>
          </a:p>
          <a:p>
            <a:pPr lvl="0"/>
            <a:r>
              <a:rPr lang="en-US" dirty="0">
                <a:ea typeface="Calibri" panose="020F0502020204030204" pitchFamily="34" charset="0"/>
                <a:cs typeface="Times New Roman" panose="02020603050405020304" pitchFamily="18" charset="0"/>
              </a:rPr>
              <a:t>The exam is in English, answers to be provided in English (English errors not penalized). Dictionary is not allowed.</a:t>
            </a:r>
            <a:endParaRPr lang="it-IT" dirty="0">
              <a:ea typeface="Calibri" panose="020F0502020204030204" pitchFamily="34" charset="0"/>
              <a:cs typeface="Times New Roman" panose="02020603050405020304" pitchFamily="18" charset="0"/>
            </a:endParaRPr>
          </a:p>
          <a:p>
            <a:pPr lvl="0"/>
            <a:r>
              <a:rPr lang="en-US" dirty="0">
                <a:ea typeface="Calibri" panose="020F0502020204030204" pitchFamily="34" charset="0"/>
                <a:cs typeface="Times New Roman" panose="02020603050405020304" pitchFamily="18" charset="0"/>
              </a:rPr>
              <a:t>At the exam, the students cannot use any course material (slides, books, articles, etc.), nor any electronic device (e.g., smartphone, notebook, etc.). Only the pen is allowed. </a:t>
            </a:r>
            <a:endParaRPr lang="it-IT" dirty="0">
              <a:ea typeface="Calibri" panose="020F0502020204030204" pitchFamily="34" charset="0"/>
              <a:cs typeface="Times New Roman" panose="02020603050405020304" pitchFamily="18" charset="0"/>
            </a:endParaRPr>
          </a:p>
          <a:p>
            <a:pPr lvl="0">
              <a:spcAft>
                <a:spcPts val="800"/>
              </a:spcAft>
            </a:pPr>
            <a:r>
              <a:rPr lang="en-US" dirty="0">
                <a:ea typeface="Calibri" panose="020F0502020204030204" pitchFamily="34" charset="0"/>
                <a:cs typeface="Times New Roman" panose="02020603050405020304" pitchFamily="18" charset="0"/>
              </a:rPr>
              <a:t>The theory exam will cover all the theory program.</a:t>
            </a:r>
            <a:endParaRPr lang="it-IT" dirty="0">
              <a:ea typeface="Calibri" panose="020F0502020204030204" pitchFamily="34" charset="0"/>
              <a:cs typeface="Times New Roman" panose="02020603050405020304" pitchFamily="18" charset="0"/>
            </a:endParaRPr>
          </a:p>
          <a:p>
            <a:pPr marL="0" indent="0">
              <a:buNone/>
            </a:pPr>
            <a:endParaRPr lang="it-IT"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a:t>
            </a:fld>
            <a:endParaRPr lang="en-GB"/>
          </a:p>
        </p:txBody>
      </p:sp>
    </p:spTree>
    <p:extLst>
      <p:ext uri="{BB962C8B-B14F-4D97-AF65-F5344CB8AC3E}">
        <p14:creationId xmlns:p14="http://schemas.microsoft.com/office/powerpoint/2010/main" val="696513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A7C72B-601C-E8BA-1C30-98915BF70EC4}"/>
              </a:ext>
            </a:extLst>
          </p:cNvPr>
          <p:cNvSpPr>
            <a:spLocks noGrp="1"/>
          </p:cNvSpPr>
          <p:nvPr>
            <p:ph type="title"/>
          </p:nvPr>
        </p:nvSpPr>
        <p:spPr/>
        <p:txBody>
          <a:bodyPr/>
          <a:lstStyle/>
          <a:p>
            <a:r>
              <a:rPr lang="it-IT" dirty="0"/>
              <a:t>Mark of the theory </a:t>
            </a:r>
            <a:r>
              <a:rPr lang="it-IT" dirty="0" err="1"/>
              <a:t>exam</a:t>
            </a:r>
            <a:endParaRPr lang="it-IT" dirty="0"/>
          </a:p>
        </p:txBody>
      </p:sp>
      <p:sp>
        <p:nvSpPr>
          <p:cNvPr id="3" name="Segnaposto contenuto 2">
            <a:extLst>
              <a:ext uri="{FF2B5EF4-FFF2-40B4-BE49-F238E27FC236}">
                <a16:creationId xmlns:a16="http://schemas.microsoft.com/office/drawing/2014/main" id="{122D49F4-F5A6-8402-19D4-F9CC4C571B34}"/>
              </a:ext>
            </a:extLst>
          </p:cNvPr>
          <p:cNvSpPr>
            <a:spLocks noGrp="1"/>
          </p:cNvSpPr>
          <p:nvPr>
            <p:ph idx="1"/>
          </p:nvPr>
        </p:nvSpPr>
        <p:spPr>
          <a:xfrm>
            <a:off x="428172" y="1361167"/>
            <a:ext cx="11368314" cy="5122079"/>
          </a:xfrm>
        </p:spPr>
        <p:txBody>
          <a:bodyPr>
            <a:normAutofit/>
          </a:bodyPr>
          <a:lstStyle/>
          <a:p>
            <a:r>
              <a:rPr lang="it-IT" dirty="0"/>
              <a:t>Multiple-option </a:t>
            </a:r>
            <a:r>
              <a:rPr lang="it-IT" dirty="0" err="1"/>
              <a:t>questions</a:t>
            </a:r>
            <a:r>
              <a:rPr lang="it-IT" dirty="0"/>
              <a:t>: </a:t>
            </a:r>
          </a:p>
          <a:p>
            <a:pPr lvl="1"/>
            <a:r>
              <a:rPr lang="en-US" dirty="0">
                <a:effectLst/>
                <a:ea typeface="Calibri" panose="020F0502020204030204" pitchFamily="34" charset="0"/>
                <a:cs typeface="Times New Roman" panose="02020603050405020304" pitchFamily="18" charset="0"/>
              </a:rPr>
              <a:t>1 point for each correct answer</a:t>
            </a:r>
            <a:endParaRPr lang="it-IT" sz="1600" dirty="0">
              <a:ea typeface="Calibri" panose="020F0502020204030204" pitchFamily="34" charset="0"/>
              <a:cs typeface="Times New Roman" panose="02020603050405020304" pitchFamily="18" charset="0"/>
            </a:endParaRPr>
          </a:p>
          <a:p>
            <a:pPr lvl="1"/>
            <a:r>
              <a:rPr lang="en-US" dirty="0">
                <a:effectLst/>
                <a:ea typeface="Calibri" panose="020F0502020204030204" pitchFamily="34" charset="0"/>
                <a:cs typeface="Times New Roman" panose="02020603050405020304" pitchFamily="18" charset="0"/>
              </a:rPr>
              <a:t>-0.33 points for each incorrect answer</a:t>
            </a:r>
            <a:endParaRPr lang="it-IT" dirty="0">
              <a:ea typeface="Calibri" panose="020F0502020204030204" pitchFamily="34" charset="0"/>
              <a:cs typeface="Times New Roman" panose="02020603050405020304" pitchFamily="18" charset="0"/>
            </a:endParaRPr>
          </a:p>
          <a:p>
            <a:pPr lvl="1"/>
            <a:r>
              <a:rPr lang="en-US" dirty="0">
                <a:effectLst/>
                <a:ea typeface="Calibri" panose="020F0502020204030204" pitchFamily="34" charset="0"/>
                <a:cs typeface="Times New Roman" panose="02020603050405020304" pitchFamily="18" charset="0"/>
              </a:rPr>
              <a:t>0 points for each not given answer</a:t>
            </a:r>
          </a:p>
          <a:p>
            <a:pPr marL="457200">
              <a:lnSpc>
                <a:spcPct val="107000"/>
              </a:lnSpc>
              <a:spcAft>
                <a:spcPts val="800"/>
              </a:spcAft>
            </a:pPr>
            <a:r>
              <a:rPr lang="en-US" dirty="0">
                <a:ea typeface="Calibri" panose="020F0502020204030204" pitchFamily="34" charset="0"/>
                <a:cs typeface="Times New Roman" panose="02020603050405020304" pitchFamily="18" charset="0"/>
              </a:rPr>
              <a:t>True/false questions:</a:t>
            </a:r>
          </a:p>
          <a:p>
            <a:pPr lvl="1">
              <a:lnSpc>
                <a:spcPct val="107000"/>
              </a:lnSpc>
            </a:pPr>
            <a:r>
              <a:rPr lang="en-US" sz="2000" dirty="0">
                <a:effectLst/>
                <a:ea typeface="Calibri" panose="020F0502020204030204" pitchFamily="34" charset="0"/>
                <a:cs typeface="Times New Roman" panose="02020603050405020304" pitchFamily="18" charset="0"/>
              </a:rPr>
              <a:t>1 point for each correct answer</a:t>
            </a:r>
            <a:endParaRPr lang="it-IT" sz="1800" dirty="0">
              <a:effectLst/>
              <a:ea typeface="Calibri" panose="020F0502020204030204" pitchFamily="34" charset="0"/>
              <a:cs typeface="Times New Roman" panose="02020603050405020304" pitchFamily="18" charset="0"/>
            </a:endParaRPr>
          </a:p>
          <a:p>
            <a:pPr lvl="1">
              <a:lnSpc>
                <a:spcPct val="107000"/>
              </a:lnSpc>
            </a:pPr>
            <a:r>
              <a:rPr lang="en-US" sz="2000" dirty="0">
                <a:effectLst/>
                <a:ea typeface="Calibri" panose="020F0502020204030204" pitchFamily="34" charset="0"/>
                <a:cs typeface="Times New Roman" panose="02020603050405020304" pitchFamily="18" charset="0"/>
              </a:rPr>
              <a:t>-0.33 points for each incorrect answer</a:t>
            </a:r>
            <a:endParaRPr lang="it-IT" sz="1800" dirty="0">
              <a:effectLst/>
              <a:ea typeface="Calibri" panose="020F0502020204030204" pitchFamily="34" charset="0"/>
              <a:cs typeface="Times New Roman" panose="02020603050405020304" pitchFamily="18" charset="0"/>
            </a:endParaRPr>
          </a:p>
          <a:p>
            <a:pPr lvl="1">
              <a:lnSpc>
                <a:spcPct val="107000"/>
              </a:lnSpc>
              <a:spcAft>
                <a:spcPts val="800"/>
              </a:spcAft>
            </a:pPr>
            <a:r>
              <a:rPr lang="en-US" sz="2000" dirty="0">
                <a:effectLst/>
                <a:ea typeface="Calibri" panose="020F0502020204030204" pitchFamily="34" charset="0"/>
                <a:cs typeface="Times New Roman" panose="02020603050405020304" pitchFamily="18" charset="0"/>
              </a:rPr>
              <a:t>0 points for each not given answer</a:t>
            </a:r>
          </a:p>
          <a:p>
            <a:pPr marL="457200">
              <a:lnSpc>
                <a:spcPct val="107000"/>
              </a:lnSpc>
              <a:spcAft>
                <a:spcPts val="800"/>
              </a:spcAft>
            </a:pPr>
            <a:r>
              <a:rPr lang="it-IT" dirty="0">
                <a:effectLst/>
                <a:ea typeface="Calibri" panose="020F0502020204030204" pitchFamily="34" charset="0"/>
                <a:cs typeface="Times New Roman" panose="02020603050405020304" pitchFamily="18" charset="0"/>
              </a:rPr>
              <a:t>Open </a:t>
            </a:r>
            <a:r>
              <a:rPr lang="it-IT" dirty="0" err="1">
                <a:effectLst/>
                <a:ea typeface="Calibri" panose="020F0502020204030204" pitchFamily="34" charset="0"/>
                <a:cs typeface="Times New Roman" panose="02020603050405020304" pitchFamily="18" charset="0"/>
              </a:rPr>
              <a:t>questions</a:t>
            </a:r>
            <a:r>
              <a:rPr lang="it-IT" dirty="0">
                <a:effectLst/>
                <a:ea typeface="Calibri" panose="020F0502020204030204" pitchFamily="34" charset="0"/>
                <a:cs typeface="Times New Roman" panose="02020603050405020304" pitchFamily="18" charset="0"/>
              </a:rPr>
              <a:t>: </a:t>
            </a:r>
          </a:p>
          <a:p>
            <a:pPr marL="800100" lvl="1">
              <a:lnSpc>
                <a:spcPct val="107000"/>
              </a:lnSpc>
              <a:spcAft>
                <a:spcPts val="800"/>
              </a:spcAft>
            </a:pPr>
            <a:r>
              <a:rPr lang="it-IT" dirty="0">
                <a:ea typeface="Calibri" panose="020F0502020204030204" pitchFamily="34" charset="0"/>
                <a:cs typeface="Times New Roman" panose="02020603050405020304" pitchFamily="18" charset="0"/>
              </a:rPr>
              <a:t>0 to 5 points </a:t>
            </a:r>
            <a:r>
              <a:rPr lang="it-IT" dirty="0" err="1">
                <a:ea typeface="Calibri" panose="020F0502020204030204" pitchFamily="34" charset="0"/>
                <a:cs typeface="Times New Roman" panose="02020603050405020304" pitchFamily="18" charset="0"/>
              </a:rPr>
              <a:t>each</a:t>
            </a:r>
            <a:endParaRPr lang="it-IT" dirty="0">
              <a:ea typeface="Calibri" panose="020F0502020204030204" pitchFamily="34" charset="0"/>
              <a:cs typeface="Times New Roman" panose="02020603050405020304" pitchFamily="18" charset="0"/>
            </a:endParaRPr>
          </a:p>
          <a:p>
            <a:pPr marL="457200">
              <a:lnSpc>
                <a:spcPct val="107000"/>
              </a:lnSpc>
              <a:spcAft>
                <a:spcPts val="800"/>
              </a:spcAft>
            </a:pPr>
            <a:r>
              <a:rPr lang="it-IT" dirty="0">
                <a:effectLst/>
                <a:ea typeface="Calibri" panose="020F0502020204030204" pitchFamily="34" charset="0"/>
                <a:cs typeface="Times New Roman" panose="02020603050405020304" pitchFamily="18" charset="0"/>
              </a:rPr>
              <a:t>Total score:  up to 30 points</a:t>
            </a:r>
          </a:p>
        </p:txBody>
      </p:sp>
      <p:sp>
        <p:nvSpPr>
          <p:cNvPr id="4" name="Segnaposto numero diapositiva 3">
            <a:extLst>
              <a:ext uri="{FF2B5EF4-FFF2-40B4-BE49-F238E27FC236}">
                <a16:creationId xmlns:a16="http://schemas.microsoft.com/office/drawing/2014/main" id="{3E295D15-3395-96C7-CA62-0E7BDCDB5131}"/>
              </a:ext>
            </a:extLst>
          </p:cNvPr>
          <p:cNvSpPr>
            <a:spLocks noGrp="1"/>
          </p:cNvSpPr>
          <p:nvPr>
            <p:ph type="sldNum" sz="quarter" idx="12"/>
          </p:nvPr>
        </p:nvSpPr>
        <p:spPr/>
        <p:txBody>
          <a:bodyPr/>
          <a:lstStyle/>
          <a:p>
            <a:fld id="{31DE2C5B-556E-47B8-A792-024C2FCA4ACC}" type="slidenum">
              <a:rPr lang="en-GB" smtClean="0"/>
              <a:t>3</a:t>
            </a:fld>
            <a:endParaRPr lang="en-GB"/>
          </a:p>
        </p:txBody>
      </p:sp>
    </p:spTree>
    <p:extLst>
      <p:ext uri="{BB962C8B-B14F-4D97-AF65-F5344CB8AC3E}">
        <p14:creationId xmlns:p14="http://schemas.microsoft.com/office/powerpoint/2010/main" val="1327959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60CA2C-C455-4A2B-36E1-F2999322EDD7}"/>
              </a:ext>
            </a:extLst>
          </p:cNvPr>
          <p:cNvSpPr>
            <a:spLocks noGrp="1"/>
          </p:cNvSpPr>
          <p:nvPr>
            <p:ph type="title"/>
          </p:nvPr>
        </p:nvSpPr>
        <p:spPr/>
        <p:txBody>
          <a:bodyPr/>
          <a:lstStyle/>
          <a:p>
            <a:r>
              <a:rPr lang="it-IT" dirty="0" err="1"/>
              <a:t>Final</a:t>
            </a:r>
            <a:r>
              <a:rPr lang="it-IT" dirty="0"/>
              <a:t> </a:t>
            </a:r>
            <a:r>
              <a:rPr lang="it-IT" dirty="0" err="1"/>
              <a:t>mark</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DBCF875-2A5B-33DF-AEA4-B5A6A4106131}"/>
                  </a:ext>
                </a:extLst>
              </p:cNvPr>
              <p:cNvSpPr>
                <a:spLocks noGrp="1"/>
              </p:cNvSpPr>
              <p:nvPr>
                <p:ph idx="1"/>
              </p:nvPr>
            </p:nvSpPr>
            <p:spPr>
              <a:xfrm>
                <a:off x="428172" y="1361167"/>
                <a:ext cx="11368314" cy="5100018"/>
              </a:xfrm>
            </p:spPr>
            <p:txBody>
              <a:bodyPr>
                <a:normAutofit/>
              </a:bodyPr>
              <a:lstStyle/>
              <a:p>
                <a:r>
                  <a:rPr lang="en-GB" dirty="0"/>
                  <a:t>The written exam is passed if the student gets at least 18/30 points.</a:t>
                </a:r>
              </a:p>
              <a:p>
                <a:endParaRPr lang="en-GB" dirty="0"/>
              </a:p>
              <a:p>
                <a:r>
                  <a:rPr lang="en-GB" dirty="0"/>
                  <a:t>To get the final mark, students must pass both the written exam and the project discussion. </a:t>
                </a:r>
              </a:p>
              <a:p>
                <a:endParaRPr lang="en-GB" dirty="0"/>
              </a:p>
              <a:p>
                <a:r>
                  <a:rPr lang="en-GB" dirty="0"/>
                  <a:t>The mark of the project is up to 12/30 (based on Q&amp;A project discussion, different students in the same group can get different marks for the project). </a:t>
                </a:r>
              </a:p>
              <a:p>
                <a:endParaRPr lang="en-GB" dirty="0"/>
              </a:p>
              <a:p>
                <a:r>
                  <a:rPr lang="en-GB" dirty="0"/>
                  <a:t>The vote of the theory exam accounts for 2/3 of the final mark. </a:t>
                </a:r>
              </a:p>
              <a:p>
                <a:pPr marL="0" indent="0">
                  <a:buNone/>
                </a:pPr>
                <a:endParaRPr lang="it-IT"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𝑓𝑖𝑛𝑎𝑙</m:t>
                      </m:r>
                      <m:r>
                        <a:rPr lang="it-IT" b="0" i="1" smtClean="0">
                          <a:latin typeface="Cambria Math" panose="02040503050406030204" pitchFamily="18" charset="0"/>
                        </a:rPr>
                        <m:t> </m:t>
                      </m:r>
                      <m:r>
                        <a:rPr lang="it-IT" b="0" i="1" smtClean="0">
                          <a:latin typeface="Cambria Math" panose="02040503050406030204" pitchFamily="18" charset="0"/>
                        </a:rPr>
                        <m:t>𝑚𝑎𝑟𝑘</m:t>
                      </m:r>
                      <m:r>
                        <a:rPr lang="it-IT" b="0" i="1" smtClean="0">
                          <a:latin typeface="Cambria Math" panose="02040503050406030204" pitchFamily="18" charset="0"/>
                        </a:rPr>
                        <m:t>= </m:t>
                      </m:r>
                      <m:f>
                        <m:fPr>
                          <m:ctrlPr>
                            <a:rPr lang="it-IT" b="0" i="1" smtClean="0">
                              <a:latin typeface="Cambria Math" panose="02040503050406030204" pitchFamily="18" charset="0"/>
                            </a:rPr>
                          </m:ctrlPr>
                        </m:fPr>
                        <m:num>
                          <m:r>
                            <a:rPr lang="it-IT" b="0" i="1" smtClean="0">
                              <a:latin typeface="Cambria Math" panose="02040503050406030204" pitchFamily="18" charset="0"/>
                            </a:rPr>
                            <m:t>2</m:t>
                          </m:r>
                        </m:num>
                        <m:den>
                          <m:r>
                            <a:rPr lang="it-IT" b="0" i="1" smtClean="0">
                              <a:latin typeface="Cambria Math" panose="02040503050406030204" pitchFamily="18" charset="0"/>
                            </a:rPr>
                            <m:t>3</m:t>
                          </m:r>
                        </m:den>
                      </m:f>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𝑚𝑎𝑟𝑘</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𝑜𝑓</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𝑡h𝑒</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𝑡h𝑒𝑜𝑟𝑦</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𝑒𝑥𝑎𝑚</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𝑚𝑎𝑟𝑘</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𝑜𝑓</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𝑡h𝑒</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𝑝𝑟𝑜𝑗𝑒𝑐𝑡</m:t>
                      </m:r>
                    </m:oMath>
                  </m:oMathPara>
                </a14:m>
                <a:endParaRPr lang="it-IT" dirty="0"/>
              </a:p>
              <a:p>
                <a:endParaRPr lang="it-IT" dirty="0"/>
              </a:p>
            </p:txBody>
          </p:sp>
        </mc:Choice>
        <mc:Fallback xmlns="">
          <p:sp>
            <p:nvSpPr>
              <p:cNvPr id="3" name="Segnaposto contenuto 2">
                <a:extLst>
                  <a:ext uri="{FF2B5EF4-FFF2-40B4-BE49-F238E27FC236}">
                    <a16:creationId xmlns:a16="http://schemas.microsoft.com/office/drawing/2014/main" id="{8DBCF875-2A5B-33DF-AEA4-B5A6A4106131}"/>
                  </a:ext>
                </a:extLst>
              </p:cNvPr>
              <p:cNvSpPr>
                <a:spLocks noGrp="1" noRot="1" noChangeAspect="1" noMove="1" noResize="1" noEditPoints="1" noAdjustHandles="1" noChangeArrowheads="1" noChangeShapeType="1" noTextEdit="1"/>
              </p:cNvSpPr>
              <p:nvPr>
                <p:ph idx="1"/>
              </p:nvPr>
            </p:nvSpPr>
            <p:spPr>
              <a:xfrm>
                <a:off x="428172" y="1361167"/>
                <a:ext cx="11368314" cy="5100018"/>
              </a:xfrm>
              <a:blipFill>
                <a:blip r:embed="rId2"/>
                <a:stretch>
                  <a:fillRect l="-697" t="-1673" r="-54"/>
                </a:stretch>
              </a:blipFill>
            </p:spPr>
            <p:txBody>
              <a:bodyPr/>
              <a:lstStyle/>
              <a:p>
                <a:r>
                  <a:rPr lang="it-IT">
                    <a:noFill/>
                  </a:rPr>
                  <a:t> </a:t>
                </a:r>
              </a:p>
            </p:txBody>
          </p:sp>
        </mc:Fallback>
      </mc:AlternateContent>
      <p:sp>
        <p:nvSpPr>
          <p:cNvPr id="4" name="Segnaposto numero diapositiva 3">
            <a:extLst>
              <a:ext uri="{FF2B5EF4-FFF2-40B4-BE49-F238E27FC236}">
                <a16:creationId xmlns:a16="http://schemas.microsoft.com/office/drawing/2014/main" id="{B645031E-9291-7BD9-0BA2-2578914B4EFB}"/>
              </a:ext>
            </a:extLst>
          </p:cNvPr>
          <p:cNvSpPr>
            <a:spLocks noGrp="1"/>
          </p:cNvSpPr>
          <p:nvPr>
            <p:ph type="sldNum" sz="quarter" idx="12"/>
          </p:nvPr>
        </p:nvSpPr>
        <p:spPr/>
        <p:txBody>
          <a:bodyPr/>
          <a:lstStyle/>
          <a:p>
            <a:fld id="{31DE2C5B-556E-47B8-A792-024C2FCA4ACC}" type="slidenum">
              <a:rPr lang="en-GB" smtClean="0"/>
              <a:t>4</a:t>
            </a:fld>
            <a:endParaRPr lang="en-GB"/>
          </a:p>
        </p:txBody>
      </p:sp>
    </p:spTree>
    <p:extLst>
      <p:ext uri="{BB962C8B-B14F-4D97-AF65-F5344CB8AC3E}">
        <p14:creationId xmlns:p14="http://schemas.microsoft.com/office/powerpoint/2010/main" val="1182645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8DFCF4-137A-A3AD-B37B-04F25E4F561C}"/>
              </a:ext>
            </a:extLst>
          </p:cNvPr>
          <p:cNvSpPr>
            <a:spLocks noGrp="1"/>
          </p:cNvSpPr>
          <p:nvPr>
            <p:ph type="title"/>
          </p:nvPr>
        </p:nvSpPr>
        <p:spPr/>
        <p:txBody>
          <a:bodyPr/>
          <a:lstStyle/>
          <a:p>
            <a:r>
              <a:rPr lang="it-IT" dirty="0" err="1"/>
              <a:t>Examples</a:t>
            </a:r>
            <a:r>
              <a:rPr lang="it-IT" dirty="0"/>
              <a:t> of multiple-option </a:t>
            </a:r>
            <a:r>
              <a:rPr lang="it-IT" dirty="0" err="1"/>
              <a:t>questions</a:t>
            </a:r>
            <a:r>
              <a:rPr lang="it-IT" dirty="0"/>
              <a:t> </a:t>
            </a:r>
          </a:p>
        </p:txBody>
      </p:sp>
      <p:sp>
        <p:nvSpPr>
          <p:cNvPr id="3" name="Segnaposto contenuto 2">
            <a:extLst>
              <a:ext uri="{FF2B5EF4-FFF2-40B4-BE49-F238E27FC236}">
                <a16:creationId xmlns:a16="http://schemas.microsoft.com/office/drawing/2014/main" id="{62390095-C5B6-B2C1-9394-73528D167EB4}"/>
              </a:ext>
            </a:extLst>
          </p:cNvPr>
          <p:cNvSpPr>
            <a:spLocks noGrp="1"/>
          </p:cNvSpPr>
          <p:nvPr>
            <p:ph idx="1"/>
          </p:nvPr>
        </p:nvSpPr>
        <p:spPr/>
        <p:txBody>
          <a:bodyPr/>
          <a:lstStyle/>
          <a:p>
            <a:pPr marL="0" indent="0">
              <a:buNone/>
            </a:pP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Q1. A diffuse-reflective optical sensor: </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is made of two separate components, a light emitter and a light detector, and the sensing object is interposed between these two components.</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is made of two separate components, a light emitter and a light retroreflector, and the sensing object is interposed between these two components.</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is made of a single component integrating both a light emitter and a light detector.</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none of the previous options. </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
        <p:nvSpPr>
          <p:cNvPr id="4" name="Segnaposto numero diapositiva 3">
            <a:extLst>
              <a:ext uri="{FF2B5EF4-FFF2-40B4-BE49-F238E27FC236}">
                <a16:creationId xmlns:a16="http://schemas.microsoft.com/office/drawing/2014/main" id="{70CAC3C8-01C8-7744-A359-E2B8C46FBB08}"/>
              </a:ext>
            </a:extLst>
          </p:cNvPr>
          <p:cNvSpPr>
            <a:spLocks noGrp="1"/>
          </p:cNvSpPr>
          <p:nvPr>
            <p:ph type="sldNum" sz="quarter" idx="12"/>
          </p:nvPr>
        </p:nvSpPr>
        <p:spPr/>
        <p:txBody>
          <a:bodyPr/>
          <a:lstStyle/>
          <a:p>
            <a:fld id="{31DE2C5B-556E-47B8-A792-024C2FCA4ACC}" type="slidenum">
              <a:rPr lang="en-GB" smtClean="0"/>
              <a:t>5</a:t>
            </a:fld>
            <a:endParaRPr lang="en-GB"/>
          </a:p>
        </p:txBody>
      </p:sp>
    </p:spTree>
    <p:extLst>
      <p:ext uri="{BB962C8B-B14F-4D97-AF65-F5344CB8AC3E}">
        <p14:creationId xmlns:p14="http://schemas.microsoft.com/office/powerpoint/2010/main" val="2954337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8DFCF4-137A-A3AD-B37B-04F25E4F561C}"/>
              </a:ext>
            </a:extLst>
          </p:cNvPr>
          <p:cNvSpPr>
            <a:spLocks noGrp="1"/>
          </p:cNvSpPr>
          <p:nvPr>
            <p:ph type="title"/>
          </p:nvPr>
        </p:nvSpPr>
        <p:spPr/>
        <p:txBody>
          <a:bodyPr/>
          <a:lstStyle/>
          <a:p>
            <a:r>
              <a:rPr lang="it-IT" dirty="0" err="1"/>
              <a:t>Examples</a:t>
            </a:r>
            <a:r>
              <a:rPr lang="it-IT" dirty="0"/>
              <a:t> of multiple-option </a:t>
            </a:r>
            <a:r>
              <a:rPr lang="it-IT" dirty="0" err="1"/>
              <a:t>questions</a:t>
            </a:r>
            <a:r>
              <a:rPr lang="it-IT" dirty="0"/>
              <a:t> </a:t>
            </a:r>
          </a:p>
        </p:txBody>
      </p:sp>
      <p:sp>
        <p:nvSpPr>
          <p:cNvPr id="3" name="Segnaposto contenuto 2">
            <a:extLst>
              <a:ext uri="{FF2B5EF4-FFF2-40B4-BE49-F238E27FC236}">
                <a16:creationId xmlns:a16="http://schemas.microsoft.com/office/drawing/2014/main" id="{62390095-C5B6-B2C1-9394-73528D167EB4}"/>
              </a:ext>
            </a:extLst>
          </p:cNvPr>
          <p:cNvSpPr>
            <a:spLocks noGrp="1"/>
          </p:cNvSpPr>
          <p:nvPr>
            <p:ph idx="1"/>
          </p:nvPr>
        </p:nvSpPr>
        <p:spPr/>
        <p:txBody>
          <a:bodyPr/>
          <a:lstStyle/>
          <a:p>
            <a:pPr marL="0" indent="0">
              <a:buNone/>
            </a:pP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Q1. A diffuse-reflective optical sensor: </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is made of two separate components, a light emitter and a light detector, and the sensing object is interposed between these two components.</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is made of two separate components, a light emitter and a light retroreflector, and the sensing object is interposed between these two components.</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2800" b="1" dirty="0">
                <a:solidFill>
                  <a:srgbClr val="00B050"/>
                </a:solidFill>
                <a:effectLst/>
                <a:latin typeface="Palatino Linotype" panose="02040502050505030304" pitchFamily="18" charset="0"/>
                <a:ea typeface="Calibri" panose="020F0502020204030204" pitchFamily="34" charset="0"/>
                <a:cs typeface="Times New Roman" panose="02020603050405020304" pitchFamily="18" charset="0"/>
              </a:rPr>
              <a:t>is made of a single component integrating both a light emitter and a light detector.</a:t>
            </a:r>
            <a:endParaRPr lang="it-IT" sz="2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none of the previous options. </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
        <p:nvSpPr>
          <p:cNvPr id="4" name="Segnaposto numero diapositiva 3">
            <a:extLst>
              <a:ext uri="{FF2B5EF4-FFF2-40B4-BE49-F238E27FC236}">
                <a16:creationId xmlns:a16="http://schemas.microsoft.com/office/drawing/2014/main" id="{70CAC3C8-01C8-7744-A359-E2B8C46FBB08}"/>
              </a:ext>
            </a:extLst>
          </p:cNvPr>
          <p:cNvSpPr>
            <a:spLocks noGrp="1"/>
          </p:cNvSpPr>
          <p:nvPr>
            <p:ph type="sldNum" sz="quarter" idx="12"/>
          </p:nvPr>
        </p:nvSpPr>
        <p:spPr/>
        <p:txBody>
          <a:bodyPr/>
          <a:lstStyle/>
          <a:p>
            <a:fld id="{31DE2C5B-556E-47B8-A792-024C2FCA4ACC}" type="slidenum">
              <a:rPr lang="en-GB" smtClean="0"/>
              <a:t>6</a:t>
            </a:fld>
            <a:endParaRPr lang="en-GB"/>
          </a:p>
        </p:txBody>
      </p:sp>
    </p:spTree>
    <p:extLst>
      <p:ext uri="{BB962C8B-B14F-4D97-AF65-F5344CB8AC3E}">
        <p14:creationId xmlns:p14="http://schemas.microsoft.com/office/powerpoint/2010/main" val="633871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8DFCF4-137A-A3AD-B37B-04F25E4F561C}"/>
              </a:ext>
            </a:extLst>
          </p:cNvPr>
          <p:cNvSpPr>
            <a:spLocks noGrp="1"/>
          </p:cNvSpPr>
          <p:nvPr>
            <p:ph type="title"/>
          </p:nvPr>
        </p:nvSpPr>
        <p:spPr/>
        <p:txBody>
          <a:bodyPr/>
          <a:lstStyle/>
          <a:p>
            <a:r>
              <a:rPr lang="it-IT" dirty="0" err="1"/>
              <a:t>Examples</a:t>
            </a:r>
            <a:r>
              <a:rPr lang="it-IT" dirty="0"/>
              <a:t> of multiple-option </a:t>
            </a:r>
            <a:r>
              <a:rPr lang="it-IT" dirty="0" err="1"/>
              <a:t>questions</a:t>
            </a:r>
            <a:r>
              <a:rPr lang="it-IT" dirty="0"/>
              <a:t> </a:t>
            </a:r>
          </a:p>
        </p:txBody>
      </p:sp>
      <p:sp>
        <p:nvSpPr>
          <p:cNvPr id="3" name="Segnaposto contenuto 2">
            <a:extLst>
              <a:ext uri="{FF2B5EF4-FFF2-40B4-BE49-F238E27FC236}">
                <a16:creationId xmlns:a16="http://schemas.microsoft.com/office/drawing/2014/main" id="{62390095-C5B6-B2C1-9394-73528D167EB4}"/>
              </a:ext>
            </a:extLst>
          </p:cNvPr>
          <p:cNvSpPr>
            <a:spLocks noGrp="1"/>
          </p:cNvSpPr>
          <p:nvPr>
            <p:ph idx="1"/>
          </p:nvPr>
        </p:nvSpPr>
        <p:spPr>
          <a:xfrm>
            <a:off x="428172" y="1361167"/>
            <a:ext cx="11368314" cy="5182040"/>
          </a:xfrm>
        </p:spPr>
        <p:txBody>
          <a:bodyPr>
            <a:normAutofit fontScale="92500" lnSpcReduction="20000"/>
          </a:bodyPr>
          <a:lstStyle/>
          <a:p>
            <a:pPr marL="0" indent="0">
              <a:buNone/>
            </a:pPr>
            <a:r>
              <a:rPr lang="en-US" sz="2400" dirty="0">
                <a:effectLst/>
                <a:latin typeface="Palatino Linotype" panose="02040502050505030304" pitchFamily="18" charset="0"/>
                <a:ea typeface="Calibri" panose="020F0502020204030204" pitchFamily="34" charset="0"/>
                <a:cs typeface="Times New Roman" panose="02020603050405020304" pitchFamily="18" charset="0"/>
              </a:rPr>
              <a:t>Q2. The following HTTP request: </a:t>
            </a:r>
            <a:endParaRPr lang="it-IT"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Palatino Linotype" panose="02040502050505030304" pitchFamily="18" charset="0"/>
                <a:ea typeface="Calibri" panose="020F0502020204030204" pitchFamily="34" charset="0"/>
                <a:cs typeface="Times New Roman" panose="02020603050405020304" pitchFamily="18" charset="0"/>
              </a:rPr>
              <a:t>	POST /library HTTP/1.1	</a:t>
            </a:r>
          </a:p>
          <a:p>
            <a:pPr marL="0" indent="0">
              <a:buNone/>
            </a:pPr>
            <a:r>
              <a:rPr lang="en-US" sz="2400" dirty="0">
                <a:effectLst/>
                <a:latin typeface="Palatino Linotype" panose="02040502050505030304" pitchFamily="18" charset="0"/>
                <a:ea typeface="Calibri" panose="020F0502020204030204" pitchFamily="34" charset="0"/>
                <a:cs typeface="Times New Roman" panose="02020603050405020304" pitchFamily="18" charset="0"/>
              </a:rPr>
              <a:t>	Host: </a:t>
            </a:r>
            <a:r>
              <a:rPr lang="en-US" sz="2400" dirty="0">
                <a:effectLst/>
                <a:latin typeface="Palatino Linotype" panose="02040502050505030304" pitchFamily="18" charset="0"/>
                <a:ea typeface="Calibri" panose="020F0502020204030204" pitchFamily="34" charset="0"/>
                <a:cs typeface="Times New Roman" panose="02020603050405020304" pitchFamily="18" charset="0"/>
                <a:hlinkClick r:id="rId2"/>
              </a:rPr>
              <a:t>www.example.com</a:t>
            </a:r>
            <a:endParaRPr lang="en-US" sz="2400" dirty="0">
              <a:effectLst/>
              <a:latin typeface="Palatino Linotype" panose="02040502050505030304" pitchFamily="18" charset="0"/>
              <a:ea typeface="Calibri" panose="020F0502020204030204" pitchFamily="34" charset="0"/>
              <a:cs typeface="Times New Roman" panose="02020603050405020304" pitchFamily="18" charset="0"/>
            </a:endParaRPr>
          </a:p>
          <a:p>
            <a:pPr marL="0" indent="0">
              <a:buNone/>
            </a:pPr>
            <a:endParaRPr lang="it-IT"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Palatino Linotype" panose="02040502050505030304" pitchFamily="18" charset="0"/>
                <a:ea typeface="Calibri" panose="020F0502020204030204" pitchFamily="34" charset="0"/>
                <a:cs typeface="Times New Roman" panose="02020603050405020304" pitchFamily="18" charset="0"/>
              </a:rPr>
              <a:t>	{</a:t>
            </a:r>
            <a:endParaRPr lang="it-IT"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Palatino Linotype" panose="02040502050505030304" pitchFamily="18" charset="0"/>
                <a:ea typeface="Calibri" panose="020F0502020204030204" pitchFamily="34" charset="0"/>
                <a:cs typeface="Times New Roman" panose="02020603050405020304" pitchFamily="18" charset="0"/>
              </a:rPr>
              <a:t>	   “Author”: “Stephen Hawking”</a:t>
            </a:r>
            <a:endParaRPr lang="it-IT"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ea typeface="Calibri" panose="020F0502020204030204" pitchFamily="34" charset="0"/>
                <a:cs typeface="Times New Roman" panose="02020603050405020304" pitchFamily="18" charset="0"/>
              </a:rPr>
              <a:t>	</a:t>
            </a:r>
            <a:r>
              <a:rPr lang="en-US" sz="2400" dirty="0">
                <a:effectLst/>
                <a:latin typeface="Palatino Linotype" panose="02040502050505030304" pitchFamily="18" charset="0"/>
                <a:ea typeface="Calibri" panose="020F0502020204030204" pitchFamily="34" charset="0"/>
                <a:cs typeface="Times New Roman" panose="02020603050405020304" pitchFamily="18" charset="0"/>
              </a:rPr>
              <a:t>   “Title”: “A Brief History of Time”</a:t>
            </a:r>
            <a:endParaRPr lang="it-IT" sz="2400" dirty="0">
              <a:effectLst/>
              <a:latin typeface="Calibri" panose="020F0502020204030204" pitchFamily="34" charset="0"/>
              <a:ea typeface="Calibri" panose="020F0502020204030204" pitchFamily="34" charset="0"/>
              <a:cs typeface="Times New Roman" panose="02020603050405020304" pitchFamily="18" charset="0"/>
            </a:endParaRPr>
          </a:p>
          <a:p>
            <a:pPr indent="0">
              <a:buNone/>
            </a:pPr>
            <a:r>
              <a:rPr lang="en-US" sz="2400" dirty="0">
                <a:effectLst/>
                <a:latin typeface="Palatino Linotype" panose="02040502050505030304" pitchFamily="18" charset="0"/>
                <a:ea typeface="Calibri" panose="020F0502020204030204" pitchFamily="34" charset="0"/>
                <a:cs typeface="Times New Roman" panose="02020603050405020304" pitchFamily="18" charset="0"/>
              </a:rPr>
              <a:t>	}</a:t>
            </a:r>
            <a:endParaRPr lang="it-IT"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2400" dirty="0">
                <a:effectLst/>
                <a:latin typeface="Palatino Linotype" panose="02040502050505030304" pitchFamily="18" charset="0"/>
                <a:ea typeface="Calibri" panose="020F0502020204030204" pitchFamily="34" charset="0"/>
                <a:cs typeface="Times New Roman" panose="02020603050405020304" pitchFamily="18" charset="0"/>
              </a:rPr>
              <a:t>Delete the book with author “Stephen Hawking” and title “A Brief History of Time” from the book list at the URL </a:t>
            </a:r>
            <a:r>
              <a:rPr lang="en-US" sz="2400" u="sng" dirty="0">
                <a:solidFill>
                  <a:srgbClr val="0563C1"/>
                </a:solidFill>
                <a:effectLst/>
                <a:latin typeface="Palatino Linotype" panose="02040502050505030304" pitchFamily="18" charset="0"/>
                <a:ea typeface="Calibri" panose="020F0502020204030204" pitchFamily="34" charset="0"/>
                <a:cs typeface="Times New Roman" panose="02020603050405020304" pitchFamily="18" charset="0"/>
                <a:hlinkClick r:id="rId3"/>
              </a:rPr>
              <a:t>www.example.com/library</a:t>
            </a:r>
            <a:endParaRPr lang="it-IT"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2400" dirty="0">
                <a:effectLst/>
                <a:latin typeface="Palatino Linotype" panose="02040502050505030304" pitchFamily="18" charset="0"/>
                <a:ea typeface="Calibri" panose="020F0502020204030204" pitchFamily="34" charset="0"/>
                <a:cs typeface="Times New Roman" panose="02020603050405020304" pitchFamily="18" charset="0"/>
              </a:rPr>
              <a:t>Add to the book list at the URL </a:t>
            </a:r>
            <a:r>
              <a:rPr lang="en-US" u="sng" dirty="0">
                <a:solidFill>
                  <a:srgbClr val="0563C1"/>
                </a:solidFill>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www.example.com/library</a:t>
            </a:r>
            <a:r>
              <a:rPr lang="en-US" u="sng" dirty="0">
                <a:solidFill>
                  <a:srgbClr val="0563C1"/>
                </a:solidFill>
                <a:ea typeface="Calibri" panose="020F0502020204030204" pitchFamily="34" charset="0"/>
                <a:cs typeface="Times New Roman" panose="02020603050405020304" pitchFamily="18" charset="0"/>
              </a:rPr>
              <a:t> </a:t>
            </a:r>
            <a:r>
              <a:rPr lang="en-US" sz="2400" dirty="0">
                <a:effectLst/>
                <a:latin typeface="Palatino Linotype" panose="02040502050505030304" pitchFamily="18" charset="0"/>
                <a:ea typeface="Calibri" panose="020F0502020204030204" pitchFamily="34" charset="0"/>
                <a:cs typeface="Times New Roman" panose="02020603050405020304" pitchFamily="18" charset="0"/>
              </a:rPr>
              <a:t>a new book with title “A Brief History of Time” and author “Stephen Hawking”</a:t>
            </a:r>
            <a:endParaRPr lang="it-IT"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2400" dirty="0">
                <a:effectLst/>
                <a:latin typeface="Palatino Linotype" panose="02040502050505030304" pitchFamily="18" charset="0"/>
                <a:ea typeface="Calibri" panose="020F0502020204030204" pitchFamily="34" charset="0"/>
                <a:cs typeface="Times New Roman" panose="02020603050405020304" pitchFamily="18" charset="0"/>
              </a:rPr>
              <a:t>Replace the book list at the URL </a:t>
            </a:r>
            <a:r>
              <a:rPr lang="en-US" sz="2400" u="sng" dirty="0">
                <a:solidFill>
                  <a:srgbClr val="0563C1"/>
                </a:solidFill>
                <a:effectLst/>
                <a:latin typeface="Palatino Linotype" panose="02040502050505030304" pitchFamily="18" charset="0"/>
                <a:ea typeface="Calibri" panose="020F0502020204030204" pitchFamily="34" charset="0"/>
                <a:cs typeface="Times New Roman" panose="02020603050405020304" pitchFamily="18" charset="0"/>
                <a:hlinkClick r:id="rId3"/>
              </a:rPr>
              <a:t>www.example.com/library</a:t>
            </a:r>
            <a:r>
              <a:rPr lang="en-US" sz="2400" dirty="0">
                <a:effectLst/>
                <a:latin typeface="Palatino Linotype" panose="02040502050505030304" pitchFamily="18" charset="0"/>
                <a:ea typeface="Calibri" panose="020F0502020204030204" pitchFamily="34" charset="0"/>
                <a:cs typeface="Times New Roman" panose="02020603050405020304" pitchFamily="18" charset="0"/>
              </a:rPr>
              <a:t> with the book list containing the book “A Brief History of Time” by “Stephen Hawking”</a:t>
            </a:r>
            <a:endParaRPr lang="it-IT"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2400" dirty="0">
                <a:effectLst/>
                <a:latin typeface="Palatino Linotype" panose="02040502050505030304" pitchFamily="18" charset="0"/>
                <a:ea typeface="Calibri" panose="020F0502020204030204" pitchFamily="34" charset="0"/>
                <a:cs typeface="Times New Roman" panose="02020603050405020304" pitchFamily="18" charset="0"/>
              </a:rPr>
              <a:t>None of the previous answers</a:t>
            </a:r>
            <a:endParaRPr lang="it-IT" dirty="0"/>
          </a:p>
        </p:txBody>
      </p:sp>
      <p:sp>
        <p:nvSpPr>
          <p:cNvPr id="4" name="Segnaposto numero diapositiva 3">
            <a:extLst>
              <a:ext uri="{FF2B5EF4-FFF2-40B4-BE49-F238E27FC236}">
                <a16:creationId xmlns:a16="http://schemas.microsoft.com/office/drawing/2014/main" id="{70CAC3C8-01C8-7744-A359-E2B8C46FBB08}"/>
              </a:ext>
            </a:extLst>
          </p:cNvPr>
          <p:cNvSpPr>
            <a:spLocks noGrp="1"/>
          </p:cNvSpPr>
          <p:nvPr>
            <p:ph type="sldNum" sz="quarter" idx="12"/>
          </p:nvPr>
        </p:nvSpPr>
        <p:spPr/>
        <p:txBody>
          <a:bodyPr/>
          <a:lstStyle/>
          <a:p>
            <a:fld id="{31DE2C5B-556E-47B8-A792-024C2FCA4ACC}" type="slidenum">
              <a:rPr lang="en-GB" smtClean="0"/>
              <a:t>7</a:t>
            </a:fld>
            <a:endParaRPr lang="en-GB"/>
          </a:p>
        </p:txBody>
      </p:sp>
    </p:spTree>
    <p:extLst>
      <p:ext uri="{BB962C8B-B14F-4D97-AF65-F5344CB8AC3E}">
        <p14:creationId xmlns:p14="http://schemas.microsoft.com/office/powerpoint/2010/main" val="1904282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8DFCF4-137A-A3AD-B37B-04F25E4F561C}"/>
              </a:ext>
            </a:extLst>
          </p:cNvPr>
          <p:cNvSpPr>
            <a:spLocks noGrp="1"/>
          </p:cNvSpPr>
          <p:nvPr>
            <p:ph type="title"/>
          </p:nvPr>
        </p:nvSpPr>
        <p:spPr/>
        <p:txBody>
          <a:bodyPr/>
          <a:lstStyle/>
          <a:p>
            <a:r>
              <a:rPr lang="it-IT" dirty="0" err="1"/>
              <a:t>Examples</a:t>
            </a:r>
            <a:r>
              <a:rPr lang="it-IT" dirty="0"/>
              <a:t> of multiple-option </a:t>
            </a:r>
            <a:r>
              <a:rPr lang="it-IT" dirty="0" err="1"/>
              <a:t>questions</a:t>
            </a:r>
            <a:r>
              <a:rPr lang="it-IT" dirty="0"/>
              <a:t> </a:t>
            </a:r>
          </a:p>
        </p:txBody>
      </p:sp>
      <p:sp>
        <p:nvSpPr>
          <p:cNvPr id="3" name="Segnaposto contenuto 2">
            <a:extLst>
              <a:ext uri="{FF2B5EF4-FFF2-40B4-BE49-F238E27FC236}">
                <a16:creationId xmlns:a16="http://schemas.microsoft.com/office/drawing/2014/main" id="{62390095-C5B6-B2C1-9394-73528D167EB4}"/>
              </a:ext>
            </a:extLst>
          </p:cNvPr>
          <p:cNvSpPr>
            <a:spLocks noGrp="1"/>
          </p:cNvSpPr>
          <p:nvPr>
            <p:ph idx="1"/>
          </p:nvPr>
        </p:nvSpPr>
        <p:spPr>
          <a:xfrm>
            <a:off x="428172" y="1361167"/>
            <a:ext cx="11368314" cy="5182040"/>
          </a:xfrm>
        </p:spPr>
        <p:txBody>
          <a:bodyPr>
            <a:normAutofit fontScale="92500" lnSpcReduction="20000"/>
          </a:bodyPr>
          <a:lstStyle/>
          <a:p>
            <a:pPr marL="0" indent="0">
              <a:buNone/>
            </a:pPr>
            <a:r>
              <a:rPr lang="en-US" sz="2400" dirty="0">
                <a:effectLst/>
                <a:latin typeface="Palatino Linotype" panose="02040502050505030304" pitchFamily="18" charset="0"/>
                <a:ea typeface="Calibri" panose="020F0502020204030204" pitchFamily="34" charset="0"/>
                <a:cs typeface="Times New Roman" panose="02020603050405020304" pitchFamily="18" charset="0"/>
              </a:rPr>
              <a:t>Q2. What is the most appropriate use of the following HTTP request? </a:t>
            </a:r>
            <a:endParaRPr lang="it-IT"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Palatino Linotype" panose="02040502050505030304" pitchFamily="18" charset="0"/>
                <a:ea typeface="Calibri" panose="020F0502020204030204" pitchFamily="34" charset="0"/>
                <a:cs typeface="Times New Roman" panose="02020603050405020304" pitchFamily="18" charset="0"/>
              </a:rPr>
              <a:t>	POST /library HTTP/1.1	</a:t>
            </a:r>
          </a:p>
          <a:p>
            <a:pPr marL="0" indent="0">
              <a:buNone/>
            </a:pPr>
            <a:r>
              <a:rPr lang="en-US" sz="2400" dirty="0">
                <a:effectLst/>
                <a:latin typeface="Palatino Linotype" panose="02040502050505030304" pitchFamily="18" charset="0"/>
                <a:ea typeface="Calibri" panose="020F0502020204030204" pitchFamily="34" charset="0"/>
                <a:cs typeface="Times New Roman" panose="02020603050405020304" pitchFamily="18" charset="0"/>
              </a:rPr>
              <a:t>	Host: </a:t>
            </a:r>
            <a:r>
              <a:rPr lang="en-US" sz="2400" dirty="0">
                <a:effectLst/>
                <a:latin typeface="Palatino Linotype" panose="02040502050505030304" pitchFamily="18" charset="0"/>
                <a:ea typeface="Calibri" panose="020F0502020204030204" pitchFamily="34" charset="0"/>
                <a:cs typeface="Times New Roman" panose="02020603050405020304" pitchFamily="18" charset="0"/>
                <a:hlinkClick r:id="rId2"/>
              </a:rPr>
              <a:t>www.example.com</a:t>
            </a:r>
            <a:endParaRPr lang="en-US" sz="2400" dirty="0">
              <a:effectLst/>
              <a:latin typeface="Palatino Linotype" panose="02040502050505030304" pitchFamily="18" charset="0"/>
              <a:ea typeface="Calibri" panose="020F0502020204030204" pitchFamily="34" charset="0"/>
              <a:cs typeface="Times New Roman" panose="02020603050405020304" pitchFamily="18" charset="0"/>
            </a:endParaRPr>
          </a:p>
          <a:p>
            <a:pPr marL="0" indent="0">
              <a:buNone/>
            </a:pPr>
            <a:endParaRPr lang="it-IT"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Palatino Linotype" panose="02040502050505030304" pitchFamily="18" charset="0"/>
                <a:ea typeface="Calibri" panose="020F0502020204030204" pitchFamily="34" charset="0"/>
                <a:cs typeface="Times New Roman" panose="02020603050405020304" pitchFamily="18" charset="0"/>
              </a:rPr>
              <a:t>	{</a:t>
            </a:r>
            <a:endParaRPr lang="it-IT"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Palatino Linotype" panose="02040502050505030304" pitchFamily="18" charset="0"/>
                <a:ea typeface="Calibri" panose="020F0502020204030204" pitchFamily="34" charset="0"/>
                <a:cs typeface="Times New Roman" panose="02020603050405020304" pitchFamily="18" charset="0"/>
              </a:rPr>
              <a:t>	   “Author”: “Stephen Hawking”</a:t>
            </a:r>
            <a:endParaRPr lang="it-IT"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ea typeface="Calibri" panose="020F0502020204030204" pitchFamily="34" charset="0"/>
                <a:cs typeface="Times New Roman" panose="02020603050405020304" pitchFamily="18" charset="0"/>
              </a:rPr>
              <a:t>	</a:t>
            </a:r>
            <a:r>
              <a:rPr lang="en-US" sz="2400" dirty="0">
                <a:effectLst/>
                <a:latin typeface="Palatino Linotype" panose="02040502050505030304" pitchFamily="18" charset="0"/>
                <a:ea typeface="Calibri" panose="020F0502020204030204" pitchFamily="34" charset="0"/>
                <a:cs typeface="Times New Roman" panose="02020603050405020304" pitchFamily="18" charset="0"/>
              </a:rPr>
              <a:t>   “Title”: “A Brief History of Time”</a:t>
            </a:r>
            <a:endParaRPr lang="it-IT" sz="2400" dirty="0">
              <a:effectLst/>
              <a:latin typeface="Calibri" panose="020F0502020204030204" pitchFamily="34" charset="0"/>
              <a:ea typeface="Calibri" panose="020F0502020204030204" pitchFamily="34" charset="0"/>
              <a:cs typeface="Times New Roman" panose="02020603050405020304" pitchFamily="18" charset="0"/>
            </a:endParaRPr>
          </a:p>
          <a:p>
            <a:pPr indent="0">
              <a:buNone/>
            </a:pPr>
            <a:r>
              <a:rPr lang="en-US" sz="2400" dirty="0">
                <a:effectLst/>
                <a:latin typeface="Palatino Linotype" panose="02040502050505030304" pitchFamily="18" charset="0"/>
                <a:ea typeface="Calibri" panose="020F0502020204030204" pitchFamily="34" charset="0"/>
                <a:cs typeface="Times New Roman" panose="02020603050405020304" pitchFamily="18" charset="0"/>
              </a:rPr>
              <a:t>	}</a:t>
            </a:r>
            <a:endParaRPr lang="it-IT"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2400" dirty="0">
                <a:effectLst/>
                <a:latin typeface="Palatino Linotype" panose="02040502050505030304" pitchFamily="18" charset="0"/>
                <a:ea typeface="Calibri" panose="020F0502020204030204" pitchFamily="34" charset="0"/>
                <a:cs typeface="Times New Roman" panose="02020603050405020304" pitchFamily="18" charset="0"/>
              </a:rPr>
              <a:t>Delete the book with author “Stephen Hawking” and title “A Brief History of Time” from the book list at the URL </a:t>
            </a:r>
            <a:r>
              <a:rPr lang="en-US" sz="2400" u="sng" dirty="0">
                <a:solidFill>
                  <a:srgbClr val="0563C1"/>
                </a:solidFill>
                <a:effectLst/>
                <a:latin typeface="Palatino Linotype" panose="02040502050505030304" pitchFamily="18" charset="0"/>
                <a:ea typeface="Calibri" panose="020F0502020204030204" pitchFamily="34" charset="0"/>
                <a:cs typeface="Times New Roman" panose="02020603050405020304" pitchFamily="18" charset="0"/>
                <a:hlinkClick r:id="rId3"/>
              </a:rPr>
              <a:t>www.example.com/library</a:t>
            </a:r>
            <a:endParaRPr lang="it-IT"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2400" b="1" dirty="0">
                <a:solidFill>
                  <a:srgbClr val="00B050"/>
                </a:solidFill>
                <a:effectLst/>
                <a:latin typeface="Palatino Linotype" panose="02040502050505030304" pitchFamily="18" charset="0"/>
                <a:ea typeface="Calibri" panose="020F0502020204030204" pitchFamily="34" charset="0"/>
                <a:cs typeface="Times New Roman" panose="02020603050405020304" pitchFamily="18" charset="0"/>
              </a:rPr>
              <a:t>Add to the book list at the URL </a:t>
            </a:r>
            <a:r>
              <a:rPr lang="en-US" sz="2400" b="1" u="sng" dirty="0">
                <a:solidFill>
                  <a:srgbClr val="00B050"/>
                </a:solidFill>
                <a:effectLst/>
                <a:latin typeface="Palatino Linotype" panose="02040502050505030304" pitchFamily="18" charset="0"/>
                <a:ea typeface="Calibri" panose="020F0502020204030204" pitchFamily="34" charset="0"/>
                <a:cs typeface="Times New Roman" panose="02020603050405020304" pitchFamily="18" charset="0"/>
                <a:hlinkClick r:id="rId3"/>
              </a:rPr>
              <a:t>www.example.com/library</a:t>
            </a:r>
            <a:r>
              <a:rPr lang="en-US" sz="2400" b="1" dirty="0">
                <a:solidFill>
                  <a:srgbClr val="00B050"/>
                </a:solidFill>
                <a:effectLst/>
                <a:latin typeface="Palatino Linotype" panose="02040502050505030304" pitchFamily="18" charset="0"/>
                <a:ea typeface="Calibri" panose="020F0502020204030204" pitchFamily="34" charset="0"/>
                <a:cs typeface="Times New Roman" panose="02020603050405020304" pitchFamily="18" charset="0"/>
              </a:rPr>
              <a:t> a new book with title “A Brief History of Time” and author “Stephen Hawking”</a:t>
            </a:r>
            <a:endParaRPr lang="it-IT" sz="2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2400" dirty="0">
                <a:effectLst/>
                <a:latin typeface="Palatino Linotype" panose="02040502050505030304" pitchFamily="18" charset="0"/>
                <a:ea typeface="Calibri" panose="020F0502020204030204" pitchFamily="34" charset="0"/>
                <a:cs typeface="Times New Roman" panose="02020603050405020304" pitchFamily="18" charset="0"/>
              </a:rPr>
              <a:t>Replace the book list at the URL </a:t>
            </a:r>
            <a:r>
              <a:rPr lang="en-US" sz="2400" u="sng" dirty="0">
                <a:solidFill>
                  <a:srgbClr val="0563C1"/>
                </a:solidFill>
                <a:effectLst/>
                <a:latin typeface="Palatino Linotype" panose="02040502050505030304" pitchFamily="18" charset="0"/>
                <a:ea typeface="Calibri" panose="020F0502020204030204" pitchFamily="34" charset="0"/>
                <a:cs typeface="Times New Roman" panose="02020603050405020304" pitchFamily="18" charset="0"/>
                <a:hlinkClick r:id="rId3"/>
              </a:rPr>
              <a:t>www.example.com/library</a:t>
            </a:r>
            <a:r>
              <a:rPr lang="en-US" sz="2400" dirty="0">
                <a:effectLst/>
                <a:latin typeface="Palatino Linotype" panose="02040502050505030304" pitchFamily="18" charset="0"/>
                <a:ea typeface="Calibri" panose="020F0502020204030204" pitchFamily="34" charset="0"/>
                <a:cs typeface="Times New Roman" panose="02020603050405020304" pitchFamily="18" charset="0"/>
              </a:rPr>
              <a:t> with the book list containing the book “A Brief History of Time” by “Stephen Hawking”</a:t>
            </a:r>
            <a:endParaRPr lang="it-IT"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2400" dirty="0">
                <a:effectLst/>
                <a:latin typeface="Palatino Linotype" panose="02040502050505030304" pitchFamily="18" charset="0"/>
                <a:ea typeface="Calibri" panose="020F0502020204030204" pitchFamily="34" charset="0"/>
                <a:cs typeface="Times New Roman" panose="02020603050405020304" pitchFamily="18" charset="0"/>
              </a:rPr>
              <a:t>None of the previous answers</a:t>
            </a:r>
            <a:endParaRPr lang="it-IT" dirty="0"/>
          </a:p>
        </p:txBody>
      </p:sp>
      <p:sp>
        <p:nvSpPr>
          <p:cNvPr id="4" name="Segnaposto numero diapositiva 3">
            <a:extLst>
              <a:ext uri="{FF2B5EF4-FFF2-40B4-BE49-F238E27FC236}">
                <a16:creationId xmlns:a16="http://schemas.microsoft.com/office/drawing/2014/main" id="{70CAC3C8-01C8-7744-A359-E2B8C46FBB08}"/>
              </a:ext>
            </a:extLst>
          </p:cNvPr>
          <p:cNvSpPr>
            <a:spLocks noGrp="1"/>
          </p:cNvSpPr>
          <p:nvPr>
            <p:ph type="sldNum" sz="quarter" idx="12"/>
          </p:nvPr>
        </p:nvSpPr>
        <p:spPr/>
        <p:txBody>
          <a:bodyPr/>
          <a:lstStyle/>
          <a:p>
            <a:fld id="{31DE2C5B-556E-47B8-A792-024C2FCA4ACC}" type="slidenum">
              <a:rPr lang="en-GB" smtClean="0"/>
              <a:t>8</a:t>
            </a:fld>
            <a:endParaRPr lang="en-GB"/>
          </a:p>
        </p:txBody>
      </p:sp>
    </p:spTree>
    <p:extLst>
      <p:ext uri="{BB962C8B-B14F-4D97-AF65-F5344CB8AC3E}">
        <p14:creationId xmlns:p14="http://schemas.microsoft.com/office/powerpoint/2010/main" val="2697295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8DFCF4-137A-A3AD-B37B-04F25E4F561C}"/>
              </a:ext>
            </a:extLst>
          </p:cNvPr>
          <p:cNvSpPr>
            <a:spLocks noGrp="1"/>
          </p:cNvSpPr>
          <p:nvPr>
            <p:ph type="title"/>
          </p:nvPr>
        </p:nvSpPr>
        <p:spPr/>
        <p:txBody>
          <a:bodyPr/>
          <a:lstStyle/>
          <a:p>
            <a:r>
              <a:rPr lang="it-IT" dirty="0" err="1"/>
              <a:t>Examples</a:t>
            </a:r>
            <a:r>
              <a:rPr lang="it-IT" dirty="0"/>
              <a:t> of multiple-option </a:t>
            </a:r>
            <a:r>
              <a:rPr lang="it-IT" dirty="0" err="1"/>
              <a:t>questions</a:t>
            </a:r>
            <a:r>
              <a:rPr lang="it-IT" dirty="0"/>
              <a:t> </a:t>
            </a:r>
          </a:p>
        </p:txBody>
      </p:sp>
      <p:sp>
        <p:nvSpPr>
          <p:cNvPr id="3" name="Segnaposto contenuto 2">
            <a:extLst>
              <a:ext uri="{FF2B5EF4-FFF2-40B4-BE49-F238E27FC236}">
                <a16:creationId xmlns:a16="http://schemas.microsoft.com/office/drawing/2014/main" id="{62390095-C5B6-B2C1-9394-73528D167EB4}"/>
              </a:ext>
            </a:extLst>
          </p:cNvPr>
          <p:cNvSpPr>
            <a:spLocks noGrp="1"/>
          </p:cNvSpPr>
          <p:nvPr>
            <p:ph idx="1"/>
          </p:nvPr>
        </p:nvSpPr>
        <p:spPr>
          <a:xfrm>
            <a:off x="428172" y="1361167"/>
            <a:ext cx="11368314" cy="5182040"/>
          </a:xfrm>
        </p:spPr>
        <p:txBody>
          <a:bodyPr>
            <a:normAutofit/>
          </a:bodyPr>
          <a:lstStyle/>
          <a:p>
            <a:pPr marL="0" indent="0">
              <a:buNone/>
            </a:pP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Q3. The Diffie-Hellman protocol can be used to: </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Generate a shared secret key, without the need to exchange the key through a communication channel.</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Authenticate two communicating parties.</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Perform the digital signature of a message.</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None of the previous answers.</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dirty="0"/>
          </a:p>
        </p:txBody>
      </p:sp>
      <p:sp>
        <p:nvSpPr>
          <p:cNvPr id="4" name="Segnaposto numero diapositiva 3">
            <a:extLst>
              <a:ext uri="{FF2B5EF4-FFF2-40B4-BE49-F238E27FC236}">
                <a16:creationId xmlns:a16="http://schemas.microsoft.com/office/drawing/2014/main" id="{70CAC3C8-01C8-7744-A359-E2B8C46FBB08}"/>
              </a:ext>
            </a:extLst>
          </p:cNvPr>
          <p:cNvSpPr>
            <a:spLocks noGrp="1"/>
          </p:cNvSpPr>
          <p:nvPr>
            <p:ph type="sldNum" sz="quarter" idx="12"/>
          </p:nvPr>
        </p:nvSpPr>
        <p:spPr/>
        <p:txBody>
          <a:bodyPr/>
          <a:lstStyle/>
          <a:p>
            <a:fld id="{31DE2C5B-556E-47B8-A792-024C2FCA4ACC}" type="slidenum">
              <a:rPr lang="en-GB" smtClean="0"/>
              <a:t>9</a:t>
            </a:fld>
            <a:endParaRPr lang="en-GB"/>
          </a:p>
        </p:txBody>
      </p:sp>
    </p:spTree>
    <p:extLst>
      <p:ext uri="{BB962C8B-B14F-4D97-AF65-F5344CB8AC3E}">
        <p14:creationId xmlns:p14="http://schemas.microsoft.com/office/powerpoint/2010/main" val="301561219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1559</Words>
  <Application>Microsoft Macintosh PowerPoint</Application>
  <PresentationFormat>Widescreen</PresentationFormat>
  <Paragraphs>138</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Cambria Math</vt:lpstr>
      <vt:lpstr>Courier New</vt:lpstr>
      <vt:lpstr>Palatino Linotype</vt:lpstr>
      <vt:lpstr>Times New Roman</vt:lpstr>
      <vt:lpstr>Wingdings</vt:lpstr>
      <vt:lpstr>Tema di Office</vt:lpstr>
      <vt:lpstr>PowerPoint Presentation</vt:lpstr>
      <vt:lpstr>Exam structure</vt:lpstr>
      <vt:lpstr>Mark of the theory exam</vt:lpstr>
      <vt:lpstr>Final mark</vt:lpstr>
      <vt:lpstr>Examples of multiple-option questions </vt:lpstr>
      <vt:lpstr>Examples of multiple-option questions </vt:lpstr>
      <vt:lpstr>Examples of multiple-option questions </vt:lpstr>
      <vt:lpstr>Examples of multiple-option questions </vt:lpstr>
      <vt:lpstr>Examples of multiple-option questions </vt:lpstr>
      <vt:lpstr>Examples of multiple-option questions </vt:lpstr>
      <vt:lpstr>Examples of multiple-option questions </vt:lpstr>
      <vt:lpstr>Examples of multiple-option questions </vt:lpstr>
      <vt:lpstr>Examples of true-false questions</vt:lpstr>
      <vt:lpstr>Examples of true-false questions</vt:lpstr>
      <vt:lpstr>Examples of open questions</vt:lpstr>
      <vt:lpstr>Examples of open questions</vt:lpstr>
      <vt:lpstr>Examples of open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Giacomo Cappon</cp:lastModifiedBy>
  <cp:revision>910</cp:revision>
  <cp:lastPrinted>2022-05-08T20:17:57Z</cp:lastPrinted>
  <dcterms:created xsi:type="dcterms:W3CDTF">2021-07-19T09:08:13Z</dcterms:created>
  <dcterms:modified xsi:type="dcterms:W3CDTF">2024-02-02T16:09:43Z</dcterms:modified>
</cp:coreProperties>
</file>