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9" r:id="rId2"/>
    <p:sldId id="381" r:id="rId3"/>
    <p:sldId id="369" r:id="rId4"/>
    <p:sldId id="304" r:id="rId5"/>
    <p:sldId id="389" r:id="rId6"/>
    <p:sldId id="384" r:id="rId7"/>
    <p:sldId id="289" r:id="rId8"/>
    <p:sldId id="315" r:id="rId9"/>
    <p:sldId id="291" r:id="rId10"/>
    <p:sldId id="292" r:id="rId11"/>
    <p:sldId id="383" r:id="rId12"/>
    <p:sldId id="314" r:id="rId13"/>
    <p:sldId id="316" r:id="rId14"/>
    <p:sldId id="317" r:id="rId15"/>
    <p:sldId id="311" r:id="rId16"/>
    <p:sldId id="327" r:id="rId17"/>
    <p:sldId id="322" r:id="rId18"/>
    <p:sldId id="325" r:id="rId19"/>
    <p:sldId id="323" r:id="rId20"/>
    <p:sldId id="318" r:id="rId21"/>
    <p:sldId id="390" r:id="rId22"/>
    <p:sldId id="387" r:id="rId23"/>
    <p:sldId id="385" r:id="rId24"/>
    <p:sldId id="328" r:id="rId25"/>
    <p:sldId id="388" r:id="rId26"/>
    <p:sldId id="330" r:id="rId27"/>
    <p:sldId id="329" r:id="rId28"/>
    <p:sldId id="331" r:id="rId29"/>
    <p:sldId id="333" r:id="rId30"/>
    <p:sldId id="332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2" r:id="rId39"/>
    <p:sldId id="343" r:id="rId40"/>
    <p:sldId id="350" r:id="rId41"/>
    <p:sldId id="344" r:id="rId42"/>
    <p:sldId id="345" r:id="rId43"/>
    <p:sldId id="346" r:id="rId44"/>
    <p:sldId id="347" r:id="rId45"/>
    <p:sldId id="348" r:id="rId46"/>
    <p:sldId id="341" r:id="rId47"/>
    <p:sldId id="351" r:id="rId48"/>
    <p:sldId id="352" r:id="rId49"/>
    <p:sldId id="353" r:id="rId50"/>
    <p:sldId id="382" r:id="rId51"/>
    <p:sldId id="391" r:id="rId52"/>
    <p:sldId id="309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03" autoAdjust="0"/>
    <p:restoredTop sz="86840"/>
  </p:normalViewPr>
  <p:slideViewPr>
    <p:cSldViewPr snapToGrid="0">
      <p:cViewPr varScale="1">
        <p:scale>
          <a:sx n="196" d="100"/>
          <a:sy n="196" d="100"/>
        </p:scale>
        <p:origin x="122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22/03/22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47378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06424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29860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06775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33489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07013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84461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2403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86965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8870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26855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018225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42140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57293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657326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449821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182805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714669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422436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350711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16129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522952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374497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550338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469234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853185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503809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82609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317470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71361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25043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84048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02582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 dirty="0"/>
              <a:t>Note the .gitignore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3365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24875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38536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2021-2022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sv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get-started/codelab" TargetMode="External"/><Relationship Id="rId2" Type="http://schemas.openxmlformats.org/officeDocument/2006/relationships/hyperlink" Target="https://docs.flutter.dev/development/ui/widgets-intro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flutter.dev/development/tools/devtools/overview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/>
              <a:t>Hello, Flutter!</a:t>
            </a:r>
            <a:endParaRPr lang="en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 great feature: Hot reload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8908868" cy="533490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Dart offers a fast development cycle with </a:t>
            </a:r>
            <a:r>
              <a:rPr lang="en-GB" i="1" dirty="0"/>
              <a:t>Stateful Hot Reload</a:t>
            </a:r>
            <a:r>
              <a:rPr lang="en-GB" dirty="0"/>
              <a:t>, the ability to reload the code of a live running app without restarting or losing app state. Make a change to app source, tell your IDE or command-line tool that you want to hot reload, and see the change in your simulator, emulator, or device.</a:t>
            </a:r>
          </a:p>
          <a:p>
            <a:endParaRPr lang="en-GB" dirty="0"/>
          </a:p>
          <a:p>
            <a:r>
              <a:rPr lang="en-GB" dirty="0"/>
              <a:t>Try that!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Open lib/</a:t>
            </a:r>
            <a:r>
              <a:rPr lang="en-GB" dirty="0" err="1"/>
              <a:t>main.dart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Change the string</a:t>
            </a:r>
          </a:p>
          <a:p>
            <a:pPr marL="914400" lvl="2" indent="0">
              <a:buNone/>
            </a:pPr>
            <a:r>
              <a:rPr lang="en-GB" dirty="0">
                <a:latin typeface="Courier" pitchFamily="2" charset="0"/>
              </a:rPr>
              <a:t>‘Hello World’</a:t>
            </a:r>
          </a:p>
          <a:p>
            <a:pPr marL="914400" lvl="2" indent="0">
              <a:buNone/>
            </a:pPr>
            <a:r>
              <a:rPr lang="en-GB" dirty="0"/>
              <a:t>with</a:t>
            </a:r>
          </a:p>
          <a:p>
            <a:pPr marL="914400" lvl="2" indent="0">
              <a:buNone/>
            </a:pPr>
            <a:r>
              <a:rPr lang="en-GB" dirty="0">
                <a:latin typeface="Courier" pitchFamily="2" charset="0"/>
              </a:rPr>
              <a:t>‘Hello, Flutter!’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Save your changes: invoke </a:t>
            </a:r>
            <a:r>
              <a:rPr lang="en-GB" b="1" dirty="0"/>
              <a:t>Save All</a:t>
            </a:r>
            <a:r>
              <a:rPr lang="en-GB" dirty="0"/>
              <a:t>, or click </a:t>
            </a:r>
            <a:r>
              <a:rPr lang="en-GB" b="1" dirty="0"/>
              <a:t>Hot Reload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You’ll see the updated string in the running app almost immediately.</a:t>
            </a:r>
            <a:br>
              <a:rPr lang="en-GB" dirty="0">
                <a:latin typeface="Courier" pitchFamily="2" charset="0"/>
              </a:rPr>
            </a:br>
            <a:endParaRPr lang="en-IT" dirty="0">
              <a:latin typeface="Courier" pitchFamily="2" charset="0"/>
            </a:endParaRP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96BE9211-8676-634E-B311-D90294EFF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1248800"/>
            <a:ext cx="2569028" cy="555964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73EFD-6E40-2740-B6C0-BB8EAC5FD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574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Creating a new project</a:t>
            </a:r>
          </a:p>
          <a:p>
            <a:r>
              <a:rPr lang="en-IT" b="1" dirty="0"/>
              <a:t>App dissection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Expanding our first app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 &amp;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04235-725C-B443-9278-19A01252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376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Let’s dissect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Let’s understand what we have done.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41296-A6A1-744D-A572-59F4B3ED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611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Let’s dissect the app – Project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First, what’s inside the project folder?</a:t>
            </a:r>
          </a:p>
          <a:p>
            <a:endParaRPr lang="en-US" dirty="0"/>
          </a:p>
          <a:p>
            <a:r>
              <a:rPr lang="en-US" dirty="0"/>
              <a:t>Important things</a:t>
            </a:r>
          </a:p>
          <a:p>
            <a:pPr lvl="1"/>
            <a:r>
              <a:rPr lang="en-US" b="1" dirty="0"/>
              <a:t>lib folder</a:t>
            </a:r>
            <a:r>
              <a:rPr lang="en-US" dirty="0"/>
              <a:t>: it contains the app source code</a:t>
            </a:r>
          </a:p>
          <a:p>
            <a:pPr lvl="1"/>
            <a:r>
              <a:rPr lang="en-US" b="1" dirty="0" err="1"/>
              <a:t>main.dart</a:t>
            </a:r>
            <a:r>
              <a:rPr lang="en-US" b="1" dirty="0"/>
              <a:t> file</a:t>
            </a:r>
            <a:r>
              <a:rPr lang="en-US" dirty="0"/>
              <a:t>: the entry point for the compiler</a:t>
            </a:r>
          </a:p>
          <a:p>
            <a:pPr lvl="1"/>
            <a:r>
              <a:rPr lang="en-IT" b="1" dirty="0"/>
              <a:t>pubspec.yaml file</a:t>
            </a:r>
            <a:r>
              <a:rPr lang="en-IT" dirty="0"/>
              <a:t>: it specifies high level app features as well as listing which third party libraries our app needs and uses</a:t>
            </a:r>
          </a:p>
          <a:p>
            <a:pPr lvl="1"/>
            <a:r>
              <a:rPr lang="en-IT" b="1" dirty="0"/>
              <a:t>README.md file</a:t>
            </a:r>
            <a:r>
              <a:rPr lang="en-IT" dirty="0"/>
              <a:t>: a markdown file describing the app</a:t>
            </a:r>
          </a:p>
          <a:p>
            <a:pPr lvl="1"/>
            <a:endParaRPr lang="en-IT" dirty="0"/>
          </a:p>
          <a:p>
            <a:r>
              <a:rPr lang="en-IT" dirty="0"/>
              <a:t>(Less) Important things</a:t>
            </a:r>
          </a:p>
          <a:p>
            <a:pPr lvl="1"/>
            <a:r>
              <a:rPr lang="en-IT" b="1" dirty="0"/>
              <a:t>android/ios/web folders</a:t>
            </a:r>
            <a:r>
              <a:rPr lang="en-IT" dirty="0"/>
              <a:t>: where native specific code can be defined if needed</a:t>
            </a:r>
          </a:p>
          <a:p>
            <a:pPr lvl="1"/>
            <a:r>
              <a:rPr lang="en-IT" b="1" dirty="0"/>
              <a:t>test folder</a:t>
            </a:r>
            <a:r>
              <a:rPr lang="en-IT" dirty="0"/>
              <a:t>: where to put code for running automatic testers</a:t>
            </a:r>
          </a:p>
          <a:p>
            <a:pPr lvl="1"/>
            <a:endParaRPr lang="en-IT" dirty="0"/>
          </a:p>
          <a:p>
            <a:r>
              <a:rPr lang="en-IT" dirty="0"/>
              <a:t>(Even less) Important things</a:t>
            </a:r>
          </a:p>
          <a:p>
            <a:pPr lvl="1"/>
            <a:r>
              <a:rPr lang="en-GB" dirty="0"/>
              <a:t>A</a:t>
            </a:r>
            <a:r>
              <a:rPr lang="en-IT" dirty="0"/>
              <a:t>ll other folders and files are very use case specific and probably you will never use those in this course. If you are curious…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0833930-AA0C-4349-8F49-DA38F7ABB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054" y="1264276"/>
            <a:ext cx="3417207" cy="550799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C660-DCF4-A140-972E-EC6CD590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584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Let’s dissect the app – main.dart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Let’s understand the </a:t>
            </a:r>
            <a:r>
              <a:rPr lang="en-US" dirty="0" err="1"/>
              <a:t>main.dart</a:t>
            </a:r>
            <a:r>
              <a:rPr lang="en-US" dirty="0"/>
              <a:t> file. </a:t>
            </a:r>
          </a:p>
          <a:p>
            <a:pPr lvl="1"/>
            <a:endParaRPr lang="en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5CF97-E765-B048-A97B-1B7DD054A404}"/>
              </a:ext>
            </a:extLst>
          </p:cNvPr>
          <p:cNvSpPr/>
          <p:nvPr/>
        </p:nvSpPr>
        <p:spPr>
          <a:xfrm>
            <a:off x="237103" y="2072181"/>
            <a:ext cx="916219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void main()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runApp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());</a:t>
            </a:r>
          </a:p>
          <a:p>
            <a:r>
              <a:rPr lang="en-GB" sz="1600" dirty="0">
                <a:latin typeface="Courier" pitchFamily="2" charset="0"/>
              </a:rPr>
              <a:t>}//main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@override</a:t>
            </a:r>
          </a:p>
          <a:p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dirty="0" err="1">
                <a:latin typeface="Courier" pitchFamily="2" charset="0"/>
              </a:rPr>
              <a:t>MaterialApp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title: 'Welcome to Flutter’,</a:t>
            </a:r>
          </a:p>
          <a:p>
            <a:r>
              <a:rPr lang="en-GB" sz="1600" dirty="0">
                <a:latin typeface="Courier" pitchFamily="2" charset="0"/>
              </a:rPr>
              <a:t>      home: Scaffold(</a:t>
            </a:r>
          </a:p>
          <a:p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(title: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Text('Welcome to Flutter'),),</a:t>
            </a:r>
          </a:p>
          <a:p>
            <a:r>
              <a:rPr lang="en-GB" sz="1600" dirty="0">
                <a:latin typeface="Courier" pitchFamily="2" charset="0"/>
              </a:rPr>
              <a:t>      body: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(child: Text('Hello World'),),),</a:t>
            </a:r>
          </a:p>
          <a:p>
            <a:r>
              <a:rPr lang="en-GB" sz="1600" dirty="0">
                <a:latin typeface="Courier" pitchFamily="2" charset="0"/>
              </a:rPr>
              <a:t>    );</a:t>
            </a:r>
          </a:p>
          <a:p>
            <a:r>
              <a:rPr lang="en-GB" sz="1600" dirty="0">
                <a:latin typeface="Courier" pitchFamily="2" charset="0"/>
              </a:rPr>
              <a:t>  }//build</a:t>
            </a:r>
          </a:p>
          <a:p>
            <a:r>
              <a:rPr lang="en-GB" sz="1600" dirty="0">
                <a:latin typeface="Courier" pitchFamily="2" charset="0"/>
              </a:rPr>
              <a:t>}//</a:t>
            </a:r>
            <a:r>
              <a:rPr lang="en-GB" sz="1600" dirty="0" err="1">
                <a:latin typeface="Courier" pitchFamily="2" charset="0"/>
              </a:rPr>
              <a:t>MyApp</a:t>
            </a:r>
            <a:endParaRPr lang="en-GB" sz="1600" dirty="0">
              <a:latin typeface="Courier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B69A03-9D75-8245-8131-3C03042A7444}"/>
              </a:ext>
            </a:extLst>
          </p:cNvPr>
          <p:cNvCxnSpPr>
            <a:cxnSpLocks/>
          </p:cNvCxnSpPr>
          <p:nvPr/>
        </p:nvCxnSpPr>
        <p:spPr>
          <a:xfrm flipV="1">
            <a:off x="3285811" y="2311121"/>
            <a:ext cx="5372575" cy="456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6D188D5-B536-7741-A9DB-D6E05DED7E04}"/>
              </a:ext>
            </a:extLst>
          </p:cNvPr>
          <p:cNvSpPr/>
          <p:nvPr/>
        </p:nvSpPr>
        <p:spPr>
          <a:xfrm>
            <a:off x="8824892" y="2121135"/>
            <a:ext cx="31300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To run an app using the Flutter framework we can use the </a:t>
            </a:r>
            <a:r>
              <a:rPr lang="en-GB" b="1" dirty="0" err="1">
                <a:latin typeface="Courier" pitchFamily="2" charset="0"/>
              </a:rPr>
              <a:t>runApp</a:t>
            </a:r>
            <a:r>
              <a:rPr lang="en-GB" dirty="0">
                <a:latin typeface="Palatino Linotype" panose="02040502050505030304" pitchFamily="18" charset="0"/>
              </a:rPr>
              <a:t> method which takes a </a:t>
            </a:r>
            <a:r>
              <a:rPr lang="en-GB" b="1" dirty="0">
                <a:latin typeface="Courier" pitchFamily="2" charset="0"/>
              </a:rPr>
              <a:t>Widget</a:t>
            </a:r>
            <a:r>
              <a:rPr lang="en-GB" dirty="0">
                <a:latin typeface="Palatino Linotype" panose="02040502050505030304" pitchFamily="18" charset="0"/>
              </a:rPr>
              <a:t> object as an input.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07E922-C034-C64E-8477-DD875DBC497E}"/>
              </a:ext>
            </a:extLst>
          </p:cNvPr>
          <p:cNvSpPr/>
          <p:nvPr/>
        </p:nvSpPr>
        <p:spPr>
          <a:xfrm>
            <a:off x="9069757" y="4103506"/>
            <a:ext cx="264027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What’s a </a:t>
            </a:r>
            <a:r>
              <a:rPr lang="en-GB" b="1" dirty="0">
                <a:latin typeface="Courier" pitchFamily="2" charset="0"/>
              </a:rPr>
              <a:t>Widget</a:t>
            </a:r>
            <a:r>
              <a:rPr lang="en-GB" b="1" dirty="0">
                <a:latin typeface="Palatino Linotype" panose="02040502050505030304" pitchFamily="18" charset="0"/>
              </a:rPr>
              <a:t>?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C2BEA-78DF-E04C-97E7-52B63C11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742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Everything is a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9425215" cy="5496833"/>
          </a:xfrm>
        </p:spPr>
        <p:txBody>
          <a:bodyPr>
            <a:normAutofit/>
          </a:bodyPr>
          <a:lstStyle/>
          <a:p>
            <a:r>
              <a:rPr lang="en-IT" dirty="0"/>
              <a:t>In Flutter, almost everything is (inherits from) a Widget!</a:t>
            </a:r>
          </a:p>
          <a:p>
            <a:endParaRPr lang="en-IT" dirty="0"/>
          </a:p>
          <a:p>
            <a:r>
              <a:rPr lang="en-IT" dirty="0"/>
              <a:t>A Widget is </a:t>
            </a:r>
            <a:r>
              <a:rPr lang="en-GB" dirty="0"/>
              <a:t>a building block for your user interface (UI). Using widgets is like combining Legos. </a:t>
            </a:r>
          </a:p>
          <a:p>
            <a:endParaRPr lang="en-IT" dirty="0"/>
          </a:p>
          <a:p>
            <a:r>
              <a:rPr lang="en-IT" dirty="0"/>
              <a:t>More technically, a Widget is a sort of blueprint for displaying your app state.</a:t>
            </a:r>
          </a:p>
          <a:p>
            <a:endParaRPr lang="en-IT" dirty="0"/>
          </a:p>
          <a:p>
            <a:r>
              <a:rPr lang="en-IT" dirty="0"/>
              <a:t>Widgets can be thought as a function of UI. Given a state, the build() method (that every custom Widget must override and implement) constructs the widget UI:</a:t>
            </a:r>
          </a:p>
          <a:p>
            <a:endParaRPr lang="en-IT" dirty="0"/>
          </a:p>
        </p:txBody>
      </p:sp>
      <p:pic>
        <p:nvPicPr>
          <p:cNvPr id="1025" name="Picture 1" descr="page126image39824768">
            <a:extLst>
              <a:ext uri="{FF2B5EF4-FFF2-40B4-BE49-F238E27FC236}">
                <a16:creationId xmlns:a16="http://schemas.microsoft.com/office/drawing/2014/main" id="{DFA56163-39FD-AE43-989D-31D366B35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386" y="1361167"/>
            <a:ext cx="19431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126image39822896">
            <a:extLst>
              <a:ext uri="{FF2B5EF4-FFF2-40B4-BE49-F238E27FC236}">
                <a16:creationId xmlns:a16="http://schemas.microsoft.com/office/drawing/2014/main" id="{2C0A66CF-34D4-8F4F-80B4-91F826B6F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896" y="5800787"/>
            <a:ext cx="3776870" cy="98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435CD-DAF8-CF43-B7BF-69FF9F82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871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Let’s dissect the app – main.dart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b="1" dirty="0"/>
              <a:t>bold</a:t>
            </a:r>
            <a:r>
              <a:rPr lang="en-US" dirty="0"/>
              <a:t> the Widgets of our app</a:t>
            </a:r>
          </a:p>
          <a:p>
            <a:pPr lvl="1"/>
            <a:endParaRPr lang="en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5CF97-E765-B048-A97B-1B7DD054A404}"/>
              </a:ext>
            </a:extLst>
          </p:cNvPr>
          <p:cNvSpPr/>
          <p:nvPr/>
        </p:nvSpPr>
        <p:spPr>
          <a:xfrm>
            <a:off x="237103" y="2072181"/>
            <a:ext cx="916219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void main()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runApp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());</a:t>
            </a:r>
          </a:p>
          <a:p>
            <a:r>
              <a:rPr lang="en-GB" sz="1600" dirty="0">
                <a:latin typeface="Courier" pitchFamily="2" charset="0"/>
              </a:rPr>
              <a:t>}//main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@override</a:t>
            </a:r>
          </a:p>
          <a:p>
            <a:r>
              <a:rPr lang="en-GB" sz="1600" dirty="0">
                <a:latin typeface="Courier" pitchFamily="2" charset="0"/>
              </a:rPr>
              <a:t>  Widget </a:t>
            </a:r>
            <a:r>
              <a:rPr lang="en-GB" sz="1600" b="1" dirty="0">
                <a:latin typeface="Courier" pitchFamily="2" charset="0"/>
              </a:rPr>
              <a:t>build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b="1" dirty="0" err="1">
                <a:latin typeface="Courier" pitchFamily="2" charset="0"/>
              </a:rPr>
              <a:t>MaterialApp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title: 'Welcome to Flutter’,</a:t>
            </a:r>
          </a:p>
          <a:p>
            <a:r>
              <a:rPr lang="en-GB" sz="1600" dirty="0">
                <a:latin typeface="Courier" pitchFamily="2" charset="0"/>
              </a:rPr>
              <a:t>      home: </a:t>
            </a:r>
            <a:r>
              <a:rPr lang="en-GB" sz="1600" b="1" dirty="0">
                <a:latin typeface="Courier" pitchFamily="2" charset="0"/>
              </a:rPr>
              <a:t>Scaffold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b="1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(title: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('Welcome to Flutter'),),</a:t>
            </a:r>
          </a:p>
          <a:p>
            <a:r>
              <a:rPr lang="en-GB" sz="1600" dirty="0">
                <a:latin typeface="Courier" pitchFamily="2" charset="0"/>
              </a:rPr>
              <a:t>      body: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(child: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('Hello World'),),),</a:t>
            </a:r>
          </a:p>
          <a:p>
            <a:r>
              <a:rPr lang="en-GB" sz="1600" dirty="0">
                <a:latin typeface="Courier" pitchFamily="2" charset="0"/>
              </a:rPr>
              <a:t>    );</a:t>
            </a:r>
          </a:p>
          <a:p>
            <a:r>
              <a:rPr lang="en-GB" sz="1600" dirty="0">
                <a:latin typeface="Courier" pitchFamily="2" charset="0"/>
              </a:rPr>
              <a:t>  }//build</a:t>
            </a:r>
          </a:p>
          <a:p>
            <a:r>
              <a:rPr lang="en-GB" sz="1600" dirty="0">
                <a:latin typeface="Courier" pitchFamily="2" charset="0"/>
              </a:rPr>
              <a:t>}//</a:t>
            </a:r>
            <a:r>
              <a:rPr lang="en-GB" sz="1600" dirty="0" err="1">
                <a:latin typeface="Courier" pitchFamily="2" charset="0"/>
              </a:rPr>
              <a:t>MyApp</a:t>
            </a:r>
            <a:endParaRPr lang="en-GB" sz="1600" dirty="0">
              <a:latin typeface="Courier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07E922-C034-C64E-8477-DD875DBC497E}"/>
              </a:ext>
            </a:extLst>
          </p:cNvPr>
          <p:cNvSpPr/>
          <p:nvPr/>
        </p:nvSpPr>
        <p:spPr>
          <a:xfrm>
            <a:off x="9069757" y="4103506"/>
            <a:ext cx="264027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But how Widgets are combined together?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C1AA9B-77EE-984E-964B-7F892A37C6F5}"/>
              </a:ext>
            </a:extLst>
          </p:cNvPr>
          <p:cNvSpPr/>
          <p:nvPr/>
        </p:nvSpPr>
        <p:spPr>
          <a:xfrm>
            <a:off x="8824892" y="2121135"/>
            <a:ext cx="3130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Key method for building the Widget that must be implemented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CD19E4-2CE1-3744-AFBE-9FDF75513CD5}"/>
              </a:ext>
            </a:extLst>
          </p:cNvPr>
          <p:cNvCxnSpPr>
            <a:cxnSpLocks/>
          </p:cNvCxnSpPr>
          <p:nvPr/>
        </p:nvCxnSpPr>
        <p:spPr>
          <a:xfrm flipV="1">
            <a:off x="1889090" y="2391508"/>
            <a:ext cx="6812783" cy="171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2F6FB-2F89-4942-9D7F-06E76D30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107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Widget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IT" dirty="0"/>
              <a:t>Widgets are combined together using a </a:t>
            </a:r>
            <a:r>
              <a:rPr lang="en-IT" b="1" dirty="0"/>
              <a:t>tree structure</a:t>
            </a:r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A3B9D3-1456-2948-AFD8-90CEF4F73DAF}"/>
              </a:ext>
            </a:extLst>
          </p:cNvPr>
          <p:cNvSpPr/>
          <p:nvPr/>
        </p:nvSpPr>
        <p:spPr>
          <a:xfrm>
            <a:off x="9504064" y="211479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B63788-C832-1444-89E0-79ADD95AC631}"/>
              </a:ext>
            </a:extLst>
          </p:cNvPr>
          <p:cNvSpPr/>
          <p:nvPr/>
        </p:nvSpPr>
        <p:spPr>
          <a:xfrm>
            <a:off x="8477459" y="590623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894B00-861F-3246-B986-37768DA3DCED}"/>
              </a:ext>
            </a:extLst>
          </p:cNvPr>
          <p:cNvSpPr/>
          <p:nvPr/>
        </p:nvSpPr>
        <p:spPr>
          <a:xfrm>
            <a:off x="9507414" y="2795885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MyApp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032DF1-053C-0045-9C11-3CB0F24651CD}"/>
              </a:ext>
            </a:extLst>
          </p:cNvPr>
          <p:cNvSpPr/>
          <p:nvPr/>
        </p:nvSpPr>
        <p:spPr>
          <a:xfrm>
            <a:off x="9507414" y="431499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5C727B-9719-CD44-BC17-FDF455AD0959}"/>
              </a:ext>
            </a:extLst>
          </p:cNvPr>
          <p:cNvSpPr/>
          <p:nvPr/>
        </p:nvSpPr>
        <p:spPr>
          <a:xfrm>
            <a:off x="8477459" y="513585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87FDD2-E8FD-9144-B99E-C22635C3CF09}"/>
              </a:ext>
            </a:extLst>
          </p:cNvPr>
          <p:cNvSpPr/>
          <p:nvPr/>
        </p:nvSpPr>
        <p:spPr>
          <a:xfrm>
            <a:off x="10564165" y="513586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EB67A7-F63E-964D-9968-8E994C8B94B3}"/>
              </a:ext>
            </a:extLst>
          </p:cNvPr>
          <p:cNvSpPr/>
          <p:nvPr/>
        </p:nvSpPr>
        <p:spPr>
          <a:xfrm>
            <a:off x="9507413" y="353032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MaterialApp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82B769-60AC-B145-8431-3EA6114B7167}"/>
              </a:ext>
            </a:extLst>
          </p:cNvPr>
          <p:cNvSpPr/>
          <p:nvPr/>
        </p:nvSpPr>
        <p:spPr>
          <a:xfrm>
            <a:off x="10564166" y="590623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54C365-5178-5640-B473-1345FDA09B17}"/>
              </a:ext>
            </a:extLst>
          </p:cNvPr>
          <p:cNvSpPr/>
          <p:nvPr/>
        </p:nvSpPr>
        <p:spPr>
          <a:xfrm>
            <a:off x="237103" y="2072181"/>
            <a:ext cx="916219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void main()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runApp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());</a:t>
            </a:r>
          </a:p>
          <a:p>
            <a:r>
              <a:rPr lang="en-GB" sz="1600" dirty="0">
                <a:latin typeface="Courier" pitchFamily="2" charset="0"/>
              </a:rPr>
              <a:t>}//main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@override</a:t>
            </a:r>
          </a:p>
          <a:p>
            <a:r>
              <a:rPr lang="en-GB" sz="1600" dirty="0">
                <a:latin typeface="Courier" pitchFamily="2" charset="0"/>
              </a:rPr>
              <a:t>  Widget </a:t>
            </a:r>
            <a:r>
              <a:rPr lang="en-GB" sz="1600" b="1" dirty="0">
                <a:latin typeface="Courier" pitchFamily="2" charset="0"/>
              </a:rPr>
              <a:t>build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b="1" dirty="0" err="1">
                <a:latin typeface="Courier" pitchFamily="2" charset="0"/>
              </a:rPr>
              <a:t>MaterialApp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title: 'Welcome to Flutter’,</a:t>
            </a:r>
          </a:p>
          <a:p>
            <a:r>
              <a:rPr lang="en-GB" sz="1600" dirty="0">
                <a:latin typeface="Courier" pitchFamily="2" charset="0"/>
              </a:rPr>
              <a:t>      home: </a:t>
            </a:r>
            <a:r>
              <a:rPr lang="en-GB" sz="1600" b="1" dirty="0">
                <a:latin typeface="Courier" pitchFamily="2" charset="0"/>
              </a:rPr>
              <a:t>Scaffold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b="1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(title: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('Welcome to Flutter'),),</a:t>
            </a:r>
          </a:p>
          <a:p>
            <a:r>
              <a:rPr lang="en-GB" sz="1600" dirty="0">
                <a:latin typeface="Courier" pitchFamily="2" charset="0"/>
              </a:rPr>
              <a:t>      body: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(child: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('Hello World'),),),</a:t>
            </a:r>
          </a:p>
          <a:p>
            <a:r>
              <a:rPr lang="en-GB" sz="1600" dirty="0">
                <a:latin typeface="Courier" pitchFamily="2" charset="0"/>
              </a:rPr>
              <a:t>    );</a:t>
            </a:r>
          </a:p>
          <a:p>
            <a:r>
              <a:rPr lang="en-GB" sz="1600" dirty="0">
                <a:latin typeface="Courier" pitchFamily="2" charset="0"/>
              </a:rPr>
              <a:t>  }//build</a:t>
            </a:r>
          </a:p>
          <a:p>
            <a:r>
              <a:rPr lang="en-GB" sz="1600" dirty="0">
                <a:latin typeface="Courier" pitchFamily="2" charset="0"/>
              </a:rPr>
              <a:t>}//</a:t>
            </a:r>
            <a:r>
              <a:rPr lang="en-GB" sz="1600" dirty="0" err="1">
                <a:latin typeface="Courier" pitchFamily="2" charset="0"/>
              </a:rPr>
              <a:t>MyApp</a:t>
            </a:r>
            <a:endParaRPr lang="en-GB" sz="1600" dirty="0">
              <a:latin typeface="Courier" pitchFamily="2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D9686A-BFF3-7A4F-8CC2-312853EF16F8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10232570" y="2566966"/>
            <a:ext cx="3350" cy="22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EF30D8-7853-FC4E-9BFC-F2C7FB5ECA78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10235919" y="3248060"/>
            <a:ext cx="1" cy="28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2FC5C0-1E03-BF47-A172-B6EBF05BFD5D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10235919" y="3982495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8AC301-B76D-7342-ACCE-A34E280231E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9205965" y="4767173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5FCF3E-7F65-C54F-80F6-82166AD4B97F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9205965" y="5588034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D105159-E45F-B442-95D3-32E8224B052E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10235920" y="4767173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66CAC6-C908-A34D-8748-63BCB3907A8F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11292671" y="5588035"/>
            <a:ext cx="1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C4AA3-85B8-0A4C-B65C-9FE2BF60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045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State and widgets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In bold the Widgets of our app</a:t>
            </a:r>
          </a:p>
          <a:p>
            <a:pPr lvl="1"/>
            <a:endParaRPr lang="en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5CF97-E765-B048-A97B-1B7DD054A404}"/>
              </a:ext>
            </a:extLst>
          </p:cNvPr>
          <p:cNvSpPr/>
          <p:nvPr/>
        </p:nvSpPr>
        <p:spPr>
          <a:xfrm>
            <a:off x="237103" y="2072181"/>
            <a:ext cx="916219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void main()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runApp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());</a:t>
            </a:r>
          </a:p>
          <a:p>
            <a:r>
              <a:rPr lang="en-GB" sz="1600" dirty="0">
                <a:latin typeface="Courier" pitchFamily="2" charset="0"/>
              </a:rPr>
              <a:t>}//main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@override</a:t>
            </a:r>
          </a:p>
          <a:p>
            <a:r>
              <a:rPr lang="en-GB" sz="1600" dirty="0">
                <a:latin typeface="Courier" pitchFamily="2" charset="0"/>
              </a:rPr>
              <a:t>  Widget </a:t>
            </a:r>
            <a:r>
              <a:rPr lang="en-GB" sz="1600" b="1" dirty="0">
                <a:latin typeface="Courier" pitchFamily="2" charset="0"/>
              </a:rPr>
              <a:t>build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b="1" dirty="0" err="1">
                <a:latin typeface="Courier" pitchFamily="2" charset="0"/>
              </a:rPr>
              <a:t>MaterialApp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title: 'Welcome to Flutter’,</a:t>
            </a:r>
          </a:p>
          <a:p>
            <a:r>
              <a:rPr lang="en-GB" sz="1600" dirty="0">
                <a:latin typeface="Courier" pitchFamily="2" charset="0"/>
              </a:rPr>
              <a:t>      home: </a:t>
            </a:r>
            <a:r>
              <a:rPr lang="en-GB" sz="1600" b="1" dirty="0">
                <a:latin typeface="Courier" pitchFamily="2" charset="0"/>
              </a:rPr>
              <a:t>Scaffold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b="1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(title: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('Welcome to Flutter'),),</a:t>
            </a:r>
          </a:p>
          <a:p>
            <a:r>
              <a:rPr lang="en-GB" sz="1600" dirty="0">
                <a:latin typeface="Courier" pitchFamily="2" charset="0"/>
              </a:rPr>
              <a:t>      body: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(child: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('Hello World'),),),</a:t>
            </a:r>
          </a:p>
          <a:p>
            <a:r>
              <a:rPr lang="en-GB" sz="1600" dirty="0">
                <a:latin typeface="Courier" pitchFamily="2" charset="0"/>
              </a:rPr>
              <a:t>    );</a:t>
            </a:r>
          </a:p>
          <a:p>
            <a:r>
              <a:rPr lang="en-GB" sz="1600" dirty="0">
                <a:latin typeface="Courier" pitchFamily="2" charset="0"/>
              </a:rPr>
              <a:t>  }//build</a:t>
            </a:r>
          </a:p>
          <a:p>
            <a:r>
              <a:rPr lang="en-GB" sz="1600" dirty="0">
                <a:latin typeface="Courier" pitchFamily="2" charset="0"/>
              </a:rPr>
              <a:t>}//</a:t>
            </a:r>
            <a:r>
              <a:rPr lang="en-GB" sz="1600" dirty="0" err="1">
                <a:latin typeface="Courier" pitchFamily="2" charset="0"/>
              </a:rPr>
              <a:t>MyApp</a:t>
            </a:r>
            <a:endParaRPr lang="en-GB" sz="1600" dirty="0">
              <a:latin typeface="Courier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6E6085-A827-A347-B834-C1A14DDE5195}"/>
              </a:ext>
            </a:extLst>
          </p:cNvPr>
          <p:cNvCxnSpPr>
            <a:cxnSpLocks/>
          </p:cNvCxnSpPr>
          <p:nvPr/>
        </p:nvCxnSpPr>
        <p:spPr>
          <a:xfrm flipV="1">
            <a:off x="3898760" y="2311122"/>
            <a:ext cx="4759626" cy="76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F4F5E0C-BDA5-C04B-9642-59DFF4512935}"/>
              </a:ext>
            </a:extLst>
          </p:cNvPr>
          <p:cNvSpPr/>
          <p:nvPr/>
        </p:nvSpPr>
        <p:spPr>
          <a:xfrm>
            <a:off x="8824892" y="2121135"/>
            <a:ext cx="31300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Palatino Linotype" panose="02040502050505030304" pitchFamily="18" charset="0"/>
              </a:rPr>
              <a:t>MyApp</a:t>
            </a:r>
            <a:r>
              <a:rPr lang="en-GB" dirty="0">
                <a:latin typeface="Palatino Linotype" panose="02040502050505030304" pitchFamily="18" charset="0"/>
              </a:rPr>
              <a:t> is not just a Widget, it is a </a:t>
            </a:r>
            <a:r>
              <a:rPr lang="en-GB" dirty="0" err="1">
                <a:latin typeface="Courier" pitchFamily="2" charset="0"/>
              </a:rPr>
              <a:t>StatelessWidget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389C0-C0D0-8F4C-A706-6CA276A8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253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Stateless vs. Stateful widgets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GB" b="1" dirty="0" err="1">
                <a:latin typeface="Courier" pitchFamily="2" charset="0"/>
              </a:rPr>
              <a:t>StatelessWidget</a:t>
            </a:r>
            <a:r>
              <a:rPr lang="en-GB" dirty="0" err="1"/>
              <a:t>s</a:t>
            </a:r>
            <a:r>
              <a:rPr lang="en-GB" dirty="0"/>
              <a:t> are Widgets that always build the same way given a particular configuration and ambient state. So, they never re-build while they are displayed to the user (their lifetime).</a:t>
            </a:r>
          </a:p>
          <a:p>
            <a:endParaRPr lang="en-GB" dirty="0"/>
          </a:p>
          <a:p>
            <a:r>
              <a:rPr lang="en-GB" b="1" dirty="0" err="1">
                <a:latin typeface="Courier" pitchFamily="2" charset="0"/>
              </a:rPr>
              <a:t>StatefulWidget</a:t>
            </a:r>
            <a:r>
              <a:rPr lang="en-GB" dirty="0" err="1"/>
              <a:t>s</a:t>
            </a:r>
            <a:r>
              <a:rPr lang="en-GB" dirty="0"/>
              <a:t> for widgets that can build differently several times over their lifetime.</a:t>
            </a:r>
            <a:endParaRPr lang="en-IT" dirty="0"/>
          </a:p>
          <a:p>
            <a:endParaRPr lang="en-IT" dirty="0"/>
          </a:p>
          <a:p>
            <a:r>
              <a:rPr lang="en-IT" dirty="0"/>
              <a:t>You can think about StatelessWidget as a sort of constant and StatefulWidget as a variable.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57DFA-38F2-7E49-A670-0B55AA36C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31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b="1" dirty="0"/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Creating a new project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App dissection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Expanding our first app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 &amp;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80F60-35B4-6F45-9B78-E226153C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072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Let’s dissect the app – pubspec.yaml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1368314" cy="880185"/>
          </a:xfrm>
        </p:spPr>
        <p:txBody>
          <a:bodyPr>
            <a:normAutofit/>
          </a:bodyPr>
          <a:lstStyle/>
          <a:p>
            <a:r>
              <a:rPr lang="en-US" dirty="0" err="1"/>
              <a:t>pubspec.yaml</a:t>
            </a:r>
            <a:r>
              <a:rPr lang="en-US" dirty="0"/>
              <a:t> contains high-level instructions for the development environment and information on the app</a:t>
            </a:r>
          </a:p>
          <a:p>
            <a:pPr lvl="1"/>
            <a:endParaRPr lang="en-IT" dirty="0"/>
          </a:p>
          <a:p>
            <a:pPr lvl="1"/>
            <a:endParaRPr lang="en-I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2354D2-BC35-B24A-B727-64A091DA1466}"/>
              </a:ext>
            </a:extLst>
          </p:cNvPr>
          <p:cNvSpPr/>
          <p:nvPr/>
        </p:nvSpPr>
        <p:spPr>
          <a:xfrm>
            <a:off x="533324" y="2241352"/>
            <a:ext cx="69241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" pitchFamily="2" charset="0"/>
              </a:rPr>
              <a:t>name: </a:t>
            </a:r>
            <a:r>
              <a:rPr lang="en-GB" sz="1200" dirty="0" err="1">
                <a:latin typeface="Courier" pitchFamily="2" charset="0"/>
              </a:rPr>
              <a:t>my_first_app</a:t>
            </a:r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description: A new Flutter project.</a:t>
            </a:r>
          </a:p>
          <a:p>
            <a:r>
              <a:rPr lang="en-GB" sz="1200" dirty="0" err="1">
                <a:latin typeface="Courier" pitchFamily="2" charset="0"/>
              </a:rPr>
              <a:t>publish_to</a:t>
            </a:r>
            <a:r>
              <a:rPr lang="en-GB" sz="1200" dirty="0">
                <a:latin typeface="Courier" pitchFamily="2" charset="0"/>
              </a:rPr>
              <a:t>: 'none’</a:t>
            </a:r>
          </a:p>
          <a:p>
            <a:r>
              <a:rPr lang="en-GB" sz="1200" dirty="0">
                <a:latin typeface="Courier" pitchFamily="2" charset="0"/>
              </a:rPr>
              <a:t>version: 1.0.0+1</a:t>
            </a:r>
          </a:p>
          <a:p>
            <a:br>
              <a:rPr lang="en-GB" sz="1200" dirty="0">
                <a:latin typeface="Courier" pitchFamily="2" charset="0"/>
              </a:rPr>
            </a:br>
            <a:r>
              <a:rPr lang="en-GB" sz="1200" dirty="0">
                <a:latin typeface="Courier" pitchFamily="2" charset="0"/>
              </a:rPr>
              <a:t>environment:</a:t>
            </a:r>
          </a:p>
          <a:p>
            <a:r>
              <a:rPr lang="en-GB" sz="1200" dirty="0">
                <a:latin typeface="Courier" pitchFamily="2" charset="0"/>
              </a:rPr>
              <a:t>  </a:t>
            </a:r>
            <a:r>
              <a:rPr lang="en-GB" sz="1200" dirty="0" err="1">
                <a:latin typeface="Courier" pitchFamily="2" charset="0"/>
              </a:rPr>
              <a:t>sdk</a:t>
            </a:r>
            <a:r>
              <a:rPr lang="en-GB" sz="1200" dirty="0">
                <a:latin typeface="Courier" pitchFamily="2" charset="0"/>
              </a:rPr>
              <a:t>: "&gt;=2.15.1 &lt;3.0.0"</a:t>
            </a:r>
          </a:p>
          <a:p>
            <a:br>
              <a:rPr lang="en-GB" sz="1200" dirty="0">
                <a:latin typeface="Courier" pitchFamily="2" charset="0"/>
              </a:rPr>
            </a:br>
            <a:r>
              <a:rPr lang="en-GB" sz="1200" dirty="0">
                <a:latin typeface="Courier" pitchFamily="2" charset="0"/>
              </a:rPr>
              <a:t>dependencies:</a:t>
            </a:r>
          </a:p>
          <a:p>
            <a:r>
              <a:rPr lang="en-GB" sz="1200" dirty="0">
                <a:latin typeface="Courier" pitchFamily="2" charset="0"/>
              </a:rPr>
              <a:t>  flutter:</a:t>
            </a:r>
          </a:p>
          <a:p>
            <a:r>
              <a:rPr lang="en-GB" sz="1200" dirty="0">
                <a:latin typeface="Courier" pitchFamily="2" charset="0"/>
              </a:rPr>
              <a:t>    </a:t>
            </a:r>
            <a:r>
              <a:rPr lang="en-GB" sz="1200" dirty="0" err="1">
                <a:latin typeface="Courier" pitchFamily="2" charset="0"/>
              </a:rPr>
              <a:t>sdk</a:t>
            </a:r>
            <a:r>
              <a:rPr lang="en-GB" sz="1200" dirty="0">
                <a:latin typeface="Courier" pitchFamily="2" charset="0"/>
              </a:rPr>
              <a:t>: flutter</a:t>
            </a:r>
            <a:br>
              <a:rPr lang="en-GB" sz="1200" dirty="0">
                <a:latin typeface="Courier" pitchFamily="2" charset="0"/>
              </a:rPr>
            </a:br>
            <a:br>
              <a:rPr lang="en-GB" sz="1200" dirty="0">
                <a:latin typeface="Courier" pitchFamily="2" charset="0"/>
              </a:rPr>
            </a:br>
            <a:r>
              <a:rPr lang="en-GB" sz="1200" dirty="0">
                <a:latin typeface="Courier" pitchFamily="2" charset="0"/>
              </a:rPr>
              <a:t>  </a:t>
            </a:r>
            <a:r>
              <a:rPr lang="en-GB" sz="1200" dirty="0" err="1">
                <a:latin typeface="Courier" pitchFamily="2" charset="0"/>
              </a:rPr>
              <a:t>cupertino_icons</a:t>
            </a:r>
            <a:r>
              <a:rPr lang="en-GB" sz="1200" dirty="0">
                <a:latin typeface="Courier" pitchFamily="2" charset="0"/>
              </a:rPr>
              <a:t>: ^1.0.2</a:t>
            </a:r>
          </a:p>
          <a:p>
            <a:br>
              <a:rPr lang="en-GB" sz="1200" dirty="0">
                <a:latin typeface="Courier" pitchFamily="2" charset="0"/>
              </a:rPr>
            </a:br>
            <a:r>
              <a:rPr lang="en-GB" sz="1200" dirty="0" err="1">
                <a:latin typeface="Courier" pitchFamily="2" charset="0"/>
              </a:rPr>
              <a:t>dev_dependencies</a:t>
            </a:r>
            <a:r>
              <a:rPr lang="en-GB" sz="1200" dirty="0">
                <a:latin typeface="Courier" pitchFamily="2" charset="0"/>
              </a:rPr>
              <a:t>:</a:t>
            </a:r>
          </a:p>
          <a:p>
            <a:r>
              <a:rPr lang="en-GB" sz="1200" dirty="0">
                <a:latin typeface="Courier" pitchFamily="2" charset="0"/>
              </a:rPr>
              <a:t>  </a:t>
            </a:r>
            <a:r>
              <a:rPr lang="en-GB" sz="1200" dirty="0" err="1">
                <a:latin typeface="Courier" pitchFamily="2" charset="0"/>
              </a:rPr>
              <a:t>flutter_test</a:t>
            </a:r>
            <a:r>
              <a:rPr lang="en-GB" sz="1200" dirty="0">
                <a:latin typeface="Courier" pitchFamily="2" charset="0"/>
              </a:rPr>
              <a:t>:</a:t>
            </a:r>
          </a:p>
          <a:p>
            <a:r>
              <a:rPr lang="en-GB" sz="1200" dirty="0">
                <a:latin typeface="Courier" pitchFamily="2" charset="0"/>
              </a:rPr>
              <a:t>    </a:t>
            </a:r>
            <a:r>
              <a:rPr lang="en-GB" sz="1200" dirty="0" err="1">
                <a:latin typeface="Courier" pitchFamily="2" charset="0"/>
              </a:rPr>
              <a:t>sdk</a:t>
            </a:r>
            <a:r>
              <a:rPr lang="en-GB" sz="1200" dirty="0">
                <a:latin typeface="Courier" pitchFamily="2" charset="0"/>
              </a:rPr>
              <a:t>: flutter </a:t>
            </a:r>
          </a:p>
          <a:p>
            <a:r>
              <a:rPr lang="en-GB" sz="1200" dirty="0">
                <a:latin typeface="Courier" pitchFamily="2" charset="0"/>
              </a:rPr>
              <a:t>  </a:t>
            </a:r>
            <a:r>
              <a:rPr lang="en-GB" sz="1200" dirty="0" err="1">
                <a:latin typeface="Courier" pitchFamily="2" charset="0"/>
              </a:rPr>
              <a:t>flutter_lints</a:t>
            </a:r>
            <a:r>
              <a:rPr lang="en-GB" sz="1200" dirty="0">
                <a:latin typeface="Courier" pitchFamily="2" charset="0"/>
              </a:rPr>
              <a:t>: ^1.0.0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flutter:</a:t>
            </a:r>
            <a:br>
              <a:rPr lang="en-GB" sz="1200" dirty="0">
                <a:latin typeface="Courier" pitchFamily="2" charset="0"/>
              </a:rPr>
            </a:br>
            <a:r>
              <a:rPr lang="en-GB" sz="1200" dirty="0">
                <a:latin typeface="Courier" pitchFamily="2" charset="0"/>
              </a:rPr>
              <a:t>  uses-material-design: true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BBDE7E-7CFE-4443-A566-F33CBD932957}"/>
              </a:ext>
            </a:extLst>
          </p:cNvPr>
          <p:cNvCxnSpPr>
            <a:cxnSpLocks/>
          </p:cNvCxnSpPr>
          <p:nvPr/>
        </p:nvCxnSpPr>
        <p:spPr>
          <a:xfrm>
            <a:off x="3944203" y="2576409"/>
            <a:ext cx="3279557" cy="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AB5884D-D34D-904D-AEEC-4DADA2449CF1}"/>
              </a:ext>
            </a:extLst>
          </p:cNvPr>
          <p:cNvSpPr/>
          <p:nvPr/>
        </p:nvSpPr>
        <p:spPr>
          <a:xfrm>
            <a:off x="7562592" y="2115915"/>
            <a:ext cx="4096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Palatino Linotype" panose="02040502050505030304" pitchFamily="18" charset="0"/>
              </a:rPr>
              <a:t>my_first_app</a:t>
            </a:r>
            <a:r>
              <a:rPr lang="en-GB" dirty="0">
                <a:latin typeface="Palatino Linotype" panose="02040502050505030304" pitchFamily="18" charset="0"/>
              </a:rPr>
              <a:t> information (name, description, version, …)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4529F4-BD50-C04A-9BA9-4026099FBC76}"/>
              </a:ext>
            </a:extLst>
          </p:cNvPr>
          <p:cNvSpPr/>
          <p:nvPr/>
        </p:nvSpPr>
        <p:spPr>
          <a:xfrm>
            <a:off x="7562592" y="3273346"/>
            <a:ext cx="396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Flutter </a:t>
            </a:r>
            <a:r>
              <a:rPr lang="en-GB" dirty="0" err="1">
                <a:latin typeface="Palatino Linotype" panose="02040502050505030304" pitchFamily="18" charset="0"/>
              </a:rPr>
              <a:t>sdk</a:t>
            </a:r>
            <a:r>
              <a:rPr lang="en-GB" dirty="0">
                <a:latin typeface="Palatino Linotype" panose="02040502050505030304" pitchFamily="18" charset="0"/>
              </a:rPr>
              <a:t> version to be used</a:t>
            </a:r>
            <a:endParaRPr lang="en-IT" dirty="0">
              <a:latin typeface="Courier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40E391-3D7E-6241-9D0F-20C80B68C3D7}"/>
              </a:ext>
            </a:extLst>
          </p:cNvPr>
          <p:cNvCxnSpPr>
            <a:cxnSpLocks/>
          </p:cNvCxnSpPr>
          <p:nvPr/>
        </p:nvCxnSpPr>
        <p:spPr>
          <a:xfrm>
            <a:off x="2142699" y="3273346"/>
            <a:ext cx="508106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0920004-3C44-3045-B58B-15C52FB80960}"/>
              </a:ext>
            </a:extLst>
          </p:cNvPr>
          <p:cNvSpPr/>
          <p:nvPr/>
        </p:nvSpPr>
        <p:spPr>
          <a:xfrm>
            <a:off x="7562592" y="3997801"/>
            <a:ext cx="4446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App dependencies: what the app needs in order to work: other packages? Other libraries? Put them here.</a:t>
            </a:r>
            <a:endParaRPr lang="en-IT" dirty="0">
              <a:latin typeface="Courier" pitchFamily="2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9E76F9-3FCA-2B4F-8764-47E80138865B}"/>
              </a:ext>
            </a:extLst>
          </p:cNvPr>
          <p:cNvCxnSpPr>
            <a:cxnSpLocks/>
          </p:cNvCxnSpPr>
          <p:nvPr/>
        </p:nvCxnSpPr>
        <p:spPr>
          <a:xfrm>
            <a:off x="1937982" y="3795592"/>
            <a:ext cx="5285778" cy="43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6C54B0-B10E-124D-AAFB-46CF3D0DE49E}"/>
              </a:ext>
            </a:extLst>
          </p:cNvPr>
          <p:cNvCxnSpPr>
            <a:cxnSpLocks/>
          </p:cNvCxnSpPr>
          <p:nvPr/>
        </p:nvCxnSpPr>
        <p:spPr>
          <a:xfrm>
            <a:off x="2238233" y="4974152"/>
            <a:ext cx="4985527" cy="34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8D40037-6E02-EF47-9B91-890CA9539BFE}"/>
              </a:ext>
            </a:extLst>
          </p:cNvPr>
          <p:cNvSpPr/>
          <p:nvPr/>
        </p:nvSpPr>
        <p:spPr>
          <a:xfrm>
            <a:off x="7562592" y="5135721"/>
            <a:ext cx="4446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App dependencies while developing the app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61AE15-330A-FF44-825E-E2A9164B5A2E}"/>
              </a:ext>
            </a:extLst>
          </p:cNvPr>
          <p:cNvSpPr/>
          <p:nvPr/>
        </p:nvSpPr>
        <p:spPr>
          <a:xfrm>
            <a:off x="7562592" y="5971979"/>
            <a:ext cx="4446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Information for the Flutter environment such as where to find assets.</a:t>
            </a:r>
            <a:endParaRPr lang="en-IT" dirty="0">
              <a:latin typeface="Courier" pitchFamily="2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31DF6D-2530-8C4A-B6B5-B974F7FD1029}"/>
              </a:ext>
            </a:extLst>
          </p:cNvPr>
          <p:cNvCxnSpPr>
            <a:cxnSpLocks/>
          </p:cNvCxnSpPr>
          <p:nvPr/>
        </p:nvCxnSpPr>
        <p:spPr>
          <a:xfrm>
            <a:off x="1419367" y="5854338"/>
            <a:ext cx="5804393" cy="43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BAB8A10-D91B-4442-B76D-9AA4EFB440A1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lab_04-hello_flutter/my_first_app/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B6D0C-2695-7642-86BC-893D64AE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47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DevTools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E03398-FAB4-E441-A77E-32CCC09AEC24}"/>
              </a:ext>
            </a:extLst>
          </p:cNvPr>
          <p:cNvSpPr txBox="1"/>
          <p:nvPr/>
        </p:nvSpPr>
        <p:spPr>
          <a:xfrm>
            <a:off x="10381670" y="407381"/>
            <a:ext cx="126538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  <a:ea typeface="Palatino" pitchFamily="2" charset="77"/>
              </a:rPr>
              <a:t>BONUS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078E3B2-9B88-7A48-A4B0-A9844703A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IT" dirty="0"/>
              <a:t>DevTools is a suite of performance monitoring and debugging tools for Dart and Flutter.</a:t>
            </a:r>
          </a:p>
          <a:p>
            <a:endParaRPr lang="en-IT" dirty="0"/>
          </a:p>
          <a:p>
            <a:endParaRPr lang="en-IT" dirty="0"/>
          </a:p>
          <a:p>
            <a:endParaRPr lang="en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8AEF7E-B18F-6E41-9DE4-7F45D854B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007" y="1899221"/>
            <a:ext cx="7240532" cy="47968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A195CA-C7B6-F34F-A679-9FDB2ABC9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71" y="2933700"/>
            <a:ext cx="3543300" cy="4953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3303C6-82AF-F44C-9C0B-7BE85D6FCFDF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4100758" y="3181350"/>
            <a:ext cx="721249" cy="111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B8C70E9-9D1C-464B-B417-C65655FB864C}"/>
              </a:ext>
            </a:extLst>
          </p:cNvPr>
          <p:cNvSpPr/>
          <p:nvPr/>
        </p:nvSpPr>
        <p:spPr>
          <a:xfrm>
            <a:off x="3459781" y="2815248"/>
            <a:ext cx="640977" cy="732204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66A519-F0E4-434A-B4AA-F28527A3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21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DevTools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A3B9D3-1456-2948-AFD8-90CEF4F73DAF}"/>
              </a:ext>
            </a:extLst>
          </p:cNvPr>
          <p:cNvSpPr/>
          <p:nvPr/>
        </p:nvSpPr>
        <p:spPr>
          <a:xfrm>
            <a:off x="9504064" y="211479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B63788-C832-1444-89E0-79ADD95AC631}"/>
              </a:ext>
            </a:extLst>
          </p:cNvPr>
          <p:cNvSpPr/>
          <p:nvPr/>
        </p:nvSpPr>
        <p:spPr>
          <a:xfrm>
            <a:off x="8477459" y="590623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894B00-861F-3246-B986-37768DA3DCED}"/>
              </a:ext>
            </a:extLst>
          </p:cNvPr>
          <p:cNvSpPr/>
          <p:nvPr/>
        </p:nvSpPr>
        <p:spPr>
          <a:xfrm>
            <a:off x="9507414" y="2795885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MyApp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032DF1-053C-0045-9C11-3CB0F24651CD}"/>
              </a:ext>
            </a:extLst>
          </p:cNvPr>
          <p:cNvSpPr/>
          <p:nvPr/>
        </p:nvSpPr>
        <p:spPr>
          <a:xfrm>
            <a:off x="9507414" y="431499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5C727B-9719-CD44-BC17-FDF455AD0959}"/>
              </a:ext>
            </a:extLst>
          </p:cNvPr>
          <p:cNvSpPr/>
          <p:nvPr/>
        </p:nvSpPr>
        <p:spPr>
          <a:xfrm>
            <a:off x="8477459" y="513585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87FDD2-E8FD-9144-B99E-C22635C3CF09}"/>
              </a:ext>
            </a:extLst>
          </p:cNvPr>
          <p:cNvSpPr/>
          <p:nvPr/>
        </p:nvSpPr>
        <p:spPr>
          <a:xfrm>
            <a:off x="10564165" y="513586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EB67A7-F63E-964D-9968-8E994C8B94B3}"/>
              </a:ext>
            </a:extLst>
          </p:cNvPr>
          <p:cNvSpPr/>
          <p:nvPr/>
        </p:nvSpPr>
        <p:spPr>
          <a:xfrm>
            <a:off x="9507413" y="353032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MaterialApp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82B769-60AC-B145-8431-3EA6114B7167}"/>
              </a:ext>
            </a:extLst>
          </p:cNvPr>
          <p:cNvSpPr/>
          <p:nvPr/>
        </p:nvSpPr>
        <p:spPr>
          <a:xfrm>
            <a:off x="10564166" y="590623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D9686A-BFF3-7A4F-8CC2-312853EF16F8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10232570" y="2566966"/>
            <a:ext cx="3350" cy="22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EF30D8-7853-FC4E-9BFC-F2C7FB5ECA78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10235919" y="3248060"/>
            <a:ext cx="1" cy="28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2FC5C0-1E03-BF47-A172-B6EBF05BFD5D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10235919" y="3982495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8AC301-B76D-7342-ACCE-A34E280231E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9205965" y="4767173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5FCF3E-7F65-C54F-80F6-82166AD4B97F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9205965" y="5588034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D105159-E45F-B442-95D3-32E8224B052E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10235920" y="4767173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66CAC6-C908-A34D-8748-63BCB3907A8F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11292671" y="5588035"/>
            <a:ext cx="1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E03398-FAB4-E441-A77E-32CCC09AEC24}"/>
              </a:ext>
            </a:extLst>
          </p:cNvPr>
          <p:cNvSpPr txBox="1"/>
          <p:nvPr/>
        </p:nvSpPr>
        <p:spPr>
          <a:xfrm>
            <a:off x="10381670" y="407381"/>
            <a:ext cx="126538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  <a:ea typeface="Palatino" pitchFamily="2" charset="77"/>
              </a:rPr>
              <a:t>BONUS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078E3B2-9B88-7A48-A4B0-A9844703A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IT" dirty="0"/>
              <a:t>Simple example: with DevTools you can see the Widget Tree and it’s layout!</a:t>
            </a:r>
          </a:p>
          <a:p>
            <a:endParaRPr lang="en-IT" dirty="0"/>
          </a:p>
          <a:p>
            <a:endParaRPr lang="en-IT" dirty="0"/>
          </a:p>
          <a:p>
            <a:endParaRPr lang="en-IT" dirty="0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5EC97D6-758B-2A4A-B601-D117953A4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452" y="1777150"/>
            <a:ext cx="5239427" cy="507569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006934-D9A4-4141-BECE-B1014BF5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909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Creating a new project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App dissection</a:t>
            </a:r>
          </a:p>
          <a:p>
            <a:r>
              <a:rPr lang="en-IT" b="1" dirty="0"/>
              <a:t>Expanding our first app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 &amp;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35BF9-DF72-1D4E-AC4F-76601C7E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056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Let’s play with </a:t>
            </a:r>
            <a:r>
              <a:rPr lang="en-US" dirty="0" err="1"/>
              <a:t>my_first_app</a:t>
            </a:r>
            <a:r>
              <a:rPr lang="en-US" dirty="0"/>
              <a:t> and let’s expand it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will learn how to:</a:t>
            </a:r>
          </a:p>
          <a:p>
            <a:endParaRPr lang="en-US" dirty="0"/>
          </a:p>
          <a:p>
            <a:pPr lvl="1"/>
            <a:r>
              <a:rPr lang="en-US" dirty="0"/>
              <a:t>Install an external package and add it as a dependency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the external package inside our app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StatefulWidgets</a:t>
            </a:r>
            <a:r>
              <a:rPr lang="en-US" dirty="0"/>
              <a:t> 101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to modify the UI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7AD76-B7B9-164C-A707-48324082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777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6732046" cy="5334907"/>
          </a:xfrm>
        </p:spPr>
        <p:txBody>
          <a:bodyPr>
            <a:normAutofit/>
          </a:bodyPr>
          <a:lstStyle/>
          <a:p>
            <a:r>
              <a:rPr lang="en-US" b="1" dirty="0"/>
              <a:t>Aim</a:t>
            </a:r>
            <a:r>
              <a:rPr lang="en-US" dirty="0"/>
              <a:t>: The result will be a very simple app that, each time a button is tapped, a new random ”Hello” message is shown to the user.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1D899D3-E77B-F34F-B502-EA4B395C9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986" y="1191290"/>
            <a:ext cx="2622177" cy="567465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C5C5B-B3AF-4148-B826-F40940F6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812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Understand what to use to generate a random word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 a random word and check that everything is working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Display the word in the “Hello” message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Modify the UI to generate a new message each time a button is tapped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DA74F-A7E3-BC44-8BC1-2D0089A4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711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Solving point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755644" cy="5334907"/>
          </a:xfrm>
        </p:spPr>
        <p:txBody>
          <a:bodyPr>
            <a:normAutofit/>
          </a:bodyPr>
          <a:lstStyle/>
          <a:p>
            <a:r>
              <a:rPr lang="en-US" dirty="0"/>
              <a:t>We do not want to code a random English word generator! </a:t>
            </a:r>
          </a:p>
          <a:p>
            <a:endParaRPr lang="en-US" dirty="0"/>
          </a:p>
          <a:p>
            <a:r>
              <a:rPr lang="en-US" dirty="0"/>
              <a:t>On the Internet we can find a lot of already made code and ready-to-use packages that can fit your needs</a:t>
            </a:r>
          </a:p>
          <a:p>
            <a:endParaRPr lang="en-US" dirty="0"/>
          </a:p>
          <a:p>
            <a:r>
              <a:rPr lang="en-US" dirty="0"/>
              <a:t>A place that we will visit often during this course is </a:t>
            </a:r>
            <a:r>
              <a:rPr lang="en-US" dirty="0" err="1"/>
              <a:t>pub.dev</a:t>
            </a:r>
            <a:r>
              <a:rPr lang="en-US" dirty="0"/>
              <a:t>: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F021E3C-96D7-C343-ADF9-C90A195BB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032" y="4028620"/>
            <a:ext cx="5840275" cy="254150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EC9CF-F371-DE40-8D5D-80FE0031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054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This is the package I was looking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4566"/>
            <a:ext cx="4425183" cy="5331508"/>
          </a:xfrm>
        </p:spPr>
        <p:txBody>
          <a:bodyPr>
            <a:normAutofit/>
          </a:bodyPr>
          <a:lstStyle/>
          <a:p>
            <a:r>
              <a:rPr lang="en-US" dirty="0"/>
              <a:t>After some research, it seems like the </a:t>
            </a:r>
            <a:r>
              <a:rPr lang="en-US" b="1" dirty="0" err="1"/>
              <a:t>english_words</a:t>
            </a:r>
            <a:r>
              <a:rPr lang="en-US" b="1" dirty="0"/>
              <a:t> package</a:t>
            </a:r>
            <a:r>
              <a:rPr lang="en-US" dirty="0"/>
              <a:t> can solve our needs </a:t>
            </a:r>
          </a:p>
          <a:p>
            <a:endParaRPr lang="en-US" dirty="0"/>
          </a:p>
          <a:p>
            <a:r>
              <a:rPr lang="en-US" dirty="0"/>
              <a:t>It can generate words and words pairs!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624064F-5FD7-2046-A503-D2176C5DF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409" y="1136607"/>
            <a:ext cx="7188591" cy="57874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1BABC72-F932-9F4B-8356-B0D2FDF8F8D8}"/>
              </a:ext>
            </a:extLst>
          </p:cNvPr>
          <p:cNvSpPr/>
          <p:nvPr/>
        </p:nvSpPr>
        <p:spPr>
          <a:xfrm>
            <a:off x="1054288" y="4492190"/>
            <a:ext cx="29761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How to use it? Docs!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3F970E-95C1-DE46-9502-8C700DC2D41B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030394" y="4676856"/>
            <a:ext cx="6562578" cy="367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9DE8C13-6737-1D49-8962-4FC10F245C4A}"/>
              </a:ext>
            </a:extLst>
          </p:cNvPr>
          <p:cNvSpPr/>
          <p:nvPr/>
        </p:nvSpPr>
        <p:spPr>
          <a:xfrm>
            <a:off x="1054288" y="5308768"/>
            <a:ext cx="29761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Code is available too!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65632B-A148-C045-9811-05328F4FD774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030394" y="4412501"/>
            <a:ext cx="6562578" cy="108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498D7-F4D5-8A49-A525-80FAFB97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640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Including english_words in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0" y="1364566"/>
            <a:ext cx="5536531" cy="53315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Installing the </a:t>
            </a:r>
            <a:r>
              <a:rPr lang="en-US" dirty="0" err="1"/>
              <a:t>english_words</a:t>
            </a:r>
            <a:r>
              <a:rPr lang="en-US" dirty="0"/>
              <a:t> package in our app is very easy.</a:t>
            </a:r>
          </a:p>
          <a:p>
            <a:endParaRPr lang="en-US" dirty="0"/>
          </a:p>
          <a:p>
            <a:r>
              <a:rPr lang="en-US" dirty="0"/>
              <a:t>By definition, it is a dependency right? </a:t>
            </a:r>
          </a:p>
          <a:p>
            <a:endParaRPr lang="en-US" dirty="0"/>
          </a:p>
          <a:p>
            <a:r>
              <a:rPr lang="en-US" dirty="0"/>
              <a:t>So, let’s add it under the dependency list of our app into </a:t>
            </a:r>
            <a:r>
              <a:rPr lang="en-US" dirty="0" err="1"/>
              <a:t>pubspec.yaml</a:t>
            </a:r>
            <a:endParaRPr lang="en-US" dirty="0"/>
          </a:p>
          <a:p>
            <a:endParaRPr lang="en-US" dirty="0"/>
          </a:p>
          <a:p>
            <a:r>
              <a:rPr lang="en-US" dirty="0"/>
              <a:t>After adding it, save </a:t>
            </a:r>
            <a:r>
              <a:rPr lang="en-US" dirty="0" err="1"/>
              <a:t>pubspec.yaml</a:t>
            </a:r>
            <a:r>
              <a:rPr lang="en-US" dirty="0"/>
              <a:t> and you will see </a:t>
            </a:r>
            <a:r>
              <a:rPr lang="en-US" dirty="0" err="1"/>
              <a:t>VSCode</a:t>
            </a:r>
            <a:r>
              <a:rPr lang="en-US" dirty="0"/>
              <a:t> running </a:t>
            </a:r>
            <a:r>
              <a:rPr lang="en-US" b="1" dirty="0">
                <a:latin typeface="Courier" pitchFamily="2" charset="0"/>
              </a:rPr>
              <a:t>flutter pub get</a:t>
            </a:r>
            <a:r>
              <a:rPr lang="en-US" dirty="0"/>
              <a:t> for you.</a:t>
            </a:r>
          </a:p>
          <a:p>
            <a:endParaRPr lang="en-US" dirty="0"/>
          </a:p>
          <a:p>
            <a:r>
              <a:rPr lang="en-US" dirty="0"/>
              <a:t>Done!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9F91D7-7D1F-254F-8766-F21DF76F304C}"/>
              </a:ext>
            </a:extLst>
          </p:cNvPr>
          <p:cNvSpPr/>
          <p:nvPr/>
        </p:nvSpPr>
        <p:spPr>
          <a:xfrm>
            <a:off x="6916271" y="2251973"/>
            <a:ext cx="444649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dependencies:</a:t>
            </a:r>
          </a:p>
          <a:p>
            <a:r>
              <a:rPr lang="en-GB" dirty="0">
                <a:latin typeface="Courier" pitchFamily="2" charset="0"/>
              </a:rPr>
              <a:t>  flutter: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 err="1">
                <a:latin typeface="Courier" pitchFamily="2" charset="0"/>
              </a:rPr>
              <a:t>sdk</a:t>
            </a:r>
            <a:r>
              <a:rPr lang="en-GB" dirty="0">
                <a:latin typeface="Courier" pitchFamily="2" charset="0"/>
              </a:rPr>
              <a:t>: flutter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cupertino_icons</a:t>
            </a:r>
            <a:r>
              <a:rPr lang="en-GB" dirty="0">
                <a:latin typeface="Courier" pitchFamily="2" charset="0"/>
              </a:rPr>
              <a:t>: ^1.0.2</a:t>
            </a:r>
          </a:p>
          <a:p>
            <a:br>
              <a:rPr lang="en-GB" b="1" dirty="0">
                <a:latin typeface="Courier" pitchFamily="2" charset="0"/>
              </a:rPr>
            </a:br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english_words</a:t>
            </a:r>
            <a:r>
              <a:rPr lang="en-GB" b="1" dirty="0">
                <a:latin typeface="Courier" pitchFamily="2" charset="0"/>
              </a:rPr>
              <a:t>: ^4.0.0</a:t>
            </a:r>
          </a:p>
          <a:p>
            <a:endParaRPr lang="en-GB" b="1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...</a:t>
            </a:r>
            <a:r>
              <a:rPr lang="en-GB" b="1" dirty="0">
                <a:latin typeface="Courier" pitchFamily="2" charset="0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8910B-7AF5-B142-A44E-03FA1000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08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Recap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59339E-8A81-2441-8894-466CF2091C4C}"/>
              </a:ext>
            </a:extLst>
          </p:cNvPr>
          <p:cNvSpPr/>
          <p:nvPr/>
        </p:nvSpPr>
        <p:spPr>
          <a:xfrm>
            <a:off x="3262086" y="2757271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Navigate between screens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DA10E2-4B67-4448-8871-FA03D68FCBE9}"/>
              </a:ext>
            </a:extLst>
          </p:cNvPr>
          <p:cNvSpPr/>
          <p:nvPr/>
        </p:nvSpPr>
        <p:spPr>
          <a:xfrm>
            <a:off x="6301925" y="1506748"/>
            <a:ext cx="2571750" cy="86024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Make simple API calls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A96BC1-682C-AC4F-AE0B-DE841D7AAA23}"/>
              </a:ext>
            </a:extLst>
          </p:cNvPr>
          <p:cNvSpPr/>
          <p:nvPr/>
        </p:nvSpPr>
        <p:spPr>
          <a:xfrm>
            <a:off x="6287293" y="2757271"/>
            <a:ext cx="2571750" cy="860243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Fetch wearable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0C45BF-9708-D246-AF7A-63F93085FA1B}"/>
              </a:ext>
            </a:extLst>
          </p:cNvPr>
          <p:cNvSpPr/>
          <p:nvPr/>
        </p:nvSpPr>
        <p:spPr>
          <a:xfrm>
            <a:off x="3262086" y="1510133"/>
            <a:ext cx="2571750" cy="86024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Create a layout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A3CF9B-84DE-9A4C-9E18-FBA6C2A9FAAE}"/>
              </a:ext>
            </a:extLst>
          </p:cNvPr>
          <p:cNvSpPr/>
          <p:nvPr/>
        </p:nvSpPr>
        <p:spPr>
          <a:xfrm>
            <a:off x="9303992" y="2752427"/>
            <a:ext cx="2571750" cy="86024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Persist user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9EA357-0CE7-EE42-AA24-CF594C57CF30}"/>
              </a:ext>
            </a:extLst>
          </p:cNvPr>
          <p:cNvSpPr/>
          <p:nvPr/>
        </p:nvSpPr>
        <p:spPr>
          <a:xfrm>
            <a:off x="3262086" y="4006100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Manage the app state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891CCE-800C-D14F-AC56-D2B57CD4489C}"/>
              </a:ext>
            </a:extLst>
          </p:cNvPr>
          <p:cNvSpPr/>
          <p:nvPr/>
        </p:nvSpPr>
        <p:spPr>
          <a:xfrm>
            <a:off x="428173" y="4001893"/>
            <a:ext cx="2571750" cy="860243"/>
          </a:xfrm>
          <a:prstGeom prst="rect">
            <a:avLst/>
          </a:prstGeom>
          <a:solidFill>
            <a:srgbClr val="FFFF00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Understand Flutter’s principles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78F71A-FE43-5D4A-9447-12A5D61DBED5}"/>
              </a:ext>
            </a:extLst>
          </p:cNvPr>
          <p:cNvSpPr/>
          <p:nvPr/>
        </p:nvSpPr>
        <p:spPr>
          <a:xfrm>
            <a:off x="428173" y="2757271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Get familiar with Dart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6EC684-AEE0-714D-BA51-7C00C2C4DCF1}"/>
              </a:ext>
            </a:extLst>
          </p:cNvPr>
          <p:cNvSpPr/>
          <p:nvPr/>
        </p:nvSpPr>
        <p:spPr>
          <a:xfrm>
            <a:off x="428173" y="1510134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Collaborate and version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EFE1B8-79ED-B645-A1A5-DD1C452F5C1B}"/>
              </a:ext>
            </a:extLst>
          </p:cNvPr>
          <p:cNvSpPr/>
          <p:nvPr/>
        </p:nvSpPr>
        <p:spPr>
          <a:xfrm>
            <a:off x="9303992" y="1498505"/>
            <a:ext cx="2571750" cy="86024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Implement user authentication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9206F-E158-C04A-AA9B-1F9FCE860BD3}"/>
              </a:ext>
            </a:extLst>
          </p:cNvPr>
          <p:cNvSpPr/>
          <p:nvPr/>
        </p:nvSpPr>
        <p:spPr>
          <a:xfrm>
            <a:off x="428173" y="5818578"/>
            <a:ext cx="11553370" cy="45375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Do something with your fantasy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6B9E0C-1958-334C-8E68-E5B5D895F3A0}"/>
              </a:ext>
            </a:extLst>
          </p:cNvPr>
          <p:cNvCxnSpPr>
            <a:cxnSpLocks/>
          </p:cNvCxnSpPr>
          <p:nvPr/>
        </p:nvCxnSpPr>
        <p:spPr>
          <a:xfrm>
            <a:off x="11981543" y="1231320"/>
            <a:ext cx="0" cy="408816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714A049-D46C-4741-AC57-5ADD5A556D5E}"/>
              </a:ext>
            </a:extLst>
          </p:cNvPr>
          <p:cNvSpPr txBox="1">
            <a:spLocks/>
          </p:cNvSpPr>
          <p:nvPr/>
        </p:nvSpPr>
        <p:spPr>
          <a:xfrm>
            <a:off x="428172" y="4971142"/>
            <a:ext cx="5405664" cy="348343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600" b="1" dirty="0"/>
              <a:t>Milestone #1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727A7E2-5907-244F-9EA4-6EB7B1B78FC4}"/>
              </a:ext>
            </a:extLst>
          </p:cNvPr>
          <p:cNvSpPr txBox="1">
            <a:spLocks/>
          </p:cNvSpPr>
          <p:nvPr/>
        </p:nvSpPr>
        <p:spPr>
          <a:xfrm>
            <a:off x="6273451" y="4971142"/>
            <a:ext cx="2600224" cy="360748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600" b="1" dirty="0"/>
              <a:t>Milestone #2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97F527A-6D86-4B4B-8507-E05C41EE2643}"/>
              </a:ext>
            </a:extLst>
          </p:cNvPr>
          <p:cNvSpPr txBox="1">
            <a:spLocks/>
          </p:cNvSpPr>
          <p:nvPr/>
        </p:nvSpPr>
        <p:spPr>
          <a:xfrm>
            <a:off x="9304006" y="4971141"/>
            <a:ext cx="2571736" cy="348343"/>
          </a:xfrm>
          <a:prstGeom prst="rect">
            <a:avLst/>
          </a:prstGeom>
          <a:ln w="38100">
            <a:solidFill>
              <a:srgbClr val="7030A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600" b="1" dirty="0"/>
              <a:t>Milestone #3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0D4DC1-5C18-7F46-8370-E7C962DEF38F}"/>
              </a:ext>
            </a:extLst>
          </p:cNvPr>
          <p:cNvSpPr/>
          <p:nvPr/>
        </p:nvSpPr>
        <p:spPr>
          <a:xfrm>
            <a:off x="428172" y="1209985"/>
            <a:ext cx="913817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637D9E-30CA-E84B-801A-C532883DD90D}"/>
              </a:ext>
            </a:extLst>
          </p:cNvPr>
          <p:cNvSpPr/>
          <p:nvPr/>
        </p:nvSpPr>
        <p:spPr>
          <a:xfrm>
            <a:off x="428173" y="2455130"/>
            <a:ext cx="913832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2/3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E7C382-226C-FA46-8DB3-6D1900A47C91}"/>
              </a:ext>
            </a:extLst>
          </p:cNvPr>
          <p:cNvSpPr/>
          <p:nvPr/>
        </p:nvSpPr>
        <p:spPr>
          <a:xfrm>
            <a:off x="428173" y="3696156"/>
            <a:ext cx="877080" cy="300148"/>
          </a:xfrm>
          <a:prstGeom prst="rect">
            <a:avLst/>
          </a:prstGeom>
          <a:solidFill>
            <a:srgbClr val="FFFF00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FB24BA-496D-0646-B792-701E8EF31927}"/>
              </a:ext>
            </a:extLst>
          </p:cNvPr>
          <p:cNvSpPr/>
          <p:nvPr/>
        </p:nvSpPr>
        <p:spPr>
          <a:xfrm>
            <a:off x="3264544" y="1207068"/>
            <a:ext cx="877080" cy="30014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92D3ECA-27A3-E346-97B6-6DED991CCB03}"/>
              </a:ext>
            </a:extLst>
          </p:cNvPr>
          <p:cNvSpPr/>
          <p:nvPr/>
        </p:nvSpPr>
        <p:spPr>
          <a:xfrm>
            <a:off x="3264544" y="2452279"/>
            <a:ext cx="877080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1FD419-5760-AA40-96E5-CCCF7F0EAF09}"/>
              </a:ext>
            </a:extLst>
          </p:cNvPr>
          <p:cNvSpPr/>
          <p:nvPr/>
        </p:nvSpPr>
        <p:spPr>
          <a:xfrm>
            <a:off x="3264544" y="3705012"/>
            <a:ext cx="877080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BBB248-D357-7143-AFFA-BE798B402DB1}"/>
              </a:ext>
            </a:extLst>
          </p:cNvPr>
          <p:cNvSpPr/>
          <p:nvPr/>
        </p:nvSpPr>
        <p:spPr>
          <a:xfrm>
            <a:off x="6300635" y="1203104"/>
            <a:ext cx="877080" cy="3001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E15202-D95C-2547-87CD-CC21A871EF0B}"/>
              </a:ext>
            </a:extLst>
          </p:cNvPr>
          <p:cNvSpPr/>
          <p:nvPr/>
        </p:nvSpPr>
        <p:spPr>
          <a:xfrm>
            <a:off x="6287293" y="2452279"/>
            <a:ext cx="877080" cy="300148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269CCF-AC68-0344-836A-3DAFE5918B0A}"/>
              </a:ext>
            </a:extLst>
          </p:cNvPr>
          <p:cNvSpPr/>
          <p:nvPr/>
        </p:nvSpPr>
        <p:spPr>
          <a:xfrm>
            <a:off x="9303992" y="1187877"/>
            <a:ext cx="877080" cy="30014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56A9EB-7793-084B-9B37-521829AD396E}"/>
              </a:ext>
            </a:extLst>
          </p:cNvPr>
          <p:cNvSpPr/>
          <p:nvPr/>
        </p:nvSpPr>
        <p:spPr>
          <a:xfrm>
            <a:off x="9305076" y="2436008"/>
            <a:ext cx="877080" cy="30014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6C75B7-9B5F-B74C-BE7F-35C0CDFB1817}"/>
              </a:ext>
            </a:extLst>
          </p:cNvPr>
          <p:cNvCxnSpPr>
            <a:cxnSpLocks/>
          </p:cNvCxnSpPr>
          <p:nvPr/>
        </p:nvCxnSpPr>
        <p:spPr>
          <a:xfrm>
            <a:off x="9056914" y="1231320"/>
            <a:ext cx="0" cy="410267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DF77F43-12C7-A14C-810A-67101A243979}"/>
              </a:ext>
            </a:extLst>
          </p:cNvPr>
          <p:cNvCxnSpPr>
            <a:cxnSpLocks/>
          </p:cNvCxnSpPr>
          <p:nvPr/>
        </p:nvCxnSpPr>
        <p:spPr>
          <a:xfrm>
            <a:off x="6052457" y="1231320"/>
            <a:ext cx="0" cy="410267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98133C5-2A16-344D-B5D1-EC7DFAA4BD42}"/>
              </a:ext>
            </a:extLst>
          </p:cNvPr>
          <p:cNvSpPr/>
          <p:nvPr/>
        </p:nvSpPr>
        <p:spPr>
          <a:xfrm>
            <a:off x="9295165" y="4007242"/>
            <a:ext cx="2571750" cy="86024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Advanced stuff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BEB5484-6620-3542-B689-4B959C0B7DF8}"/>
              </a:ext>
            </a:extLst>
          </p:cNvPr>
          <p:cNvSpPr/>
          <p:nvPr/>
        </p:nvSpPr>
        <p:spPr>
          <a:xfrm>
            <a:off x="9296249" y="3690823"/>
            <a:ext cx="877080" cy="30014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12</a:t>
            </a:r>
          </a:p>
        </p:txBody>
      </p:sp>
      <p:pic>
        <p:nvPicPr>
          <p:cNvPr id="4" name="Graphic 3" descr="Tick with solid fill">
            <a:extLst>
              <a:ext uri="{FF2B5EF4-FFF2-40B4-BE49-F238E27FC236}">
                <a16:creationId xmlns:a16="http://schemas.microsoft.com/office/drawing/2014/main" id="{A2607237-7AC3-924E-A8DE-9B2626683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1591" y="1231135"/>
            <a:ext cx="509952" cy="509952"/>
          </a:xfrm>
          <a:prstGeom prst="rect">
            <a:avLst/>
          </a:prstGeom>
        </p:spPr>
      </p:pic>
      <p:pic>
        <p:nvPicPr>
          <p:cNvPr id="40" name="Graphic 39" descr="Tick with solid fill">
            <a:extLst>
              <a:ext uri="{FF2B5EF4-FFF2-40B4-BE49-F238E27FC236}">
                <a16:creationId xmlns:a16="http://schemas.microsoft.com/office/drawing/2014/main" id="{FC205521-E22C-E34D-BF1C-9189D6231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9234" y="2478542"/>
            <a:ext cx="509952" cy="5099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C64A00-177C-A044-BA7F-0FD1E0BA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479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Understand what to use to generate a random word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 a random word and check that everything is working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Display the word in the “Hello” message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Modify the UI to generate a new message each time a button is tapped</a:t>
            </a:r>
          </a:p>
        </p:txBody>
      </p:sp>
      <p:pic>
        <p:nvPicPr>
          <p:cNvPr id="5" name="Graphic 4" descr="Badge Tick1 outline">
            <a:extLst>
              <a:ext uri="{FF2B5EF4-FFF2-40B4-BE49-F238E27FC236}">
                <a16:creationId xmlns:a16="http://schemas.microsoft.com/office/drawing/2014/main" id="{3C654B55-1AAB-4342-A53F-FA092921A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1733843"/>
            <a:ext cx="914400" cy="914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BA137-B8C4-804B-BF19-9DD652E1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772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Generating a random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0" y="1364566"/>
            <a:ext cx="10302583" cy="53315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Let’s add some line of code to </a:t>
            </a:r>
            <a:r>
              <a:rPr lang="en-US" dirty="0" err="1"/>
              <a:t>main.dart</a:t>
            </a:r>
            <a:r>
              <a:rPr lang="en-US" dirty="0"/>
              <a:t> to generate a word using the </a:t>
            </a:r>
            <a:r>
              <a:rPr lang="en-US" dirty="0" err="1"/>
              <a:t>english_words</a:t>
            </a:r>
            <a:r>
              <a:rPr lang="en-US" dirty="0"/>
              <a:t> package</a:t>
            </a:r>
          </a:p>
          <a:p>
            <a:endParaRPr lang="en-US" dirty="0"/>
          </a:p>
          <a:p>
            <a:r>
              <a:rPr lang="en-US" dirty="0"/>
              <a:t>Modify the build method by adding 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b="1" dirty="0">
                <a:latin typeface="Courier" pitchFamily="2" charset="0"/>
              </a:rPr>
              <a:t>final word = </a:t>
            </a:r>
            <a:r>
              <a:rPr lang="en-US" b="1" dirty="0" err="1">
                <a:latin typeface="Courier" pitchFamily="2" charset="0"/>
              </a:rPr>
              <a:t>WordPair.random</a:t>
            </a:r>
            <a:r>
              <a:rPr lang="en-US" b="1" dirty="0">
                <a:latin typeface="Courier" pitchFamily="2" charset="0"/>
              </a:rPr>
              <a:t>().first;</a:t>
            </a:r>
          </a:p>
          <a:p>
            <a:pPr marL="457200" lvl="1" indent="0">
              <a:buNone/>
            </a:pPr>
            <a:endParaRPr lang="en-US" b="1" dirty="0">
              <a:latin typeface="Courier" pitchFamily="2" charset="0"/>
            </a:endParaRPr>
          </a:p>
          <a:p>
            <a:pPr marL="114300" indent="0">
              <a:buNone/>
            </a:pPr>
            <a:r>
              <a:rPr lang="en-US" dirty="0"/>
              <a:t>    before the return statement and run the app.</a:t>
            </a:r>
          </a:p>
          <a:p>
            <a:pPr marL="114300" indent="0">
              <a:buNone/>
            </a:pPr>
            <a:endParaRPr lang="en-US" dirty="0"/>
          </a:p>
          <a:p>
            <a:pPr marL="457200"/>
            <a:r>
              <a:rPr lang="en-US" dirty="0"/>
              <a:t>Nothing it’s happening. How to see if we are generating a random word? </a:t>
            </a:r>
          </a:p>
          <a:p>
            <a:pPr marL="457200"/>
            <a:endParaRPr lang="en-US" dirty="0"/>
          </a:p>
          <a:p>
            <a:pPr marL="457200"/>
            <a:r>
              <a:rPr lang="en-US" dirty="0"/>
              <a:t>We can use the logger and the debug console!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DB102-751C-5147-BE9D-34FFEC95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49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Logging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0" y="1364566"/>
            <a:ext cx="10302583" cy="5331508"/>
          </a:xfrm>
        </p:spPr>
        <p:txBody>
          <a:bodyPr>
            <a:normAutofit/>
          </a:bodyPr>
          <a:lstStyle/>
          <a:p>
            <a:r>
              <a:rPr lang="en-US" dirty="0"/>
              <a:t>Simply try to print the word value as a normal Dart program: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b="1" dirty="0">
                <a:latin typeface="Courier" pitchFamily="2" charset="0"/>
              </a:rPr>
              <a:t>final word = </a:t>
            </a:r>
            <a:r>
              <a:rPr lang="en-US" b="1" dirty="0" err="1">
                <a:latin typeface="Courier" pitchFamily="2" charset="0"/>
              </a:rPr>
              <a:t>WordPair.random</a:t>
            </a:r>
            <a:r>
              <a:rPr lang="en-US" b="1" dirty="0">
                <a:latin typeface="Courier" pitchFamily="2" charset="0"/>
              </a:rPr>
              <a:t>().first;</a:t>
            </a:r>
          </a:p>
          <a:p>
            <a:pPr marL="457200" lvl="1" indent="0">
              <a:buNone/>
            </a:pPr>
            <a:r>
              <a:rPr lang="en-US" b="1" dirty="0">
                <a:latin typeface="Courier" pitchFamily="2" charset="0"/>
              </a:rPr>
              <a:t>print(word);</a:t>
            </a:r>
          </a:p>
          <a:p>
            <a:pPr marL="114300" indent="0">
              <a:buNone/>
            </a:pPr>
            <a:endParaRPr lang="en-US" dirty="0"/>
          </a:p>
          <a:p>
            <a:pPr marL="457200"/>
            <a:r>
              <a:rPr lang="en-US" dirty="0"/>
              <a:t>If you run the application now you will see something like this in the </a:t>
            </a:r>
            <a:r>
              <a:rPr lang="en-US" b="1" dirty="0"/>
              <a:t>Debug Console </a:t>
            </a:r>
            <a:r>
              <a:rPr lang="en-US" dirty="0"/>
              <a:t>of VS Code:</a:t>
            </a:r>
          </a:p>
          <a:p>
            <a:pPr marL="457200"/>
            <a:endParaRPr lang="en-US" dirty="0"/>
          </a:p>
          <a:p>
            <a:pPr marL="457200"/>
            <a:endParaRPr lang="en-US" dirty="0"/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A47A898-2A89-3D40-8C1C-05CBB101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174" y="4495794"/>
            <a:ext cx="8079652" cy="199528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6AEBA-0870-7E40-AE91-2A9D7FBF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325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Logging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0" y="1364566"/>
            <a:ext cx="10302583" cy="5331508"/>
          </a:xfrm>
        </p:spPr>
        <p:txBody>
          <a:bodyPr>
            <a:normAutofit/>
          </a:bodyPr>
          <a:lstStyle/>
          <a:p>
            <a:r>
              <a:rPr lang="en-US" dirty="0"/>
              <a:t>Every time you reload/restart the app</a:t>
            </a:r>
          </a:p>
          <a:p>
            <a:pPr marL="457200"/>
            <a:endParaRPr lang="en-US" dirty="0"/>
          </a:p>
          <a:p>
            <a:pPr marL="457200"/>
            <a:endParaRPr lang="en-US" dirty="0"/>
          </a:p>
          <a:p>
            <a:pPr marL="457200"/>
            <a:endParaRPr lang="en-US" dirty="0"/>
          </a:p>
          <a:p>
            <a:pPr marL="457200"/>
            <a:endParaRPr lang="en-US" dirty="0"/>
          </a:p>
          <a:p>
            <a:pPr marL="457200"/>
            <a:r>
              <a:rPr lang="en-US" dirty="0"/>
              <a:t>…you will see a different word</a:t>
            </a:r>
          </a:p>
          <a:p>
            <a:pPr marL="45720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FDAFA9-57C3-4745-9C1C-9B70447B0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89" y="2362206"/>
            <a:ext cx="4500966" cy="680002"/>
          </a:xfrm>
          <a:prstGeom prst="rect">
            <a:avLst/>
          </a:prstGeom>
        </p:spPr>
      </p:pic>
      <p:pic>
        <p:nvPicPr>
          <p:cNvPr id="8" name="Picture 7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4C2BDDBA-CDDE-414A-8C18-382F648BB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307" y="4584279"/>
            <a:ext cx="8982446" cy="18183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BA53F2-60DD-9549-9ADC-990BAAA6C63E}"/>
              </a:ext>
            </a:extLst>
          </p:cNvPr>
          <p:cNvSpPr/>
          <p:nvPr/>
        </p:nvSpPr>
        <p:spPr>
          <a:xfrm>
            <a:off x="6069106" y="2310004"/>
            <a:ext cx="640977" cy="732204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1D3FE6-B7DF-1545-ADF0-0CFB0A918033}"/>
              </a:ext>
            </a:extLst>
          </p:cNvPr>
          <p:cNvSpPr/>
          <p:nvPr/>
        </p:nvSpPr>
        <p:spPr>
          <a:xfrm>
            <a:off x="8181230" y="1560731"/>
            <a:ext cx="29761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Restart button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8C927D-2B0E-E440-865E-ABA84A7649DE}"/>
              </a:ext>
            </a:extLst>
          </p:cNvPr>
          <p:cNvCxnSpPr>
            <a:cxnSpLocks/>
            <a:stCxn id="10" idx="1"/>
            <a:endCxn id="9" idx="0"/>
          </p:cNvCxnSpPr>
          <p:nvPr/>
        </p:nvCxnSpPr>
        <p:spPr>
          <a:xfrm flipH="1">
            <a:off x="6389595" y="1745397"/>
            <a:ext cx="1791635" cy="56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950C70-4E6F-2E48-8451-28A4E6B137BF}"/>
              </a:ext>
            </a:extLst>
          </p:cNvPr>
          <p:cNvSpPr/>
          <p:nvPr/>
        </p:nvSpPr>
        <p:spPr>
          <a:xfrm>
            <a:off x="8181230" y="3400841"/>
            <a:ext cx="29761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Reload button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A06C81-7A97-2743-9C8A-8314437DA68F}"/>
              </a:ext>
            </a:extLst>
          </p:cNvPr>
          <p:cNvSpPr/>
          <p:nvPr/>
        </p:nvSpPr>
        <p:spPr>
          <a:xfrm>
            <a:off x="5566015" y="2305798"/>
            <a:ext cx="640977" cy="732204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B296ED-7D06-F342-9C34-AFA06DFAC0B9}"/>
              </a:ext>
            </a:extLst>
          </p:cNvPr>
          <p:cNvCxnSpPr>
            <a:cxnSpLocks/>
            <a:stCxn id="16" idx="1"/>
            <a:endCxn id="18" idx="2"/>
          </p:cNvCxnSpPr>
          <p:nvPr/>
        </p:nvCxnSpPr>
        <p:spPr>
          <a:xfrm flipH="1" flipV="1">
            <a:off x="5886504" y="3038002"/>
            <a:ext cx="2294726" cy="54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D85F2-3001-6840-A043-66121A7C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586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Understand what to use to generate a random word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Generate a random word and check that everything is working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Display the word in the “Hello” message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Modify the UI to generate a new message each time a button is tapped</a:t>
            </a:r>
          </a:p>
        </p:txBody>
      </p:sp>
      <p:pic>
        <p:nvPicPr>
          <p:cNvPr id="5" name="Graphic 4" descr="Badge Tick1 outline">
            <a:extLst>
              <a:ext uri="{FF2B5EF4-FFF2-40B4-BE49-F238E27FC236}">
                <a16:creationId xmlns:a16="http://schemas.microsoft.com/office/drawing/2014/main" id="{3C654B55-1AAB-4342-A53F-FA092921A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1733843"/>
            <a:ext cx="914400" cy="914400"/>
          </a:xfrm>
          <a:prstGeom prst="rect">
            <a:avLst/>
          </a:prstGeom>
        </p:spPr>
      </p:pic>
      <p:pic>
        <p:nvPicPr>
          <p:cNvPr id="6" name="Graphic 5" descr="Badge Tick1 outline">
            <a:extLst>
              <a:ext uri="{FF2B5EF4-FFF2-40B4-BE49-F238E27FC236}">
                <a16:creationId xmlns:a16="http://schemas.microsoft.com/office/drawing/2014/main" id="{BF571C68-5305-5C40-B93A-9260CBDF2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2514600"/>
            <a:ext cx="914400" cy="914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D560C-4077-2C45-AA2B-0E46CD89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013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Change the Hello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50558"/>
            <a:ext cx="7868663" cy="5331508"/>
          </a:xfrm>
        </p:spPr>
        <p:txBody>
          <a:bodyPr>
            <a:normAutofit/>
          </a:bodyPr>
          <a:lstStyle/>
          <a:p>
            <a:r>
              <a:rPr lang="en-US" dirty="0"/>
              <a:t>You should be able to solve this point by yourself now</a:t>
            </a:r>
          </a:p>
          <a:p>
            <a:endParaRPr lang="en-US" dirty="0"/>
          </a:p>
          <a:p>
            <a:r>
              <a:rPr lang="en-US" dirty="0"/>
              <a:t>Simply, using string interpolation, change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‘Hello, Flutter!’</a:t>
            </a:r>
            <a:r>
              <a:rPr lang="en-US" dirty="0"/>
              <a:t>	to	</a:t>
            </a:r>
            <a:r>
              <a:rPr lang="en-US" dirty="0">
                <a:latin typeface="Courier" pitchFamily="2" charset="0"/>
              </a:rPr>
              <a:t>’Hello, $word!’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save to reload the app and see the changes.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>
              <a:latin typeface="Courier" pitchFamily="2" charset="0"/>
            </a:endParaRP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A0DB92A4-01A1-5D47-976D-F16CE7245D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25" b="29462"/>
          <a:stretch/>
        </p:blipFill>
        <p:spPr>
          <a:xfrm>
            <a:off x="7937181" y="4060643"/>
            <a:ext cx="3859305" cy="2407693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4B7E1-4A4A-5B49-8914-B24E6BDB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2926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Understand what to use to generate a random word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Generate a random word and check that everything is working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Display the word in the “Hello” message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Modify the UI to generate a new message each time a button is tapped</a:t>
            </a:r>
          </a:p>
        </p:txBody>
      </p:sp>
      <p:pic>
        <p:nvPicPr>
          <p:cNvPr id="5" name="Graphic 4" descr="Badge Tick1 outline">
            <a:extLst>
              <a:ext uri="{FF2B5EF4-FFF2-40B4-BE49-F238E27FC236}">
                <a16:creationId xmlns:a16="http://schemas.microsoft.com/office/drawing/2014/main" id="{3C654B55-1AAB-4342-A53F-FA092921A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1733843"/>
            <a:ext cx="914400" cy="914400"/>
          </a:xfrm>
          <a:prstGeom prst="rect">
            <a:avLst/>
          </a:prstGeom>
        </p:spPr>
      </p:pic>
      <p:pic>
        <p:nvPicPr>
          <p:cNvPr id="6" name="Graphic 5" descr="Badge Tick1 outline">
            <a:extLst>
              <a:ext uri="{FF2B5EF4-FFF2-40B4-BE49-F238E27FC236}">
                <a16:creationId xmlns:a16="http://schemas.microsoft.com/office/drawing/2014/main" id="{BF571C68-5305-5C40-B93A-9260CBDF2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2514600"/>
            <a:ext cx="914400" cy="914400"/>
          </a:xfrm>
          <a:prstGeom prst="rect">
            <a:avLst/>
          </a:prstGeom>
        </p:spPr>
      </p:pic>
      <p:pic>
        <p:nvPicPr>
          <p:cNvPr id="7" name="Graphic 6" descr="Badge Tick1 outline">
            <a:extLst>
              <a:ext uri="{FF2B5EF4-FFF2-40B4-BE49-F238E27FC236}">
                <a16:creationId xmlns:a16="http://schemas.microsoft.com/office/drawing/2014/main" id="{CBBE2052-621C-9941-8BE3-77BB7FA31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9111" y="3429000"/>
            <a:ext cx="914400" cy="914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F3741-660A-9F47-93E3-C5365460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951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Changing the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50558"/>
            <a:ext cx="5667828" cy="5331508"/>
          </a:xfrm>
        </p:spPr>
        <p:txBody>
          <a:bodyPr>
            <a:normAutofit/>
          </a:bodyPr>
          <a:lstStyle/>
          <a:p>
            <a:r>
              <a:rPr lang="en-US" dirty="0"/>
              <a:t>Let’s start by simply changing the UI</a:t>
            </a:r>
          </a:p>
          <a:p>
            <a:endParaRPr lang="en-US" dirty="0"/>
          </a:p>
          <a:p>
            <a:r>
              <a:rPr lang="en-US" dirty="0"/>
              <a:t>We need to obtain something like</a:t>
            </a:r>
          </a:p>
          <a:p>
            <a:endParaRPr lang="en-US" dirty="0"/>
          </a:p>
          <a:p>
            <a:r>
              <a:rPr lang="en-US" dirty="0"/>
              <a:t>Problems:</a:t>
            </a:r>
          </a:p>
          <a:p>
            <a:endParaRPr lang="en-US" dirty="0"/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How to add a button</a:t>
            </a: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How to put it there</a:t>
            </a: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A37AE92A-E940-7B4D-90F2-730746AB4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156" y="1178982"/>
            <a:ext cx="2622177" cy="567465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159EB-DDAC-5542-81F0-A86EA519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6443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Column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50558"/>
            <a:ext cx="9468863" cy="5331508"/>
          </a:xfrm>
        </p:spPr>
        <p:txBody>
          <a:bodyPr>
            <a:normAutofit/>
          </a:bodyPr>
          <a:lstStyle/>
          <a:p>
            <a:r>
              <a:rPr lang="en-US" dirty="0"/>
              <a:t>We can use the Column widget. </a:t>
            </a:r>
          </a:p>
          <a:p>
            <a:endParaRPr lang="en-US" dirty="0"/>
          </a:p>
          <a:p>
            <a:r>
              <a:rPr lang="en-US" dirty="0"/>
              <a:t>It has a list of children (not like Text or Center or Scaffold)</a:t>
            </a:r>
          </a:p>
          <a:p>
            <a:endParaRPr lang="en-US" dirty="0"/>
          </a:p>
          <a:p>
            <a:r>
              <a:rPr lang="en-US" dirty="0"/>
              <a:t>Children are lined up to a column from top to the bottom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Column(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children: [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Child#1,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Child#2,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],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);</a:t>
            </a:r>
          </a:p>
          <a:p>
            <a:endParaRPr lang="en-US" dirty="0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687C433-B8D9-2F41-8AC8-5E0E1EA7ED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3" b="23136"/>
          <a:stretch/>
        </p:blipFill>
        <p:spPr>
          <a:xfrm>
            <a:off x="6103967" y="3818403"/>
            <a:ext cx="3502715" cy="28776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2C3E43-5939-BC4D-9B08-A8DA4A18A598}"/>
              </a:ext>
            </a:extLst>
          </p:cNvPr>
          <p:cNvSpPr/>
          <p:nvPr/>
        </p:nvSpPr>
        <p:spPr>
          <a:xfrm>
            <a:off x="6831106" y="4747285"/>
            <a:ext cx="2272553" cy="524435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24EB04-E683-4248-B95E-98902820066F}"/>
              </a:ext>
            </a:extLst>
          </p:cNvPr>
          <p:cNvSpPr/>
          <p:nvPr/>
        </p:nvSpPr>
        <p:spPr>
          <a:xfrm>
            <a:off x="6831106" y="5276202"/>
            <a:ext cx="2272553" cy="784248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2D595-9CD5-2446-89A4-EFC01A022089}"/>
              </a:ext>
            </a:extLst>
          </p:cNvPr>
          <p:cNvSpPr/>
          <p:nvPr/>
        </p:nvSpPr>
        <p:spPr>
          <a:xfrm>
            <a:off x="6589060" y="4222850"/>
            <a:ext cx="2667000" cy="2124635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8764FA-8DDD-F24E-B364-7809BB966C82}"/>
              </a:ext>
            </a:extLst>
          </p:cNvPr>
          <p:cNvSpPr/>
          <p:nvPr/>
        </p:nvSpPr>
        <p:spPr>
          <a:xfrm>
            <a:off x="3839887" y="4569304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Column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03AA12-6302-1E4C-8D12-7503A1135559}"/>
              </a:ext>
            </a:extLst>
          </p:cNvPr>
          <p:cNvSpPr/>
          <p:nvPr/>
        </p:nvSpPr>
        <p:spPr>
          <a:xfrm>
            <a:off x="3839887" y="589531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Child#2</a:t>
            </a:r>
            <a:endParaRPr lang="en-IT" sz="1100" dirty="0"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E438DC-01C8-C74E-B33F-3781B4237671}"/>
              </a:ext>
            </a:extLst>
          </p:cNvPr>
          <p:cNvSpPr/>
          <p:nvPr/>
        </p:nvSpPr>
        <p:spPr>
          <a:xfrm>
            <a:off x="3839887" y="5185674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Child#1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44F441-4BB8-9F45-A523-EE169047589B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296898" y="4569304"/>
            <a:ext cx="1292162" cy="22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3D8A16-764C-0943-A9AF-ADADE1EBD95E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 flipV="1">
            <a:off x="5296898" y="5009503"/>
            <a:ext cx="1534208" cy="40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B71A41-7805-1E45-ABC0-6477A4647782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296898" y="5668246"/>
            <a:ext cx="1534208" cy="453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268F1-718F-0043-9079-57C597DB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1906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Implement the new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364566"/>
            <a:ext cx="9468863" cy="5331508"/>
          </a:xfrm>
        </p:spPr>
        <p:txBody>
          <a:bodyPr>
            <a:normAutofit/>
          </a:bodyPr>
          <a:lstStyle/>
          <a:p>
            <a:r>
              <a:rPr lang="en-US" dirty="0"/>
              <a:t>Change the build method of </a:t>
            </a:r>
            <a:r>
              <a:rPr lang="en-US" dirty="0" err="1"/>
              <a:t>MyApp</a:t>
            </a:r>
            <a:r>
              <a:rPr lang="en-US" dirty="0"/>
              <a:t> to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A9CE55-494A-3D4E-AC21-DF7C50225FAE}"/>
              </a:ext>
            </a:extLst>
          </p:cNvPr>
          <p:cNvSpPr/>
          <p:nvPr/>
        </p:nvSpPr>
        <p:spPr>
          <a:xfrm>
            <a:off x="228601" y="2056686"/>
            <a:ext cx="1137172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Widget build(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 context) {</a:t>
            </a:r>
          </a:p>
          <a:p>
            <a:r>
              <a:rPr lang="en-GB" dirty="0">
                <a:latin typeface="Courier" pitchFamily="2" charset="0"/>
              </a:rPr>
              <a:t>  final word = </a:t>
            </a:r>
            <a:r>
              <a:rPr lang="en-GB" dirty="0" err="1">
                <a:latin typeface="Courier" pitchFamily="2" charset="0"/>
              </a:rPr>
              <a:t>WordPair.random</a:t>
            </a:r>
            <a:r>
              <a:rPr lang="en-GB" dirty="0">
                <a:latin typeface="Courier" pitchFamily="2" charset="0"/>
              </a:rPr>
              <a:t>().first;</a:t>
            </a:r>
          </a:p>
          <a:p>
            <a:r>
              <a:rPr lang="en-GB" dirty="0">
                <a:latin typeface="Courier" pitchFamily="2" charset="0"/>
              </a:rPr>
              <a:t>  print(word);</a:t>
            </a:r>
          </a:p>
          <a:p>
            <a:r>
              <a:rPr lang="en-GB" dirty="0">
                <a:latin typeface="Courier" pitchFamily="2" charset="0"/>
              </a:rPr>
              <a:t>  return </a:t>
            </a: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title: 'Welcome to Flutter’,</a:t>
            </a:r>
          </a:p>
          <a:p>
            <a:r>
              <a:rPr lang="en-GB" dirty="0">
                <a:latin typeface="Courier" pitchFamily="2" charset="0"/>
              </a:rPr>
              <a:t>    home: Scaffold(</a:t>
            </a:r>
          </a:p>
          <a:p>
            <a:r>
              <a:rPr lang="en-GB" dirty="0">
                <a:latin typeface="Courier" pitchFamily="2" charset="0"/>
              </a:rPr>
              <a:t>     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(title: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Text('Welcome to Flutter'),),</a:t>
            </a:r>
          </a:p>
          <a:p>
            <a:r>
              <a:rPr lang="en-GB" dirty="0">
                <a:latin typeface="Courier" pitchFamily="2" charset="0"/>
              </a:rPr>
              <a:t>      body: 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  child: </a:t>
            </a:r>
            <a:r>
              <a:rPr lang="en-GB" b="1" dirty="0">
                <a:latin typeface="Courier" pitchFamily="2" charset="0"/>
              </a:rPr>
              <a:t>Column(</a:t>
            </a:r>
          </a:p>
          <a:p>
            <a:r>
              <a:rPr lang="en-GB" b="1" dirty="0">
                <a:latin typeface="Courier" pitchFamily="2" charset="0"/>
              </a:rPr>
              <a:t>          </a:t>
            </a:r>
            <a:r>
              <a:rPr lang="en-GB" b="1" dirty="0" err="1">
                <a:latin typeface="Courier" pitchFamily="2" charset="0"/>
              </a:rPr>
              <a:t>mainAxisAlignment</a:t>
            </a:r>
            <a:r>
              <a:rPr lang="en-GB" b="1" dirty="0">
                <a:latin typeface="Courier" pitchFamily="2" charset="0"/>
              </a:rPr>
              <a:t>: </a:t>
            </a:r>
            <a:r>
              <a:rPr lang="en-GB" b="1" dirty="0" err="1">
                <a:latin typeface="Courier" pitchFamily="2" charset="0"/>
              </a:rPr>
              <a:t>MainAxisAlignment.center</a:t>
            </a:r>
            <a:r>
              <a:rPr lang="en-GB" b="1" dirty="0">
                <a:latin typeface="Courier" pitchFamily="2" charset="0"/>
              </a:rPr>
              <a:t>,</a:t>
            </a:r>
          </a:p>
          <a:p>
            <a:r>
              <a:rPr lang="en-GB" b="1" dirty="0">
                <a:latin typeface="Courier" pitchFamily="2" charset="0"/>
              </a:rPr>
              <a:t>          children: [</a:t>
            </a:r>
          </a:p>
          <a:p>
            <a:r>
              <a:rPr lang="en-GB" b="1" dirty="0">
                <a:latin typeface="Courier" pitchFamily="2" charset="0"/>
              </a:rPr>
              <a:t>            Text('Hello, $word!’),</a:t>
            </a:r>
          </a:p>
          <a:p>
            <a:r>
              <a:rPr lang="en-GB" b="1" dirty="0">
                <a:latin typeface="Courier" pitchFamily="2" charset="0"/>
              </a:rPr>
              <a:t>            </a:t>
            </a:r>
            <a:r>
              <a:rPr lang="en-GB" b="1" dirty="0" err="1">
                <a:latin typeface="Courier" pitchFamily="2" charset="0"/>
              </a:rPr>
              <a:t>ElevatedButton</a:t>
            </a:r>
            <a:r>
              <a:rPr lang="en-GB" b="1" dirty="0">
                <a:latin typeface="Courier" pitchFamily="2" charset="0"/>
              </a:rPr>
              <a:t>(</a:t>
            </a:r>
            <a:r>
              <a:rPr lang="en-GB" b="1" dirty="0" err="1">
                <a:latin typeface="Courier" pitchFamily="2" charset="0"/>
              </a:rPr>
              <a:t>onPressed</a:t>
            </a:r>
            <a:r>
              <a:rPr lang="en-GB" b="1" dirty="0">
                <a:latin typeface="Courier" pitchFamily="2" charset="0"/>
              </a:rPr>
              <a:t>: (){}, child: </a:t>
            </a:r>
            <a:r>
              <a:rPr lang="en-GB" b="1" dirty="0" err="1">
                <a:latin typeface="Courier" pitchFamily="2" charset="0"/>
              </a:rPr>
              <a:t>const</a:t>
            </a:r>
            <a:r>
              <a:rPr lang="en-GB" b="1" dirty="0">
                <a:latin typeface="Courier" pitchFamily="2" charset="0"/>
              </a:rPr>
              <a:t> Text('Press me')),</a:t>
            </a:r>
          </a:p>
          <a:p>
            <a:r>
              <a:rPr lang="en-GB" b="1" dirty="0">
                <a:latin typeface="Courier" pitchFamily="2" charset="0"/>
              </a:rPr>
              <a:t>          ],</a:t>
            </a:r>
          </a:p>
          <a:p>
            <a:r>
              <a:rPr lang="en-GB" b="1" dirty="0">
                <a:latin typeface="Courier" pitchFamily="2" charset="0"/>
              </a:rPr>
              <a:t>        ),</a:t>
            </a:r>
            <a:r>
              <a:rPr lang="en-GB" dirty="0">
                <a:latin typeface="Courier" pitchFamily="2" charset="0"/>
              </a:rPr>
              <a:t>),),</a:t>
            </a:r>
          </a:p>
          <a:p>
            <a:r>
              <a:rPr lang="en-GB" dirty="0">
                <a:latin typeface="Courier" pitchFamily="2" charset="0"/>
              </a:rPr>
              <a:t>  );</a:t>
            </a:r>
          </a:p>
          <a:p>
            <a:r>
              <a:rPr lang="en-GB" dirty="0">
                <a:latin typeface="Courier" pitchFamily="2" charset="0"/>
              </a:rPr>
              <a:t>}//build</a:t>
            </a:r>
            <a:endParaRPr lang="en-GB" b="0" dirty="0">
              <a:effectLst/>
              <a:latin typeface="Courier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BB763-A9ED-B449-BCBE-608BFDBA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58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Flutter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101679" cy="5334907"/>
          </a:xfrm>
        </p:spPr>
        <p:txBody>
          <a:bodyPr>
            <a:normAutofit/>
          </a:bodyPr>
          <a:lstStyle/>
          <a:p>
            <a:r>
              <a:rPr lang="en-IT" dirty="0"/>
              <a:t>What is Flutter? </a:t>
            </a:r>
          </a:p>
          <a:p>
            <a:pPr lvl="1"/>
            <a:r>
              <a:rPr lang="en-IT" dirty="0"/>
              <a:t>Simply a declarative framework for Dart</a:t>
            </a:r>
          </a:p>
          <a:p>
            <a:endParaRPr lang="en-IT" dirty="0"/>
          </a:p>
          <a:p>
            <a:r>
              <a:rPr lang="en-IT" dirty="0"/>
              <a:t>Why this choice?</a:t>
            </a:r>
          </a:p>
          <a:p>
            <a:pPr lvl="1"/>
            <a:r>
              <a:rPr lang="en-IT" dirty="0"/>
              <a:t>State-of-the-art and Google-maintained</a:t>
            </a:r>
          </a:p>
          <a:p>
            <a:pPr lvl="1"/>
            <a:r>
              <a:rPr lang="en-IT" dirty="0"/>
              <a:t>Single codebase for iOS and Android (and Mac, Windows, Web)</a:t>
            </a:r>
          </a:p>
          <a:p>
            <a:pPr lvl="1"/>
            <a:r>
              <a:rPr lang="en-IT" dirty="0"/>
              <a:t>Relatively easy to learn</a:t>
            </a:r>
          </a:p>
          <a:p>
            <a:pPr lvl="1"/>
            <a:r>
              <a:rPr lang="en-IT" dirty="0"/>
              <a:t>Lots of examples</a:t>
            </a:r>
          </a:p>
          <a:p>
            <a:pPr lvl="1"/>
            <a:r>
              <a:rPr lang="en-IT" dirty="0"/>
              <a:t>Fastly growing job market</a:t>
            </a:r>
          </a:p>
          <a:p>
            <a:endParaRPr lang="en-IT" dirty="0"/>
          </a:p>
          <a:p>
            <a:r>
              <a:rPr lang="en-IT" dirty="0"/>
              <a:t>Today we will create and study our first Flutter app</a:t>
            </a:r>
          </a:p>
          <a:p>
            <a:endParaRPr lang="en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4EB4A2-B6B6-A848-BB05-B57E4F554F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90"/>
          <a:stretch/>
        </p:blipFill>
        <p:spPr>
          <a:xfrm>
            <a:off x="9281738" y="1654060"/>
            <a:ext cx="2332041" cy="209907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0336D-308D-2049-B3B0-C7FF90A0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9358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Different UI, different 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B42C9F-EA5E-E84C-933B-1E6C49907384}"/>
              </a:ext>
            </a:extLst>
          </p:cNvPr>
          <p:cNvSpPr/>
          <p:nvPr/>
        </p:nvSpPr>
        <p:spPr>
          <a:xfrm>
            <a:off x="825038" y="491765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9D5A8A-B0AC-B84D-AD4B-863512C279DC}"/>
              </a:ext>
            </a:extLst>
          </p:cNvPr>
          <p:cNvSpPr/>
          <p:nvPr/>
        </p:nvSpPr>
        <p:spPr>
          <a:xfrm>
            <a:off x="1854993" y="332641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2471A4-C1BA-2342-BED9-84A6F866A98C}"/>
              </a:ext>
            </a:extLst>
          </p:cNvPr>
          <p:cNvSpPr/>
          <p:nvPr/>
        </p:nvSpPr>
        <p:spPr>
          <a:xfrm>
            <a:off x="825038" y="414728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018BD8-25DA-494C-B327-BAA6C47353FB}"/>
              </a:ext>
            </a:extLst>
          </p:cNvPr>
          <p:cNvSpPr/>
          <p:nvPr/>
        </p:nvSpPr>
        <p:spPr>
          <a:xfrm>
            <a:off x="2911744" y="414728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E99EEE-C389-4C46-B50A-614714CC22AD}"/>
              </a:ext>
            </a:extLst>
          </p:cNvPr>
          <p:cNvSpPr/>
          <p:nvPr/>
        </p:nvSpPr>
        <p:spPr>
          <a:xfrm>
            <a:off x="1854992" y="254174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...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C58FE4-50A0-594E-9EC8-3ED6B3197422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2583498" y="2993916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4690AA-E12A-864A-9704-7490E4A9B9CA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553544" y="3778594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B82D47-34A1-304C-8A9C-119F8E7415B8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1553544" y="4599455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56897D-EB10-FD4D-867C-E7C57BDE59A9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2583499" y="3778594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570FDB-0A87-3146-B350-6A0D8314A0DD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640250" y="4599456"/>
            <a:ext cx="9457" cy="35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6" name="Graphic 55" descr="Cursor with solid fill">
            <a:extLst>
              <a:ext uri="{FF2B5EF4-FFF2-40B4-BE49-F238E27FC236}">
                <a16:creationId xmlns:a16="http://schemas.microsoft.com/office/drawing/2014/main" id="{BBF7B2EC-8D05-C048-B17F-75F073918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123154">
            <a:off x="4912159" y="3401106"/>
            <a:ext cx="914400" cy="914400"/>
          </a:xfrm>
          <a:prstGeom prst="rect">
            <a:avLst/>
          </a:prstGeom>
        </p:spPr>
      </p:pic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65D6E243-3B2C-7C44-96BB-E1CF73254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50558"/>
            <a:ext cx="11512815" cy="478242"/>
          </a:xfrm>
        </p:spPr>
        <p:txBody>
          <a:bodyPr>
            <a:normAutofit/>
          </a:bodyPr>
          <a:lstStyle/>
          <a:p>
            <a:r>
              <a:rPr lang="en-US" dirty="0"/>
              <a:t>How the widget tree changed?</a:t>
            </a: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7A504BD-3AD1-B149-959A-8421A5321612}"/>
              </a:ext>
            </a:extLst>
          </p:cNvPr>
          <p:cNvSpPr/>
          <p:nvPr/>
        </p:nvSpPr>
        <p:spPr>
          <a:xfrm>
            <a:off x="2911743" y="496543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58C5F1-E8A6-6C41-88E6-DD4176E0F5BA}"/>
              </a:ext>
            </a:extLst>
          </p:cNvPr>
          <p:cNvSpPr/>
          <p:nvPr/>
        </p:nvSpPr>
        <p:spPr>
          <a:xfrm>
            <a:off x="6176079" y="456805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8E3C733-B5E2-284D-9A45-ED418AECF427}"/>
              </a:ext>
            </a:extLst>
          </p:cNvPr>
          <p:cNvSpPr/>
          <p:nvPr/>
        </p:nvSpPr>
        <p:spPr>
          <a:xfrm>
            <a:off x="7206034" y="2976825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774DF2E-4D44-F946-BF8E-DDF15F66B452}"/>
              </a:ext>
            </a:extLst>
          </p:cNvPr>
          <p:cNvSpPr/>
          <p:nvPr/>
        </p:nvSpPr>
        <p:spPr>
          <a:xfrm>
            <a:off x="6176079" y="3797686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112EE59-A034-DE41-8578-CC66DE2CD5EB}"/>
              </a:ext>
            </a:extLst>
          </p:cNvPr>
          <p:cNvSpPr/>
          <p:nvPr/>
        </p:nvSpPr>
        <p:spPr>
          <a:xfrm>
            <a:off x="8262785" y="379768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5A97B9-26C3-CA47-B9BA-925281EDD817}"/>
              </a:ext>
            </a:extLst>
          </p:cNvPr>
          <p:cNvSpPr/>
          <p:nvPr/>
        </p:nvSpPr>
        <p:spPr>
          <a:xfrm>
            <a:off x="7206033" y="219214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...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4CCB585-1875-A443-8058-829FAA42C5F9}"/>
              </a:ext>
            </a:extLst>
          </p:cNvPr>
          <p:cNvCxnSpPr>
            <a:cxnSpLocks/>
            <a:stCxn id="51" idx="2"/>
            <a:endCxn id="47" idx="0"/>
          </p:cNvCxnSpPr>
          <p:nvPr/>
        </p:nvCxnSpPr>
        <p:spPr>
          <a:xfrm>
            <a:off x="7934539" y="2644322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7DA9B31-6C79-E147-8EB1-F761D31E01D3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6904585" y="3429000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48E2A8-A951-DC4C-8946-E005CFEB5131}"/>
              </a:ext>
            </a:extLst>
          </p:cNvPr>
          <p:cNvCxnSpPr>
            <a:cxnSpLocks/>
            <a:stCxn id="48" idx="2"/>
            <a:endCxn id="45" idx="0"/>
          </p:cNvCxnSpPr>
          <p:nvPr/>
        </p:nvCxnSpPr>
        <p:spPr>
          <a:xfrm>
            <a:off x="6904585" y="4249861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9AD32BE-81F5-AF42-BA66-809CDC6636C9}"/>
              </a:ext>
            </a:extLst>
          </p:cNvPr>
          <p:cNvCxnSpPr>
            <a:cxnSpLocks/>
            <a:stCxn id="47" idx="2"/>
            <a:endCxn id="50" idx="0"/>
          </p:cNvCxnSpPr>
          <p:nvPr/>
        </p:nvCxnSpPr>
        <p:spPr>
          <a:xfrm>
            <a:off x="7934540" y="3429000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187579B-BFC4-0945-BEBC-77C15B860DC9}"/>
              </a:ext>
            </a:extLst>
          </p:cNvPr>
          <p:cNvCxnSpPr>
            <a:cxnSpLocks/>
            <a:stCxn id="50" idx="2"/>
            <a:endCxn id="61" idx="0"/>
          </p:cNvCxnSpPr>
          <p:nvPr/>
        </p:nvCxnSpPr>
        <p:spPr>
          <a:xfrm>
            <a:off x="8991291" y="4249862"/>
            <a:ext cx="9457" cy="35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D8B3BD8-FDEA-7441-BF74-2B344650D2F1}"/>
              </a:ext>
            </a:extLst>
          </p:cNvPr>
          <p:cNvSpPr/>
          <p:nvPr/>
        </p:nvSpPr>
        <p:spPr>
          <a:xfrm>
            <a:off x="8272242" y="460581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Column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F8976B3-D8CF-4D44-B2E7-80B1C70BC203}"/>
              </a:ext>
            </a:extLst>
          </p:cNvPr>
          <p:cNvSpPr/>
          <p:nvPr/>
        </p:nvSpPr>
        <p:spPr>
          <a:xfrm>
            <a:off x="8272242" y="5283764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100" dirty="0">
                <a:latin typeface="Courier" pitchFamily="2" charset="0"/>
              </a:rPr>
              <a:t>ElevatedButton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D966DF5-CEFE-4F42-B429-809A05C8DD8D}"/>
              </a:ext>
            </a:extLst>
          </p:cNvPr>
          <p:cNvSpPr/>
          <p:nvPr/>
        </p:nvSpPr>
        <p:spPr>
          <a:xfrm>
            <a:off x="10181017" y="5283763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990A959-51CD-1648-B91D-278A25D06102}"/>
              </a:ext>
            </a:extLst>
          </p:cNvPr>
          <p:cNvSpPr/>
          <p:nvPr/>
        </p:nvSpPr>
        <p:spPr>
          <a:xfrm>
            <a:off x="8272242" y="589306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9476614-597C-2B46-B361-AE85ACBE3573}"/>
              </a:ext>
            </a:extLst>
          </p:cNvPr>
          <p:cNvSpPr/>
          <p:nvPr/>
        </p:nvSpPr>
        <p:spPr>
          <a:xfrm>
            <a:off x="6262470" y="528376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900" dirty="0">
                <a:latin typeface="Courier" pitchFamily="2" charset="0"/>
              </a:rPr>
              <a:t>MainAxisAlignment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5E073ED-E4D8-C64C-ACED-3BEF0101F829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>
            <a:off x="9000748" y="5735939"/>
            <a:ext cx="0" cy="15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865B437-17ED-4C4B-8F81-DAA32D4B64A8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9000748" y="5057994"/>
            <a:ext cx="0" cy="22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6E328D1-9F4E-C54F-BF99-BB647CC14D49}"/>
              </a:ext>
            </a:extLst>
          </p:cNvPr>
          <p:cNvCxnSpPr>
            <a:cxnSpLocks/>
            <a:stCxn id="61" idx="2"/>
            <a:endCxn id="65" idx="0"/>
          </p:cNvCxnSpPr>
          <p:nvPr/>
        </p:nvCxnSpPr>
        <p:spPr>
          <a:xfrm flipH="1">
            <a:off x="6990976" y="5057994"/>
            <a:ext cx="2009772" cy="22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A32C1CA-556C-EC45-B559-AF43C59BF4C6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9000748" y="5057994"/>
            <a:ext cx="1908775" cy="22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77C812-0AF0-F942-940A-3EE076ABF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277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Changing the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50558"/>
            <a:ext cx="5667828" cy="5331508"/>
          </a:xfrm>
        </p:spPr>
        <p:txBody>
          <a:bodyPr>
            <a:normAutofit/>
          </a:bodyPr>
          <a:lstStyle/>
          <a:p>
            <a:r>
              <a:rPr lang="en-US" dirty="0"/>
              <a:t>(New) Problem: How to change the message when we press the button?</a:t>
            </a:r>
          </a:p>
          <a:p>
            <a:endParaRPr lang="en-US" dirty="0"/>
          </a:p>
          <a:p>
            <a:r>
              <a:rPr lang="en-US" dirty="0"/>
              <a:t>In other words: how to change the </a:t>
            </a:r>
            <a:r>
              <a:rPr lang="en-US" b="1" dirty="0"/>
              <a:t>app state </a:t>
            </a:r>
            <a:r>
              <a:rPr lang="en-US" dirty="0"/>
              <a:t>without reloading or restarting everything</a:t>
            </a:r>
          </a:p>
          <a:p>
            <a:endParaRPr lang="en-US" dirty="0"/>
          </a:p>
          <a:p>
            <a:r>
              <a:rPr lang="en-US" dirty="0"/>
              <a:t>We need a </a:t>
            </a:r>
            <a:r>
              <a:rPr lang="en-US" b="1" dirty="0" err="1">
                <a:latin typeface="Courier" pitchFamily="2" charset="0"/>
              </a:rPr>
              <a:t>StatefulWidget</a:t>
            </a:r>
            <a:endParaRPr lang="en-US" b="1" dirty="0">
              <a:latin typeface="Courier" pitchFamily="2" charset="0"/>
            </a:endParaRP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A37AE92A-E940-7B4D-90F2-730746AB4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156" y="1178982"/>
            <a:ext cx="2622177" cy="567465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EF363-E83A-EA4F-8414-3F0DCF8E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03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StatefulWidget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50558"/>
            <a:ext cx="11136298" cy="5331508"/>
          </a:xfrm>
        </p:spPr>
        <p:txBody>
          <a:bodyPr>
            <a:normAutofit/>
          </a:bodyPr>
          <a:lstStyle/>
          <a:p>
            <a:r>
              <a:rPr lang="en-US" dirty="0"/>
              <a:t>As we mentioned before, stateful widgets maintain state that might change during the lifetime of the widget. </a:t>
            </a:r>
          </a:p>
          <a:p>
            <a:endParaRPr lang="en-US" dirty="0"/>
          </a:p>
          <a:p>
            <a:r>
              <a:rPr lang="en-US" dirty="0"/>
              <a:t>Implementing a stateful widget requires at least two classes: 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 err="1">
                <a:latin typeface="Courier" pitchFamily="2" charset="0"/>
              </a:rPr>
              <a:t>StatefulWidget</a:t>
            </a:r>
            <a:r>
              <a:rPr lang="en-US" b="1" dirty="0"/>
              <a:t> class </a:t>
            </a:r>
            <a:r>
              <a:rPr lang="en-US" dirty="0"/>
              <a:t>that creates an instance of the </a:t>
            </a:r>
            <a:r>
              <a:rPr lang="en-US" dirty="0">
                <a:latin typeface="Courier" pitchFamily="2" charset="0"/>
              </a:rPr>
              <a:t>Widget</a:t>
            </a:r>
            <a:r>
              <a:rPr lang="en-US" dirty="0"/>
              <a:t> itself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>
                <a:latin typeface="Courier" pitchFamily="2" charset="0"/>
              </a:rPr>
              <a:t>State</a:t>
            </a:r>
            <a:r>
              <a:rPr lang="en-US" b="1" dirty="0"/>
              <a:t> class: </a:t>
            </a:r>
            <a:r>
              <a:rPr lang="en-US" dirty="0"/>
              <a:t>a class that manages the state of the </a:t>
            </a:r>
            <a:r>
              <a:rPr lang="en-US" b="1" dirty="0" err="1">
                <a:latin typeface="Courier" pitchFamily="2" charset="0"/>
              </a:rPr>
              <a:t>StatefulWidget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A3EEA-F317-1147-8750-EC5526CA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8594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boilerplate code of a StatefulWidget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A93F4B-D07A-9F44-AD78-DE159776C42D}"/>
              </a:ext>
            </a:extLst>
          </p:cNvPr>
          <p:cNvSpPr/>
          <p:nvPr/>
        </p:nvSpPr>
        <p:spPr>
          <a:xfrm>
            <a:off x="428172" y="1758566"/>
            <a:ext cx="87158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class </a:t>
            </a:r>
            <a:r>
              <a:rPr lang="en-GB" b="1" dirty="0" err="1">
                <a:latin typeface="Courier" pitchFamily="2" charset="0"/>
              </a:rPr>
              <a:t>RandomHello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b="1" dirty="0">
                <a:latin typeface="Courier" pitchFamily="2" charset="0"/>
              </a:rPr>
              <a:t>extends </a:t>
            </a:r>
            <a:r>
              <a:rPr lang="en-GB" b="1" dirty="0" err="1">
                <a:latin typeface="Courier" pitchFamily="2" charset="0"/>
              </a:rPr>
              <a:t>StatefulWidget</a:t>
            </a:r>
            <a:r>
              <a:rPr lang="en-GB" dirty="0">
                <a:latin typeface="Courier" pitchFamily="2" charset="0"/>
              </a:rPr>
              <a:t>{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RandomHello</a:t>
            </a:r>
            <a:r>
              <a:rPr lang="en-GB" dirty="0">
                <a:latin typeface="Courier" pitchFamily="2" charset="0"/>
              </a:rPr>
              <a:t>({Key? key}) : super(key: key);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@override</a:t>
            </a:r>
          </a:p>
          <a:p>
            <a:r>
              <a:rPr lang="en-GB" dirty="0">
                <a:latin typeface="Courier" pitchFamily="2" charset="0"/>
              </a:rPr>
              <a:t>  _</a:t>
            </a:r>
            <a:r>
              <a:rPr lang="en-GB" dirty="0" err="1">
                <a:latin typeface="Courier" pitchFamily="2" charset="0"/>
              </a:rPr>
              <a:t>RandomHelloState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b="1" dirty="0" err="1">
                <a:latin typeface="Courier" pitchFamily="2" charset="0"/>
              </a:rPr>
              <a:t>createState</a:t>
            </a:r>
            <a:r>
              <a:rPr lang="en-GB" b="1" dirty="0">
                <a:latin typeface="Courier" pitchFamily="2" charset="0"/>
              </a:rPr>
              <a:t>() </a:t>
            </a:r>
            <a:r>
              <a:rPr lang="en-GB" dirty="0">
                <a:latin typeface="Courier" pitchFamily="2" charset="0"/>
              </a:rPr>
              <a:t>=&gt; _</a:t>
            </a:r>
            <a:r>
              <a:rPr lang="en-GB" dirty="0" err="1">
                <a:latin typeface="Courier" pitchFamily="2" charset="0"/>
              </a:rPr>
              <a:t>RandomHelloState</a:t>
            </a:r>
            <a:r>
              <a:rPr lang="en-GB" dirty="0">
                <a:latin typeface="Courier" pitchFamily="2" charset="0"/>
              </a:rPr>
              <a:t>();</a:t>
            </a:r>
          </a:p>
          <a:p>
            <a:r>
              <a:rPr lang="en-GB" dirty="0">
                <a:latin typeface="Courier" pitchFamily="2" charset="0"/>
              </a:rPr>
              <a:t>}//</a:t>
            </a:r>
            <a:r>
              <a:rPr lang="en-GB" dirty="0" err="1">
                <a:latin typeface="Courier" pitchFamily="2" charset="0"/>
              </a:rPr>
              <a:t>RandomHello</a:t>
            </a:r>
            <a:endParaRPr lang="en-GB" dirty="0">
              <a:latin typeface="Courier" pitchFamily="2" charset="0"/>
            </a:endParaRP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class </a:t>
            </a:r>
            <a:r>
              <a:rPr lang="en-GB" b="1" dirty="0">
                <a:latin typeface="Courier" pitchFamily="2" charset="0"/>
              </a:rPr>
              <a:t>_</a:t>
            </a:r>
            <a:r>
              <a:rPr lang="en-GB" b="1" dirty="0" err="1">
                <a:latin typeface="Courier" pitchFamily="2" charset="0"/>
              </a:rPr>
              <a:t>RandomHelloState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b="1" dirty="0">
                <a:latin typeface="Courier" pitchFamily="2" charset="0"/>
              </a:rPr>
              <a:t>extends State&lt;</a:t>
            </a:r>
            <a:r>
              <a:rPr lang="en-GB" b="1" dirty="0" err="1">
                <a:latin typeface="Courier" pitchFamily="2" charset="0"/>
              </a:rPr>
              <a:t>RandomHello</a:t>
            </a:r>
            <a:r>
              <a:rPr lang="en-GB" b="1" dirty="0">
                <a:latin typeface="Courier" pitchFamily="2" charset="0"/>
              </a:rPr>
              <a:t>&gt;</a:t>
            </a:r>
            <a:r>
              <a:rPr lang="en-GB" dirty="0">
                <a:latin typeface="Courier" pitchFamily="2" charset="0"/>
              </a:rPr>
              <a:t>{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@override</a:t>
            </a:r>
          </a:p>
          <a:p>
            <a:r>
              <a:rPr lang="en-GB" dirty="0">
                <a:latin typeface="Courier" pitchFamily="2" charset="0"/>
              </a:rPr>
              <a:t>  Widget </a:t>
            </a:r>
            <a:r>
              <a:rPr lang="en-GB" b="1" dirty="0">
                <a:latin typeface="Courier" pitchFamily="2" charset="0"/>
              </a:rPr>
              <a:t>build</a:t>
            </a:r>
            <a:r>
              <a:rPr lang="en-GB" dirty="0">
                <a:latin typeface="Courier" pitchFamily="2" charset="0"/>
              </a:rPr>
              <a:t>(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){</a:t>
            </a:r>
          </a:p>
          <a:p>
            <a:r>
              <a:rPr lang="en-GB" dirty="0">
                <a:latin typeface="Courier" pitchFamily="2" charset="0"/>
              </a:rPr>
              <a:t>    //return some widget</a:t>
            </a:r>
          </a:p>
          <a:p>
            <a:r>
              <a:rPr lang="en-GB" dirty="0">
                <a:latin typeface="Courier" pitchFamily="2" charset="0"/>
              </a:rPr>
              <a:t>  }//build 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}//_</a:t>
            </a:r>
            <a:r>
              <a:rPr lang="en-GB" dirty="0" err="1">
                <a:latin typeface="Courier" pitchFamily="2" charset="0"/>
              </a:rPr>
              <a:t>RandomHelloState</a:t>
            </a:r>
            <a:endParaRPr lang="en-GB" b="0" dirty="0">
              <a:effectLst/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E36FA5-F059-2D45-BCF7-3130ADDA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7765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Refactoring the UI - RandomHello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A93F4B-D07A-9F44-AD78-DE159776C42D}"/>
              </a:ext>
            </a:extLst>
          </p:cNvPr>
          <p:cNvSpPr/>
          <p:nvPr/>
        </p:nvSpPr>
        <p:spPr>
          <a:xfrm>
            <a:off x="750902" y="1942419"/>
            <a:ext cx="87158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class _</a:t>
            </a:r>
            <a:r>
              <a:rPr lang="en-GB" dirty="0" err="1">
                <a:latin typeface="Courier" pitchFamily="2" charset="0"/>
              </a:rPr>
              <a:t>RandomHelloState</a:t>
            </a:r>
            <a:r>
              <a:rPr lang="en-GB" dirty="0">
                <a:latin typeface="Courier" pitchFamily="2" charset="0"/>
              </a:rPr>
              <a:t> extends State&lt;</a:t>
            </a:r>
            <a:r>
              <a:rPr lang="en-GB" dirty="0" err="1">
                <a:latin typeface="Courier" pitchFamily="2" charset="0"/>
              </a:rPr>
              <a:t>RandomHello</a:t>
            </a:r>
            <a:r>
              <a:rPr lang="en-GB" dirty="0">
                <a:latin typeface="Courier" pitchFamily="2" charset="0"/>
              </a:rPr>
              <a:t>&gt;{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</a:t>
            </a:r>
            <a:r>
              <a:rPr lang="en-GB" b="1" dirty="0">
                <a:latin typeface="Courier" pitchFamily="2" charset="0"/>
              </a:rPr>
              <a:t>@override</a:t>
            </a:r>
          </a:p>
          <a:p>
            <a:r>
              <a:rPr lang="en-GB" b="1" dirty="0">
                <a:latin typeface="Courier" pitchFamily="2" charset="0"/>
              </a:rPr>
              <a:t>  Widget build(</a:t>
            </a:r>
            <a:r>
              <a:rPr lang="en-GB" b="1" dirty="0" err="1">
                <a:latin typeface="Courier" pitchFamily="2" charset="0"/>
              </a:rPr>
              <a:t>BuildContext</a:t>
            </a:r>
            <a:r>
              <a:rPr lang="en-GB" b="1" dirty="0">
                <a:latin typeface="Courier" pitchFamily="2" charset="0"/>
              </a:rPr>
              <a:t> </a:t>
            </a:r>
            <a:r>
              <a:rPr lang="en-GB" b="1" dirty="0" err="1">
                <a:latin typeface="Courier" pitchFamily="2" charset="0"/>
              </a:rPr>
              <a:t>buildContext</a:t>
            </a:r>
            <a:r>
              <a:rPr lang="en-GB" b="1" dirty="0">
                <a:latin typeface="Courier" pitchFamily="2" charset="0"/>
              </a:rPr>
              <a:t>){</a:t>
            </a:r>
          </a:p>
          <a:p>
            <a:r>
              <a:rPr lang="en-GB" b="1" dirty="0">
                <a:latin typeface="Courier" pitchFamily="2" charset="0"/>
              </a:rPr>
              <a:t>    final word = </a:t>
            </a:r>
            <a:r>
              <a:rPr lang="en-GB" b="1" dirty="0" err="1">
                <a:latin typeface="Courier" pitchFamily="2" charset="0"/>
              </a:rPr>
              <a:t>WordPair.random</a:t>
            </a:r>
            <a:r>
              <a:rPr lang="en-GB" b="1" dirty="0">
                <a:latin typeface="Courier" pitchFamily="2" charset="0"/>
              </a:rPr>
              <a:t>().first;</a:t>
            </a:r>
          </a:p>
          <a:p>
            <a:r>
              <a:rPr lang="en-GB" b="1" dirty="0">
                <a:latin typeface="Courier" pitchFamily="2" charset="0"/>
              </a:rPr>
              <a:t>    return Column(</a:t>
            </a:r>
          </a:p>
          <a:p>
            <a:r>
              <a:rPr lang="en-GB" b="1" dirty="0">
                <a:latin typeface="Courier" pitchFamily="2" charset="0"/>
              </a:rPr>
              <a:t>      </a:t>
            </a:r>
            <a:r>
              <a:rPr lang="en-GB" b="1" dirty="0" err="1">
                <a:latin typeface="Courier" pitchFamily="2" charset="0"/>
              </a:rPr>
              <a:t>mainAxisAlignment</a:t>
            </a:r>
            <a:r>
              <a:rPr lang="en-GB" b="1" dirty="0">
                <a:latin typeface="Courier" pitchFamily="2" charset="0"/>
              </a:rPr>
              <a:t>: </a:t>
            </a:r>
            <a:r>
              <a:rPr lang="en-GB" b="1" dirty="0" err="1">
                <a:latin typeface="Courier" pitchFamily="2" charset="0"/>
              </a:rPr>
              <a:t>MainAxisAlignment.center</a:t>
            </a:r>
            <a:r>
              <a:rPr lang="en-GB" b="1" dirty="0">
                <a:latin typeface="Courier" pitchFamily="2" charset="0"/>
              </a:rPr>
              <a:t>,</a:t>
            </a:r>
          </a:p>
          <a:p>
            <a:r>
              <a:rPr lang="en-GB" b="1" dirty="0">
                <a:latin typeface="Courier" pitchFamily="2" charset="0"/>
              </a:rPr>
              <a:t>      children: [</a:t>
            </a:r>
          </a:p>
          <a:p>
            <a:r>
              <a:rPr lang="en-GB" b="1" dirty="0">
                <a:latin typeface="Courier" pitchFamily="2" charset="0"/>
              </a:rPr>
              <a:t>        Text('Hello, $word!’),</a:t>
            </a:r>
          </a:p>
          <a:p>
            <a:r>
              <a:rPr lang="en-GB" b="1" dirty="0">
                <a:latin typeface="Courier" pitchFamily="2" charset="0"/>
              </a:rPr>
              <a:t>        </a:t>
            </a:r>
            <a:r>
              <a:rPr lang="en-GB" b="1" dirty="0" err="1">
                <a:latin typeface="Courier" pitchFamily="2" charset="0"/>
              </a:rPr>
              <a:t>ElevatedButton</a:t>
            </a:r>
            <a:r>
              <a:rPr lang="en-GB" b="1" dirty="0">
                <a:latin typeface="Courier" pitchFamily="2" charset="0"/>
              </a:rPr>
              <a:t>(</a:t>
            </a:r>
            <a:r>
              <a:rPr lang="en-GB" b="1" dirty="0" err="1">
                <a:latin typeface="Courier" pitchFamily="2" charset="0"/>
              </a:rPr>
              <a:t>onPressed</a:t>
            </a:r>
            <a:r>
              <a:rPr lang="en-GB" b="1" dirty="0">
                <a:latin typeface="Courier" pitchFamily="2" charset="0"/>
              </a:rPr>
              <a:t>: (){}, child: </a:t>
            </a:r>
            <a:r>
              <a:rPr lang="en-GB" b="1" dirty="0" err="1">
                <a:latin typeface="Courier" pitchFamily="2" charset="0"/>
              </a:rPr>
              <a:t>const</a:t>
            </a:r>
            <a:r>
              <a:rPr lang="en-GB" b="1" dirty="0">
                <a:latin typeface="Courier" pitchFamily="2" charset="0"/>
              </a:rPr>
              <a:t> Text('Press me')),</a:t>
            </a:r>
          </a:p>
          <a:p>
            <a:r>
              <a:rPr lang="en-GB" b="1" dirty="0">
                <a:latin typeface="Courier" pitchFamily="2" charset="0"/>
              </a:rPr>
              <a:t>      ],</a:t>
            </a:r>
          </a:p>
          <a:p>
            <a:r>
              <a:rPr lang="en-GB" b="1" dirty="0">
                <a:latin typeface="Courier" pitchFamily="2" charset="0"/>
              </a:rPr>
              <a:t>    );</a:t>
            </a:r>
          </a:p>
          <a:p>
            <a:r>
              <a:rPr lang="en-GB" b="1" dirty="0">
                <a:latin typeface="Courier" pitchFamily="2" charset="0"/>
              </a:rPr>
              <a:t>  }//build 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}//_</a:t>
            </a:r>
            <a:r>
              <a:rPr lang="en-GB" dirty="0" err="1">
                <a:latin typeface="Courier" pitchFamily="2" charset="0"/>
              </a:rPr>
              <a:t>RandomHelloState</a:t>
            </a:r>
            <a:endParaRPr lang="en-GB" b="0" dirty="0">
              <a:effectLst/>
              <a:latin typeface="Courier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CCAFD9F-3D36-4549-A3FB-0F56B31BE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16470"/>
            <a:ext cx="9468863" cy="531648"/>
          </a:xfrm>
        </p:spPr>
        <p:txBody>
          <a:bodyPr>
            <a:normAutofit/>
          </a:bodyPr>
          <a:lstStyle/>
          <a:p>
            <a:r>
              <a:rPr lang="en-US" dirty="0"/>
              <a:t>Let’s copy some code into the build method new Widget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43A2BD-138B-0C43-907D-4DD6CD0B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751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Refactoring the UI - MyApp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A93F4B-D07A-9F44-AD78-DE159776C42D}"/>
              </a:ext>
            </a:extLst>
          </p:cNvPr>
          <p:cNvSpPr/>
          <p:nvPr/>
        </p:nvSpPr>
        <p:spPr>
          <a:xfrm>
            <a:off x="750902" y="1942419"/>
            <a:ext cx="1011432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class </a:t>
            </a:r>
            <a:r>
              <a:rPr lang="en-GB" dirty="0" err="1">
                <a:latin typeface="Courier" pitchFamily="2" charset="0"/>
              </a:rPr>
              <a:t>MyApp</a:t>
            </a:r>
            <a:r>
              <a:rPr lang="en-GB" dirty="0">
                <a:latin typeface="Courier" pitchFamily="2" charset="0"/>
              </a:rPr>
              <a:t> extends </a:t>
            </a:r>
            <a:r>
              <a:rPr lang="en-GB" dirty="0" err="1">
                <a:latin typeface="Courier" pitchFamily="2" charset="0"/>
              </a:rPr>
              <a:t>StatelessWidget</a:t>
            </a:r>
            <a:r>
              <a:rPr lang="en-GB" dirty="0">
                <a:latin typeface="Courier" pitchFamily="2" charset="0"/>
              </a:rPr>
              <a:t> {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MyApp</a:t>
            </a:r>
            <a:r>
              <a:rPr lang="en-GB" dirty="0">
                <a:latin typeface="Courier" pitchFamily="2" charset="0"/>
              </a:rPr>
              <a:t>({Key? key}) : super(key: key);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@override</a:t>
            </a:r>
          </a:p>
          <a:p>
            <a:r>
              <a:rPr lang="en-GB" dirty="0">
                <a:latin typeface="Courier" pitchFamily="2" charset="0"/>
              </a:rPr>
              <a:t>  Widget build(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 context) {</a:t>
            </a:r>
          </a:p>
          <a:p>
            <a:r>
              <a:rPr lang="en-GB" dirty="0">
                <a:latin typeface="Courier" pitchFamily="2" charset="0"/>
              </a:rPr>
              <a:t>    return </a:t>
            </a: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title: 'Welcome to Flutter’,</a:t>
            </a:r>
          </a:p>
          <a:p>
            <a:r>
              <a:rPr lang="en-GB" dirty="0">
                <a:latin typeface="Courier" pitchFamily="2" charset="0"/>
              </a:rPr>
              <a:t>      home: Scaffold(</a:t>
            </a:r>
          </a:p>
          <a:p>
            <a:r>
              <a:rPr lang="en-GB" dirty="0">
                <a:latin typeface="Courier" pitchFamily="2" charset="0"/>
              </a:rPr>
              <a:t>       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(title: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Text('Welcome to Flutter'),),</a:t>
            </a:r>
          </a:p>
          <a:p>
            <a:r>
              <a:rPr lang="en-GB" dirty="0">
                <a:latin typeface="Courier" pitchFamily="2" charset="0"/>
              </a:rPr>
              <a:t>        body: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>
                <a:latin typeface="Courier" pitchFamily="2" charset="0"/>
              </a:rPr>
              <a:t>(child: </a:t>
            </a:r>
            <a:r>
              <a:rPr lang="en-GB" b="1" dirty="0" err="1">
                <a:latin typeface="Courier" pitchFamily="2" charset="0"/>
              </a:rPr>
              <a:t>RandomHello</a:t>
            </a:r>
            <a:r>
              <a:rPr lang="en-GB" b="1" dirty="0">
                <a:latin typeface="Courier" pitchFamily="2" charset="0"/>
              </a:rPr>
              <a:t>()</a:t>
            </a:r>
            <a:r>
              <a:rPr lang="en-GB" dirty="0">
                <a:latin typeface="Courier" pitchFamily="2" charset="0"/>
              </a:rPr>
              <a:t>,),</a:t>
            </a:r>
          </a:p>
          <a:p>
            <a:r>
              <a:rPr lang="en-GB" dirty="0">
                <a:latin typeface="Courier" pitchFamily="2" charset="0"/>
              </a:rPr>
              <a:t>      ),</a:t>
            </a:r>
          </a:p>
          <a:p>
            <a:r>
              <a:rPr lang="en-GB" dirty="0">
                <a:latin typeface="Courier" pitchFamily="2" charset="0"/>
              </a:rPr>
              <a:t>    );</a:t>
            </a:r>
          </a:p>
          <a:p>
            <a:r>
              <a:rPr lang="en-GB" dirty="0">
                <a:latin typeface="Courier" pitchFamily="2" charset="0"/>
              </a:rPr>
              <a:t>  }//build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}//</a:t>
            </a:r>
            <a:r>
              <a:rPr lang="en-GB" dirty="0" err="1">
                <a:latin typeface="Courier" pitchFamily="2" charset="0"/>
              </a:rPr>
              <a:t>MyApp</a:t>
            </a:r>
            <a:endParaRPr lang="en-GB" dirty="0">
              <a:latin typeface="Courier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CCAFD9F-3D36-4549-A3FB-0F56B31BE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16470"/>
            <a:ext cx="9468863" cy="531648"/>
          </a:xfrm>
        </p:spPr>
        <p:txBody>
          <a:bodyPr>
            <a:normAutofit/>
          </a:bodyPr>
          <a:lstStyle/>
          <a:p>
            <a:r>
              <a:rPr lang="en-US" dirty="0"/>
              <a:t>Now let’s refactor the </a:t>
            </a:r>
            <a:r>
              <a:rPr lang="en-US" dirty="0" err="1"/>
              <a:t>MyApp</a:t>
            </a:r>
            <a:r>
              <a:rPr lang="en-US" dirty="0"/>
              <a:t>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D2FA61-90F2-5141-A693-B8F4B541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0640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Same UI, different 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B42C9F-EA5E-E84C-933B-1E6C49907384}"/>
              </a:ext>
            </a:extLst>
          </p:cNvPr>
          <p:cNvSpPr/>
          <p:nvPr/>
        </p:nvSpPr>
        <p:spPr>
          <a:xfrm>
            <a:off x="850831" y="427162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9D5A8A-B0AC-B84D-AD4B-863512C279DC}"/>
              </a:ext>
            </a:extLst>
          </p:cNvPr>
          <p:cNvSpPr/>
          <p:nvPr/>
        </p:nvSpPr>
        <p:spPr>
          <a:xfrm>
            <a:off x="1880786" y="2680395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2471A4-C1BA-2342-BED9-84A6F866A98C}"/>
              </a:ext>
            </a:extLst>
          </p:cNvPr>
          <p:cNvSpPr/>
          <p:nvPr/>
        </p:nvSpPr>
        <p:spPr>
          <a:xfrm>
            <a:off x="850831" y="3501256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018BD8-25DA-494C-B327-BAA6C47353FB}"/>
              </a:ext>
            </a:extLst>
          </p:cNvPr>
          <p:cNvSpPr/>
          <p:nvPr/>
        </p:nvSpPr>
        <p:spPr>
          <a:xfrm>
            <a:off x="2937537" y="350125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E99EEE-C389-4C46-B50A-614714CC22AD}"/>
              </a:ext>
            </a:extLst>
          </p:cNvPr>
          <p:cNvSpPr/>
          <p:nvPr/>
        </p:nvSpPr>
        <p:spPr>
          <a:xfrm>
            <a:off x="1880785" y="189571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...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C58FE4-50A0-594E-9EC8-3ED6B3197422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2609291" y="2347892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4690AA-E12A-864A-9704-7490E4A9B9CA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579337" y="3132570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B82D47-34A1-304C-8A9C-119F8E7415B8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1579337" y="3953431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56897D-EB10-FD4D-867C-E7C57BDE59A9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2609292" y="3132570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570FDB-0A87-3146-B350-6A0D8314A0DD}"/>
              </a:ext>
            </a:extLst>
          </p:cNvPr>
          <p:cNvCxnSpPr>
            <a:cxnSpLocks/>
            <a:stCxn id="11" idx="2"/>
            <a:endCxn id="66" idx="0"/>
          </p:cNvCxnSpPr>
          <p:nvPr/>
        </p:nvCxnSpPr>
        <p:spPr>
          <a:xfrm>
            <a:off x="3666043" y="3953432"/>
            <a:ext cx="9457" cy="35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D9E012D-EBF4-7846-910B-5E2C5B2A1088}"/>
              </a:ext>
            </a:extLst>
          </p:cNvPr>
          <p:cNvSpPr/>
          <p:nvPr/>
        </p:nvSpPr>
        <p:spPr>
          <a:xfrm>
            <a:off x="6343995" y="427162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E081C1-F1EE-C14E-AF85-393E3AD70D7E}"/>
              </a:ext>
            </a:extLst>
          </p:cNvPr>
          <p:cNvSpPr/>
          <p:nvPr/>
        </p:nvSpPr>
        <p:spPr>
          <a:xfrm>
            <a:off x="7373950" y="2680396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D1140D-5E2D-9E4B-9853-90445D0B2471}"/>
              </a:ext>
            </a:extLst>
          </p:cNvPr>
          <p:cNvSpPr/>
          <p:nvPr/>
        </p:nvSpPr>
        <p:spPr>
          <a:xfrm>
            <a:off x="6343995" y="350125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DA8D98-FF1C-A64B-BBC7-C745DB9A8198}"/>
              </a:ext>
            </a:extLst>
          </p:cNvPr>
          <p:cNvSpPr/>
          <p:nvPr/>
        </p:nvSpPr>
        <p:spPr>
          <a:xfrm>
            <a:off x="8430701" y="350125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D4DF78-14CF-E047-AE57-E10AB06F6FFF}"/>
              </a:ext>
            </a:extLst>
          </p:cNvPr>
          <p:cNvSpPr/>
          <p:nvPr/>
        </p:nvSpPr>
        <p:spPr>
          <a:xfrm>
            <a:off x="7373949" y="189571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...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C3742B-A2A1-954D-8F3A-0F3FD00165BF}"/>
              </a:ext>
            </a:extLst>
          </p:cNvPr>
          <p:cNvSpPr/>
          <p:nvPr/>
        </p:nvSpPr>
        <p:spPr>
          <a:xfrm>
            <a:off x="8430702" y="427163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b="1" dirty="0">
                <a:latin typeface="Courier" pitchFamily="2" charset="0"/>
              </a:rPr>
              <a:t>RandomHello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F5F20D-9D95-DB41-B685-7333AD63636E}"/>
              </a:ext>
            </a:extLst>
          </p:cNvPr>
          <p:cNvCxnSpPr>
            <a:cxnSpLocks/>
            <a:stCxn id="25" idx="2"/>
            <a:endCxn id="22" idx="0"/>
          </p:cNvCxnSpPr>
          <p:nvPr/>
        </p:nvCxnSpPr>
        <p:spPr>
          <a:xfrm>
            <a:off x="8102455" y="2347893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7FDAE35-94AF-464D-A39B-79CB6F926258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7072501" y="3132571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6E824D-A600-1B40-A207-B16A2AA47E25}"/>
              </a:ext>
            </a:extLst>
          </p:cNvPr>
          <p:cNvCxnSpPr>
            <a:cxnSpLocks/>
            <a:stCxn id="23" idx="2"/>
            <a:endCxn id="21" idx="0"/>
          </p:cNvCxnSpPr>
          <p:nvPr/>
        </p:nvCxnSpPr>
        <p:spPr>
          <a:xfrm>
            <a:off x="7072501" y="3953432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F96741-A7D9-A64A-86E4-E84FDD1F83EB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8102456" y="3132571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CEC288-FAD8-4349-8958-EE1E4D1354D5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9159207" y="3953433"/>
            <a:ext cx="1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7D35922-8E37-0C48-A0F9-A0D3DC6F3C19}"/>
              </a:ext>
            </a:extLst>
          </p:cNvPr>
          <p:cNvSpPr/>
          <p:nvPr/>
        </p:nvSpPr>
        <p:spPr>
          <a:xfrm>
            <a:off x="8430700" y="502550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Column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F1CFC4-7929-F642-9A87-0E81D65BC762}"/>
              </a:ext>
            </a:extLst>
          </p:cNvPr>
          <p:cNvSpPr/>
          <p:nvPr/>
        </p:nvSpPr>
        <p:spPr>
          <a:xfrm>
            <a:off x="8430700" y="570344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100" dirty="0">
                <a:latin typeface="Courier" pitchFamily="2" charset="0"/>
              </a:rPr>
              <a:t>ElevatedButton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03D7EE-2159-AC46-870E-82EEED623B46}"/>
              </a:ext>
            </a:extLst>
          </p:cNvPr>
          <p:cNvSpPr/>
          <p:nvPr/>
        </p:nvSpPr>
        <p:spPr>
          <a:xfrm>
            <a:off x="10339475" y="5703446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A7D429-EA3E-9442-8AC5-D1756146170F}"/>
              </a:ext>
            </a:extLst>
          </p:cNvPr>
          <p:cNvSpPr/>
          <p:nvPr/>
        </p:nvSpPr>
        <p:spPr>
          <a:xfrm>
            <a:off x="8430700" y="631275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1F57A5-B9FA-D340-96F9-0FA0385A3F38}"/>
              </a:ext>
            </a:extLst>
          </p:cNvPr>
          <p:cNvSpPr/>
          <p:nvPr/>
        </p:nvSpPr>
        <p:spPr>
          <a:xfrm>
            <a:off x="6420928" y="5703445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900" dirty="0">
                <a:latin typeface="Courier" pitchFamily="2" charset="0"/>
              </a:rPr>
              <a:t>MainAxisAlignment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DC9BD7-D66C-8043-9A60-1F72A4EBBD86}"/>
              </a:ext>
            </a:extLst>
          </p:cNvPr>
          <p:cNvCxnSpPr>
            <a:cxnSpLocks/>
            <a:stCxn id="33" idx="2"/>
            <a:endCxn id="38" idx="0"/>
          </p:cNvCxnSpPr>
          <p:nvPr/>
        </p:nvCxnSpPr>
        <p:spPr>
          <a:xfrm>
            <a:off x="9159206" y="6155622"/>
            <a:ext cx="0" cy="15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E790FE-B517-724C-AD88-94F4C095A00D}"/>
              </a:ext>
            </a:extLst>
          </p:cNvPr>
          <p:cNvCxnSpPr>
            <a:cxnSpLocks/>
            <a:stCxn id="26" idx="2"/>
            <a:endCxn id="32" idx="0"/>
          </p:cNvCxnSpPr>
          <p:nvPr/>
        </p:nvCxnSpPr>
        <p:spPr>
          <a:xfrm flipH="1">
            <a:off x="9159206" y="4723805"/>
            <a:ext cx="2" cy="30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BC787D8-4299-F241-B2DD-40C39AFFF895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9159206" y="5477677"/>
            <a:ext cx="0" cy="22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A8EFC9-33A8-F34B-99ED-A224750D1555}"/>
              </a:ext>
            </a:extLst>
          </p:cNvPr>
          <p:cNvCxnSpPr>
            <a:cxnSpLocks/>
            <a:stCxn id="32" idx="2"/>
            <a:endCxn id="39" idx="0"/>
          </p:cNvCxnSpPr>
          <p:nvPr/>
        </p:nvCxnSpPr>
        <p:spPr>
          <a:xfrm flipH="1">
            <a:off x="7149434" y="5477677"/>
            <a:ext cx="2009772" cy="22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A9C78ED-A26C-9249-BB6A-D05D84852F53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>
            <a:off x="9159206" y="5477677"/>
            <a:ext cx="1908775" cy="22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6" name="Graphic 55" descr="Cursor with solid fill">
            <a:extLst>
              <a:ext uri="{FF2B5EF4-FFF2-40B4-BE49-F238E27FC236}">
                <a16:creationId xmlns:a16="http://schemas.microsoft.com/office/drawing/2014/main" id="{BBF7B2EC-8D05-C048-B17F-75F073918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123154">
            <a:off x="4912159" y="3401106"/>
            <a:ext cx="914400" cy="914400"/>
          </a:xfrm>
          <a:prstGeom prst="rect">
            <a:avLst/>
          </a:prstGeom>
        </p:spPr>
      </p:pic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65D6E243-3B2C-7C44-96BB-E1CF73254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50558"/>
            <a:ext cx="11512815" cy="478242"/>
          </a:xfrm>
        </p:spPr>
        <p:txBody>
          <a:bodyPr>
            <a:normAutofit/>
          </a:bodyPr>
          <a:lstStyle/>
          <a:p>
            <a:r>
              <a:rPr lang="en-US" dirty="0"/>
              <a:t>The UI should look like the same as before, but we have a new widget tree</a:t>
            </a: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DC25FFB-A99B-B240-812B-8F3F42573A1D}"/>
              </a:ext>
            </a:extLst>
          </p:cNvPr>
          <p:cNvSpPr/>
          <p:nvPr/>
        </p:nvSpPr>
        <p:spPr>
          <a:xfrm>
            <a:off x="2946994" y="430938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Column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821E8D-885C-E240-A97D-FDB706DC6B3A}"/>
              </a:ext>
            </a:extLst>
          </p:cNvPr>
          <p:cNvSpPr/>
          <p:nvPr/>
        </p:nvSpPr>
        <p:spPr>
          <a:xfrm>
            <a:off x="2946994" y="4987334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100" dirty="0">
                <a:latin typeface="Courier" pitchFamily="2" charset="0"/>
              </a:rPr>
              <a:t>ElevatedButton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7A504BD-3AD1-B149-959A-8421A5321612}"/>
              </a:ext>
            </a:extLst>
          </p:cNvPr>
          <p:cNvSpPr/>
          <p:nvPr/>
        </p:nvSpPr>
        <p:spPr>
          <a:xfrm>
            <a:off x="4855769" y="4987333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32C0C23-B1F9-5D4B-A36A-05B223EA3449}"/>
              </a:ext>
            </a:extLst>
          </p:cNvPr>
          <p:cNvSpPr/>
          <p:nvPr/>
        </p:nvSpPr>
        <p:spPr>
          <a:xfrm>
            <a:off x="2946994" y="559663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3150DFB-A286-BE4B-A2EE-FD01719C37EC}"/>
              </a:ext>
            </a:extLst>
          </p:cNvPr>
          <p:cNvSpPr/>
          <p:nvPr/>
        </p:nvSpPr>
        <p:spPr>
          <a:xfrm>
            <a:off x="937222" y="498733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900" dirty="0">
                <a:latin typeface="Courier" pitchFamily="2" charset="0"/>
              </a:rPr>
              <a:t>MainAxisAlignment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0ABE12E-2F2C-6644-9DBD-282F100E7237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>
          <a:xfrm>
            <a:off x="3675500" y="5439509"/>
            <a:ext cx="0" cy="15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05A530B-8EDC-8643-AEEA-1331A85B6CAB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3675500" y="4761564"/>
            <a:ext cx="0" cy="22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2D79201-F640-C141-BB4D-EE97B27DA4C6}"/>
              </a:ext>
            </a:extLst>
          </p:cNvPr>
          <p:cNvCxnSpPr>
            <a:cxnSpLocks/>
            <a:stCxn id="66" idx="2"/>
            <a:endCxn id="70" idx="0"/>
          </p:cNvCxnSpPr>
          <p:nvPr/>
        </p:nvCxnSpPr>
        <p:spPr>
          <a:xfrm flipH="1">
            <a:off x="1665728" y="4761564"/>
            <a:ext cx="2009772" cy="22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85E3D90-D3D2-AB40-8CC1-A878A7FCC399}"/>
              </a:ext>
            </a:extLst>
          </p:cNvPr>
          <p:cNvCxnSpPr>
            <a:cxnSpLocks/>
            <a:stCxn id="66" idx="2"/>
            <a:endCxn id="68" idx="0"/>
          </p:cNvCxnSpPr>
          <p:nvPr/>
        </p:nvCxnSpPr>
        <p:spPr>
          <a:xfrm>
            <a:off x="3675500" y="4761564"/>
            <a:ext cx="1908775" cy="22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BD4F05-2189-AD42-AE91-4901D729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3616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void initState(){}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50558"/>
            <a:ext cx="10705992" cy="5331508"/>
          </a:xfrm>
        </p:spPr>
        <p:txBody>
          <a:bodyPr>
            <a:normAutofit/>
          </a:bodyPr>
          <a:lstStyle/>
          <a:p>
            <a:r>
              <a:rPr lang="en-US" dirty="0"/>
              <a:t>Let’s do some changes to </a:t>
            </a:r>
            <a:r>
              <a:rPr lang="en-US" dirty="0" err="1"/>
              <a:t>RandomHello</a:t>
            </a:r>
            <a:r>
              <a:rPr lang="en-US" dirty="0"/>
              <a:t> to make it more </a:t>
            </a:r>
            <a:r>
              <a:rPr lang="en-US" b="1" dirty="0"/>
              <a:t>stateful</a:t>
            </a:r>
            <a:endParaRPr lang="en-US" b="1" dirty="0">
              <a:latin typeface="Courier" pitchFamily="2" charset="0"/>
            </a:endParaRP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07294F-9461-D747-B7CD-166D3E548E2D}"/>
              </a:ext>
            </a:extLst>
          </p:cNvPr>
          <p:cNvSpPr/>
          <p:nvPr/>
        </p:nvSpPr>
        <p:spPr>
          <a:xfrm>
            <a:off x="291352" y="2401251"/>
            <a:ext cx="939052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Courier" pitchFamily="2" charset="0"/>
              </a:rPr>
              <a:t>class _</a:t>
            </a:r>
            <a:r>
              <a:rPr lang="en-GB" sz="2000" dirty="0" err="1">
                <a:latin typeface="Courier" pitchFamily="2" charset="0"/>
              </a:rPr>
              <a:t>RandomHelloState</a:t>
            </a:r>
            <a:r>
              <a:rPr lang="en-GB" sz="2000" dirty="0">
                <a:latin typeface="Courier" pitchFamily="2" charset="0"/>
              </a:rPr>
              <a:t> extends State&lt;</a:t>
            </a:r>
            <a:r>
              <a:rPr lang="en-GB" sz="2000" dirty="0" err="1">
                <a:latin typeface="Courier" pitchFamily="2" charset="0"/>
              </a:rPr>
              <a:t>RandomHello</a:t>
            </a:r>
            <a:r>
              <a:rPr lang="en-GB" sz="2000" dirty="0">
                <a:latin typeface="Courier" pitchFamily="2" charset="0"/>
              </a:rPr>
              <a:t>&gt;{</a:t>
            </a:r>
          </a:p>
          <a:p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b="1" dirty="0">
                <a:latin typeface="Courier" pitchFamily="2" charset="0"/>
              </a:rPr>
              <a:t>String? _word;</a:t>
            </a:r>
          </a:p>
          <a:p>
            <a:br>
              <a:rPr lang="en-GB" sz="2000" b="1" dirty="0">
                <a:latin typeface="Courier" pitchFamily="2" charset="0"/>
              </a:rPr>
            </a:br>
            <a:r>
              <a:rPr lang="en-GB" sz="2000" b="1" dirty="0">
                <a:latin typeface="Courier" pitchFamily="2" charset="0"/>
              </a:rPr>
              <a:t>  @override</a:t>
            </a:r>
          </a:p>
          <a:p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b="1" dirty="0">
                <a:latin typeface="Courier" pitchFamily="2" charset="0"/>
              </a:rPr>
              <a:t>void </a:t>
            </a:r>
            <a:r>
              <a:rPr lang="en-GB" sz="2000" b="1" dirty="0" err="1">
                <a:latin typeface="Courier" pitchFamily="2" charset="0"/>
              </a:rPr>
              <a:t>initState</a:t>
            </a:r>
            <a:r>
              <a:rPr lang="en-GB" sz="2000" b="1" dirty="0">
                <a:latin typeface="Courier" pitchFamily="2" charset="0"/>
              </a:rPr>
              <a:t>() {</a:t>
            </a:r>
          </a:p>
          <a:p>
            <a:r>
              <a:rPr lang="en-GB" sz="2000" b="1" dirty="0">
                <a:latin typeface="Courier" pitchFamily="2" charset="0"/>
              </a:rPr>
              <a:t>    _word = </a:t>
            </a:r>
            <a:r>
              <a:rPr lang="en-GB" sz="2000" b="1" dirty="0" err="1">
                <a:latin typeface="Courier" pitchFamily="2" charset="0"/>
              </a:rPr>
              <a:t>WordPair.random</a:t>
            </a:r>
            <a:r>
              <a:rPr lang="en-GB" sz="2000" b="1" dirty="0">
                <a:latin typeface="Courier" pitchFamily="2" charset="0"/>
              </a:rPr>
              <a:t>().first;</a:t>
            </a:r>
          </a:p>
          <a:p>
            <a:r>
              <a:rPr lang="en-GB" sz="2000" b="1" dirty="0">
                <a:latin typeface="Courier" pitchFamily="2" charset="0"/>
              </a:rPr>
              <a:t>    </a:t>
            </a:r>
            <a:r>
              <a:rPr lang="en-GB" sz="2000" b="1" dirty="0" err="1">
                <a:latin typeface="Courier" pitchFamily="2" charset="0"/>
              </a:rPr>
              <a:t>super.initState</a:t>
            </a:r>
            <a:r>
              <a:rPr lang="en-GB" sz="2000" b="1" dirty="0">
                <a:latin typeface="Courier" pitchFamily="2" charset="0"/>
              </a:rPr>
              <a:t>();</a:t>
            </a:r>
          </a:p>
          <a:p>
            <a:r>
              <a:rPr lang="en-GB" sz="2000" b="1" dirty="0">
                <a:latin typeface="Courier" pitchFamily="2" charset="0"/>
              </a:rPr>
              <a:t>  }//</a:t>
            </a:r>
            <a:r>
              <a:rPr lang="en-GB" sz="2000" b="1" dirty="0" err="1">
                <a:latin typeface="Courier" pitchFamily="2" charset="0"/>
              </a:rPr>
              <a:t>initState</a:t>
            </a:r>
            <a:endParaRPr lang="en-GB" sz="2000" b="1" dirty="0">
              <a:latin typeface="Courier" pitchFamily="2" charset="0"/>
            </a:endParaRPr>
          </a:p>
          <a:p>
            <a:endParaRPr lang="en-GB" sz="2000" b="0" dirty="0">
              <a:effectLst/>
              <a:latin typeface="Courier" pitchFamily="2" charset="0"/>
            </a:endParaRPr>
          </a:p>
          <a:p>
            <a:r>
              <a:rPr lang="en-GB" sz="2000" dirty="0">
                <a:latin typeface="Courier" pitchFamily="2" charset="0"/>
              </a:rPr>
              <a:t>...</a:t>
            </a:r>
            <a:endParaRPr lang="en-GB" sz="2000" b="0" dirty="0">
              <a:effectLst/>
              <a:latin typeface="Courier" pitchFamily="2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B234AF-F4D3-D146-8EFD-E4183EBC4737}"/>
              </a:ext>
            </a:extLst>
          </p:cNvPr>
          <p:cNvCxnSpPr>
            <a:cxnSpLocks/>
          </p:cNvCxnSpPr>
          <p:nvPr/>
        </p:nvCxnSpPr>
        <p:spPr>
          <a:xfrm flipH="1">
            <a:off x="3455896" y="4128247"/>
            <a:ext cx="46795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0889482-C451-7A49-B11C-6851F706FB81}"/>
              </a:ext>
            </a:extLst>
          </p:cNvPr>
          <p:cNvSpPr/>
          <p:nvPr/>
        </p:nvSpPr>
        <p:spPr>
          <a:xfrm>
            <a:off x="8231410" y="3943581"/>
            <a:ext cx="3962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Courier" pitchFamily="2" charset="0"/>
              </a:rPr>
              <a:t>initState</a:t>
            </a:r>
            <a:r>
              <a:rPr lang="en-GB" sz="2000" dirty="0">
                <a:latin typeface="Palatino Linotype" panose="02040502050505030304" pitchFamily="18" charset="0"/>
              </a:rPr>
              <a:t> is a special method that is called the first time the Widget is created. It is used (as its name suggest) to initialize the state of the Widget itself.</a:t>
            </a:r>
            <a:endParaRPr lang="en-IT" sz="2000" dirty="0"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126CF6-1176-E245-9875-7E7C8985FC45}"/>
              </a:ext>
            </a:extLst>
          </p:cNvPr>
          <p:cNvSpPr/>
          <p:nvPr/>
        </p:nvSpPr>
        <p:spPr>
          <a:xfrm>
            <a:off x="8231410" y="3057086"/>
            <a:ext cx="36692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Courier" pitchFamily="2" charset="0"/>
              </a:rPr>
              <a:t>_word </a:t>
            </a:r>
            <a:r>
              <a:rPr lang="en-GB" sz="2000" dirty="0">
                <a:latin typeface="Palatino Linotype" panose="02040502050505030304" pitchFamily="18" charset="0"/>
              </a:rPr>
              <a:t>will represent the state of the Widget</a:t>
            </a:r>
            <a:endParaRPr lang="en-IT" sz="2000" dirty="0">
              <a:latin typeface="Palatino Linotype" panose="0204050205050503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487A1B-624D-274A-9363-B0C974790162}"/>
              </a:ext>
            </a:extLst>
          </p:cNvPr>
          <p:cNvCxnSpPr>
            <a:cxnSpLocks/>
          </p:cNvCxnSpPr>
          <p:nvPr/>
        </p:nvCxnSpPr>
        <p:spPr>
          <a:xfrm flipH="1">
            <a:off x="2891118" y="3254188"/>
            <a:ext cx="524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A0CD4-788E-7046-81DA-0F927C27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1221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setState((){})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50558"/>
            <a:ext cx="10705992" cy="5331508"/>
          </a:xfrm>
        </p:spPr>
        <p:txBody>
          <a:bodyPr>
            <a:normAutofit/>
          </a:bodyPr>
          <a:lstStyle/>
          <a:p>
            <a:r>
              <a:rPr lang="en-US" dirty="0"/>
              <a:t>We are ready to implement the function to provide to </a:t>
            </a:r>
            <a:r>
              <a:rPr lang="en-US" dirty="0" err="1"/>
              <a:t>onPressed</a:t>
            </a:r>
            <a:endParaRPr lang="en-US" b="1" dirty="0">
              <a:latin typeface="Courier" pitchFamily="2" charset="0"/>
            </a:endParaRPr>
          </a:p>
          <a:p>
            <a:pPr marL="342900" lvl="1" indent="0">
              <a:buNone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07294F-9461-D747-B7CD-166D3E548E2D}"/>
              </a:ext>
            </a:extLst>
          </p:cNvPr>
          <p:cNvSpPr/>
          <p:nvPr/>
        </p:nvSpPr>
        <p:spPr>
          <a:xfrm>
            <a:off x="560293" y="1513746"/>
            <a:ext cx="939052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r>
              <a:rPr lang="en-GB" dirty="0">
                <a:latin typeface="Courier" pitchFamily="2" charset="0"/>
              </a:rPr>
              <a:t>@override</a:t>
            </a:r>
          </a:p>
          <a:p>
            <a:r>
              <a:rPr lang="en-GB" dirty="0">
                <a:latin typeface="Courier" pitchFamily="2" charset="0"/>
              </a:rPr>
              <a:t>Widget build(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){</a:t>
            </a:r>
          </a:p>
          <a:p>
            <a:r>
              <a:rPr lang="en-GB" dirty="0">
                <a:latin typeface="Courier" pitchFamily="2" charset="0"/>
              </a:rPr>
              <a:t>  return Column(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 err="1">
                <a:latin typeface="Courier" pitchFamily="2" charset="0"/>
              </a:rPr>
              <a:t>mainAxisAlignment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MainAxisAlignment.center</a:t>
            </a:r>
            <a:r>
              <a:rPr lang="en-GB" dirty="0">
                <a:latin typeface="Courier" pitchFamily="2" charset="0"/>
              </a:rPr>
              <a:t>,</a:t>
            </a:r>
          </a:p>
          <a:p>
            <a:r>
              <a:rPr lang="en-GB" dirty="0">
                <a:latin typeface="Courier" pitchFamily="2" charset="0"/>
              </a:rPr>
              <a:t>      children: [</a:t>
            </a:r>
          </a:p>
          <a:p>
            <a:r>
              <a:rPr lang="en-GB" dirty="0">
                <a:latin typeface="Courier" pitchFamily="2" charset="0"/>
              </a:rPr>
              <a:t>        Text('Hello, $_word!’),</a:t>
            </a:r>
          </a:p>
          <a:p>
            <a:r>
              <a:rPr lang="en-GB" dirty="0">
                <a:latin typeface="Courier" pitchFamily="2" charset="0"/>
              </a:rPr>
              <a:t>        </a:t>
            </a:r>
            <a:r>
              <a:rPr lang="en-GB" dirty="0" err="1">
                <a:latin typeface="Courier" pitchFamily="2" charset="0"/>
              </a:rPr>
              <a:t>ElevatedButton</a:t>
            </a:r>
            <a:r>
              <a:rPr lang="en-GB" dirty="0">
                <a:latin typeface="Courier" pitchFamily="2" charset="0"/>
              </a:rPr>
              <a:t>(</a:t>
            </a:r>
            <a:r>
              <a:rPr lang="en-GB" dirty="0" err="1">
                <a:latin typeface="Courier" pitchFamily="2" charset="0"/>
              </a:rPr>
              <a:t>onPressed</a:t>
            </a:r>
            <a:r>
              <a:rPr lang="en-GB" dirty="0">
                <a:latin typeface="Courier" pitchFamily="2" charset="0"/>
              </a:rPr>
              <a:t>: _</a:t>
            </a:r>
            <a:r>
              <a:rPr lang="en-GB" dirty="0" err="1">
                <a:latin typeface="Courier" pitchFamily="2" charset="0"/>
              </a:rPr>
              <a:t>changeRandomWord</a:t>
            </a:r>
            <a:r>
              <a:rPr lang="en-GB" dirty="0">
                <a:latin typeface="Courier" pitchFamily="2" charset="0"/>
              </a:rPr>
              <a:t>, child: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Text('Press me')),</a:t>
            </a:r>
          </a:p>
          <a:p>
            <a:r>
              <a:rPr lang="en-GB" dirty="0">
                <a:latin typeface="Courier" pitchFamily="2" charset="0"/>
              </a:rPr>
              <a:t>      ],);</a:t>
            </a:r>
          </a:p>
          <a:p>
            <a:r>
              <a:rPr lang="en-GB" dirty="0">
                <a:latin typeface="Courier" pitchFamily="2" charset="0"/>
              </a:rPr>
              <a:t>}//build 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b="1" dirty="0">
                <a:latin typeface="Courier" pitchFamily="2" charset="0"/>
              </a:rPr>
              <a:t>void _</a:t>
            </a:r>
            <a:r>
              <a:rPr lang="en-GB" b="1" dirty="0" err="1">
                <a:latin typeface="Courier" pitchFamily="2" charset="0"/>
              </a:rPr>
              <a:t>changeRandomWord</a:t>
            </a:r>
            <a:r>
              <a:rPr lang="en-GB" b="1" dirty="0">
                <a:latin typeface="Courier" pitchFamily="2" charset="0"/>
              </a:rPr>
              <a:t>(){</a:t>
            </a:r>
          </a:p>
          <a:p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setState</a:t>
            </a:r>
            <a:r>
              <a:rPr lang="en-GB" b="1" dirty="0">
                <a:latin typeface="Courier" pitchFamily="2" charset="0"/>
              </a:rPr>
              <a:t>(() {</a:t>
            </a:r>
          </a:p>
          <a:p>
            <a:r>
              <a:rPr lang="en-GB" b="1" dirty="0">
                <a:latin typeface="Courier" pitchFamily="2" charset="0"/>
              </a:rPr>
              <a:t>    _word = </a:t>
            </a:r>
            <a:r>
              <a:rPr lang="en-GB" b="1" dirty="0" err="1">
                <a:latin typeface="Courier" pitchFamily="2" charset="0"/>
              </a:rPr>
              <a:t>WordPair.random</a:t>
            </a:r>
            <a:r>
              <a:rPr lang="en-GB" b="1" dirty="0">
                <a:latin typeface="Courier" pitchFamily="2" charset="0"/>
              </a:rPr>
              <a:t>().first;</a:t>
            </a:r>
          </a:p>
          <a:p>
            <a:r>
              <a:rPr lang="en-GB" b="1" dirty="0">
                <a:latin typeface="Courier" pitchFamily="2" charset="0"/>
              </a:rPr>
              <a:t>  });</a:t>
            </a:r>
          </a:p>
          <a:p>
            <a:r>
              <a:rPr lang="en-GB" b="1" dirty="0">
                <a:latin typeface="Courier" pitchFamily="2" charset="0"/>
              </a:rPr>
              <a:t>}//_</a:t>
            </a:r>
            <a:r>
              <a:rPr lang="en-GB" b="1" dirty="0" err="1">
                <a:latin typeface="Courier" pitchFamily="2" charset="0"/>
              </a:rPr>
              <a:t>changeRandomWord</a:t>
            </a:r>
            <a:endParaRPr lang="en-GB" b="0" dirty="0">
              <a:effectLst/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...</a:t>
            </a:r>
            <a:endParaRPr lang="en-GB" b="0" dirty="0">
              <a:effectLst/>
              <a:latin typeface="Courier" pitchFamily="2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B234AF-F4D3-D146-8EFD-E4183EBC4737}"/>
              </a:ext>
            </a:extLst>
          </p:cNvPr>
          <p:cNvCxnSpPr>
            <a:cxnSpLocks/>
          </p:cNvCxnSpPr>
          <p:nvPr/>
        </p:nvCxnSpPr>
        <p:spPr>
          <a:xfrm flipH="1">
            <a:off x="2756647" y="4954290"/>
            <a:ext cx="5378826" cy="309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0889482-C451-7A49-B11C-6851F706FB81}"/>
              </a:ext>
            </a:extLst>
          </p:cNvPr>
          <p:cNvSpPr/>
          <p:nvPr/>
        </p:nvSpPr>
        <p:spPr>
          <a:xfrm>
            <a:off x="8135471" y="4345290"/>
            <a:ext cx="3962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Courier" pitchFamily="2" charset="0"/>
              </a:rPr>
              <a:t>setState</a:t>
            </a:r>
            <a:r>
              <a:rPr lang="en-GB" sz="2000" dirty="0">
                <a:latin typeface="Palatino Linotype" panose="02040502050505030304" pitchFamily="18" charset="0"/>
              </a:rPr>
              <a:t> is a special method that requires a </a:t>
            </a:r>
            <a:r>
              <a:rPr lang="en-GB" sz="2000" dirty="0" err="1">
                <a:latin typeface="Palatino Linotype" panose="02040502050505030304" pitchFamily="18" charset="0"/>
              </a:rPr>
              <a:t>callback</a:t>
            </a:r>
            <a:r>
              <a:rPr lang="en-GB" sz="2000" dirty="0">
                <a:latin typeface="Palatino Linotype" panose="02040502050505030304" pitchFamily="18" charset="0"/>
              </a:rPr>
              <a:t> function as input. </a:t>
            </a:r>
            <a:r>
              <a:rPr lang="en-GB" sz="2000" dirty="0" err="1">
                <a:latin typeface="Palatino Linotype" panose="02040502050505030304" pitchFamily="18" charset="0"/>
              </a:rPr>
              <a:t>setState</a:t>
            </a:r>
            <a:r>
              <a:rPr lang="en-GB" sz="2000" dirty="0">
                <a:latin typeface="Palatino Linotype" panose="02040502050505030304" pitchFamily="18" charset="0"/>
              </a:rPr>
              <a:t> notifies the Flutter framework that the state might be changed causing to delete and rebuild the widget itself.</a:t>
            </a:r>
            <a:endParaRPr lang="en-IT" sz="2000" dirty="0">
              <a:latin typeface="Courier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1F003-AFB6-5144-AD26-9E170FEB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9986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Understand what to use to generate a random word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Generate a random word and check that everything is working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Display the word in the “Hello” message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Modify the UI to generate a new message each time a button is tapped</a:t>
            </a:r>
          </a:p>
        </p:txBody>
      </p:sp>
      <p:pic>
        <p:nvPicPr>
          <p:cNvPr id="5" name="Graphic 4" descr="Badge Tick1 outline">
            <a:extLst>
              <a:ext uri="{FF2B5EF4-FFF2-40B4-BE49-F238E27FC236}">
                <a16:creationId xmlns:a16="http://schemas.microsoft.com/office/drawing/2014/main" id="{3C654B55-1AAB-4342-A53F-FA092921A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1733843"/>
            <a:ext cx="914400" cy="914400"/>
          </a:xfrm>
          <a:prstGeom prst="rect">
            <a:avLst/>
          </a:prstGeom>
        </p:spPr>
      </p:pic>
      <p:pic>
        <p:nvPicPr>
          <p:cNvPr id="6" name="Graphic 5" descr="Badge Tick1 outline">
            <a:extLst>
              <a:ext uri="{FF2B5EF4-FFF2-40B4-BE49-F238E27FC236}">
                <a16:creationId xmlns:a16="http://schemas.microsoft.com/office/drawing/2014/main" id="{BF571C68-5305-5C40-B93A-9260CBDF2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2514600"/>
            <a:ext cx="914400" cy="914400"/>
          </a:xfrm>
          <a:prstGeom prst="rect">
            <a:avLst/>
          </a:prstGeom>
        </p:spPr>
      </p:pic>
      <p:pic>
        <p:nvPicPr>
          <p:cNvPr id="7" name="Graphic 6" descr="Badge Tick1 outline">
            <a:extLst>
              <a:ext uri="{FF2B5EF4-FFF2-40B4-BE49-F238E27FC236}">
                <a16:creationId xmlns:a16="http://schemas.microsoft.com/office/drawing/2014/main" id="{CBBE2052-621C-9941-8BE3-77BB7FA31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9111" y="3429000"/>
            <a:ext cx="914400" cy="914400"/>
          </a:xfrm>
          <a:prstGeom prst="rect">
            <a:avLst/>
          </a:prstGeom>
        </p:spPr>
      </p:pic>
      <p:pic>
        <p:nvPicPr>
          <p:cNvPr id="8" name="Graphic 7" descr="Badge Tick1 outline">
            <a:extLst>
              <a:ext uri="{FF2B5EF4-FFF2-40B4-BE49-F238E27FC236}">
                <a16:creationId xmlns:a16="http://schemas.microsoft.com/office/drawing/2014/main" id="{0EF07257-4C1B-774C-9ED7-67ED33F8E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4343400"/>
            <a:ext cx="914400" cy="9144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6F44EF-464E-3F4B-AE73-B17436BE445A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lab_04-hello_flutter/my_first_app_with_steroids/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BC04F-8C3C-9A44-A4D8-173F19F0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41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Before starting…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7E4116-D610-A249-B96D-BFDB3C964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579534"/>
            <a:ext cx="4867159" cy="4858203"/>
          </a:xfrm>
        </p:spPr>
        <p:txBody>
          <a:bodyPr/>
          <a:lstStyle/>
          <a:p>
            <a:endParaRPr lang="en-IT" dirty="0"/>
          </a:p>
          <a:p>
            <a:r>
              <a:rPr lang="en-IT" dirty="0"/>
              <a:t>What you’ll see in these labs about Flutter capabilities</a:t>
            </a:r>
          </a:p>
          <a:p>
            <a:endParaRPr lang="en-IT" dirty="0"/>
          </a:p>
          <a:p>
            <a:endParaRPr lang="en-IT" dirty="0"/>
          </a:p>
          <a:p>
            <a:r>
              <a:rPr lang="en-IT" dirty="0"/>
              <a:t>Actual things that you will probably use</a:t>
            </a:r>
          </a:p>
          <a:p>
            <a:endParaRPr lang="en-IT" dirty="0"/>
          </a:p>
          <a:p>
            <a:endParaRPr lang="en-IT" dirty="0"/>
          </a:p>
          <a:p>
            <a:r>
              <a:rPr lang="en-IT" dirty="0"/>
              <a:t>Flutter possibilities</a:t>
            </a:r>
          </a:p>
        </p:txBody>
      </p:sp>
      <p:pic>
        <p:nvPicPr>
          <p:cNvPr id="1028" name="Picture 4" descr="Iceberg - animazione 3D - Insegnamento e apprendimento digitale Mozaik">
            <a:extLst>
              <a:ext uri="{FF2B5EF4-FFF2-40B4-BE49-F238E27FC236}">
                <a16:creationId xmlns:a16="http://schemas.microsoft.com/office/drawing/2014/main" id="{F394ACDD-6FD7-BB4D-9061-5A95A9A10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3" t="-1" r="30340" b="1419"/>
          <a:stretch/>
        </p:blipFill>
        <p:spPr bwMode="auto">
          <a:xfrm>
            <a:off x="5880337" y="1308050"/>
            <a:ext cx="6177343" cy="538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BE6E80-1985-9F45-AF76-436B03B7FB19}"/>
              </a:ext>
            </a:extLst>
          </p:cNvPr>
          <p:cNvCxnSpPr>
            <a:cxnSpLocks/>
          </p:cNvCxnSpPr>
          <p:nvPr/>
        </p:nvCxnSpPr>
        <p:spPr>
          <a:xfrm flipV="1">
            <a:off x="4735773" y="2293749"/>
            <a:ext cx="4423725" cy="149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295D03-4AC3-484F-9959-CA715A16E9E4}"/>
              </a:ext>
            </a:extLst>
          </p:cNvPr>
          <p:cNvCxnSpPr>
            <a:cxnSpLocks/>
          </p:cNvCxnSpPr>
          <p:nvPr/>
        </p:nvCxnSpPr>
        <p:spPr>
          <a:xfrm>
            <a:off x="4572000" y="4053385"/>
            <a:ext cx="510426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69C071-10FA-D14B-891A-CD63848D1C9B}"/>
              </a:ext>
            </a:extLst>
          </p:cNvPr>
          <p:cNvCxnSpPr>
            <a:cxnSpLocks/>
          </p:cNvCxnSpPr>
          <p:nvPr/>
        </p:nvCxnSpPr>
        <p:spPr>
          <a:xfrm flipV="1">
            <a:off x="3521122" y="5063319"/>
            <a:ext cx="3930556" cy="5459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7F8063-66E4-8F4F-B2B6-3152513F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5678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Creating a new project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App dissection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Expanding our first app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b="1" dirty="0"/>
              <a:t>Homework &amp;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44751-EEE6-C14A-807C-B09D1831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1097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/>
              <a:t>Play with our first example</a:t>
            </a:r>
          </a:p>
          <a:p>
            <a:endParaRPr lang="en-GB" dirty="0"/>
          </a:p>
          <a:p>
            <a:r>
              <a:rPr lang="en-GB" dirty="0"/>
              <a:t>Get familiar with the structure of a Flutter project and how to install new packages using </a:t>
            </a:r>
            <a:r>
              <a:rPr lang="en-GB" dirty="0" err="1"/>
              <a:t>pubspec.yaml</a:t>
            </a:r>
            <a:endParaRPr lang="en-GB" dirty="0"/>
          </a:p>
          <a:p>
            <a:endParaRPr lang="en-GB" dirty="0"/>
          </a:p>
          <a:p>
            <a:r>
              <a:rPr lang="en-GB" dirty="0"/>
              <a:t>Get familiar with the concept of Widget</a:t>
            </a:r>
          </a:p>
          <a:p>
            <a:endParaRPr lang="en-GB" dirty="0"/>
          </a:p>
          <a:p>
            <a:r>
              <a:rPr lang="en-GB" dirty="0"/>
              <a:t>To know what to do to create a </a:t>
            </a:r>
            <a:r>
              <a:rPr lang="en-GB" dirty="0" err="1"/>
              <a:t>StatelessWidget</a:t>
            </a:r>
            <a:r>
              <a:rPr lang="en-GB" dirty="0"/>
              <a:t> and a </a:t>
            </a:r>
            <a:r>
              <a:rPr lang="en-GB" dirty="0" err="1"/>
              <a:t>StatefulWidget</a:t>
            </a:r>
            <a:endParaRPr lang="en-GB" dirty="0"/>
          </a:p>
          <a:p>
            <a:endParaRPr lang="en-GB" dirty="0"/>
          </a:p>
          <a:p>
            <a:r>
              <a:rPr lang="en-GB" dirty="0"/>
              <a:t>Understanding the Flutter flow</a:t>
            </a: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7B916-209C-5F4F-B5A8-7C255499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9206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IT" dirty="0"/>
              <a:t>Introduction to Widgets</a:t>
            </a:r>
          </a:p>
          <a:p>
            <a:pPr lvl="1"/>
            <a:r>
              <a:rPr lang="en-GB" dirty="0">
                <a:hlinkClick r:id="rId2"/>
              </a:rPr>
              <a:t>https://docs.flutter.dev/development/ui/widgets-intro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IT" dirty="0"/>
          </a:p>
          <a:p>
            <a:r>
              <a:rPr lang="en-IT" dirty="0"/>
              <a:t>Write your first Flutter app, part 1 codelab</a:t>
            </a:r>
          </a:p>
          <a:p>
            <a:pPr lvl="1"/>
            <a:r>
              <a:rPr lang="en-GB" dirty="0">
                <a:hlinkClick r:id="rId3"/>
              </a:rPr>
              <a:t>https://docs.flutter.dev/get-started/codelab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 err="1"/>
              <a:t>DevTools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https://docs.flutter.dev/development/tools/devtools</a:t>
            </a:r>
            <a:r>
              <a:rPr lang="en-GB">
                <a:hlinkClick r:id="rId4"/>
              </a:rPr>
              <a:t>/overview</a:t>
            </a: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B613E-6C5B-2547-8369-6F6CEC16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71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b="1" dirty="0"/>
              <a:t>Creating a new project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App dissection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Expanding our first app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B72D3-569F-CF43-AF68-C4F13032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266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Hello, Flutter!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 fontScale="92500" lnSpcReduction="20000"/>
          </a:bodyPr>
          <a:lstStyle/>
          <a:p>
            <a:r>
              <a:rPr lang="en-IT" dirty="0"/>
              <a:t>In this lesson, we will run and analyse our first Flutter app</a:t>
            </a:r>
          </a:p>
          <a:p>
            <a:endParaRPr lang="en-IT" dirty="0"/>
          </a:p>
          <a:p>
            <a:r>
              <a:rPr lang="en-IT" dirty="0"/>
              <a:t>First, setup VS Code to work with Flutter </a:t>
            </a:r>
            <a:r>
              <a:rPr lang="en-IT" b="1" dirty="0"/>
              <a:t>(this should have already been done)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Start VS Code.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Invoke </a:t>
            </a:r>
            <a:r>
              <a:rPr lang="en-GB" b="1" dirty="0"/>
              <a:t>View &gt; Command Palette…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Type “install”, and select </a:t>
            </a:r>
            <a:r>
              <a:rPr lang="en-GB" b="1" dirty="0"/>
              <a:t>Extensions: Install Extensions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Type “flutter” in the extensions search field, select </a:t>
            </a:r>
            <a:r>
              <a:rPr lang="en-GB" b="1" dirty="0"/>
              <a:t>Flutter</a:t>
            </a:r>
            <a:r>
              <a:rPr lang="en-GB" dirty="0"/>
              <a:t> in the list, and click </a:t>
            </a:r>
            <a:r>
              <a:rPr lang="en-GB" b="1" dirty="0"/>
              <a:t>Install</a:t>
            </a:r>
            <a:r>
              <a:rPr lang="en-GB" dirty="0"/>
              <a:t>. This also installs the required Dart plugin.</a:t>
            </a:r>
          </a:p>
          <a:p>
            <a:endParaRPr lang="en-GB" dirty="0"/>
          </a:p>
          <a:p>
            <a:r>
              <a:rPr lang="en-GB" dirty="0"/>
              <a:t>Then, create the app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Invoke </a:t>
            </a:r>
            <a:r>
              <a:rPr lang="en-GB" b="1" dirty="0"/>
              <a:t>View &gt; Command Palette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Type “flutter”, and select the </a:t>
            </a:r>
            <a:r>
              <a:rPr lang="en-GB" b="1" dirty="0"/>
              <a:t>Flutter: New Project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Select </a:t>
            </a:r>
            <a:r>
              <a:rPr lang="en-GB" b="1" dirty="0"/>
              <a:t>Application</a:t>
            </a: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Select the parent directory that will contain the app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Enter a project name, such as ”</a:t>
            </a:r>
            <a:r>
              <a:rPr lang="en-GB" dirty="0" err="1"/>
              <a:t>my_first_app</a:t>
            </a:r>
            <a:r>
              <a:rPr lang="en-GB" dirty="0"/>
              <a:t>”, and press </a:t>
            </a:r>
            <a:r>
              <a:rPr lang="en-GB" b="1" dirty="0"/>
              <a:t>Enter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Wait for project creation to complete and the </a:t>
            </a:r>
            <a:r>
              <a:rPr lang="en-GB" dirty="0" err="1"/>
              <a:t>main.dart</a:t>
            </a:r>
            <a:r>
              <a:rPr lang="en-GB" dirty="0"/>
              <a:t> file to appear.</a:t>
            </a:r>
            <a:br>
              <a:rPr lang="en-GB" dirty="0"/>
            </a:b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47FBE-60CA-6E44-BDBB-26F8D8BA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868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Hello, Flutter!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7910611" cy="5334907"/>
          </a:xfrm>
        </p:spPr>
        <p:txBody>
          <a:bodyPr>
            <a:normAutofit/>
          </a:bodyPr>
          <a:lstStyle/>
          <a:p>
            <a:r>
              <a:rPr lang="en-US" dirty="0"/>
              <a:t>Replace all the code of </a:t>
            </a:r>
            <a:r>
              <a:rPr lang="en-US" dirty="0" err="1"/>
              <a:t>main.dart</a:t>
            </a:r>
            <a:r>
              <a:rPr lang="en-US" dirty="0"/>
              <a:t> with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20AF9C-1ED0-5540-A353-2C08AACCEDBF}"/>
              </a:ext>
            </a:extLst>
          </p:cNvPr>
          <p:cNvSpPr/>
          <p:nvPr/>
        </p:nvSpPr>
        <p:spPr>
          <a:xfrm>
            <a:off x="696655" y="1747595"/>
            <a:ext cx="916219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import '</a:t>
            </a:r>
            <a:r>
              <a:rPr lang="en-GB" dirty="0" err="1">
                <a:latin typeface="Courier" pitchFamily="2" charset="0"/>
              </a:rPr>
              <a:t>package:flutter</a:t>
            </a:r>
            <a:r>
              <a:rPr lang="en-GB" dirty="0">
                <a:latin typeface="Courier" pitchFamily="2" charset="0"/>
              </a:rPr>
              <a:t>/</a:t>
            </a:r>
            <a:r>
              <a:rPr lang="en-GB" dirty="0" err="1">
                <a:latin typeface="Courier" pitchFamily="2" charset="0"/>
              </a:rPr>
              <a:t>material.dart</a:t>
            </a:r>
            <a:r>
              <a:rPr lang="en-GB" dirty="0">
                <a:latin typeface="Courier" pitchFamily="2" charset="0"/>
              </a:rPr>
              <a:t>';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void main() {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runApp</a:t>
            </a:r>
            <a:r>
              <a:rPr lang="en-GB" dirty="0">
                <a:latin typeface="Courier" pitchFamily="2" charset="0"/>
              </a:rPr>
              <a:t>(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MyApp</a:t>
            </a:r>
            <a:r>
              <a:rPr lang="en-GB" dirty="0">
                <a:latin typeface="Courier" pitchFamily="2" charset="0"/>
              </a:rPr>
              <a:t>());</a:t>
            </a:r>
          </a:p>
          <a:p>
            <a:r>
              <a:rPr lang="en-GB" dirty="0">
                <a:latin typeface="Courier" pitchFamily="2" charset="0"/>
              </a:rPr>
              <a:t>}//main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class </a:t>
            </a:r>
            <a:r>
              <a:rPr lang="en-GB" dirty="0" err="1">
                <a:latin typeface="Courier" pitchFamily="2" charset="0"/>
              </a:rPr>
              <a:t>MyApp</a:t>
            </a:r>
            <a:r>
              <a:rPr lang="en-GB" dirty="0">
                <a:latin typeface="Courier" pitchFamily="2" charset="0"/>
              </a:rPr>
              <a:t> extends </a:t>
            </a:r>
            <a:r>
              <a:rPr lang="en-GB" dirty="0" err="1">
                <a:latin typeface="Courier" pitchFamily="2" charset="0"/>
              </a:rPr>
              <a:t>StatelessWidget</a:t>
            </a:r>
            <a:r>
              <a:rPr lang="en-GB" dirty="0">
                <a:latin typeface="Courier" pitchFamily="2" charset="0"/>
              </a:rPr>
              <a:t> {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MyApp</a:t>
            </a:r>
            <a:r>
              <a:rPr lang="en-GB" dirty="0">
                <a:latin typeface="Courier" pitchFamily="2" charset="0"/>
              </a:rPr>
              <a:t>({Key? key}) : super(key: key);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@override</a:t>
            </a:r>
          </a:p>
          <a:p>
            <a:r>
              <a:rPr lang="en-GB" dirty="0">
                <a:latin typeface="Courier" pitchFamily="2" charset="0"/>
              </a:rPr>
              <a:t>  Widget build(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 context) {</a:t>
            </a:r>
          </a:p>
          <a:p>
            <a:r>
              <a:rPr lang="en-GB" dirty="0">
                <a:latin typeface="Courier" pitchFamily="2" charset="0"/>
              </a:rPr>
              <a:t>    return </a:t>
            </a: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title: 'Welcome to Flutter’,</a:t>
            </a:r>
          </a:p>
          <a:p>
            <a:r>
              <a:rPr lang="en-GB" dirty="0">
                <a:latin typeface="Courier" pitchFamily="2" charset="0"/>
              </a:rPr>
              <a:t>      home: Scaffold(</a:t>
            </a:r>
          </a:p>
          <a:p>
            <a:r>
              <a:rPr lang="en-GB" dirty="0">
                <a:latin typeface="Courier" pitchFamily="2" charset="0"/>
              </a:rPr>
              <a:t>     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(title: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Text('Welcome to Flutter'),),</a:t>
            </a:r>
          </a:p>
          <a:p>
            <a:r>
              <a:rPr lang="en-GB" dirty="0">
                <a:latin typeface="Courier" pitchFamily="2" charset="0"/>
              </a:rPr>
              <a:t>      body: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>
                <a:latin typeface="Courier" pitchFamily="2" charset="0"/>
              </a:rPr>
              <a:t>(child: Text('Hello World'),),),</a:t>
            </a:r>
          </a:p>
          <a:p>
            <a:r>
              <a:rPr lang="en-GB" dirty="0">
                <a:latin typeface="Courier" pitchFamily="2" charset="0"/>
              </a:rPr>
              <a:t>    );</a:t>
            </a:r>
          </a:p>
          <a:p>
            <a:r>
              <a:rPr lang="en-GB" dirty="0">
                <a:latin typeface="Courier" pitchFamily="2" charset="0"/>
              </a:rPr>
              <a:t>  }//build</a:t>
            </a:r>
          </a:p>
          <a:p>
            <a:r>
              <a:rPr lang="en-GB" dirty="0">
                <a:latin typeface="Courier" pitchFamily="2" charset="0"/>
              </a:rPr>
              <a:t>}//</a:t>
            </a:r>
            <a:r>
              <a:rPr lang="en-GB" dirty="0" err="1">
                <a:latin typeface="Courier" pitchFamily="2" charset="0"/>
              </a:rPr>
              <a:t>MyApp</a:t>
            </a:r>
            <a:endParaRPr lang="en-GB" dirty="0">
              <a:latin typeface="Courier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C5FE9-2B88-0540-A361-050D02A5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743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Hello, Flutter!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378348" cy="5334907"/>
          </a:xfrm>
        </p:spPr>
        <p:txBody>
          <a:bodyPr>
            <a:normAutofit/>
          </a:bodyPr>
          <a:lstStyle/>
          <a:p>
            <a:r>
              <a:rPr lang="en-US" dirty="0"/>
              <a:t>Finally, run the app!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Locate the VS Code status bar (the blue bar at the bottom of the window):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Select a mobile device from the </a:t>
            </a:r>
            <a:r>
              <a:rPr lang="en-GB" b="1" dirty="0"/>
              <a:t>Device Selector</a:t>
            </a:r>
            <a:r>
              <a:rPr lang="en-GB" dirty="0"/>
              <a:t> area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Invoke </a:t>
            </a:r>
            <a:r>
              <a:rPr lang="en-GB" b="1" dirty="0"/>
              <a:t>Run &gt; Start Debugging</a:t>
            </a:r>
            <a:r>
              <a:rPr lang="en-GB" dirty="0"/>
              <a:t> or press </a:t>
            </a:r>
            <a:r>
              <a:rPr lang="en-GB" b="1" dirty="0"/>
              <a:t>F5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Wait for the app to launch — progress is printed in the </a:t>
            </a:r>
            <a:r>
              <a:rPr lang="en-GB" b="1" dirty="0"/>
              <a:t>Debug Console</a:t>
            </a:r>
            <a:r>
              <a:rPr lang="en-GB" dirty="0"/>
              <a:t> view.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After the app build completes, you’ll see the starter app on your device.</a:t>
            </a:r>
          </a:p>
          <a:p>
            <a:pPr marL="457200" lvl="1" indent="0">
              <a:buNone/>
            </a:pPr>
            <a:br>
              <a:rPr lang="en-GB" dirty="0"/>
            </a:br>
            <a:endParaRPr lang="en-IT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579A1C-3F1C-0E4F-B288-1615DA9C1D6E}"/>
              </a:ext>
            </a:extLst>
          </p:cNvPr>
          <p:cNvCxnSpPr/>
          <p:nvPr/>
        </p:nvCxnSpPr>
        <p:spPr>
          <a:xfrm flipV="1">
            <a:off x="5145206" y="3263521"/>
            <a:ext cx="0" cy="33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1B6B1E-E6AB-0F48-94DF-AE9A54B0F679}"/>
              </a:ext>
            </a:extLst>
          </p:cNvPr>
          <p:cNvCxnSpPr>
            <a:cxnSpLocks/>
          </p:cNvCxnSpPr>
          <p:nvPr/>
        </p:nvCxnSpPr>
        <p:spPr>
          <a:xfrm>
            <a:off x="7794530" y="5227093"/>
            <a:ext cx="789912" cy="15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34A2577A-7614-3748-B873-54AF86D3D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89" y="1361167"/>
            <a:ext cx="2342699" cy="50698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6F5FB4-676A-FF47-8711-E5AB433563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68" y="2629331"/>
            <a:ext cx="5321300" cy="4953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A60FD-33C7-3044-8C74-0A108A5E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7374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14678</TotalTime>
  <Words>3510</Words>
  <Application>Microsoft Macintosh PowerPoint</Application>
  <PresentationFormat>Widescreen</PresentationFormat>
  <Paragraphs>709</Paragraphs>
  <Slides>52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Calibri</vt:lpstr>
      <vt:lpstr>Courier</vt:lpstr>
      <vt:lpstr>Courier New</vt:lpstr>
      <vt:lpstr>Palatino Linotype</vt:lpstr>
      <vt:lpstr>Times New Roman</vt:lpstr>
      <vt:lpstr>Wingdings</vt:lpstr>
      <vt:lpstr>Tema di Office</vt:lpstr>
      <vt:lpstr>Giacomo Cappon</vt:lpstr>
      <vt:lpstr>Outline</vt:lpstr>
      <vt:lpstr>Recap</vt:lpstr>
      <vt:lpstr>Flutter</vt:lpstr>
      <vt:lpstr>Before starting…</vt:lpstr>
      <vt:lpstr>Outline</vt:lpstr>
      <vt:lpstr>Hello, Flutter!</vt:lpstr>
      <vt:lpstr>Hello, Flutter!</vt:lpstr>
      <vt:lpstr>Hello, Flutter!</vt:lpstr>
      <vt:lpstr>A great feature: Hot reload</vt:lpstr>
      <vt:lpstr>Outline</vt:lpstr>
      <vt:lpstr>Let’s dissect the app</vt:lpstr>
      <vt:lpstr>Let’s dissect the app – Project folder</vt:lpstr>
      <vt:lpstr>Let’s dissect the app – main.dart</vt:lpstr>
      <vt:lpstr>Everything is a Widget</vt:lpstr>
      <vt:lpstr>Let’s dissect the app – main.dart</vt:lpstr>
      <vt:lpstr>The Widget Tree</vt:lpstr>
      <vt:lpstr>State and widgets</vt:lpstr>
      <vt:lpstr>Stateless vs. Stateful widgets</vt:lpstr>
      <vt:lpstr>Let’s dissect the app – pubspec.yaml</vt:lpstr>
      <vt:lpstr>DevTools</vt:lpstr>
      <vt:lpstr>DevTools</vt:lpstr>
      <vt:lpstr>Outline</vt:lpstr>
      <vt:lpstr>My first app with steroids</vt:lpstr>
      <vt:lpstr>My first app with steroids</vt:lpstr>
      <vt:lpstr>My first app with steroids</vt:lpstr>
      <vt:lpstr>Solving point 1</vt:lpstr>
      <vt:lpstr>This is the package I was looking for</vt:lpstr>
      <vt:lpstr>Including english_words in the app</vt:lpstr>
      <vt:lpstr>My first app with steroids</vt:lpstr>
      <vt:lpstr>Generating a random word</vt:lpstr>
      <vt:lpstr>Logging things</vt:lpstr>
      <vt:lpstr>Logging things</vt:lpstr>
      <vt:lpstr>My first app with steroids</vt:lpstr>
      <vt:lpstr>Change the Hello message</vt:lpstr>
      <vt:lpstr>My first app with steroids</vt:lpstr>
      <vt:lpstr>Changing the UI</vt:lpstr>
      <vt:lpstr>The Column Widget</vt:lpstr>
      <vt:lpstr>Implement the new UI</vt:lpstr>
      <vt:lpstr>Different UI, different tree</vt:lpstr>
      <vt:lpstr>Changing the UI</vt:lpstr>
      <vt:lpstr>StatefulWidget</vt:lpstr>
      <vt:lpstr>The boilerplate code of a StatefulWidget</vt:lpstr>
      <vt:lpstr>Refactoring the UI - RandomHello</vt:lpstr>
      <vt:lpstr>Refactoring the UI - MyApp</vt:lpstr>
      <vt:lpstr>Same UI, different tree</vt:lpstr>
      <vt:lpstr>void initState(){}</vt:lpstr>
      <vt:lpstr>setState((){})</vt:lpstr>
      <vt:lpstr>My first app with steroids</vt:lpstr>
      <vt:lpstr>Outline</vt:lpstr>
      <vt:lpstr>Homework 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Cappon Giacomo</cp:lastModifiedBy>
  <cp:revision>100</cp:revision>
  <dcterms:created xsi:type="dcterms:W3CDTF">2021-07-19T09:08:13Z</dcterms:created>
  <dcterms:modified xsi:type="dcterms:W3CDTF">2022-03-22T08:27:27Z</dcterms:modified>
</cp:coreProperties>
</file>