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95" r:id="rId3"/>
    <p:sldId id="398" r:id="rId4"/>
    <p:sldId id="400" r:id="rId5"/>
    <p:sldId id="401" r:id="rId6"/>
    <p:sldId id="374" r:id="rId7"/>
    <p:sldId id="368" r:id="rId8"/>
    <p:sldId id="407" r:id="rId9"/>
    <p:sldId id="366" r:id="rId10"/>
    <p:sldId id="409" r:id="rId11"/>
    <p:sldId id="406" r:id="rId12"/>
    <p:sldId id="408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87717"/>
  </p:normalViewPr>
  <p:slideViewPr>
    <p:cSldViewPr snapToGrid="0">
      <p:cViewPr varScale="1">
        <p:scale>
          <a:sx n="95" d="100"/>
          <a:sy n="95" d="100"/>
        </p:scale>
        <p:origin x="7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05/05/23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71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774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7481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311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585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62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status_codesm" TargetMode="External"/><Relationship Id="rId2" Type="http://schemas.openxmlformats.org/officeDocument/2006/relationships/hyperlink" Target="https://impact.dei.unipd.it/bwthw/docs/swagger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flutter.dev/cookbook/networking/send-data" TargetMode="External"/><Relationship Id="rId4" Type="http://schemas.openxmlformats.org/officeDocument/2006/relationships/hyperlink" Target="https://docs.flutter.dev/cookbook/networking/fetch-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Requesting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Requesting data from IMPACT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54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example</a:t>
            </a:r>
          </a:p>
          <a:p>
            <a:endParaRPr lang="en-US" dirty="0"/>
          </a:p>
          <a:p>
            <a:r>
              <a:rPr lang="en-US" dirty="0"/>
              <a:t>Try to integrate the request data flow in your project </a:t>
            </a:r>
          </a:p>
        </p:txBody>
      </p:sp>
    </p:spTree>
    <p:extLst>
      <p:ext uri="{BB962C8B-B14F-4D97-AF65-F5344CB8AC3E}">
        <p14:creationId xmlns:p14="http://schemas.microsoft.com/office/powerpoint/2010/main" val="260899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Requesting data from IMPACT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79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32139"/>
            <a:ext cx="10913119" cy="5334907"/>
          </a:xfrm>
        </p:spPr>
        <p:txBody>
          <a:bodyPr>
            <a:normAutofit/>
          </a:bodyPr>
          <a:lstStyle/>
          <a:p>
            <a:endParaRPr lang="en-IT" dirty="0"/>
          </a:p>
          <a:p>
            <a:r>
              <a:rPr lang="en-IT" dirty="0"/>
              <a:t>IMPACT documentation</a:t>
            </a:r>
          </a:p>
          <a:p>
            <a:pPr lvl="1"/>
            <a:r>
              <a:rPr lang="en-GB" dirty="0">
                <a:hlinkClick r:id="rId2"/>
              </a:rPr>
              <a:t>https://impact.dei.unipd.it/bwthw/docs/swagger/</a:t>
            </a:r>
            <a:r>
              <a:rPr lang="en-IT" dirty="0"/>
              <a:t> </a:t>
            </a:r>
          </a:p>
          <a:p>
            <a:endParaRPr lang="en-IT" dirty="0"/>
          </a:p>
          <a:p>
            <a:r>
              <a:rPr lang="en-IT" dirty="0"/>
              <a:t>HTTP Status Codes</a:t>
            </a:r>
          </a:p>
          <a:p>
            <a:pPr lvl="1"/>
            <a:r>
              <a:rPr lang="en-GB" dirty="0">
                <a:hlinkClick r:id="rId3"/>
              </a:rPr>
              <a:t>https://en.wikipedia.org/wiki/List_of_HTTP_status_codes</a:t>
            </a:r>
            <a:endParaRPr lang="en-IT" dirty="0"/>
          </a:p>
          <a:p>
            <a:pPr marL="457200" lvl="1" indent="0">
              <a:buNone/>
            </a:pPr>
            <a:endParaRPr lang="en-GB" dirty="0"/>
          </a:p>
          <a:p>
            <a:r>
              <a:rPr lang="en-IT" dirty="0"/>
              <a:t>Fetch data from the internet. Cookbook by the Flutter community</a:t>
            </a:r>
          </a:p>
          <a:p>
            <a:pPr lvl="1"/>
            <a:r>
              <a:rPr lang="en-GB" dirty="0">
                <a:hlinkClick r:id="rId4"/>
              </a:rPr>
              <a:t>https://docs.flutter.dev/cookbook/networking/fetch-data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Send data to the internet. Cookbook by the Flutter community</a:t>
            </a:r>
          </a:p>
          <a:p>
            <a:pPr lvl="1"/>
            <a:r>
              <a:rPr lang="en-GB" dirty="0">
                <a:hlinkClick r:id="rId5"/>
              </a:rPr>
              <a:t>https://docs.flutter.dev/cookbook/networking/send-data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Requesting data from IMPACT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Recap: The IMPACT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60" y="2205415"/>
            <a:ext cx="3084303" cy="554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1400" dirty="0"/>
              <a:t>Get token (JWT) using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8B4606E-6CE4-3D5F-4F4A-F88148AE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00" y="3138404"/>
            <a:ext cx="2435304" cy="17180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86DEE35-93E4-0B04-952C-441C7D79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994" y="1971312"/>
            <a:ext cx="714266" cy="714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FCE54-4F42-AAF9-4E62-B5F5431C2580}"/>
              </a:ext>
            </a:extLst>
          </p:cNvPr>
          <p:cNvSpPr txBox="1">
            <a:spLocks/>
          </p:cNvSpPr>
          <p:nvPr/>
        </p:nvSpPr>
        <p:spPr>
          <a:xfrm>
            <a:off x="8733704" y="4998245"/>
            <a:ext cx="3329616" cy="465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https://impact.dei.unipd.it/bwthw/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EB194-617E-B58E-CE96-0B1F4BE0E372}"/>
              </a:ext>
            </a:extLst>
          </p:cNvPr>
          <p:cNvGrpSpPr/>
          <p:nvPr/>
        </p:nvGrpSpPr>
        <p:grpSpPr>
          <a:xfrm>
            <a:off x="227545" y="2883423"/>
            <a:ext cx="2102029" cy="2102029"/>
            <a:chOff x="0" y="1584963"/>
            <a:chExt cx="2102029" cy="2102029"/>
          </a:xfrm>
        </p:grpSpPr>
        <p:pic>
          <p:nvPicPr>
            <p:cNvPr id="10" name="Graphic 9" descr="Smart Phone outline">
              <a:extLst>
                <a:ext uri="{FF2B5EF4-FFF2-40B4-BE49-F238E27FC236}">
                  <a16:creationId xmlns:a16="http://schemas.microsoft.com/office/drawing/2014/main" id="{CA2DCB31-A77D-BD86-E4B0-289F2671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1584963"/>
              <a:ext cx="2102029" cy="21020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3A3C7F-BD6D-E717-036E-1B0293D02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199" y="2175669"/>
              <a:ext cx="623644" cy="920618"/>
            </a:xfrm>
            <a:prstGeom prst="rect">
              <a:avLst/>
            </a:prstGeom>
          </p:spPr>
        </p:pic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0427E-0CA4-C141-376F-AF9F36ED64FD}"/>
              </a:ext>
            </a:extLst>
          </p:cNvPr>
          <p:cNvSpPr txBox="1">
            <a:spLocks/>
          </p:cNvSpPr>
          <p:nvPr/>
        </p:nvSpPr>
        <p:spPr>
          <a:xfrm>
            <a:off x="339626" y="5019587"/>
            <a:ext cx="186987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Your app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3B210-5478-AFD9-1176-62D107898216}"/>
              </a:ext>
            </a:extLst>
          </p:cNvPr>
          <p:cNvSpPr txBox="1">
            <a:spLocks/>
          </p:cNvSpPr>
          <p:nvPr/>
        </p:nvSpPr>
        <p:spPr>
          <a:xfrm>
            <a:off x="4240759" y="1347068"/>
            <a:ext cx="289009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/>
              <a:t>HTTPS requests/responses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06254-DE4F-A533-1A17-D61DFBB68069}"/>
              </a:ext>
            </a:extLst>
          </p:cNvPr>
          <p:cNvCxnSpPr>
            <a:cxnSpLocks/>
          </p:cNvCxnSpPr>
          <p:nvPr/>
        </p:nvCxnSpPr>
        <p:spPr>
          <a:xfrm>
            <a:off x="2578431" y="2726965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666D22-148F-E6B1-E625-BD153859681B}"/>
              </a:ext>
            </a:extLst>
          </p:cNvPr>
          <p:cNvSpPr/>
          <p:nvPr/>
        </p:nvSpPr>
        <p:spPr>
          <a:xfrm>
            <a:off x="3252998" y="1971612"/>
            <a:ext cx="4717657" cy="36663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464AFC2-A6C4-ABD4-F7AE-BE552A86545A}"/>
              </a:ext>
            </a:extLst>
          </p:cNvPr>
          <p:cNvSpPr txBox="1">
            <a:spLocks/>
          </p:cNvSpPr>
          <p:nvPr/>
        </p:nvSpPr>
        <p:spPr>
          <a:xfrm>
            <a:off x="4264151" y="3080089"/>
            <a:ext cx="308430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credentials are ok) Receive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C6C3E2-5FB4-AED0-3124-135ECED0AF27}"/>
              </a:ext>
            </a:extLst>
          </p:cNvPr>
          <p:cNvCxnSpPr>
            <a:cxnSpLocks/>
          </p:cNvCxnSpPr>
          <p:nvPr/>
        </p:nvCxnSpPr>
        <p:spPr>
          <a:xfrm flipH="1">
            <a:off x="2629881" y="3606496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Binary outline">
            <a:extLst>
              <a:ext uri="{FF2B5EF4-FFF2-40B4-BE49-F238E27FC236}">
                <a16:creationId xmlns:a16="http://schemas.microsoft.com/office/drawing/2014/main" id="{0720541E-6B9A-B5CD-2818-DCA19A577D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6695" y="2873324"/>
            <a:ext cx="672864" cy="672864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050E95-42A3-31EA-8810-95990719F38C}"/>
              </a:ext>
            </a:extLst>
          </p:cNvPr>
          <p:cNvSpPr txBox="1">
            <a:spLocks/>
          </p:cNvSpPr>
          <p:nvPr/>
        </p:nvSpPr>
        <p:spPr>
          <a:xfrm>
            <a:off x="4307977" y="3997413"/>
            <a:ext cx="342800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Ask for specific data using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81774-D8F6-C5E2-8EFE-E7B443C47D75}"/>
              </a:ext>
            </a:extLst>
          </p:cNvPr>
          <p:cNvCxnSpPr>
            <a:cxnSpLocks/>
          </p:cNvCxnSpPr>
          <p:nvPr/>
        </p:nvCxnSpPr>
        <p:spPr>
          <a:xfrm>
            <a:off x="2586148" y="4518963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2C270DE-6193-3578-5828-D3C1F577B3CB}"/>
              </a:ext>
            </a:extLst>
          </p:cNvPr>
          <p:cNvSpPr txBox="1">
            <a:spLocks/>
          </p:cNvSpPr>
          <p:nvPr/>
        </p:nvSpPr>
        <p:spPr>
          <a:xfrm>
            <a:off x="4151370" y="4879825"/>
            <a:ext cx="3819285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request is ok) Receive data (JSON format)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2E6D7-845C-B8D8-5DC2-04CEF680E74E}"/>
              </a:ext>
            </a:extLst>
          </p:cNvPr>
          <p:cNvCxnSpPr>
            <a:cxnSpLocks/>
          </p:cNvCxnSpPr>
          <p:nvPr/>
        </p:nvCxnSpPr>
        <p:spPr>
          <a:xfrm flipH="1">
            <a:off x="2637598" y="5398494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Question Mark outline">
            <a:extLst>
              <a:ext uri="{FF2B5EF4-FFF2-40B4-BE49-F238E27FC236}">
                <a16:creationId xmlns:a16="http://schemas.microsoft.com/office/drawing/2014/main" id="{CC724851-B09A-E88C-497A-18468B451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315" y="3821650"/>
            <a:ext cx="554632" cy="554632"/>
          </a:xfrm>
          <a:prstGeom prst="rect">
            <a:avLst/>
          </a:prstGeom>
        </p:spPr>
      </p:pic>
      <p:pic>
        <p:nvPicPr>
          <p:cNvPr id="44" name="Graphic 43" descr="Statistics outline">
            <a:extLst>
              <a:ext uri="{FF2B5EF4-FFF2-40B4-BE49-F238E27FC236}">
                <a16:creationId xmlns:a16="http://schemas.microsoft.com/office/drawing/2014/main" id="{2CCC07CF-26BB-0E3E-4A21-C1FEEA8686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0431" y="4558134"/>
            <a:ext cx="914400" cy="9144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6D8BC53D-F5D3-7E6A-B844-3C833995685D}"/>
              </a:ext>
            </a:extLst>
          </p:cNvPr>
          <p:cNvSpPr/>
          <p:nvPr/>
        </p:nvSpPr>
        <p:spPr>
          <a:xfrm>
            <a:off x="8204224" y="1918814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C0C7809-3ACB-8B12-DC7A-2C194194E4A8}"/>
              </a:ext>
            </a:extLst>
          </p:cNvPr>
          <p:cNvSpPr/>
          <p:nvPr/>
        </p:nvSpPr>
        <p:spPr>
          <a:xfrm rot="10800000">
            <a:off x="2548411" y="3804783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0D0B0D-6D93-8722-54ED-D97D07017C93}"/>
              </a:ext>
            </a:extLst>
          </p:cNvPr>
          <p:cNvSpPr txBox="1">
            <a:spLocks/>
          </p:cNvSpPr>
          <p:nvPr/>
        </p:nvSpPr>
        <p:spPr>
          <a:xfrm>
            <a:off x="9611394" y="1650775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9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54C46A-996D-E572-A123-A9B909315C26}"/>
              </a:ext>
            </a:extLst>
          </p:cNvPr>
          <p:cNvSpPr txBox="1">
            <a:spLocks/>
          </p:cNvSpPr>
          <p:nvPr/>
        </p:nvSpPr>
        <p:spPr>
          <a:xfrm>
            <a:off x="598801" y="6054329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2A4FF-A642-7827-6850-D3D15871B90A}"/>
              </a:ext>
            </a:extLst>
          </p:cNvPr>
          <p:cNvCxnSpPr>
            <a:endCxn id="17" idx="0"/>
          </p:cNvCxnSpPr>
          <p:nvPr/>
        </p:nvCxnSpPr>
        <p:spPr>
          <a:xfrm flipH="1">
            <a:off x="1437368" y="4627027"/>
            <a:ext cx="1141063" cy="142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858CD-A623-6C8A-FE02-646D87B9E3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648338" y="1952796"/>
            <a:ext cx="963056" cy="80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entire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1417320" y="13110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1417320" y="19561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1417320" y="25287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294045" y="16943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294045" y="23394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7D2822-EC21-B2F1-B64A-510F99B94BCD}"/>
              </a:ext>
            </a:extLst>
          </p:cNvPr>
          <p:cNvSpPr/>
          <p:nvPr/>
        </p:nvSpPr>
        <p:spPr>
          <a:xfrm>
            <a:off x="2878541" y="3310771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60081-E8BB-4EF3-7C7F-5D6D01BF0F5C}"/>
              </a:ext>
            </a:extLst>
          </p:cNvPr>
          <p:cNvSpPr/>
          <p:nvPr/>
        </p:nvSpPr>
        <p:spPr>
          <a:xfrm>
            <a:off x="4843704" y="4881307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AD13C-8618-93A4-2969-85B61DB190C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4294043" y="2912083"/>
            <a:ext cx="2" cy="398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1694C6-EA15-11C0-AE43-9FEFE311694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294043" y="3694084"/>
            <a:ext cx="3426386" cy="11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8F217A-C024-20CF-EC5D-56E7C6D53193}"/>
              </a:ext>
            </a:extLst>
          </p:cNvPr>
          <p:cNvCxnSpPr>
            <a:cxnSpLocks/>
            <a:stCxn id="28" idx="2"/>
            <a:endCxn id="82" idx="0"/>
          </p:cNvCxnSpPr>
          <p:nvPr/>
        </p:nvCxnSpPr>
        <p:spPr>
          <a:xfrm flipH="1">
            <a:off x="1594847" y="3694084"/>
            <a:ext cx="2699196" cy="86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4A0A1A-02EC-0652-2DB4-9C660F5CBFFE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 flipV="1">
            <a:off x="3754287" y="5072963"/>
            <a:ext cx="1089417" cy="111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A519743-4BEF-00D3-97AE-DF78F1FBC87C}"/>
              </a:ext>
            </a:extLst>
          </p:cNvPr>
          <p:cNvSpPr txBox="1">
            <a:spLocks/>
          </p:cNvSpPr>
          <p:nvPr/>
        </p:nvSpPr>
        <p:spPr>
          <a:xfrm>
            <a:off x="2195449" y="3878419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AED8DAF-8693-1563-7F60-15E843CA49AB}"/>
              </a:ext>
            </a:extLst>
          </p:cNvPr>
          <p:cNvSpPr txBox="1">
            <a:spLocks/>
          </p:cNvSpPr>
          <p:nvPr/>
        </p:nvSpPr>
        <p:spPr>
          <a:xfrm>
            <a:off x="5563586" y="3869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7B55B2-D574-B610-E2A1-5C32761E9027}"/>
              </a:ext>
            </a:extLst>
          </p:cNvPr>
          <p:cNvCxnSpPr/>
          <p:nvPr/>
        </p:nvCxnSpPr>
        <p:spPr>
          <a:xfrm>
            <a:off x="0" y="308025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8C5764F-0459-1BD1-02F0-577C53912173}"/>
              </a:ext>
            </a:extLst>
          </p:cNvPr>
          <p:cNvSpPr/>
          <p:nvPr/>
        </p:nvSpPr>
        <p:spPr>
          <a:xfrm>
            <a:off x="179345" y="4563547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FA570E-D20C-8C65-48DA-B1F1029076A6}"/>
              </a:ext>
            </a:extLst>
          </p:cNvPr>
          <p:cNvSpPr/>
          <p:nvPr/>
        </p:nvSpPr>
        <p:spPr>
          <a:xfrm>
            <a:off x="159587" y="5850259"/>
            <a:ext cx="3594700" cy="68164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A52B199-DAA7-7E18-EDBC-CD81FF84D62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22133" y="1502699"/>
            <a:ext cx="695187" cy="30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F10546A3-FAB4-3FC6-2093-D9AFF0578F05}"/>
              </a:ext>
            </a:extLst>
          </p:cNvPr>
          <p:cNvSpPr txBox="1">
            <a:spLocks/>
          </p:cNvSpPr>
          <p:nvPr/>
        </p:nvSpPr>
        <p:spPr>
          <a:xfrm>
            <a:off x="159587" y="4024388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545B80E8-8C1F-9FC7-B447-2C63EF82F82D}"/>
              </a:ext>
            </a:extLst>
          </p:cNvPr>
          <p:cNvSpPr txBox="1">
            <a:spLocks/>
          </p:cNvSpPr>
          <p:nvPr/>
        </p:nvSpPr>
        <p:spPr>
          <a:xfrm>
            <a:off x="1768524" y="528132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1E1CBD-4178-0F49-7512-A2070194A855}"/>
              </a:ext>
            </a:extLst>
          </p:cNvPr>
          <p:cNvCxnSpPr>
            <a:cxnSpLocks/>
            <a:stCxn id="82" idx="2"/>
            <a:endCxn id="88" idx="0"/>
          </p:cNvCxnSpPr>
          <p:nvPr/>
        </p:nvCxnSpPr>
        <p:spPr>
          <a:xfrm>
            <a:off x="1594847" y="4946860"/>
            <a:ext cx="362090" cy="90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(required)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1417320" y="13110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1417320" y="19561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1417320" y="25287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294045" y="16943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294045" y="23394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7D2822-EC21-B2F1-B64A-510F99B94BCD}"/>
              </a:ext>
            </a:extLst>
          </p:cNvPr>
          <p:cNvSpPr/>
          <p:nvPr/>
        </p:nvSpPr>
        <p:spPr>
          <a:xfrm>
            <a:off x="2878541" y="3310771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60081-E8BB-4EF3-7C7F-5D6D01BF0F5C}"/>
              </a:ext>
            </a:extLst>
          </p:cNvPr>
          <p:cNvSpPr/>
          <p:nvPr/>
        </p:nvSpPr>
        <p:spPr>
          <a:xfrm>
            <a:off x="4843704" y="4881307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AD13C-8618-93A4-2969-85B61DB190C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4294043" y="2912083"/>
            <a:ext cx="2" cy="398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1694C6-EA15-11C0-AE43-9FEFE311694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294043" y="3694084"/>
            <a:ext cx="3426386" cy="11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8F217A-C024-20CF-EC5D-56E7C6D53193}"/>
              </a:ext>
            </a:extLst>
          </p:cNvPr>
          <p:cNvCxnSpPr>
            <a:cxnSpLocks/>
            <a:stCxn id="28" idx="2"/>
            <a:endCxn id="88" idx="0"/>
          </p:cNvCxnSpPr>
          <p:nvPr/>
        </p:nvCxnSpPr>
        <p:spPr>
          <a:xfrm flipH="1">
            <a:off x="2195449" y="3694084"/>
            <a:ext cx="2098594" cy="105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4A0A1A-02EC-0652-2DB4-9C660F5CBFFE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 flipV="1">
            <a:off x="3992799" y="5072963"/>
            <a:ext cx="850905" cy="1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A519743-4BEF-00D3-97AE-DF78F1FBC87C}"/>
              </a:ext>
            </a:extLst>
          </p:cNvPr>
          <p:cNvSpPr txBox="1">
            <a:spLocks/>
          </p:cNvSpPr>
          <p:nvPr/>
        </p:nvSpPr>
        <p:spPr>
          <a:xfrm>
            <a:off x="2195449" y="3878419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AED8DAF-8693-1563-7F60-15E843CA49AB}"/>
              </a:ext>
            </a:extLst>
          </p:cNvPr>
          <p:cNvSpPr txBox="1">
            <a:spLocks/>
          </p:cNvSpPr>
          <p:nvPr/>
        </p:nvSpPr>
        <p:spPr>
          <a:xfrm>
            <a:off x="5563586" y="3869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7B55B2-D574-B610-E2A1-5C32761E9027}"/>
              </a:ext>
            </a:extLst>
          </p:cNvPr>
          <p:cNvCxnSpPr/>
          <p:nvPr/>
        </p:nvCxnSpPr>
        <p:spPr>
          <a:xfrm>
            <a:off x="0" y="308025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AFA570E-D20C-8C65-48DA-B1F1029076A6}"/>
              </a:ext>
            </a:extLst>
          </p:cNvPr>
          <p:cNvSpPr/>
          <p:nvPr/>
        </p:nvSpPr>
        <p:spPr>
          <a:xfrm>
            <a:off x="398099" y="4747882"/>
            <a:ext cx="3594700" cy="68164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</p:spTree>
    <p:extLst>
      <p:ext uri="{BB962C8B-B14F-4D97-AF65-F5344CB8AC3E}">
        <p14:creationId xmlns:p14="http://schemas.microsoft.com/office/powerpoint/2010/main" val="214049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Requesting data from IMPACT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25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Requesting data: The IMPACT data</a:t>
            </a:r>
          </a:p>
        </p:txBody>
      </p:sp>
      <p:pic>
        <p:nvPicPr>
          <p:cNvPr id="27" name="Picture 26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8F4E9817-D3F6-AC09-6B5C-D0EAF63F7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" y="1144998"/>
            <a:ext cx="11780157" cy="196821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547479E-F4F3-D481-8110-3735B8B82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" y="3026211"/>
            <a:ext cx="11780262" cy="36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Example: Obtaining step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D70811A-5CAC-6350-9FA8-6A9C7D940D8D}"/>
              </a:ext>
            </a:extLst>
          </p:cNvPr>
          <p:cNvSpPr txBox="1">
            <a:spLocks/>
          </p:cNvSpPr>
          <p:nvPr/>
        </p:nvSpPr>
        <p:spPr>
          <a:xfrm>
            <a:off x="428172" y="1375848"/>
            <a:ext cx="11127255" cy="930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For example, let’s obtain the steps data of 2023, May, 4th</a:t>
            </a:r>
          </a:p>
        </p:txBody>
      </p:sp>
      <p:pic>
        <p:nvPicPr>
          <p:cNvPr id="23" name="Graphic 22" descr="Male profile outline">
            <a:extLst>
              <a:ext uri="{FF2B5EF4-FFF2-40B4-BE49-F238E27FC236}">
                <a16:creationId xmlns:a16="http://schemas.microsoft.com/office/drawing/2014/main" id="{E2072228-9FF5-B619-8415-6EF905875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639" y="1841119"/>
            <a:ext cx="1318591" cy="1318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5CFCF-C036-F8AF-443F-623F234E3526}"/>
              </a:ext>
            </a:extLst>
          </p:cNvPr>
          <p:cNvSpPr txBox="1"/>
          <p:nvPr/>
        </p:nvSpPr>
        <p:spPr>
          <a:xfrm>
            <a:off x="236639" y="3178441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"Jpefaq6m58"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birth_year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1994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display_name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"Luca"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clinical_center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to_be_deleted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1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false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863F87D-C981-084F-7152-28841CEB7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65" y="1870800"/>
            <a:ext cx="5798579" cy="47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9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8148547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Let’s implement the operations required to request the data</a:t>
            </a:r>
            <a:endParaRPr lang="en-IT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4130A-F41F-0349-86CB-FA959B946237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lab_10-requesting_data/get_step/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6E4BD-6076-8DB8-6E40-F685DA432418}"/>
              </a:ext>
            </a:extLst>
          </p:cNvPr>
          <p:cNvSpPr/>
          <p:nvPr/>
        </p:nvSpPr>
        <p:spPr>
          <a:xfrm>
            <a:off x="3568719" y="2201286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23E99-817A-B449-7F7A-D0086C595FFA}"/>
              </a:ext>
            </a:extLst>
          </p:cNvPr>
          <p:cNvSpPr/>
          <p:nvPr/>
        </p:nvSpPr>
        <p:spPr>
          <a:xfrm>
            <a:off x="4985684" y="4655159"/>
            <a:ext cx="2024991" cy="112638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487630-8C71-29B1-2238-C0006634230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984221" y="2584599"/>
            <a:ext cx="1013959" cy="20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32456B-B6D3-E1F7-9BF5-E1D31CC5C61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3456441" y="2584599"/>
            <a:ext cx="1527780" cy="97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B75B9-5482-999C-049D-E3756839269F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>
            <a:off x="3456441" y="4836646"/>
            <a:ext cx="1529243" cy="38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8871EB-45F3-F6E5-FA1B-E3C17935E040}"/>
              </a:ext>
            </a:extLst>
          </p:cNvPr>
          <p:cNvSpPr txBox="1">
            <a:spLocks/>
          </p:cNvSpPr>
          <p:nvPr/>
        </p:nvSpPr>
        <p:spPr>
          <a:xfrm>
            <a:off x="3653020" y="2798380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D030CE-C8F4-6DBA-2A0A-C34872EB4E7D}"/>
              </a:ext>
            </a:extLst>
          </p:cNvPr>
          <p:cNvSpPr txBox="1">
            <a:spLocks/>
          </p:cNvSpPr>
          <p:nvPr/>
        </p:nvSpPr>
        <p:spPr>
          <a:xfrm>
            <a:off x="5455952" y="2814680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20DEE-4013-2FAF-3E68-8EEAB784297E}"/>
              </a:ext>
            </a:extLst>
          </p:cNvPr>
          <p:cNvSpPr/>
          <p:nvPr/>
        </p:nvSpPr>
        <p:spPr>
          <a:xfrm>
            <a:off x="2479120" y="3563117"/>
            <a:ext cx="1954641" cy="127352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pic>
        <p:nvPicPr>
          <p:cNvPr id="28" name="Picture 2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D5B93E54-1CB1-3DF9-24EC-82EBC7194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22" y="99759"/>
            <a:ext cx="2883620" cy="62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40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20565</TotalTime>
  <Words>441</Words>
  <Application>Microsoft Macintosh PowerPoint</Application>
  <PresentationFormat>Widescreen</PresentationFormat>
  <Paragraphs>107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Menlo</vt:lpstr>
      <vt:lpstr>Palatino Linotype</vt:lpstr>
      <vt:lpstr>Times New Roman</vt:lpstr>
      <vt:lpstr>Wingdings</vt:lpstr>
      <vt:lpstr>Tema di Office</vt:lpstr>
      <vt:lpstr>Giacomo Cappon</vt:lpstr>
      <vt:lpstr>Outline</vt:lpstr>
      <vt:lpstr>Recap: The IMPACT backend</vt:lpstr>
      <vt:lpstr>The entire flow in practice</vt:lpstr>
      <vt:lpstr>The (required) flow in practice</vt:lpstr>
      <vt:lpstr>Outline</vt:lpstr>
      <vt:lpstr>Requesting data: The IMPACT data</vt:lpstr>
      <vt:lpstr>Example: Obtaining step data </vt:lpstr>
      <vt:lpstr>Case of study - Live</vt:lpstr>
      <vt:lpstr>Outline</vt:lpstr>
      <vt:lpstr>Exercise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203</cp:revision>
  <dcterms:created xsi:type="dcterms:W3CDTF">2021-07-19T09:08:13Z</dcterms:created>
  <dcterms:modified xsi:type="dcterms:W3CDTF">2023-05-07T14:16:43Z</dcterms:modified>
</cp:coreProperties>
</file>