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9" r:id="rId2"/>
    <p:sldId id="399" r:id="rId3"/>
    <p:sldId id="391" r:id="rId4"/>
    <p:sldId id="392" r:id="rId5"/>
    <p:sldId id="372" r:id="rId6"/>
    <p:sldId id="393" r:id="rId7"/>
    <p:sldId id="394" r:id="rId8"/>
    <p:sldId id="395" r:id="rId9"/>
    <p:sldId id="396" r:id="rId10"/>
    <p:sldId id="397" r:id="rId11"/>
    <p:sldId id="388" r:id="rId12"/>
    <p:sldId id="352" r:id="rId13"/>
    <p:sldId id="384" r:id="rId14"/>
    <p:sldId id="378" r:id="rId15"/>
    <p:sldId id="304" r:id="rId16"/>
    <p:sldId id="353" r:id="rId17"/>
    <p:sldId id="354" r:id="rId18"/>
    <p:sldId id="355" r:id="rId19"/>
    <p:sldId id="356" r:id="rId20"/>
    <p:sldId id="357" r:id="rId21"/>
    <p:sldId id="359" r:id="rId22"/>
    <p:sldId id="380" r:id="rId23"/>
    <p:sldId id="351" r:id="rId24"/>
    <p:sldId id="360" r:id="rId25"/>
    <p:sldId id="364" r:id="rId26"/>
    <p:sldId id="381" r:id="rId27"/>
    <p:sldId id="366" r:id="rId28"/>
    <p:sldId id="367" r:id="rId29"/>
    <p:sldId id="369" r:id="rId30"/>
    <p:sldId id="382" r:id="rId31"/>
    <p:sldId id="371" r:id="rId32"/>
    <p:sldId id="375" r:id="rId33"/>
    <p:sldId id="374" r:id="rId34"/>
    <p:sldId id="376" r:id="rId35"/>
    <p:sldId id="401" r:id="rId36"/>
    <p:sldId id="383" r:id="rId37"/>
    <p:sldId id="400" r:id="rId38"/>
    <p:sldId id="349" r:id="rId39"/>
    <p:sldId id="361" r:id="rId40"/>
    <p:sldId id="377" r:id="rId41"/>
    <p:sldId id="385" r:id="rId42"/>
    <p:sldId id="303" r:id="rId43"/>
    <p:sldId id="386" r:id="rId44"/>
    <p:sldId id="3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5" autoAdjust="0"/>
    <p:restoredTop sz="87800"/>
  </p:normalViewPr>
  <p:slideViewPr>
    <p:cSldViewPr snapToGrid="0">
      <p:cViewPr varScale="1">
        <p:scale>
          <a:sx n="107" d="100"/>
          <a:sy n="107" d="100"/>
        </p:scale>
        <p:origin x="15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5/4/24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331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889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09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05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82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44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849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794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530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emagic.io/flutter-navigator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/passing-dat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codelabs/async-await" TargetMode="External"/><Relationship Id="rId2" Type="http://schemas.openxmlformats.org/officeDocument/2006/relationships/hyperlink" Target="https://github.com/gcappon/bwthw/tree/master/lab_06-navig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lab_06-navigation/02-async_and_await.dart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49552-EC7B-3445-8FB3-7A2FA42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BEA5-13FB-0E44-99BF-9F9DA57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F5D76B75-9BE7-53D6-1C9C-C1AB40A6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802" y="1225548"/>
            <a:ext cx="2535675" cy="5495927"/>
          </a:xfrm>
          <a:prstGeom prst="rect">
            <a:avLst/>
          </a:prstGeom>
        </p:spPr>
      </p:pic>
      <p:pic>
        <p:nvPicPr>
          <p:cNvPr id="5" name="Picture 4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2DBCE1F0-13B5-8BC1-5551-C435120EA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49" y="1225548"/>
            <a:ext cx="2535675" cy="5495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1D35E-C19B-1D4B-A56A-A9D111C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2511-6934-BA46-B95A-F13217D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C22BB-2C97-F449-A673-81511DF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C557-26F1-654F-B142-2DD059D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796E-1C23-914E-8970-BF747B1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E08FD-DFA2-404D-B75D-D2BD335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6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D127-88C2-C642-9D87-5BF9F20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E1271-A494-ED44-AB27-D181BD3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D93-64B8-AA4E-9B71-607EA3D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Let’s see how to convert the previous example using this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D1D-48FE-0A4C-9B90-AAF72EB5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6B573-EEED-C992-1993-867923D78AA2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1818D-4C05-5242-900B-869A1A1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7FB71-C47E-CF79-2EB6-388F16B3CDA7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route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C48C-46D7-164D-B8A5-DF6FF27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AA5C381D-F3BF-82CB-40F3-78AACCCC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7" y="1199241"/>
            <a:ext cx="2536093" cy="5496833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3ED73714-DF7A-7FC8-B0E0-2008AF0CB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34" y="1225549"/>
            <a:ext cx="2535674" cy="54959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0D3FF-3086-0A41-BE91-8A14CEC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B28B-B6BD-794F-BB0D-C712EDE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3743152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Note: to make this work we need to modify the constructor of </a:t>
            </a:r>
            <a:r>
              <a:rPr lang="en-IT" sz="2000" dirty="0">
                <a:latin typeface="Courier" pitchFamily="2" charset="0"/>
              </a:rPr>
              <a:t>MessagePage:</a:t>
            </a:r>
            <a:endParaRPr lang="en-IT" sz="2200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53626" y="189442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MessagePage</a:t>
            </a:r>
            <a:r>
              <a:rPr lang="en-GB" sz="1600" b="1" dirty="0">
                <a:latin typeface="Courier" pitchFamily="2" charset="0"/>
              </a:rPr>
              <a:t>(message: 'Hello!',)));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3C37A-26D0-E144-8144-A6E0A8E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DEA2C91-2D1C-3C3D-3720-976920A57FA0}"/>
              </a:ext>
            </a:extLst>
          </p:cNvPr>
          <p:cNvSpPr txBox="1">
            <a:spLocks/>
          </p:cNvSpPr>
          <p:nvPr/>
        </p:nvSpPr>
        <p:spPr>
          <a:xfrm>
            <a:off x="600891" y="4193767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key, </a:t>
            </a:r>
            <a:r>
              <a:rPr lang="en-GB" sz="1600" b="1" dirty="0">
                <a:latin typeface="Courier" pitchFamily="2" charset="0"/>
              </a:rPr>
              <a:t>required </a:t>
            </a:r>
            <a:r>
              <a:rPr lang="en-GB" sz="1600" b="1" dirty="0" err="1">
                <a:latin typeface="Courier" pitchFamily="2" charset="0"/>
              </a:rPr>
              <a:t>this.message</a:t>
            </a:r>
            <a:r>
              <a:rPr lang="en-GB" sz="1600" dirty="0">
                <a:latin typeface="Courier" pitchFamily="2" charset="0"/>
              </a:rPr>
              <a:t>}) : super(key: key);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final String message;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18D4AA0-3830-7961-BE2B-F187B194A7A2}"/>
              </a:ext>
            </a:extLst>
          </p:cNvPr>
          <p:cNvSpPr txBox="1">
            <a:spLocks/>
          </p:cNvSpPr>
          <p:nvPr/>
        </p:nvSpPr>
        <p:spPr>
          <a:xfrm>
            <a:off x="308188" y="5492929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Then, we can finally show the message: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019F8D8-4B70-395B-7E59-F2583E429E2C}"/>
              </a:ext>
            </a:extLst>
          </p:cNvPr>
          <p:cNvSpPr txBox="1">
            <a:spLocks/>
          </p:cNvSpPr>
          <p:nvPr/>
        </p:nvSpPr>
        <p:spPr>
          <a:xfrm>
            <a:off x="673945" y="5831922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b="1" dirty="0">
                <a:latin typeface="Courier" pitchFamily="2" charset="0"/>
              </a:rPr>
              <a:t>Text(‘This is the message: $message’),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3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E927-2862-6948-8C70-BE9C6A3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87F5C41C-5A5E-F29A-0094-972B8616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72" y="1187447"/>
            <a:ext cx="2535674" cy="5495926"/>
          </a:xfrm>
          <a:prstGeom prst="rect">
            <a:avLst/>
          </a:prstGeom>
        </p:spPr>
      </p:pic>
      <p:pic>
        <p:nvPicPr>
          <p:cNvPr id="9" name="Picture 8" descr="A white rectangular object with purple text&#10;&#10;Description automatically generated">
            <a:extLst>
              <a:ext uri="{FF2B5EF4-FFF2-40B4-BE49-F238E27FC236}">
                <a16:creationId xmlns:a16="http://schemas.microsoft.com/office/drawing/2014/main" id="{2F859568-9F08-21F8-7BDE-BDE4A3E63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54" y="1187447"/>
            <a:ext cx="2535674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B0005-6D8A-4A4F-8EDA-C60CE72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BA87C-B8B5-3C46-B596-05058C0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6188-5303-C44D-84F6-5A6F328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875935" y="2592989"/>
            <a:ext cx="2176125" cy="53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</a:t>
            </a:r>
            <a:r>
              <a:rPr lang="en-GB" sz="1600" dirty="0">
                <a:latin typeface="Courier" pitchFamily="2" charset="0"/>
              </a:rPr>
              <a:t>(context, </a:t>
            </a:r>
            <a:r>
              <a:rPr lang="en-GB" sz="1600" dirty="0" err="1">
                <a:latin typeface="Courier" pitchFamily="2" charset="0"/>
              </a:rPr>
              <a:t>MaterialPageRoute</a:t>
            </a:r>
            <a:r>
              <a:rPr lang="en-GB" sz="1600" dirty="0">
                <a:latin typeface="Courier" pitchFamily="2" charset="0"/>
              </a:rPr>
              <a:t>(builder: (context) =&gt;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451F-5C66-C44E-BE18-C94ECA5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final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There are other approaches: </a:t>
            </a:r>
          </a:p>
          <a:p>
            <a:endParaRPr lang="en-GB" dirty="0"/>
          </a:p>
          <a:p>
            <a:pPr lvl="1"/>
            <a:r>
              <a:rPr lang="en-GB" dirty="0"/>
              <a:t>You can push “replacements”: </a:t>
            </a:r>
            <a:r>
              <a:rPr lang="en-GB" dirty="0" err="1">
                <a:latin typeface="Courier" pitchFamily="2" charset="0"/>
              </a:rPr>
              <a:t>Navigator.pushReplacement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/ </a:t>
            </a:r>
            <a:r>
              <a:rPr lang="en-GB" dirty="0" err="1">
                <a:latin typeface="Courier" pitchFamily="2" charset="0"/>
              </a:rPr>
              <a:t>Navigator.pushReplacementNamed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There is a new </a:t>
            </a:r>
            <a:r>
              <a:rPr lang="en-GB" dirty="0">
                <a:latin typeface="Courier" pitchFamily="2" charset="0"/>
              </a:rPr>
              <a:t>Navigator</a:t>
            </a:r>
            <a:r>
              <a:rPr lang="en-GB" dirty="0"/>
              <a:t>: Navigator 2.0 -&gt; </a:t>
            </a:r>
            <a:r>
              <a:rPr lang="en-GB" dirty="0">
                <a:hlinkClick r:id="rId3"/>
              </a:rPr>
              <a:t>https://blog.codemagic.io/flutter-navigator2/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The usual rationale: they all have their pros and cons. Choose the approach you prefer!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7E6DC-34C5-B2FE-E557-83E00BCD9190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54107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D939-F8DA-2243-8E3D-55072F9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06.01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06.02</a:t>
            </a:r>
          </a:p>
          <a:p>
            <a:pPr lvl="1"/>
            <a:r>
              <a:rPr lang="en-IT" dirty="0"/>
              <a:t>Use the fetchUserRole() function developed in 06.01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0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36EB-A6E3-4947-B493-DEACE36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1167"/>
            <a:ext cx="6280043" cy="5334907"/>
          </a:xfrm>
        </p:spPr>
        <p:txBody>
          <a:bodyPr>
            <a:normAutofit/>
          </a:bodyPr>
          <a:lstStyle/>
          <a:p>
            <a:r>
              <a:rPr lang="en-GB" sz="1800" dirty="0"/>
              <a:t>Exercise 06.04 (medium)</a:t>
            </a:r>
          </a:p>
          <a:p>
            <a:endParaRPr lang="en-GB" sz="1800" dirty="0"/>
          </a:p>
          <a:p>
            <a:pPr lvl="1"/>
            <a:r>
              <a:rPr lang="en-US" sz="1600" dirty="0"/>
              <a:t>Create a new project ‘</a:t>
            </a:r>
            <a:r>
              <a:rPr lang="en-US" sz="1600" dirty="0" err="1"/>
              <a:t>login_flow</a:t>
            </a:r>
            <a:r>
              <a:rPr lang="en-US" sz="1600" dirty="0"/>
              <a:t>’</a:t>
            </a:r>
          </a:p>
          <a:p>
            <a:pPr lvl="1"/>
            <a:r>
              <a:rPr lang="en-US" sz="1600" dirty="0"/>
              <a:t>Reproduce the app navigation structure on the right.</a:t>
            </a:r>
          </a:p>
          <a:p>
            <a:pPr lvl="1"/>
            <a:r>
              <a:rPr lang="en-US" sz="1600" dirty="0"/>
              <a:t>The login page consists of a form with two textboxes (one for the username and the other for the password) and a button.</a:t>
            </a:r>
          </a:p>
          <a:p>
            <a:pPr lvl="1"/>
            <a:r>
              <a:rPr lang="en-US" sz="1600" dirty="0"/>
              <a:t>When the user types “</a:t>
            </a:r>
            <a:r>
              <a:rPr lang="en-US" sz="1600" dirty="0" err="1"/>
              <a:t>bug@expert.com</a:t>
            </a:r>
            <a:r>
              <a:rPr lang="en-US" sz="1600" dirty="0"/>
              <a:t>” in the username textbox and “5TrNgP5Wd” in the password textbox, and taps the button, the user is redirected to the Homepage. If the credentials are wrong, a </a:t>
            </a:r>
            <a:r>
              <a:rPr lang="en-US" sz="1600" dirty="0" err="1">
                <a:latin typeface="Courier" pitchFamily="2" charset="0"/>
              </a:rPr>
              <a:t>ScaffoldMessenger</a:t>
            </a:r>
            <a:r>
              <a:rPr lang="en-US" sz="1600" dirty="0"/>
              <a:t> is showed for 2 seconds saying “Wrong credentials”.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Hint #1</a:t>
            </a:r>
            <a:r>
              <a:rPr lang="en-US" sz="1600" dirty="0"/>
              <a:t>: you need to instantiate a </a:t>
            </a:r>
            <a:r>
              <a:rPr lang="en-US" sz="1600" dirty="0" err="1"/>
              <a:t>TextEditingController</a:t>
            </a:r>
            <a:r>
              <a:rPr lang="en-US" sz="1600" dirty="0"/>
              <a:t> as state variable</a:t>
            </a:r>
          </a:p>
          <a:p>
            <a:pPr lvl="1"/>
            <a:r>
              <a:rPr lang="en-US" sz="1600" b="1" dirty="0"/>
              <a:t>Hint #2</a:t>
            </a:r>
            <a:r>
              <a:rPr lang="en-US" sz="1600" dirty="0"/>
              <a:t>: you need to use a </a:t>
            </a:r>
            <a:r>
              <a:rPr lang="en-US" sz="1600" dirty="0" err="1"/>
              <a:t>TextField</a:t>
            </a:r>
            <a:r>
              <a:rPr lang="en-US" sz="1600" dirty="0"/>
              <a:t> in you UI</a:t>
            </a:r>
          </a:p>
          <a:p>
            <a:pPr lvl="1"/>
            <a:r>
              <a:rPr lang="en-US" sz="1600" b="1" dirty="0"/>
              <a:t>Hint #3</a:t>
            </a:r>
            <a:r>
              <a:rPr lang="en-US" sz="1600" dirty="0"/>
              <a:t>: then, you can access to the text value using</a:t>
            </a:r>
            <a:endParaRPr lang="en-US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6734638" y="12220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6734638" y="215798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7321378" y="1674225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7974521" y="1674224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3CEF-F50A-E24A-A446-2E46FF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0A44A-55CA-337C-30FB-66C6F0D5FE27}"/>
              </a:ext>
            </a:extLst>
          </p:cNvPr>
          <p:cNvSpPr txBox="1"/>
          <p:nvPr/>
        </p:nvSpPr>
        <p:spPr>
          <a:xfrm>
            <a:off x="6562398" y="4028620"/>
            <a:ext cx="3569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TextField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obscureText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true,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controller: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passwordController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decoration: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InputDecoration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border: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OutlineInputBorder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labelText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'Password’,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hintText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: 'Enter password’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  ),</a:t>
            </a:r>
          </a:p>
          <a:p>
            <a:r>
              <a:rPr lang="en-US" sz="1200" b="0" dirty="0">
                <a:effectLst/>
                <a:latin typeface="Menlo" panose="020B0609030804020204" pitchFamily="49" charset="0"/>
              </a:rPr>
              <a:t>),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CF76B-7C7A-22CB-FDE0-7BC6AEA66B7C}"/>
              </a:ext>
            </a:extLst>
          </p:cNvPr>
          <p:cNvSpPr txBox="1"/>
          <p:nvPr/>
        </p:nvSpPr>
        <p:spPr>
          <a:xfrm>
            <a:off x="6562398" y="2996224"/>
            <a:ext cx="3405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effectLst/>
                <a:latin typeface="Menlo" panose="020B0609030804020204" pitchFamily="49" charset="0"/>
              </a:rPr>
              <a:t>TextEditingController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passwordController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effectLst/>
                <a:latin typeface="Menlo" panose="020B0609030804020204" pitchFamily="49" charset="0"/>
              </a:rPr>
              <a:t>TextEditingController</a:t>
            </a:r>
            <a:r>
              <a:rPr lang="en-US" sz="1200" b="0" dirty="0">
                <a:effectLst/>
                <a:latin typeface="Menlo" panose="020B0609030804020204" pitchFamily="49" charset="0"/>
              </a:rPr>
              <a:t>();</a:t>
            </a:r>
          </a:p>
        </p:txBody>
      </p:sp>
      <p:pic>
        <p:nvPicPr>
          <p:cNvPr id="13" name="Picture 12" descr="A screenshot of a login form&#10;&#10;Description automatically generated">
            <a:extLst>
              <a:ext uri="{FF2B5EF4-FFF2-40B4-BE49-F238E27FC236}">
                <a16:creationId xmlns:a16="http://schemas.microsoft.com/office/drawing/2014/main" id="{6F79062D-F922-359C-0310-433D26B86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14" y="1677109"/>
            <a:ext cx="1929336" cy="41817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20D260-183F-7EB5-5D8D-ECF4A46B049E}"/>
              </a:ext>
            </a:extLst>
          </p:cNvPr>
          <p:cNvCxnSpPr>
            <a:cxnSpLocks/>
          </p:cNvCxnSpPr>
          <p:nvPr/>
        </p:nvCxnSpPr>
        <p:spPr>
          <a:xfrm flipV="1">
            <a:off x="5878286" y="3642555"/>
            <a:ext cx="684112" cy="1214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0EE6B1-272E-BE8C-6826-0F34F965EB58}"/>
              </a:ext>
            </a:extLst>
          </p:cNvPr>
          <p:cNvCxnSpPr>
            <a:cxnSpLocks/>
          </p:cNvCxnSpPr>
          <p:nvPr/>
        </p:nvCxnSpPr>
        <p:spPr>
          <a:xfrm flipV="1">
            <a:off x="4999512" y="5201392"/>
            <a:ext cx="1562886" cy="20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C1F25C-8FC7-73F6-1EED-DCDBAED21024}"/>
              </a:ext>
            </a:extLst>
          </p:cNvPr>
          <p:cNvSpPr txBox="1"/>
          <p:nvPr/>
        </p:nvSpPr>
        <p:spPr>
          <a:xfrm>
            <a:off x="6602276" y="6084157"/>
            <a:ext cx="3785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effectLst/>
                <a:latin typeface="Menlo" panose="020B0609030804020204" pitchFamily="49" charset="0"/>
              </a:rPr>
              <a:t>passwordController.text</a:t>
            </a:r>
            <a:endParaRPr lang="en-US" sz="140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B6D4B-1C3D-3A0E-9345-DCA48D6E5AD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486400" y="5719949"/>
            <a:ext cx="1115876" cy="518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53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FB8EDD8C-3127-468F-854B-62C7445F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51" y="1817146"/>
            <a:ext cx="3209337" cy="3744227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0524971C-E8EC-BEA3-6012-05251999C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57" y="1776460"/>
            <a:ext cx="3191646" cy="3744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06.05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4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514942" y="2434590"/>
            <a:ext cx="1766218" cy="994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BDB-79EE-304F-8820-6D678EA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D3AB-7ADF-DE4E-B760-7D6C21C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Asynchrony and Navigator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2601-12EC-1B4E-8F13-1A6587DF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C4BD-0471-3748-9E2B-909E0D4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https://github.com/gcappon/bwthw/tree/master/lab_06-navigation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https://dart.dev/codelabs/async-await</a:t>
            </a:r>
            <a:r>
              <a:rPr lang="en-GB" dirty="0"/>
              <a:t> </a:t>
            </a:r>
          </a:p>
          <a:p>
            <a:endParaRPr lang="en-IT" dirty="0"/>
          </a:p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4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D94D-1F09-934E-96DC-60957E97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lab_06-navigation/01-introducing_futures.dart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0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7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15520</TotalTime>
  <Words>3229</Words>
  <Application>Microsoft Macintosh PowerPoint</Application>
  <PresentationFormat>Widescreen</PresentationFormat>
  <Paragraphs>609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Courier</vt:lpstr>
      <vt:lpstr>Courier New</vt:lpstr>
      <vt:lpstr>Menlo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</vt:lpstr>
      <vt:lpstr>Outline</vt:lpstr>
      <vt:lpstr>Navigator – Returning data</vt:lpstr>
      <vt:lpstr>Returning data – pickValuePage.dart boilerplate</vt:lpstr>
      <vt:lpstr>Returning arguments</vt:lpstr>
      <vt:lpstr>Returning arguments</vt:lpstr>
      <vt:lpstr>A final note</vt:lpstr>
      <vt:lpstr>Outline</vt:lpstr>
      <vt:lpstr>Exercises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208</cp:revision>
  <dcterms:created xsi:type="dcterms:W3CDTF">2021-07-19T09:08:13Z</dcterms:created>
  <dcterms:modified xsi:type="dcterms:W3CDTF">2024-05-04T05:57:18Z</dcterms:modified>
</cp:coreProperties>
</file>