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6" r:id="rId16"/>
    <p:sldId id="447" r:id="rId17"/>
    <p:sldId id="448"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20" autoAdjust="0"/>
    <p:restoredTop sz="94660"/>
  </p:normalViewPr>
  <p:slideViewPr>
    <p:cSldViewPr snapToGrid="0">
      <p:cViewPr varScale="1">
        <p:scale>
          <a:sx n="123" d="100"/>
          <a:sy n="123"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06/05/2024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marL="457200" lvl="1" indent="0">
              <a:buNone/>
            </a:pPr>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16</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(16 + 15) x 2.5 = </a:t>
            </a:r>
            <a:r>
              <a:rPr lang="en-GB" b="1" dirty="0"/>
              <a:t>77.5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16</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(16 + 9) x 2.5 = </a:t>
            </a:r>
            <a:r>
              <a:rPr lang="en-GB" b="1" dirty="0"/>
              <a:t>78.125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
        <p:nvSpPr>
          <p:cNvPr id="3" name="Rectangle 2">
            <a:extLst>
              <a:ext uri="{FF2B5EF4-FFF2-40B4-BE49-F238E27FC236}">
                <a16:creationId xmlns:a16="http://schemas.microsoft.com/office/drawing/2014/main" id="{6E3A947C-D17F-B0E1-77A4-1804F47CF3F1}"/>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
        <p:nvSpPr>
          <p:cNvPr id="3" name="Rectangle 2">
            <a:extLst>
              <a:ext uri="{FF2B5EF4-FFF2-40B4-BE49-F238E27FC236}">
                <a16:creationId xmlns:a16="http://schemas.microsoft.com/office/drawing/2014/main" id="{D36A14B1-01DD-3245-7273-2567C64AB358}"/>
              </a:ext>
            </a:extLst>
          </p:cNvPr>
          <p:cNvSpPr/>
          <p:nvPr/>
        </p:nvSpPr>
        <p:spPr>
          <a:xfrm>
            <a:off x="280555" y="342900"/>
            <a:ext cx="1101436" cy="49876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latin typeface="Palatino" pitchFamily="2" charset="77"/>
                <a:ea typeface="Palatino" pitchFamily="2" charset="77"/>
              </a:rPr>
              <a:t>BONUS</a:t>
            </a:r>
          </a:p>
        </p:txBody>
      </p:sp>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marL="457200" lvl="1" indent="0">
              <a:buNone/>
            </a:pPr>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a:t>
            </a:r>
            <a:r>
              <a:rPr lang="en-GB" b="1" dirty="0"/>
              <a:t>CI width and sample size have an inverse square root relationship</a:t>
            </a:r>
            <a:r>
              <a:rPr lang="en-GB" dirty="0"/>
              <a:t>.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lnSpcReduction="10000"/>
          </a:bodyPr>
          <a:lstStyle/>
          <a:p>
            <a:r>
              <a:rPr lang="en-GB" dirty="0"/>
              <a:t>The best approach for constructing a CI around numeric rating scales is to compute the mean and standard deviation of the responses and then use the </a:t>
            </a:r>
            <a:r>
              <a:rPr lang="en-GB" b="1" dirty="0"/>
              <a:t>t-distribution</a:t>
            </a:r>
            <a:r>
              <a:rPr lang="en-GB" dirty="0"/>
              <a:t>. </a:t>
            </a:r>
          </a:p>
          <a:p>
            <a:endParaRPr lang="en-GB" dirty="0"/>
          </a:p>
          <a:p>
            <a:r>
              <a:rPr lang="en-GB" dirty="0"/>
              <a:t>The t-distribution is like the standard normal distribution (also called z-distribution) except that it takes the sample size into account</a:t>
            </a:r>
          </a:p>
          <a:p>
            <a:endParaRPr lang="en-GB" dirty="0"/>
          </a:p>
          <a:p>
            <a:r>
              <a:rPr lang="en-GB" dirty="0"/>
              <a:t>The t-distribution </a:t>
            </a:r>
            <a:r>
              <a:rPr lang="en-GB" b="1" dirty="0"/>
              <a:t>adjusts</a:t>
            </a:r>
            <a:r>
              <a:rPr lang="en-GB" dirty="0"/>
              <a:t> for how good our estimate is by making the intervals wider as the sample sizes get smaller. </a:t>
            </a:r>
          </a:p>
          <a:p>
            <a:endParaRPr lang="en-GB" dirty="0"/>
          </a:p>
          <a:p>
            <a:r>
              <a:rPr lang="en-GB" dirty="0"/>
              <a:t>As the sample size increases (especially at or above a sample size of 30), the t-confidence interval converges on the normal z-confidence interval. </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sz="2800" b="1" dirty="0"/>
              <a:t>Problem: </a:t>
            </a:r>
            <a:r>
              <a:rPr lang="en-GB" sz="2800" dirty="0"/>
              <a:t>ISO 9241-11 makes the point that there are </a:t>
            </a:r>
            <a:r>
              <a:rPr lang="en-GB" sz="2800" b="1" dirty="0"/>
              <a:t>no specific guidelines</a:t>
            </a:r>
            <a:r>
              <a:rPr lang="en-GB" sz="2800" dirty="0"/>
              <a:t> on how to measure effectiveness, efficiency, and satisfaction since they depend on: </a:t>
            </a:r>
          </a:p>
          <a:p>
            <a:pPr lvl="1"/>
            <a:r>
              <a:rPr lang="en-GB" sz="2400" b="1" dirty="0"/>
              <a:t>Background/Experience </a:t>
            </a:r>
            <a:r>
              <a:rPr lang="en-GB" sz="2400" dirty="0"/>
              <a:t>of the user </a:t>
            </a:r>
          </a:p>
          <a:p>
            <a:pPr lvl="1"/>
            <a:r>
              <a:rPr lang="en-GB" sz="2400" b="1" dirty="0"/>
              <a:t>Task</a:t>
            </a:r>
            <a:r>
              <a:rPr lang="en-GB" sz="2400" dirty="0"/>
              <a:t> that the user must perform</a:t>
            </a:r>
          </a:p>
          <a:p>
            <a:pPr lvl="1"/>
            <a:r>
              <a:rPr lang="en-GB" sz="2400" b="1" dirty="0"/>
              <a:t>Environment</a:t>
            </a:r>
            <a:r>
              <a:rPr lang="en-GB" sz="2400" dirty="0"/>
              <a:t> in which the task is performed</a:t>
            </a:r>
          </a:p>
          <a:p>
            <a:endParaRPr lang="en-GB" sz="2800" dirty="0"/>
          </a:p>
          <a:p>
            <a:endParaRPr lang="en-GB" sz="2800" dirty="0"/>
          </a:p>
          <a:p>
            <a:r>
              <a:rPr lang="en-GB" sz="2800" dirty="0"/>
              <a:t>There are generally two types of usability tests:</a:t>
            </a:r>
          </a:p>
          <a:p>
            <a:pPr lvl="1"/>
            <a:r>
              <a:rPr lang="en-GB" sz="2400" b="1" dirty="0"/>
              <a:t>Formative tests</a:t>
            </a:r>
            <a:endParaRPr lang="en-GB" sz="2400" dirty="0"/>
          </a:p>
          <a:p>
            <a:pPr lvl="1"/>
            <a:r>
              <a:rPr lang="en-GB" sz="2400" b="1" dirty="0"/>
              <a:t>Summative tests</a:t>
            </a:r>
            <a:endParaRPr lang="en-GB" sz="2400" dirty="0"/>
          </a:p>
          <a:p>
            <a:pPr lvl="1"/>
            <a:endParaRPr lang="en-GB" sz="2400"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6"/>
                <a:ext cx="10483930" cy="5617911"/>
              </a:xfrm>
            </p:spPr>
            <p:txBody>
              <a:bodyPr>
                <a:normAutofit lnSpcReduction="10000"/>
              </a:bodyPr>
              <a:lstStyle/>
              <a:p>
                <a:r>
                  <a:rPr lang="en-GB" dirty="0"/>
                  <a:t>The t-confidence interval takes the following form: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Note: usually you set </a:t>
                </a:r>
                <a14:m>
                  <m:oMath xmlns:m="http://schemas.openxmlformats.org/officeDocument/2006/math">
                    <m:r>
                      <a:rPr lang="en-US" i="1" smtClean="0">
                        <a:latin typeface="Cambria Math" panose="02040503050406030204" pitchFamily="18" charset="0"/>
                      </a:rPr>
                      <m:t>𝛼</m:t>
                    </m:r>
                  </m:oMath>
                </a14:m>
                <a:r>
                  <a:rPr lang="en-GB" dirty="0"/>
                  <a:t> and </a:t>
                </a:r>
                <a:r>
                  <a:rPr lang="en-GB" i="1" dirty="0"/>
                  <a:t>n </a:t>
                </a:r>
                <a:r>
                  <a:rPr lang="en-GB" dirty="0"/>
                  <a:t>comes from the data</a:t>
                </a:r>
              </a:p>
              <a:p>
                <a:endParaRPr lang="en-GB" dirty="0"/>
              </a:p>
              <a:p>
                <a:endParaRPr lang="en-GB" dirty="0"/>
              </a:p>
              <a:p>
                <a:endParaRPr lang="en-GB" dirty="0"/>
              </a:p>
              <a:p>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6"/>
                <a:ext cx="10483930" cy="5617911"/>
              </a:xfrm>
              <a:blipFill>
                <a:blip r:embed="rId2"/>
                <a:stretch>
                  <a:fillRect l="-847" t="-2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3"/>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xmlns="">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4"/>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xmlns="">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7"/>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48F9AA9-B307-823A-30B6-2D594E80C9C1}"/>
                  </a:ext>
                </a:extLst>
              </p:cNvPr>
              <p:cNvSpPr txBox="1"/>
              <p:nvPr/>
            </p:nvSpPr>
            <p:spPr>
              <a:xfrm>
                <a:off x="4846663" y="2384795"/>
                <a:ext cx="2430665" cy="107760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oMath>
                  </m:oMathPara>
                </a14:m>
                <a:endParaRPr lang="en-US" dirty="0"/>
              </a:p>
            </p:txBody>
          </p:sp>
        </mc:Choice>
        <mc:Fallback>
          <p:sp>
            <p:nvSpPr>
              <p:cNvPr id="7" name="TextBox 6">
                <a:extLst>
                  <a:ext uri="{FF2B5EF4-FFF2-40B4-BE49-F238E27FC236}">
                    <a16:creationId xmlns:a16="http://schemas.microsoft.com/office/drawing/2014/main" id="{A48F9AA9-B307-823A-30B6-2D594E80C9C1}"/>
                  </a:ext>
                </a:extLst>
              </p:cNvPr>
              <p:cNvSpPr txBox="1">
                <a:spLocks noRot="1" noChangeAspect="1" noMove="1" noResize="1" noEditPoints="1" noAdjustHandles="1" noChangeArrowheads="1" noChangeShapeType="1" noTextEdit="1"/>
              </p:cNvSpPr>
              <p:nvPr/>
            </p:nvSpPr>
            <p:spPr>
              <a:xfrm>
                <a:off x="4846663" y="2384795"/>
                <a:ext cx="2430665" cy="1077603"/>
              </a:xfrm>
              <a:prstGeom prst="rect">
                <a:avLst/>
              </a:prstGeom>
              <a:blipFill>
                <a:blip r:embed="rId8"/>
                <a:stretch>
                  <a:fillRect l="-1036" t="-66279" b="-1127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9C511C2-97F1-BF68-1BAA-FF310C144791}"/>
              </a:ext>
            </a:extLst>
          </p:cNvPr>
          <p:cNvCxnSpPr/>
          <p:nvPr/>
        </p:nvCxnSpPr>
        <p:spPr>
          <a:xfrm flipV="1">
            <a:off x="3677692" y="3011162"/>
            <a:ext cx="1094396" cy="943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a:t>
            </a:r>
            <a:r>
              <a:rPr lang="en-GB" b="1" dirty="0"/>
              <a:t>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xmlns="">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endParaRPr lang="en-GB" dirty="0"/>
          </a:p>
          <a:p>
            <a:r>
              <a:rPr lang="en-GB" dirty="0"/>
              <a:t>To determine if the different scores are statistically different, we can use the </a:t>
            </a:r>
            <a:r>
              <a:rPr lang="en-GB" b="1" dirty="0"/>
              <a:t>paired t-test</a:t>
            </a:r>
            <a:r>
              <a:rPr lang="en-GB" dirty="0"/>
              <a:t>: </a:t>
            </a:r>
          </a:p>
          <a:p>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3674796" y="4990280"/>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674796" y="4990280"/>
                <a:ext cx="1173346" cy="1078565"/>
              </a:xfrm>
              <a:prstGeom prst="rect">
                <a:avLst/>
              </a:prstGeom>
              <a:blipFill>
                <a:blip r:embed="rId2"/>
                <a:stretch>
                  <a:fillRect b="-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4888840"/>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4888840"/>
                <a:ext cx="5684157" cy="1650072"/>
              </a:xfrm>
              <a:prstGeom prst="rect">
                <a:avLst/>
              </a:prstGeom>
              <a:blipFill>
                <a:blip r:embed="rId3"/>
                <a:stretch>
                  <a:fillRect l="-670" t="-3788"/>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7.4</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5.46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r>
                            <a:rPr lang="en-US" sz="2000" b="0" i="1" smtClean="0">
                              <a:latin typeface="Cambria Math" panose="02040503050406030204" pitchFamily="18" charset="0"/>
                            </a:rPr>
                            <m:t>2.44</m:t>
                          </m:r>
                        </m:den>
                      </m:f>
                      <m:r>
                        <a:rPr lang="en-US" sz="2000" b="0" i="1" smtClean="0">
                          <a:latin typeface="Cambria Math" panose="02040503050406030204" pitchFamily="18" charset="0"/>
                        </a:rPr>
                        <m:t>=3.03</m:t>
                      </m:r>
                    </m:oMath>
                  </m:oMathPara>
                </a14:m>
                <a:endParaRPr lang="en-US" sz="2000" dirty="0"/>
              </a:p>
            </p:txBody>
          </p:sp>
        </mc:Choice>
        <mc:Fallback xmlns="">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a:t>
            </a:r>
            <a:r>
              <a:rPr lang="en-GB" b="1" dirty="0"/>
              <a:t>two-sample t-test </a:t>
            </a:r>
            <a:r>
              <a:rPr lang="en-GB" dirty="0"/>
              <a:t>(also called t-test on independent means). It uses the following formula: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xmlns="">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xmlns="">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0.05</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10147859"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23525"/>
            <a:ext cx="2938167" cy="15117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78−90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91.3</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.11</m:t>
                        </m:r>
                      </m:den>
                    </m:f>
                    <m:r>
                      <a:rPr lang="en-US" sz="2400" b="0" i="1" smtClean="0">
                        <a:latin typeface="Cambria Math" panose="02040503050406030204" pitchFamily="18" charset="0"/>
                      </a:rPr>
                      <m:t>=−2.348=2.348</m:t>
                    </m:r>
                  </m:oMath>
                </a14:m>
                <a:endParaRPr lang="en-US" sz="2400" dirty="0"/>
              </a:p>
            </p:txBody>
          </p:sp>
        </mc:Choice>
        <mc:Fallback xmlns="">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They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xmlns="">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6066</TotalTime>
  <Words>3675</Words>
  <Application>Microsoft Macintosh PowerPoint</Application>
  <PresentationFormat>Widescreen</PresentationFormat>
  <Paragraphs>403</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Courier New</vt:lpstr>
      <vt:lpstr>Palatino</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Example – Overall SUS</vt:lpstr>
      <vt:lpstr>Psychometric evaluation of SUS</vt:lpstr>
      <vt:lpstr>Where did the 2.5, 3.125 and 12.5 multipliers come from? </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Within-subjects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982</cp:revision>
  <cp:lastPrinted>2022-05-08T20:17:57Z</cp:lastPrinted>
  <dcterms:created xsi:type="dcterms:W3CDTF">2021-07-19T09:08:13Z</dcterms:created>
  <dcterms:modified xsi:type="dcterms:W3CDTF">2024-05-06T09:43:20Z</dcterms:modified>
</cp:coreProperties>
</file>