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370" r:id="rId3"/>
    <p:sldId id="399" r:id="rId4"/>
    <p:sldId id="401" r:id="rId5"/>
    <p:sldId id="400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87891"/>
  </p:normalViewPr>
  <p:slideViewPr>
    <p:cSldViewPr snapToGrid="0">
      <p:cViewPr varScale="1">
        <p:scale>
          <a:sx n="112" d="100"/>
          <a:sy n="112" d="100"/>
        </p:scale>
        <p:origin x="14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This lesson will be easier and lighter with respect to the others because I want to you </a:t>
            </a:r>
            <a:r>
              <a:rPr lang="en-IT"/>
              <a:t>to fix in your mind the concepts we learned so far.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2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295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585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1.svg"/><Relationship Id="rId10" Type="http://schemas.openxmlformats.org/officeDocument/2006/relationships/image" Target="../media/image24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IMPACT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2E97E7-F29D-2BEE-4DCB-6CFC6F38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34" y="-407791"/>
            <a:ext cx="2872127" cy="2026180"/>
          </a:xfrm>
          <a:prstGeom prst="rect">
            <a:avLst/>
          </a:prstGeom>
          <a:ln w="38100"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6FA016-0A51-5B44-FD6C-DFE8943D24E6}"/>
              </a:ext>
            </a:extLst>
          </p:cNvPr>
          <p:cNvSpPr txBox="1">
            <a:spLocks/>
          </p:cNvSpPr>
          <p:nvPr/>
        </p:nvSpPr>
        <p:spPr>
          <a:xfrm>
            <a:off x="532372" y="1314773"/>
            <a:ext cx="11127255" cy="538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IMPACT (Integrated Mobile Platform for Automated Clinical Trial) is a platform for the conduction of clinical trials aimed at collecting data and assess new treatments.</a:t>
            </a:r>
          </a:p>
          <a:p>
            <a:r>
              <a:rPr lang="en-IT" dirty="0"/>
              <a:t>IMPACT is composed of 3 main components: </a:t>
            </a:r>
          </a:p>
        </p:txBody>
      </p:sp>
      <p:pic>
        <p:nvPicPr>
          <p:cNvPr id="22" name="Graphic 21" descr="Smart Phone outline">
            <a:extLst>
              <a:ext uri="{FF2B5EF4-FFF2-40B4-BE49-F238E27FC236}">
                <a16:creationId xmlns:a16="http://schemas.microsoft.com/office/drawing/2014/main" id="{6A5E76DA-0A60-C2F8-E0EA-1D1E13FC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2611" y="3429000"/>
            <a:ext cx="1323439" cy="1323439"/>
          </a:xfrm>
          <a:prstGeom prst="rect">
            <a:avLst/>
          </a:prstGeom>
        </p:spPr>
      </p:pic>
      <p:pic>
        <p:nvPicPr>
          <p:cNvPr id="24" name="Graphic 23" descr="Server outline">
            <a:extLst>
              <a:ext uri="{FF2B5EF4-FFF2-40B4-BE49-F238E27FC236}">
                <a16:creationId xmlns:a16="http://schemas.microsoft.com/office/drawing/2014/main" id="{2248D562-E5BD-1597-F98C-9B614CCA9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3390" y="3160297"/>
            <a:ext cx="1690252" cy="1690252"/>
          </a:xfrm>
          <a:prstGeom prst="rect">
            <a:avLst/>
          </a:prstGeom>
        </p:spPr>
      </p:pic>
      <p:pic>
        <p:nvPicPr>
          <p:cNvPr id="26" name="Graphic 25" descr="Monitor outline">
            <a:extLst>
              <a:ext uri="{FF2B5EF4-FFF2-40B4-BE49-F238E27FC236}">
                <a16:creationId xmlns:a16="http://schemas.microsoft.com/office/drawing/2014/main" id="{0D116140-7079-428F-B940-05E391505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874" y="3231040"/>
            <a:ext cx="1690251" cy="16902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6035B7-1205-D878-DD5B-6166E7CF214B}"/>
              </a:ext>
            </a:extLst>
          </p:cNvPr>
          <p:cNvSpPr txBox="1"/>
          <p:nvPr/>
        </p:nvSpPr>
        <p:spPr>
          <a:xfrm>
            <a:off x="699596" y="4908648"/>
            <a:ext cx="30623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Mobile app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For patients, acquires data automatically from multiple wearable devices</a:t>
            </a:r>
            <a:endParaRPr lang="en-IT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4C12CA-E793-FEDA-66EC-85712828DD42}"/>
              </a:ext>
            </a:extLst>
          </p:cNvPr>
          <p:cNvSpPr txBox="1"/>
          <p:nvPr/>
        </p:nvSpPr>
        <p:spPr>
          <a:xfrm>
            <a:off x="4564844" y="4908648"/>
            <a:ext cx="30623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Web interface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For clinicians, enables remote patient monitoring and to perform adjustments to trial-related settings </a:t>
            </a:r>
            <a:endParaRPr lang="en-IT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F8A58-7A50-97B4-9679-49EAFFF09B4A}"/>
              </a:ext>
            </a:extLst>
          </p:cNvPr>
          <p:cNvSpPr txBox="1"/>
          <p:nvPr/>
        </p:nvSpPr>
        <p:spPr>
          <a:xfrm>
            <a:off x="8757361" y="4908648"/>
            <a:ext cx="30623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Backend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E</a:t>
            </a:r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xposes ad-hoc RESTful APIs to store and transfer data to a cloud server</a:t>
            </a: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0669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IMPACT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17" name="Graphic 16" descr="Doctor male outline">
            <a:extLst>
              <a:ext uri="{FF2B5EF4-FFF2-40B4-BE49-F238E27FC236}">
                <a16:creationId xmlns:a16="http://schemas.microsoft.com/office/drawing/2014/main" id="{C5D874AF-D16B-C575-276E-B275896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8835" y="2110408"/>
            <a:ext cx="1318591" cy="1318591"/>
          </a:xfrm>
          <a:prstGeom prst="rect">
            <a:avLst/>
          </a:prstGeom>
        </p:spPr>
      </p:pic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3865" y="2110409"/>
            <a:ext cx="1318591" cy="1318591"/>
          </a:xfrm>
          <a:prstGeom prst="rect">
            <a:avLst/>
          </a:prstGeom>
        </p:spPr>
      </p:pic>
      <p:pic>
        <p:nvPicPr>
          <p:cNvPr id="29" name="Graphic 28" descr="Programmer male outline">
            <a:extLst>
              <a:ext uri="{FF2B5EF4-FFF2-40B4-BE49-F238E27FC236}">
                <a16:creationId xmlns:a16="http://schemas.microsoft.com/office/drawing/2014/main" id="{26646BC8-C15C-367B-EDCD-E54A54E7A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3948" y="2110407"/>
            <a:ext cx="1318591" cy="1318591"/>
          </a:xfrm>
          <a:prstGeom prst="rect">
            <a:avLst/>
          </a:prstGeom>
        </p:spPr>
      </p:pic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392" y="2114414"/>
            <a:ext cx="1318590" cy="13185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DB107-F738-4F2B-A736-231BDF6D0C45}"/>
              </a:ext>
            </a:extLst>
          </p:cNvPr>
          <p:cNvSpPr txBox="1"/>
          <p:nvPr/>
        </p:nvSpPr>
        <p:spPr>
          <a:xfrm>
            <a:off x="1360674" y="3440070"/>
            <a:ext cx="236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Patient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Generates and manages its data </a:t>
            </a:r>
            <a:endParaRPr lang="en-IT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82A3D-033E-790A-9012-246488A98C98}"/>
              </a:ext>
            </a:extLst>
          </p:cNvPr>
          <p:cNvSpPr txBox="1"/>
          <p:nvPr/>
        </p:nvSpPr>
        <p:spPr>
          <a:xfrm>
            <a:off x="3844914" y="3440070"/>
            <a:ext cx="21264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Clinician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Enrolls patients, reviews data of patients in its clinical center, edits clinical study settings</a:t>
            </a:r>
            <a:endParaRPr lang="en-IT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DDE55-D6A2-18AD-B85F-9F5D0D7ECEC5}"/>
              </a:ext>
            </a:extLst>
          </p:cNvPr>
          <p:cNvSpPr txBox="1"/>
          <p:nvPr/>
        </p:nvSpPr>
        <p:spPr>
          <a:xfrm>
            <a:off x="6090615" y="3440070"/>
            <a:ext cx="21264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Researcher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Accesses all data in read-only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AE7AE-BA56-7F13-7405-AB2C9B99A805}"/>
              </a:ext>
            </a:extLst>
          </p:cNvPr>
          <p:cNvSpPr txBox="1"/>
          <p:nvPr/>
        </p:nvSpPr>
        <p:spPr>
          <a:xfrm>
            <a:off x="8336317" y="3440070"/>
            <a:ext cx="2605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Superuser/Study Administrator/Data Administrator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They have God-like powers</a:t>
            </a: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308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researcher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74" y="1968641"/>
            <a:ext cx="1318590" cy="13185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E01-0E63-7C03-41B5-601C938FEC12}"/>
              </a:ext>
            </a:extLst>
          </p:cNvPr>
          <p:cNvSpPr txBox="1">
            <a:spLocks/>
          </p:cNvSpPr>
          <p:nvPr/>
        </p:nvSpPr>
        <p:spPr>
          <a:xfrm>
            <a:off x="532372" y="1314773"/>
            <a:ext cx="10986053" cy="538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Each group will have access to the data using the researcher role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Each researcher in IMPACT is characterized by a username and an access expiration date. </a:t>
            </a:r>
          </a:p>
          <a:p>
            <a:r>
              <a:rPr lang="en-IT" dirty="0"/>
              <a:t>The access expiration date defines the date until a specfic researcher is allowed to access data stored in the IMPACT database. Two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C22B2-A1BD-2D10-7A89-480BF41E3120}"/>
              </a:ext>
            </a:extLst>
          </p:cNvPr>
          <p:cNvSpPr txBox="1"/>
          <p:nvPr/>
        </p:nvSpPr>
        <p:spPr>
          <a:xfrm>
            <a:off x="1992164" y="2150882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”&lt;YOUR_USERNAME&gt;"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“&lt;YOUR_ACCESS_EXPIRATION_DATE&gt;”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7B44-76E3-8846-30BB-AB6EF319C7D6}"/>
              </a:ext>
            </a:extLst>
          </p:cNvPr>
          <p:cNvSpPr txBox="1"/>
          <p:nvPr/>
        </p:nvSpPr>
        <p:spPr>
          <a:xfrm>
            <a:off x="673574" y="5356035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"nmRTlOv7W8"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"2024-09-30"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FD8F7-7E59-1C34-7EDD-B14102B9D521}"/>
              </a:ext>
            </a:extLst>
          </p:cNvPr>
          <p:cNvSpPr txBox="1"/>
          <p:nvPr/>
        </p:nvSpPr>
        <p:spPr>
          <a:xfrm>
            <a:off x="5908182" y="5356035"/>
            <a:ext cx="5395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"nmRTlOv7W8"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null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39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D70811A-5CAC-6350-9FA8-6A9C7D940D8D}"/>
              </a:ext>
            </a:extLst>
          </p:cNvPr>
          <p:cNvSpPr txBox="1">
            <a:spLocks/>
          </p:cNvSpPr>
          <p:nvPr/>
        </p:nvSpPr>
        <p:spPr>
          <a:xfrm>
            <a:off x="428172" y="1375848"/>
            <a:ext cx="11127255" cy="93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Data are generated during an on-going single-arm single-center clinical trial involving healthy subjects wearing Fitbit smartwatches. The study involves:</a:t>
            </a:r>
          </a:p>
        </p:txBody>
      </p:sp>
      <p:pic>
        <p:nvPicPr>
          <p:cNvPr id="17" name="Graphic 16" descr="Doctor male outline">
            <a:extLst>
              <a:ext uri="{FF2B5EF4-FFF2-40B4-BE49-F238E27FC236}">
                <a16:creationId xmlns:a16="http://schemas.microsoft.com/office/drawing/2014/main" id="{C5D874AF-D16B-C575-276E-B275896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98" y="3832036"/>
            <a:ext cx="1318591" cy="1318591"/>
          </a:xfrm>
          <a:prstGeom prst="rect">
            <a:avLst/>
          </a:prstGeom>
        </p:spPr>
      </p:pic>
      <p:pic>
        <p:nvPicPr>
          <p:cNvPr id="19" name="Graphic 18" descr="Hospital outline">
            <a:extLst>
              <a:ext uri="{FF2B5EF4-FFF2-40B4-BE49-F238E27FC236}">
                <a16:creationId xmlns:a16="http://schemas.microsoft.com/office/drawing/2014/main" id="{FEF3C08D-2DED-1F46-26B3-A3F202902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2733" y="2265880"/>
            <a:ext cx="1566156" cy="1566156"/>
          </a:xfrm>
          <a:prstGeom prst="rect">
            <a:avLst/>
          </a:prstGeom>
        </p:spPr>
      </p:pic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198" y="2480739"/>
            <a:ext cx="1318591" cy="1318591"/>
          </a:xfrm>
          <a:prstGeom prst="rect">
            <a:avLst/>
          </a:prstGeom>
        </p:spPr>
      </p:pic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940" y="5264595"/>
            <a:ext cx="1318590" cy="1318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5CFCF-C036-F8AF-443F-623F234E3526}"/>
              </a:ext>
            </a:extLst>
          </p:cNvPr>
          <p:cNvSpPr txBox="1"/>
          <p:nvPr/>
        </p:nvSpPr>
        <p:spPr>
          <a:xfrm>
            <a:off x="2151530" y="2365283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"Jpefaq6m58"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birth_year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1994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"Luca"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clinical_center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to_be_deleted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1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7A62F-1E93-1EFF-1A6C-6D4213725ABC}"/>
              </a:ext>
            </a:extLst>
          </p:cNvPr>
          <p:cNvSpPr txBox="1"/>
          <p:nvPr/>
        </p:nvSpPr>
        <p:spPr>
          <a:xfrm>
            <a:off x="2114789" y="3965721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"tP27LUo0ng"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"Giacomo"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clinical_center_id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9CC9F-A769-9F47-1116-D9B01773DA9C}"/>
              </a:ext>
            </a:extLst>
          </p:cNvPr>
          <p:cNvSpPr txBox="1"/>
          <p:nvPr/>
        </p:nvSpPr>
        <p:spPr>
          <a:xfrm>
            <a:off x="8109350" y="254223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"Padova"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F0E09-CD80-D5DD-3354-6440B0D61525}"/>
              </a:ext>
            </a:extLst>
          </p:cNvPr>
          <p:cNvSpPr txBox="1"/>
          <p:nvPr/>
        </p:nvSpPr>
        <p:spPr>
          <a:xfrm>
            <a:off x="2114789" y="5446836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”&lt;YOUR_USERNAME&gt;"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“&lt;YOUR_ACCESS_EXPIRATION_DATE&gt;”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89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921476" cy="604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Laboratory</a:t>
            </a:r>
            <a:r>
              <a:rPr lang="en-IT" b="1"/>
              <a:t> </a:t>
            </a:r>
            <a:r>
              <a:rPr lang="en-IT" b="1" dirty="0"/>
              <a:t>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2038797" cy="604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Laboratory 10</a:t>
            </a:r>
            <a:endParaRPr lang="en-IT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18200" y="4627027"/>
            <a:ext cx="960231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16030</TotalTime>
  <Words>462</Words>
  <Application>Microsoft Macintosh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Palatino Linotype</vt:lpstr>
      <vt:lpstr>Times New Roman</vt:lpstr>
      <vt:lpstr>Wingdings</vt:lpstr>
      <vt:lpstr>Tema di Office</vt:lpstr>
      <vt:lpstr>Giacomo Cappon</vt:lpstr>
      <vt:lpstr>PowerPoint Presentation</vt:lpstr>
      <vt:lpstr>The IMPACT roles</vt:lpstr>
      <vt:lpstr>The researcher role</vt:lpstr>
      <vt:lpstr>The scenario</vt:lpstr>
      <vt:lpstr>The IMPACT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183</cp:revision>
  <dcterms:created xsi:type="dcterms:W3CDTF">2021-07-19T09:08:13Z</dcterms:created>
  <dcterms:modified xsi:type="dcterms:W3CDTF">2024-01-16T10:28:03Z</dcterms:modified>
</cp:coreProperties>
</file>