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399" r:id="rId3"/>
    <p:sldId id="391" r:id="rId4"/>
    <p:sldId id="392" r:id="rId5"/>
    <p:sldId id="372" r:id="rId6"/>
    <p:sldId id="393" r:id="rId7"/>
    <p:sldId id="394" r:id="rId8"/>
    <p:sldId id="395" r:id="rId9"/>
    <p:sldId id="396" r:id="rId10"/>
    <p:sldId id="397" r:id="rId11"/>
    <p:sldId id="388" r:id="rId12"/>
    <p:sldId id="352" r:id="rId13"/>
    <p:sldId id="384" r:id="rId14"/>
    <p:sldId id="378" r:id="rId15"/>
    <p:sldId id="304" r:id="rId16"/>
    <p:sldId id="353" r:id="rId17"/>
    <p:sldId id="354" r:id="rId18"/>
    <p:sldId id="355" r:id="rId19"/>
    <p:sldId id="356" r:id="rId20"/>
    <p:sldId id="357" r:id="rId21"/>
    <p:sldId id="359" r:id="rId22"/>
    <p:sldId id="380" r:id="rId23"/>
    <p:sldId id="351" r:id="rId24"/>
    <p:sldId id="360" r:id="rId25"/>
    <p:sldId id="364" r:id="rId26"/>
    <p:sldId id="381" r:id="rId27"/>
    <p:sldId id="366" r:id="rId28"/>
    <p:sldId id="367" r:id="rId29"/>
    <p:sldId id="369" r:id="rId30"/>
    <p:sldId id="382" r:id="rId31"/>
    <p:sldId id="371" r:id="rId32"/>
    <p:sldId id="375" r:id="rId33"/>
    <p:sldId id="374" r:id="rId34"/>
    <p:sldId id="376" r:id="rId35"/>
    <p:sldId id="401" r:id="rId36"/>
    <p:sldId id="383" r:id="rId37"/>
    <p:sldId id="400" r:id="rId38"/>
    <p:sldId id="349" r:id="rId39"/>
    <p:sldId id="361" r:id="rId40"/>
    <p:sldId id="377" r:id="rId41"/>
    <p:sldId id="385" r:id="rId42"/>
    <p:sldId id="303" r:id="rId43"/>
    <p:sldId id="386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87807"/>
  </p:normalViewPr>
  <p:slideViewPr>
    <p:cSldViewPr snapToGrid="0">
      <p:cViewPr varScale="1">
        <p:scale>
          <a:sx n="144" d="100"/>
          <a:sy n="144" d="100"/>
        </p:scale>
        <p:origin x="15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04/04/23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331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889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09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050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82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44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849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794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530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magic.io/flutter-navigator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flutter.dev/cookbook/navigation/passing-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codelabs/async-await" TargetMode="External"/><Relationship Id="rId2" Type="http://schemas.openxmlformats.org/officeDocument/2006/relationships/hyperlink" Target="https://github.com/gcappon/bwthw/tree/master/lab_06-navig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avig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lab_06-navigation/02-async_and_await.dart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  <a:endParaRPr lang="en-GB" b="1" dirty="0"/>
          </a:p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5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49552-EC7B-3445-8FB3-7A2FA42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BEA5-13FB-0E44-99BF-9F9DA57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D6A7B-7B21-4C4E-9F90-3DFA0D80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1" y="1200148"/>
            <a:ext cx="2539587" cy="5495926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1F2C1-A3D7-6C4A-8C08-69117171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0" y="1200148"/>
            <a:ext cx="2539586" cy="54959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1D35E-C19B-1D4B-A56A-A9D111C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2511-6934-BA46-B95A-F13217D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C22BB-2C97-F449-A673-81511DF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2C557-26F1-654F-B142-2DD059D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4796E-1C23-914E-8970-BF747B1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E08FD-DFA2-404D-B75D-D2BD335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6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D127-88C2-C642-9D87-5BF9F201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E1271-A494-ED44-AB27-D181BD3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2D93-64B8-AA4E-9B71-607EA3D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Let’s see how to convert the previous example using this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ED1D-48FE-0A4C-9B90-AAF72EB5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6B573-EEED-C992-1993-867923D78AA2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1818D-4C05-5242-900B-869A1A1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7FB71-C47E-CF79-2EB6-388F16B3CDA7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C48C-46D7-164D-B8A5-DF6FF27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8E60534-2F58-B74A-BBC3-99782BBB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28" y="1200148"/>
            <a:ext cx="2533718" cy="5483225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C4A269-85AF-6349-AD98-169D4892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1" y="12001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0D3FF-3086-0A41-BE91-8A14CEC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FB28B-B6BD-794F-BB0D-C712EDE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3743152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Note: to make this work we need to modify the constructor of </a:t>
            </a:r>
            <a:r>
              <a:rPr lang="en-IT" sz="2000" dirty="0">
                <a:latin typeface="Courier" pitchFamily="2" charset="0"/>
              </a:rPr>
              <a:t>MessagePage:</a:t>
            </a:r>
            <a:endParaRPr lang="en-IT" sz="220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53626" y="189442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MessagePage</a:t>
            </a:r>
            <a:r>
              <a:rPr lang="en-GB" sz="1600" b="1" dirty="0">
                <a:latin typeface="Courier" pitchFamily="2" charset="0"/>
              </a:rPr>
              <a:t>(message: 'Hello!',)));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3C37A-26D0-E144-8144-A6E0A8E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DEA2C91-2D1C-3C3D-3720-976920A57FA0}"/>
              </a:ext>
            </a:extLst>
          </p:cNvPr>
          <p:cNvSpPr txBox="1">
            <a:spLocks/>
          </p:cNvSpPr>
          <p:nvPr/>
        </p:nvSpPr>
        <p:spPr>
          <a:xfrm>
            <a:off x="600891" y="4193767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key, </a:t>
            </a:r>
            <a:r>
              <a:rPr lang="en-GB" sz="1600" b="1" dirty="0">
                <a:latin typeface="Courier" pitchFamily="2" charset="0"/>
              </a:rPr>
              <a:t>required </a:t>
            </a:r>
            <a:r>
              <a:rPr lang="en-GB" sz="1600" b="1" dirty="0" err="1">
                <a:latin typeface="Courier" pitchFamily="2" charset="0"/>
              </a:rPr>
              <a:t>this.message</a:t>
            </a:r>
            <a:r>
              <a:rPr lang="en-GB" sz="1600" dirty="0">
                <a:latin typeface="Courier" pitchFamily="2" charset="0"/>
              </a:rPr>
              <a:t>}) : super(key: key);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final String message;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18D4AA0-3830-7961-BE2B-F187B194A7A2}"/>
              </a:ext>
            </a:extLst>
          </p:cNvPr>
          <p:cNvSpPr txBox="1">
            <a:spLocks/>
          </p:cNvSpPr>
          <p:nvPr/>
        </p:nvSpPr>
        <p:spPr>
          <a:xfrm>
            <a:off x="308188" y="5492929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Then, we can finally show the message: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019F8D8-4B70-395B-7E59-F2583E429E2C}"/>
              </a:ext>
            </a:extLst>
          </p:cNvPr>
          <p:cNvSpPr txBox="1">
            <a:spLocks/>
          </p:cNvSpPr>
          <p:nvPr/>
        </p:nvSpPr>
        <p:spPr>
          <a:xfrm>
            <a:off x="673945" y="5831922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Text(‘This is the message: $message’),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3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E927-2862-6948-8C70-BE9C6A3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377878-F9F6-3243-BF5A-45357745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1" y="1187445"/>
            <a:ext cx="2539587" cy="549592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9E23EF-FFDA-0542-9B07-DB092EB5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15" y="11874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B0005-6D8A-4A4F-8EDA-C60CE72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BA87C-B8B5-3C46-B596-05058C0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6188-5303-C44D-84F6-5A6F3285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875935" y="2592989"/>
            <a:ext cx="2176125" cy="53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</a:t>
            </a:r>
            <a:r>
              <a:rPr lang="en-GB" sz="1600" dirty="0">
                <a:latin typeface="Courier" pitchFamily="2" charset="0"/>
              </a:rPr>
              <a:t>(context, </a:t>
            </a:r>
            <a:r>
              <a:rPr lang="en-GB" sz="1600" dirty="0" err="1">
                <a:latin typeface="Courier" pitchFamily="2" charset="0"/>
              </a:rPr>
              <a:t>MaterialPageRoute</a:t>
            </a:r>
            <a:r>
              <a:rPr lang="en-GB" sz="1600" dirty="0">
                <a:latin typeface="Courier" pitchFamily="2" charset="0"/>
              </a:rPr>
              <a:t>(builder: (context) =&gt;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E451F-5C66-C44E-BE18-C94ECA5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final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There are other approaches: </a:t>
            </a:r>
          </a:p>
          <a:p>
            <a:endParaRPr lang="en-GB" dirty="0"/>
          </a:p>
          <a:p>
            <a:pPr lvl="1"/>
            <a:r>
              <a:rPr lang="en-GB" dirty="0"/>
              <a:t>You can push “replacements”: </a:t>
            </a:r>
            <a:r>
              <a:rPr lang="en-GB" dirty="0" err="1">
                <a:latin typeface="Courier" pitchFamily="2" charset="0"/>
              </a:rPr>
              <a:t>Navigator.pushReplacement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/ </a:t>
            </a:r>
            <a:r>
              <a:rPr lang="en-GB" dirty="0" err="1">
                <a:latin typeface="Courier" pitchFamily="2" charset="0"/>
              </a:rPr>
              <a:t>Navigator.pushReplacementNamed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There is a new </a:t>
            </a:r>
            <a:r>
              <a:rPr lang="en-GB" dirty="0">
                <a:latin typeface="Courier" pitchFamily="2" charset="0"/>
              </a:rPr>
              <a:t>Navigator</a:t>
            </a:r>
            <a:r>
              <a:rPr lang="en-GB" dirty="0"/>
              <a:t>: Navigator 2.0 -&gt; </a:t>
            </a:r>
            <a:r>
              <a:rPr lang="en-GB" dirty="0">
                <a:hlinkClick r:id="rId3"/>
              </a:rPr>
              <a:t>https://blog.codemagic.io/flutter-navigator2/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The usual rationale: they all have their pros and cons. Choose the approach you prefer!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54107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D939-F8DA-2243-8E3D-55072F9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06.01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06.02</a:t>
            </a:r>
          </a:p>
          <a:p>
            <a:pPr lvl="1"/>
            <a:r>
              <a:rPr lang="en-IT" dirty="0"/>
              <a:t>Use the fetchUserRole() function developed in 06.01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0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36EB-A6E3-4947-B493-DEACE36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Exercise 06.04 (medium)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login_flow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login page consists of a form with two textboxes (one for the username and the other for the password) and a button. Hint: you can use the widgets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user types “</a:t>
            </a:r>
            <a:r>
              <a:rPr lang="en-US" dirty="0" err="1"/>
              <a:t>bug@expert.com</a:t>
            </a:r>
            <a:r>
              <a:rPr lang="en-US" dirty="0"/>
              <a:t>” in the username textbox and “5TrNgP5Wd” in the password textbox, and taps the button, the user is redirected to the Homepage. If the credentials are wrong, a </a:t>
            </a:r>
            <a:r>
              <a:rPr lang="en-US" dirty="0" err="1">
                <a:latin typeface="Courier" pitchFamily="2" charset="0"/>
              </a:rPr>
              <a:t>ScaffoldMessenger</a:t>
            </a:r>
            <a:r>
              <a:rPr lang="en-US" dirty="0"/>
              <a:t> is showed for 2 seconds saying “Wrong credentials”.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HomePage</a:t>
            </a:r>
            <a:r>
              <a:rPr lang="en-US" dirty="0"/>
              <a:t> must show the provided username.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708250" y="200902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708250" y="294496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294990" y="2461202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948133" y="2461201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3CEF-F50A-E24A-A446-2E46FF5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53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06.05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2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31B8C3-031A-CC42-A8B1-D9D3EE49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70" y="1776460"/>
            <a:ext cx="2735580" cy="3793539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49A45043-7485-2F4D-85DD-70808F98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776460"/>
            <a:ext cx="2735580" cy="37442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680960" y="2434590"/>
            <a:ext cx="1600200" cy="640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DBDB-79EE-304F-8820-6D678EA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D3AB-7ADF-DE4E-B760-7D6C21C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Asynchrony and Navigator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2601-12EC-1B4E-8F13-1A6587DF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C4BD-0471-3748-9E2B-909E0D4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https://github.com/gcappon/bwthw/tree/master/lab_06-navigation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https://dart.dev/codelabs/async-await</a:t>
            </a:r>
            <a:r>
              <a:rPr lang="en-GB" dirty="0"/>
              <a:t> </a:t>
            </a:r>
          </a:p>
          <a:p>
            <a:endParaRPr lang="en-IT" dirty="0"/>
          </a:p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4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D94D-1F09-934E-96DC-60957E97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lab_06-navigation/01-introducing_futures.dart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1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0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pPr lvl="1"/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Then, 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 the end of the asynchronous operation: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await </a:t>
            </a:r>
            <a:r>
              <a:rPr lang="en-GB" b="1" dirty="0" err="1">
                <a:latin typeface="Courier" pitchFamily="2" charset="0"/>
              </a:rPr>
              <a:t>Future.delayed</a:t>
            </a:r>
            <a:r>
              <a:rPr lang="en-GB" b="1" dirty="0">
                <a:latin typeface="Courier" pitchFamily="2" charset="0"/>
              </a:rPr>
              <a:t>...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74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15454</TotalTime>
  <Words>3160</Words>
  <Application>Microsoft Macintosh PowerPoint</Application>
  <PresentationFormat>Widescreen</PresentationFormat>
  <Paragraphs>599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</vt:lpstr>
      <vt:lpstr>Outline</vt:lpstr>
      <vt:lpstr>Navigator – Returning data</vt:lpstr>
      <vt:lpstr>Returning data – pickValuePage.dart boilerplate</vt:lpstr>
      <vt:lpstr>Returning arguments</vt:lpstr>
      <vt:lpstr>Returning arguments</vt:lpstr>
      <vt:lpstr>A final note</vt:lpstr>
      <vt:lpstr>Outline</vt:lpstr>
      <vt:lpstr>Exercises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201</cp:revision>
  <dcterms:created xsi:type="dcterms:W3CDTF">2021-07-19T09:08:13Z</dcterms:created>
  <dcterms:modified xsi:type="dcterms:W3CDTF">2023-04-04T13:48:15Z</dcterms:modified>
</cp:coreProperties>
</file>