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408" r:id="rId3"/>
    <p:sldId id="388" r:id="rId4"/>
    <p:sldId id="389" r:id="rId5"/>
    <p:sldId id="394" r:id="rId6"/>
    <p:sldId id="387" r:id="rId7"/>
    <p:sldId id="415" r:id="rId8"/>
    <p:sldId id="416" r:id="rId9"/>
    <p:sldId id="390" r:id="rId10"/>
    <p:sldId id="409" r:id="rId11"/>
    <p:sldId id="395" r:id="rId12"/>
    <p:sldId id="397" r:id="rId13"/>
    <p:sldId id="402" r:id="rId14"/>
    <p:sldId id="398" r:id="rId15"/>
    <p:sldId id="399" r:id="rId16"/>
    <p:sldId id="400" r:id="rId17"/>
    <p:sldId id="401" r:id="rId18"/>
    <p:sldId id="410" r:id="rId19"/>
    <p:sldId id="391" r:id="rId20"/>
    <p:sldId id="392" r:id="rId21"/>
    <p:sldId id="393" r:id="rId22"/>
    <p:sldId id="378" r:id="rId23"/>
    <p:sldId id="411" r:id="rId24"/>
    <p:sldId id="403" r:id="rId25"/>
    <p:sldId id="404" r:id="rId26"/>
    <p:sldId id="405" r:id="rId27"/>
    <p:sldId id="406" r:id="rId28"/>
    <p:sldId id="407" r:id="rId29"/>
    <p:sldId id="412" r:id="rId30"/>
    <p:sldId id="349" r:id="rId31"/>
    <p:sldId id="417" r:id="rId32"/>
    <p:sldId id="413" r:id="rId33"/>
    <p:sldId id="303" r:id="rId34"/>
    <p:sldId id="414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1" autoAdjust="0"/>
    <p:restoredTop sz="87755"/>
  </p:normalViewPr>
  <p:slideViewPr>
    <p:cSldViewPr snapToGrid="0">
      <p:cViewPr varScale="1">
        <p:scale>
          <a:sx n="112" d="100"/>
          <a:sy n="112" d="100"/>
        </p:scale>
        <p:origin x="1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14/04/23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4669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124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78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94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20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169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lutter-community/making-sense-all-of-those-flutter-providers-e842e18f45dd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tter-community/making-sense-all-of-those-flutter-providers-e842e18f45dd" TargetMode="External"/><Relationship Id="rId2" Type="http://schemas.openxmlformats.org/officeDocument/2006/relationships/hyperlink" Target="https://docs.flutter.dev/development/data-and-backend/state-mgmt/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data-and-backend/state-mgmt/op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State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b="1" dirty="0"/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F47AE-2F81-FB4D-B57D-63D1FAF7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0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core idea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407343" cy="5153933"/>
          </a:xfrm>
        </p:spPr>
        <p:txBody>
          <a:bodyPr>
            <a:normAutofit/>
          </a:bodyPr>
          <a:lstStyle/>
          <a:p>
            <a:r>
              <a:rPr lang="en-IT" dirty="0"/>
              <a:t>Provider wants to provide!</a:t>
            </a:r>
          </a:p>
          <a:p>
            <a:endParaRPr lang="en-IT" dirty="0"/>
          </a:p>
          <a:p>
            <a:r>
              <a:rPr lang="en-IT" dirty="0"/>
              <a:t>The core idea is to provide the entity (one or more classes) in charge of maintaining the state down through the widget tree</a:t>
            </a:r>
          </a:p>
          <a:p>
            <a:endParaRPr lang="en-IT" dirty="0"/>
          </a:p>
          <a:p>
            <a:r>
              <a:rPr lang="en-IT" dirty="0"/>
              <a:t>Each child will be able to access to the entity and react to state changes.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1962-543B-A74F-87DB-F943E6FFF88B}"/>
              </a:ext>
            </a:extLst>
          </p:cNvPr>
          <p:cNvSpPr/>
          <p:nvPr/>
        </p:nvSpPr>
        <p:spPr>
          <a:xfrm>
            <a:off x="7543748" y="3617324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CE9F6-7494-5D46-A9A2-87D7E0987CED}"/>
              </a:ext>
            </a:extLst>
          </p:cNvPr>
          <p:cNvSpPr/>
          <p:nvPr/>
        </p:nvSpPr>
        <p:spPr>
          <a:xfrm>
            <a:off x="8546986" y="4098284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54934-C580-E44B-8645-7712ECCF7437}"/>
              </a:ext>
            </a:extLst>
          </p:cNvPr>
          <p:cNvSpPr/>
          <p:nvPr/>
        </p:nvSpPr>
        <p:spPr>
          <a:xfrm>
            <a:off x="8930924" y="4605707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89292-6C0E-2E4E-B3E0-D260C75CCACB}"/>
              </a:ext>
            </a:extLst>
          </p:cNvPr>
          <p:cNvSpPr/>
          <p:nvPr/>
        </p:nvSpPr>
        <p:spPr>
          <a:xfrm>
            <a:off x="8433274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F0AB5-3839-9D47-B39E-FD182416E416}"/>
              </a:ext>
            </a:extLst>
          </p:cNvPr>
          <p:cNvSpPr/>
          <p:nvPr/>
        </p:nvSpPr>
        <p:spPr>
          <a:xfrm>
            <a:off x="8085632" y="460570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E672-067E-E144-A5E2-A6C7B1413226}"/>
              </a:ext>
            </a:extLst>
          </p:cNvPr>
          <p:cNvSpPr/>
          <p:nvPr/>
        </p:nvSpPr>
        <p:spPr>
          <a:xfrm>
            <a:off x="7777847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CC6756-7517-C544-8D15-24FD005FCD7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260082" y="4380757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345B54-7A32-FC48-9A96-CF22C597C33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721436" y="4380757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B94DA3-CD74-1E44-B6C3-F743EF8FD64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952297" y="4888181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ABACC-6D73-AA4C-97F8-655ABA31094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260082" y="4888181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5A58DA-8442-4848-88AA-48D2DBEEA789}"/>
              </a:ext>
            </a:extLst>
          </p:cNvPr>
          <p:cNvSpPr txBox="1"/>
          <p:nvPr/>
        </p:nvSpPr>
        <p:spPr>
          <a:xfrm>
            <a:off x="7777282" y="3699690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C6AFF1-23CD-364D-B0F2-F46E0038F8AA}"/>
              </a:ext>
            </a:extLst>
          </p:cNvPr>
          <p:cNvSpPr/>
          <p:nvPr/>
        </p:nvSpPr>
        <p:spPr>
          <a:xfrm>
            <a:off x="9690893" y="1768839"/>
            <a:ext cx="1615735" cy="16806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B4D69D-BB8F-484B-8B8D-6A59400B0BF2}"/>
              </a:ext>
            </a:extLst>
          </p:cNvPr>
          <p:cNvSpPr/>
          <p:nvPr/>
        </p:nvSpPr>
        <p:spPr>
          <a:xfrm>
            <a:off x="7513329" y="2906887"/>
            <a:ext cx="1357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it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1A9A204-E636-3D4D-A36F-DE2BE5D0BC49}"/>
              </a:ext>
            </a:extLst>
          </p:cNvPr>
          <p:cNvCxnSpPr>
            <a:cxnSpLocks/>
            <a:stCxn id="19" idx="1"/>
            <a:endCxn id="7" idx="0"/>
          </p:cNvCxnSpPr>
          <p:nvPr/>
        </p:nvCxnSpPr>
        <p:spPr>
          <a:xfrm rot="10800000" flipV="1">
            <a:off x="8651173" y="2609140"/>
            <a:ext cx="1039720" cy="1008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0152E-95B1-4146-9B80-EE88210CB9B9}"/>
              </a:ext>
            </a:extLst>
          </p:cNvPr>
          <p:cNvSpPr/>
          <p:nvPr/>
        </p:nvSpPr>
        <p:spPr>
          <a:xfrm>
            <a:off x="9723551" y="1792349"/>
            <a:ext cx="1615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Palatino Linotype" panose="02040502050505030304" pitchFamily="18" charset="0"/>
              </a:rPr>
              <a:t>State manager entity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pic>
        <p:nvPicPr>
          <p:cNvPr id="23" name="Graphic 22" descr="Pointed Hat outline">
            <a:extLst>
              <a:ext uri="{FF2B5EF4-FFF2-40B4-BE49-F238E27FC236}">
                <a16:creationId xmlns:a16="http://schemas.microsoft.com/office/drawing/2014/main" id="{C73FACEF-F725-374A-849E-06D3C2C9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560" y="2400634"/>
            <a:ext cx="914400" cy="914400"/>
          </a:xfrm>
          <a:prstGeom prst="rect">
            <a:avLst/>
          </a:prstGeom>
        </p:spPr>
      </p:pic>
      <p:pic>
        <p:nvPicPr>
          <p:cNvPr id="26" name="Graphic 25" descr="Pointed Hat outline">
            <a:extLst>
              <a:ext uri="{FF2B5EF4-FFF2-40B4-BE49-F238E27FC236}">
                <a16:creationId xmlns:a16="http://schemas.microsoft.com/office/drawing/2014/main" id="{2F6F4726-279D-2B41-B095-FD9F1125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667" y="4175795"/>
            <a:ext cx="317437" cy="3174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EAD88-D347-D143-9401-33F2748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5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8FD6E-13BF-C145-A759-4E1D4124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7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FFEB4-86CC-D24E-AECC-C61D8D8E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7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596625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is a class that can notify </a:t>
            </a:r>
            <a:r>
              <a:rPr lang="en-GB" b="1" dirty="0"/>
              <a:t>listeners </a:t>
            </a:r>
            <a:r>
              <a:rPr lang="en-GB" dirty="0"/>
              <a:t>of any changes in the state. </a:t>
            </a:r>
          </a:p>
          <a:p>
            <a:endParaRPr lang="en-GB" dirty="0"/>
          </a:p>
          <a:p>
            <a:r>
              <a:rPr lang="en-GB" dirty="0"/>
              <a:t>You usually extend the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for models so you can send notifications when your model changes. </a:t>
            </a:r>
          </a:p>
          <a:p>
            <a:endParaRPr lang="en-GB" dirty="0"/>
          </a:p>
          <a:p>
            <a:r>
              <a:rPr lang="en-GB" dirty="0"/>
              <a:t>When something in the model changes, you call </a:t>
            </a:r>
            <a:r>
              <a:rPr lang="en-GB" b="1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/>
              <a:t>and whoever is listening can use the newly changed model.</a:t>
            </a:r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4" name="Graphic 3" descr="Ear outline">
            <a:extLst>
              <a:ext uri="{FF2B5EF4-FFF2-40B4-BE49-F238E27FC236}">
                <a16:creationId xmlns:a16="http://schemas.microsoft.com/office/drawing/2014/main" id="{15C98D6F-4ED5-884C-A6AC-A97108B1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3935" y="5093040"/>
            <a:ext cx="914400" cy="914400"/>
          </a:xfrm>
          <a:prstGeom prst="rect">
            <a:avLst/>
          </a:prstGeom>
        </p:spPr>
      </p:pic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987" y="21661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69049" y="1461541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37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extends </a:t>
            </a:r>
            <a:r>
              <a:rPr lang="en-IT" dirty="0">
                <a:latin typeface="Courier" pitchFamily="2" charset="0"/>
              </a:rPr>
              <a:t>ChangeNotifier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415997" y="4431467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483788" y="4508149"/>
            <a:ext cx="207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listens to the other class</a:t>
            </a:r>
          </a:p>
        </p:txBody>
      </p:sp>
      <p:pic>
        <p:nvPicPr>
          <p:cNvPr id="14" name="Graphic 13" descr="Excellent outline">
            <a:extLst>
              <a:ext uri="{FF2B5EF4-FFF2-40B4-BE49-F238E27FC236}">
                <a16:creationId xmlns:a16="http://schemas.microsoft.com/office/drawing/2014/main" id="{025E28A6-47A6-A147-BCB1-4B7EA047E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1387" y="47724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4389E6-B3F0-0A40-B55C-723EF474F83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74187" y="3057994"/>
            <a:ext cx="0" cy="2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630333" y="3549659"/>
            <a:ext cx="254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Courier" pitchFamily="2" charset="0"/>
              </a:rPr>
              <a:t>notifyListeners() </a:t>
            </a:r>
            <a:r>
              <a:rPr lang="en-IT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07857" y="5777472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34F18-5C99-1F45-B468-1CEF7DA149E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9626273" y="5229693"/>
            <a:ext cx="1005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4285D-3BDB-2340-8F11-DC7C05ED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8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118612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/>
              <a:t> is a class that wraps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and </a:t>
            </a:r>
            <a:r>
              <a:rPr lang="en-GB" b="1" dirty="0"/>
              <a:t>provide it </a:t>
            </a:r>
            <a:r>
              <a:rPr lang="en-GB" dirty="0"/>
              <a:t>to its descendants.</a:t>
            </a:r>
          </a:p>
          <a:p>
            <a:endParaRPr lang="en-GB" dirty="0"/>
          </a:p>
          <a:p>
            <a:r>
              <a:rPr lang="en-GB" dirty="0"/>
              <a:t>Now the widget tree can access to it (and use it!)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latin typeface="Palatino" pitchFamily="2" charset="77"/>
                <a:ea typeface="Palatino" pitchFamily="2" charset="77"/>
              </a:rPr>
              <a:t>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2000" b="1" dirty="0" err="1">
                <a:latin typeface="Courier" pitchFamily="2" charset="0"/>
              </a:rPr>
              <a:t>ChangeNotifierProvider</a:t>
            </a:r>
            <a:r>
              <a:rPr lang="en-GB" sz="2000" dirty="0">
                <a:latin typeface="Courier" pitchFamily="2" charset="0"/>
              </a:rPr>
              <a:t>(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create: (context) =&gt; 	</a:t>
            </a:r>
            <a:r>
              <a:rPr lang="en-GB" sz="2000" dirty="0" err="1">
                <a:latin typeface="Courier" pitchFamily="2" charset="0"/>
              </a:rPr>
              <a:t>ClassImplementingChangeNotifier</a:t>
            </a:r>
            <a:r>
              <a:rPr lang="en-GB" sz="2000" dirty="0">
                <a:latin typeface="Courier" pitchFamily="2" charset="0"/>
              </a:rPr>
              <a:t>(),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child: &lt;</a:t>
            </a:r>
            <a:r>
              <a:rPr lang="en-GB" sz="2000" dirty="0" err="1">
                <a:latin typeface="Courier" pitchFamily="2" charset="0"/>
              </a:rPr>
              <a:t>widget_tree</a:t>
            </a:r>
            <a:r>
              <a:rPr lang="en-GB" sz="2000" dirty="0">
                <a:latin typeface="Courier" pitchFamily="2" charset="0"/>
              </a:rPr>
              <a:t>&gt;,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); </a:t>
            </a:r>
          </a:p>
          <a:p>
            <a:endParaRPr lang="en-IT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3775" y="216563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04186" y="1468733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757416" y="3229481"/>
            <a:ext cx="3290334" cy="33731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688769" y="3244334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90A0C-F170-3046-950B-B6AA1D0B827A}"/>
              </a:ext>
            </a:extLst>
          </p:cNvPr>
          <p:cNvSpPr/>
          <p:nvPr/>
        </p:nvSpPr>
        <p:spPr>
          <a:xfrm>
            <a:off x="8000948" y="4404308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FF18A-66D3-B941-90F4-612F80FDB5BB}"/>
              </a:ext>
            </a:extLst>
          </p:cNvPr>
          <p:cNvSpPr/>
          <p:nvPr/>
        </p:nvSpPr>
        <p:spPr>
          <a:xfrm>
            <a:off x="9004186" y="48852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D41E2-2F4F-4841-9D31-A65CF094C8D4}"/>
              </a:ext>
            </a:extLst>
          </p:cNvPr>
          <p:cNvSpPr/>
          <p:nvPr/>
        </p:nvSpPr>
        <p:spPr>
          <a:xfrm>
            <a:off x="9388124" y="5392691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416C4-FAA0-9D4F-B3EA-52A11C99FAC0}"/>
              </a:ext>
            </a:extLst>
          </p:cNvPr>
          <p:cNvSpPr/>
          <p:nvPr/>
        </p:nvSpPr>
        <p:spPr>
          <a:xfrm>
            <a:off x="8890474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67CAA-3EC9-CC4D-861D-6AB37A6759CC}"/>
              </a:ext>
            </a:extLst>
          </p:cNvPr>
          <p:cNvSpPr/>
          <p:nvPr/>
        </p:nvSpPr>
        <p:spPr>
          <a:xfrm>
            <a:off x="8542832" y="539269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BB247-5361-CF4C-B5BB-F8318BB442EE}"/>
              </a:ext>
            </a:extLst>
          </p:cNvPr>
          <p:cNvSpPr/>
          <p:nvPr/>
        </p:nvSpPr>
        <p:spPr>
          <a:xfrm>
            <a:off x="8235047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C1144C-68BE-314D-A267-35AC11772950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8717282" y="5167741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BE5B32-B35D-9949-A654-D7E5A8DC5D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178636" y="5167741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A2566E-76D7-8749-8663-DB0DD2E413F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409497" y="5675165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A9171-EA1A-C44A-8C8F-8C2B0354C2E0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8717282" y="5675165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05D10F-7D6C-3F46-9879-2D6E8EAE7F0E}"/>
              </a:ext>
            </a:extLst>
          </p:cNvPr>
          <p:cNvSpPr txBox="1"/>
          <p:nvPr/>
        </p:nvSpPr>
        <p:spPr>
          <a:xfrm>
            <a:off x="8234482" y="4486674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FAB7DA39-7C78-1146-B34C-05956F593EEF}"/>
              </a:ext>
            </a:extLst>
          </p:cNvPr>
          <p:cNvCxnSpPr>
            <a:cxnSpLocks/>
            <a:endCxn id="63" idx="3"/>
          </p:cNvCxnSpPr>
          <p:nvPr/>
        </p:nvCxnSpPr>
        <p:spPr>
          <a:xfrm rot="5400000">
            <a:off x="10709250" y="3231218"/>
            <a:ext cx="886786" cy="55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2" name="Graphic 61" descr="Bell outline">
            <a:extLst>
              <a:ext uri="{FF2B5EF4-FFF2-40B4-BE49-F238E27FC236}">
                <a16:creationId xmlns:a16="http://schemas.microsoft.com/office/drawing/2014/main" id="{DFDFE0A7-9745-7B40-9500-678779F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3654" y="3693871"/>
            <a:ext cx="512445" cy="51244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6D4C327-F7DB-B84B-B91C-71E6C84E0653}"/>
              </a:ext>
            </a:extLst>
          </p:cNvPr>
          <p:cNvSpPr/>
          <p:nvPr/>
        </p:nvSpPr>
        <p:spPr>
          <a:xfrm>
            <a:off x="10148093" y="3667515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882C3-8342-C145-8C44-829898E68094}"/>
              </a:ext>
            </a:extLst>
          </p:cNvPr>
          <p:cNvSpPr/>
          <p:nvPr/>
        </p:nvSpPr>
        <p:spPr>
          <a:xfrm>
            <a:off x="7970529" y="3693871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E039E0F-504E-2346-B225-87FC9D387E24}"/>
              </a:ext>
            </a:extLst>
          </p:cNvPr>
          <p:cNvCxnSpPr>
            <a:cxnSpLocks/>
            <a:stCxn id="63" idx="1"/>
            <a:endCxn id="21" idx="0"/>
          </p:cNvCxnSpPr>
          <p:nvPr/>
        </p:nvCxnSpPr>
        <p:spPr>
          <a:xfrm rot="10800000" flipV="1">
            <a:off x="9108373" y="3951970"/>
            <a:ext cx="1039720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94B6-4213-A44D-B473-19DC7D2E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4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Consumer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07" y="1361167"/>
            <a:ext cx="6311192" cy="515393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urier" pitchFamily="2" charset="0"/>
              </a:rPr>
              <a:t>Consumer</a:t>
            </a:r>
            <a:r>
              <a:rPr lang="en-GB" dirty="0"/>
              <a:t> is a widget that listens for changes in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, then rebuilds the widget tree below itself when it finds any. </a:t>
            </a:r>
          </a:p>
          <a:p>
            <a:endParaRPr lang="en-GB" dirty="0"/>
          </a:p>
          <a:p>
            <a:r>
              <a:rPr lang="en-GB" dirty="0"/>
              <a:t>Whenever </a:t>
            </a:r>
            <a:r>
              <a:rPr lang="en-GB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is called, the </a:t>
            </a:r>
            <a:r>
              <a:rPr lang="en-GB" dirty="0">
                <a:latin typeface="Courier" pitchFamily="2" charset="0"/>
                <a:ea typeface="Palatino" pitchFamily="2" charset="77"/>
              </a:rPr>
              <a:t>Consumer’s builder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function is called.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1800" dirty="0">
                <a:latin typeface="Courier" pitchFamily="2" charset="0"/>
              </a:rPr>
              <a:t>return </a:t>
            </a:r>
            <a:r>
              <a:rPr lang="en-GB" sz="1800" b="1" dirty="0">
                <a:latin typeface="Courier" pitchFamily="2" charset="0"/>
              </a:rPr>
              <a:t>Consumer</a:t>
            </a:r>
            <a:r>
              <a:rPr lang="en-GB" sz="1800" dirty="0">
                <a:latin typeface="Courier" pitchFamily="2" charset="0"/>
              </a:rPr>
              <a:t>&lt;</a:t>
            </a:r>
            <a:r>
              <a:rPr lang="en-GB" sz="1800" dirty="0" err="1">
                <a:latin typeface="Courier" pitchFamily="2" charset="0"/>
              </a:rPr>
              <a:t>ClassImplementingChangeNotifier</a:t>
            </a:r>
            <a:r>
              <a:rPr lang="en-GB" sz="1800" dirty="0">
                <a:latin typeface="Courier" pitchFamily="2" charset="0"/>
              </a:rPr>
              <a:t>&gt;(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builder: (context, cart, child) {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return Text("Total price:  		${</a:t>
            </a:r>
            <a:r>
              <a:rPr lang="en-GB" sz="1800" dirty="0" err="1">
                <a:latin typeface="Courier" pitchFamily="2" charset="0"/>
              </a:rPr>
              <a:t>cart.totalPrice</a:t>
            </a:r>
            <a:r>
              <a:rPr lang="en-GB" sz="1800" dirty="0">
                <a:latin typeface="Courier" pitchFamily="2" charset="0"/>
              </a:rPr>
              <a:t>}");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},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);</a:t>
            </a:r>
            <a:endParaRPr lang="en-IT" sz="1800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5662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446073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9427145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9908895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97859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6559159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6490512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6802690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7177032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6918536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8726262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8426916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8104673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7351482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7092986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279123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601366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7036225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5397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8949836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6772272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8153228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endCxn id="47" idx="3"/>
          </p:cNvCxnSpPr>
          <p:nvPr/>
        </p:nvCxnSpPr>
        <p:spPr>
          <a:xfrm rot="5400000">
            <a:off x="9619763" y="2718715"/>
            <a:ext cx="1337463" cy="1222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8018955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10123019" y="3741281"/>
            <a:ext cx="1856776" cy="1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8034815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9248372" y="5832693"/>
            <a:ext cx="949487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1050447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3CC18-2D47-F945-B89B-ACEE8C1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0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Wrapping up: Provider (core)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5894344" cy="5153933"/>
          </a:xfrm>
        </p:spPr>
        <p:txBody>
          <a:bodyPr>
            <a:normAutofit/>
          </a:bodyPr>
          <a:lstStyle/>
          <a:p>
            <a:pPr marL="457200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839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6890250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6871322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353072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7642036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4003336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3934689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4246867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4621209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4362713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6170439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5871093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5548850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4795659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537163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5723300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6045543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4480402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574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6394013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4216449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5597405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stCxn id="7" idx="2"/>
            <a:endCxn id="47" idx="3"/>
          </p:cNvCxnSpPr>
          <p:nvPr/>
        </p:nvCxnSpPr>
        <p:spPr>
          <a:xfrm rot="5400000">
            <a:off x="7063677" y="2835554"/>
            <a:ext cx="1220888" cy="1105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5463132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7540901" y="3716902"/>
            <a:ext cx="1907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5438763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6652320" y="5832693"/>
            <a:ext cx="989716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494624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145D-8226-994F-B500-D78B3CF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6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b="1" dirty="0"/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0669C-0B1E-1E4A-BA81-42D7EED5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8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2981943" y="344039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3862071" y="3892574"/>
            <a:ext cx="0" cy="127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2652164" y="4290809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Contains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5622327" y="34290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pic>
        <p:nvPicPr>
          <p:cNvPr id="13" name="Graphic 12" descr="Shopping cart outline">
            <a:extLst>
              <a:ext uri="{FF2B5EF4-FFF2-40B4-BE49-F238E27FC236}">
                <a16:creationId xmlns:a16="http://schemas.microsoft.com/office/drawing/2014/main" id="{5ED6BD3A-A728-2D4C-A41D-91FD31802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1114" y="3532546"/>
            <a:ext cx="1982337" cy="19823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97BA39A-0FFD-7B40-9CC8-8FB9ED0218C2}"/>
              </a:ext>
            </a:extLst>
          </p:cNvPr>
          <p:cNvSpPr/>
          <p:nvPr/>
        </p:nvSpPr>
        <p:spPr>
          <a:xfrm>
            <a:off x="2981943" y="516625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88EDEB-D0A3-FA41-9240-F6B56E79E943}"/>
              </a:ext>
            </a:extLst>
          </p:cNvPr>
          <p:cNvSpPr/>
          <p:nvPr/>
        </p:nvSpPr>
        <p:spPr>
          <a:xfrm>
            <a:off x="5622327" y="516625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496F96-8DFD-6A40-9813-2AA199D498A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4742199" y="5392343"/>
            <a:ext cx="880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DFFC5B-E1E0-0343-A4BA-0EE74BFFDAFD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6502455" y="3881175"/>
            <a:ext cx="0" cy="128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3BB723B-7ADF-0249-A7DA-15680086270F}"/>
              </a:ext>
            </a:extLst>
          </p:cNvPr>
          <p:cNvSpPr/>
          <p:nvPr/>
        </p:nvSpPr>
        <p:spPr>
          <a:xfrm>
            <a:off x="3839547" y="5939878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User chooses a product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0C5C2B-B6C8-1044-B398-6E4FEA2154CD}"/>
              </a:ext>
            </a:extLst>
          </p:cNvPr>
          <p:cNvSpPr/>
          <p:nvPr/>
        </p:nvSpPr>
        <p:spPr>
          <a:xfrm>
            <a:off x="7144820" y="4290809"/>
            <a:ext cx="194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Visualizes/Clears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0807518" cy="1262112"/>
          </a:xfrm>
        </p:spPr>
        <p:txBody>
          <a:bodyPr>
            <a:normAutofit/>
          </a:bodyPr>
          <a:lstStyle/>
          <a:p>
            <a:r>
              <a:rPr lang="en-IT" dirty="0"/>
              <a:t>We will build a (too) simple e-commerce app. Users can choose, in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, products from a catalog and add them to the cart. In a different screen, </a:t>
            </a:r>
            <a:r>
              <a:rPr lang="en-IT" dirty="0">
                <a:latin typeface="Courier" pitchFamily="2" charset="0"/>
              </a:rPr>
              <a:t>CartPage</a:t>
            </a:r>
            <a:r>
              <a:rPr lang="en-IT" dirty="0"/>
              <a:t>, the number of items in the cart is visualized.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A1164-A62D-FE4C-851B-DE2158C2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4B95-FAF2-B74C-AA9B-B8C6983F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1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– UI widget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5204154" y="208542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6084282" y="2537603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1518800" y="3393340"/>
            <a:ext cx="2114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</a:t>
            </a:r>
            <a:r>
              <a:rPr lang="en-IT" sz="2400" dirty="0">
                <a:latin typeface="Courier" pitchFamily="2" charset="0"/>
              </a:rPr>
              <a:t>Catalog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6462241" y="30719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77" y="5244806"/>
            <a:ext cx="10807518" cy="1258265"/>
          </a:xfrm>
        </p:spPr>
        <p:txBody>
          <a:bodyPr>
            <a:normAutofit/>
          </a:bodyPr>
          <a:lstStyle/>
          <a:p>
            <a:r>
              <a:rPr lang="en-IT" dirty="0"/>
              <a:t>How to manage the catalog and the cart? With two class (model).</a:t>
            </a:r>
          </a:p>
          <a:p>
            <a:pPr lvl="1"/>
            <a:r>
              <a:rPr lang="en-IT" dirty="0"/>
              <a:t>No problems with the </a:t>
            </a:r>
            <a:r>
              <a:rPr lang="en-IT" dirty="0">
                <a:latin typeface="Courier" pitchFamily="2" charset="0"/>
              </a:rPr>
              <a:t>Catalog</a:t>
            </a:r>
            <a:r>
              <a:rPr lang="en-IT" dirty="0"/>
              <a:t> (Ephemeral state)…</a:t>
            </a:r>
          </a:p>
          <a:p>
            <a:pPr lvl="1"/>
            <a:r>
              <a:rPr lang="en-IT" dirty="0"/>
              <a:t>On the other hand, </a:t>
            </a:r>
            <a:r>
              <a:rPr lang="en-IT" dirty="0">
                <a:latin typeface="Courier" pitchFamily="2" charset="0"/>
              </a:rPr>
              <a:t>Cart</a:t>
            </a:r>
            <a:r>
              <a:rPr lang="en-IT" dirty="0"/>
              <a:t> must be shared (App state) Where to put it?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97ABF-258D-CD48-937C-291F5C90D631}"/>
              </a:ext>
            </a:extLst>
          </p:cNvPr>
          <p:cNvSpPr/>
          <p:nvPr/>
        </p:nvSpPr>
        <p:spPr>
          <a:xfrm>
            <a:off x="3821857" y="411112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A0DAF1-8248-8D40-A8AB-23489C73886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4701985" y="2537603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4C477-5BDD-6849-8A8F-7BB55B074500}"/>
              </a:ext>
            </a:extLst>
          </p:cNvPr>
          <p:cNvSpPr/>
          <p:nvPr/>
        </p:nvSpPr>
        <p:spPr>
          <a:xfrm>
            <a:off x="3821857" y="30719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F7FE1-26AE-964D-91A9-B020EE0722BB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>
            <a:off x="4701985" y="3524125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01C07-135D-E145-B1CB-98893686CA88}"/>
              </a:ext>
            </a:extLst>
          </p:cNvPr>
          <p:cNvSpPr/>
          <p:nvPr/>
        </p:nvSpPr>
        <p:spPr>
          <a:xfrm>
            <a:off x="6462241" y="409355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D4445B-43C2-AA49-ACB6-6423F5A1A39F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7342369" y="3524124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94B82-BFE7-5144-A6E0-276BB4EEB187}"/>
              </a:ext>
            </a:extLst>
          </p:cNvPr>
          <p:cNvSpPr/>
          <p:nvPr/>
        </p:nvSpPr>
        <p:spPr>
          <a:xfrm>
            <a:off x="8600456" y="3024009"/>
            <a:ext cx="21140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number of items in the </a:t>
            </a:r>
            <a:r>
              <a:rPr lang="en-IT" sz="2400" dirty="0">
                <a:latin typeface="Courier" pitchFamily="2" charset="0"/>
              </a:rPr>
              <a:t>Cart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B48E9-95F6-1B49-B4FA-B5D7C372CB51}"/>
              </a:ext>
            </a:extLst>
          </p:cNvPr>
          <p:cNvSpPr/>
          <p:nvPr/>
        </p:nvSpPr>
        <p:spPr>
          <a:xfrm>
            <a:off x="10070894" y="524480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E172E9-3E1E-054B-90DB-1AE69078475B}"/>
              </a:ext>
            </a:extLst>
          </p:cNvPr>
          <p:cNvSpPr/>
          <p:nvPr/>
        </p:nvSpPr>
        <p:spPr>
          <a:xfrm>
            <a:off x="10070894" y="592795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16444-299D-F140-B4BC-91C99115532D}"/>
              </a:ext>
            </a:extLst>
          </p:cNvPr>
          <p:cNvSpPr/>
          <p:nvPr/>
        </p:nvSpPr>
        <p:spPr>
          <a:xfrm>
            <a:off x="5208377" y="127234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EA360D-23EA-EC44-B1C4-6D99236AE11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6084282" y="1724518"/>
            <a:ext cx="4223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81CBC-B992-EA4D-9D8A-EAAEA1CB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0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Lift the state up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8" y="1202704"/>
            <a:ext cx="7261395" cy="2051710"/>
          </a:xfrm>
        </p:spPr>
        <p:txBody>
          <a:bodyPr>
            <a:normAutofit/>
          </a:bodyPr>
          <a:lstStyle/>
          <a:p>
            <a:r>
              <a:rPr lang="en-IT" dirty="0"/>
              <a:t>The idea is “Lift the state up”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D0203B-B382-2541-88AB-6D10BAFB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57" y="901688"/>
            <a:ext cx="4313449" cy="1562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7E8F47-0BAE-094C-A209-93D4F52728B7}"/>
              </a:ext>
            </a:extLst>
          </p:cNvPr>
          <p:cNvSpPr/>
          <p:nvPr/>
        </p:nvSpPr>
        <p:spPr>
          <a:xfrm>
            <a:off x="5518947" y="382780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C115E-CAA8-2343-9FFD-6FC090A689D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399075" y="4279984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C06E0B-770C-3B45-B6E3-DB3659163968}"/>
              </a:ext>
            </a:extLst>
          </p:cNvPr>
          <p:cNvSpPr/>
          <p:nvPr/>
        </p:nvSpPr>
        <p:spPr>
          <a:xfrm>
            <a:off x="6777034" y="481433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FE9DE-49BC-9E4C-BFD4-DAF283F5781E}"/>
              </a:ext>
            </a:extLst>
          </p:cNvPr>
          <p:cNvSpPr/>
          <p:nvPr/>
        </p:nvSpPr>
        <p:spPr>
          <a:xfrm>
            <a:off x="4136650" y="585350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2D75B3-D74C-DE45-88EF-62B9FEB3A47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016778" y="4279984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2B558-3D7B-9844-ABD4-AFDA88BEA52F}"/>
              </a:ext>
            </a:extLst>
          </p:cNvPr>
          <p:cNvSpPr/>
          <p:nvPr/>
        </p:nvSpPr>
        <p:spPr>
          <a:xfrm>
            <a:off x="4136650" y="481433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961CC-D043-2D4D-A591-A03064F5FA44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5016778" y="5266506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E441E-79CE-BF47-98C3-D5DB269840CB}"/>
              </a:ext>
            </a:extLst>
          </p:cNvPr>
          <p:cNvSpPr/>
          <p:nvPr/>
        </p:nvSpPr>
        <p:spPr>
          <a:xfrm>
            <a:off x="6777034" y="583593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8200B-C555-FF47-9960-F6AA380DF60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657162" y="5266505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44033-3107-9547-B58F-D34FCD0E263E}"/>
              </a:ext>
            </a:extLst>
          </p:cNvPr>
          <p:cNvSpPr/>
          <p:nvPr/>
        </p:nvSpPr>
        <p:spPr>
          <a:xfrm>
            <a:off x="2754353" y="382823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16016-EF7C-BC4E-96E8-CC83396D60A0}"/>
              </a:ext>
            </a:extLst>
          </p:cNvPr>
          <p:cNvSpPr/>
          <p:nvPr/>
        </p:nvSpPr>
        <p:spPr>
          <a:xfrm>
            <a:off x="8925113" y="297682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74C110-C66C-8042-B2DD-572676AA942C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4514609" y="4053897"/>
            <a:ext cx="1004338" cy="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8F6B4BE-2C0E-1240-B46B-F20A5D78BE04}"/>
              </a:ext>
            </a:extLst>
          </p:cNvPr>
          <p:cNvSpPr/>
          <p:nvPr/>
        </p:nvSpPr>
        <p:spPr>
          <a:xfrm>
            <a:off x="5518947" y="28628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EFB72A2-D2DA-1243-8DFE-E3EDC86F65C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399075" y="3202913"/>
            <a:ext cx="2526038" cy="346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3B6195-5264-664F-8AA5-26E090F92E0A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6399075" y="3315024"/>
            <a:ext cx="0" cy="51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5C293-8BDA-B540-B710-438B13F37DCB}"/>
              </a:ext>
            </a:extLst>
          </p:cNvPr>
          <p:cNvSpPr/>
          <p:nvPr/>
        </p:nvSpPr>
        <p:spPr>
          <a:xfrm>
            <a:off x="8661500" y="3549655"/>
            <a:ext cx="2514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Cart</a:t>
            </a:r>
            <a:r>
              <a:rPr lang="en-IT" sz="2400" dirty="0">
                <a:latin typeface="Palatino Linotype" panose="02040502050505030304" pitchFamily="18" charset="0"/>
              </a:rPr>
              <a:t> is injected through the tree.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8B966B-489A-EE4F-A4EC-21F379CF3524}"/>
              </a:ext>
            </a:extLst>
          </p:cNvPr>
          <p:cNvSpPr/>
          <p:nvPr/>
        </p:nvSpPr>
        <p:spPr>
          <a:xfrm>
            <a:off x="474231" y="4466791"/>
            <a:ext cx="2514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Catalog</a:t>
            </a:r>
            <a:r>
              <a:rPr lang="en-IT" sz="2400" dirty="0">
                <a:latin typeface="Palatino Linotype" panose="02040502050505030304" pitchFamily="18" charset="0"/>
              </a:rPr>
              <a:t> is just a variable of </a:t>
            </a:r>
            <a:r>
              <a:rPr lang="en-IT" sz="2400" dirty="0">
                <a:latin typeface="Courier" pitchFamily="2" charset="0"/>
              </a:rPr>
              <a:t>HomePage</a:t>
            </a:r>
            <a:r>
              <a:rPr lang="en-IT" sz="2400" dirty="0">
                <a:latin typeface="Palatino Linotype" panose="02040502050505030304" pitchFamily="18" charset="0"/>
              </a:rPr>
              <a:t>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2F9D2-C34B-FC48-8479-31B23C14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79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F9D3E45-5F76-644B-BD01-BF2B7C3B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42" y="1170604"/>
            <a:ext cx="2332797" cy="504876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20C791B-4456-E34F-B259-6765E4435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45" y="1170604"/>
            <a:ext cx="2332798" cy="5048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Let’s create a new project “shopper” that implements the case of study and shows how to use Provider.</a:t>
            </a:r>
          </a:p>
          <a:p>
            <a:pPr marL="0" indent="0">
              <a:buNone/>
            </a:pPr>
            <a:endParaRPr lang="en-IT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>
            <a:off x="8675239" y="1610886"/>
            <a:ext cx="1334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FAA9D8-989B-9A4C-B4B2-521DD1517A4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lab_07-state_management/shopper/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F981D7F-3A97-6E4F-8332-D70128928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7" y="3141064"/>
            <a:ext cx="3683000" cy="220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57D3A-122E-AE49-93FE-BF3A08EF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b="1" dirty="0"/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9D6CC-CC02-9045-8A89-73B8E6AA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40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9A86F-0401-834D-B129-B98EB091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82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FutureProvider/StreamProvider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and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Stream</a:t>
            </a:r>
            <a:r>
              <a:rPr lang="en-GB" dirty="0" err="1">
                <a:latin typeface="Courier" pitchFamily="2" charset="0"/>
              </a:rPr>
              <a:t>Provider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are the same thing as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but they work with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s and </a:t>
            </a:r>
            <a:r>
              <a:rPr lang="en-GB" dirty="0">
                <a:latin typeface="Courier" pitchFamily="2" charset="0"/>
              </a:rPr>
              <a:t>Stream</a:t>
            </a:r>
            <a:r>
              <a:rPr lang="en-GB" dirty="0"/>
              <a:t>s instead of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get_a_future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StreamProvider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get_a_stream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IT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initialData</a:t>
            </a:r>
            <a:r>
              <a:rPr lang="en-IT" sz="2400" dirty="0">
                <a:latin typeface="Palatino Linotype" panose="02040502050505030304" pitchFamily="18" charset="0"/>
              </a:rPr>
              <a:t> is used as value while the Future is loading.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C418A-8428-4B43-93F3-165B170D2E57}"/>
              </a:ext>
            </a:extLst>
          </p:cNvPr>
          <p:cNvSpPr/>
          <p:nvPr/>
        </p:nvSpPr>
        <p:spPr>
          <a:xfrm>
            <a:off x="8091874" y="4661762"/>
            <a:ext cx="353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create</a:t>
            </a:r>
            <a:r>
              <a:rPr lang="en-IT" sz="2400" dirty="0">
                <a:latin typeface="Palatino Linotype" panose="02040502050505030304" pitchFamily="18" charset="0"/>
              </a:rPr>
              <a:t> specifies the </a:t>
            </a:r>
            <a:r>
              <a:rPr lang="en-IT" sz="2400" dirty="0">
                <a:latin typeface="Courier" pitchFamily="2" charset="0"/>
              </a:rPr>
              <a:t>Future</a:t>
            </a:r>
            <a:r>
              <a:rPr lang="en-IT" sz="2400" dirty="0">
                <a:latin typeface="Palatino Linotype" panose="02040502050505030304" pitchFamily="18" charset="0"/>
              </a:rPr>
              <a:t> object.</a:t>
            </a:r>
            <a:endParaRPr lang="en-IT" sz="2400" dirty="0">
              <a:latin typeface="Courier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747541" y="3722600"/>
            <a:ext cx="4344333" cy="12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2569B7-EC37-714E-8EB9-51C6B56C5E5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355830" y="4212236"/>
            <a:ext cx="1736044" cy="8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4E9D2-7A89-F44D-AF87-067C03E5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MultiProvider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/>
          </a:bodyPr>
          <a:lstStyle/>
          <a:p>
            <a:r>
              <a:rPr lang="en-GB" dirty="0"/>
              <a:t>What if you need to inject more than one provider through the widget tree? Use </a:t>
            </a: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</a:t>
            </a:r>
            <a:r>
              <a:rPr lang="en-GB" dirty="0" err="1">
                <a:latin typeface="Courier" pitchFamily="2" charset="0"/>
              </a:rPr>
              <a:t>widget_tree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List of providers.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357797" y="3353268"/>
            <a:ext cx="4734077" cy="5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29569-E2F1-9B4F-9A21-B0C9813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0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ProxyProvider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if you have two models that you want to provide, but one of the models depends on the other one? In that case you can use 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 takes the value from one provider and lets it be injected into another provider.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create: (context) =&gt;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ProxyProvider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update: (context,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) =&gt;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7CB96-6715-ED4D-9229-69136B6E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39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– Much more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 lnSpcReduction="10000"/>
          </a:bodyPr>
          <a:lstStyle/>
          <a:p>
            <a:r>
              <a:rPr lang="en-IT" dirty="0"/>
              <a:t>Of course, t</a:t>
            </a:r>
            <a:r>
              <a:rPr lang="en-GB" dirty="0"/>
              <a:t>he</a:t>
            </a:r>
            <a:r>
              <a:rPr lang="en-IT" dirty="0"/>
              <a:t> Provider package can do much more</a:t>
            </a:r>
          </a:p>
          <a:p>
            <a:pPr lvl="1"/>
            <a:endParaRPr lang="en-IT" dirty="0"/>
          </a:p>
          <a:p>
            <a:pPr lvl="1"/>
            <a:r>
              <a:rPr lang="en-GB" dirty="0" err="1">
                <a:latin typeface="Courier" pitchFamily="2" charset="0"/>
              </a:rPr>
              <a:t>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ValueListenableProvider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ChangeNotifierProxyProvider</a:t>
            </a:r>
            <a:endParaRPr lang="en-GB" dirty="0">
              <a:latin typeface="Courier" pitchFamily="2" charset="0"/>
            </a:endParaRPr>
          </a:p>
          <a:p>
            <a:pPr lvl="1"/>
            <a:endParaRPr lang="en-GB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Selector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...</a:t>
            </a:r>
          </a:p>
          <a:p>
            <a:pPr lvl="1"/>
            <a:endParaRPr lang="en-IT" dirty="0"/>
          </a:p>
          <a:p>
            <a:r>
              <a:rPr lang="en-IT" dirty="0"/>
              <a:t>To learn more, take a look at this useful article: </a:t>
            </a:r>
          </a:p>
          <a:p>
            <a:pPr lvl="1"/>
            <a:r>
              <a:rPr lang="en-IT" dirty="0"/>
              <a:t> </a:t>
            </a:r>
            <a:r>
              <a:rPr lang="en-GB" dirty="0"/>
              <a:t>Making sense of all those Flutter Providers</a:t>
            </a:r>
          </a:p>
          <a:p>
            <a:pPr lvl="2"/>
            <a:r>
              <a:rPr lang="en-GB" dirty="0">
                <a:hlinkClick r:id="rId2"/>
              </a:rPr>
              <a:t>https://medium.com/flutter-community/making-sense-all-of-those-flutter-providers-e842e18f45dd</a:t>
            </a:r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6C29E-2316-B942-B887-683B9316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11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0B37B-AE23-2C4B-BF29-10DE9A83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State stands for everything that is necessary to define how the app and its screen behave and look at some point in time:</a:t>
            </a:r>
          </a:p>
          <a:p>
            <a:pPr lvl="1"/>
            <a:r>
              <a:rPr lang="en-IT" dirty="0"/>
              <a:t>Assets</a:t>
            </a:r>
          </a:p>
          <a:p>
            <a:pPr lvl="1"/>
            <a:r>
              <a:rPr lang="en-IT" dirty="0"/>
              <a:t>Variables</a:t>
            </a:r>
          </a:p>
          <a:p>
            <a:pPr lvl="1"/>
            <a:r>
              <a:rPr lang="en-IT" dirty="0"/>
              <a:t>Fonts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Conceptually can be divided in:</a:t>
            </a:r>
          </a:p>
          <a:p>
            <a:pPr lvl="1"/>
            <a:r>
              <a:rPr lang="en-IT" b="1" dirty="0"/>
              <a:t>Ephemeral state</a:t>
            </a:r>
            <a:r>
              <a:rPr lang="en-IT" dirty="0"/>
              <a:t>: sometimes called </a:t>
            </a:r>
            <a:r>
              <a:rPr lang="en-IT" i="1" dirty="0"/>
              <a:t>local state</a:t>
            </a:r>
            <a:r>
              <a:rPr lang="en-IT" dirty="0"/>
              <a:t>, what can be striclty contained in a Widget </a:t>
            </a:r>
          </a:p>
          <a:p>
            <a:pPr lvl="1"/>
            <a:r>
              <a:rPr lang="en-IT" b="1" dirty="0"/>
              <a:t>App state</a:t>
            </a:r>
            <a:r>
              <a:rPr lang="en-IT" dirty="0"/>
              <a:t>: sometimes called </a:t>
            </a:r>
            <a:r>
              <a:rPr lang="en-IT" i="1" dirty="0"/>
              <a:t>shared state</a:t>
            </a:r>
            <a:r>
              <a:rPr lang="en-IT" dirty="0"/>
              <a:t>, things that you want to share across many parts of the app</a:t>
            </a: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DFC4-130B-2C45-A12D-84AC2FC6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9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14451" cy="5334907"/>
          </a:xfrm>
        </p:spPr>
        <p:txBody>
          <a:bodyPr>
            <a:normAutofit/>
          </a:bodyPr>
          <a:lstStyle/>
          <a:p>
            <a:r>
              <a:rPr lang="en-GB" dirty="0"/>
              <a:t>Exercise 07.01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meal_manager</a:t>
            </a:r>
            <a:r>
              <a:rPr lang="en-US" dirty="0"/>
              <a:t>’, an app that stores the meal intakes of a user in terms of carbohydrate content and meal timing.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app needs to implement the following functionalities: </a:t>
            </a:r>
          </a:p>
          <a:p>
            <a:pPr lvl="2"/>
            <a:r>
              <a:rPr lang="en-US" dirty="0"/>
              <a:t>When a user opens (or restarts) the app, an empty list is showed;</a:t>
            </a:r>
          </a:p>
          <a:p>
            <a:pPr lvl="2"/>
            <a:r>
              <a:rPr lang="en-US" dirty="0"/>
              <a:t>By tapping a button, the user navigates to another page where he can add a new meal (CHO content and timing). Once he/she is done, the user taps a button and navigates back to the home page. The home page must show the updated meal list with the new meal just created;</a:t>
            </a:r>
          </a:p>
          <a:p>
            <a:pPr lvl="2"/>
            <a:r>
              <a:rPr lang="en-US" dirty="0"/>
              <a:t>The user can select a meal from the list. If he/she does that, he/she navigates to another page where he/she can edit or delete the meal entry from the list.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65F5E-766B-8A46-BC7B-5551310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Exercise: here’s a possible idea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229550AA-FD5D-9841-A567-158DE1010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3" y="1244173"/>
            <a:ext cx="1845847" cy="3994877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A9A1FF-442D-4E46-91FE-2A3D46714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91" y="1244173"/>
            <a:ext cx="1845848" cy="3994880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96F6853-65E7-9740-8338-216A71848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5" y="1244173"/>
            <a:ext cx="1845847" cy="3994876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5F7A13-493A-D543-BD6D-3B0AEA476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19" y="1244173"/>
            <a:ext cx="1845847" cy="3994877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low confidence">
            <a:extLst>
              <a:ext uri="{FF2B5EF4-FFF2-40B4-BE49-F238E27FC236}">
                <a16:creationId xmlns:a16="http://schemas.microsoft.com/office/drawing/2014/main" id="{7D5007F7-B1D1-004C-9DFA-56E9214D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40" y="1244173"/>
            <a:ext cx="1845847" cy="399487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DA53D-1F2C-3848-81A9-8193B7A15A93}"/>
              </a:ext>
            </a:extLst>
          </p:cNvPr>
          <p:cNvCxnSpPr>
            <a:cxnSpLocks/>
          </p:cNvCxnSpPr>
          <p:nvPr/>
        </p:nvCxnSpPr>
        <p:spPr>
          <a:xfrm flipV="1">
            <a:off x="2218544" y="2908092"/>
            <a:ext cx="944381" cy="1926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FDB17F-EE10-B748-AC3B-CA75BB6BB6C2}"/>
              </a:ext>
            </a:extLst>
          </p:cNvPr>
          <p:cNvCxnSpPr>
            <a:cxnSpLocks/>
          </p:cNvCxnSpPr>
          <p:nvPr/>
        </p:nvCxnSpPr>
        <p:spPr>
          <a:xfrm>
            <a:off x="4699416" y="1618950"/>
            <a:ext cx="936886" cy="1019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C5F105-16B0-864D-85A4-5E2B79E66F28}"/>
              </a:ext>
            </a:extLst>
          </p:cNvPr>
          <p:cNvCxnSpPr>
            <a:cxnSpLocks/>
          </p:cNvCxnSpPr>
          <p:nvPr/>
        </p:nvCxnSpPr>
        <p:spPr>
          <a:xfrm>
            <a:off x="6503205" y="1888773"/>
            <a:ext cx="1306670" cy="1094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CA7D56-751D-2748-8AC2-396811921E33}"/>
              </a:ext>
            </a:extLst>
          </p:cNvPr>
          <p:cNvCxnSpPr>
            <a:cxnSpLocks/>
          </p:cNvCxnSpPr>
          <p:nvPr/>
        </p:nvCxnSpPr>
        <p:spPr>
          <a:xfrm flipV="1">
            <a:off x="9158405" y="3800007"/>
            <a:ext cx="1207293" cy="1113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76DD2-D4AA-EC49-ABA3-50DB41E08529}"/>
              </a:ext>
            </a:extLst>
          </p:cNvPr>
          <p:cNvSpPr/>
          <p:nvPr/>
        </p:nvSpPr>
        <p:spPr>
          <a:xfrm>
            <a:off x="534413" y="5461054"/>
            <a:ext cx="2049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Homepage is initially empty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3D3E3-C557-EF43-8409-D2BE67BA5353}"/>
              </a:ext>
            </a:extLst>
          </p:cNvPr>
          <p:cNvSpPr/>
          <p:nvPr/>
        </p:nvSpPr>
        <p:spPr>
          <a:xfrm>
            <a:off x="3012299" y="5461054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button is tapped the user navigates to another page where he/she can add a new meal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5CCD2-B1B2-EF4E-BCDC-258E9B2C88DD}"/>
              </a:ext>
            </a:extLst>
          </p:cNvPr>
          <p:cNvSpPr/>
          <p:nvPr/>
        </p:nvSpPr>
        <p:spPr>
          <a:xfrm>
            <a:off x="5189405" y="5423575"/>
            <a:ext cx="2049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user is done the new meal is added to the 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B51B24-C99A-544D-9531-6DD27BC03D55}"/>
              </a:ext>
            </a:extLst>
          </p:cNvPr>
          <p:cNvSpPr/>
          <p:nvPr/>
        </p:nvSpPr>
        <p:spPr>
          <a:xfrm>
            <a:off x="7248780" y="5461054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meal is tapped, the user navigates to a new screen where he/she can edit or delete 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88CCA-8AA7-A24E-84CB-726D1CD4AD9C}"/>
              </a:ext>
            </a:extLst>
          </p:cNvPr>
          <p:cNvSpPr/>
          <p:nvPr/>
        </p:nvSpPr>
        <p:spPr>
          <a:xfrm>
            <a:off x="9747368" y="5507220"/>
            <a:ext cx="2049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If the meal is edited/deleted the list is updated.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DE765-501F-6541-9A0D-1C7F8D96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71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AD0C-792C-CF4C-B1D5-345BFD59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92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Provider</a:t>
            </a:r>
          </a:p>
          <a:p>
            <a:endParaRPr lang="en-GB" dirty="0"/>
          </a:p>
          <a:p>
            <a:r>
              <a:rPr lang="en-GB" dirty="0"/>
              <a:t>Take a look to other approaches, e.g., </a:t>
            </a:r>
            <a:r>
              <a:rPr lang="en-GB" dirty="0" err="1"/>
              <a:t>Riverpod</a:t>
            </a:r>
            <a:r>
              <a:rPr lang="en-GB" dirty="0"/>
              <a:t> or </a:t>
            </a:r>
            <a:r>
              <a:rPr lang="en-GB" dirty="0" err="1"/>
              <a:t>BLoC</a:t>
            </a:r>
            <a:r>
              <a:rPr lang="en-GB" dirty="0"/>
              <a:t>. Maybe there is something that fits better your way of thinking!</a:t>
            </a:r>
          </a:p>
          <a:p>
            <a:endParaRPr lang="en-GB" dirty="0"/>
          </a:p>
          <a:p>
            <a:r>
              <a:rPr lang="en-GB" dirty="0"/>
              <a:t>Take a look at my solution. You will find some useful code.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CFC3E-1378-2647-904C-EBD658A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75FA-29EF-4844-8FBA-457AB668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1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State management</a:t>
            </a:r>
          </a:p>
          <a:p>
            <a:pPr lvl="1"/>
            <a:r>
              <a:rPr lang="en-GB" dirty="0">
                <a:hlinkClick r:id="rId2"/>
              </a:rPr>
              <a:t>https://docs.flutter.dev/development/data-and-backend/state-mgmt/intro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Making sense of all those Flutter Providers</a:t>
            </a:r>
          </a:p>
          <a:p>
            <a:pPr lvl="1"/>
            <a:r>
              <a:rPr lang="en-GB" dirty="0">
                <a:hlinkClick r:id="rId3"/>
              </a:rPr>
              <a:t>https://medium.com/flutter-community/making-sense-all-of-those-flutter-providers-e842e18f45dd</a:t>
            </a:r>
            <a:r>
              <a:rPr lang="en-GB" dirty="0"/>
              <a:t>	</a:t>
            </a:r>
          </a:p>
          <a:p>
            <a:pPr lvl="1"/>
            <a:endParaRPr lang="en-GB" dirty="0"/>
          </a:p>
          <a:p>
            <a:r>
              <a:rPr lang="en-GB" dirty="0"/>
              <a:t>List of state management approaches</a:t>
            </a:r>
          </a:p>
          <a:p>
            <a:pPr lvl="1"/>
            <a:r>
              <a:rPr lang="en-GB" dirty="0">
                <a:hlinkClick r:id="rId4"/>
              </a:rPr>
              <a:t>https://docs.flutter.dev/development/data-and-backend/state-mgmt/options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65FD1-2BD8-A345-B072-D664E640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There is no universal rule to chose if a variable is part of the ephemeral state or the app state. A diagram that can help: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D48EF-525C-7347-A19C-5E697588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34" y="2394318"/>
            <a:ext cx="6654132" cy="4301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2D3C8-7575-A545-BF72-EF0DC285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9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Remember: Flutter is declarative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Flutter is a declarative framework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State is changed? Build methods are called and the UI is refreshed. 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E30D3-8790-9943-8C8B-4185AFE3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3" y="1845995"/>
            <a:ext cx="8740942" cy="3166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BC1AD-B85B-6F44-A358-D087237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8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So far, we had a grasp on state management:</a:t>
            </a:r>
          </a:p>
          <a:p>
            <a:pPr lvl="1"/>
            <a:r>
              <a:rPr lang="en-IT" dirty="0"/>
              <a:t>Stateful widgets: their state can change through time</a:t>
            </a:r>
          </a:p>
          <a:p>
            <a:pPr lvl="1"/>
            <a:r>
              <a:rPr lang="en-IT" dirty="0"/>
              <a:t>Stateless widgets: th</a:t>
            </a:r>
            <a:r>
              <a:rPr lang="en-GB" dirty="0" err="1"/>
              <a:t>ei</a:t>
            </a:r>
            <a:r>
              <a:rPr lang="en-IT" dirty="0"/>
              <a:t>r state cannot change though time</a:t>
            </a:r>
          </a:p>
          <a:p>
            <a:pPr marL="457200" lvl="1" indent="0">
              <a:buNone/>
            </a:pPr>
            <a:r>
              <a:rPr lang="en-IT" dirty="0"/>
              <a:t> </a:t>
            </a:r>
          </a:p>
          <a:p>
            <a:r>
              <a:rPr lang="en-IT" dirty="0"/>
              <a:t>We need to understand how to change state when something occurs (e.g., a button is pressed, data change,…) and reflect those changes to the UI (rebuilding it).</a:t>
            </a:r>
          </a:p>
          <a:p>
            <a:endParaRPr lang="en-IT" dirty="0"/>
          </a:p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2B687-1842-0E4B-B7EC-B11C850C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6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57E28-503C-4B46-9DF8-80B638575285}"/>
              </a:ext>
            </a:extLst>
          </p:cNvPr>
          <p:cNvSpPr/>
          <p:nvPr/>
        </p:nvSpPr>
        <p:spPr>
          <a:xfrm>
            <a:off x="935047" y="1617761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BFD94-8BFC-FA4D-9311-071744E6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26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4425" cy="4927192"/>
          </a:xfrm>
        </p:spPr>
        <p:txBody>
          <a:bodyPr>
            <a:normAutofit fontScale="92500" lnSpcReduction="10000"/>
          </a:bodyPr>
          <a:lstStyle/>
          <a:p>
            <a:r>
              <a:rPr lang="en-IT" dirty="0"/>
              <a:t>Why we cannot fully depend on this approach?</a:t>
            </a:r>
          </a:p>
          <a:p>
            <a:endParaRPr lang="en-IT" dirty="0"/>
          </a:p>
          <a:p>
            <a:r>
              <a:rPr lang="en-GB" dirty="0"/>
              <a:t>In a typical widget tree, when two children of a parent are not in the same class as of the parent, rendering one child from another becomes impossible until and unless you involve the parent for the same. </a:t>
            </a:r>
          </a:p>
          <a:p>
            <a:endParaRPr lang="en-GB" dirty="0"/>
          </a:p>
          <a:p>
            <a:r>
              <a:rPr lang="en-GB" dirty="0"/>
              <a:t>You either have to call a </a:t>
            </a:r>
            <a:r>
              <a:rPr lang="en-GB" dirty="0" err="1"/>
              <a:t>setState</a:t>
            </a:r>
            <a:r>
              <a:rPr lang="en-GB" dirty="0"/>
              <a:t>() from parent which in turn renders both children or pass a call-back function from one child to another child via the Parent.</a:t>
            </a:r>
          </a:p>
          <a:p>
            <a:endParaRPr lang="en-GB" dirty="0"/>
          </a:p>
          <a:p>
            <a:r>
              <a:rPr lang="en-GB" dirty="0"/>
              <a:t>In other words, app state is very messy to handle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CB63E-47EF-074B-8512-2FB03A1BF4E1}"/>
              </a:ext>
            </a:extLst>
          </p:cNvPr>
          <p:cNvSpPr/>
          <p:nvPr/>
        </p:nvSpPr>
        <p:spPr>
          <a:xfrm>
            <a:off x="8827240" y="23819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Parent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9DA94-9307-DA4C-8711-9583DDEBA4F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414467" y="2834075"/>
            <a:ext cx="1292901" cy="106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79FF9A-58D0-4B4D-8605-A7A6D112EEB0}"/>
              </a:ext>
            </a:extLst>
          </p:cNvPr>
          <p:cNvSpPr/>
          <p:nvPr/>
        </p:nvSpPr>
        <p:spPr>
          <a:xfrm>
            <a:off x="7534339" y="3895269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Rendering Child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C281E-3E55-BE46-A26D-179D0B8D3F85}"/>
              </a:ext>
            </a:extLst>
          </p:cNvPr>
          <p:cNvSpPr/>
          <p:nvPr/>
        </p:nvSpPr>
        <p:spPr>
          <a:xfrm>
            <a:off x="10174723" y="3895270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Renderer Child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397448-7A4B-5249-BD13-3989BEA60A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07368" y="2834075"/>
            <a:ext cx="1347483" cy="106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15DC882D-911F-B54D-A90D-6F48F4034A44}"/>
              </a:ext>
            </a:extLst>
          </p:cNvPr>
          <p:cNvSpPr/>
          <p:nvPr/>
        </p:nvSpPr>
        <p:spPr>
          <a:xfrm rot="5400000">
            <a:off x="9572457" y="3807805"/>
            <a:ext cx="269823" cy="70206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4" name="Graphic 23" descr="Confused person outline">
            <a:extLst>
              <a:ext uri="{FF2B5EF4-FFF2-40B4-BE49-F238E27FC236}">
                <a16:creationId xmlns:a16="http://schemas.microsoft.com/office/drawing/2014/main" id="{52FB9F98-7E14-AE40-9EC8-AB4D1B58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219" y="5141830"/>
            <a:ext cx="1124298" cy="1124298"/>
          </a:xfrm>
          <a:prstGeom prst="rect">
            <a:avLst/>
          </a:prstGeom>
        </p:spPr>
      </p:pic>
      <p:pic>
        <p:nvPicPr>
          <p:cNvPr id="26" name="Graphic 25" descr="Question mark outline">
            <a:extLst>
              <a:ext uri="{FF2B5EF4-FFF2-40B4-BE49-F238E27FC236}">
                <a16:creationId xmlns:a16="http://schemas.microsoft.com/office/drawing/2014/main" id="{E0A3F5AC-29C2-6D47-AB9C-17451500C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2317" y="4743351"/>
            <a:ext cx="695203" cy="6952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3B2A1-2C1D-B44A-9418-099FE91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So, how to manage state?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There is no such a thing as a “</a:t>
            </a:r>
            <a:r>
              <a:rPr lang="en-IT" i="1" dirty="0"/>
              <a:t>universal way to manage state</a:t>
            </a:r>
            <a:r>
              <a:rPr lang="en-IT" dirty="0"/>
              <a:t>”</a:t>
            </a:r>
          </a:p>
          <a:p>
            <a:endParaRPr lang="en-IT" dirty="0"/>
          </a:p>
          <a:p>
            <a:r>
              <a:rPr lang="en-IT" dirty="0"/>
              <a:t>Actually, there are a lot of possible approaches:</a:t>
            </a:r>
          </a:p>
          <a:p>
            <a:pPr lvl="1"/>
            <a:r>
              <a:rPr lang="en-IT" dirty="0"/>
              <a:t>Provider</a:t>
            </a:r>
          </a:p>
          <a:p>
            <a:pPr lvl="1"/>
            <a:r>
              <a:rPr lang="en-IT" dirty="0"/>
              <a:t>Riverpod</a:t>
            </a:r>
          </a:p>
          <a:p>
            <a:pPr lvl="1"/>
            <a:r>
              <a:rPr lang="en-IT" dirty="0"/>
              <a:t>Redux</a:t>
            </a:r>
          </a:p>
          <a:p>
            <a:pPr lvl="1"/>
            <a:r>
              <a:rPr lang="en-IT" dirty="0"/>
              <a:t>BLoC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Every approach has its PROs and CONs. So? </a:t>
            </a:r>
          </a:p>
          <a:p>
            <a:endParaRPr lang="en-IT" dirty="0"/>
          </a:p>
          <a:p>
            <a:r>
              <a:rPr lang="en-IT" dirty="0"/>
              <a:t>Here, we will discuss </a:t>
            </a:r>
            <a:r>
              <a:rPr lang="en-IT" b="1" dirty="0"/>
              <a:t>Provider</a:t>
            </a:r>
            <a:r>
              <a:rPr lang="en-IT" dirty="0"/>
              <a:t>, the recommended approach by the Flutter community. </a:t>
            </a:r>
          </a:p>
        </p:txBody>
      </p:sp>
      <p:pic>
        <p:nvPicPr>
          <p:cNvPr id="5" name="Graphic 4" descr="Confused person outline">
            <a:extLst>
              <a:ext uri="{FF2B5EF4-FFF2-40B4-BE49-F238E27FC236}">
                <a16:creationId xmlns:a16="http://schemas.microsoft.com/office/drawing/2014/main" id="{37AFF123-E862-FA4B-B7D8-9C4C93C0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4131" y="2169827"/>
            <a:ext cx="2755692" cy="2755692"/>
          </a:xfrm>
          <a:prstGeom prst="rect">
            <a:avLst/>
          </a:prstGeom>
        </p:spPr>
      </p:pic>
      <p:pic>
        <p:nvPicPr>
          <p:cNvPr id="4" name="Graphic 3" descr="Question mark outline">
            <a:extLst>
              <a:ext uri="{FF2B5EF4-FFF2-40B4-BE49-F238E27FC236}">
                <a16:creationId xmlns:a16="http://schemas.microsoft.com/office/drawing/2014/main" id="{7548BA2D-CED0-9C44-A4B2-E8DEB1529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148" y="1403220"/>
            <a:ext cx="1054308" cy="1054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7FD1F-2322-984C-8667-6DAB87C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64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17651</TotalTime>
  <Words>1839</Words>
  <Application>Microsoft Macintosh PowerPoint</Application>
  <PresentationFormat>Widescreen</PresentationFormat>
  <Paragraphs>403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State</vt:lpstr>
      <vt:lpstr>State</vt:lpstr>
      <vt:lpstr>Remember: Flutter is declarative</vt:lpstr>
      <vt:lpstr>So far…</vt:lpstr>
      <vt:lpstr>So far…</vt:lpstr>
      <vt:lpstr>The limitation</vt:lpstr>
      <vt:lpstr>So, how to manage state?</vt:lpstr>
      <vt:lpstr>Outline</vt:lpstr>
      <vt:lpstr>Provider core idea</vt:lpstr>
      <vt:lpstr>Provider classes </vt:lpstr>
      <vt:lpstr>Provider classes </vt:lpstr>
      <vt:lpstr>Provider classes: ChangeNotifier </vt:lpstr>
      <vt:lpstr>Provider classes: ChangeNotifierProvider </vt:lpstr>
      <vt:lpstr>Provider classes: Consumer </vt:lpstr>
      <vt:lpstr>Wrapping up: Provider (core) flow</vt:lpstr>
      <vt:lpstr>Outline</vt:lpstr>
      <vt:lpstr>Case of study</vt:lpstr>
      <vt:lpstr>Case of study – UI widget tree</vt:lpstr>
      <vt:lpstr>Lift the state up</vt:lpstr>
      <vt:lpstr>Case of study - Live</vt:lpstr>
      <vt:lpstr>Outline</vt:lpstr>
      <vt:lpstr>Provider classes </vt:lpstr>
      <vt:lpstr>Provider classes: FutureProvider/StreamProvider </vt:lpstr>
      <vt:lpstr>Provider classes: MultiProvider</vt:lpstr>
      <vt:lpstr>Provider classes: ProxyProvider</vt:lpstr>
      <vt:lpstr>Provider classes – Much more </vt:lpstr>
      <vt:lpstr>Outline</vt:lpstr>
      <vt:lpstr>Exercise</vt:lpstr>
      <vt:lpstr>Exercise: here’s a possible idea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245</cp:revision>
  <dcterms:created xsi:type="dcterms:W3CDTF">2021-07-19T09:08:13Z</dcterms:created>
  <dcterms:modified xsi:type="dcterms:W3CDTF">2023-04-14T07:02:45Z</dcterms:modified>
</cp:coreProperties>
</file>