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9" r:id="rId4"/>
    <p:sldId id="260" r:id="rId5"/>
    <p:sldId id="262" r:id="rId6"/>
    <p:sldId id="261" r:id="rId7"/>
    <p:sldId id="263" r:id="rId8"/>
    <p:sldId id="264" r:id="rId9"/>
    <p:sldId id="265" r:id="rId10"/>
    <p:sldId id="279" r:id="rId11"/>
    <p:sldId id="280" r:id="rId12"/>
    <p:sldId id="269" r:id="rId13"/>
    <p:sldId id="277" r:id="rId14"/>
    <p:sldId id="266" r:id="rId15"/>
    <p:sldId id="267" r:id="rId16"/>
    <p:sldId id="270" r:id="rId17"/>
    <p:sldId id="271" r:id="rId18"/>
    <p:sldId id="282" r:id="rId19"/>
    <p:sldId id="272" r:id="rId20"/>
    <p:sldId id="278" r:id="rId21"/>
    <p:sldId id="275" r:id="rId22"/>
    <p:sldId id="274" r:id="rId23"/>
    <p:sldId id="281" r:id="rId24"/>
    <p:sldId id="27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essuno stile, griglia tabel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Stile chiaro 1 - Colore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27" autoAdjust="0"/>
    <p:restoredTop sz="94660"/>
  </p:normalViewPr>
  <p:slideViewPr>
    <p:cSldViewPr snapToGrid="0">
      <p:cViewPr varScale="1">
        <p:scale>
          <a:sx n="123" d="100"/>
          <a:sy n="123" d="100"/>
        </p:scale>
        <p:origin x="39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1090E0-FB0C-49E9-9864-9F53EABEA96F}" type="datetimeFigureOut">
              <a:rPr lang="en-GB" smtClean="0"/>
              <a:t>08/04/2024</a:t>
            </a:fld>
            <a:endParaRPr lang="en-GB"/>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69C82F-DE94-4CA4-8B4D-F0EAC95D82AA}" type="slidenum">
              <a:rPr lang="en-GB" smtClean="0"/>
              <a:t>‹#›</a:t>
            </a:fld>
            <a:endParaRPr lang="en-GB"/>
          </a:p>
        </p:txBody>
      </p:sp>
    </p:spTree>
    <p:extLst>
      <p:ext uri="{BB962C8B-B14F-4D97-AF65-F5344CB8AC3E}">
        <p14:creationId xmlns:p14="http://schemas.microsoft.com/office/powerpoint/2010/main" val="14210948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428172" y="161926"/>
            <a:ext cx="11368314" cy="860243"/>
          </a:xfrm>
        </p:spPr>
        <p:txBody>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3" name="Segnaposto contenuto 2"/>
          <p:cNvSpPr>
            <a:spLocks noGrp="1"/>
          </p:cNvSpPr>
          <p:nvPr>
            <p:ph idx="1"/>
          </p:nvPr>
        </p:nvSpPr>
        <p:spPr>
          <a:xfrm>
            <a:off x="428172" y="1361167"/>
            <a:ext cx="11368314" cy="4858203"/>
          </a:xfrm>
        </p:spPr>
        <p:txBody>
          <a:bodyPr/>
          <a:lstStyle>
            <a:lvl5pPr>
              <a:defRPr/>
            </a:lvl5p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a:p>
            <a:pPr lvl="4"/>
            <a:endParaRPr lang="en-GB" noProof="0" dirty="0"/>
          </a:p>
        </p:txBody>
      </p:sp>
      <p:sp>
        <p:nvSpPr>
          <p:cNvPr id="6" name="Segnaposto numero diapositiva 5"/>
          <p:cNvSpPr>
            <a:spLocks noGrp="1"/>
          </p:cNvSpPr>
          <p:nvPr>
            <p:ph type="sldNum" sz="quarter" idx="12"/>
          </p:nvPr>
        </p:nvSpPr>
        <p:spPr/>
        <p:txBody>
          <a:bodyPr/>
          <a:lstStyle/>
          <a:p>
            <a:fld id="{31DE2C5B-556E-47B8-A792-024C2FCA4ACC}" type="slidenum">
              <a:rPr lang="en-GB" smtClean="0"/>
              <a:t>‹#›</a:t>
            </a:fld>
            <a:endParaRPr lang="en-GB"/>
          </a:p>
        </p:txBody>
      </p:sp>
      <p:sp>
        <p:nvSpPr>
          <p:cNvPr id="7" name="Rettangolo arrotondato 6"/>
          <p:cNvSpPr/>
          <p:nvPr userDrawn="1"/>
        </p:nvSpPr>
        <p:spPr>
          <a:xfrm>
            <a:off x="1393371" y="1022169"/>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4038387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a:xfrm>
            <a:off x="428172" y="161926"/>
            <a:ext cx="11368314" cy="860243"/>
          </a:xfrm>
        </p:spPr>
        <p:txBody>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3" name="Segnaposto contenuto 2"/>
          <p:cNvSpPr>
            <a:spLocks noGrp="1"/>
          </p:cNvSpPr>
          <p:nvPr>
            <p:ph sz="half" idx="1"/>
          </p:nvPr>
        </p:nvSpPr>
        <p:spPr>
          <a:xfrm>
            <a:off x="428172" y="1364343"/>
            <a:ext cx="5591628" cy="4812620"/>
          </a:xfrm>
        </p:spPr>
        <p:txBody>
          <a:body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p:txBody>
      </p:sp>
      <p:sp>
        <p:nvSpPr>
          <p:cNvPr id="4" name="Segnaposto contenuto 3"/>
          <p:cNvSpPr>
            <a:spLocks noGrp="1"/>
          </p:cNvSpPr>
          <p:nvPr>
            <p:ph sz="half" idx="2"/>
          </p:nvPr>
        </p:nvSpPr>
        <p:spPr>
          <a:xfrm>
            <a:off x="6172200" y="1364343"/>
            <a:ext cx="5624286" cy="4812620"/>
          </a:xfrm>
        </p:spPr>
        <p:txBody>
          <a:body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p:txBody>
      </p:sp>
      <p:sp>
        <p:nvSpPr>
          <p:cNvPr id="7" name="Segnaposto numero diapositiva 6"/>
          <p:cNvSpPr>
            <a:spLocks noGrp="1"/>
          </p:cNvSpPr>
          <p:nvPr>
            <p:ph type="sldNum" sz="quarter" idx="12"/>
          </p:nvPr>
        </p:nvSpPr>
        <p:spPr/>
        <p:txBody>
          <a:bodyPr/>
          <a:lstStyle/>
          <a:p>
            <a:fld id="{31DE2C5B-556E-47B8-A792-024C2FCA4ACC}" type="slidenum">
              <a:rPr lang="en-GB" smtClean="0"/>
              <a:t>‹#›</a:t>
            </a:fld>
            <a:endParaRPr lang="en-GB"/>
          </a:p>
        </p:txBody>
      </p:sp>
      <p:sp>
        <p:nvSpPr>
          <p:cNvPr id="8" name="Rettangolo arrotondato 7"/>
          <p:cNvSpPr/>
          <p:nvPr userDrawn="1"/>
        </p:nvSpPr>
        <p:spPr>
          <a:xfrm>
            <a:off x="1393371" y="1022169"/>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575948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positiva titolo">
    <p:spTree>
      <p:nvGrpSpPr>
        <p:cNvPr id="1" name=""/>
        <p:cNvGrpSpPr/>
        <p:nvPr/>
      </p:nvGrpSpPr>
      <p:grpSpPr>
        <a:xfrm>
          <a:off x="0" y="0"/>
          <a:ext cx="0" cy="0"/>
          <a:chOff x="0" y="0"/>
          <a:chExt cx="0" cy="0"/>
        </a:xfrm>
      </p:grpSpPr>
      <p:sp>
        <p:nvSpPr>
          <p:cNvPr id="3" name="Sottotitolo 2"/>
          <p:cNvSpPr>
            <a:spLocks noGrp="1"/>
          </p:cNvSpPr>
          <p:nvPr>
            <p:ph type="subTitle" idx="1"/>
          </p:nvPr>
        </p:nvSpPr>
        <p:spPr>
          <a:xfrm>
            <a:off x="1426028" y="2355399"/>
            <a:ext cx="9456058" cy="1570716"/>
          </a:xfrm>
        </p:spPr>
        <p:txBody>
          <a:bodyPr anchor="ctr">
            <a:noAutofit/>
          </a:bodyPr>
          <a:lstStyle>
            <a:lvl1pPr marL="0" indent="0" algn="ctr">
              <a:buNone/>
              <a:defRPr sz="48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it-IT" dirty="0"/>
          </a:p>
        </p:txBody>
      </p:sp>
      <p:sp>
        <p:nvSpPr>
          <p:cNvPr id="7" name="Rettangolo arrotondato 6"/>
          <p:cNvSpPr/>
          <p:nvPr userDrawn="1"/>
        </p:nvSpPr>
        <p:spPr>
          <a:xfrm>
            <a:off x="2997200" y="855254"/>
            <a:ext cx="6125029"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ttangolo arrotondato 7"/>
          <p:cNvSpPr/>
          <p:nvPr userDrawn="1"/>
        </p:nvSpPr>
        <p:spPr>
          <a:xfrm>
            <a:off x="1426028" y="4152532"/>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Titolo 1"/>
          <p:cNvSpPr txBox="1">
            <a:spLocks/>
          </p:cNvSpPr>
          <p:nvPr userDrawn="1"/>
        </p:nvSpPr>
        <p:spPr>
          <a:xfrm>
            <a:off x="460370" y="1155224"/>
            <a:ext cx="10926088" cy="94592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2000" kern="1200" baseline="0">
                <a:solidFill>
                  <a:schemeClr val="tx1"/>
                </a:solidFill>
                <a:latin typeface="Palatino Linotype" panose="02040502050505030304" pitchFamily="18" charset="0"/>
                <a:ea typeface="+mj-ea"/>
                <a:cs typeface="+mj-cs"/>
              </a:defRPr>
            </a:lvl1pPr>
          </a:lstStyle>
          <a:p>
            <a:r>
              <a:rPr lang="it-IT" sz="2800" b="0" dirty="0" err="1"/>
              <a:t>Biomedical</a:t>
            </a:r>
            <a:r>
              <a:rPr lang="it-IT" sz="2800" b="0" dirty="0"/>
              <a:t> </a:t>
            </a:r>
            <a:r>
              <a:rPr lang="it-IT" sz="2800" b="0" dirty="0" err="1"/>
              <a:t>Wearable</a:t>
            </a:r>
            <a:r>
              <a:rPr lang="it-IT" sz="2800" b="0" dirty="0"/>
              <a:t> Technologies </a:t>
            </a:r>
          </a:p>
          <a:p>
            <a:r>
              <a:rPr lang="it-IT" sz="2800" b="0" dirty="0"/>
              <a:t>for Healthcare and </a:t>
            </a:r>
            <a:r>
              <a:rPr lang="it-IT" sz="2800" b="0" dirty="0" err="1"/>
              <a:t>Wellbeing</a:t>
            </a:r>
            <a:r>
              <a:rPr lang="it-IT" sz="2800" b="0" dirty="0"/>
              <a:t>  </a:t>
            </a:r>
            <a:endParaRPr lang="en-GB" sz="2800" b="0" dirty="0"/>
          </a:p>
        </p:txBody>
      </p:sp>
      <p:sp>
        <p:nvSpPr>
          <p:cNvPr id="10" name="Titolo 1"/>
          <p:cNvSpPr txBox="1">
            <a:spLocks/>
          </p:cNvSpPr>
          <p:nvPr userDrawn="1"/>
        </p:nvSpPr>
        <p:spPr>
          <a:xfrm>
            <a:off x="1426028" y="4424669"/>
            <a:ext cx="9456058" cy="1005024"/>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2000" kern="1200" baseline="0">
                <a:solidFill>
                  <a:schemeClr val="tx1"/>
                </a:solidFill>
                <a:latin typeface="Palatino Linotype" panose="02040502050505030304" pitchFamily="18" charset="0"/>
                <a:ea typeface="+mj-ea"/>
                <a:cs typeface="+mj-cs"/>
              </a:defRPr>
            </a:lvl1pPr>
          </a:lstStyle>
          <a:p>
            <a:pPr>
              <a:spcAft>
                <a:spcPts val="600"/>
              </a:spcAft>
            </a:pPr>
            <a:r>
              <a:rPr lang="it-IT" sz="2800" dirty="0"/>
              <a:t>A.Y. 2023-2024</a:t>
            </a:r>
          </a:p>
          <a:p>
            <a:pPr>
              <a:spcAft>
                <a:spcPts val="600"/>
              </a:spcAft>
            </a:pPr>
            <a:r>
              <a:rPr lang="it-IT" sz="2800" baseline="0" dirty="0"/>
              <a:t>Giacomo Cappon</a:t>
            </a:r>
            <a:endParaRPr lang="en-GB" sz="2800" dirty="0"/>
          </a:p>
        </p:txBody>
      </p:sp>
      <p:sp>
        <p:nvSpPr>
          <p:cNvPr id="14" name="CasellaDiTesto 13"/>
          <p:cNvSpPr txBox="1"/>
          <p:nvPr userDrawn="1"/>
        </p:nvSpPr>
        <p:spPr>
          <a:xfrm>
            <a:off x="2997200" y="133745"/>
            <a:ext cx="6125030" cy="707886"/>
          </a:xfrm>
          <a:prstGeom prst="rect">
            <a:avLst/>
          </a:prstGeom>
          <a:noFill/>
        </p:spPr>
        <p:txBody>
          <a:bodyPr wrap="square" rtlCol="0">
            <a:spAutoFit/>
          </a:bodyPr>
          <a:lstStyle/>
          <a:p>
            <a:pPr algn="ctr"/>
            <a:r>
              <a:rPr kumimoji="0" lang="it-IT" sz="2000" b="0" i="0" u="none" strike="noStrike" kern="1200" cap="small" spc="0" normalizeH="0" baseline="0" noProof="0" dirty="0" err="1">
                <a:ln>
                  <a:noFill/>
                </a:ln>
                <a:solidFill>
                  <a:prstClr val="black"/>
                </a:solidFill>
                <a:effectLst/>
                <a:uLnTx/>
                <a:uFillTx/>
                <a:latin typeface="Palatino Linotype" panose="02040502050505030304" pitchFamily="18" charset="0"/>
                <a:ea typeface="+mj-ea"/>
                <a:cs typeface="+mj-cs"/>
              </a:rPr>
              <a:t>University</a:t>
            </a:r>
            <a:r>
              <a:rPr kumimoji="0" lang="it-IT" sz="2000" b="0" i="0" u="none" strike="noStrike" kern="1200" cap="small" spc="0" normalizeH="0" baseline="0" noProof="0" dirty="0">
                <a:ln>
                  <a:noFill/>
                </a:ln>
                <a:solidFill>
                  <a:prstClr val="black"/>
                </a:solidFill>
                <a:effectLst/>
                <a:uLnTx/>
                <a:uFillTx/>
                <a:latin typeface="Palatino Linotype" panose="02040502050505030304" pitchFamily="18" charset="0"/>
                <a:ea typeface="+mj-ea"/>
                <a:cs typeface="+mj-cs"/>
              </a:rPr>
              <a:t> of Padova</a:t>
            </a:r>
            <a:br>
              <a:rPr kumimoji="0" lang="it-IT" sz="2000" b="0" i="0" u="none" strike="noStrike" kern="1200" cap="small" spc="0" normalizeH="0" baseline="0" noProof="0" dirty="0">
                <a:ln>
                  <a:noFill/>
                </a:ln>
                <a:solidFill>
                  <a:prstClr val="black"/>
                </a:solidFill>
                <a:effectLst/>
                <a:uLnTx/>
                <a:uFillTx/>
                <a:latin typeface="Palatino Linotype" panose="02040502050505030304" pitchFamily="18" charset="0"/>
                <a:ea typeface="+mj-ea"/>
                <a:cs typeface="+mj-cs"/>
              </a:rPr>
            </a:br>
            <a:r>
              <a:rPr kumimoji="0" lang="it-IT" sz="2000" b="0" i="0" u="none" strike="noStrike" kern="1200" cap="small" spc="0" normalizeH="0" baseline="0" noProof="0" dirty="0" err="1">
                <a:ln>
                  <a:noFill/>
                </a:ln>
                <a:solidFill>
                  <a:prstClr val="black"/>
                </a:solidFill>
                <a:effectLst/>
                <a:uLnTx/>
                <a:uFillTx/>
                <a:latin typeface="Palatino Linotype" panose="02040502050505030304" pitchFamily="18" charset="0"/>
                <a:ea typeface="+mj-ea"/>
                <a:cs typeface="+mj-cs"/>
              </a:rPr>
              <a:t>Department</a:t>
            </a:r>
            <a:r>
              <a:rPr kumimoji="0" lang="it-IT" sz="2000" b="0" i="0" u="none" strike="noStrike" kern="1200" cap="small" spc="0" normalizeH="0" baseline="0" noProof="0" dirty="0">
                <a:ln>
                  <a:noFill/>
                </a:ln>
                <a:solidFill>
                  <a:prstClr val="black"/>
                </a:solidFill>
                <a:effectLst/>
                <a:uLnTx/>
                <a:uFillTx/>
                <a:latin typeface="Palatino Linotype" panose="02040502050505030304" pitchFamily="18" charset="0"/>
                <a:ea typeface="+mj-ea"/>
                <a:cs typeface="+mj-cs"/>
              </a:rPr>
              <a:t> of Information </a:t>
            </a:r>
            <a:r>
              <a:rPr kumimoji="0" lang="it-IT" sz="2000" b="0" i="0" u="none" strike="noStrike" kern="1200" cap="small" spc="0" normalizeH="0" baseline="0" noProof="0" dirty="0" err="1">
                <a:ln>
                  <a:noFill/>
                </a:ln>
                <a:solidFill>
                  <a:prstClr val="black"/>
                </a:solidFill>
                <a:effectLst/>
                <a:uLnTx/>
                <a:uFillTx/>
                <a:latin typeface="Palatino Linotype" panose="02040502050505030304" pitchFamily="18" charset="0"/>
                <a:ea typeface="+mj-ea"/>
                <a:cs typeface="+mj-cs"/>
              </a:rPr>
              <a:t>Engineering</a:t>
            </a:r>
            <a:endParaRPr lang="en-GB" sz="1100" cap="small" baseline="0" dirty="0"/>
          </a:p>
        </p:txBody>
      </p:sp>
      <p:pic>
        <p:nvPicPr>
          <p:cNvPr id="15" name="Immagine 14"/>
          <p:cNvPicPr>
            <a:picLocks noChangeAspect="1"/>
          </p:cNvPicPr>
          <p:nvPr userDrawn="1"/>
        </p:nvPicPr>
        <p:blipFill>
          <a:blip r:embed="rId2" cstate="print">
            <a:extLst>
              <a:ext uri="{BEBA8EAE-BF5A-486C-A8C5-ECC9F3942E4B}">
                <a14:imgProps xmlns:a14="http://schemas.microsoft.com/office/drawing/2010/main">
                  <a14:imgLayer r:embed="rId3">
                    <a14:imgEffect>
                      <a14:artisticChalkSketch/>
                    </a14:imgEffect>
                  </a14:imgLayer>
                </a14:imgProps>
              </a:ext>
              <a:ext uri="{28A0092B-C50C-407E-A947-70E740481C1C}">
                <a14:useLocalDpi xmlns:a14="http://schemas.microsoft.com/office/drawing/2010/main" val="0"/>
              </a:ext>
            </a:extLst>
          </a:blip>
          <a:stretch>
            <a:fillRect/>
          </a:stretch>
        </p:blipFill>
        <p:spPr>
          <a:xfrm>
            <a:off x="460370" y="5094383"/>
            <a:ext cx="1648258" cy="1648258"/>
          </a:xfrm>
          <a:prstGeom prst="rect">
            <a:avLst/>
          </a:prstGeom>
        </p:spPr>
      </p:pic>
      <p:pic>
        <p:nvPicPr>
          <p:cNvPr id="16" name="Immagine 15"/>
          <p:cNvPicPr>
            <a:picLocks noChangeAspect="1"/>
          </p:cNvPicPr>
          <p:nvPr userDrawn="1"/>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9735946" y="5094383"/>
            <a:ext cx="2153135" cy="1399538"/>
          </a:xfrm>
          <a:prstGeom prst="rect">
            <a:avLst/>
          </a:prstGeom>
        </p:spPr>
      </p:pic>
    </p:spTree>
    <p:extLst>
      <p:ext uri="{BB962C8B-B14F-4D97-AF65-F5344CB8AC3E}">
        <p14:creationId xmlns:p14="http://schemas.microsoft.com/office/powerpoint/2010/main" val="255139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a:xfrm>
            <a:off x="428172" y="161926"/>
            <a:ext cx="11368314" cy="905962"/>
          </a:xfrm>
        </p:spPr>
        <p:txBody>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5" name="Segnaposto numero diapositiva 4"/>
          <p:cNvSpPr>
            <a:spLocks noGrp="1"/>
          </p:cNvSpPr>
          <p:nvPr>
            <p:ph type="sldNum" sz="quarter" idx="12"/>
          </p:nvPr>
        </p:nvSpPr>
        <p:spPr/>
        <p:txBody>
          <a:bodyPr/>
          <a:lstStyle/>
          <a:p>
            <a:fld id="{31DE2C5B-556E-47B8-A792-024C2FCA4ACC}" type="slidenum">
              <a:rPr lang="en-GB" smtClean="0"/>
              <a:t>‹#›</a:t>
            </a:fld>
            <a:endParaRPr lang="en-GB"/>
          </a:p>
        </p:txBody>
      </p:sp>
      <p:sp>
        <p:nvSpPr>
          <p:cNvPr id="6" name="Rettangolo arrotondato 5"/>
          <p:cNvSpPr/>
          <p:nvPr userDrawn="1"/>
        </p:nvSpPr>
        <p:spPr>
          <a:xfrm>
            <a:off x="1393371" y="1022169"/>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2006527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28172" y="161926"/>
            <a:ext cx="11368314" cy="919388"/>
          </a:xfrm>
          <a:prstGeom prst="rect">
            <a:avLst/>
          </a:prstGeom>
        </p:spPr>
        <p:txBody>
          <a:bodyPr vert="horz" lIns="91440" tIns="45720" rIns="91440" bIns="45720" rtlCol="0" anchor="ctr">
            <a:normAutofit/>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3" name="Segnaposto testo 2"/>
          <p:cNvSpPr>
            <a:spLocks noGrp="1"/>
          </p:cNvSpPr>
          <p:nvPr>
            <p:ph type="body" idx="1"/>
          </p:nvPr>
        </p:nvSpPr>
        <p:spPr>
          <a:xfrm>
            <a:off x="428172" y="1375682"/>
            <a:ext cx="11368314" cy="4821918"/>
          </a:xfrm>
          <a:prstGeom prst="rect">
            <a:avLst/>
          </a:prstGeom>
        </p:spPr>
        <p:txBody>
          <a:bodyPr vert="horz" lIns="91440" tIns="45720" rIns="91440" bIns="45720" rtlCol="0">
            <a:normAutofit/>
          </a:body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p:txBody>
      </p:sp>
      <p:sp>
        <p:nvSpPr>
          <p:cNvPr id="6" name="Segnaposto numero diapositiva 5"/>
          <p:cNvSpPr>
            <a:spLocks noGrp="1"/>
          </p:cNvSpPr>
          <p:nvPr>
            <p:ph type="sldNum" sz="quarter" idx="4"/>
          </p:nvPr>
        </p:nvSpPr>
        <p:spPr>
          <a:xfrm>
            <a:off x="8610600" y="6356350"/>
            <a:ext cx="31858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DE2C5B-556E-47B8-A792-024C2FCA4ACC}" type="slidenum">
              <a:rPr lang="en-GB" smtClean="0"/>
              <a:t>‹#›</a:t>
            </a:fld>
            <a:endParaRPr lang="en-GB"/>
          </a:p>
        </p:txBody>
      </p:sp>
    </p:spTree>
    <p:extLst>
      <p:ext uri="{BB962C8B-B14F-4D97-AF65-F5344CB8AC3E}">
        <p14:creationId xmlns:p14="http://schemas.microsoft.com/office/powerpoint/2010/main" val="892879000"/>
      </p:ext>
    </p:extLst>
  </p:cSld>
  <p:clrMap bg1="lt1" tx1="dk1" bg2="lt2" tx2="dk2" accent1="accent1" accent2="accent2" accent3="accent3" accent4="accent4" accent5="accent5" accent6="accent6" hlink="hlink" folHlink="folHlink"/>
  <p:sldLayoutIdLst>
    <p:sldLayoutId id="2147483650" r:id="rId1"/>
    <p:sldLayoutId id="2147483652" r:id="rId2"/>
    <p:sldLayoutId id="2147483649" r:id="rId3"/>
    <p:sldLayoutId id="2147483654" r:id="rId4"/>
  </p:sldLayoutIdLst>
  <p:hf hdr="0" dt="0"/>
  <p:txStyles>
    <p:titleStyle>
      <a:lvl1pPr algn="ctr" defTabSz="914400" rtl="0" eaLnBrk="1" latinLnBrk="0" hangingPunct="1">
        <a:lnSpc>
          <a:spcPct val="90000"/>
        </a:lnSpc>
        <a:spcBef>
          <a:spcPct val="0"/>
        </a:spcBef>
        <a:buNone/>
        <a:defRPr sz="3600" kern="1200">
          <a:solidFill>
            <a:schemeClr val="tx1"/>
          </a:solidFill>
          <a:latin typeface="Palatino Linotype" panose="02040502050505030304" pitchFamily="18" charset="0"/>
          <a:ea typeface="+mj-ea"/>
          <a:cs typeface="+mj-cs"/>
        </a:defRPr>
      </a:lvl1pPr>
    </p:titleStyle>
    <p:body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hyperlink" Target="https://www.ics.uci.edu/~taylor/documents/2002-REST-TOIT.pdf"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1"/>
          <p:cNvSpPr>
            <a:spLocks noGrp="1"/>
          </p:cNvSpPr>
          <p:nvPr>
            <p:ph type="subTitle" idx="1"/>
          </p:nvPr>
        </p:nvSpPr>
        <p:spPr/>
        <p:txBody>
          <a:bodyPr/>
          <a:lstStyle/>
          <a:p>
            <a:r>
              <a:rPr lang="en-US" dirty="0"/>
              <a:t>Representational State Transfer (REST)</a:t>
            </a:r>
          </a:p>
        </p:txBody>
      </p:sp>
    </p:spTree>
    <p:extLst>
      <p:ext uri="{BB962C8B-B14F-4D97-AF65-F5344CB8AC3E}">
        <p14:creationId xmlns:p14="http://schemas.microsoft.com/office/powerpoint/2010/main" val="40681856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Example</a:t>
            </a:r>
            <a:r>
              <a:rPr lang="it-IT" dirty="0"/>
              <a:t> of </a:t>
            </a:r>
            <a:r>
              <a:rPr lang="it-IT" dirty="0" err="1"/>
              <a:t>layered</a:t>
            </a:r>
            <a:r>
              <a:rPr lang="it-IT" dirty="0"/>
              <a:t> </a:t>
            </a:r>
            <a:r>
              <a:rPr lang="it-IT" dirty="0" err="1"/>
              <a:t>system</a:t>
            </a:r>
            <a:r>
              <a:rPr lang="it-IT" dirty="0"/>
              <a:t>: </a:t>
            </a:r>
            <a:r>
              <a:rPr lang="it-IT" dirty="0" err="1"/>
              <a:t>proxy</a:t>
            </a:r>
            <a:endParaRPr lang="en-GB" dirty="0"/>
          </a:p>
        </p:txBody>
      </p:sp>
      <p:sp>
        <p:nvSpPr>
          <p:cNvPr id="3" name="Segnaposto contenuto 2"/>
          <p:cNvSpPr>
            <a:spLocks noGrp="1"/>
          </p:cNvSpPr>
          <p:nvPr>
            <p:ph idx="1"/>
          </p:nvPr>
        </p:nvSpPr>
        <p:spPr>
          <a:xfrm>
            <a:off x="428172" y="1361167"/>
            <a:ext cx="11368314" cy="5268233"/>
          </a:xfrm>
        </p:spPr>
        <p:txBody>
          <a:bodyPr>
            <a:normAutofit lnSpcReduction="10000"/>
          </a:bodyPr>
          <a:lstStyle/>
          <a:p>
            <a:r>
              <a:rPr lang="en-US" b="1" dirty="0"/>
              <a:t>Proxy</a:t>
            </a:r>
            <a:r>
              <a:rPr lang="en-US" dirty="0"/>
              <a:t>: a server that acts as an intermediary between a client and a server. The client directs the request to the proxy server, which evaluates the request and performs the required network transactions.</a:t>
            </a:r>
          </a:p>
          <a:p>
            <a:endParaRPr lang="en-US" dirty="0"/>
          </a:p>
          <a:p>
            <a:endParaRPr lang="en-US" dirty="0"/>
          </a:p>
          <a:p>
            <a:endParaRPr lang="en-US" dirty="0"/>
          </a:p>
          <a:p>
            <a:endParaRPr lang="en-US" dirty="0"/>
          </a:p>
          <a:p>
            <a:endParaRPr lang="en-US" dirty="0"/>
          </a:p>
          <a:p>
            <a:r>
              <a:rPr lang="en-US" dirty="0"/>
              <a:t>Possible uses of proxies: </a:t>
            </a:r>
          </a:p>
          <a:p>
            <a:pPr lvl="1"/>
            <a:r>
              <a:rPr lang="en-US" u="sng" dirty="0"/>
              <a:t>Load balancing</a:t>
            </a:r>
            <a:r>
              <a:rPr lang="en-US" dirty="0"/>
              <a:t>: a resource collection is stored in multiple servers, the proxy server receives all the requests to that resources and redirect each request to the competent data server.</a:t>
            </a:r>
          </a:p>
          <a:p>
            <a:pPr lvl="1"/>
            <a:r>
              <a:rPr lang="en-US" u="sng" dirty="0"/>
              <a:t>Anonymous proxy</a:t>
            </a:r>
            <a:r>
              <a:rPr lang="en-US" dirty="0"/>
              <a:t>: a server that forward the client’s requests to the data server without revealing the IP address of the client that originated the request.  </a:t>
            </a:r>
          </a:p>
          <a:p>
            <a:pPr lvl="1"/>
            <a:r>
              <a:rPr lang="en-US" u="sng" dirty="0"/>
              <a:t>Caching</a:t>
            </a:r>
            <a:r>
              <a:rPr lang="en-US" dirty="0"/>
              <a:t>: </a:t>
            </a:r>
            <a:r>
              <a:rPr lang="en-GB" dirty="0"/>
              <a:t>a proxy can be used to cache static contents to improve the network efficiency</a:t>
            </a:r>
          </a:p>
          <a:p>
            <a:pPr lvl="1"/>
            <a:r>
              <a:rPr lang="en-GB" u="sng" dirty="0"/>
              <a:t>Security</a:t>
            </a:r>
            <a:r>
              <a:rPr lang="en-GB" dirty="0"/>
              <a:t>: a proxy can implement the cryptographic protocols of secure websites </a:t>
            </a:r>
            <a:endParaRPr lang="en-US" dirty="0"/>
          </a:p>
        </p:txBody>
      </p:sp>
      <p:sp>
        <p:nvSpPr>
          <p:cNvPr id="4" name="Rettangolo 3"/>
          <p:cNvSpPr/>
          <p:nvPr/>
        </p:nvSpPr>
        <p:spPr>
          <a:xfrm>
            <a:off x="2052436" y="2728159"/>
            <a:ext cx="1800000" cy="1287379"/>
          </a:xfrm>
          <a:prstGeom prst="rect">
            <a:avLst/>
          </a:prstGeom>
          <a:ln w="3810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sz="2200" dirty="0">
                <a:latin typeface="Palatino Linotype" panose="02040502050505030304" pitchFamily="18" charset="0"/>
              </a:rPr>
              <a:t>Client</a:t>
            </a:r>
            <a:endParaRPr lang="en-GB" sz="2200" dirty="0">
              <a:latin typeface="Palatino Linotype" panose="02040502050505030304" pitchFamily="18" charset="0"/>
            </a:endParaRPr>
          </a:p>
        </p:txBody>
      </p:sp>
      <p:cxnSp>
        <p:nvCxnSpPr>
          <p:cNvPr id="5" name="Connettore 2 4"/>
          <p:cNvCxnSpPr/>
          <p:nvPr/>
        </p:nvCxnSpPr>
        <p:spPr>
          <a:xfrm flipV="1">
            <a:off x="3987637" y="2945996"/>
            <a:ext cx="89635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CasellaDiTesto 5"/>
          <p:cNvSpPr txBox="1"/>
          <p:nvPr/>
        </p:nvSpPr>
        <p:spPr>
          <a:xfrm>
            <a:off x="3921738" y="2522519"/>
            <a:ext cx="1078970" cy="369332"/>
          </a:xfrm>
          <a:prstGeom prst="rect">
            <a:avLst/>
          </a:prstGeom>
          <a:noFill/>
        </p:spPr>
        <p:txBody>
          <a:bodyPr wrap="square" rtlCol="0">
            <a:spAutoFit/>
          </a:bodyPr>
          <a:lstStyle/>
          <a:p>
            <a:r>
              <a:rPr lang="it-IT" dirty="0" err="1">
                <a:latin typeface="Palatino Linotype" panose="02040502050505030304" pitchFamily="18" charset="0"/>
              </a:rPr>
              <a:t>Request</a:t>
            </a:r>
            <a:endParaRPr lang="en-GB" dirty="0">
              <a:latin typeface="Palatino Linotype" panose="02040502050505030304" pitchFamily="18" charset="0"/>
            </a:endParaRPr>
          </a:p>
        </p:txBody>
      </p:sp>
      <p:cxnSp>
        <p:nvCxnSpPr>
          <p:cNvPr id="7" name="Connettore 2 6"/>
          <p:cNvCxnSpPr/>
          <p:nvPr/>
        </p:nvCxnSpPr>
        <p:spPr>
          <a:xfrm flipH="1">
            <a:off x="3987637" y="3749800"/>
            <a:ext cx="83833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ttangolo 7"/>
          <p:cNvSpPr/>
          <p:nvPr/>
        </p:nvSpPr>
        <p:spPr>
          <a:xfrm>
            <a:off x="3790203" y="2891852"/>
            <a:ext cx="108000" cy="98604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9" name="Rettangolo 8"/>
          <p:cNvSpPr/>
          <p:nvPr/>
        </p:nvSpPr>
        <p:spPr>
          <a:xfrm>
            <a:off x="8081221" y="2682632"/>
            <a:ext cx="1800000" cy="1287379"/>
          </a:xfrm>
          <a:prstGeom prst="rect">
            <a:avLst/>
          </a:prstGeom>
          <a:ln w="3810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sz="2200" dirty="0">
                <a:latin typeface="Palatino Linotype" panose="02040502050505030304" pitchFamily="18" charset="0"/>
              </a:rPr>
              <a:t>Data server</a:t>
            </a:r>
            <a:endParaRPr lang="en-GB" sz="2200" dirty="0">
              <a:latin typeface="Palatino Linotype" panose="02040502050505030304" pitchFamily="18" charset="0"/>
            </a:endParaRPr>
          </a:p>
        </p:txBody>
      </p:sp>
      <p:sp>
        <p:nvSpPr>
          <p:cNvPr id="10" name="Rettangolo 9"/>
          <p:cNvSpPr/>
          <p:nvPr/>
        </p:nvSpPr>
        <p:spPr>
          <a:xfrm>
            <a:off x="4959992" y="2728156"/>
            <a:ext cx="1800000" cy="1287379"/>
          </a:xfrm>
          <a:prstGeom prst="rect">
            <a:avLst/>
          </a:prstGeom>
          <a:ln w="3810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sz="2200" dirty="0">
                <a:latin typeface="Palatino Linotype" panose="02040502050505030304" pitchFamily="18" charset="0"/>
              </a:rPr>
              <a:t>Proxy</a:t>
            </a:r>
            <a:endParaRPr lang="en-GB" sz="2200" dirty="0">
              <a:latin typeface="Palatino Linotype" panose="02040502050505030304" pitchFamily="18" charset="0"/>
            </a:endParaRPr>
          </a:p>
        </p:txBody>
      </p:sp>
      <p:sp>
        <p:nvSpPr>
          <p:cNvPr id="12" name="Rettangolo 11"/>
          <p:cNvSpPr/>
          <p:nvPr/>
        </p:nvSpPr>
        <p:spPr>
          <a:xfrm>
            <a:off x="4932804" y="2891851"/>
            <a:ext cx="108000" cy="98604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3" name="CasellaDiTesto 12"/>
          <p:cNvSpPr txBox="1"/>
          <p:nvPr/>
        </p:nvSpPr>
        <p:spPr>
          <a:xfrm>
            <a:off x="3851012" y="3326322"/>
            <a:ext cx="1169601" cy="369332"/>
          </a:xfrm>
          <a:prstGeom prst="rect">
            <a:avLst/>
          </a:prstGeom>
          <a:noFill/>
        </p:spPr>
        <p:txBody>
          <a:bodyPr wrap="square" rtlCol="0">
            <a:spAutoFit/>
          </a:bodyPr>
          <a:lstStyle/>
          <a:p>
            <a:r>
              <a:rPr lang="it-IT" dirty="0" err="1">
                <a:latin typeface="Palatino Linotype" panose="02040502050505030304" pitchFamily="18" charset="0"/>
              </a:rPr>
              <a:t>Response</a:t>
            </a:r>
            <a:endParaRPr lang="en-GB" dirty="0">
              <a:latin typeface="Palatino Linotype" panose="02040502050505030304" pitchFamily="18" charset="0"/>
            </a:endParaRPr>
          </a:p>
        </p:txBody>
      </p:sp>
      <p:cxnSp>
        <p:nvCxnSpPr>
          <p:cNvPr id="14" name="Connettore 2 13"/>
          <p:cNvCxnSpPr/>
          <p:nvPr/>
        </p:nvCxnSpPr>
        <p:spPr>
          <a:xfrm flipV="1">
            <a:off x="6957426" y="2945996"/>
            <a:ext cx="89635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CasellaDiTesto 14"/>
          <p:cNvSpPr txBox="1"/>
          <p:nvPr/>
        </p:nvSpPr>
        <p:spPr>
          <a:xfrm>
            <a:off x="6891527" y="2522519"/>
            <a:ext cx="1078970" cy="369332"/>
          </a:xfrm>
          <a:prstGeom prst="rect">
            <a:avLst/>
          </a:prstGeom>
          <a:noFill/>
        </p:spPr>
        <p:txBody>
          <a:bodyPr wrap="square" rtlCol="0">
            <a:spAutoFit/>
          </a:bodyPr>
          <a:lstStyle/>
          <a:p>
            <a:r>
              <a:rPr lang="it-IT" dirty="0" err="1">
                <a:latin typeface="Palatino Linotype" panose="02040502050505030304" pitchFamily="18" charset="0"/>
              </a:rPr>
              <a:t>Request</a:t>
            </a:r>
            <a:endParaRPr lang="en-GB" dirty="0">
              <a:latin typeface="Palatino Linotype" panose="02040502050505030304" pitchFamily="18" charset="0"/>
            </a:endParaRPr>
          </a:p>
        </p:txBody>
      </p:sp>
      <p:cxnSp>
        <p:nvCxnSpPr>
          <p:cNvPr id="16" name="Connettore 2 15"/>
          <p:cNvCxnSpPr/>
          <p:nvPr/>
        </p:nvCxnSpPr>
        <p:spPr>
          <a:xfrm flipH="1">
            <a:off x="6957426" y="3749800"/>
            <a:ext cx="83833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ttangolo 16"/>
          <p:cNvSpPr/>
          <p:nvPr/>
        </p:nvSpPr>
        <p:spPr>
          <a:xfrm>
            <a:off x="6759992" y="2891852"/>
            <a:ext cx="108000" cy="98604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9" name="CasellaDiTesto 18"/>
          <p:cNvSpPr txBox="1"/>
          <p:nvPr/>
        </p:nvSpPr>
        <p:spPr>
          <a:xfrm>
            <a:off x="6820801" y="3326322"/>
            <a:ext cx="1169601" cy="369332"/>
          </a:xfrm>
          <a:prstGeom prst="rect">
            <a:avLst/>
          </a:prstGeom>
          <a:noFill/>
        </p:spPr>
        <p:txBody>
          <a:bodyPr wrap="square" rtlCol="0">
            <a:spAutoFit/>
          </a:bodyPr>
          <a:lstStyle/>
          <a:p>
            <a:r>
              <a:rPr lang="it-IT" dirty="0" err="1">
                <a:latin typeface="Palatino Linotype" panose="02040502050505030304" pitchFamily="18" charset="0"/>
              </a:rPr>
              <a:t>Response</a:t>
            </a:r>
            <a:endParaRPr lang="en-GB" dirty="0">
              <a:latin typeface="Palatino Linotype" panose="02040502050505030304" pitchFamily="18" charset="0"/>
            </a:endParaRPr>
          </a:p>
        </p:txBody>
      </p:sp>
      <p:sp>
        <p:nvSpPr>
          <p:cNvPr id="24" name="Rettangolo 23"/>
          <p:cNvSpPr/>
          <p:nvPr/>
        </p:nvSpPr>
        <p:spPr>
          <a:xfrm>
            <a:off x="8018969" y="2846328"/>
            <a:ext cx="108000" cy="98604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1" name="Segnaposto numero diapositiva 10"/>
          <p:cNvSpPr>
            <a:spLocks noGrp="1"/>
          </p:cNvSpPr>
          <p:nvPr>
            <p:ph type="sldNum" sz="quarter" idx="12"/>
          </p:nvPr>
        </p:nvSpPr>
        <p:spPr/>
        <p:txBody>
          <a:bodyPr/>
          <a:lstStyle/>
          <a:p>
            <a:fld id="{31DE2C5B-556E-47B8-A792-024C2FCA4ACC}" type="slidenum">
              <a:rPr lang="en-GB" smtClean="0"/>
              <a:t>10</a:t>
            </a:fld>
            <a:endParaRPr lang="en-GB" dirty="0"/>
          </a:p>
        </p:txBody>
      </p:sp>
    </p:spTree>
    <p:extLst>
      <p:ext uri="{BB962C8B-B14F-4D97-AF65-F5344CB8AC3E}">
        <p14:creationId xmlns:p14="http://schemas.microsoft.com/office/powerpoint/2010/main" val="2655490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Example</a:t>
            </a:r>
            <a:r>
              <a:rPr lang="it-IT" dirty="0"/>
              <a:t> of </a:t>
            </a:r>
            <a:r>
              <a:rPr lang="it-IT" dirty="0" err="1"/>
              <a:t>layered</a:t>
            </a:r>
            <a:r>
              <a:rPr lang="it-IT" dirty="0"/>
              <a:t> </a:t>
            </a:r>
            <a:r>
              <a:rPr lang="it-IT" dirty="0" err="1"/>
              <a:t>system</a:t>
            </a:r>
            <a:r>
              <a:rPr lang="it-IT" dirty="0"/>
              <a:t>: </a:t>
            </a:r>
            <a:r>
              <a:rPr lang="it-IT" dirty="0" err="1"/>
              <a:t>three-tier</a:t>
            </a:r>
            <a:r>
              <a:rPr lang="it-IT" dirty="0"/>
              <a:t> </a:t>
            </a:r>
            <a:r>
              <a:rPr lang="it-IT" dirty="0" err="1"/>
              <a:t>application</a:t>
            </a:r>
            <a:endParaRPr lang="en-GB" dirty="0"/>
          </a:p>
        </p:txBody>
      </p:sp>
      <p:sp>
        <p:nvSpPr>
          <p:cNvPr id="3" name="Segnaposto contenuto 2"/>
          <p:cNvSpPr>
            <a:spLocks noGrp="1"/>
          </p:cNvSpPr>
          <p:nvPr>
            <p:ph idx="1"/>
          </p:nvPr>
        </p:nvSpPr>
        <p:spPr>
          <a:xfrm>
            <a:off x="428172" y="1361167"/>
            <a:ext cx="11368314" cy="5268233"/>
          </a:xfrm>
        </p:spPr>
        <p:txBody>
          <a:bodyPr>
            <a:normAutofit/>
          </a:bodyPr>
          <a:lstStyle/>
          <a:p>
            <a:r>
              <a:rPr lang="en-US" b="1" dirty="0"/>
              <a:t>Three-tier application</a:t>
            </a:r>
            <a:r>
              <a:rPr lang="en-US" dirty="0"/>
              <a:t>: a web application that consists of three tiers (or layers) implemented in physically different components</a:t>
            </a:r>
          </a:p>
          <a:p>
            <a:endParaRPr lang="en-US" dirty="0"/>
          </a:p>
          <a:p>
            <a:endParaRPr lang="en-US" dirty="0"/>
          </a:p>
          <a:p>
            <a:endParaRPr lang="en-US" dirty="0"/>
          </a:p>
          <a:p>
            <a:endParaRPr lang="en-US" dirty="0"/>
          </a:p>
          <a:p>
            <a:endParaRPr lang="en-US" dirty="0"/>
          </a:p>
        </p:txBody>
      </p:sp>
      <p:sp>
        <p:nvSpPr>
          <p:cNvPr id="4" name="Rettangolo 3"/>
          <p:cNvSpPr/>
          <p:nvPr/>
        </p:nvSpPr>
        <p:spPr>
          <a:xfrm>
            <a:off x="2106578" y="2704097"/>
            <a:ext cx="1800000" cy="1287379"/>
          </a:xfrm>
          <a:prstGeom prst="rect">
            <a:avLst/>
          </a:prstGeom>
          <a:ln w="3810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sz="2200" dirty="0">
                <a:latin typeface="Palatino Linotype" panose="02040502050505030304" pitchFamily="18" charset="0"/>
              </a:rPr>
              <a:t>Presentation </a:t>
            </a:r>
            <a:r>
              <a:rPr lang="it-IT" sz="2200" dirty="0" err="1">
                <a:latin typeface="Palatino Linotype" panose="02040502050505030304" pitchFamily="18" charset="0"/>
              </a:rPr>
              <a:t>tier</a:t>
            </a:r>
            <a:endParaRPr lang="en-GB" sz="2200" dirty="0">
              <a:latin typeface="Palatino Linotype" panose="02040502050505030304" pitchFamily="18" charset="0"/>
            </a:endParaRPr>
          </a:p>
        </p:txBody>
      </p:sp>
      <p:cxnSp>
        <p:nvCxnSpPr>
          <p:cNvPr id="5" name="Connettore 2 4"/>
          <p:cNvCxnSpPr/>
          <p:nvPr/>
        </p:nvCxnSpPr>
        <p:spPr>
          <a:xfrm flipV="1">
            <a:off x="4041779" y="2921934"/>
            <a:ext cx="89635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CasellaDiTesto 5"/>
          <p:cNvSpPr txBox="1"/>
          <p:nvPr/>
        </p:nvSpPr>
        <p:spPr>
          <a:xfrm>
            <a:off x="3975880" y="2498457"/>
            <a:ext cx="1078970" cy="369332"/>
          </a:xfrm>
          <a:prstGeom prst="rect">
            <a:avLst/>
          </a:prstGeom>
          <a:noFill/>
        </p:spPr>
        <p:txBody>
          <a:bodyPr wrap="square" rtlCol="0">
            <a:spAutoFit/>
          </a:bodyPr>
          <a:lstStyle/>
          <a:p>
            <a:r>
              <a:rPr lang="it-IT" dirty="0" err="1">
                <a:latin typeface="Palatino Linotype" panose="02040502050505030304" pitchFamily="18" charset="0"/>
              </a:rPr>
              <a:t>Request</a:t>
            </a:r>
            <a:endParaRPr lang="en-GB" dirty="0">
              <a:latin typeface="Palatino Linotype" panose="02040502050505030304" pitchFamily="18" charset="0"/>
            </a:endParaRPr>
          </a:p>
        </p:txBody>
      </p:sp>
      <p:cxnSp>
        <p:nvCxnSpPr>
          <p:cNvPr id="7" name="Connettore 2 6"/>
          <p:cNvCxnSpPr/>
          <p:nvPr/>
        </p:nvCxnSpPr>
        <p:spPr>
          <a:xfrm flipH="1">
            <a:off x="4041779" y="3725738"/>
            <a:ext cx="83833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ttangolo 7"/>
          <p:cNvSpPr/>
          <p:nvPr/>
        </p:nvSpPr>
        <p:spPr>
          <a:xfrm>
            <a:off x="3844345" y="2867790"/>
            <a:ext cx="108000" cy="98604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9" name="Rettangolo 8"/>
          <p:cNvSpPr/>
          <p:nvPr/>
        </p:nvSpPr>
        <p:spPr>
          <a:xfrm>
            <a:off x="8135363" y="2658570"/>
            <a:ext cx="1800000" cy="1287379"/>
          </a:xfrm>
          <a:prstGeom prst="rect">
            <a:avLst/>
          </a:prstGeom>
          <a:ln w="3810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sz="2200" dirty="0">
                <a:latin typeface="Palatino Linotype" panose="02040502050505030304" pitchFamily="18" charset="0"/>
              </a:rPr>
              <a:t>Data </a:t>
            </a:r>
            <a:r>
              <a:rPr lang="it-IT" sz="2200" dirty="0" err="1">
                <a:latin typeface="Palatino Linotype" panose="02040502050505030304" pitchFamily="18" charset="0"/>
              </a:rPr>
              <a:t>tier</a:t>
            </a:r>
            <a:endParaRPr lang="en-GB" sz="2200" dirty="0">
              <a:latin typeface="Palatino Linotype" panose="02040502050505030304" pitchFamily="18" charset="0"/>
            </a:endParaRPr>
          </a:p>
        </p:txBody>
      </p:sp>
      <p:sp>
        <p:nvSpPr>
          <p:cNvPr id="10" name="Rettangolo 9"/>
          <p:cNvSpPr/>
          <p:nvPr/>
        </p:nvSpPr>
        <p:spPr>
          <a:xfrm>
            <a:off x="5014134" y="2704094"/>
            <a:ext cx="1800000" cy="1287379"/>
          </a:xfrm>
          <a:prstGeom prst="rect">
            <a:avLst/>
          </a:prstGeom>
          <a:ln w="3810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sz="2200" dirty="0">
                <a:latin typeface="Palatino Linotype" panose="02040502050505030304" pitchFamily="18" charset="0"/>
              </a:rPr>
              <a:t>Application or </a:t>
            </a:r>
            <a:r>
              <a:rPr lang="it-IT" sz="2200" dirty="0" err="1">
                <a:latin typeface="Palatino Linotype" panose="02040502050505030304" pitchFamily="18" charset="0"/>
              </a:rPr>
              <a:t>logic</a:t>
            </a:r>
            <a:r>
              <a:rPr lang="it-IT" sz="2200" dirty="0">
                <a:latin typeface="Palatino Linotype" panose="02040502050505030304" pitchFamily="18" charset="0"/>
              </a:rPr>
              <a:t> </a:t>
            </a:r>
            <a:r>
              <a:rPr lang="it-IT" sz="2200" dirty="0" err="1">
                <a:latin typeface="Palatino Linotype" panose="02040502050505030304" pitchFamily="18" charset="0"/>
              </a:rPr>
              <a:t>tier</a:t>
            </a:r>
            <a:endParaRPr lang="en-GB" sz="2200" dirty="0">
              <a:latin typeface="Palatino Linotype" panose="02040502050505030304" pitchFamily="18" charset="0"/>
            </a:endParaRPr>
          </a:p>
        </p:txBody>
      </p:sp>
      <p:sp>
        <p:nvSpPr>
          <p:cNvPr id="12" name="Rettangolo 11"/>
          <p:cNvSpPr/>
          <p:nvPr/>
        </p:nvSpPr>
        <p:spPr>
          <a:xfrm>
            <a:off x="4986946" y="2867789"/>
            <a:ext cx="108000" cy="98604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3" name="CasellaDiTesto 12"/>
          <p:cNvSpPr txBox="1"/>
          <p:nvPr/>
        </p:nvSpPr>
        <p:spPr>
          <a:xfrm>
            <a:off x="3905154" y="3302260"/>
            <a:ext cx="1169601" cy="369332"/>
          </a:xfrm>
          <a:prstGeom prst="rect">
            <a:avLst/>
          </a:prstGeom>
          <a:noFill/>
        </p:spPr>
        <p:txBody>
          <a:bodyPr wrap="square" rtlCol="0">
            <a:spAutoFit/>
          </a:bodyPr>
          <a:lstStyle/>
          <a:p>
            <a:r>
              <a:rPr lang="it-IT" dirty="0" err="1">
                <a:latin typeface="Palatino Linotype" panose="02040502050505030304" pitchFamily="18" charset="0"/>
              </a:rPr>
              <a:t>Response</a:t>
            </a:r>
            <a:endParaRPr lang="en-GB" dirty="0">
              <a:latin typeface="Palatino Linotype" panose="02040502050505030304" pitchFamily="18" charset="0"/>
            </a:endParaRPr>
          </a:p>
        </p:txBody>
      </p:sp>
      <p:cxnSp>
        <p:nvCxnSpPr>
          <p:cNvPr id="14" name="Connettore 2 13"/>
          <p:cNvCxnSpPr/>
          <p:nvPr/>
        </p:nvCxnSpPr>
        <p:spPr>
          <a:xfrm flipV="1">
            <a:off x="7011568" y="2921934"/>
            <a:ext cx="89635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CasellaDiTesto 14"/>
          <p:cNvSpPr txBox="1"/>
          <p:nvPr/>
        </p:nvSpPr>
        <p:spPr>
          <a:xfrm>
            <a:off x="6945669" y="2498457"/>
            <a:ext cx="1078970" cy="369332"/>
          </a:xfrm>
          <a:prstGeom prst="rect">
            <a:avLst/>
          </a:prstGeom>
          <a:noFill/>
        </p:spPr>
        <p:txBody>
          <a:bodyPr wrap="square" rtlCol="0">
            <a:spAutoFit/>
          </a:bodyPr>
          <a:lstStyle/>
          <a:p>
            <a:r>
              <a:rPr lang="it-IT" dirty="0" err="1">
                <a:latin typeface="Palatino Linotype" panose="02040502050505030304" pitchFamily="18" charset="0"/>
              </a:rPr>
              <a:t>Request</a:t>
            </a:r>
            <a:endParaRPr lang="en-GB" dirty="0">
              <a:latin typeface="Palatino Linotype" panose="02040502050505030304" pitchFamily="18" charset="0"/>
            </a:endParaRPr>
          </a:p>
        </p:txBody>
      </p:sp>
      <p:cxnSp>
        <p:nvCxnSpPr>
          <p:cNvPr id="16" name="Connettore 2 15"/>
          <p:cNvCxnSpPr/>
          <p:nvPr/>
        </p:nvCxnSpPr>
        <p:spPr>
          <a:xfrm flipH="1">
            <a:off x="7011568" y="3725738"/>
            <a:ext cx="83833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ttangolo 16"/>
          <p:cNvSpPr/>
          <p:nvPr/>
        </p:nvSpPr>
        <p:spPr>
          <a:xfrm>
            <a:off x="6814134" y="2867790"/>
            <a:ext cx="108000" cy="98604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9" name="CasellaDiTesto 18"/>
          <p:cNvSpPr txBox="1"/>
          <p:nvPr/>
        </p:nvSpPr>
        <p:spPr>
          <a:xfrm>
            <a:off x="6874943" y="3302260"/>
            <a:ext cx="1169601" cy="369332"/>
          </a:xfrm>
          <a:prstGeom prst="rect">
            <a:avLst/>
          </a:prstGeom>
          <a:noFill/>
        </p:spPr>
        <p:txBody>
          <a:bodyPr wrap="square" rtlCol="0">
            <a:spAutoFit/>
          </a:bodyPr>
          <a:lstStyle/>
          <a:p>
            <a:r>
              <a:rPr lang="it-IT" dirty="0" err="1">
                <a:latin typeface="Palatino Linotype" panose="02040502050505030304" pitchFamily="18" charset="0"/>
              </a:rPr>
              <a:t>Response</a:t>
            </a:r>
            <a:endParaRPr lang="en-GB" dirty="0">
              <a:latin typeface="Palatino Linotype" panose="02040502050505030304" pitchFamily="18" charset="0"/>
            </a:endParaRPr>
          </a:p>
        </p:txBody>
      </p:sp>
      <p:sp>
        <p:nvSpPr>
          <p:cNvPr id="24" name="Rettangolo 23"/>
          <p:cNvSpPr/>
          <p:nvPr/>
        </p:nvSpPr>
        <p:spPr>
          <a:xfrm>
            <a:off x="8073111" y="2822266"/>
            <a:ext cx="108000" cy="98604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20" name="CasellaDiTesto 19"/>
          <p:cNvSpPr txBox="1"/>
          <p:nvPr/>
        </p:nvSpPr>
        <p:spPr>
          <a:xfrm>
            <a:off x="2158280" y="4294475"/>
            <a:ext cx="1746874" cy="400110"/>
          </a:xfrm>
          <a:prstGeom prst="rect">
            <a:avLst/>
          </a:prstGeom>
          <a:noFill/>
        </p:spPr>
        <p:txBody>
          <a:bodyPr wrap="square" rtlCol="0">
            <a:spAutoFit/>
          </a:bodyPr>
          <a:lstStyle/>
          <a:p>
            <a:r>
              <a:rPr lang="it-IT" sz="2000" dirty="0">
                <a:latin typeface="Palatino Linotype" panose="02040502050505030304" pitchFamily="18" charset="0"/>
              </a:rPr>
              <a:t>User </a:t>
            </a:r>
            <a:r>
              <a:rPr lang="it-IT" sz="2000" dirty="0" err="1">
                <a:latin typeface="Palatino Linotype" panose="02040502050505030304" pitchFamily="18" charset="0"/>
              </a:rPr>
              <a:t>interface</a:t>
            </a:r>
            <a:endParaRPr lang="en-GB" sz="2000" dirty="0">
              <a:latin typeface="Palatino Linotype" panose="02040502050505030304" pitchFamily="18" charset="0"/>
            </a:endParaRPr>
          </a:p>
        </p:txBody>
      </p:sp>
      <p:sp>
        <p:nvSpPr>
          <p:cNvPr id="21" name="CasellaDiTesto 20"/>
          <p:cNvSpPr txBox="1"/>
          <p:nvPr/>
        </p:nvSpPr>
        <p:spPr>
          <a:xfrm>
            <a:off x="4667718" y="4294475"/>
            <a:ext cx="2593340" cy="1015663"/>
          </a:xfrm>
          <a:prstGeom prst="rect">
            <a:avLst/>
          </a:prstGeom>
          <a:noFill/>
        </p:spPr>
        <p:txBody>
          <a:bodyPr wrap="square" rtlCol="0">
            <a:spAutoFit/>
          </a:bodyPr>
          <a:lstStyle/>
          <a:p>
            <a:pPr algn="ctr"/>
            <a:r>
              <a:rPr lang="it-IT" sz="2000" dirty="0">
                <a:latin typeface="Palatino Linotype" panose="02040502050505030304" pitchFamily="18" charset="0"/>
              </a:rPr>
              <a:t>Control of </a:t>
            </a:r>
            <a:r>
              <a:rPr lang="it-IT" sz="2000" dirty="0" err="1">
                <a:latin typeface="Palatino Linotype" panose="02040502050505030304" pitchFamily="18" charset="0"/>
              </a:rPr>
              <a:t>app</a:t>
            </a:r>
            <a:r>
              <a:rPr lang="it-IT" sz="2000" dirty="0">
                <a:latin typeface="Palatino Linotype" panose="02040502050505030304" pitchFamily="18" charset="0"/>
              </a:rPr>
              <a:t> </a:t>
            </a:r>
            <a:r>
              <a:rPr lang="it-IT" sz="2000" dirty="0" err="1">
                <a:latin typeface="Palatino Linotype" panose="02040502050505030304" pitchFamily="18" charset="0"/>
              </a:rPr>
              <a:t>functionalities</a:t>
            </a:r>
            <a:r>
              <a:rPr lang="it-IT" sz="2000" dirty="0">
                <a:latin typeface="Palatino Linotype" panose="02040502050505030304" pitchFamily="18" charset="0"/>
              </a:rPr>
              <a:t> and data processing</a:t>
            </a:r>
            <a:endParaRPr lang="en-GB" sz="2000" dirty="0">
              <a:latin typeface="Palatino Linotype" panose="02040502050505030304" pitchFamily="18" charset="0"/>
            </a:endParaRPr>
          </a:p>
        </p:txBody>
      </p:sp>
      <p:sp>
        <p:nvSpPr>
          <p:cNvPr id="22" name="CasellaDiTesto 21"/>
          <p:cNvSpPr txBox="1"/>
          <p:nvPr/>
        </p:nvSpPr>
        <p:spPr>
          <a:xfrm>
            <a:off x="8188489" y="4284947"/>
            <a:ext cx="1746874" cy="400110"/>
          </a:xfrm>
          <a:prstGeom prst="rect">
            <a:avLst/>
          </a:prstGeom>
          <a:noFill/>
        </p:spPr>
        <p:txBody>
          <a:bodyPr wrap="square" rtlCol="0">
            <a:spAutoFit/>
          </a:bodyPr>
          <a:lstStyle/>
          <a:p>
            <a:r>
              <a:rPr lang="it-IT" sz="2000" dirty="0">
                <a:latin typeface="Palatino Linotype" panose="02040502050505030304" pitchFamily="18" charset="0"/>
              </a:rPr>
              <a:t>Data </a:t>
            </a:r>
            <a:r>
              <a:rPr lang="it-IT" sz="2000" dirty="0" err="1">
                <a:latin typeface="Palatino Linotype" panose="02040502050505030304" pitchFamily="18" charset="0"/>
              </a:rPr>
              <a:t>storage</a:t>
            </a:r>
            <a:endParaRPr lang="en-GB" sz="2000" dirty="0">
              <a:latin typeface="Palatino Linotype" panose="02040502050505030304" pitchFamily="18" charset="0"/>
            </a:endParaRPr>
          </a:p>
        </p:txBody>
      </p:sp>
      <p:sp>
        <p:nvSpPr>
          <p:cNvPr id="11" name="Segnaposto numero diapositiva 10"/>
          <p:cNvSpPr>
            <a:spLocks noGrp="1"/>
          </p:cNvSpPr>
          <p:nvPr>
            <p:ph type="sldNum" sz="quarter" idx="12"/>
          </p:nvPr>
        </p:nvSpPr>
        <p:spPr/>
        <p:txBody>
          <a:bodyPr/>
          <a:lstStyle/>
          <a:p>
            <a:fld id="{31DE2C5B-556E-47B8-A792-024C2FCA4ACC}" type="slidenum">
              <a:rPr lang="en-GB" smtClean="0"/>
              <a:t>11</a:t>
            </a:fld>
            <a:endParaRPr lang="en-GB"/>
          </a:p>
        </p:txBody>
      </p:sp>
    </p:spTree>
    <p:extLst>
      <p:ext uri="{BB962C8B-B14F-4D97-AF65-F5344CB8AC3E}">
        <p14:creationId xmlns:p14="http://schemas.microsoft.com/office/powerpoint/2010/main" val="3361475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Constraint 6: Code-on-demand (optional)</a:t>
            </a:r>
          </a:p>
        </p:txBody>
      </p:sp>
      <p:sp>
        <p:nvSpPr>
          <p:cNvPr id="3" name="Segnaposto contenuto 2"/>
          <p:cNvSpPr>
            <a:spLocks noGrp="1"/>
          </p:cNvSpPr>
          <p:nvPr>
            <p:ph idx="1"/>
          </p:nvPr>
        </p:nvSpPr>
        <p:spPr/>
        <p:txBody>
          <a:bodyPr/>
          <a:lstStyle/>
          <a:p>
            <a:r>
              <a:rPr lang="en-US" dirty="0"/>
              <a:t>The client functionalities can be extended by downloading and executing code in the form of applets or scripts. </a:t>
            </a:r>
          </a:p>
          <a:p>
            <a:endParaRPr lang="en-US" dirty="0"/>
          </a:p>
          <a:p>
            <a:r>
              <a:rPr lang="en-US" u="sng" dirty="0"/>
              <a:t>Advantage</a:t>
            </a:r>
            <a:r>
              <a:rPr lang="en-US" dirty="0"/>
              <a:t>: </a:t>
            </a:r>
          </a:p>
          <a:p>
            <a:pPr lvl="1"/>
            <a:r>
              <a:rPr lang="en-US" sz="2400" dirty="0"/>
              <a:t>Clients are </a:t>
            </a:r>
            <a:r>
              <a:rPr lang="en-US" sz="2400" b="1" dirty="0"/>
              <a:t>simplified</a:t>
            </a:r>
            <a:r>
              <a:rPr lang="en-US" sz="2400" dirty="0"/>
              <a:t> by reducing the number of features required to be pre-implemented.</a:t>
            </a:r>
          </a:p>
          <a:p>
            <a:pPr lvl="1"/>
            <a:r>
              <a:rPr lang="en-US" sz="2400" dirty="0"/>
              <a:t>Allowing features to be downloaded after deployment improves system </a:t>
            </a:r>
            <a:r>
              <a:rPr lang="en-US" sz="2400" b="1" dirty="0"/>
              <a:t>extensibility</a:t>
            </a:r>
            <a:r>
              <a:rPr lang="en-US" sz="2400" dirty="0"/>
              <a:t>.</a:t>
            </a:r>
          </a:p>
          <a:p>
            <a:pPr lvl="1"/>
            <a:endParaRPr lang="en-US" sz="2400" dirty="0"/>
          </a:p>
          <a:p>
            <a:r>
              <a:rPr lang="en-US" dirty="0"/>
              <a:t>This constraint is not mandatory but </a:t>
            </a:r>
            <a:r>
              <a:rPr lang="en-US" b="1" dirty="0"/>
              <a:t>optional</a:t>
            </a:r>
            <a:r>
              <a:rPr lang="en-US" dirty="0"/>
              <a:t>: the architecture should support this constraint in the general case, but this may be disabled within some contexts.</a:t>
            </a:r>
          </a:p>
          <a:p>
            <a:endParaRPr lang="en-GB"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12</a:t>
            </a:fld>
            <a:endParaRPr lang="en-GB"/>
          </a:p>
        </p:txBody>
      </p:sp>
    </p:spTree>
    <p:extLst>
      <p:ext uri="{BB962C8B-B14F-4D97-AF65-F5344CB8AC3E}">
        <p14:creationId xmlns:p14="http://schemas.microsoft.com/office/powerpoint/2010/main" val="2814256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The </a:t>
            </a:r>
            <a:r>
              <a:rPr lang="it-IT" dirty="0" err="1"/>
              <a:t>definition</a:t>
            </a:r>
            <a:r>
              <a:rPr lang="it-IT" dirty="0"/>
              <a:t> of the </a:t>
            </a:r>
            <a:r>
              <a:rPr lang="it-IT" dirty="0" err="1"/>
              <a:t>uniform</a:t>
            </a:r>
            <a:r>
              <a:rPr lang="it-IT" dirty="0"/>
              <a:t> </a:t>
            </a:r>
            <a:r>
              <a:rPr lang="it-IT" dirty="0" err="1"/>
              <a:t>interface</a:t>
            </a:r>
            <a:endParaRPr lang="en-GB" dirty="0"/>
          </a:p>
        </p:txBody>
      </p:sp>
      <p:sp>
        <p:nvSpPr>
          <p:cNvPr id="3" name="Segnaposto contenuto 2"/>
          <p:cNvSpPr>
            <a:spLocks noGrp="1"/>
          </p:cNvSpPr>
          <p:nvPr>
            <p:ph idx="1"/>
          </p:nvPr>
        </p:nvSpPr>
        <p:spPr/>
        <p:txBody>
          <a:bodyPr/>
          <a:lstStyle/>
          <a:p>
            <a:r>
              <a:rPr lang="en-US" dirty="0"/>
              <a:t>The REST uniform interface (constraint 4) is defined by putting 4 requirements on the interface between components (clients and servers): </a:t>
            </a:r>
          </a:p>
          <a:p>
            <a:endParaRPr lang="en-US" dirty="0"/>
          </a:p>
          <a:p>
            <a:pPr lvl="1"/>
            <a:r>
              <a:rPr lang="en-US" sz="2400" dirty="0"/>
              <a:t>Hypermedia as the engine of application state (HATEOAS)</a:t>
            </a:r>
          </a:p>
          <a:p>
            <a:pPr lvl="1"/>
            <a:r>
              <a:rPr lang="en-US" sz="2400" dirty="0"/>
              <a:t>Identification of resources</a:t>
            </a:r>
          </a:p>
          <a:p>
            <a:pPr lvl="1"/>
            <a:r>
              <a:rPr lang="en-US" sz="2400" dirty="0"/>
              <a:t>Manipulation of resources through representations</a:t>
            </a:r>
          </a:p>
          <a:p>
            <a:pPr lvl="1"/>
            <a:r>
              <a:rPr lang="en-US" sz="2400" dirty="0"/>
              <a:t>Self-descriptive messages</a:t>
            </a:r>
          </a:p>
          <a:p>
            <a:endParaRPr lang="en-GB"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13</a:t>
            </a:fld>
            <a:endParaRPr lang="en-GB"/>
          </a:p>
        </p:txBody>
      </p:sp>
    </p:spTree>
    <p:extLst>
      <p:ext uri="{BB962C8B-B14F-4D97-AF65-F5344CB8AC3E}">
        <p14:creationId xmlns:p14="http://schemas.microsoft.com/office/powerpoint/2010/main" val="2443604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en-US" dirty="0"/>
              <a:t>Hypermedia as the engine of application state</a:t>
            </a:r>
            <a:endParaRPr lang="en-GB" dirty="0"/>
          </a:p>
        </p:txBody>
      </p:sp>
      <p:sp>
        <p:nvSpPr>
          <p:cNvPr id="3" name="Segnaposto contenuto 2"/>
          <p:cNvSpPr>
            <a:spLocks noGrp="1"/>
          </p:cNvSpPr>
          <p:nvPr>
            <p:ph idx="1"/>
          </p:nvPr>
        </p:nvSpPr>
        <p:spPr>
          <a:xfrm>
            <a:off x="428172" y="1361167"/>
            <a:ext cx="9153150" cy="5238416"/>
          </a:xfrm>
        </p:spPr>
        <p:txBody>
          <a:bodyPr>
            <a:normAutofit lnSpcReduction="10000"/>
          </a:bodyPr>
          <a:lstStyle/>
          <a:p>
            <a:r>
              <a:rPr lang="en-US" dirty="0"/>
              <a:t>Web applications are based on </a:t>
            </a:r>
            <a:r>
              <a:rPr lang="en-US" b="1" dirty="0"/>
              <a:t>distributed hypermedia</a:t>
            </a:r>
            <a:r>
              <a:rPr lang="en-US" dirty="0"/>
              <a:t>: </a:t>
            </a:r>
          </a:p>
          <a:p>
            <a:pPr lvl="1"/>
            <a:r>
              <a:rPr lang="en-US" sz="2400" dirty="0"/>
              <a:t>When a client interacts with a Web application, the application servers provide information dynamically through </a:t>
            </a:r>
            <a:r>
              <a:rPr lang="en-US" sz="2400" b="1" dirty="0"/>
              <a:t>hypermedia. </a:t>
            </a:r>
          </a:p>
          <a:p>
            <a:pPr lvl="1"/>
            <a:endParaRPr lang="en-US" sz="2400" b="1" dirty="0"/>
          </a:p>
          <a:p>
            <a:pPr lvl="1"/>
            <a:r>
              <a:rPr lang="en-US" sz="2400" b="1" dirty="0"/>
              <a:t>Hypermedia: </a:t>
            </a:r>
            <a:r>
              <a:rPr lang="en-US" sz="2400" dirty="0"/>
              <a:t>any content that contains links to some other form of media (e.g., an image, a movie, a text) </a:t>
            </a:r>
            <a:r>
              <a:rPr lang="en-US" sz="2400" dirty="0">
                <a:sym typeface="Wingdings" panose="05000000000000000000" pitchFamily="2" charset="2"/>
              </a:rPr>
              <a:t> </a:t>
            </a:r>
            <a:r>
              <a:rPr lang="en-US" sz="2400" dirty="0"/>
              <a:t>generalization of hypertext for a general media. </a:t>
            </a:r>
          </a:p>
          <a:p>
            <a:pPr lvl="1"/>
            <a:endParaRPr lang="en-US" sz="2400" dirty="0"/>
          </a:p>
          <a:p>
            <a:pPr lvl="1"/>
            <a:r>
              <a:rPr lang="en-US" sz="2400" dirty="0"/>
              <a:t>When a link is selected, information is moved from the location where it is stored in the server to the location where it will be used in the client </a:t>
            </a:r>
            <a:r>
              <a:rPr lang="en-US" sz="2400" dirty="0">
                <a:sym typeface="Wingdings" panose="05000000000000000000" pitchFamily="2" charset="2"/>
              </a:rPr>
              <a:t> application state transition.</a:t>
            </a:r>
          </a:p>
          <a:p>
            <a:pPr lvl="1"/>
            <a:endParaRPr lang="en-US" sz="2400" dirty="0"/>
          </a:p>
          <a:p>
            <a:pPr lvl="1"/>
            <a:r>
              <a:rPr lang="en-US" sz="2400" dirty="0"/>
              <a:t>A REST client needs no prior knowledge about how to interact with an application server beyond a generic understanding of hypermedia.</a:t>
            </a:r>
          </a:p>
        </p:txBody>
      </p:sp>
      <p:sp>
        <p:nvSpPr>
          <p:cNvPr id="4" name="Segnaposto numero diapositiva 3"/>
          <p:cNvSpPr>
            <a:spLocks noGrp="1"/>
          </p:cNvSpPr>
          <p:nvPr>
            <p:ph type="sldNum" sz="quarter" idx="12"/>
          </p:nvPr>
        </p:nvSpPr>
        <p:spPr/>
        <p:txBody>
          <a:bodyPr/>
          <a:lstStyle/>
          <a:p>
            <a:fld id="{31DE2C5B-556E-47B8-A792-024C2FCA4ACC}" type="slidenum">
              <a:rPr lang="en-GB" smtClean="0"/>
              <a:t>14</a:t>
            </a:fld>
            <a:endParaRPr lang="en-GB"/>
          </a:p>
        </p:txBody>
      </p:sp>
      <p:pic>
        <p:nvPicPr>
          <p:cNvPr id="6" name="Picture 5" descr="A computer screens with a link&#10;&#10;Description automatically generated">
            <a:extLst>
              <a:ext uri="{FF2B5EF4-FFF2-40B4-BE49-F238E27FC236}">
                <a16:creationId xmlns:a16="http://schemas.microsoft.com/office/drawing/2014/main" id="{BDDD281C-0C28-A17D-A1C5-277E1780A1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60567" y="4578873"/>
            <a:ext cx="1835919" cy="1835919"/>
          </a:xfrm>
          <a:prstGeom prst="rect">
            <a:avLst/>
          </a:prstGeom>
        </p:spPr>
      </p:pic>
    </p:spTree>
    <p:extLst>
      <p:ext uri="{BB962C8B-B14F-4D97-AF65-F5344CB8AC3E}">
        <p14:creationId xmlns:p14="http://schemas.microsoft.com/office/powerpoint/2010/main" val="3214645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err="1"/>
              <a:t>Identification</a:t>
            </a:r>
            <a:r>
              <a:rPr lang="it-IT" dirty="0"/>
              <a:t> of </a:t>
            </a:r>
            <a:r>
              <a:rPr lang="it-IT" dirty="0" err="1"/>
              <a:t>resources</a:t>
            </a:r>
            <a:endParaRPr lang="en-GB" dirty="0"/>
          </a:p>
        </p:txBody>
      </p:sp>
      <mc:AlternateContent xmlns:mc="http://schemas.openxmlformats.org/markup-compatibility/2006" xmlns:a14="http://schemas.microsoft.com/office/drawing/2010/main">
        <mc:Choice Requires="a14">
          <p:sp>
            <p:nvSpPr>
              <p:cNvPr id="3" name="Segnaposto contenuto 2"/>
              <p:cNvSpPr>
                <a:spLocks noGrp="1"/>
              </p:cNvSpPr>
              <p:nvPr>
                <p:ph idx="1"/>
              </p:nvPr>
            </p:nvSpPr>
            <p:spPr>
              <a:xfrm>
                <a:off x="428172" y="1361167"/>
                <a:ext cx="9182967" cy="5360308"/>
              </a:xfrm>
            </p:spPr>
            <p:txBody>
              <a:bodyPr>
                <a:normAutofit/>
              </a:bodyPr>
              <a:lstStyle/>
              <a:p>
                <a:r>
                  <a:rPr lang="en-US" sz="2000" b="1" dirty="0"/>
                  <a:t>Resource</a:t>
                </a:r>
                <a:r>
                  <a:rPr lang="en-US" sz="2000" dirty="0"/>
                  <a:t>: any information or concept that can be named and be the target of a hypertext (a document, an image, a collection of other resources, a temporal service, e.g., “today’s weather in Padova”...).</a:t>
                </a:r>
              </a:p>
              <a:p>
                <a:r>
                  <a:rPr lang="en-US" sz="2000" dirty="0"/>
                  <a:t>More precisely, the resource is the conceptual mapping to an entity or a set of entities.</a:t>
                </a:r>
              </a:p>
              <a:p>
                <a:r>
                  <a:rPr lang="en-US" sz="2000" dirty="0"/>
                  <a:t>Formally, a resource</a:t>
                </a:r>
                <a:r>
                  <a:rPr lang="en-US" sz="2000" i="1" dirty="0"/>
                  <a:t> R </a:t>
                </a:r>
                <a:r>
                  <a:rPr lang="en-US" sz="2000" dirty="0"/>
                  <a:t>is a temporally varying membership function </a:t>
                </a:r>
                <a:r>
                  <a:rPr lang="en-US" sz="2000" i="1" dirty="0"/>
                  <a:t>M</a:t>
                </a:r>
                <a:r>
                  <a:rPr lang="en-US" sz="2000" i="1" baseline="-25000" dirty="0"/>
                  <a:t>R</a:t>
                </a:r>
                <a:r>
                  <a:rPr lang="en-US" sz="2000" dirty="0"/>
                  <a:t>(</a:t>
                </a:r>
                <a:r>
                  <a:rPr lang="en-US" sz="2000" i="1" dirty="0"/>
                  <a:t>.</a:t>
                </a:r>
                <a:r>
                  <a:rPr lang="en-US" sz="2000" dirty="0"/>
                  <a:t>), which for time </a:t>
                </a:r>
                <a:r>
                  <a:rPr lang="en-US" sz="2000" i="1" dirty="0"/>
                  <a:t>t </a:t>
                </a:r>
                <a:r>
                  <a:rPr lang="en-US" sz="2000" dirty="0"/>
                  <a:t>maps to an entity or a set of entities.</a:t>
                </a:r>
              </a:p>
              <a:p>
                <a:endParaRPr lang="en-US" sz="1050" b="0" i="1" dirty="0">
                  <a:latin typeface="Cambria Math" panose="02040503050406030204" pitchFamily="18" charset="0"/>
                </a:endParaRPr>
              </a:p>
              <a:p>
                <a:pPr marL="0" indent="0">
                  <a:buNone/>
                </a:pPr>
                <a:r>
                  <a:rPr lang="it-IT" sz="2000" b="0" dirty="0"/>
                  <a:t>    				     </a:t>
                </a:r>
                <a14:m>
                  <m:oMath xmlns:m="http://schemas.openxmlformats.org/officeDocument/2006/math">
                    <m:r>
                      <a:rPr lang="it-IT" sz="2000" b="0" i="1" smtClean="0">
                        <a:latin typeface="Cambria Math" panose="02040503050406030204" pitchFamily="18" charset="0"/>
                      </a:rPr>
                      <m:t>𝐸</m:t>
                    </m:r>
                    <m:r>
                      <a:rPr lang="en-US" sz="2000" i="1" smtClean="0">
                        <a:latin typeface="Cambria Math" panose="02040503050406030204" pitchFamily="18" charset="0"/>
                      </a:rPr>
                      <m:t>=</m:t>
                    </m:r>
                    <m:sSub>
                      <m:sSubPr>
                        <m:ctrlPr>
                          <a:rPr lang="en-US" sz="2000" i="1" smtClean="0">
                            <a:latin typeface="Cambria Math" panose="02040503050406030204" pitchFamily="18" charset="0"/>
                          </a:rPr>
                        </m:ctrlPr>
                      </m:sSubPr>
                      <m:e>
                        <m:r>
                          <a:rPr lang="it-IT" sz="2000" b="0" i="1" smtClean="0">
                            <a:latin typeface="Cambria Math" panose="02040503050406030204" pitchFamily="18" charset="0"/>
                          </a:rPr>
                          <m:t>𝑀</m:t>
                        </m:r>
                      </m:e>
                      <m:sub>
                        <m:r>
                          <a:rPr lang="it-IT" sz="2000" b="0" i="1" smtClean="0">
                            <a:latin typeface="Cambria Math" panose="02040503050406030204" pitchFamily="18" charset="0"/>
                          </a:rPr>
                          <m:t>𝑅</m:t>
                        </m:r>
                      </m:sub>
                    </m:sSub>
                    <m:d>
                      <m:dPr>
                        <m:ctrlPr>
                          <a:rPr lang="it-IT" sz="2000" b="0" i="1" smtClean="0">
                            <a:latin typeface="Cambria Math" panose="02040503050406030204" pitchFamily="18" charset="0"/>
                          </a:rPr>
                        </m:ctrlPr>
                      </m:dPr>
                      <m:e>
                        <m:r>
                          <a:rPr lang="it-IT" sz="2000" b="0" i="1" smtClean="0">
                            <a:latin typeface="Cambria Math" panose="02040503050406030204" pitchFamily="18" charset="0"/>
                          </a:rPr>
                          <m:t>𝑡</m:t>
                        </m:r>
                      </m:e>
                    </m:d>
                  </m:oMath>
                </a14:m>
                <a:endParaRPr lang="it-IT" sz="2000" b="0" dirty="0"/>
              </a:p>
              <a:p>
                <a:pPr marL="0" indent="0">
                  <a:buNone/>
                </a:pPr>
                <a:endParaRPr lang="it-IT" sz="2000" dirty="0"/>
              </a:p>
              <a:p>
                <a:pPr marL="0" indent="0">
                  <a:buNone/>
                </a:pPr>
                <a:endParaRPr lang="it-IT" sz="2000" b="0" dirty="0"/>
              </a:p>
              <a:p>
                <a:r>
                  <a:rPr lang="en-US" sz="2000" dirty="0"/>
                  <a:t>The </a:t>
                </a:r>
                <a:r>
                  <a:rPr lang="en-US" sz="2000" b="1" dirty="0"/>
                  <a:t>entity</a:t>
                </a:r>
                <a:r>
                  <a:rPr lang="en-US" sz="2000" dirty="0"/>
                  <a:t> is the specific realization of the concept identified by the resource. </a:t>
                </a:r>
              </a:p>
              <a:p>
                <a:r>
                  <a:rPr lang="en-US" sz="2000" dirty="0"/>
                  <a:t>The entity to which a resource points is stored and manipulated in a specific format or representation </a:t>
                </a:r>
                <a:r>
                  <a:rPr lang="en-US" sz="2000" dirty="0">
                    <a:sym typeface="Wingdings" panose="05000000000000000000" pitchFamily="2" charset="2"/>
                  </a:rPr>
                  <a:t></a:t>
                </a:r>
                <a:r>
                  <a:rPr lang="en-US" sz="2000" dirty="0"/>
                  <a:t> </a:t>
                </a:r>
                <a:r>
                  <a:rPr lang="en-US" sz="2000" b="1" dirty="0"/>
                  <a:t>resource representation. </a:t>
                </a:r>
              </a:p>
              <a:p>
                <a:r>
                  <a:rPr lang="en-US" sz="2000" dirty="0"/>
                  <a:t>Each resource is identified by a label called </a:t>
                </a:r>
                <a:r>
                  <a:rPr lang="en-US" sz="2000" b="1" dirty="0"/>
                  <a:t>resource identifier.</a:t>
                </a:r>
                <a:endParaRPr lang="it-IT" dirty="0"/>
              </a:p>
            </p:txBody>
          </p:sp>
        </mc:Choice>
        <mc:Fallback xmlns="">
          <p:sp>
            <p:nvSpPr>
              <p:cNvPr id="3" name="Segnaposto contenuto 2"/>
              <p:cNvSpPr>
                <a:spLocks noGrp="1" noRot="1" noChangeAspect="1" noMove="1" noResize="1" noEditPoints="1" noAdjustHandles="1" noChangeArrowheads="1" noChangeShapeType="1" noTextEdit="1"/>
              </p:cNvSpPr>
              <p:nvPr>
                <p:ph idx="1"/>
              </p:nvPr>
            </p:nvSpPr>
            <p:spPr>
              <a:xfrm>
                <a:off x="428172" y="1361167"/>
                <a:ext cx="9182967" cy="5360308"/>
              </a:xfrm>
              <a:blipFill>
                <a:blip r:embed="rId2"/>
                <a:stretch>
                  <a:fillRect l="-552" t="-1418" r="-1105"/>
                </a:stretch>
              </a:blipFill>
            </p:spPr>
            <p:txBody>
              <a:bodyPr/>
              <a:lstStyle/>
              <a:p>
                <a:r>
                  <a:rPr lang="en-US">
                    <a:noFill/>
                  </a:rPr>
                  <a:t> </a:t>
                </a:r>
              </a:p>
            </p:txBody>
          </p:sp>
        </mc:Fallback>
      </mc:AlternateContent>
      <p:cxnSp>
        <p:nvCxnSpPr>
          <p:cNvPr id="10" name="Connettore 2 9"/>
          <p:cNvCxnSpPr/>
          <p:nvPr/>
        </p:nvCxnSpPr>
        <p:spPr>
          <a:xfrm flipH="1">
            <a:off x="4024613" y="4272646"/>
            <a:ext cx="487279" cy="246647"/>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ttore 2 10"/>
          <p:cNvCxnSpPr/>
          <p:nvPr/>
        </p:nvCxnSpPr>
        <p:spPr>
          <a:xfrm flipH="1">
            <a:off x="5171951" y="4274757"/>
            <a:ext cx="1" cy="328863"/>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ttore 2 12"/>
          <p:cNvCxnSpPr/>
          <p:nvPr/>
        </p:nvCxnSpPr>
        <p:spPr>
          <a:xfrm>
            <a:off x="5540120" y="4251588"/>
            <a:ext cx="378420" cy="267705"/>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7" name="CasellaDiTesto 16"/>
          <p:cNvSpPr txBox="1"/>
          <p:nvPr/>
        </p:nvSpPr>
        <p:spPr>
          <a:xfrm>
            <a:off x="3468748" y="4506343"/>
            <a:ext cx="1043144" cy="400110"/>
          </a:xfrm>
          <a:prstGeom prst="rect">
            <a:avLst/>
          </a:prstGeom>
          <a:noFill/>
        </p:spPr>
        <p:txBody>
          <a:bodyPr wrap="square" rtlCol="0">
            <a:spAutoFit/>
          </a:bodyPr>
          <a:lstStyle/>
          <a:p>
            <a:r>
              <a:rPr lang="en-US" sz="2000" dirty="0">
                <a:latin typeface="Palatino Linotype" panose="02040502050505030304" pitchFamily="18" charset="0"/>
              </a:rPr>
              <a:t>Entity</a:t>
            </a:r>
          </a:p>
        </p:txBody>
      </p:sp>
      <p:sp>
        <p:nvSpPr>
          <p:cNvPr id="18" name="CasellaDiTesto 17"/>
          <p:cNvSpPr txBox="1"/>
          <p:nvPr/>
        </p:nvSpPr>
        <p:spPr>
          <a:xfrm>
            <a:off x="4511892" y="4519293"/>
            <a:ext cx="1290720" cy="400110"/>
          </a:xfrm>
          <a:prstGeom prst="rect">
            <a:avLst/>
          </a:prstGeom>
          <a:noFill/>
        </p:spPr>
        <p:txBody>
          <a:bodyPr wrap="square" rtlCol="0">
            <a:spAutoFit/>
          </a:bodyPr>
          <a:lstStyle/>
          <a:p>
            <a:r>
              <a:rPr lang="en-US" sz="2000" dirty="0">
                <a:latin typeface="Palatino Linotype" panose="02040502050505030304" pitchFamily="18" charset="0"/>
              </a:rPr>
              <a:t>Resource</a:t>
            </a:r>
          </a:p>
        </p:txBody>
      </p:sp>
      <p:sp>
        <p:nvSpPr>
          <p:cNvPr id="19" name="CasellaDiTesto 18"/>
          <p:cNvSpPr txBox="1"/>
          <p:nvPr/>
        </p:nvSpPr>
        <p:spPr>
          <a:xfrm>
            <a:off x="5729330" y="4519293"/>
            <a:ext cx="1290720" cy="400110"/>
          </a:xfrm>
          <a:prstGeom prst="rect">
            <a:avLst/>
          </a:prstGeom>
          <a:noFill/>
        </p:spPr>
        <p:txBody>
          <a:bodyPr wrap="square" rtlCol="0">
            <a:spAutoFit/>
          </a:bodyPr>
          <a:lstStyle/>
          <a:p>
            <a:r>
              <a:rPr lang="en-US" sz="2000" dirty="0">
                <a:latin typeface="Palatino Linotype" panose="02040502050505030304" pitchFamily="18" charset="0"/>
              </a:rPr>
              <a:t>Time</a:t>
            </a:r>
          </a:p>
        </p:txBody>
      </p:sp>
      <p:sp>
        <p:nvSpPr>
          <p:cNvPr id="4" name="Segnaposto numero diapositiva 3"/>
          <p:cNvSpPr>
            <a:spLocks noGrp="1"/>
          </p:cNvSpPr>
          <p:nvPr>
            <p:ph type="sldNum" sz="quarter" idx="12"/>
          </p:nvPr>
        </p:nvSpPr>
        <p:spPr/>
        <p:txBody>
          <a:bodyPr/>
          <a:lstStyle/>
          <a:p>
            <a:fld id="{31DE2C5B-556E-47B8-A792-024C2FCA4ACC}" type="slidenum">
              <a:rPr lang="en-GB" smtClean="0"/>
              <a:t>15</a:t>
            </a:fld>
            <a:endParaRPr lang="en-GB"/>
          </a:p>
        </p:txBody>
      </p:sp>
      <p:pic>
        <p:nvPicPr>
          <p:cNvPr id="6" name="Picture 5" descr="A close-up of a person's photo&#10;&#10;Description automatically generated">
            <a:extLst>
              <a:ext uri="{FF2B5EF4-FFF2-40B4-BE49-F238E27FC236}">
                <a16:creationId xmlns:a16="http://schemas.microsoft.com/office/drawing/2014/main" id="{B9EA1219-A615-96DC-1162-12DBB58DC7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25651" y="4664616"/>
            <a:ext cx="1501305" cy="1501305"/>
          </a:xfrm>
          <a:prstGeom prst="rect">
            <a:avLst/>
          </a:prstGeom>
        </p:spPr>
      </p:pic>
    </p:spTree>
    <p:extLst>
      <p:ext uri="{BB962C8B-B14F-4D97-AF65-F5344CB8AC3E}">
        <p14:creationId xmlns:p14="http://schemas.microsoft.com/office/powerpoint/2010/main" val="18781797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Resources</a:t>
            </a:r>
            <a:r>
              <a:rPr lang="it-IT" dirty="0"/>
              <a:t> </a:t>
            </a:r>
            <a:r>
              <a:rPr lang="it-IT" dirty="0" err="1"/>
              <a:t>types</a:t>
            </a:r>
            <a:endParaRPr lang="en-GB" dirty="0"/>
          </a:p>
        </p:txBody>
      </p:sp>
      <p:sp>
        <p:nvSpPr>
          <p:cNvPr id="3" name="Segnaposto contenuto 2"/>
          <p:cNvSpPr>
            <a:spLocks noGrp="1"/>
          </p:cNvSpPr>
          <p:nvPr>
            <p:ph idx="1"/>
          </p:nvPr>
        </p:nvSpPr>
        <p:spPr/>
        <p:txBody>
          <a:bodyPr/>
          <a:lstStyle/>
          <a:p>
            <a:r>
              <a:rPr lang="en-US" sz="2000" dirty="0"/>
              <a:t>Example: </a:t>
            </a:r>
          </a:p>
          <a:p>
            <a:pPr lvl="1"/>
            <a:r>
              <a:rPr lang="en-US" dirty="0"/>
              <a:t>«the first version of document X»</a:t>
            </a:r>
          </a:p>
          <a:p>
            <a:pPr lvl="1"/>
            <a:r>
              <a:rPr lang="en-US" dirty="0"/>
              <a:t>«the revision 1.0 of document X»</a:t>
            </a:r>
          </a:p>
          <a:p>
            <a:pPr lvl="1"/>
            <a:r>
              <a:rPr lang="en-US" dirty="0"/>
              <a:t>«the revision 1.1 of document X»</a:t>
            </a:r>
          </a:p>
          <a:p>
            <a:pPr lvl="1"/>
            <a:r>
              <a:rPr lang="en-US" dirty="0"/>
              <a:t>…</a:t>
            </a:r>
          </a:p>
          <a:p>
            <a:pPr lvl="1"/>
            <a:r>
              <a:rPr lang="en-US" dirty="0"/>
              <a:t>«the latest version of document X»</a:t>
            </a:r>
          </a:p>
          <a:p>
            <a:pPr lvl="1"/>
            <a:endParaRPr lang="en-US" dirty="0"/>
          </a:p>
          <a:p>
            <a:pPr lvl="1"/>
            <a:endParaRPr lang="en-US" dirty="0"/>
          </a:p>
          <a:p>
            <a:pPr lvl="1"/>
            <a:endParaRPr lang="en-US" dirty="0"/>
          </a:p>
          <a:p>
            <a:pPr lvl="1"/>
            <a:endParaRPr lang="en-US" dirty="0"/>
          </a:p>
          <a:p>
            <a:r>
              <a:rPr lang="en-US" sz="2000" dirty="0"/>
              <a:t>A resource can also point to the empty set </a:t>
            </a:r>
            <a:r>
              <a:rPr lang="en-US" sz="2000" dirty="0">
                <a:sym typeface="Wingdings" panose="05000000000000000000" pitchFamily="2" charset="2"/>
              </a:rPr>
              <a:t> t</a:t>
            </a:r>
            <a:r>
              <a:rPr lang="en-US" sz="2000" dirty="0"/>
              <a:t>his </a:t>
            </a:r>
            <a:r>
              <a:rPr lang="en-GB" sz="2000" dirty="0"/>
              <a:t>allows to map a concept, i.e., to make references to that concept, before any realization of that concept exists. </a:t>
            </a:r>
          </a:p>
          <a:p>
            <a:endParaRPr lang="en-US" dirty="0"/>
          </a:p>
        </p:txBody>
      </p:sp>
      <p:sp>
        <p:nvSpPr>
          <p:cNvPr id="4" name="Parentesi graffa chiusa 3"/>
          <p:cNvSpPr/>
          <p:nvPr/>
        </p:nvSpPr>
        <p:spPr>
          <a:xfrm>
            <a:off x="5161548" y="1738563"/>
            <a:ext cx="306805" cy="1022685"/>
          </a:xfrm>
          <a:prstGeom prst="rightBrace">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5" name="CasellaDiTesto 4"/>
          <p:cNvSpPr txBox="1"/>
          <p:nvPr/>
        </p:nvSpPr>
        <p:spPr>
          <a:xfrm>
            <a:off x="5593967" y="1606216"/>
            <a:ext cx="5926269" cy="1015663"/>
          </a:xfrm>
          <a:prstGeom prst="rect">
            <a:avLst/>
          </a:prstGeom>
          <a:noFill/>
        </p:spPr>
        <p:txBody>
          <a:bodyPr wrap="square" rtlCol="0">
            <a:spAutoFit/>
          </a:bodyPr>
          <a:lstStyle/>
          <a:p>
            <a:r>
              <a:rPr lang="en-US" sz="2000" b="1" dirty="0">
                <a:latin typeface="Palatino Linotype" panose="02040502050505030304" pitchFamily="18" charset="0"/>
              </a:rPr>
              <a:t>Static resources</a:t>
            </a:r>
            <a:r>
              <a:rPr lang="en-US" sz="2000" dirty="0">
                <a:latin typeface="Palatino Linotype" panose="02040502050505030304" pitchFamily="18" charset="0"/>
              </a:rPr>
              <a:t>: they always point to the same entity (with a specific representation), in this case a precise document version. </a:t>
            </a:r>
          </a:p>
        </p:txBody>
      </p:sp>
      <p:sp>
        <p:nvSpPr>
          <p:cNvPr id="6" name="CasellaDiTesto 5"/>
          <p:cNvSpPr txBox="1"/>
          <p:nvPr/>
        </p:nvSpPr>
        <p:spPr>
          <a:xfrm>
            <a:off x="5599505" y="2761248"/>
            <a:ext cx="6257139" cy="1323439"/>
          </a:xfrm>
          <a:prstGeom prst="rect">
            <a:avLst/>
          </a:prstGeom>
          <a:noFill/>
        </p:spPr>
        <p:txBody>
          <a:bodyPr wrap="square" rtlCol="0">
            <a:spAutoFit/>
          </a:bodyPr>
          <a:lstStyle/>
          <a:p>
            <a:r>
              <a:rPr lang="en-US" sz="2000" b="1" dirty="0">
                <a:latin typeface="Palatino Linotype" panose="02040502050505030304" pitchFamily="18" charset="0"/>
              </a:rPr>
              <a:t>Dynamic resource</a:t>
            </a:r>
            <a:r>
              <a:rPr lang="en-US" sz="2000" dirty="0">
                <a:latin typeface="Palatino Linotype" panose="02040502050505030304" pitchFamily="18" charset="0"/>
              </a:rPr>
              <a:t>: the pointed entity can change over time. At some time, the resource «the latest version of document X» will point to the same entity of «the revision 1.1 of document X». </a:t>
            </a:r>
          </a:p>
        </p:txBody>
      </p:sp>
      <p:cxnSp>
        <p:nvCxnSpPr>
          <p:cNvPr id="7" name="Connettore 2 6"/>
          <p:cNvCxnSpPr/>
          <p:nvPr/>
        </p:nvCxnSpPr>
        <p:spPr>
          <a:xfrm flipV="1">
            <a:off x="5257800" y="3224463"/>
            <a:ext cx="336168"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8" name="Segnaposto numero diapositiva 7"/>
          <p:cNvSpPr>
            <a:spLocks noGrp="1"/>
          </p:cNvSpPr>
          <p:nvPr>
            <p:ph type="sldNum" sz="quarter" idx="12"/>
          </p:nvPr>
        </p:nvSpPr>
        <p:spPr/>
        <p:txBody>
          <a:bodyPr/>
          <a:lstStyle/>
          <a:p>
            <a:fld id="{31DE2C5B-556E-47B8-A792-024C2FCA4ACC}" type="slidenum">
              <a:rPr lang="en-GB" smtClean="0"/>
              <a:t>16</a:t>
            </a:fld>
            <a:endParaRPr lang="en-GB"/>
          </a:p>
        </p:txBody>
      </p:sp>
    </p:spTree>
    <p:extLst>
      <p:ext uri="{BB962C8B-B14F-4D97-AF65-F5344CB8AC3E}">
        <p14:creationId xmlns:p14="http://schemas.microsoft.com/office/powerpoint/2010/main" val="31208844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Resources</a:t>
            </a:r>
            <a:endParaRPr lang="en-GB" dirty="0"/>
          </a:p>
        </p:txBody>
      </p:sp>
      <p:sp>
        <p:nvSpPr>
          <p:cNvPr id="3" name="Segnaposto contenuto 2"/>
          <p:cNvSpPr>
            <a:spLocks noGrp="1"/>
          </p:cNvSpPr>
          <p:nvPr>
            <p:ph idx="1"/>
          </p:nvPr>
        </p:nvSpPr>
        <p:spPr/>
        <p:txBody>
          <a:bodyPr/>
          <a:lstStyle/>
          <a:p>
            <a:r>
              <a:rPr lang="en-GB" dirty="0"/>
              <a:t>The abstract definition of resources in REST allows to: </a:t>
            </a:r>
          </a:p>
          <a:p>
            <a:endParaRPr lang="en-GB" dirty="0"/>
          </a:p>
          <a:p>
            <a:pPr lvl="1"/>
            <a:r>
              <a:rPr lang="en-GB" sz="2400" dirty="0"/>
              <a:t>manage many sources of information without distinguishing them by type or implementation</a:t>
            </a:r>
          </a:p>
          <a:p>
            <a:pPr lvl="1"/>
            <a:endParaRPr lang="en-GB" sz="2400" dirty="0"/>
          </a:p>
          <a:p>
            <a:pPr lvl="1"/>
            <a:r>
              <a:rPr lang="en-GB" sz="2400" dirty="0"/>
              <a:t>it allows to reference the concept rather than some singular representation of that concept </a:t>
            </a:r>
            <a:r>
              <a:rPr lang="en-GB" sz="2400" dirty="0">
                <a:sym typeface="Wingdings" panose="05000000000000000000" pitchFamily="2" charset="2"/>
              </a:rPr>
              <a:t> no </a:t>
            </a:r>
            <a:r>
              <a:rPr lang="en-GB" sz="2400" dirty="0"/>
              <a:t>need to change all existing links whenever the representation changes</a:t>
            </a:r>
          </a:p>
          <a:p>
            <a:pPr lvl="1"/>
            <a:endParaRPr lang="en-GB" sz="2400" dirty="0"/>
          </a:p>
          <a:p>
            <a:pPr lvl="1"/>
            <a:r>
              <a:rPr lang="en-GB" sz="2400" dirty="0"/>
              <a:t>late bind specific representations to resources, enabling content negotiation to take place based on characteristics of the request</a:t>
            </a:r>
          </a:p>
        </p:txBody>
      </p:sp>
      <p:sp>
        <p:nvSpPr>
          <p:cNvPr id="4" name="Segnaposto numero diapositiva 3"/>
          <p:cNvSpPr>
            <a:spLocks noGrp="1"/>
          </p:cNvSpPr>
          <p:nvPr>
            <p:ph type="sldNum" sz="quarter" idx="12"/>
          </p:nvPr>
        </p:nvSpPr>
        <p:spPr/>
        <p:txBody>
          <a:bodyPr/>
          <a:lstStyle/>
          <a:p>
            <a:fld id="{31DE2C5B-556E-47B8-A792-024C2FCA4ACC}" type="slidenum">
              <a:rPr lang="en-GB" smtClean="0"/>
              <a:t>17</a:t>
            </a:fld>
            <a:endParaRPr lang="en-GB"/>
          </a:p>
        </p:txBody>
      </p:sp>
    </p:spTree>
    <p:extLst>
      <p:ext uri="{BB962C8B-B14F-4D97-AF65-F5344CB8AC3E}">
        <p14:creationId xmlns:p14="http://schemas.microsoft.com/office/powerpoint/2010/main" val="9284684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ADD EXAMPLE</a:t>
            </a:r>
            <a:endParaRPr lang="en-GB" dirty="0"/>
          </a:p>
        </p:txBody>
      </p:sp>
      <p:sp>
        <p:nvSpPr>
          <p:cNvPr id="3" name="Segnaposto contenuto 2"/>
          <p:cNvSpPr>
            <a:spLocks noGrp="1"/>
          </p:cNvSpPr>
          <p:nvPr>
            <p:ph idx="1"/>
          </p:nvPr>
        </p:nvSpPr>
        <p:spPr/>
        <p:txBody>
          <a:bodyPr/>
          <a:lstStyle/>
          <a:p>
            <a:r>
              <a:rPr lang="en-GB" dirty="0"/>
              <a:t>ADD EXAMPLE</a:t>
            </a:r>
            <a:endParaRPr lang="en-GB" sz="2400"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18</a:t>
            </a:fld>
            <a:endParaRPr lang="en-GB"/>
          </a:p>
        </p:txBody>
      </p:sp>
    </p:spTree>
    <p:extLst>
      <p:ext uri="{BB962C8B-B14F-4D97-AF65-F5344CB8AC3E}">
        <p14:creationId xmlns:p14="http://schemas.microsoft.com/office/powerpoint/2010/main" val="34919700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Resource </a:t>
            </a:r>
            <a:r>
              <a:rPr lang="it-IT" dirty="0" err="1"/>
              <a:t>representations</a:t>
            </a:r>
            <a:endParaRPr lang="en-GB" dirty="0"/>
          </a:p>
        </p:txBody>
      </p:sp>
      <p:sp>
        <p:nvSpPr>
          <p:cNvPr id="3" name="Segnaposto contenuto 2"/>
          <p:cNvSpPr>
            <a:spLocks noGrp="1"/>
          </p:cNvSpPr>
          <p:nvPr>
            <p:ph idx="1"/>
          </p:nvPr>
        </p:nvSpPr>
        <p:spPr/>
        <p:txBody>
          <a:bodyPr/>
          <a:lstStyle/>
          <a:p>
            <a:r>
              <a:rPr lang="en-US" b="1" dirty="0"/>
              <a:t>Resource representation</a:t>
            </a:r>
            <a:r>
              <a:rPr lang="en-US" dirty="0"/>
              <a:t>: a view of the current state (or realization) of the resource at the time of the request. </a:t>
            </a:r>
          </a:p>
          <a:p>
            <a:r>
              <a:rPr lang="en-US" dirty="0"/>
              <a:t>In a client-server interaction, the client asks to the server a resource (by the resource identifier), and the server answers by sending the corresponding resource representation. </a:t>
            </a:r>
          </a:p>
          <a:p>
            <a:r>
              <a:rPr lang="en-US" b="1" dirty="0"/>
              <a:t>Note</a:t>
            </a:r>
            <a:r>
              <a:rPr lang="en-US" dirty="0"/>
              <a:t>: The representation sent to the client is not necessarily the same used to store the data in the server.  </a:t>
            </a:r>
          </a:p>
          <a:p>
            <a:endParaRPr lang="en-GB" dirty="0"/>
          </a:p>
        </p:txBody>
      </p:sp>
      <p:sp>
        <p:nvSpPr>
          <p:cNvPr id="4" name="Rettangolo 3"/>
          <p:cNvSpPr/>
          <p:nvPr/>
        </p:nvSpPr>
        <p:spPr>
          <a:xfrm>
            <a:off x="1714500" y="4677276"/>
            <a:ext cx="2225842" cy="1287379"/>
          </a:xfrm>
          <a:prstGeom prst="rect">
            <a:avLst/>
          </a:prstGeom>
          <a:ln w="3810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sz="2800" dirty="0">
                <a:latin typeface="Palatino Linotype" panose="02040502050505030304" pitchFamily="18" charset="0"/>
              </a:rPr>
              <a:t>Client</a:t>
            </a:r>
            <a:endParaRPr lang="en-GB" sz="2800" dirty="0">
              <a:latin typeface="Palatino Linotype" panose="02040502050505030304" pitchFamily="18" charset="0"/>
            </a:endParaRPr>
          </a:p>
        </p:txBody>
      </p:sp>
      <p:sp>
        <p:nvSpPr>
          <p:cNvPr id="5" name="Rettangolo 4"/>
          <p:cNvSpPr/>
          <p:nvPr/>
        </p:nvSpPr>
        <p:spPr>
          <a:xfrm>
            <a:off x="8339890" y="4265195"/>
            <a:ext cx="2225842" cy="2111542"/>
          </a:xfrm>
          <a:prstGeom prst="rect">
            <a:avLst/>
          </a:prstGeom>
          <a:ln w="38100">
            <a:solidFill>
              <a:srgbClr val="00B050"/>
            </a:solidFill>
          </a:ln>
        </p:spPr>
        <p:style>
          <a:lnRef idx="2">
            <a:schemeClr val="accent6"/>
          </a:lnRef>
          <a:fillRef idx="1">
            <a:schemeClr val="lt1"/>
          </a:fillRef>
          <a:effectRef idx="0">
            <a:schemeClr val="accent6"/>
          </a:effectRef>
          <a:fontRef idx="minor">
            <a:schemeClr val="dk1"/>
          </a:fontRef>
        </p:style>
        <p:txBody>
          <a:bodyPr rtlCol="0" anchor="t"/>
          <a:lstStyle/>
          <a:p>
            <a:pPr algn="ctr"/>
            <a:r>
              <a:rPr lang="it-IT" sz="2400" dirty="0">
                <a:latin typeface="Palatino Linotype" panose="02040502050505030304" pitchFamily="18" charset="0"/>
              </a:rPr>
              <a:t>Server</a:t>
            </a:r>
          </a:p>
        </p:txBody>
      </p:sp>
      <p:cxnSp>
        <p:nvCxnSpPr>
          <p:cNvPr id="7" name="Connettore 2 6"/>
          <p:cNvCxnSpPr/>
          <p:nvPr/>
        </p:nvCxnSpPr>
        <p:spPr>
          <a:xfrm flipV="1">
            <a:off x="4421605" y="4746458"/>
            <a:ext cx="3410953" cy="2406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CasellaDiTesto 8"/>
          <p:cNvSpPr txBox="1"/>
          <p:nvPr/>
        </p:nvSpPr>
        <p:spPr>
          <a:xfrm>
            <a:off x="5075183" y="4310555"/>
            <a:ext cx="2358190" cy="369332"/>
          </a:xfrm>
          <a:prstGeom prst="rect">
            <a:avLst/>
          </a:prstGeom>
          <a:noFill/>
        </p:spPr>
        <p:txBody>
          <a:bodyPr wrap="square" rtlCol="0">
            <a:spAutoFit/>
          </a:bodyPr>
          <a:lstStyle/>
          <a:p>
            <a:r>
              <a:rPr lang="it-IT" dirty="0">
                <a:latin typeface="Palatino Linotype" panose="02040502050505030304" pitchFamily="18" charset="0"/>
              </a:rPr>
              <a:t>Resource </a:t>
            </a:r>
            <a:r>
              <a:rPr lang="it-IT" dirty="0" err="1">
                <a:latin typeface="Palatino Linotype" panose="02040502050505030304" pitchFamily="18" charset="0"/>
              </a:rPr>
              <a:t>identifier</a:t>
            </a:r>
            <a:endParaRPr lang="en-GB" dirty="0">
              <a:latin typeface="Palatino Linotype" panose="02040502050505030304" pitchFamily="18" charset="0"/>
            </a:endParaRPr>
          </a:p>
        </p:txBody>
      </p:sp>
      <p:cxnSp>
        <p:nvCxnSpPr>
          <p:cNvPr id="10" name="Connettore 2 9"/>
          <p:cNvCxnSpPr/>
          <p:nvPr/>
        </p:nvCxnSpPr>
        <p:spPr>
          <a:xfrm flipH="1">
            <a:off x="4421605" y="5759639"/>
            <a:ext cx="338488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Ovale 13"/>
          <p:cNvSpPr/>
          <p:nvPr/>
        </p:nvSpPr>
        <p:spPr>
          <a:xfrm>
            <a:off x="8844214" y="4882291"/>
            <a:ext cx="1217194" cy="877348"/>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latin typeface="Palatino Linotype" panose="02040502050505030304" pitchFamily="18" charset="0"/>
              </a:rPr>
              <a:t>Entity</a:t>
            </a:r>
            <a:endParaRPr lang="en-GB" dirty="0">
              <a:latin typeface="Palatino Linotype" panose="02040502050505030304" pitchFamily="18" charset="0"/>
            </a:endParaRPr>
          </a:p>
          <a:p>
            <a:pPr algn="ctr"/>
            <a:endParaRPr lang="it-IT" dirty="0">
              <a:latin typeface="Palatino Linotype" panose="02040502050505030304" pitchFamily="18" charset="0"/>
            </a:endParaRPr>
          </a:p>
        </p:txBody>
      </p:sp>
      <p:sp>
        <p:nvSpPr>
          <p:cNvPr id="15" name="Rettangolo 14"/>
          <p:cNvSpPr/>
          <p:nvPr/>
        </p:nvSpPr>
        <p:spPr>
          <a:xfrm>
            <a:off x="8201814" y="4634527"/>
            <a:ext cx="264695" cy="133012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6" name="Rettangolo 15"/>
          <p:cNvSpPr/>
          <p:nvPr/>
        </p:nvSpPr>
        <p:spPr>
          <a:xfrm>
            <a:off x="3807994" y="4806569"/>
            <a:ext cx="264695" cy="98604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cxnSp>
        <p:nvCxnSpPr>
          <p:cNvPr id="19" name="Connettore 2 18"/>
          <p:cNvCxnSpPr/>
          <p:nvPr/>
        </p:nvCxnSpPr>
        <p:spPr>
          <a:xfrm>
            <a:off x="8515784" y="4770521"/>
            <a:ext cx="475247" cy="186489"/>
          </a:xfrm>
          <a:prstGeom prst="straightConnector1">
            <a:avLst/>
          </a:prstGeom>
          <a:ln w="285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0" name="Connettore 2 19"/>
          <p:cNvCxnSpPr/>
          <p:nvPr/>
        </p:nvCxnSpPr>
        <p:spPr>
          <a:xfrm flipH="1">
            <a:off x="8515784" y="5618747"/>
            <a:ext cx="423679" cy="232001"/>
          </a:xfrm>
          <a:prstGeom prst="straightConnector1">
            <a:avLst/>
          </a:prstGeom>
          <a:ln w="285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4" name="CasellaDiTesto 23"/>
          <p:cNvSpPr txBox="1"/>
          <p:nvPr/>
        </p:nvSpPr>
        <p:spPr>
          <a:xfrm>
            <a:off x="8835765" y="5269287"/>
            <a:ext cx="1553076" cy="307777"/>
          </a:xfrm>
          <a:prstGeom prst="rect">
            <a:avLst/>
          </a:prstGeom>
          <a:noFill/>
        </p:spPr>
        <p:txBody>
          <a:bodyPr wrap="square" rtlCol="0">
            <a:spAutoFit/>
          </a:bodyPr>
          <a:lstStyle/>
          <a:p>
            <a:r>
              <a:rPr lang="it-IT" sz="1400" dirty="0">
                <a:solidFill>
                  <a:schemeClr val="bg1"/>
                </a:solidFill>
                <a:latin typeface="Palatino Linotype" panose="02040502050505030304" pitchFamily="18" charset="0"/>
              </a:rPr>
              <a:t>(</a:t>
            </a:r>
            <a:r>
              <a:rPr lang="it-IT" sz="1400" dirty="0" err="1">
                <a:solidFill>
                  <a:schemeClr val="bg1"/>
                </a:solidFill>
                <a:latin typeface="Palatino Linotype" panose="02040502050505030304" pitchFamily="18" charset="0"/>
              </a:rPr>
              <a:t>raw</a:t>
            </a:r>
            <a:r>
              <a:rPr lang="it-IT" sz="1400" dirty="0">
                <a:solidFill>
                  <a:schemeClr val="bg1"/>
                </a:solidFill>
                <a:latin typeface="Palatino Linotype" panose="02040502050505030304" pitchFamily="18" charset="0"/>
              </a:rPr>
              <a:t> format)</a:t>
            </a:r>
            <a:endParaRPr lang="en-GB" sz="1400" dirty="0">
              <a:solidFill>
                <a:schemeClr val="bg1"/>
              </a:solidFill>
              <a:latin typeface="Palatino Linotype" panose="02040502050505030304" pitchFamily="18" charset="0"/>
            </a:endParaRPr>
          </a:p>
        </p:txBody>
      </p:sp>
      <p:sp>
        <p:nvSpPr>
          <p:cNvPr id="25" name="Pentagono regolare 24"/>
          <p:cNvSpPr/>
          <p:nvPr/>
        </p:nvSpPr>
        <p:spPr>
          <a:xfrm>
            <a:off x="5075184" y="5047540"/>
            <a:ext cx="1957564" cy="876830"/>
          </a:xfrm>
          <a:prstGeom prst="pentag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CasellaDiTesto 12"/>
          <p:cNvSpPr txBox="1"/>
          <p:nvPr/>
        </p:nvSpPr>
        <p:spPr>
          <a:xfrm>
            <a:off x="5075183" y="5180682"/>
            <a:ext cx="1949116" cy="646331"/>
          </a:xfrm>
          <a:prstGeom prst="rect">
            <a:avLst/>
          </a:prstGeom>
          <a:noFill/>
        </p:spPr>
        <p:txBody>
          <a:bodyPr wrap="square" rtlCol="0">
            <a:spAutoFit/>
          </a:bodyPr>
          <a:lstStyle/>
          <a:p>
            <a:pPr algn="ctr"/>
            <a:r>
              <a:rPr lang="it-IT" dirty="0">
                <a:solidFill>
                  <a:schemeClr val="bg1"/>
                </a:solidFill>
                <a:latin typeface="Palatino Linotype" panose="02040502050505030304" pitchFamily="18" charset="0"/>
              </a:rPr>
              <a:t>Resource </a:t>
            </a:r>
            <a:r>
              <a:rPr lang="it-IT" dirty="0" err="1">
                <a:solidFill>
                  <a:schemeClr val="bg1"/>
                </a:solidFill>
                <a:latin typeface="Palatino Linotype" panose="02040502050505030304" pitchFamily="18" charset="0"/>
              </a:rPr>
              <a:t>representation</a:t>
            </a:r>
            <a:endParaRPr lang="en-GB" dirty="0">
              <a:solidFill>
                <a:schemeClr val="bg1"/>
              </a:solidFill>
              <a:latin typeface="Palatino Linotype" panose="02040502050505030304" pitchFamily="18" charset="0"/>
            </a:endParaRPr>
          </a:p>
        </p:txBody>
      </p:sp>
      <p:sp>
        <p:nvSpPr>
          <p:cNvPr id="6" name="Segnaposto numero diapositiva 5"/>
          <p:cNvSpPr>
            <a:spLocks noGrp="1"/>
          </p:cNvSpPr>
          <p:nvPr>
            <p:ph type="sldNum" sz="quarter" idx="12"/>
          </p:nvPr>
        </p:nvSpPr>
        <p:spPr/>
        <p:txBody>
          <a:bodyPr/>
          <a:lstStyle/>
          <a:p>
            <a:fld id="{31DE2C5B-556E-47B8-A792-024C2FCA4ACC}" type="slidenum">
              <a:rPr lang="en-GB" smtClean="0"/>
              <a:t>19</a:t>
            </a:fld>
            <a:endParaRPr lang="en-GB"/>
          </a:p>
        </p:txBody>
      </p:sp>
    </p:spTree>
    <p:extLst>
      <p:ext uri="{BB962C8B-B14F-4D97-AF65-F5344CB8AC3E}">
        <p14:creationId xmlns:p14="http://schemas.microsoft.com/office/powerpoint/2010/main" val="194815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Representational</a:t>
            </a:r>
            <a:r>
              <a:rPr lang="it-IT" dirty="0"/>
              <a:t> State Transfer (REST)</a:t>
            </a:r>
            <a:endParaRPr lang="en-GB" dirty="0"/>
          </a:p>
        </p:txBody>
      </p:sp>
      <p:sp>
        <p:nvSpPr>
          <p:cNvPr id="3" name="Segnaposto contenuto 2"/>
          <p:cNvSpPr>
            <a:spLocks noGrp="1"/>
          </p:cNvSpPr>
          <p:nvPr>
            <p:ph idx="1"/>
          </p:nvPr>
        </p:nvSpPr>
        <p:spPr>
          <a:xfrm>
            <a:off x="428172" y="1361167"/>
            <a:ext cx="11368314" cy="5027601"/>
          </a:xfrm>
        </p:spPr>
        <p:txBody>
          <a:bodyPr>
            <a:normAutofit/>
          </a:bodyPr>
          <a:lstStyle/>
          <a:p>
            <a:r>
              <a:rPr lang="en-GB" b="1" dirty="0"/>
              <a:t>Representational state transfer (REST</a:t>
            </a:r>
            <a:r>
              <a:rPr lang="en-GB" dirty="0"/>
              <a:t>): a software </a:t>
            </a:r>
            <a:r>
              <a:rPr lang="en-GB" b="1" dirty="0"/>
              <a:t>architectural style </a:t>
            </a:r>
            <a:r>
              <a:rPr lang="en-GB" dirty="0"/>
              <a:t>created to guide the design and development of the World Wide Web. </a:t>
            </a:r>
          </a:p>
          <a:p>
            <a:r>
              <a:rPr lang="en-GB" dirty="0"/>
              <a:t>REST defines a set of </a:t>
            </a:r>
            <a:r>
              <a:rPr lang="en-GB" b="1" dirty="0"/>
              <a:t>constraints</a:t>
            </a:r>
            <a:r>
              <a:rPr lang="en-GB" dirty="0"/>
              <a:t> for how the architecture of an Internet-scale distributed hypermedia system (e.g., the Web) should behave. </a:t>
            </a:r>
          </a:p>
          <a:p>
            <a:r>
              <a:rPr lang="en-GB" dirty="0"/>
              <a:t>Introduced in 2000 by </a:t>
            </a:r>
            <a:r>
              <a:rPr lang="en-GB" b="1" dirty="0"/>
              <a:t>Roy Fielding </a:t>
            </a:r>
            <a:r>
              <a:rPr lang="en-GB" dirty="0"/>
              <a:t>(co-founder of the Apache HTTP Server project) in his doctoral dissertation (University of California, Irvine).</a:t>
            </a:r>
          </a:p>
          <a:p>
            <a:r>
              <a:rPr lang="en-GB" dirty="0"/>
              <a:t>The name “Representational State Transfer” evokes an image of how a well-designed Web application behaves: </a:t>
            </a:r>
          </a:p>
          <a:p>
            <a:pPr lvl="1"/>
            <a:r>
              <a:rPr lang="en-GB" sz="2200" dirty="0"/>
              <a:t>a Web application forms a virtual state machine</a:t>
            </a:r>
          </a:p>
          <a:p>
            <a:pPr lvl="1"/>
            <a:r>
              <a:rPr lang="en-GB" sz="2200" dirty="0"/>
              <a:t>the user progresses through the application by selecting a link or submitting a data-entry</a:t>
            </a:r>
          </a:p>
          <a:p>
            <a:pPr lvl="1"/>
            <a:r>
              <a:rPr lang="en-GB" sz="2200" dirty="0"/>
              <a:t>each user action results in a transition to the next state of the application </a:t>
            </a:r>
            <a:r>
              <a:rPr lang="en-GB" sz="2200" dirty="0">
                <a:sym typeface="Wingdings" panose="05000000000000000000" pitchFamily="2" charset="2"/>
              </a:rPr>
              <a:t> </a:t>
            </a:r>
            <a:r>
              <a:rPr lang="en-GB" sz="2200" dirty="0"/>
              <a:t>a representation of that state is transferred to the user.</a:t>
            </a:r>
          </a:p>
          <a:p>
            <a:endParaRPr lang="en-GB"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2</a:t>
            </a:fld>
            <a:endParaRPr lang="en-GB"/>
          </a:p>
        </p:txBody>
      </p:sp>
    </p:spTree>
    <p:extLst>
      <p:ext uri="{BB962C8B-B14F-4D97-AF65-F5344CB8AC3E}">
        <p14:creationId xmlns:p14="http://schemas.microsoft.com/office/powerpoint/2010/main" val="42186404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Representations</a:t>
            </a:r>
            <a:r>
              <a:rPr lang="it-IT" dirty="0"/>
              <a:t>: </a:t>
            </a:r>
            <a:r>
              <a:rPr lang="it-IT" dirty="0" err="1"/>
              <a:t>example</a:t>
            </a:r>
            <a:endParaRPr lang="en-GB" dirty="0"/>
          </a:p>
        </p:txBody>
      </p:sp>
      <p:sp>
        <p:nvSpPr>
          <p:cNvPr id="4" name="Ovale 3"/>
          <p:cNvSpPr/>
          <p:nvPr/>
        </p:nvSpPr>
        <p:spPr>
          <a:xfrm>
            <a:off x="428172" y="3164307"/>
            <a:ext cx="1800000" cy="18000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a:p>
        </p:txBody>
      </p:sp>
      <p:sp>
        <p:nvSpPr>
          <p:cNvPr id="5" name="CasellaDiTesto 4"/>
          <p:cNvSpPr txBox="1"/>
          <p:nvPr/>
        </p:nvSpPr>
        <p:spPr>
          <a:xfrm>
            <a:off x="220215" y="2524154"/>
            <a:ext cx="2358190" cy="461665"/>
          </a:xfrm>
          <a:prstGeom prst="rect">
            <a:avLst/>
          </a:prstGeom>
          <a:noFill/>
        </p:spPr>
        <p:txBody>
          <a:bodyPr wrap="square" rtlCol="0">
            <a:spAutoFit/>
          </a:bodyPr>
          <a:lstStyle/>
          <a:p>
            <a:r>
              <a:rPr lang="it-IT" sz="2400" b="1" dirty="0">
                <a:latin typeface="Palatino Linotype" panose="02040502050505030304" pitchFamily="18" charset="0"/>
              </a:rPr>
              <a:t>Resource</a:t>
            </a:r>
            <a:r>
              <a:rPr lang="it-IT" sz="2400" dirty="0">
                <a:latin typeface="Palatino Linotype" panose="02040502050505030304" pitchFamily="18" charset="0"/>
              </a:rPr>
              <a:t>: </a:t>
            </a:r>
            <a:r>
              <a:rPr lang="it-IT" sz="2400" dirty="0" err="1">
                <a:latin typeface="Palatino Linotype" panose="02040502050505030304" pitchFamily="18" charset="0"/>
              </a:rPr>
              <a:t>circle</a:t>
            </a:r>
            <a:endParaRPr lang="en-GB" sz="2400" dirty="0">
              <a:latin typeface="Palatino Linotype" panose="02040502050505030304" pitchFamily="18" charset="0"/>
            </a:endParaRPr>
          </a:p>
        </p:txBody>
      </p:sp>
      <p:sp>
        <p:nvSpPr>
          <p:cNvPr id="7" name="CasellaDiTesto 6"/>
          <p:cNvSpPr txBox="1"/>
          <p:nvPr/>
        </p:nvSpPr>
        <p:spPr>
          <a:xfrm>
            <a:off x="6671510" y="1441200"/>
            <a:ext cx="5077325" cy="1015663"/>
          </a:xfrm>
          <a:prstGeom prst="rect">
            <a:avLst/>
          </a:prstGeom>
          <a:noFill/>
        </p:spPr>
        <p:txBody>
          <a:bodyPr wrap="square" rtlCol="0">
            <a:spAutoFit/>
          </a:bodyPr>
          <a:lstStyle/>
          <a:p>
            <a:pPr algn="ctr"/>
            <a:r>
              <a:rPr lang="it-IT" sz="2000" b="1" dirty="0" err="1">
                <a:latin typeface="Palatino Linotype" panose="02040502050505030304" pitchFamily="18" charset="0"/>
              </a:rPr>
              <a:t>Representation</a:t>
            </a:r>
            <a:r>
              <a:rPr lang="it-IT" sz="2000" b="1" dirty="0">
                <a:latin typeface="Palatino Linotype" panose="02040502050505030304" pitchFamily="18" charset="0"/>
              </a:rPr>
              <a:t> 1:</a:t>
            </a:r>
            <a:r>
              <a:rPr lang="it-IT" sz="2000" dirty="0">
                <a:latin typeface="Palatino Linotype" panose="02040502050505030304" pitchFamily="18" charset="0"/>
              </a:rPr>
              <a:t> </a:t>
            </a:r>
            <a:r>
              <a:rPr lang="it-IT" sz="2000" dirty="0" err="1">
                <a:latin typeface="Palatino Linotype" panose="02040502050505030304" pitchFamily="18" charset="0"/>
              </a:rPr>
              <a:t>one</a:t>
            </a:r>
            <a:r>
              <a:rPr lang="it-IT" sz="2000" dirty="0">
                <a:latin typeface="Palatino Linotype" panose="02040502050505030304" pitchFamily="18" charset="0"/>
              </a:rPr>
              <a:t> </a:t>
            </a:r>
            <a:r>
              <a:rPr lang="it-IT" sz="2000" dirty="0" err="1">
                <a:latin typeface="Palatino Linotype" panose="02040502050505030304" pitchFamily="18" charset="0"/>
              </a:rPr>
              <a:t>point</a:t>
            </a:r>
            <a:r>
              <a:rPr lang="it-IT" sz="2000" dirty="0">
                <a:latin typeface="Palatino Linotype" panose="02040502050505030304" pitchFamily="18" charset="0"/>
              </a:rPr>
              <a:t> for the </a:t>
            </a:r>
            <a:r>
              <a:rPr lang="it-IT" sz="2000" dirty="0" err="1">
                <a:latin typeface="Palatino Linotype" panose="02040502050505030304" pitchFamily="18" charset="0"/>
              </a:rPr>
              <a:t>circle</a:t>
            </a:r>
            <a:r>
              <a:rPr lang="it-IT" sz="2000" dirty="0">
                <a:latin typeface="Palatino Linotype" panose="02040502050505030304" pitchFamily="18" charset="0"/>
              </a:rPr>
              <a:t> center and </a:t>
            </a:r>
            <a:r>
              <a:rPr lang="it-IT" sz="2000" dirty="0" err="1">
                <a:latin typeface="Palatino Linotype" panose="02040502050505030304" pitchFamily="18" charset="0"/>
              </a:rPr>
              <a:t>one</a:t>
            </a:r>
            <a:r>
              <a:rPr lang="it-IT" sz="2000" dirty="0">
                <a:latin typeface="Palatino Linotype" panose="02040502050505030304" pitchFamily="18" charset="0"/>
              </a:rPr>
              <a:t> </a:t>
            </a:r>
            <a:r>
              <a:rPr lang="it-IT" sz="2000" dirty="0" err="1">
                <a:latin typeface="Palatino Linotype" panose="02040502050505030304" pitchFamily="18" charset="0"/>
              </a:rPr>
              <a:t>vector</a:t>
            </a:r>
            <a:r>
              <a:rPr lang="it-IT" sz="2000" dirty="0">
                <a:latin typeface="Palatino Linotype" panose="02040502050505030304" pitchFamily="18" charset="0"/>
              </a:rPr>
              <a:t> for the </a:t>
            </a:r>
            <a:r>
              <a:rPr lang="it-IT" sz="2000" dirty="0" err="1">
                <a:latin typeface="Palatino Linotype" panose="02040502050505030304" pitchFamily="18" charset="0"/>
              </a:rPr>
              <a:t>circle</a:t>
            </a:r>
            <a:r>
              <a:rPr lang="it-IT" sz="2000" dirty="0">
                <a:latin typeface="Palatino Linotype" panose="02040502050505030304" pitchFamily="18" charset="0"/>
              </a:rPr>
              <a:t> </a:t>
            </a:r>
            <a:r>
              <a:rPr lang="it-IT" sz="2000" dirty="0" err="1">
                <a:latin typeface="Palatino Linotype" panose="02040502050505030304" pitchFamily="18" charset="0"/>
              </a:rPr>
              <a:t>radius</a:t>
            </a:r>
            <a:r>
              <a:rPr lang="it-IT" sz="2000" dirty="0">
                <a:latin typeface="Palatino Linotype" panose="02040502050505030304" pitchFamily="18" charset="0"/>
              </a:rPr>
              <a:t> in SVG format</a:t>
            </a:r>
            <a:endParaRPr lang="en-GB" sz="2000" dirty="0">
              <a:latin typeface="Palatino Linotype" panose="02040502050505030304" pitchFamily="18" charset="0"/>
            </a:endParaRPr>
          </a:p>
        </p:txBody>
      </p:sp>
      <p:sp>
        <p:nvSpPr>
          <p:cNvPr id="8" name="Ovale 7"/>
          <p:cNvSpPr/>
          <p:nvPr/>
        </p:nvSpPr>
        <p:spPr>
          <a:xfrm>
            <a:off x="3989763" y="3434307"/>
            <a:ext cx="1260000" cy="12600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GB"/>
          </a:p>
        </p:txBody>
      </p:sp>
      <p:sp>
        <p:nvSpPr>
          <p:cNvPr id="9" name="CasellaDiTesto 8"/>
          <p:cNvSpPr txBox="1"/>
          <p:nvPr/>
        </p:nvSpPr>
        <p:spPr>
          <a:xfrm>
            <a:off x="3377684" y="2524154"/>
            <a:ext cx="2358190" cy="830997"/>
          </a:xfrm>
          <a:prstGeom prst="rect">
            <a:avLst/>
          </a:prstGeom>
          <a:noFill/>
        </p:spPr>
        <p:txBody>
          <a:bodyPr wrap="square" rtlCol="0">
            <a:spAutoFit/>
          </a:bodyPr>
          <a:lstStyle/>
          <a:p>
            <a:pPr algn="ctr"/>
            <a:r>
              <a:rPr lang="it-IT" sz="2400" b="1" dirty="0" err="1">
                <a:latin typeface="Palatino Linotype" panose="02040502050505030304" pitchFamily="18" charset="0"/>
              </a:rPr>
              <a:t>Entity</a:t>
            </a:r>
            <a:r>
              <a:rPr lang="it-IT" sz="2400" dirty="0">
                <a:latin typeface="Palatino Linotype" panose="02040502050505030304" pitchFamily="18" charset="0"/>
              </a:rPr>
              <a:t>: a </a:t>
            </a:r>
            <a:r>
              <a:rPr lang="it-IT" sz="2400" dirty="0" err="1">
                <a:latin typeface="Palatino Linotype" panose="02040502050505030304" pitchFamily="18" charset="0"/>
              </a:rPr>
              <a:t>circle</a:t>
            </a:r>
            <a:r>
              <a:rPr lang="it-IT" sz="2400" dirty="0">
                <a:latin typeface="Palatino Linotype" panose="02040502050505030304" pitchFamily="18" charset="0"/>
              </a:rPr>
              <a:t> </a:t>
            </a:r>
            <a:r>
              <a:rPr lang="it-IT" sz="2400" dirty="0" err="1">
                <a:latin typeface="Palatino Linotype" panose="02040502050505030304" pitchFamily="18" charset="0"/>
              </a:rPr>
              <a:t>realization</a:t>
            </a:r>
            <a:endParaRPr lang="en-GB" sz="2400" dirty="0">
              <a:latin typeface="Palatino Linotype" panose="02040502050505030304" pitchFamily="18" charset="0"/>
            </a:endParaRPr>
          </a:p>
        </p:txBody>
      </p:sp>
      <p:sp>
        <p:nvSpPr>
          <p:cNvPr id="10" name="Ovale 9"/>
          <p:cNvSpPr/>
          <p:nvPr/>
        </p:nvSpPr>
        <p:spPr>
          <a:xfrm>
            <a:off x="8547038" y="2510291"/>
            <a:ext cx="1260000" cy="12600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GB"/>
          </a:p>
        </p:txBody>
      </p:sp>
      <p:sp>
        <p:nvSpPr>
          <p:cNvPr id="11" name="Ovale 10"/>
          <p:cNvSpPr/>
          <p:nvPr/>
        </p:nvSpPr>
        <p:spPr>
          <a:xfrm>
            <a:off x="8504927" y="4979805"/>
            <a:ext cx="1260000" cy="126000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GB"/>
          </a:p>
        </p:txBody>
      </p:sp>
      <p:sp>
        <p:nvSpPr>
          <p:cNvPr id="12" name="Ovale 11"/>
          <p:cNvSpPr/>
          <p:nvPr/>
        </p:nvSpPr>
        <p:spPr>
          <a:xfrm>
            <a:off x="9141038" y="3104291"/>
            <a:ext cx="72000" cy="7200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 name="Connettore diritto 13"/>
          <p:cNvCxnSpPr>
            <a:stCxn id="12" idx="7"/>
            <a:endCxn id="10" idx="7"/>
          </p:cNvCxnSpPr>
          <p:nvPr/>
        </p:nvCxnSpPr>
        <p:spPr>
          <a:xfrm flipV="1">
            <a:off x="9202494" y="2694814"/>
            <a:ext cx="420021" cy="420021"/>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15" name="Ovale 14"/>
          <p:cNvSpPr/>
          <p:nvPr/>
        </p:nvSpPr>
        <p:spPr>
          <a:xfrm>
            <a:off x="8679827" y="5128637"/>
            <a:ext cx="72000" cy="7200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e 15"/>
          <p:cNvSpPr/>
          <p:nvPr/>
        </p:nvSpPr>
        <p:spPr>
          <a:xfrm>
            <a:off x="8848269" y="6149757"/>
            <a:ext cx="72000" cy="7200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e 16"/>
          <p:cNvSpPr/>
          <p:nvPr/>
        </p:nvSpPr>
        <p:spPr>
          <a:xfrm>
            <a:off x="9588210" y="5182786"/>
            <a:ext cx="72000" cy="72000"/>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CasellaDiTesto 17"/>
          <p:cNvSpPr txBox="1"/>
          <p:nvPr/>
        </p:nvSpPr>
        <p:spPr>
          <a:xfrm>
            <a:off x="6701589" y="4168113"/>
            <a:ext cx="5017169" cy="707886"/>
          </a:xfrm>
          <a:prstGeom prst="rect">
            <a:avLst/>
          </a:prstGeom>
          <a:noFill/>
        </p:spPr>
        <p:txBody>
          <a:bodyPr wrap="square" rtlCol="0">
            <a:spAutoFit/>
          </a:bodyPr>
          <a:lstStyle/>
          <a:p>
            <a:pPr algn="ctr"/>
            <a:r>
              <a:rPr lang="it-IT" sz="2000" b="1" dirty="0" err="1">
                <a:latin typeface="Palatino Linotype" panose="02040502050505030304" pitchFamily="18" charset="0"/>
              </a:rPr>
              <a:t>Representation</a:t>
            </a:r>
            <a:r>
              <a:rPr lang="it-IT" sz="2000" b="1" dirty="0">
                <a:latin typeface="Palatino Linotype" panose="02040502050505030304" pitchFamily="18" charset="0"/>
              </a:rPr>
              <a:t> 2</a:t>
            </a:r>
            <a:r>
              <a:rPr lang="it-IT" sz="2000" dirty="0">
                <a:latin typeface="Palatino Linotype" panose="02040502050505030304" pitchFamily="18" charset="0"/>
              </a:rPr>
              <a:t>: </a:t>
            </a:r>
            <a:r>
              <a:rPr lang="it-IT" sz="2000" dirty="0" err="1">
                <a:latin typeface="Palatino Linotype" panose="02040502050505030304" pitchFamily="18" charset="0"/>
              </a:rPr>
              <a:t>coordinates</a:t>
            </a:r>
            <a:r>
              <a:rPr lang="it-IT" sz="2000" dirty="0">
                <a:latin typeface="Palatino Linotype" panose="02040502050505030304" pitchFamily="18" charset="0"/>
              </a:rPr>
              <a:t> of </a:t>
            </a:r>
            <a:r>
              <a:rPr lang="it-IT" sz="2000" dirty="0" err="1">
                <a:latin typeface="Palatino Linotype" panose="02040502050505030304" pitchFamily="18" charset="0"/>
              </a:rPr>
              <a:t>three</a:t>
            </a:r>
            <a:r>
              <a:rPr lang="it-IT" sz="2000" dirty="0">
                <a:latin typeface="Palatino Linotype" panose="02040502050505030304" pitchFamily="18" charset="0"/>
              </a:rPr>
              <a:t> </a:t>
            </a:r>
            <a:r>
              <a:rPr lang="it-IT" sz="2000" dirty="0" err="1">
                <a:latin typeface="Palatino Linotype" panose="02040502050505030304" pitchFamily="18" charset="0"/>
              </a:rPr>
              <a:t>points</a:t>
            </a:r>
            <a:r>
              <a:rPr lang="it-IT" sz="2000" dirty="0">
                <a:latin typeface="Palatino Linotype" panose="02040502050505030304" pitchFamily="18" charset="0"/>
              </a:rPr>
              <a:t> of the </a:t>
            </a:r>
            <a:r>
              <a:rPr lang="it-IT" sz="2000" dirty="0" err="1">
                <a:latin typeface="Palatino Linotype" panose="02040502050505030304" pitchFamily="18" charset="0"/>
              </a:rPr>
              <a:t>circumference</a:t>
            </a:r>
            <a:r>
              <a:rPr lang="it-IT" sz="2000" dirty="0">
                <a:latin typeface="Palatino Linotype" panose="02040502050505030304" pitchFamily="18" charset="0"/>
              </a:rPr>
              <a:t> in a </a:t>
            </a:r>
            <a:r>
              <a:rPr lang="it-IT" sz="2000" dirty="0" err="1">
                <a:latin typeface="Palatino Linotype" panose="02040502050505030304" pitchFamily="18" charset="0"/>
              </a:rPr>
              <a:t>csv</a:t>
            </a:r>
            <a:r>
              <a:rPr lang="it-IT" sz="2000" dirty="0">
                <a:latin typeface="Palatino Linotype" panose="02040502050505030304" pitchFamily="18" charset="0"/>
              </a:rPr>
              <a:t> file</a:t>
            </a:r>
            <a:endParaRPr lang="en-GB" sz="2000" dirty="0">
              <a:latin typeface="Palatino Linotype" panose="02040502050505030304" pitchFamily="18" charset="0"/>
            </a:endParaRPr>
          </a:p>
        </p:txBody>
      </p:sp>
      <p:cxnSp>
        <p:nvCxnSpPr>
          <p:cNvPr id="20" name="Connettore 2 19"/>
          <p:cNvCxnSpPr/>
          <p:nvPr/>
        </p:nvCxnSpPr>
        <p:spPr>
          <a:xfrm flipV="1">
            <a:off x="5648826" y="2316080"/>
            <a:ext cx="1052763" cy="84822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ttore 2 20"/>
          <p:cNvCxnSpPr/>
          <p:nvPr/>
        </p:nvCxnSpPr>
        <p:spPr>
          <a:xfrm>
            <a:off x="5648826" y="4168114"/>
            <a:ext cx="1221206" cy="35394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Segnaposto numero diapositiva 2"/>
          <p:cNvSpPr>
            <a:spLocks noGrp="1"/>
          </p:cNvSpPr>
          <p:nvPr>
            <p:ph type="sldNum" sz="quarter" idx="12"/>
          </p:nvPr>
        </p:nvSpPr>
        <p:spPr/>
        <p:txBody>
          <a:bodyPr/>
          <a:lstStyle/>
          <a:p>
            <a:fld id="{31DE2C5B-556E-47B8-A792-024C2FCA4ACC}" type="slidenum">
              <a:rPr lang="en-GB" smtClean="0"/>
              <a:t>20</a:t>
            </a:fld>
            <a:endParaRPr lang="en-GB"/>
          </a:p>
        </p:txBody>
      </p:sp>
    </p:spTree>
    <p:extLst>
      <p:ext uri="{BB962C8B-B14F-4D97-AF65-F5344CB8AC3E}">
        <p14:creationId xmlns:p14="http://schemas.microsoft.com/office/powerpoint/2010/main" val="27614848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REST self-</a:t>
            </a:r>
            <a:r>
              <a:rPr lang="it-IT" dirty="0" err="1"/>
              <a:t>descriptive</a:t>
            </a:r>
            <a:r>
              <a:rPr lang="it-IT" dirty="0"/>
              <a:t> </a:t>
            </a:r>
            <a:r>
              <a:rPr lang="it-IT" dirty="0" err="1"/>
              <a:t>messages</a:t>
            </a:r>
            <a:endParaRPr lang="en-GB" dirty="0"/>
          </a:p>
        </p:txBody>
      </p:sp>
      <p:sp>
        <p:nvSpPr>
          <p:cNvPr id="4" name="Rettangolo 3"/>
          <p:cNvSpPr/>
          <p:nvPr/>
        </p:nvSpPr>
        <p:spPr>
          <a:xfrm>
            <a:off x="473459" y="3308140"/>
            <a:ext cx="2225842" cy="1287379"/>
          </a:xfrm>
          <a:prstGeom prst="rect">
            <a:avLst/>
          </a:prstGeom>
          <a:ln w="3810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sz="2800" dirty="0">
                <a:latin typeface="Palatino Linotype" panose="02040502050505030304" pitchFamily="18" charset="0"/>
              </a:rPr>
              <a:t>Client</a:t>
            </a:r>
            <a:endParaRPr lang="en-GB" sz="2800" dirty="0">
              <a:latin typeface="Palatino Linotype" panose="02040502050505030304" pitchFamily="18" charset="0"/>
            </a:endParaRPr>
          </a:p>
        </p:txBody>
      </p:sp>
      <p:sp>
        <p:nvSpPr>
          <p:cNvPr id="5" name="Rettangolo 4"/>
          <p:cNvSpPr/>
          <p:nvPr/>
        </p:nvSpPr>
        <p:spPr>
          <a:xfrm>
            <a:off x="9035497" y="2971801"/>
            <a:ext cx="2225842" cy="2111542"/>
          </a:xfrm>
          <a:prstGeom prst="rect">
            <a:avLst/>
          </a:prstGeom>
          <a:ln w="38100">
            <a:solidFill>
              <a:srgbClr val="00B050"/>
            </a:solidFill>
          </a:ln>
        </p:spPr>
        <p:style>
          <a:lnRef idx="2">
            <a:schemeClr val="accent6"/>
          </a:lnRef>
          <a:fillRef idx="1">
            <a:schemeClr val="lt1"/>
          </a:fillRef>
          <a:effectRef idx="0">
            <a:schemeClr val="accent6"/>
          </a:effectRef>
          <a:fontRef idx="minor">
            <a:schemeClr val="dk1"/>
          </a:fontRef>
        </p:style>
        <p:txBody>
          <a:bodyPr rtlCol="0" anchor="t"/>
          <a:lstStyle/>
          <a:p>
            <a:pPr algn="ctr"/>
            <a:r>
              <a:rPr lang="it-IT" sz="2400" dirty="0">
                <a:latin typeface="Palatino Linotype" panose="02040502050505030304" pitchFamily="18" charset="0"/>
              </a:rPr>
              <a:t>Server</a:t>
            </a:r>
          </a:p>
        </p:txBody>
      </p:sp>
      <p:cxnSp>
        <p:nvCxnSpPr>
          <p:cNvPr id="6" name="Connettore 2 5"/>
          <p:cNvCxnSpPr/>
          <p:nvPr/>
        </p:nvCxnSpPr>
        <p:spPr>
          <a:xfrm>
            <a:off x="3441031" y="3595773"/>
            <a:ext cx="486677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Connettore 2 7"/>
          <p:cNvCxnSpPr/>
          <p:nvPr/>
        </p:nvCxnSpPr>
        <p:spPr>
          <a:xfrm flipH="1">
            <a:off x="3441031" y="4351945"/>
            <a:ext cx="47880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Ovale 8"/>
          <p:cNvSpPr/>
          <p:nvPr/>
        </p:nvSpPr>
        <p:spPr>
          <a:xfrm>
            <a:off x="9539821" y="3588897"/>
            <a:ext cx="1217194" cy="877348"/>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err="1">
                <a:latin typeface="Palatino Linotype" panose="02040502050505030304" pitchFamily="18" charset="0"/>
              </a:rPr>
              <a:t>Entity</a:t>
            </a:r>
            <a:endParaRPr lang="en-GB" dirty="0">
              <a:latin typeface="Palatino Linotype" panose="02040502050505030304" pitchFamily="18" charset="0"/>
            </a:endParaRPr>
          </a:p>
          <a:p>
            <a:pPr algn="ctr"/>
            <a:endParaRPr lang="it-IT" dirty="0">
              <a:latin typeface="Palatino Linotype" panose="02040502050505030304" pitchFamily="18" charset="0"/>
            </a:endParaRPr>
          </a:p>
        </p:txBody>
      </p:sp>
      <p:sp>
        <p:nvSpPr>
          <p:cNvPr id="10" name="Rettangolo 9"/>
          <p:cNvSpPr/>
          <p:nvPr/>
        </p:nvSpPr>
        <p:spPr>
          <a:xfrm>
            <a:off x="8897421" y="3341133"/>
            <a:ext cx="264695" cy="133012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1" name="Rettangolo 10"/>
          <p:cNvSpPr/>
          <p:nvPr/>
        </p:nvSpPr>
        <p:spPr>
          <a:xfrm>
            <a:off x="2566953" y="3437433"/>
            <a:ext cx="264695" cy="98604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cxnSp>
        <p:nvCxnSpPr>
          <p:cNvPr id="12" name="Connettore 2 11"/>
          <p:cNvCxnSpPr/>
          <p:nvPr/>
        </p:nvCxnSpPr>
        <p:spPr>
          <a:xfrm>
            <a:off x="9211391" y="3477127"/>
            <a:ext cx="475247" cy="186489"/>
          </a:xfrm>
          <a:prstGeom prst="straightConnector1">
            <a:avLst/>
          </a:prstGeom>
          <a:ln w="285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3" name="Connettore 2 12"/>
          <p:cNvCxnSpPr/>
          <p:nvPr/>
        </p:nvCxnSpPr>
        <p:spPr>
          <a:xfrm flipH="1">
            <a:off x="9211391" y="4325353"/>
            <a:ext cx="423679" cy="232001"/>
          </a:xfrm>
          <a:prstGeom prst="straightConnector1">
            <a:avLst/>
          </a:prstGeom>
          <a:ln w="285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4" name="CasellaDiTesto 13"/>
          <p:cNvSpPr txBox="1"/>
          <p:nvPr/>
        </p:nvSpPr>
        <p:spPr>
          <a:xfrm>
            <a:off x="9531372" y="3975893"/>
            <a:ext cx="1553076" cy="307777"/>
          </a:xfrm>
          <a:prstGeom prst="rect">
            <a:avLst/>
          </a:prstGeom>
          <a:noFill/>
        </p:spPr>
        <p:txBody>
          <a:bodyPr wrap="square" rtlCol="0">
            <a:spAutoFit/>
          </a:bodyPr>
          <a:lstStyle/>
          <a:p>
            <a:r>
              <a:rPr lang="it-IT" sz="1400" dirty="0">
                <a:solidFill>
                  <a:schemeClr val="bg1"/>
                </a:solidFill>
                <a:latin typeface="Palatino Linotype" panose="02040502050505030304" pitchFamily="18" charset="0"/>
              </a:rPr>
              <a:t>(</a:t>
            </a:r>
            <a:r>
              <a:rPr lang="it-IT" sz="1400" dirty="0" err="1">
                <a:solidFill>
                  <a:schemeClr val="bg1"/>
                </a:solidFill>
                <a:latin typeface="Palatino Linotype" panose="02040502050505030304" pitchFamily="18" charset="0"/>
              </a:rPr>
              <a:t>raw</a:t>
            </a:r>
            <a:r>
              <a:rPr lang="it-IT" sz="1400" dirty="0">
                <a:solidFill>
                  <a:schemeClr val="bg1"/>
                </a:solidFill>
                <a:latin typeface="Palatino Linotype" panose="02040502050505030304" pitchFamily="18" charset="0"/>
              </a:rPr>
              <a:t> format)</a:t>
            </a:r>
            <a:endParaRPr lang="en-GB" sz="1400" dirty="0">
              <a:solidFill>
                <a:schemeClr val="bg1"/>
              </a:solidFill>
              <a:latin typeface="Palatino Linotype" panose="02040502050505030304" pitchFamily="18" charset="0"/>
            </a:endParaRPr>
          </a:p>
        </p:txBody>
      </p:sp>
      <p:sp>
        <p:nvSpPr>
          <p:cNvPr id="17" name="Rettangolo arrotondato 16"/>
          <p:cNvSpPr/>
          <p:nvPr/>
        </p:nvSpPr>
        <p:spPr>
          <a:xfrm>
            <a:off x="3774689" y="4557354"/>
            <a:ext cx="4138863" cy="2100055"/>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it-IT" b="1" dirty="0">
                <a:solidFill>
                  <a:schemeClr val="tx1"/>
                </a:solidFill>
                <a:latin typeface="Palatino Linotype" panose="02040502050505030304" pitchFamily="18" charset="0"/>
              </a:rPr>
              <a:t>REST </a:t>
            </a:r>
            <a:r>
              <a:rPr lang="it-IT" b="1" dirty="0" err="1">
                <a:solidFill>
                  <a:schemeClr val="tx1"/>
                </a:solidFill>
                <a:latin typeface="Palatino Linotype" panose="02040502050505030304" pitchFamily="18" charset="0"/>
              </a:rPr>
              <a:t>response</a:t>
            </a:r>
            <a:r>
              <a:rPr lang="it-IT" b="1" dirty="0">
                <a:solidFill>
                  <a:schemeClr val="tx1"/>
                </a:solidFill>
                <a:latin typeface="Palatino Linotype" panose="02040502050505030304" pitchFamily="18" charset="0"/>
              </a:rPr>
              <a:t> </a:t>
            </a:r>
            <a:r>
              <a:rPr lang="it-IT" b="1" dirty="0" err="1">
                <a:solidFill>
                  <a:schemeClr val="tx1"/>
                </a:solidFill>
                <a:latin typeface="Palatino Linotype" panose="02040502050505030304" pitchFamily="18" charset="0"/>
              </a:rPr>
              <a:t>message</a:t>
            </a:r>
            <a:endParaRPr lang="en-GB" b="1" dirty="0">
              <a:solidFill>
                <a:schemeClr val="tx1"/>
              </a:solidFill>
              <a:latin typeface="Palatino Linotype" panose="02040502050505030304" pitchFamily="18" charset="0"/>
            </a:endParaRPr>
          </a:p>
        </p:txBody>
      </p:sp>
      <p:sp>
        <p:nvSpPr>
          <p:cNvPr id="18" name="Rettangolo arrotondato 17"/>
          <p:cNvSpPr/>
          <p:nvPr/>
        </p:nvSpPr>
        <p:spPr>
          <a:xfrm>
            <a:off x="3949365" y="5691188"/>
            <a:ext cx="1852863" cy="843206"/>
          </a:xfrm>
          <a:prstGeom prst="roundRect">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it-IT" sz="1600" dirty="0" err="1">
                <a:latin typeface="Palatino Linotype" panose="02040502050505030304" pitchFamily="18" charset="0"/>
              </a:rPr>
              <a:t>Representation</a:t>
            </a:r>
            <a:endParaRPr lang="it-IT" sz="1600" dirty="0">
              <a:latin typeface="Palatino Linotype" panose="02040502050505030304" pitchFamily="18" charset="0"/>
            </a:endParaRPr>
          </a:p>
          <a:p>
            <a:pPr algn="ctr"/>
            <a:r>
              <a:rPr lang="it-IT" sz="1600" dirty="0">
                <a:latin typeface="Palatino Linotype" panose="02040502050505030304" pitchFamily="18" charset="0"/>
              </a:rPr>
              <a:t>(optional)</a:t>
            </a:r>
            <a:endParaRPr lang="en-GB" sz="1600" dirty="0">
              <a:latin typeface="Palatino Linotype" panose="02040502050505030304" pitchFamily="18" charset="0"/>
            </a:endParaRPr>
          </a:p>
        </p:txBody>
      </p:sp>
      <p:sp>
        <p:nvSpPr>
          <p:cNvPr id="19" name="Rettangolo arrotondato 18"/>
          <p:cNvSpPr/>
          <p:nvPr/>
        </p:nvSpPr>
        <p:spPr>
          <a:xfrm>
            <a:off x="5913521" y="5691187"/>
            <a:ext cx="1852863" cy="843207"/>
          </a:xfrm>
          <a:prstGeom prst="roundRect">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it-IT" sz="1600" dirty="0">
                <a:latin typeface="Palatino Linotype" panose="02040502050505030304" pitchFamily="18" charset="0"/>
              </a:rPr>
              <a:t>Resource </a:t>
            </a:r>
            <a:r>
              <a:rPr lang="it-IT" sz="1600" dirty="0" err="1">
                <a:latin typeface="Palatino Linotype" panose="02040502050505030304" pitchFamily="18" charset="0"/>
              </a:rPr>
              <a:t>metadata</a:t>
            </a:r>
            <a:r>
              <a:rPr lang="it-IT" sz="1600" dirty="0">
                <a:latin typeface="Palatino Linotype" panose="02040502050505030304" pitchFamily="18" charset="0"/>
              </a:rPr>
              <a:t> (optional)</a:t>
            </a:r>
            <a:endParaRPr lang="en-GB" sz="1600" dirty="0">
              <a:latin typeface="Palatino Linotype" panose="02040502050505030304" pitchFamily="18" charset="0"/>
            </a:endParaRPr>
          </a:p>
        </p:txBody>
      </p:sp>
      <p:sp>
        <p:nvSpPr>
          <p:cNvPr id="20" name="Rettangolo arrotondato 19"/>
          <p:cNvSpPr/>
          <p:nvPr/>
        </p:nvSpPr>
        <p:spPr>
          <a:xfrm>
            <a:off x="5093366" y="5072180"/>
            <a:ext cx="1574133" cy="558599"/>
          </a:xfrm>
          <a:prstGeom prst="roundRect">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it-IT" sz="1600" dirty="0">
                <a:latin typeface="Palatino Linotype" panose="02040502050505030304" pitchFamily="18" charset="0"/>
              </a:rPr>
              <a:t>Control data</a:t>
            </a:r>
          </a:p>
          <a:p>
            <a:pPr algn="ctr"/>
            <a:r>
              <a:rPr lang="it-IT" sz="1600" dirty="0">
                <a:latin typeface="Palatino Linotype" panose="02040502050505030304" pitchFamily="18" charset="0"/>
              </a:rPr>
              <a:t>(</a:t>
            </a:r>
            <a:r>
              <a:rPr lang="it-IT" sz="1600" dirty="0" err="1">
                <a:latin typeface="Palatino Linotype" panose="02040502050505030304" pitchFamily="18" charset="0"/>
              </a:rPr>
              <a:t>mandatory</a:t>
            </a:r>
            <a:r>
              <a:rPr lang="it-IT" sz="1600" dirty="0">
                <a:latin typeface="Palatino Linotype" panose="02040502050505030304" pitchFamily="18" charset="0"/>
              </a:rPr>
              <a:t>)</a:t>
            </a:r>
            <a:endParaRPr lang="en-GB" sz="1600" dirty="0">
              <a:latin typeface="Palatino Linotype" panose="02040502050505030304" pitchFamily="18" charset="0"/>
            </a:endParaRPr>
          </a:p>
        </p:txBody>
      </p:sp>
      <p:sp>
        <p:nvSpPr>
          <p:cNvPr id="21" name="Rettangolo arrotondato 20"/>
          <p:cNvSpPr/>
          <p:nvPr/>
        </p:nvSpPr>
        <p:spPr>
          <a:xfrm>
            <a:off x="3821246" y="1313892"/>
            <a:ext cx="4138863" cy="2076473"/>
          </a:xfrm>
          <a:prstGeom prst="round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it-IT" b="1" dirty="0">
                <a:solidFill>
                  <a:schemeClr val="tx1"/>
                </a:solidFill>
                <a:latin typeface="Palatino Linotype" panose="02040502050505030304" pitchFamily="18" charset="0"/>
              </a:rPr>
              <a:t>REST </a:t>
            </a:r>
            <a:r>
              <a:rPr lang="it-IT" b="1" dirty="0" err="1">
                <a:solidFill>
                  <a:schemeClr val="tx1"/>
                </a:solidFill>
                <a:latin typeface="Palatino Linotype" panose="02040502050505030304" pitchFamily="18" charset="0"/>
              </a:rPr>
              <a:t>request</a:t>
            </a:r>
            <a:r>
              <a:rPr lang="it-IT" b="1" dirty="0">
                <a:solidFill>
                  <a:schemeClr val="tx1"/>
                </a:solidFill>
                <a:latin typeface="Palatino Linotype" panose="02040502050505030304" pitchFamily="18" charset="0"/>
              </a:rPr>
              <a:t> </a:t>
            </a:r>
            <a:r>
              <a:rPr lang="it-IT" b="1" dirty="0" err="1">
                <a:solidFill>
                  <a:schemeClr val="tx1"/>
                </a:solidFill>
                <a:latin typeface="Palatino Linotype" panose="02040502050505030304" pitchFamily="18" charset="0"/>
              </a:rPr>
              <a:t>message</a:t>
            </a:r>
            <a:endParaRPr lang="en-GB" b="1" dirty="0">
              <a:solidFill>
                <a:schemeClr val="tx1"/>
              </a:solidFill>
              <a:latin typeface="Palatino Linotype" panose="02040502050505030304" pitchFamily="18" charset="0"/>
            </a:endParaRPr>
          </a:p>
        </p:txBody>
      </p:sp>
      <p:sp>
        <p:nvSpPr>
          <p:cNvPr id="22" name="Rettangolo arrotondato 21"/>
          <p:cNvSpPr/>
          <p:nvPr/>
        </p:nvSpPr>
        <p:spPr>
          <a:xfrm>
            <a:off x="5029200" y="2720001"/>
            <a:ext cx="1852863" cy="623972"/>
          </a:xfrm>
          <a:prstGeom prst="roundRect">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it-IT" sz="1600" dirty="0" err="1">
                <a:latin typeface="Palatino Linotype" panose="02040502050505030304" pitchFamily="18" charset="0"/>
              </a:rPr>
              <a:t>Representation</a:t>
            </a:r>
            <a:endParaRPr lang="it-IT" sz="1600" dirty="0">
              <a:latin typeface="Palatino Linotype" panose="02040502050505030304" pitchFamily="18" charset="0"/>
            </a:endParaRPr>
          </a:p>
          <a:p>
            <a:pPr algn="ctr"/>
            <a:r>
              <a:rPr lang="it-IT" sz="1600" dirty="0">
                <a:latin typeface="Palatino Linotype" panose="02040502050505030304" pitchFamily="18" charset="0"/>
              </a:rPr>
              <a:t>(optional)</a:t>
            </a:r>
            <a:endParaRPr lang="en-GB" sz="1600" dirty="0">
              <a:latin typeface="Palatino Linotype" panose="02040502050505030304" pitchFamily="18" charset="0"/>
            </a:endParaRPr>
          </a:p>
        </p:txBody>
      </p:sp>
      <p:sp>
        <p:nvSpPr>
          <p:cNvPr id="23" name="Rettangolo arrotondato 22"/>
          <p:cNvSpPr/>
          <p:nvPr/>
        </p:nvSpPr>
        <p:spPr>
          <a:xfrm>
            <a:off x="5835031" y="1806657"/>
            <a:ext cx="2062847" cy="843206"/>
          </a:xfrm>
          <a:prstGeom prst="roundRect">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it-IT" sz="1600" dirty="0">
                <a:latin typeface="Palatino Linotype" panose="02040502050505030304" pitchFamily="18" charset="0"/>
              </a:rPr>
              <a:t>Resource </a:t>
            </a:r>
            <a:r>
              <a:rPr lang="it-IT" sz="1600" dirty="0" err="1">
                <a:latin typeface="Palatino Linotype" panose="02040502050505030304" pitchFamily="18" charset="0"/>
              </a:rPr>
              <a:t>identifier</a:t>
            </a:r>
            <a:endParaRPr lang="it-IT" sz="1600" dirty="0">
              <a:latin typeface="Palatino Linotype" panose="02040502050505030304" pitchFamily="18" charset="0"/>
            </a:endParaRPr>
          </a:p>
          <a:p>
            <a:pPr algn="ctr"/>
            <a:r>
              <a:rPr lang="it-IT" sz="1600" dirty="0">
                <a:latin typeface="Palatino Linotype" panose="02040502050505030304" pitchFamily="18" charset="0"/>
              </a:rPr>
              <a:t>(</a:t>
            </a:r>
            <a:r>
              <a:rPr lang="it-IT" sz="1600" dirty="0" err="1">
                <a:latin typeface="Palatino Linotype" panose="02040502050505030304" pitchFamily="18" charset="0"/>
              </a:rPr>
              <a:t>mandatory</a:t>
            </a:r>
            <a:r>
              <a:rPr lang="it-IT" sz="1600" dirty="0">
                <a:latin typeface="Palatino Linotype" panose="02040502050505030304" pitchFamily="18" charset="0"/>
              </a:rPr>
              <a:t>)</a:t>
            </a:r>
            <a:endParaRPr lang="en-GB" sz="1600" dirty="0">
              <a:latin typeface="Palatino Linotype" panose="02040502050505030304" pitchFamily="18" charset="0"/>
            </a:endParaRPr>
          </a:p>
        </p:txBody>
      </p:sp>
      <p:sp>
        <p:nvSpPr>
          <p:cNvPr id="24" name="Rettangolo arrotondato 23"/>
          <p:cNvSpPr/>
          <p:nvPr/>
        </p:nvSpPr>
        <p:spPr>
          <a:xfrm>
            <a:off x="3978875" y="1828719"/>
            <a:ext cx="1574133" cy="821144"/>
          </a:xfrm>
          <a:prstGeom prst="roundRect">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it-IT" sz="1600" dirty="0">
                <a:latin typeface="Palatino Linotype" panose="02040502050505030304" pitchFamily="18" charset="0"/>
              </a:rPr>
              <a:t>Control data</a:t>
            </a:r>
          </a:p>
          <a:p>
            <a:pPr algn="ctr"/>
            <a:r>
              <a:rPr lang="it-IT" sz="1600" dirty="0">
                <a:latin typeface="Palatino Linotype" panose="02040502050505030304" pitchFamily="18" charset="0"/>
              </a:rPr>
              <a:t>(</a:t>
            </a:r>
            <a:r>
              <a:rPr lang="it-IT" sz="1600" dirty="0" err="1">
                <a:latin typeface="Palatino Linotype" panose="02040502050505030304" pitchFamily="18" charset="0"/>
              </a:rPr>
              <a:t>mandatory</a:t>
            </a:r>
            <a:r>
              <a:rPr lang="it-IT" sz="1600" dirty="0">
                <a:latin typeface="Palatino Linotype" panose="02040502050505030304" pitchFamily="18" charset="0"/>
              </a:rPr>
              <a:t>)</a:t>
            </a:r>
            <a:endParaRPr lang="en-GB" sz="1600" dirty="0">
              <a:latin typeface="Palatino Linotype" panose="02040502050505030304" pitchFamily="18" charset="0"/>
            </a:endParaRPr>
          </a:p>
        </p:txBody>
      </p:sp>
      <p:sp>
        <p:nvSpPr>
          <p:cNvPr id="3" name="Segnaposto numero diapositiva 2"/>
          <p:cNvSpPr>
            <a:spLocks noGrp="1"/>
          </p:cNvSpPr>
          <p:nvPr>
            <p:ph type="sldNum" sz="quarter" idx="12"/>
          </p:nvPr>
        </p:nvSpPr>
        <p:spPr/>
        <p:txBody>
          <a:bodyPr/>
          <a:lstStyle/>
          <a:p>
            <a:fld id="{31DE2C5B-556E-47B8-A792-024C2FCA4ACC}" type="slidenum">
              <a:rPr lang="en-GB" smtClean="0"/>
              <a:t>21</a:t>
            </a:fld>
            <a:endParaRPr lang="en-GB"/>
          </a:p>
        </p:txBody>
      </p:sp>
    </p:spTree>
    <p:extLst>
      <p:ext uri="{BB962C8B-B14F-4D97-AF65-F5344CB8AC3E}">
        <p14:creationId xmlns:p14="http://schemas.microsoft.com/office/powerpoint/2010/main" val="18123403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Resource </a:t>
            </a:r>
            <a:r>
              <a:rPr lang="it-IT" dirty="0" err="1"/>
              <a:t>representations</a:t>
            </a:r>
            <a:r>
              <a:rPr lang="it-IT" dirty="0"/>
              <a:t> and REST </a:t>
            </a:r>
            <a:r>
              <a:rPr lang="it-IT" dirty="0" err="1"/>
              <a:t>messages</a:t>
            </a:r>
            <a:endParaRPr lang="en-GB" dirty="0"/>
          </a:p>
        </p:txBody>
      </p:sp>
      <p:sp>
        <p:nvSpPr>
          <p:cNvPr id="3" name="Segnaposto contenuto 2"/>
          <p:cNvSpPr>
            <a:spLocks noGrp="1"/>
          </p:cNvSpPr>
          <p:nvPr>
            <p:ph idx="1"/>
          </p:nvPr>
        </p:nvSpPr>
        <p:spPr>
          <a:xfrm>
            <a:off x="428172" y="1361167"/>
            <a:ext cx="11368314" cy="4564145"/>
          </a:xfrm>
        </p:spPr>
        <p:txBody>
          <a:bodyPr>
            <a:normAutofit/>
          </a:bodyPr>
          <a:lstStyle/>
          <a:p>
            <a:r>
              <a:rPr lang="en-US" dirty="0"/>
              <a:t>A resource </a:t>
            </a:r>
            <a:r>
              <a:rPr lang="en-US" b="1" dirty="0"/>
              <a:t>representation</a:t>
            </a:r>
            <a:r>
              <a:rPr lang="en-US" dirty="0"/>
              <a:t> includes: </a:t>
            </a:r>
          </a:p>
          <a:p>
            <a:pPr lvl="1"/>
            <a:r>
              <a:rPr lang="en-US" sz="2200" b="1" dirty="0"/>
              <a:t>Data</a:t>
            </a:r>
            <a:r>
              <a:rPr lang="en-US" sz="2200" dirty="0"/>
              <a:t> (the actual representation)</a:t>
            </a:r>
          </a:p>
          <a:p>
            <a:pPr lvl="1"/>
            <a:r>
              <a:rPr lang="en-US" sz="2200" b="1" dirty="0"/>
              <a:t>Metadata</a:t>
            </a:r>
            <a:r>
              <a:rPr lang="en-US" sz="2200" dirty="0"/>
              <a:t> (description of the representation)</a:t>
            </a:r>
            <a:r>
              <a:rPr lang="en-US" sz="2200" dirty="0">
                <a:sym typeface="Wingdings" panose="05000000000000000000" pitchFamily="2" charset="2"/>
              </a:rPr>
              <a:t>  </a:t>
            </a:r>
            <a:r>
              <a:rPr lang="en-GB" sz="2200" dirty="0"/>
              <a:t>typically, not displayed to the end user (e.g., data type, creation date, version number, …) </a:t>
            </a:r>
          </a:p>
          <a:p>
            <a:r>
              <a:rPr lang="en-US" dirty="0">
                <a:sym typeface="Wingdings" panose="05000000000000000000" pitchFamily="2" charset="2"/>
              </a:rPr>
              <a:t>The resource representation is provided to the client within a </a:t>
            </a:r>
            <a:r>
              <a:rPr lang="en-US" b="1" dirty="0">
                <a:sym typeface="Wingdings" panose="05000000000000000000" pitchFamily="2" charset="2"/>
              </a:rPr>
              <a:t>response message </a:t>
            </a:r>
            <a:r>
              <a:rPr lang="en-US" dirty="0">
                <a:sym typeface="Wingdings" panose="05000000000000000000" pitchFamily="2" charset="2"/>
              </a:rPr>
              <a:t>that contains some additional contents:</a:t>
            </a:r>
          </a:p>
          <a:p>
            <a:pPr lvl="1"/>
            <a:r>
              <a:rPr lang="en-US" sz="2200" b="1" dirty="0">
                <a:sym typeface="Wingdings" panose="05000000000000000000" pitchFamily="2" charset="2"/>
              </a:rPr>
              <a:t>Resource metadata (optional)</a:t>
            </a:r>
            <a:r>
              <a:rPr lang="en-US" sz="2200" dirty="0">
                <a:sym typeface="Wingdings" panose="05000000000000000000" pitchFamily="2" charset="2"/>
              </a:rPr>
              <a:t>: </a:t>
            </a:r>
            <a:r>
              <a:rPr lang="en-GB" sz="2200" dirty="0">
                <a:sym typeface="Wingdings" panose="05000000000000000000" pitchFamily="2" charset="2"/>
              </a:rPr>
              <a:t>additional information about the resource that exists on the server (e.g., alternate text to be displayed in the event an image representation cannot be displayed for some reason). </a:t>
            </a:r>
            <a:endParaRPr lang="en-US" sz="2200" dirty="0">
              <a:sym typeface="Wingdings" panose="05000000000000000000" pitchFamily="2" charset="2"/>
            </a:endParaRPr>
          </a:p>
          <a:p>
            <a:pPr lvl="1"/>
            <a:r>
              <a:rPr lang="en-US" sz="2200" b="1" dirty="0">
                <a:sym typeface="Wingdings" panose="05000000000000000000" pitchFamily="2" charset="2"/>
              </a:rPr>
              <a:t>Control data (mandatory)</a:t>
            </a:r>
            <a:r>
              <a:rPr lang="en-US" sz="2200" dirty="0">
                <a:sym typeface="Wingdings" panose="05000000000000000000" pitchFamily="2" charset="2"/>
              </a:rPr>
              <a:t>: it deals with the v</a:t>
            </a:r>
            <a:r>
              <a:rPr lang="en-GB" sz="2200" dirty="0" err="1"/>
              <a:t>alidity</a:t>
            </a:r>
            <a:r>
              <a:rPr lang="en-GB" sz="2200" dirty="0"/>
              <a:t> of the resource and its representation on the client (e.g., if data is cacheable, the expiry time, a checksum for checking integrity, …).</a:t>
            </a:r>
          </a:p>
          <a:p>
            <a:pPr lvl="1"/>
            <a:endParaRPr lang="it-IT" dirty="0"/>
          </a:p>
          <a:p>
            <a:pPr lvl="1"/>
            <a:endParaRPr lang="en-GB"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22</a:t>
            </a:fld>
            <a:endParaRPr lang="en-GB"/>
          </a:p>
        </p:txBody>
      </p:sp>
    </p:spTree>
    <p:extLst>
      <p:ext uri="{BB962C8B-B14F-4D97-AF65-F5344CB8AC3E}">
        <p14:creationId xmlns:p14="http://schemas.microsoft.com/office/powerpoint/2010/main" val="2036905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arrotondato 4"/>
          <p:cNvSpPr/>
          <p:nvPr/>
        </p:nvSpPr>
        <p:spPr>
          <a:xfrm>
            <a:off x="320040" y="1325880"/>
            <a:ext cx="4419600" cy="3970020"/>
          </a:xfrm>
          <a:prstGeom prst="roundRect">
            <a:avLst>
              <a:gd name="adj" fmla="val 9733"/>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olo 1"/>
          <p:cNvSpPr>
            <a:spLocks noGrp="1"/>
          </p:cNvSpPr>
          <p:nvPr>
            <p:ph type="title"/>
          </p:nvPr>
        </p:nvSpPr>
        <p:spPr/>
        <p:txBody>
          <a:bodyPr/>
          <a:lstStyle/>
          <a:p>
            <a:r>
              <a:rPr lang="it-IT" dirty="0" err="1"/>
              <a:t>Summary</a:t>
            </a:r>
            <a:r>
              <a:rPr lang="it-IT" dirty="0"/>
              <a:t> of REST</a:t>
            </a:r>
            <a:endParaRPr lang="en-GB" dirty="0"/>
          </a:p>
        </p:txBody>
      </p:sp>
      <p:sp>
        <p:nvSpPr>
          <p:cNvPr id="3" name="Segnaposto contenuto 2"/>
          <p:cNvSpPr>
            <a:spLocks noGrp="1"/>
          </p:cNvSpPr>
          <p:nvPr>
            <p:ph idx="1"/>
          </p:nvPr>
        </p:nvSpPr>
        <p:spPr>
          <a:xfrm>
            <a:off x="4984932" y="1561168"/>
            <a:ext cx="6917508" cy="3828053"/>
          </a:xfrm>
        </p:spPr>
        <p:txBody>
          <a:bodyPr>
            <a:normAutofit fontScale="92500" lnSpcReduction="10000"/>
          </a:bodyPr>
          <a:lstStyle/>
          <a:p>
            <a:r>
              <a:rPr lang="en-US" dirty="0"/>
              <a:t>The uniform interface is realized through the definition of abstract </a:t>
            </a:r>
            <a:r>
              <a:rPr lang="en-US" b="1" dirty="0"/>
              <a:t>resources</a:t>
            </a:r>
          </a:p>
          <a:p>
            <a:pPr lvl="1"/>
            <a:r>
              <a:rPr lang="en-US" sz="1900" dirty="0"/>
              <a:t>Each resource is identified by a </a:t>
            </a:r>
            <a:r>
              <a:rPr lang="en-US" sz="1900" b="1" dirty="0"/>
              <a:t>resource identifier</a:t>
            </a:r>
          </a:p>
          <a:p>
            <a:pPr lvl="1"/>
            <a:r>
              <a:rPr lang="en-US" sz="1900" dirty="0"/>
              <a:t>The realization of a resource is an </a:t>
            </a:r>
            <a:r>
              <a:rPr lang="en-US" sz="1900" b="1" dirty="0"/>
              <a:t>entity</a:t>
            </a:r>
          </a:p>
          <a:p>
            <a:pPr lvl="1"/>
            <a:r>
              <a:rPr lang="en-US" sz="1900" dirty="0"/>
              <a:t>A resource is manipulated by resource </a:t>
            </a:r>
            <a:r>
              <a:rPr lang="en-US" sz="1900" b="1" dirty="0"/>
              <a:t>representations</a:t>
            </a:r>
            <a:r>
              <a:rPr lang="en-US" sz="1900" dirty="0"/>
              <a:t> that reflect the current realization of the resource</a:t>
            </a:r>
          </a:p>
          <a:p>
            <a:pPr lvl="1"/>
            <a:r>
              <a:rPr lang="en-US" sz="1900" dirty="0"/>
              <a:t>Representations can be sent from server to client (or </a:t>
            </a:r>
            <a:r>
              <a:rPr lang="en-US" sz="1900" dirty="0" err="1"/>
              <a:t>viceversa</a:t>
            </a:r>
            <a:r>
              <a:rPr lang="en-US" sz="1900" dirty="0"/>
              <a:t>) encapsulating them in a </a:t>
            </a:r>
            <a:r>
              <a:rPr lang="en-US" sz="1900" b="1" dirty="0"/>
              <a:t>self-explained message </a:t>
            </a:r>
          </a:p>
          <a:p>
            <a:pPr lvl="1"/>
            <a:r>
              <a:rPr lang="en-US" sz="1900" dirty="0"/>
              <a:t>A request message must include </a:t>
            </a:r>
            <a:r>
              <a:rPr lang="en-US" sz="1900" b="1" dirty="0"/>
              <a:t>control data </a:t>
            </a:r>
            <a:r>
              <a:rPr lang="en-US" sz="1900" dirty="0"/>
              <a:t>(mandatory), resource identifier (mandatory) and representation’s data and metadata (optional)</a:t>
            </a:r>
          </a:p>
          <a:p>
            <a:pPr lvl="1"/>
            <a:r>
              <a:rPr lang="en-US" sz="1900" dirty="0"/>
              <a:t> A response message must include control data (mandatory), representation’s data and metadata (optional) and </a:t>
            </a:r>
            <a:r>
              <a:rPr lang="en-US" sz="1900" b="1" dirty="0"/>
              <a:t>resource metadata </a:t>
            </a:r>
            <a:r>
              <a:rPr lang="en-US" sz="1900" dirty="0"/>
              <a:t>(optional)</a:t>
            </a:r>
            <a:endParaRPr lang="it-IT" sz="1900" dirty="0"/>
          </a:p>
          <a:p>
            <a:endParaRPr lang="en-GB" sz="2200" dirty="0"/>
          </a:p>
        </p:txBody>
      </p:sp>
      <p:sp>
        <p:nvSpPr>
          <p:cNvPr id="4" name="Segnaposto contenuto 2"/>
          <p:cNvSpPr txBox="1">
            <a:spLocks/>
          </p:cNvSpPr>
          <p:nvPr/>
        </p:nvSpPr>
        <p:spPr>
          <a:xfrm>
            <a:off x="428172" y="1467847"/>
            <a:ext cx="4783908" cy="4102373"/>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An architectural style for </a:t>
            </a:r>
            <a:r>
              <a:rPr lang="en-US" b="1" dirty="0"/>
              <a:t>distributed hypermedia </a:t>
            </a:r>
            <a:r>
              <a:rPr lang="en-US" dirty="0"/>
              <a:t>systems</a:t>
            </a:r>
          </a:p>
          <a:p>
            <a:r>
              <a:rPr lang="en-US" dirty="0"/>
              <a:t>6 constraints</a:t>
            </a:r>
          </a:p>
          <a:p>
            <a:pPr lvl="1"/>
            <a:r>
              <a:rPr lang="en-US" b="1" dirty="0"/>
              <a:t>Client-server</a:t>
            </a:r>
            <a:r>
              <a:rPr lang="en-US" dirty="0"/>
              <a:t> architecture</a:t>
            </a:r>
          </a:p>
          <a:p>
            <a:pPr lvl="1"/>
            <a:r>
              <a:rPr lang="en-US" b="1" dirty="0"/>
              <a:t>Stateless</a:t>
            </a:r>
            <a:r>
              <a:rPr lang="en-US" dirty="0"/>
              <a:t> communication</a:t>
            </a:r>
          </a:p>
          <a:p>
            <a:pPr lvl="1"/>
            <a:r>
              <a:rPr lang="en-US" b="1" dirty="0"/>
              <a:t>Cache</a:t>
            </a:r>
            <a:r>
              <a:rPr lang="en-US" dirty="0"/>
              <a:t> constraint</a:t>
            </a:r>
          </a:p>
          <a:p>
            <a:pPr lvl="1"/>
            <a:r>
              <a:rPr lang="en-US" b="1" dirty="0"/>
              <a:t>Uniform interface</a:t>
            </a:r>
          </a:p>
          <a:p>
            <a:pPr lvl="1"/>
            <a:r>
              <a:rPr lang="en-US" b="1" dirty="0"/>
              <a:t>Layered</a:t>
            </a:r>
            <a:r>
              <a:rPr lang="en-US" dirty="0"/>
              <a:t> system</a:t>
            </a:r>
          </a:p>
          <a:p>
            <a:pPr lvl="1"/>
            <a:r>
              <a:rPr lang="en-US" b="1" dirty="0"/>
              <a:t>Code-on-demand</a:t>
            </a:r>
            <a:r>
              <a:rPr lang="en-US" dirty="0"/>
              <a:t> (optional)</a:t>
            </a:r>
          </a:p>
        </p:txBody>
      </p:sp>
      <p:sp>
        <p:nvSpPr>
          <p:cNvPr id="6" name="Rettangolo arrotondato 5"/>
          <p:cNvSpPr/>
          <p:nvPr/>
        </p:nvSpPr>
        <p:spPr>
          <a:xfrm>
            <a:off x="4984932" y="1325880"/>
            <a:ext cx="6917508" cy="3970020"/>
          </a:xfrm>
          <a:prstGeom prst="roundRect">
            <a:avLst>
              <a:gd name="adj" fmla="val 9733"/>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ttangolo arrotondato 6"/>
          <p:cNvSpPr/>
          <p:nvPr/>
        </p:nvSpPr>
        <p:spPr>
          <a:xfrm>
            <a:off x="320040" y="5460735"/>
            <a:ext cx="11582400" cy="964022"/>
          </a:xfrm>
          <a:prstGeom prst="roundRect">
            <a:avLst>
              <a:gd name="adj" fmla="val 27123"/>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dirty="0">
                <a:solidFill>
                  <a:schemeClr val="tx1"/>
                </a:solidFill>
                <a:latin typeface="Palatino Linotype" panose="02040502050505030304" pitchFamily="18" charset="0"/>
              </a:rPr>
              <a:t>The REST </a:t>
            </a:r>
            <a:r>
              <a:rPr lang="it-IT" sz="2400" dirty="0" err="1">
                <a:solidFill>
                  <a:schemeClr val="tx1"/>
                </a:solidFill>
                <a:latin typeface="Palatino Linotype" panose="02040502050505030304" pitchFamily="18" charset="0"/>
              </a:rPr>
              <a:t>paradigm</a:t>
            </a:r>
            <a:r>
              <a:rPr lang="it-IT" sz="2400" dirty="0">
                <a:solidFill>
                  <a:schemeClr val="tx1"/>
                </a:solidFill>
                <a:latin typeface="Palatino Linotype" panose="02040502050505030304" pitchFamily="18" charset="0"/>
              </a:rPr>
              <a:t> </a:t>
            </a:r>
            <a:r>
              <a:rPr lang="en-GB" sz="2400" dirty="0">
                <a:solidFill>
                  <a:schemeClr val="tx1"/>
                </a:solidFill>
                <a:latin typeface="Palatino Linotype" panose="02040502050505030304" pitchFamily="18" charset="0"/>
              </a:rPr>
              <a:t>increases performance, scalability, simplicity, modifiability, visibility, portability, and reliability of the system.</a:t>
            </a:r>
            <a:r>
              <a:rPr lang="it-IT" sz="2400" dirty="0">
                <a:solidFill>
                  <a:schemeClr val="tx1"/>
                </a:solidFill>
                <a:latin typeface="Palatino Linotype" panose="02040502050505030304" pitchFamily="18" charset="0"/>
              </a:rPr>
              <a:t> </a:t>
            </a:r>
            <a:endParaRPr lang="en-GB" sz="2400" dirty="0">
              <a:solidFill>
                <a:schemeClr val="tx1"/>
              </a:solidFill>
              <a:latin typeface="Palatino Linotype" panose="02040502050505030304" pitchFamily="18" charset="0"/>
            </a:endParaRPr>
          </a:p>
        </p:txBody>
      </p:sp>
      <p:sp>
        <p:nvSpPr>
          <p:cNvPr id="8" name="Segnaposto numero diapositiva 7"/>
          <p:cNvSpPr>
            <a:spLocks noGrp="1"/>
          </p:cNvSpPr>
          <p:nvPr>
            <p:ph type="sldNum" sz="quarter" idx="12"/>
          </p:nvPr>
        </p:nvSpPr>
        <p:spPr/>
        <p:txBody>
          <a:bodyPr/>
          <a:lstStyle/>
          <a:p>
            <a:fld id="{31DE2C5B-556E-47B8-A792-024C2FCA4ACC}" type="slidenum">
              <a:rPr lang="en-GB" smtClean="0"/>
              <a:t>23</a:t>
            </a:fld>
            <a:endParaRPr lang="en-GB"/>
          </a:p>
        </p:txBody>
      </p:sp>
    </p:spTree>
    <p:extLst>
      <p:ext uri="{BB962C8B-B14F-4D97-AF65-F5344CB8AC3E}">
        <p14:creationId xmlns:p14="http://schemas.microsoft.com/office/powerpoint/2010/main" val="15742011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References</a:t>
            </a:r>
            <a:endParaRPr lang="en-GB" dirty="0"/>
          </a:p>
        </p:txBody>
      </p:sp>
      <p:sp>
        <p:nvSpPr>
          <p:cNvPr id="3" name="Segnaposto contenuto 2"/>
          <p:cNvSpPr>
            <a:spLocks noGrp="1"/>
          </p:cNvSpPr>
          <p:nvPr>
            <p:ph idx="1"/>
          </p:nvPr>
        </p:nvSpPr>
        <p:spPr/>
        <p:txBody>
          <a:bodyPr/>
          <a:lstStyle/>
          <a:p>
            <a:r>
              <a:rPr lang="en-GB" dirty="0"/>
              <a:t>Roy T. Fielding and Richard N. Taylor, “Principles and design of the modern Web architecture”, ACM Transactions on Internet Technology, Vol. 2, No. 2, May 2002, Pages 115–150.                    </a:t>
            </a:r>
            <a:r>
              <a:rPr lang="it-IT" dirty="0">
                <a:hlinkClick r:id="rId2"/>
              </a:rPr>
              <a:t>https://www.ics.uci.edu/~taylor/documents/2002-REST-TOIT.pdf</a:t>
            </a:r>
            <a:endParaRPr lang="it-IT" dirty="0"/>
          </a:p>
          <a:p>
            <a:endParaRPr lang="en-GB"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24</a:t>
            </a:fld>
            <a:endParaRPr lang="en-GB"/>
          </a:p>
        </p:txBody>
      </p:sp>
    </p:spTree>
    <p:extLst>
      <p:ext uri="{BB962C8B-B14F-4D97-AF65-F5344CB8AC3E}">
        <p14:creationId xmlns:p14="http://schemas.microsoft.com/office/powerpoint/2010/main" val="2147027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Architectural</a:t>
            </a:r>
            <a:r>
              <a:rPr lang="it-IT" dirty="0"/>
              <a:t> style</a:t>
            </a:r>
            <a:endParaRPr lang="en-GB" dirty="0"/>
          </a:p>
        </p:txBody>
      </p:sp>
      <p:sp>
        <p:nvSpPr>
          <p:cNvPr id="3" name="Segnaposto contenuto 2"/>
          <p:cNvSpPr>
            <a:spLocks noGrp="1"/>
          </p:cNvSpPr>
          <p:nvPr>
            <p:ph idx="1"/>
          </p:nvPr>
        </p:nvSpPr>
        <p:spPr>
          <a:xfrm>
            <a:off x="428172" y="1361167"/>
            <a:ext cx="9212785" cy="4858203"/>
          </a:xfrm>
        </p:spPr>
        <p:txBody>
          <a:bodyPr/>
          <a:lstStyle/>
          <a:p>
            <a:r>
              <a:rPr lang="en-GB" b="1" dirty="0"/>
              <a:t>Architecture:</a:t>
            </a:r>
            <a:r>
              <a:rPr lang="en-GB" dirty="0"/>
              <a:t> </a:t>
            </a:r>
          </a:p>
          <a:p>
            <a:pPr lvl="1"/>
            <a:r>
              <a:rPr lang="en-GB" sz="2200" dirty="0"/>
              <a:t>how system elements are identified and allocated</a:t>
            </a:r>
          </a:p>
          <a:p>
            <a:pPr lvl="1"/>
            <a:r>
              <a:rPr lang="en-GB" sz="2200" dirty="0"/>
              <a:t>how they interact to form a system</a:t>
            </a:r>
          </a:p>
          <a:p>
            <a:pPr lvl="1"/>
            <a:r>
              <a:rPr lang="en-GB" sz="2200" dirty="0"/>
              <a:t>the amount and granularity of communication needed for interaction</a:t>
            </a:r>
          </a:p>
          <a:p>
            <a:pPr lvl="1"/>
            <a:r>
              <a:rPr lang="en-GB" sz="2200" dirty="0"/>
              <a:t>the interface protocols used for communication.</a:t>
            </a:r>
          </a:p>
          <a:p>
            <a:pPr marL="457200" lvl="1" indent="0">
              <a:buNone/>
            </a:pPr>
            <a:endParaRPr lang="en-GB" sz="2200" dirty="0"/>
          </a:p>
          <a:p>
            <a:pPr marL="457200" lvl="1" indent="0">
              <a:buNone/>
            </a:pPr>
            <a:endParaRPr lang="en-GB" sz="2200" dirty="0"/>
          </a:p>
          <a:p>
            <a:r>
              <a:rPr lang="en-GB" b="1" dirty="0"/>
              <a:t>Architectural style: </a:t>
            </a:r>
            <a:r>
              <a:rPr lang="en-GB" dirty="0"/>
              <a:t>a set of architectural constraints that restricts the roles and features of architectural elements and the allowed relationships among those elements. </a:t>
            </a:r>
          </a:p>
        </p:txBody>
      </p:sp>
      <p:sp>
        <p:nvSpPr>
          <p:cNvPr id="4" name="Segnaposto numero diapositiva 3"/>
          <p:cNvSpPr>
            <a:spLocks noGrp="1"/>
          </p:cNvSpPr>
          <p:nvPr>
            <p:ph type="sldNum" sz="quarter" idx="12"/>
          </p:nvPr>
        </p:nvSpPr>
        <p:spPr/>
        <p:txBody>
          <a:bodyPr/>
          <a:lstStyle/>
          <a:p>
            <a:fld id="{31DE2C5B-556E-47B8-A792-024C2FCA4ACC}" type="slidenum">
              <a:rPr lang="en-GB" smtClean="0"/>
              <a:t>3</a:t>
            </a:fld>
            <a:endParaRPr lang="en-GB"/>
          </a:p>
        </p:txBody>
      </p:sp>
      <p:pic>
        <p:nvPicPr>
          <p:cNvPr id="6" name="Picture 5" descr="A person wearing a hard hat holding a tray with buildings&#10;&#10;Description automatically generated">
            <a:extLst>
              <a:ext uri="{FF2B5EF4-FFF2-40B4-BE49-F238E27FC236}">
                <a16:creationId xmlns:a16="http://schemas.microsoft.com/office/drawing/2014/main" id="{367C43A4-C88A-5878-9EF1-24B577374C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54434" y="2635544"/>
            <a:ext cx="1842052" cy="1842052"/>
          </a:xfrm>
          <a:prstGeom prst="rect">
            <a:avLst/>
          </a:prstGeom>
        </p:spPr>
      </p:pic>
    </p:spTree>
    <p:extLst>
      <p:ext uri="{BB962C8B-B14F-4D97-AF65-F5344CB8AC3E}">
        <p14:creationId xmlns:p14="http://schemas.microsoft.com/office/powerpoint/2010/main" val="1414423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REST: goal and </a:t>
            </a:r>
            <a:r>
              <a:rPr lang="it-IT" dirty="0" err="1"/>
              <a:t>constraints</a:t>
            </a:r>
            <a:endParaRPr lang="en-GB" dirty="0"/>
          </a:p>
        </p:txBody>
      </p:sp>
      <p:sp>
        <p:nvSpPr>
          <p:cNvPr id="3" name="Segnaposto contenuto 2"/>
          <p:cNvSpPr>
            <a:spLocks noGrp="1"/>
          </p:cNvSpPr>
          <p:nvPr>
            <p:ph idx="1"/>
          </p:nvPr>
        </p:nvSpPr>
        <p:spPr/>
        <p:txBody>
          <a:bodyPr>
            <a:normAutofit/>
          </a:bodyPr>
          <a:lstStyle/>
          <a:p>
            <a:r>
              <a:rPr lang="en-GB" dirty="0"/>
              <a:t>REST is a set of architectural constraints.</a:t>
            </a:r>
          </a:p>
          <a:p>
            <a:r>
              <a:rPr lang="en-GB" dirty="0"/>
              <a:t>REST goal: to </a:t>
            </a:r>
            <a:r>
              <a:rPr lang="en-GB" b="1" dirty="0"/>
              <a:t>minimize latency and network communication</a:t>
            </a:r>
            <a:r>
              <a:rPr lang="en-GB" dirty="0"/>
              <a:t>, while at the same time </a:t>
            </a:r>
            <a:r>
              <a:rPr lang="en-GB" b="1" dirty="0"/>
              <a:t>maximizing the independence and scalability of components</a:t>
            </a:r>
            <a:r>
              <a:rPr lang="en-GB" dirty="0"/>
              <a:t>. </a:t>
            </a:r>
          </a:p>
          <a:p>
            <a:r>
              <a:rPr lang="en-GB" dirty="0"/>
              <a:t>This is achieved by placing constraints on </a:t>
            </a:r>
            <a:r>
              <a:rPr lang="en-GB" b="1" dirty="0"/>
              <a:t>the interface between components</a:t>
            </a:r>
            <a:r>
              <a:rPr lang="en-GB" dirty="0"/>
              <a:t>, rather than on each component implementation.</a:t>
            </a:r>
          </a:p>
          <a:p>
            <a:r>
              <a:rPr lang="en-GB" dirty="0"/>
              <a:t>In total, </a:t>
            </a:r>
            <a:r>
              <a:rPr lang="en-GB" b="1" dirty="0"/>
              <a:t>6 architectural constraints</a:t>
            </a:r>
            <a:r>
              <a:rPr lang="en-GB" dirty="0"/>
              <a:t>: </a:t>
            </a:r>
          </a:p>
          <a:p>
            <a:pPr marL="914400" lvl="1" indent="-457200">
              <a:buFont typeface="+mj-lt"/>
              <a:buAutoNum type="arabicPeriod"/>
            </a:pPr>
            <a:r>
              <a:rPr lang="en-GB" sz="2200" dirty="0"/>
              <a:t>Client-server architecture</a:t>
            </a:r>
          </a:p>
          <a:p>
            <a:pPr marL="914400" lvl="1" indent="-457200">
              <a:buFont typeface="+mj-lt"/>
              <a:buAutoNum type="arabicPeriod"/>
            </a:pPr>
            <a:r>
              <a:rPr lang="en-GB" sz="2200" dirty="0"/>
              <a:t>Stateless communication</a:t>
            </a:r>
          </a:p>
          <a:p>
            <a:pPr marL="914400" lvl="1" indent="-457200">
              <a:buFont typeface="+mj-lt"/>
              <a:buAutoNum type="arabicPeriod"/>
            </a:pPr>
            <a:r>
              <a:rPr lang="en-GB" sz="2200" dirty="0"/>
              <a:t>Cache constraint</a:t>
            </a:r>
          </a:p>
          <a:p>
            <a:pPr marL="914400" lvl="1" indent="-457200">
              <a:buFont typeface="+mj-lt"/>
              <a:buAutoNum type="arabicPeriod"/>
            </a:pPr>
            <a:r>
              <a:rPr lang="en-GB" sz="2200" dirty="0"/>
              <a:t>Uniform interface between components</a:t>
            </a:r>
          </a:p>
          <a:p>
            <a:pPr marL="914400" lvl="1" indent="-457200">
              <a:buFont typeface="+mj-lt"/>
              <a:buAutoNum type="arabicPeriod"/>
            </a:pPr>
            <a:r>
              <a:rPr lang="en-GB" sz="2200" dirty="0"/>
              <a:t>Layered system</a:t>
            </a:r>
          </a:p>
          <a:p>
            <a:pPr marL="914400" lvl="1" indent="-457200">
              <a:buFont typeface="+mj-lt"/>
              <a:buAutoNum type="arabicPeriod"/>
            </a:pPr>
            <a:r>
              <a:rPr lang="en-GB" sz="2200" dirty="0"/>
              <a:t>Code-on-demand (optional)</a:t>
            </a:r>
          </a:p>
          <a:p>
            <a:endParaRPr lang="en-GB" dirty="0"/>
          </a:p>
          <a:p>
            <a:endParaRPr lang="it-IT"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4</a:t>
            </a:fld>
            <a:endParaRPr lang="en-GB"/>
          </a:p>
        </p:txBody>
      </p:sp>
    </p:spTree>
    <p:extLst>
      <p:ext uri="{BB962C8B-B14F-4D97-AF65-F5344CB8AC3E}">
        <p14:creationId xmlns:p14="http://schemas.microsoft.com/office/powerpoint/2010/main" val="2668826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dirty="0"/>
              <a:t>Constraint 1: Client-server architecture</a:t>
            </a:r>
          </a:p>
        </p:txBody>
      </p:sp>
      <p:sp>
        <p:nvSpPr>
          <p:cNvPr id="3" name="Segnaposto contenuto 2"/>
          <p:cNvSpPr>
            <a:spLocks noGrp="1"/>
          </p:cNvSpPr>
          <p:nvPr>
            <p:ph idx="1"/>
          </p:nvPr>
        </p:nvSpPr>
        <p:spPr/>
        <p:txBody>
          <a:bodyPr/>
          <a:lstStyle/>
          <a:p>
            <a:r>
              <a:rPr lang="en-GB" b="1" dirty="0"/>
              <a:t>Principle of separation of concerns</a:t>
            </a:r>
            <a:r>
              <a:rPr lang="en-GB" dirty="0"/>
              <a:t>: a design principle for separating a computer program into distinct sections, in which each section addresses a separate concern (i.e., a different task) </a:t>
            </a:r>
            <a:r>
              <a:rPr lang="en-GB" dirty="0">
                <a:sym typeface="Wingdings" panose="05000000000000000000" pitchFamily="2" charset="2"/>
              </a:rPr>
              <a:t> </a:t>
            </a:r>
            <a:r>
              <a:rPr lang="en-GB" b="1" dirty="0"/>
              <a:t>modular system</a:t>
            </a:r>
            <a:r>
              <a:rPr lang="en-GB" dirty="0"/>
              <a:t> </a:t>
            </a:r>
          </a:p>
          <a:p>
            <a:endParaRPr lang="en-GB" dirty="0">
              <a:sym typeface="Wingdings" panose="05000000000000000000" pitchFamily="2" charset="2"/>
            </a:endParaRPr>
          </a:p>
          <a:p>
            <a:r>
              <a:rPr lang="en-GB" dirty="0"/>
              <a:t>The </a:t>
            </a:r>
            <a:r>
              <a:rPr lang="en-GB" b="1" dirty="0"/>
              <a:t>client-server (CS) </a:t>
            </a:r>
            <a:r>
              <a:rPr lang="en-GB" dirty="0"/>
              <a:t>architecture relies on the principle of separation of concern: separation of the user interface concerns (client) from the data storage concerns (server) </a:t>
            </a:r>
          </a:p>
          <a:p>
            <a:endParaRPr lang="en-GB" dirty="0"/>
          </a:p>
          <a:p>
            <a:r>
              <a:rPr lang="en-GB" u="sng" dirty="0"/>
              <a:t>Advantages</a:t>
            </a:r>
            <a:r>
              <a:rPr lang="en-GB" dirty="0"/>
              <a:t> of the client-server architecture </a:t>
            </a:r>
          </a:p>
          <a:p>
            <a:pPr lvl="1"/>
            <a:r>
              <a:rPr lang="en-GB" sz="2200" dirty="0"/>
              <a:t>It improves the </a:t>
            </a:r>
            <a:r>
              <a:rPr lang="en-GB" sz="2200" b="1" dirty="0"/>
              <a:t>portability</a:t>
            </a:r>
            <a:r>
              <a:rPr lang="en-GB" sz="2200" dirty="0"/>
              <a:t> of the user interface across multiple platforms</a:t>
            </a:r>
          </a:p>
          <a:p>
            <a:pPr lvl="1"/>
            <a:r>
              <a:rPr lang="en-GB" sz="2200" dirty="0"/>
              <a:t>It improves </a:t>
            </a:r>
            <a:r>
              <a:rPr lang="en-GB" sz="2200" b="1" dirty="0"/>
              <a:t>scalability</a:t>
            </a:r>
            <a:r>
              <a:rPr lang="en-GB" sz="2200" dirty="0"/>
              <a:t> by simplifying the server components</a:t>
            </a:r>
          </a:p>
          <a:p>
            <a:pPr lvl="1"/>
            <a:r>
              <a:rPr lang="en-GB" sz="2200" dirty="0"/>
              <a:t>It allows the client and the server components to evolve </a:t>
            </a:r>
            <a:r>
              <a:rPr lang="en-GB" sz="2200" b="1" dirty="0"/>
              <a:t>independently</a:t>
            </a:r>
          </a:p>
          <a:p>
            <a:pPr lvl="1"/>
            <a:endParaRPr lang="it-IT" dirty="0"/>
          </a:p>
          <a:p>
            <a:pPr lvl="1"/>
            <a:endParaRPr lang="it-IT" dirty="0"/>
          </a:p>
          <a:p>
            <a:pPr lvl="1"/>
            <a:endParaRPr lang="en-GB"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5</a:t>
            </a:fld>
            <a:endParaRPr lang="en-GB"/>
          </a:p>
        </p:txBody>
      </p:sp>
    </p:spTree>
    <p:extLst>
      <p:ext uri="{BB962C8B-B14F-4D97-AF65-F5344CB8AC3E}">
        <p14:creationId xmlns:p14="http://schemas.microsoft.com/office/powerpoint/2010/main" val="3082954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err="1"/>
              <a:t>Constraint</a:t>
            </a:r>
            <a:r>
              <a:rPr lang="it-IT" dirty="0"/>
              <a:t> 2: </a:t>
            </a:r>
            <a:r>
              <a:rPr lang="it-IT" dirty="0" err="1"/>
              <a:t>Stateless</a:t>
            </a:r>
            <a:r>
              <a:rPr lang="it-IT" dirty="0"/>
              <a:t> </a:t>
            </a:r>
            <a:r>
              <a:rPr lang="en-GB" dirty="0"/>
              <a:t>communication</a:t>
            </a:r>
          </a:p>
        </p:txBody>
      </p:sp>
      <p:sp>
        <p:nvSpPr>
          <p:cNvPr id="3" name="Segnaposto contenuto 2"/>
          <p:cNvSpPr>
            <a:spLocks noGrp="1"/>
          </p:cNvSpPr>
          <p:nvPr>
            <p:ph idx="1"/>
          </p:nvPr>
        </p:nvSpPr>
        <p:spPr>
          <a:xfrm>
            <a:off x="428172" y="1361166"/>
            <a:ext cx="11368314" cy="5394565"/>
          </a:xfrm>
        </p:spPr>
        <p:txBody>
          <a:bodyPr>
            <a:normAutofit/>
          </a:bodyPr>
          <a:lstStyle/>
          <a:p>
            <a:r>
              <a:rPr lang="en-US" dirty="0"/>
              <a:t>Communication must be </a:t>
            </a:r>
            <a:r>
              <a:rPr lang="en-US" b="1" dirty="0"/>
              <a:t>stateless</a:t>
            </a:r>
            <a:r>
              <a:rPr lang="en-US" dirty="0"/>
              <a:t> in nature: the server does not store any state about the client session (i.e., the history of requests) on the server-side. </a:t>
            </a:r>
          </a:p>
          <a:p>
            <a:r>
              <a:rPr lang="en-US" b="1" dirty="0"/>
              <a:t>Each request </a:t>
            </a:r>
            <a:r>
              <a:rPr lang="en-US" dirty="0"/>
              <a:t>from client to server must be </a:t>
            </a:r>
            <a:r>
              <a:rPr lang="en-US" b="1" dirty="0"/>
              <a:t>standalone</a:t>
            </a:r>
          </a:p>
          <a:p>
            <a:pPr lvl="1"/>
            <a:r>
              <a:rPr lang="en-US" dirty="0"/>
              <a:t>It must contain </a:t>
            </a:r>
            <a:r>
              <a:rPr lang="en-US" b="1" dirty="0"/>
              <a:t>all information necessary</a:t>
            </a:r>
            <a:r>
              <a:rPr lang="en-US" dirty="0"/>
              <a:t> to understand the request</a:t>
            </a:r>
          </a:p>
          <a:p>
            <a:pPr lvl="1"/>
            <a:r>
              <a:rPr lang="en-US" dirty="0"/>
              <a:t>It cannot take advantage of any stored information on the server.</a:t>
            </a:r>
          </a:p>
          <a:p>
            <a:r>
              <a:rPr lang="en-US" sz="2200" dirty="0"/>
              <a:t>The </a:t>
            </a:r>
            <a:r>
              <a:rPr lang="en-US" sz="2200" b="1" dirty="0"/>
              <a:t>session state </a:t>
            </a:r>
            <a:r>
              <a:rPr lang="en-US" sz="2200" dirty="0"/>
              <a:t>(i.e., the history of requests) is kept entirely </a:t>
            </a:r>
            <a:r>
              <a:rPr lang="en-US" sz="2200" b="1" dirty="0"/>
              <a:t>on the client</a:t>
            </a:r>
            <a:r>
              <a:rPr lang="en-US" sz="2200" dirty="0"/>
              <a:t>. </a:t>
            </a:r>
          </a:p>
          <a:p>
            <a:pPr lvl="1"/>
            <a:r>
              <a:rPr lang="en-US" dirty="0"/>
              <a:t>If the server needs any information about previous requests to process the current request, then the client must provide this information in the current request. </a:t>
            </a:r>
          </a:p>
          <a:p>
            <a:r>
              <a:rPr lang="en-US" u="sng" dirty="0"/>
              <a:t>Advantages</a:t>
            </a:r>
            <a:r>
              <a:rPr lang="en-US" dirty="0"/>
              <a:t>: </a:t>
            </a:r>
          </a:p>
          <a:p>
            <a:pPr lvl="1"/>
            <a:r>
              <a:rPr lang="en-US" dirty="0"/>
              <a:t>Improved </a:t>
            </a:r>
            <a:r>
              <a:rPr lang="en-US" b="1" dirty="0"/>
              <a:t>visibility</a:t>
            </a:r>
            <a:r>
              <a:rPr lang="en-US" dirty="0"/>
              <a:t>: no need to look beyond the current request to determine its full nature.</a:t>
            </a:r>
          </a:p>
          <a:p>
            <a:pPr lvl="1"/>
            <a:r>
              <a:rPr lang="en-US" dirty="0"/>
              <a:t>Improved </a:t>
            </a:r>
            <a:r>
              <a:rPr lang="en-US" b="1" dirty="0"/>
              <a:t>reliability</a:t>
            </a:r>
            <a:r>
              <a:rPr lang="en-US" dirty="0"/>
              <a:t>: recovering from partial failures is easier.</a:t>
            </a:r>
          </a:p>
          <a:p>
            <a:pPr lvl="1"/>
            <a:r>
              <a:rPr lang="en-US" dirty="0"/>
              <a:t>Improved </a:t>
            </a:r>
            <a:r>
              <a:rPr lang="en-US" b="1" dirty="0"/>
              <a:t>scalability</a:t>
            </a:r>
            <a:r>
              <a:rPr lang="en-US" dirty="0"/>
              <a:t>: the server does not have to manage resource usage across requests</a:t>
            </a:r>
          </a:p>
          <a:p>
            <a:r>
              <a:rPr lang="en-US" u="sng" dirty="0"/>
              <a:t>Tradeoff</a:t>
            </a:r>
            <a:r>
              <a:rPr lang="en-US" dirty="0"/>
              <a:t>: it may decrease network </a:t>
            </a:r>
            <a:r>
              <a:rPr lang="en-US" b="1" dirty="0"/>
              <a:t>performance</a:t>
            </a:r>
            <a:r>
              <a:rPr lang="en-US" dirty="0"/>
              <a:t> by increasing the repetitive data sent in a series of requests</a:t>
            </a:r>
          </a:p>
          <a:p>
            <a:pPr lvl="1"/>
            <a:endParaRPr lang="en-US" sz="2400" dirty="0"/>
          </a:p>
        </p:txBody>
      </p:sp>
      <p:sp>
        <p:nvSpPr>
          <p:cNvPr id="4" name="Segnaposto numero diapositiva 3"/>
          <p:cNvSpPr>
            <a:spLocks noGrp="1"/>
          </p:cNvSpPr>
          <p:nvPr>
            <p:ph type="sldNum" sz="quarter" idx="12"/>
          </p:nvPr>
        </p:nvSpPr>
        <p:spPr/>
        <p:txBody>
          <a:bodyPr/>
          <a:lstStyle/>
          <a:p>
            <a:fld id="{31DE2C5B-556E-47B8-A792-024C2FCA4ACC}" type="slidenum">
              <a:rPr lang="en-GB" smtClean="0"/>
              <a:t>6</a:t>
            </a:fld>
            <a:endParaRPr lang="en-GB"/>
          </a:p>
        </p:txBody>
      </p:sp>
    </p:spTree>
    <p:extLst>
      <p:ext uri="{BB962C8B-B14F-4D97-AF65-F5344CB8AC3E}">
        <p14:creationId xmlns:p14="http://schemas.microsoft.com/office/powerpoint/2010/main" val="2897012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Constraint</a:t>
            </a:r>
            <a:r>
              <a:rPr lang="it-IT" dirty="0"/>
              <a:t> 3: Cache </a:t>
            </a:r>
            <a:r>
              <a:rPr lang="it-IT" dirty="0" err="1"/>
              <a:t>constraint</a:t>
            </a:r>
            <a:r>
              <a:rPr lang="it-IT" dirty="0"/>
              <a:t> </a:t>
            </a:r>
            <a:endParaRPr lang="en-GB" dirty="0"/>
          </a:p>
        </p:txBody>
      </p:sp>
      <p:sp>
        <p:nvSpPr>
          <p:cNvPr id="3" name="Segnaposto contenuto 2"/>
          <p:cNvSpPr>
            <a:spLocks noGrp="1"/>
          </p:cNvSpPr>
          <p:nvPr>
            <p:ph idx="1"/>
          </p:nvPr>
        </p:nvSpPr>
        <p:spPr/>
        <p:txBody>
          <a:bodyPr>
            <a:normAutofit lnSpcReduction="10000"/>
          </a:bodyPr>
          <a:lstStyle/>
          <a:p>
            <a:r>
              <a:rPr lang="en-US" dirty="0"/>
              <a:t>The data within a response to a request must be implicitly or explicitly </a:t>
            </a:r>
            <a:r>
              <a:rPr lang="en-US" b="1" dirty="0"/>
              <a:t>labelled as cacheable or noncacheable</a:t>
            </a:r>
            <a:r>
              <a:rPr lang="en-US" dirty="0"/>
              <a:t>. </a:t>
            </a:r>
          </a:p>
          <a:p>
            <a:endParaRPr lang="en-US" dirty="0"/>
          </a:p>
          <a:p>
            <a:r>
              <a:rPr lang="en-US" dirty="0"/>
              <a:t>If a response is cacheable, a client cache can reuse that response data for later, equivalent, requests.</a:t>
            </a:r>
          </a:p>
          <a:p>
            <a:endParaRPr lang="en-US" dirty="0"/>
          </a:p>
          <a:p>
            <a:r>
              <a:rPr lang="en-US" u="sng" dirty="0"/>
              <a:t>Advantage</a:t>
            </a:r>
            <a:r>
              <a:rPr lang="en-US" dirty="0"/>
              <a:t>: </a:t>
            </a:r>
          </a:p>
          <a:p>
            <a:pPr lvl="1"/>
            <a:r>
              <a:rPr lang="en-US" sz="2400" dirty="0"/>
              <a:t>Improved </a:t>
            </a:r>
            <a:r>
              <a:rPr lang="en-US" sz="2400" b="1" dirty="0"/>
              <a:t>efficiency</a:t>
            </a:r>
            <a:r>
              <a:rPr lang="en-US" sz="2400" dirty="0"/>
              <a:t>: it partially or completely </a:t>
            </a:r>
            <a:r>
              <a:rPr lang="en-US" sz="2400" b="1" dirty="0"/>
              <a:t>eliminate some interactions.</a:t>
            </a:r>
          </a:p>
          <a:p>
            <a:pPr lvl="1"/>
            <a:endParaRPr lang="en-US" sz="2400" dirty="0"/>
          </a:p>
          <a:p>
            <a:r>
              <a:rPr lang="en-US" u="sng" dirty="0"/>
              <a:t>Tradeoff</a:t>
            </a:r>
            <a:r>
              <a:rPr lang="en-US" dirty="0"/>
              <a:t>: </a:t>
            </a:r>
          </a:p>
          <a:p>
            <a:pPr lvl="1"/>
            <a:r>
              <a:rPr lang="en-US" sz="2400" b="1" dirty="0"/>
              <a:t>Decrease reliability, </a:t>
            </a:r>
            <a:r>
              <a:rPr lang="en-US" sz="2400" dirty="0"/>
              <a:t>if data within the cache differs significantly from the data that would have been obtained with a new request to the server.</a:t>
            </a:r>
          </a:p>
        </p:txBody>
      </p:sp>
      <p:sp>
        <p:nvSpPr>
          <p:cNvPr id="4" name="Segnaposto numero diapositiva 3"/>
          <p:cNvSpPr>
            <a:spLocks noGrp="1"/>
          </p:cNvSpPr>
          <p:nvPr>
            <p:ph type="sldNum" sz="quarter" idx="12"/>
          </p:nvPr>
        </p:nvSpPr>
        <p:spPr/>
        <p:txBody>
          <a:bodyPr/>
          <a:lstStyle/>
          <a:p>
            <a:fld id="{31DE2C5B-556E-47B8-A792-024C2FCA4ACC}" type="slidenum">
              <a:rPr lang="en-GB" smtClean="0"/>
              <a:t>7</a:t>
            </a:fld>
            <a:endParaRPr lang="en-GB"/>
          </a:p>
        </p:txBody>
      </p:sp>
    </p:spTree>
    <p:extLst>
      <p:ext uri="{BB962C8B-B14F-4D97-AF65-F5344CB8AC3E}">
        <p14:creationId xmlns:p14="http://schemas.microsoft.com/office/powerpoint/2010/main" val="608118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Constraint 4: Uniform interface between components</a:t>
            </a:r>
          </a:p>
        </p:txBody>
      </p:sp>
      <p:sp>
        <p:nvSpPr>
          <p:cNvPr id="3" name="Segnaposto contenuto 2"/>
          <p:cNvSpPr>
            <a:spLocks noGrp="1"/>
          </p:cNvSpPr>
          <p:nvPr>
            <p:ph idx="1"/>
          </p:nvPr>
        </p:nvSpPr>
        <p:spPr>
          <a:xfrm>
            <a:off x="428172" y="1361168"/>
            <a:ext cx="11368314" cy="5089328"/>
          </a:xfrm>
        </p:spPr>
        <p:txBody>
          <a:bodyPr>
            <a:normAutofit lnSpcReduction="10000"/>
          </a:bodyPr>
          <a:lstStyle/>
          <a:p>
            <a:r>
              <a:rPr lang="en-US" dirty="0"/>
              <a:t>The information is exchanged in the same way for every client-server interactions, whatever the client and the server are. </a:t>
            </a:r>
          </a:p>
          <a:p>
            <a:endParaRPr lang="en-US" dirty="0"/>
          </a:p>
          <a:p>
            <a:r>
              <a:rPr lang="en-US" dirty="0"/>
              <a:t>There is a </a:t>
            </a:r>
            <a:r>
              <a:rPr lang="en-US" b="1" dirty="0"/>
              <a:t>common language </a:t>
            </a:r>
            <a:r>
              <a:rPr lang="en-US" dirty="0"/>
              <a:t>between servers and clients that allows each part to be substituted or modified without breaking the entire system.</a:t>
            </a:r>
          </a:p>
          <a:p>
            <a:endParaRPr lang="en-US" dirty="0"/>
          </a:p>
          <a:p>
            <a:r>
              <a:rPr lang="en-US" u="sng" dirty="0"/>
              <a:t>Advantage</a:t>
            </a:r>
            <a:r>
              <a:rPr lang="en-US" dirty="0"/>
              <a:t>: </a:t>
            </a:r>
          </a:p>
          <a:p>
            <a:pPr lvl="1"/>
            <a:r>
              <a:rPr lang="en-US" sz="2400" dirty="0"/>
              <a:t>Independent </a:t>
            </a:r>
            <a:r>
              <a:rPr lang="en-US" sz="2400" b="1" dirty="0"/>
              <a:t>evolvability</a:t>
            </a:r>
            <a:r>
              <a:rPr lang="en-US" sz="2400" dirty="0"/>
              <a:t> of the system components: the implementation of interfaces is decoupled from the services they provide. </a:t>
            </a:r>
          </a:p>
          <a:p>
            <a:pPr lvl="1"/>
            <a:endParaRPr lang="en-US" sz="2400" dirty="0"/>
          </a:p>
          <a:p>
            <a:r>
              <a:rPr lang="en-US" u="sng" dirty="0"/>
              <a:t>Tradeoff</a:t>
            </a:r>
            <a:r>
              <a:rPr lang="en-US" dirty="0"/>
              <a:t>:</a:t>
            </a:r>
          </a:p>
          <a:p>
            <a:pPr lvl="1"/>
            <a:r>
              <a:rPr lang="en-US" sz="2400" dirty="0"/>
              <a:t>Decreased </a:t>
            </a:r>
            <a:r>
              <a:rPr lang="en-US" sz="2400" b="1" dirty="0"/>
              <a:t>efficiency</a:t>
            </a:r>
            <a:r>
              <a:rPr lang="en-US" sz="2400" dirty="0"/>
              <a:t> for some applications: the information is transferred in a standardized form rather than one which is specific to an application’s needs. </a:t>
            </a:r>
          </a:p>
        </p:txBody>
      </p:sp>
      <p:sp>
        <p:nvSpPr>
          <p:cNvPr id="4" name="Segnaposto numero diapositiva 3"/>
          <p:cNvSpPr>
            <a:spLocks noGrp="1"/>
          </p:cNvSpPr>
          <p:nvPr>
            <p:ph type="sldNum" sz="quarter" idx="12"/>
          </p:nvPr>
        </p:nvSpPr>
        <p:spPr/>
        <p:txBody>
          <a:bodyPr/>
          <a:lstStyle/>
          <a:p>
            <a:fld id="{31DE2C5B-556E-47B8-A792-024C2FCA4ACC}" type="slidenum">
              <a:rPr lang="en-GB" smtClean="0"/>
              <a:t>8</a:t>
            </a:fld>
            <a:endParaRPr lang="en-GB"/>
          </a:p>
        </p:txBody>
      </p:sp>
    </p:spTree>
    <p:extLst>
      <p:ext uri="{BB962C8B-B14F-4D97-AF65-F5344CB8AC3E}">
        <p14:creationId xmlns:p14="http://schemas.microsoft.com/office/powerpoint/2010/main" val="3747566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Constraint 5: Layered system style</a:t>
            </a:r>
          </a:p>
        </p:txBody>
      </p:sp>
      <p:sp>
        <p:nvSpPr>
          <p:cNvPr id="3" name="Segnaposto contenuto 2"/>
          <p:cNvSpPr>
            <a:spLocks noGrp="1"/>
          </p:cNvSpPr>
          <p:nvPr>
            <p:ph idx="1"/>
          </p:nvPr>
        </p:nvSpPr>
        <p:spPr>
          <a:xfrm>
            <a:off x="428172" y="1361167"/>
            <a:ext cx="11368314" cy="5238154"/>
          </a:xfrm>
        </p:spPr>
        <p:txBody>
          <a:bodyPr>
            <a:normAutofit lnSpcReduction="10000"/>
          </a:bodyPr>
          <a:lstStyle/>
          <a:p>
            <a:r>
              <a:rPr lang="en-US" sz="2200" dirty="0"/>
              <a:t>The </a:t>
            </a:r>
            <a:r>
              <a:rPr lang="en-GB" sz="2200" dirty="0"/>
              <a:t>architect can inject “layers” of service between the server and the client to efficiently serve the client requests.</a:t>
            </a:r>
          </a:p>
          <a:p>
            <a:r>
              <a:rPr lang="en-GB" sz="2200" dirty="0"/>
              <a:t>The layering must be transparent to the client: </a:t>
            </a:r>
            <a:r>
              <a:rPr lang="en-US" sz="2200" dirty="0"/>
              <a:t>each component cannot “see” beyond the immediate layer with which it is interacting </a:t>
            </a:r>
            <a:r>
              <a:rPr lang="en-US" sz="2200" dirty="0">
                <a:sym typeface="Wingdings" panose="05000000000000000000" pitchFamily="2" charset="2"/>
              </a:rPr>
              <a:t> t</a:t>
            </a:r>
            <a:r>
              <a:rPr lang="en-US" sz="2200" dirty="0"/>
              <a:t>he client does not know if it is talking with final data server or an intermediate server. </a:t>
            </a:r>
          </a:p>
          <a:p>
            <a:endParaRPr lang="en-US" sz="2200" dirty="0"/>
          </a:p>
          <a:p>
            <a:endParaRPr lang="en-US" sz="2200" dirty="0"/>
          </a:p>
          <a:p>
            <a:endParaRPr lang="en-US" sz="2200" dirty="0"/>
          </a:p>
          <a:p>
            <a:endParaRPr lang="en-US" sz="2200" dirty="0"/>
          </a:p>
          <a:p>
            <a:pPr marL="0" indent="0">
              <a:buNone/>
            </a:pPr>
            <a:endParaRPr lang="en-US" sz="2200" dirty="0"/>
          </a:p>
          <a:p>
            <a:r>
              <a:rPr lang="en-US" sz="2200" u="sng" dirty="0"/>
              <a:t>Advantage</a:t>
            </a:r>
            <a:r>
              <a:rPr lang="en-US" sz="2200" dirty="0"/>
              <a:t>: by restricting knowledge of the system to a single layer, we place a bound on the overall system complexity and promote component </a:t>
            </a:r>
            <a:r>
              <a:rPr lang="en-US" sz="2200" b="1" dirty="0"/>
              <a:t>independence</a:t>
            </a:r>
            <a:r>
              <a:rPr lang="en-US" sz="2200" dirty="0"/>
              <a:t>.</a:t>
            </a:r>
          </a:p>
          <a:p>
            <a:r>
              <a:rPr lang="en-US" sz="2200" u="sng" dirty="0"/>
              <a:t>Tradeoff</a:t>
            </a:r>
            <a:r>
              <a:rPr lang="en-US" sz="2200" dirty="0"/>
              <a:t>: layers add </a:t>
            </a:r>
            <a:r>
              <a:rPr lang="en-US" sz="2200" b="1" dirty="0"/>
              <a:t>overhead</a:t>
            </a:r>
            <a:r>
              <a:rPr lang="en-US" sz="2200" dirty="0"/>
              <a:t> and latency to the processing of data, reducing user-perceived performance.</a:t>
            </a:r>
          </a:p>
        </p:txBody>
      </p:sp>
      <p:sp>
        <p:nvSpPr>
          <p:cNvPr id="4" name="Rettangolo 3"/>
          <p:cNvSpPr/>
          <p:nvPr/>
        </p:nvSpPr>
        <p:spPr>
          <a:xfrm>
            <a:off x="428172" y="3377864"/>
            <a:ext cx="1800000" cy="1287379"/>
          </a:xfrm>
          <a:prstGeom prst="rect">
            <a:avLst/>
          </a:prstGeom>
          <a:ln w="3810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sz="2000" dirty="0">
                <a:latin typeface="Palatino Linotype" panose="02040502050505030304" pitchFamily="18" charset="0"/>
              </a:rPr>
              <a:t>Client</a:t>
            </a:r>
            <a:endParaRPr lang="en-GB" sz="2000" dirty="0">
              <a:latin typeface="Palatino Linotype" panose="02040502050505030304" pitchFamily="18" charset="0"/>
            </a:endParaRPr>
          </a:p>
        </p:txBody>
      </p:sp>
      <p:cxnSp>
        <p:nvCxnSpPr>
          <p:cNvPr id="6" name="Connettore 2 5"/>
          <p:cNvCxnSpPr/>
          <p:nvPr/>
        </p:nvCxnSpPr>
        <p:spPr>
          <a:xfrm flipV="1">
            <a:off x="2363373" y="3595701"/>
            <a:ext cx="89635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CasellaDiTesto 6"/>
          <p:cNvSpPr txBox="1"/>
          <p:nvPr/>
        </p:nvSpPr>
        <p:spPr>
          <a:xfrm>
            <a:off x="2297474" y="3172224"/>
            <a:ext cx="1078970" cy="369332"/>
          </a:xfrm>
          <a:prstGeom prst="rect">
            <a:avLst/>
          </a:prstGeom>
          <a:noFill/>
        </p:spPr>
        <p:txBody>
          <a:bodyPr wrap="square" rtlCol="0">
            <a:spAutoFit/>
          </a:bodyPr>
          <a:lstStyle/>
          <a:p>
            <a:r>
              <a:rPr lang="it-IT" dirty="0" err="1">
                <a:latin typeface="Palatino Linotype" panose="02040502050505030304" pitchFamily="18" charset="0"/>
              </a:rPr>
              <a:t>Request</a:t>
            </a:r>
            <a:endParaRPr lang="en-GB" dirty="0">
              <a:latin typeface="Palatino Linotype" panose="02040502050505030304" pitchFamily="18" charset="0"/>
            </a:endParaRPr>
          </a:p>
        </p:txBody>
      </p:sp>
      <p:cxnSp>
        <p:nvCxnSpPr>
          <p:cNvPr id="8" name="Connettore 2 7"/>
          <p:cNvCxnSpPr/>
          <p:nvPr/>
        </p:nvCxnSpPr>
        <p:spPr>
          <a:xfrm flipH="1">
            <a:off x="2363373" y="4399505"/>
            <a:ext cx="83833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ttangolo 10"/>
          <p:cNvSpPr/>
          <p:nvPr/>
        </p:nvSpPr>
        <p:spPr>
          <a:xfrm>
            <a:off x="2165939" y="3541557"/>
            <a:ext cx="108000" cy="98604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7" name="Rettangolo 16"/>
          <p:cNvSpPr/>
          <p:nvPr/>
        </p:nvSpPr>
        <p:spPr>
          <a:xfrm>
            <a:off x="9911550" y="3377861"/>
            <a:ext cx="1800000" cy="1287379"/>
          </a:xfrm>
          <a:prstGeom prst="rect">
            <a:avLst/>
          </a:prstGeom>
          <a:ln w="3810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sz="2000" dirty="0">
                <a:latin typeface="Palatino Linotype" panose="02040502050505030304" pitchFamily="18" charset="0"/>
              </a:rPr>
              <a:t>Data server</a:t>
            </a:r>
            <a:endParaRPr lang="en-GB" sz="2000" dirty="0">
              <a:latin typeface="Palatino Linotype" panose="02040502050505030304" pitchFamily="18" charset="0"/>
            </a:endParaRPr>
          </a:p>
        </p:txBody>
      </p:sp>
      <p:sp>
        <p:nvSpPr>
          <p:cNvPr id="21" name="Rettangolo 20"/>
          <p:cNvSpPr/>
          <p:nvPr/>
        </p:nvSpPr>
        <p:spPr>
          <a:xfrm>
            <a:off x="3362540" y="3377862"/>
            <a:ext cx="1800000" cy="1287379"/>
          </a:xfrm>
          <a:prstGeom prst="rect">
            <a:avLst/>
          </a:prstGeom>
          <a:ln w="3810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sz="2000" dirty="0">
                <a:latin typeface="Palatino Linotype" panose="02040502050505030304" pitchFamily="18" charset="0"/>
              </a:rPr>
              <a:t>Intermediate component 1</a:t>
            </a:r>
            <a:endParaRPr lang="en-GB" sz="2000" dirty="0">
              <a:latin typeface="Palatino Linotype" panose="02040502050505030304" pitchFamily="18" charset="0"/>
            </a:endParaRPr>
          </a:p>
        </p:txBody>
      </p:sp>
      <p:sp>
        <p:nvSpPr>
          <p:cNvPr id="22" name="Rettangolo 21"/>
          <p:cNvSpPr/>
          <p:nvPr/>
        </p:nvSpPr>
        <p:spPr>
          <a:xfrm>
            <a:off x="6318216" y="3377861"/>
            <a:ext cx="1800000" cy="1287379"/>
          </a:xfrm>
          <a:prstGeom prst="rect">
            <a:avLst/>
          </a:prstGeom>
          <a:ln w="38100">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sz="2000" dirty="0">
                <a:latin typeface="Palatino Linotype" panose="02040502050505030304" pitchFamily="18" charset="0"/>
              </a:rPr>
              <a:t>Intermediate component 2</a:t>
            </a:r>
            <a:endParaRPr lang="en-GB" sz="2000" dirty="0">
              <a:latin typeface="Palatino Linotype" panose="02040502050505030304" pitchFamily="18" charset="0"/>
            </a:endParaRPr>
          </a:p>
        </p:txBody>
      </p:sp>
      <p:sp>
        <p:nvSpPr>
          <p:cNvPr id="24" name="Rettangolo 23"/>
          <p:cNvSpPr/>
          <p:nvPr/>
        </p:nvSpPr>
        <p:spPr>
          <a:xfrm>
            <a:off x="3308540" y="3541556"/>
            <a:ext cx="108000" cy="98604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25" name="CasellaDiTesto 24"/>
          <p:cNvSpPr txBox="1"/>
          <p:nvPr/>
        </p:nvSpPr>
        <p:spPr>
          <a:xfrm>
            <a:off x="2226748" y="3976027"/>
            <a:ext cx="1169601" cy="369332"/>
          </a:xfrm>
          <a:prstGeom prst="rect">
            <a:avLst/>
          </a:prstGeom>
          <a:noFill/>
        </p:spPr>
        <p:txBody>
          <a:bodyPr wrap="square" rtlCol="0">
            <a:spAutoFit/>
          </a:bodyPr>
          <a:lstStyle/>
          <a:p>
            <a:r>
              <a:rPr lang="it-IT" dirty="0" err="1">
                <a:latin typeface="Palatino Linotype" panose="02040502050505030304" pitchFamily="18" charset="0"/>
              </a:rPr>
              <a:t>Response</a:t>
            </a:r>
            <a:endParaRPr lang="en-GB" dirty="0">
              <a:latin typeface="Palatino Linotype" panose="02040502050505030304" pitchFamily="18" charset="0"/>
            </a:endParaRPr>
          </a:p>
        </p:txBody>
      </p:sp>
      <p:cxnSp>
        <p:nvCxnSpPr>
          <p:cNvPr id="26" name="Connettore 2 25"/>
          <p:cNvCxnSpPr/>
          <p:nvPr/>
        </p:nvCxnSpPr>
        <p:spPr>
          <a:xfrm flipV="1">
            <a:off x="5333162" y="3595701"/>
            <a:ext cx="89635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CasellaDiTesto 26"/>
          <p:cNvSpPr txBox="1"/>
          <p:nvPr/>
        </p:nvSpPr>
        <p:spPr>
          <a:xfrm>
            <a:off x="5267263" y="3172224"/>
            <a:ext cx="1078970" cy="369332"/>
          </a:xfrm>
          <a:prstGeom prst="rect">
            <a:avLst/>
          </a:prstGeom>
          <a:noFill/>
        </p:spPr>
        <p:txBody>
          <a:bodyPr wrap="square" rtlCol="0">
            <a:spAutoFit/>
          </a:bodyPr>
          <a:lstStyle/>
          <a:p>
            <a:r>
              <a:rPr lang="it-IT" dirty="0" err="1">
                <a:latin typeface="Palatino Linotype" panose="02040502050505030304" pitchFamily="18" charset="0"/>
              </a:rPr>
              <a:t>Request</a:t>
            </a:r>
            <a:endParaRPr lang="en-GB" dirty="0">
              <a:latin typeface="Palatino Linotype" panose="02040502050505030304" pitchFamily="18" charset="0"/>
            </a:endParaRPr>
          </a:p>
        </p:txBody>
      </p:sp>
      <p:cxnSp>
        <p:nvCxnSpPr>
          <p:cNvPr id="28" name="Connettore 2 27"/>
          <p:cNvCxnSpPr/>
          <p:nvPr/>
        </p:nvCxnSpPr>
        <p:spPr>
          <a:xfrm flipH="1">
            <a:off x="5333162" y="4399505"/>
            <a:ext cx="83833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Rettangolo 28"/>
          <p:cNvSpPr/>
          <p:nvPr/>
        </p:nvSpPr>
        <p:spPr>
          <a:xfrm>
            <a:off x="5135728" y="3541557"/>
            <a:ext cx="108000" cy="98604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30" name="Rettangolo 29"/>
          <p:cNvSpPr/>
          <p:nvPr/>
        </p:nvSpPr>
        <p:spPr>
          <a:xfrm>
            <a:off x="6278329" y="3541556"/>
            <a:ext cx="108000" cy="98604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31" name="CasellaDiTesto 30"/>
          <p:cNvSpPr txBox="1"/>
          <p:nvPr/>
        </p:nvSpPr>
        <p:spPr>
          <a:xfrm>
            <a:off x="5196537" y="3976027"/>
            <a:ext cx="1169601" cy="369332"/>
          </a:xfrm>
          <a:prstGeom prst="rect">
            <a:avLst/>
          </a:prstGeom>
          <a:noFill/>
        </p:spPr>
        <p:txBody>
          <a:bodyPr wrap="square" rtlCol="0">
            <a:spAutoFit/>
          </a:bodyPr>
          <a:lstStyle/>
          <a:p>
            <a:r>
              <a:rPr lang="it-IT" dirty="0" err="1">
                <a:latin typeface="Palatino Linotype" panose="02040502050505030304" pitchFamily="18" charset="0"/>
              </a:rPr>
              <a:t>Response</a:t>
            </a:r>
            <a:endParaRPr lang="en-GB" dirty="0">
              <a:latin typeface="Palatino Linotype" panose="02040502050505030304" pitchFamily="18" charset="0"/>
            </a:endParaRPr>
          </a:p>
        </p:txBody>
      </p:sp>
      <p:cxnSp>
        <p:nvCxnSpPr>
          <p:cNvPr id="32" name="Connettore 2 31"/>
          <p:cNvCxnSpPr/>
          <p:nvPr/>
        </p:nvCxnSpPr>
        <p:spPr>
          <a:xfrm flipV="1">
            <a:off x="8269769" y="3595701"/>
            <a:ext cx="89635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CasellaDiTesto 32"/>
          <p:cNvSpPr txBox="1"/>
          <p:nvPr/>
        </p:nvSpPr>
        <p:spPr>
          <a:xfrm>
            <a:off x="8203870" y="3172224"/>
            <a:ext cx="1078970" cy="369332"/>
          </a:xfrm>
          <a:prstGeom prst="rect">
            <a:avLst/>
          </a:prstGeom>
          <a:noFill/>
        </p:spPr>
        <p:txBody>
          <a:bodyPr wrap="square" rtlCol="0">
            <a:spAutoFit/>
          </a:bodyPr>
          <a:lstStyle/>
          <a:p>
            <a:r>
              <a:rPr lang="it-IT" dirty="0" err="1">
                <a:latin typeface="Palatino Linotype" panose="02040502050505030304" pitchFamily="18" charset="0"/>
              </a:rPr>
              <a:t>Request</a:t>
            </a:r>
            <a:endParaRPr lang="en-GB" dirty="0">
              <a:latin typeface="Palatino Linotype" panose="02040502050505030304" pitchFamily="18" charset="0"/>
            </a:endParaRPr>
          </a:p>
        </p:txBody>
      </p:sp>
      <p:cxnSp>
        <p:nvCxnSpPr>
          <p:cNvPr id="34" name="Connettore 2 33"/>
          <p:cNvCxnSpPr/>
          <p:nvPr/>
        </p:nvCxnSpPr>
        <p:spPr>
          <a:xfrm flipH="1">
            <a:off x="8269769" y="4399505"/>
            <a:ext cx="83833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ettangolo 34"/>
          <p:cNvSpPr/>
          <p:nvPr/>
        </p:nvSpPr>
        <p:spPr>
          <a:xfrm>
            <a:off x="8072335" y="3541557"/>
            <a:ext cx="108000" cy="98604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36" name="Rettangolo 35"/>
          <p:cNvSpPr/>
          <p:nvPr/>
        </p:nvSpPr>
        <p:spPr>
          <a:xfrm>
            <a:off x="9849298" y="3541557"/>
            <a:ext cx="108000" cy="98604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37" name="CasellaDiTesto 36"/>
          <p:cNvSpPr txBox="1"/>
          <p:nvPr/>
        </p:nvSpPr>
        <p:spPr>
          <a:xfrm>
            <a:off x="8133144" y="3976027"/>
            <a:ext cx="1169601" cy="369332"/>
          </a:xfrm>
          <a:prstGeom prst="rect">
            <a:avLst/>
          </a:prstGeom>
          <a:noFill/>
        </p:spPr>
        <p:txBody>
          <a:bodyPr wrap="square" rtlCol="0">
            <a:spAutoFit/>
          </a:bodyPr>
          <a:lstStyle/>
          <a:p>
            <a:r>
              <a:rPr lang="it-IT" dirty="0" err="1">
                <a:latin typeface="Palatino Linotype" panose="02040502050505030304" pitchFamily="18" charset="0"/>
              </a:rPr>
              <a:t>Response</a:t>
            </a:r>
            <a:endParaRPr lang="en-GB" dirty="0">
              <a:latin typeface="Palatino Linotype" panose="02040502050505030304" pitchFamily="18" charset="0"/>
            </a:endParaRPr>
          </a:p>
        </p:txBody>
      </p:sp>
      <p:sp>
        <p:nvSpPr>
          <p:cNvPr id="38" name="CasellaDiTesto 37"/>
          <p:cNvSpPr txBox="1"/>
          <p:nvPr/>
        </p:nvSpPr>
        <p:spPr>
          <a:xfrm>
            <a:off x="9302745" y="3783931"/>
            <a:ext cx="480311" cy="400110"/>
          </a:xfrm>
          <a:prstGeom prst="rect">
            <a:avLst/>
          </a:prstGeom>
          <a:noFill/>
        </p:spPr>
        <p:txBody>
          <a:bodyPr wrap="square" rtlCol="0">
            <a:spAutoFit/>
          </a:bodyPr>
          <a:lstStyle/>
          <a:p>
            <a:r>
              <a:rPr lang="it-IT" sz="2000" dirty="0"/>
              <a:t>…</a:t>
            </a:r>
            <a:endParaRPr lang="en-GB" dirty="0"/>
          </a:p>
        </p:txBody>
      </p:sp>
      <p:sp>
        <p:nvSpPr>
          <p:cNvPr id="5" name="Segnaposto numero diapositiva 4"/>
          <p:cNvSpPr>
            <a:spLocks noGrp="1"/>
          </p:cNvSpPr>
          <p:nvPr>
            <p:ph type="sldNum" sz="quarter" idx="12"/>
          </p:nvPr>
        </p:nvSpPr>
        <p:spPr/>
        <p:txBody>
          <a:bodyPr/>
          <a:lstStyle/>
          <a:p>
            <a:fld id="{31DE2C5B-556E-47B8-A792-024C2FCA4ACC}" type="slidenum">
              <a:rPr lang="en-GB" smtClean="0"/>
              <a:t>9</a:t>
            </a:fld>
            <a:endParaRPr lang="en-GB"/>
          </a:p>
        </p:txBody>
      </p:sp>
    </p:spTree>
    <p:extLst>
      <p:ext uri="{BB962C8B-B14F-4D97-AF65-F5344CB8AC3E}">
        <p14:creationId xmlns:p14="http://schemas.microsoft.com/office/powerpoint/2010/main" val="3703493809"/>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2260</Words>
  <Application>Microsoft Macintosh PowerPoint</Application>
  <PresentationFormat>Widescreen</PresentationFormat>
  <Paragraphs>270</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Cambria Math</vt:lpstr>
      <vt:lpstr>Courier New</vt:lpstr>
      <vt:lpstr>Palatino Linotype</vt:lpstr>
      <vt:lpstr>Times New Roman</vt:lpstr>
      <vt:lpstr>Wingdings</vt:lpstr>
      <vt:lpstr>Tema di Office</vt:lpstr>
      <vt:lpstr>PowerPoint Presentation</vt:lpstr>
      <vt:lpstr>Representational State Transfer (REST)</vt:lpstr>
      <vt:lpstr>Architectural style</vt:lpstr>
      <vt:lpstr>REST: goal and constraints</vt:lpstr>
      <vt:lpstr>Constraint 1: Client-server architecture</vt:lpstr>
      <vt:lpstr>Constraint 2: Stateless communication</vt:lpstr>
      <vt:lpstr>Constraint 3: Cache constraint </vt:lpstr>
      <vt:lpstr>Constraint 4: Uniform interface between components</vt:lpstr>
      <vt:lpstr>Constraint 5: Layered system style</vt:lpstr>
      <vt:lpstr>Example of layered system: proxy</vt:lpstr>
      <vt:lpstr>Example of layered system: three-tier application</vt:lpstr>
      <vt:lpstr>Constraint 6: Code-on-demand (optional)</vt:lpstr>
      <vt:lpstr>The definition of the uniform interface</vt:lpstr>
      <vt:lpstr>Hypermedia as the engine of application state</vt:lpstr>
      <vt:lpstr>Identification of resources</vt:lpstr>
      <vt:lpstr>Resources types</vt:lpstr>
      <vt:lpstr>Resources</vt:lpstr>
      <vt:lpstr>ADD EXAMPLE</vt:lpstr>
      <vt:lpstr>Resource representations</vt:lpstr>
      <vt:lpstr>Representations: example</vt:lpstr>
      <vt:lpstr>REST self-descriptive messages</vt:lpstr>
      <vt:lpstr>Resource representations and REST messages</vt:lpstr>
      <vt:lpstr>Summary of REST</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Martina</dc:creator>
  <cp:lastModifiedBy>Giacomo Cappon</cp:lastModifiedBy>
  <cp:revision>456</cp:revision>
  <dcterms:created xsi:type="dcterms:W3CDTF">2021-07-19T09:08:13Z</dcterms:created>
  <dcterms:modified xsi:type="dcterms:W3CDTF">2024-04-08T12:05:30Z</dcterms:modified>
</cp:coreProperties>
</file>