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2" r:id="rId3"/>
    <p:sldId id="283" r:id="rId4"/>
    <p:sldId id="286" r:id="rId5"/>
    <p:sldId id="284" r:id="rId6"/>
    <p:sldId id="285" r:id="rId7"/>
    <p:sldId id="290" r:id="rId8"/>
    <p:sldId id="293" r:id="rId9"/>
    <p:sldId id="291" r:id="rId10"/>
    <p:sldId id="287" r:id="rId11"/>
    <p:sldId id="296" r:id="rId12"/>
    <p:sldId id="305" r:id="rId13"/>
    <p:sldId id="294" r:id="rId14"/>
    <p:sldId id="297" r:id="rId15"/>
    <p:sldId id="298" r:id="rId16"/>
    <p:sldId id="288" r:id="rId17"/>
    <p:sldId id="299" r:id="rId18"/>
    <p:sldId id="306" r:id="rId19"/>
    <p:sldId id="307" r:id="rId20"/>
    <p:sldId id="308" r:id="rId21"/>
    <p:sldId id="292" r:id="rId22"/>
    <p:sldId id="309" r:id="rId23"/>
    <p:sldId id="301" r:id="rId24"/>
    <p:sldId id="300" r:id="rId25"/>
    <p:sldId id="304"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38" autoAdjust="0"/>
    <p:restoredTop sz="93300" autoAdjust="0"/>
  </p:normalViewPr>
  <p:slideViewPr>
    <p:cSldViewPr snapToGrid="0">
      <p:cViewPr varScale="1">
        <p:scale>
          <a:sx n="115" d="100"/>
          <a:sy n="115" d="100"/>
        </p:scale>
        <p:origin x="12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08/04/2024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5669C82F-DE94-4CA4-8B4D-F0EAC95D82AA}" type="slidenum">
              <a:rPr lang="en-GB" smtClean="0"/>
              <a:t>2</a:t>
            </a:fld>
            <a:endParaRPr lang="en-GB"/>
          </a:p>
        </p:txBody>
      </p:sp>
    </p:spTree>
    <p:extLst>
      <p:ext uri="{BB962C8B-B14F-4D97-AF65-F5344CB8AC3E}">
        <p14:creationId xmlns:p14="http://schemas.microsoft.com/office/powerpoint/2010/main" val="298973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impact.dei.unipd.it/gate/v1/ping/" TargetMode="External"/><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Application Programming Interface (API)</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p:txBody>
          <a:bodyPr/>
          <a:lstStyle/>
          <a:p>
            <a:r>
              <a:rPr lang="it-IT" sz="2200" dirty="0"/>
              <a:t>The </a:t>
            </a:r>
            <a:r>
              <a:rPr lang="it-IT" sz="2200" dirty="0" err="1"/>
              <a:t>simpler</a:t>
            </a:r>
            <a:r>
              <a:rPr lang="it-IT" sz="2200" dirty="0"/>
              <a:t> and </a:t>
            </a:r>
            <a:r>
              <a:rPr lang="it-IT" sz="2200" dirty="0" err="1"/>
              <a:t>oldest</a:t>
            </a:r>
            <a:r>
              <a:rPr lang="it-IT" sz="2200" dirty="0"/>
              <a:t> web API </a:t>
            </a:r>
            <a:r>
              <a:rPr lang="it-IT" sz="2200" dirty="0" err="1"/>
              <a:t>approach</a:t>
            </a:r>
            <a:r>
              <a:rPr lang="it-IT" sz="2200" dirty="0"/>
              <a:t>, </a:t>
            </a:r>
            <a:r>
              <a:rPr lang="it-IT" sz="2200" dirty="0" err="1"/>
              <a:t>proposed</a:t>
            </a:r>
            <a:r>
              <a:rPr lang="it-IT" sz="2200" dirty="0"/>
              <a:t> by Bruce </a:t>
            </a:r>
            <a:r>
              <a:rPr lang="it-IT" sz="2200" dirty="0" err="1"/>
              <a:t>Jay</a:t>
            </a:r>
            <a:r>
              <a:rPr lang="it-IT" sz="2200" dirty="0"/>
              <a:t> Nelson in 1981.</a:t>
            </a:r>
          </a:p>
          <a:p>
            <a:r>
              <a:rPr lang="it-IT" sz="2200" b="1" dirty="0"/>
              <a:t>Remote Procedure Call (RPC) </a:t>
            </a:r>
            <a:r>
              <a:rPr lang="it-IT" sz="2200" dirty="0" err="1"/>
              <a:t>is</a:t>
            </a:r>
            <a:r>
              <a:rPr lang="it-IT" sz="2200" dirty="0"/>
              <a:t> a </a:t>
            </a:r>
            <a:r>
              <a:rPr lang="it-IT" sz="2200" dirty="0" err="1"/>
              <a:t>request-response</a:t>
            </a:r>
            <a:r>
              <a:rPr lang="it-IT" sz="2200" dirty="0"/>
              <a:t> </a:t>
            </a:r>
            <a:r>
              <a:rPr lang="it-IT" sz="2200" dirty="0" err="1"/>
              <a:t>protocol</a:t>
            </a:r>
            <a:r>
              <a:rPr lang="it-IT" sz="2200" dirty="0"/>
              <a:t> by </a:t>
            </a:r>
            <a:r>
              <a:rPr lang="it-IT" sz="2200" dirty="0" err="1"/>
              <a:t>which</a:t>
            </a:r>
            <a:r>
              <a:rPr lang="it-IT" sz="2200" dirty="0"/>
              <a:t> </a:t>
            </a:r>
            <a:r>
              <a:rPr lang="en-GB" sz="2200" dirty="0"/>
              <a:t>the client sends a request message to a known remote server to execute a specified procedure with supplied parameters.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2630234"/>
            <a:ext cx="4924174" cy="3928134"/>
          </a:xfrm>
          <a:prstGeom prst="rect">
            <a:avLst/>
          </a:prstGeom>
        </p:spPr>
      </p:pic>
      <p:sp>
        <p:nvSpPr>
          <p:cNvPr id="5" name="Rettangolo 4"/>
          <p:cNvSpPr/>
          <p:nvPr/>
        </p:nvSpPr>
        <p:spPr>
          <a:xfrm>
            <a:off x="428172" y="3384979"/>
            <a:ext cx="6096000" cy="2658164"/>
          </a:xfrm>
          <a:prstGeom prst="rect">
            <a:avLst/>
          </a:prstGeom>
        </p:spPr>
        <p:txBody>
          <a:bodyPr>
            <a:spAutoFit/>
          </a:bodyPr>
          <a:lstStyle/>
          <a:p>
            <a:pPr marL="342900" indent="-342900">
              <a:lnSpc>
                <a:spcPct val="90000"/>
              </a:lnSpc>
              <a:spcBef>
                <a:spcPts val="1000"/>
              </a:spcBef>
              <a:buClr>
                <a:srgbClr val="00B050"/>
              </a:buClr>
              <a:buFont typeface="Wingdings" panose="05000000000000000000" pitchFamily="2" charset="2"/>
              <a:buChar char="Ø"/>
            </a:pPr>
            <a:r>
              <a:rPr lang="en-GB" sz="2200" dirty="0">
                <a:latin typeface="Palatino Linotype" panose="02040502050505030304" pitchFamily="18" charset="0"/>
              </a:rPr>
              <a:t>RPC extends the conventional local procedure calling so that the called procedure does not need to be in the same address space as the calling procedure. The two processes may be on the same system, or on different systems with a network connecting them. </a:t>
            </a:r>
          </a:p>
          <a:p>
            <a:pPr marL="342900" indent="-342900">
              <a:lnSpc>
                <a:spcPct val="90000"/>
              </a:lnSpc>
              <a:spcBef>
                <a:spcPts val="1000"/>
              </a:spcBef>
              <a:buClr>
                <a:srgbClr val="00B050"/>
              </a:buClr>
              <a:buFont typeface="Wingdings" panose="05000000000000000000" pitchFamily="2" charset="2"/>
              <a:buChar char="Ø"/>
            </a:pPr>
            <a:r>
              <a:rPr lang="it-IT" sz="2200" dirty="0">
                <a:latin typeface="Palatino Linotype" panose="02040502050505030304" pitchFamily="18" charset="0"/>
              </a:rPr>
              <a:t>In RPC </a:t>
            </a:r>
            <a:r>
              <a:rPr lang="it-IT" sz="2200" b="1" dirty="0">
                <a:latin typeface="Palatino Linotype" panose="02040502050505030304" pitchFamily="18" charset="0"/>
              </a:rPr>
              <a:t>the </a:t>
            </a:r>
            <a:r>
              <a:rPr lang="it-IT" sz="2200" b="1" dirty="0" err="1">
                <a:latin typeface="Palatino Linotype" panose="02040502050505030304" pitchFamily="18" charset="0"/>
              </a:rPr>
              <a:t>endpoints</a:t>
            </a:r>
            <a:r>
              <a:rPr lang="it-IT" sz="2200" b="1" dirty="0">
                <a:latin typeface="Palatino Linotype" panose="02040502050505030304" pitchFamily="18" charset="0"/>
              </a:rPr>
              <a:t> </a:t>
            </a:r>
            <a:r>
              <a:rPr lang="it-IT" sz="2200" b="1" dirty="0" err="1">
                <a:latin typeface="Palatino Linotype" panose="02040502050505030304" pitchFamily="18" charset="0"/>
              </a:rPr>
              <a:t>represent</a:t>
            </a:r>
            <a:r>
              <a:rPr lang="it-IT" sz="2200" b="1" dirty="0">
                <a:latin typeface="Palatino Linotype" panose="02040502050505030304" pitchFamily="18" charset="0"/>
              </a:rPr>
              <a:t> </a:t>
            </a:r>
            <a:r>
              <a:rPr lang="it-IT" sz="2200" b="1" dirty="0" err="1">
                <a:latin typeface="Palatino Linotype" panose="02040502050505030304" pitchFamily="18" charset="0"/>
              </a:rPr>
              <a:t>actions</a:t>
            </a:r>
            <a:endParaRPr lang="it-IT" sz="2200" b="1"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406102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Remote Procedure Call (RPC)</a:t>
            </a:r>
            <a:endParaRPr lang="en-GB" dirty="0"/>
          </a:p>
        </p:txBody>
      </p:sp>
      <p:sp>
        <p:nvSpPr>
          <p:cNvPr id="3" name="Segnaposto contenuto 2"/>
          <p:cNvSpPr>
            <a:spLocks noGrp="1"/>
          </p:cNvSpPr>
          <p:nvPr>
            <p:ph idx="1"/>
          </p:nvPr>
        </p:nvSpPr>
        <p:spPr>
          <a:xfrm>
            <a:off x="428171" y="1319056"/>
            <a:ext cx="11368315" cy="5442691"/>
          </a:xfrm>
        </p:spPr>
        <p:txBody>
          <a:bodyPr>
            <a:noAutofit/>
          </a:bodyPr>
          <a:lstStyle/>
          <a:p>
            <a:pPr fontAlgn="base"/>
            <a:r>
              <a:rPr lang="en-GB" dirty="0"/>
              <a:t>Different RPC protocols: </a:t>
            </a:r>
          </a:p>
          <a:p>
            <a:pPr lvl="1" fontAlgn="base"/>
            <a:r>
              <a:rPr lang="it-IT" dirty="0"/>
              <a:t>1997: XML-RPC </a:t>
            </a:r>
            <a:r>
              <a:rPr lang="en-GB" dirty="0"/>
              <a:t>uses XML to encode its calls and HTTP to send requests and responses</a:t>
            </a:r>
          </a:p>
          <a:p>
            <a:pPr lvl="1" fontAlgn="base"/>
            <a:r>
              <a:rPr lang="it-IT" dirty="0"/>
              <a:t>2005: JSON-RPC </a:t>
            </a:r>
            <a:r>
              <a:rPr lang="en-GB" dirty="0"/>
              <a:t>uses JSON to encode data and HTTP to send requests and responses</a:t>
            </a:r>
          </a:p>
          <a:p>
            <a:pPr lvl="1" fontAlgn="base"/>
            <a:r>
              <a:rPr lang="en-GB" dirty="0"/>
              <a:t>2016: Google RPC (</a:t>
            </a:r>
            <a:r>
              <a:rPr lang="en-GB" dirty="0" err="1"/>
              <a:t>gRPC</a:t>
            </a:r>
            <a:r>
              <a:rPr lang="en-GB" dirty="0"/>
              <a:t>) uses Protocol Buffers to encode data and HTTP/2 to send requests/responses</a:t>
            </a:r>
          </a:p>
          <a:p>
            <a:pPr fontAlgn="base"/>
            <a:r>
              <a:rPr lang="en-GB" u="sng" dirty="0"/>
              <a:t>Pros</a:t>
            </a:r>
            <a:r>
              <a:rPr lang="en-GB" dirty="0"/>
              <a:t>: </a:t>
            </a:r>
          </a:p>
          <a:p>
            <a:pPr lvl="1" fontAlgn="base"/>
            <a:r>
              <a:rPr lang="en-GB" b="1" dirty="0"/>
              <a:t>Straightforward and simple interaction: </a:t>
            </a:r>
            <a:r>
              <a:rPr lang="en-GB" dirty="0"/>
              <a:t>all is done with GET and POST HTTP methods</a:t>
            </a:r>
          </a:p>
          <a:p>
            <a:pPr lvl="1" fontAlgn="base"/>
            <a:r>
              <a:rPr lang="it-IT" b="1" dirty="0"/>
              <a:t>Easy to </a:t>
            </a:r>
            <a:r>
              <a:rPr lang="it-IT" b="1" dirty="0" err="1"/>
              <a:t>add</a:t>
            </a:r>
            <a:r>
              <a:rPr lang="it-IT" b="1" dirty="0"/>
              <a:t> </a:t>
            </a:r>
            <a:r>
              <a:rPr lang="it-IT" b="1" dirty="0" err="1"/>
              <a:t>functions</a:t>
            </a:r>
            <a:r>
              <a:rPr lang="it-IT" dirty="0"/>
              <a:t>: a new </a:t>
            </a:r>
            <a:r>
              <a:rPr lang="it-IT" dirty="0" err="1"/>
              <a:t>function</a:t>
            </a:r>
            <a:r>
              <a:rPr lang="it-IT" dirty="0"/>
              <a:t> can be </a:t>
            </a:r>
            <a:r>
              <a:rPr lang="it-IT" dirty="0" err="1"/>
              <a:t>defined</a:t>
            </a:r>
            <a:r>
              <a:rPr lang="it-IT" dirty="0"/>
              <a:t> and </a:t>
            </a:r>
            <a:r>
              <a:rPr lang="it-IT" dirty="0" err="1"/>
              <a:t>associated</a:t>
            </a:r>
            <a:r>
              <a:rPr lang="it-IT" dirty="0"/>
              <a:t> to a new endpoint</a:t>
            </a:r>
          </a:p>
          <a:p>
            <a:pPr lvl="1" fontAlgn="base"/>
            <a:r>
              <a:rPr lang="it-IT" b="1" dirty="0"/>
              <a:t>High performance</a:t>
            </a:r>
            <a:r>
              <a:rPr lang="it-IT" dirty="0"/>
              <a:t>: </a:t>
            </a:r>
            <a:r>
              <a:rPr lang="it-IT" dirty="0" err="1"/>
              <a:t>having</a:t>
            </a:r>
            <a:r>
              <a:rPr lang="it-IT" dirty="0"/>
              <a:t> the </a:t>
            </a:r>
            <a:r>
              <a:rPr lang="it-IT" dirty="0" err="1"/>
              <a:t>functions</a:t>
            </a:r>
            <a:r>
              <a:rPr lang="it-IT" dirty="0"/>
              <a:t> in the URL </a:t>
            </a:r>
            <a:r>
              <a:rPr lang="it-IT" dirty="0" err="1"/>
              <a:t>allows</a:t>
            </a:r>
            <a:r>
              <a:rPr lang="it-IT" dirty="0"/>
              <a:t> to </a:t>
            </a:r>
            <a:r>
              <a:rPr lang="it-IT" dirty="0" err="1"/>
              <a:t>have</a:t>
            </a:r>
            <a:r>
              <a:rPr lang="it-IT" dirty="0"/>
              <a:t> </a:t>
            </a:r>
            <a:r>
              <a:rPr lang="it-IT" dirty="0" err="1"/>
              <a:t>lightweight</a:t>
            </a:r>
            <a:r>
              <a:rPr lang="it-IT" dirty="0"/>
              <a:t> </a:t>
            </a:r>
            <a:r>
              <a:rPr lang="it-IT" dirty="0" err="1"/>
              <a:t>payloads</a:t>
            </a:r>
            <a:endParaRPr lang="it-IT" dirty="0"/>
          </a:p>
          <a:p>
            <a:pPr fontAlgn="base"/>
            <a:r>
              <a:rPr lang="it-IT" u="sng" dirty="0" err="1"/>
              <a:t>Cons</a:t>
            </a:r>
            <a:r>
              <a:rPr lang="it-IT" dirty="0"/>
              <a:t>: </a:t>
            </a:r>
          </a:p>
          <a:p>
            <a:pPr lvl="1" fontAlgn="base"/>
            <a:r>
              <a:rPr lang="en-GB" b="1" dirty="0"/>
              <a:t>Tight coupling to the underlying system: </a:t>
            </a:r>
            <a:r>
              <a:rPr lang="en-GB" dirty="0"/>
              <a:t>RPC messages are not standardized. Their format depends on the specific application </a:t>
            </a:r>
            <a:r>
              <a:rPr lang="en-GB" dirty="0">
                <a:sym typeface="Wingdings" panose="05000000000000000000" pitchFamily="2" charset="2"/>
              </a:rPr>
              <a:t> low reusability of the API</a:t>
            </a:r>
          </a:p>
          <a:p>
            <a:pPr fontAlgn="base"/>
            <a:r>
              <a:rPr lang="it-IT" dirty="0"/>
              <a:t>Use </a:t>
            </a:r>
            <a:r>
              <a:rPr lang="it-IT" dirty="0" err="1"/>
              <a:t>cases</a:t>
            </a:r>
            <a:r>
              <a:rPr lang="it-IT" dirty="0"/>
              <a:t>: </a:t>
            </a:r>
            <a:r>
              <a:rPr lang="en-GB" dirty="0"/>
              <a:t>to perform extremely high-performance, low-overhead internal messaging within big companies (Google, Facebook, Twitch, etc.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0640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Example of RPC</a:t>
            </a:r>
            <a:endParaRPr lang="en-GB" dirty="0"/>
          </a:p>
        </p:txBody>
      </p:sp>
      <p:sp>
        <p:nvSpPr>
          <p:cNvPr id="3" name="Segnaposto contenuto 2"/>
          <p:cNvSpPr>
            <a:spLocks noGrp="1"/>
          </p:cNvSpPr>
          <p:nvPr>
            <p:ph idx="1"/>
          </p:nvPr>
        </p:nvSpPr>
        <p:spPr>
          <a:xfrm>
            <a:off x="329981" y="1552639"/>
            <a:ext cx="5052092" cy="1747889"/>
          </a:xfrm>
        </p:spPr>
        <p:txBody>
          <a:bodyPr>
            <a:noAutofit/>
          </a:bodyPr>
          <a:lstStyle/>
          <a:p>
            <a:pPr fontAlgn="base"/>
            <a:r>
              <a:rPr lang="en-GB" dirty="0"/>
              <a:t>This example illustrates an online shop system that tries to handle a transaction with RPC. </a:t>
            </a:r>
          </a:p>
          <a:p>
            <a:pPr fontAlgn="base"/>
            <a:endParaRPr lang="en-GB" dirty="0"/>
          </a:p>
          <a:p>
            <a:pPr fontAlgn="base"/>
            <a:r>
              <a:rPr lang="en-GB" dirty="0"/>
              <a:t>The function </a:t>
            </a:r>
            <a:r>
              <a:rPr lang="en-GB" dirty="0" err="1"/>
              <a:t>paymentService.prcessPayment</a:t>
            </a:r>
            <a:r>
              <a:rPr lang="en-GB" dirty="0"/>
              <a:t> is implemented in another system. </a:t>
            </a:r>
          </a:p>
          <a:p>
            <a:pPr fontAlgn="base"/>
            <a:endParaRPr lang="en-GB" dirty="0"/>
          </a:p>
          <a:p>
            <a:pPr fontAlgn="base"/>
            <a:r>
              <a:rPr lang="en-GB" dirty="0"/>
              <a:t>User must know a lot of things to use the function: i.e., how to create a Card, function parameters, the structure of a Result, etc…</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
        <p:nvSpPr>
          <p:cNvPr id="6" name="TextBox 5">
            <a:extLst>
              <a:ext uri="{FF2B5EF4-FFF2-40B4-BE49-F238E27FC236}">
                <a16:creationId xmlns:a16="http://schemas.microsoft.com/office/drawing/2014/main" id="{2CB43563-0F40-B27A-2A4A-388000CCAF5C}"/>
              </a:ext>
            </a:extLst>
          </p:cNvPr>
          <p:cNvSpPr txBox="1"/>
          <p:nvPr/>
        </p:nvSpPr>
        <p:spPr>
          <a:xfrm>
            <a:off x="5699464" y="2172599"/>
            <a:ext cx="6097022" cy="3416320"/>
          </a:xfrm>
          <a:prstGeom prst="rect">
            <a:avLst/>
          </a:prstGeom>
          <a:solidFill>
            <a:schemeClr val="tx1"/>
          </a:solidFill>
        </p:spPr>
        <p:txBody>
          <a:bodyPr wrap="square">
            <a:spAutoFit/>
          </a:bodyPr>
          <a:lstStyle/>
          <a:p>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4EC9B0"/>
                </a:solidFill>
                <a:effectLst/>
                <a:latin typeface="Menlo" panose="020B0609030804020204" pitchFamily="49" charset="0"/>
              </a:rPr>
              <a:t>Card</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setCardNumber</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"1234 5678 1234 5678"</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setExpiryDate</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"11/30"</a:t>
            </a:r>
            <a:r>
              <a:rPr lang="en-US" b="0" dirty="0">
                <a:solidFill>
                  <a:srgbClr val="CCCCCC"/>
                </a:solidFill>
                <a:effectLst/>
                <a:latin typeface="Menlo" panose="020B0609030804020204" pitchFamily="49" charset="0"/>
              </a:rPr>
              <a:t>);</a:t>
            </a:r>
          </a:p>
          <a:p>
            <a:r>
              <a:rPr lang="en-US" b="0" dirty="0" err="1">
                <a:solidFill>
                  <a:srgbClr val="DCDCAA"/>
                </a:solidFill>
                <a:effectLst/>
                <a:latin typeface="Menlo" panose="020B0609030804020204" pitchFamily="49" charset="0"/>
              </a:rPr>
              <a:t>card</a:t>
            </a:r>
            <a:r>
              <a:rPr lang="en-US" b="0" dirty="0" err="1">
                <a:solidFill>
                  <a:srgbClr val="CCCCCC"/>
                </a:solidFill>
                <a:effectLst/>
                <a:latin typeface="Menlo" panose="020B0609030804020204" pitchFamily="49" charset="0"/>
              </a:rPr>
              <a:t>.</a:t>
            </a:r>
            <a:r>
              <a:rPr lang="en-US" b="0" dirty="0" err="1">
                <a:solidFill>
                  <a:srgbClr val="DCDCAA"/>
                </a:solidFill>
                <a:effectLst/>
                <a:latin typeface="Menlo" panose="020B0609030804020204" pitchFamily="49" charset="0"/>
              </a:rPr>
              <a:t>setCVC</a:t>
            </a:r>
            <a:r>
              <a:rPr lang="en-US" b="0" dirty="0">
                <a:solidFill>
                  <a:srgbClr val="CCCCCC"/>
                </a:solidFill>
                <a:effectLst/>
                <a:latin typeface="Menlo" panose="020B0609030804020204" pitchFamily="49" charset="0"/>
              </a:rPr>
              <a:t>(</a:t>
            </a:r>
            <a:r>
              <a:rPr lang="en-US" b="0" dirty="0">
                <a:solidFill>
                  <a:srgbClr val="CE9178"/>
                </a:solidFill>
                <a:effectLst/>
                <a:latin typeface="Menlo" panose="020B0609030804020204" pitchFamily="49" charset="0"/>
              </a:rPr>
              <a:t>"123"</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4D4D4"/>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9CDCFE"/>
                </a:solidFill>
                <a:effectLst/>
                <a:latin typeface="Menlo" panose="020B0609030804020204" pitchFamily="49" charset="0"/>
              </a:rPr>
              <a:t>result</a:t>
            </a:r>
            <a:r>
              <a:rPr lang="en-US" b="0" dirty="0">
                <a:solidFill>
                  <a:srgbClr val="CCCCCC"/>
                </a:solidFill>
                <a:effectLst/>
                <a:latin typeface="Menlo" panose="020B0609030804020204" pitchFamily="49" charset="0"/>
              </a:rPr>
              <a:t> </a:t>
            </a:r>
            <a:r>
              <a:rPr lang="en-US" b="0" dirty="0">
                <a:solidFill>
                  <a:srgbClr val="D4D4D4"/>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C586C0"/>
                </a:solidFill>
                <a:effectLst/>
                <a:latin typeface="Menlo" panose="020B0609030804020204" pitchFamily="49" charset="0"/>
              </a:rPr>
              <a:t>await</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paymentService</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processPayment</a:t>
            </a:r>
            <a:r>
              <a:rPr lang="en-US" b="0" dirty="0">
                <a:solidFill>
                  <a:srgbClr val="CCCCCC"/>
                </a:solidFill>
                <a:effectLst/>
                <a:latin typeface="Menlo" panose="020B0609030804020204" pitchFamily="49" charset="0"/>
              </a:rPr>
              <a:t>(</a:t>
            </a:r>
            <a:r>
              <a:rPr lang="en-US" b="0" dirty="0">
                <a:solidFill>
                  <a:srgbClr val="9CDCFE"/>
                </a:solidFill>
                <a:effectLst/>
                <a:latin typeface="Menlo" panose="020B0609030804020204" pitchFamily="49" charset="0"/>
              </a:rPr>
              <a:t>card</a:t>
            </a:r>
            <a:r>
              <a:rPr lang="en-US" b="0" dirty="0">
                <a:solidFill>
                  <a:srgbClr val="CCCCCC"/>
                </a:solidFill>
                <a:effectLst/>
                <a:latin typeface="Menlo" panose="020B0609030804020204" pitchFamily="49" charset="0"/>
              </a:rPr>
              <a:t>, </a:t>
            </a:r>
            <a:r>
              <a:rPr lang="en-US" b="0" dirty="0">
                <a:solidFill>
                  <a:srgbClr val="B5CEA8"/>
                </a:solidFill>
                <a:effectLst/>
                <a:latin typeface="Menlo" panose="020B0609030804020204" pitchFamily="49" charset="0"/>
              </a:rPr>
              <a:t>3.99</a:t>
            </a:r>
            <a:r>
              <a:rPr lang="en-US" b="0" dirty="0">
                <a:solidFill>
                  <a:srgbClr val="CCCCCC"/>
                </a:solidFill>
                <a:effectLst/>
                <a:latin typeface="Menlo" panose="020B0609030804020204" pitchFamily="49" charset="0"/>
              </a:rPr>
              <a:t>, </a:t>
            </a:r>
            <a:r>
              <a:rPr lang="en-US" b="0" dirty="0" err="1">
                <a:solidFill>
                  <a:srgbClr val="D4D4D4"/>
                </a:solidFill>
                <a:effectLst/>
                <a:latin typeface="Menlo" panose="020B0609030804020204" pitchFamily="49" charset="0"/>
              </a:rPr>
              <a:t>Currency</a:t>
            </a:r>
            <a:r>
              <a:rPr lang="en-US" b="0" dirty="0" err="1">
                <a:solidFill>
                  <a:srgbClr val="CCCCCC"/>
                </a:solidFill>
                <a:effectLst/>
                <a:latin typeface="Menlo" panose="020B0609030804020204" pitchFamily="49" charset="0"/>
              </a:rPr>
              <a:t>.</a:t>
            </a:r>
            <a:r>
              <a:rPr lang="en-US" b="0" dirty="0" err="1">
                <a:solidFill>
                  <a:srgbClr val="D4D4D4"/>
                </a:solidFill>
                <a:effectLst/>
                <a:latin typeface="Menlo" panose="020B0609030804020204" pitchFamily="49" charset="0"/>
              </a:rPr>
              <a:t>EUR</a:t>
            </a:r>
            <a:r>
              <a:rPr lang="en-US" b="0" dirty="0">
                <a:solidFill>
                  <a:srgbClr val="CCCCCC"/>
                </a:solidFill>
                <a:effectLst/>
                <a:latin typeface="Menlo" panose="020B0609030804020204" pitchFamily="49" charset="0"/>
              </a:rPr>
              <a:t>);</a:t>
            </a:r>
          </a:p>
          <a:p>
            <a:br>
              <a:rPr lang="en-US" b="0" dirty="0">
                <a:solidFill>
                  <a:srgbClr val="CCCCCC"/>
                </a:solidFill>
                <a:effectLst/>
                <a:latin typeface="Menlo" panose="020B0609030804020204" pitchFamily="49" charset="0"/>
              </a:rPr>
            </a:br>
            <a:r>
              <a:rPr lang="en-US" b="0" dirty="0">
                <a:solidFill>
                  <a:srgbClr val="DCDCAA"/>
                </a:solidFill>
                <a:effectLst/>
                <a:latin typeface="Menlo" panose="020B0609030804020204" pitchFamily="49" charset="0"/>
              </a:rPr>
              <a:t>if</a:t>
            </a:r>
            <a:r>
              <a:rPr lang="en-US" b="0" dirty="0">
                <a:solidFill>
                  <a:srgbClr val="CCCCCC"/>
                </a:solidFill>
                <a:effectLst/>
                <a:latin typeface="Menlo" panose="020B0609030804020204" pitchFamily="49" charset="0"/>
              </a:rPr>
              <a:t>(</a:t>
            </a:r>
            <a:r>
              <a:rPr lang="en-US" b="0" dirty="0" err="1">
                <a:solidFill>
                  <a:srgbClr val="CCCCCC"/>
                </a:solidFill>
                <a:effectLst/>
                <a:latin typeface="Menlo" panose="020B0609030804020204" pitchFamily="49" charset="0"/>
              </a:rPr>
              <a:t>results.</a:t>
            </a:r>
            <a:r>
              <a:rPr lang="en-US" b="0" dirty="0" err="1">
                <a:solidFill>
                  <a:srgbClr val="D4D4D4"/>
                </a:solidFill>
                <a:effectLst/>
                <a:latin typeface="Menlo" panose="020B0609030804020204" pitchFamily="49" charset="0"/>
              </a:rPr>
              <a:t>isSuccess</a:t>
            </a:r>
            <a:r>
              <a:rPr lang="en-US" b="0" dirty="0">
                <a:solidFill>
                  <a:srgbClr val="CCCCCC"/>
                </a:solidFill>
                <a:effectLst/>
                <a:latin typeface="Menlo" panose="020B0609030804020204" pitchFamily="49" charset="0"/>
              </a:rPr>
              <a:t>()){</a:t>
            </a:r>
          </a:p>
          <a:p>
            <a:r>
              <a:rPr lang="en-US" b="0" dirty="0">
                <a:solidFill>
                  <a:srgbClr val="D4D4D4"/>
                </a:solidFill>
                <a:effectLst/>
                <a:latin typeface="Menlo" panose="020B0609030804020204" pitchFamily="49" charset="0"/>
              </a:rPr>
              <a:t>	</a:t>
            </a:r>
            <a:r>
              <a:rPr lang="en-US" b="0" dirty="0" err="1">
                <a:solidFill>
                  <a:srgbClr val="D4D4D4"/>
                </a:solidFill>
                <a:effectLst/>
                <a:latin typeface="Menlo" panose="020B0609030804020204" pitchFamily="49" charset="0"/>
              </a:rPr>
              <a:t>fulfilOrder</a:t>
            </a:r>
            <a:r>
              <a:rPr lang="en-US" b="0" dirty="0">
                <a:solidFill>
                  <a:srgbClr val="CCCCCC"/>
                </a:solidFill>
                <a:effectLst/>
                <a:latin typeface="Menlo" panose="020B0609030804020204" pitchFamily="49" charset="0"/>
              </a:rPr>
              <a:t>();</a:t>
            </a:r>
          </a:p>
          <a:p>
            <a:r>
              <a:rPr lang="en-US"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57893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Simple Object Access Protocol (SOAP)</a:t>
            </a:r>
            <a:endParaRPr lang="en-GB" dirty="0"/>
          </a:p>
        </p:txBody>
      </p:sp>
      <p:sp>
        <p:nvSpPr>
          <p:cNvPr id="3" name="Segnaposto contenuto 2"/>
          <p:cNvSpPr>
            <a:spLocks noGrp="1"/>
          </p:cNvSpPr>
          <p:nvPr>
            <p:ph idx="1"/>
          </p:nvPr>
        </p:nvSpPr>
        <p:spPr>
          <a:xfrm>
            <a:off x="354178" y="1360397"/>
            <a:ext cx="11442307" cy="2929663"/>
          </a:xfrm>
        </p:spPr>
        <p:txBody>
          <a:bodyPr>
            <a:noAutofit/>
          </a:bodyPr>
          <a:lstStyle/>
          <a:p>
            <a:r>
              <a:rPr lang="it-IT" dirty="0" err="1"/>
              <a:t>Released</a:t>
            </a:r>
            <a:r>
              <a:rPr lang="it-IT" dirty="0"/>
              <a:t> by Microsoft in 1998</a:t>
            </a:r>
          </a:p>
          <a:p>
            <a:r>
              <a:rPr lang="en-GB" dirty="0"/>
              <a:t>Web API protocol with highly standardized messages written in XML</a:t>
            </a:r>
          </a:p>
          <a:p>
            <a:r>
              <a:rPr lang="it-IT" dirty="0" err="1"/>
              <a:t>It</a:t>
            </a:r>
            <a:r>
              <a:rPr lang="it-IT" dirty="0"/>
              <a:t> </a:t>
            </a:r>
            <a:r>
              <a:rPr lang="it-IT" dirty="0" err="1"/>
              <a:t>runs</a:t>
            </a:r>
            <a:r>
              <a:rPr lang="it-IT" dirty="0"/>
              <a:t> over HTTP or </a:t>
            </a:r>
            <a:r>
              <a:rPr lang="it-IT" dirty="0" err="1"/>
              <a:t>other</a:t>
            </a:r>
            <a:r>
              <a:rPr lang="it-IT" dirty="0"/>
              <a:t> </a:t>
            </a:r>
            <a:r>
              <a:rPr lang="it-IT" dirty="0" err="1"/>
              <a:t>application</a:t>
            </a:r>
            <a:r>
              <a:rPr lang="it-IT" dirty="0"/>
              <a:t> </a:t>
            </a:r>
            <a:r>
              <a:rPr lang="it-IT" dirty="0" err="1"/>
              <a:t>layer</a:t>
            </a:r>
            <a:r>
              <a:rPr lang="it-IT" dirty="0"/>
              <a:t> </a:t>
            </a:r>
            <a:r>
              <a:rPr lang="it-IT" dirty="0" err="1"/>
              <a:t>protocol</a:t>
            </a:r>
            <a:endParaRPr lang="en-GB" dirty="0"/>
          </a:p>
          <a:p>
            <a:pPr lvl="1"/>
            <a:endParaRPr lang="en-GB" sz="2400" dirty="0"/>
          </a:p>
        </p:txBody>
      </p:sp>
      <p:sp>
        <p:nvSpPr>
          <p:cNvPr id="4" name="Rettangolo 3"/>
          <p:cNvSpPr/>
          <p:nvPr/>
        </p:nvSpPr>
        <p:spPr>
          <a:xfrm>
            <a:off x="809163" y="2825228"/>
            <a:ext cx="6269818" cy="3970318"/>
          </a:xfrm>
          <a:prstGeom prst="rect">
            <a:avLst/>
          </a:prstGeom>
          <a:ln>
            <a:solidFill>
              <a:srgbClr val="00B050"/>
            </a:solidFill>
          </a:ln>
        </p:spPr>
        <p:txBody>
          <a:bodyPr wrap="square">
            <a:spAutoFit/>
          </a:bodyPr>
          <a:lstStyle/>
          <a:p>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?xml</a:t>
            </a:r>
            <a:r>
              <a:rPr lang="en-GB" sz="1400" dirty="0">
                <a:solidFill>
                  <a:srgbClr val="FF0000"/>
                </a:solidFill>
                <a:latin typeface="Consolas" panose="020B0609020204030204" pitchFamily="49" charset="0"/>
              </a:rPr>
              <a:t> version</a:t>
            </a:r>
            <a:r>
              <a:rPr lang="en-GB" sz="1400" dirty="0">
                <a:solidFill>
                  <a:srgbClr val="0000CD"/>
                </a:solidFill>
                <a:latin typeface="Consolas" panose="020B0609020204030204" pitchFamily="49" charset="0"/>
              </a:rPr>
              <a:t>="1.0"</a:t>
            </a:r>
            <a:r>
              <a:rPr lang="en-GB" sz="1400" dirty="0">
                <a:solidFill>
                  <a:srgbClr val="FF0000"/>
                </a:solidFill>
                <a:latin typeface="Consolas" panose="020B0609020204030204" pitchFamily="49" charset="0"/>
              </a:rPr>
              <a:t>?</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xmlns:soap</a:t>
            </a:r>
            <a:r>
              <a:rPr lang="en-GB" sz="1400" dirty="0">
                <a:solidFill>
                  <a:srgbClr val="0000CD"/>
                </a:solidFill>
                <a:latin typeface="Consolas" panose="020B0609020204030204" pitchFamily="49" charset="0"/>
              </a:rPr>
              <a:t>="http://www.w3.org/2003/05/soap-envelope/"</a:t>
            </a:r>
            <a:br>
              <a:rPr lang="en-GB" sz="1400" dirty="0">
                <a:solidFill>
                  <a:srgbClr val="FF0000"/>
                </a:solidFill>
                <a:latin typeface="Consolas" panose="020B0609020204030204" pitchFamily="49" charset="0"/>
              </a:rPr>
            </a:br>
            <a:r>
              <a:rPr lang="en-GB" sz="1400" dirty="0" err="1">
                <a:solidFill>
                  <a:srgbClr val="FF0000"/>
                </a:solidFill>
                <a:latin typeface="Consolas" panose="020B0609020204030204" pitchFamily="49" charset="0"/>
              </a:rPr>
              <a:t>soap:encodingStyle</a:t>
            </a:r>
            <a:r>
              <a:rPr lang="en-GB" sz="1400" dirty="0">
                <a:solidFill>
                  <a:srgbClr val="0000CD"/>
                </a:solidFill>
                <a:latin typeface="Consolas" panose="020B0609020204030204" pitchFamily="49" charset="0"/>
              </a:rPr>
              <a:t>="http://www.w3.org/2003/05/soap-encoding"&gt;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soap:Header</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00"/>
                </a:solidFill>
                <a:latin typeface="Consolas" panose="020B0609020204030204" pitchFamily="49" charset="0"/>
              </a:rPr>
              <a:t>  ...</a:t>
            </a:r>
            <a:br>
              <a:rPr lang="en-GB" sz="1400" dirty="0"/>
            </a:br>
            <a:r>
              <a:rPr lang="en-GB" sz="1400" dirty="0">
                <a:solidFill>
                  <a:srgbClr val="000000"/>
                </a:solidFill>
                <a:latin typeface="Consolas" panose="020B0609020204030204" pitchFamily="49" charset="0"/>
              </a:rPr>
              <a:t>  </a:t>
            </a: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soap:Fault</a:t>
            </a:r>
            <a:r>
              <a:rPr lang="en-GB" sz="1400" dirty="0">
                <a:solidFill>
                  <a:srgbClr val="0000CD"/>
                </a:solidFill>
                <a:latin typeface="Consolas" panose="020B0609020204030204" pitchFamily="49" charset="0"/>
              </a:rPr>
              <a:t>&gt;</a:t>
            </a: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soap:Body</a:t>
            </a:r>
            <a:r>
              <a:rPr lang="en-GB" sz="1400" dirty="0">
                <a:solidFill>
                  <a:srgbClr val="0000CD"/>
                </a:solidFill>
                <a:latin typeface="Consolas" panose="020B0609020204030204" pitchFamily="49" charset="0"/>
              </a:rPr>
              <a:t>&gt;</a:t>
            </a:r>
            <a:br>
              <a:rPr lang="en-GB" sz="1400" dirty="0"/>
            </a:br>
            <a:br>
              <a:rPr lang="en-GB" sz="1400" dirty="0"/>
            </a:br>
            <a:r>
              <a:rPr lang="en-GB" sz="1400" dirty="0">
                <a:solidFill>
                  <a:srgbClr val="0000CD"/>
                </a:solidFill>
                <a:latin typeface="Consolas" panose="020B0609020204030204" pitchFamily="49" charset="0"/>
              </a:rPr>
              <a:t>&lt;</a:t>
            </a:r>
            <a:r>
              <a:rPr lang="en-GB" sz="1400" dirty="0">
                <a:solidFill>
                  <a:srgbClr val="A52A2A"/>
                </a:solidFill>
                <a:latin typeface="Consolas" panose="020B0609020204030204" pitchFamily="49" charset="0"/>
              </a:rPr>
              <a:t>/</a:t>
            </a:r>
            <a:r>
              <a:rPr lang="en-GB" sz="1400" dirty="0" err="1">
                <a:solidFill>
                  <a:srgbClr val="A52A2A"/>
                </a:solidFill>
                <a:latin typeface="Consolas" panose="020B0609020204030204" pitchFamily="49" charset="0"/>
              </a:rPr>
              <a:t>soap:Envelope</a:t>
            </a:r>
            <a:r>
              <a:rPr lang="en-GB" sz="1400" dirty="0">
                <a:solidFill>
                  <a:srgbClr val="0000CD"/>
                </a:solidFill>
                <a:latin typeface="Consolas" panose="020B0609020204030204" pitchFamily="49" charset="0"/>
              </a:rPr>
              <a:t>&gt;</a:t>
            </a:r>
          </a:p>
        </p:txBody>
      </p:sp>
      <p:sp>
        <p:nvSpPr>
          <p:cNvPr id="6" name="Rettangolo 5"/>
          <p:cNvSpPr/>
          <p:nvPr/>
        </p:nvSpPr>
        <p:spPr>
          <a:xfrm>
            <a:off x="3553730" y="2939190"/>
            <a:ext cx="5207644" cy="369332"/>
          </a:xfrm>
          <a:prstGeom prst="rect">
            <a:avLst/>
          </a:prstGeom>
          <a:solidFill>
            <a:schemeClr val="bg1"/>
          </a:solidFill>
          <a:ln>
            <a:solidFill>
              <a:srgbClr val="00B050"/>
            </a:solidFill>
          </a:ln>
        </p:spPr>
        <p:txBody>
          <a:bodyPr wrap="none">
            <a:spAutoFit/>
          </a:bodyPr>
          <a:lstStyle/>
          <a:p>
            <a:r>
              <a:rPr lang="en-GB" dirty="0">
                <a:solidFill>
                  <a:srgbClr val="000000"/>
                </a:solidFill>
                <a:latin typeface="Palatino Linotype" panose="02040502050505030304" pitchFamily="18" charset="0"/>
              </a:rPr>
              <a:t>It defines the XML document as a SOAP message</a:t>
            </a:r>
            <a:endParaRPr lang="en-GB" dirty="0">
              <a:latin typeface="Palatino Linotype" panose="02040502050505030304" pitchFamily="18" charset="0"/>
            </a:endParaRPr>
          </a:p>
        </p:txBody>
      </p:sp>
      <p:cxnSp>
        <p:nvCxnSpPr>
          <p:cNvPr id="8" name="Connettore 2 7"/>
          <p:cNvCxnSpPr/>
          <p:nvPr/>
        </p:nvCxnSpPr>
        <p:spPr>
          <a:xfrm flipH="1">
            <a:off x="2554571" y="3178289"/>
            <a:ext cx="999159" cy="2604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2668842" y="4183871"/>
            <a:ext cx="6475158" cy="646331"/>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Application-specific information specifying how the recipient should process the message (optional)</a:t>
            </a:r>
            <a:endParaRPr lang="en-GB" dirty="0">
              <a:latin typeface="Palatino Linotype" panose="02040502050505030304" pitchFamily="18" charset="0"/>
            </a:endParaRPr>
          </a:p>
        </p:txBody>
      </p:sp>
      <p:cxnSp>
        <p:nvCxnSpPr>
          <p:cNvPr id="13" name="Connettore 2 12"/>
          <p:cNvCxnSpPr/>
          <p:nvPr/>
        </p:nvCxnSpPr>
        <p:spPr>
          <a:xfrm flipH="1">
            <a:off x="2243193" y="447716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15"/>
          <p:cNvSpPr/>
          <p:nvPr/>
        </p:nvSpPr>
        <p:spPr>
          <a:xfrm>
            <a:off x="2668842" y="5004002"/>
            <a:ext cx="2237232"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The message body</a:t>
            </a:r>
            <a:endParaRPr lang="en-GB" dirty="0">
              <a:latin typeface="Palatino Linotype" panose="02040502050505030304" pitchFamily="18" charset="0"/>
            </a:endParaRPr>
          </a:p>
        </p:txBody>
      </p:sp>
      <p:sp>
        <p:nvSpPr>
          <p:cNvPr id="19" name="Rettangolo 18"/>
          <p:cNvSpPr/>
          <p:nvPr/>
        </p:nvSpPr>
        <p:spPr>
          <a:xfrm>
            <a:off x="2668842" y="5570225"/>
            <a:ext cx="3537574" cy="369332"/>
          </a:xfrm>
          <a:prstGeom prst="rect">
            <a:avLst/>
          </a:prstGeom>
          <a:solidFill>
            <a:schemeClr val="bg1"/>
          </a:solidFill>
          <a:ln>
            <a:solidFill>
              <a:srgbClr val="00B050"/>
            </a:solidFill>
          </a:ln>
        </p:spPr>
        <p:txBody>
          <a:bodyPr wrap="square">
            <a:spAutoFit/>
          </a:bodyPr>
          <a:lstStyle/>
          <a:p>
            <a:r>
              <a:rPr lang="en-GB" dirty="0">
                <a:solidFill>
                  <a:srgbClr val="000000"/>
                </a:solidFill>
                <a:latin typeface="Palatino Linotype" panose="02040502050505030304" pitchFamily="18" charset="0"/>
              </a:rPr>
              <a:t>Error messages (optional)</a:t>
            </a:r>
            <a:endParaRPr lang="en-GB" dirty="0">
              <a:latin typeface="Palatino Linotype" panose="02040502050505030304" pitchFamily="18" charset="0"/>
            </a:endParaRPr>
          </a:p>
        </p:txBody>
      </p:sp>
      <p:cxnSp>
        <p:nvCxnSpPr>
          <p:cNvPr id="27" name="Connettore 2 26"/>
          <p:cNvCxnSpPr/>
          <p:nvPr/>
        </p:nvCxnSpPr>
        <p:spPr>
          <a:xfrm flipH="1">
            <a:off x="2243193" y="518582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p:cNvCxnSpPr/>
          <p:nvPr/>
        </p:nvCxnSpPr>
        <p:spPr>
          <a:xfrm flipH="1">
            <a:off x="2243193" y="5742084"/>
            <a:ext cx="42564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Segnaposto numero diapositiva 28"/>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8950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SOAP </a:t>
            </a:r>
            <a:r>
              <a:rPr lang="it-IT" dirty="0" err="1"/>
              <a:t>messages</a:t>
            </a:r>
            <a:endParaRPr lang="en-GB" dirty="0"/>
          </a:p>
        </p:txBody>
      </p:sp>
      <p:sp>
        <p:nvSpPr>
          <p:cNvPr id="3" name="Segnaposto contenuto 2"/>
          <p:cNvSpPr>
            <a:spLocks noGrp="1"/>
          </p:cNvSpPr>
          <p:nvPr>
            <p:ph sz="half" idx="1"/>
          </p:nvPr>
        </p:nvSpPr>
        <p:spPr>
          <a:xfrm>
            <a:off x="428172" y="1578792"/>
            <a:ext cx="6224088" cy="4982754"/>
          </a:xfrm>
          <a:ln>
            <a:solidFill>
              <a:srgbClr val="00B050"/>
            </a:solidFill>
          </a:ln>
        </p:spPr>
        <p:txBody>
          <a:bodyPr>
            <a:noAutofit/>
          </a:bodyPr>
          <a:lstStyle/>
          <a:p>
            <a:pPr marL="0" lvl="0" indent="0">
              <a:lnSpc>
                <a:spcPct val="100000"/>
              </a:lnSpc>
              <a:spcBef>
                <a:spcPts val="0"/>
              </a:spcBef>
              <a:buClrTx/>
              <a:buNone/>
            </a:pPr>
            <a:r>
              <a:rPr lang="en-GB" sz="1600" dirty="0">
                <a:solidFill>
                  <a:srgbClr val="000000"/>
                </a:solidFill>
                <a:latin typeface="Consolas" panose="020B0609020204030204" pitchFamily="49" charset="0"/>
              </a:rPr>
              <a:t>POST /</a:t>
            </a:r>
            <a:r>
              <a:rPr lang="en-GB" sz="1600" dirty="0" err="1">
                <a:solidFill>
                  <a:srgbClr val="000000"/>
                </a:solidFill>
                <a:latin typeface="Consolas" panose="020B0609020204030204" pitchFamily="49" charset="0"/>
              </a:rPr>
              <a:t>InStock</a:t>
            </a:r>
            <a:r>
              <a:rPr lang="en-GB" sz="1600" dirty="0">
                <a:solidFill>
                  <a:srgbClr val="000000"/>
                </a:solidFill>
                <a:latin typeface="Consolas" panose="020B0609020204030204" pitchFamily="49" charset="0"/>
              </a:rPr>
              <a:t> HTTP/1.1</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Host: www.example.org</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endParaRPr lang="en-GB" sz="1600" dirty="0">
              <a:solidFill>
                <a:prstClr val="black"/>
              </a:solidFill>
              <a:latin typeface="Calibri" panose="020F0502020204030204"/>
            </a:endParaRPr>
          </a:p>
          <a:p>
            <a:pPr marL="0" lvl="0" indent="0">
              <a:lnSpc>
                <a:spcPct val="100000"/>
              </a:lnSpc>
              <a:spcBef>
                <a:spcPts val="0"/>
              </a:spcBef>
              <a:buClrTx/>
              <a:buNone/>
            </a:pPr>
            <a:br>
              <a:rPr lang="en-GB" sz="1600" dirty="0">
                <a:solidFill>
                  <a:prstClr val="black"/>
                </a:solidFill>
                <a:latin typeface="Calibri" panose="020F0502020204030204"/>
              </a:rPr>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IBM</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m:StockName</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a:t>
            </a:r>
            <a:r>
              <a:rPr lang="en-GB" sz="1600" dirty="0">
                <a:solidFill>
                  <a:srgbClr val="0000CD"/>
                </a:solidFill>
                <a:latin typeface="Consolas" panose="020B0609020204030204" pitchFamily="49" charset="0"/>
              </a:rPr>
              <a:t>&gt;</a:t>
            </a: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solidFill>
                  <a:prstClr val="black"/>
                </a:solidFill>
                <a:latin typeface="Calibri" panose="020F0502020204030204"/>
              </a:rPr>
            </a:br>
            <a:endParaRPr lang="en-GB" sz="1600" dirty="0">
              <a:solidFill>
                <a:prstClr val="black"/>
              </a:solidFill>
              <a:latin typeface="Calibri" panose="020F0502020204030204"/>
            </a:endParaRPr>
          </a:p>
          <a:p>
            <a:pPr marL="0" lvl="0" indent="0">
              <a:lnSpc>
                <a:spcPct val="100000"/>
              </a:lnSpc>
              <a:spcBef>
                <a:spcPts val="0"/>
              </a:spcBef>
              <a:buClrTx/>
              <a:buNone/>
            </a:pP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p>
        </p:txBody>
      </p:sp>
      <p:sp>
        <p:nvSpPr>
          <p:cNvPr id="4" name="Segnaposto contenuto 3"/>
          <p:cNvSpPr>
            <a:spLocks noGrp="1"/>
          </p:cNvSpPr>
          <p:nvPr>
            <p:ph sz="half" idx="2"/>
          </p:nvPr>
        </p:nvSpPr>
        <p:spPr>
          <a:xfrm>
            <a:off x="6652260" y="1578792"/>
            <a:ext cx="5144226" cy="4982754"/>
          </a:xfrm>
          <a:ln>
            <a:solidFill>
              <a:srgbClr val="00B050"/>
            </a:solidFill>
          </a:ln>
        </p:spPr>
        <p:txBody>
          <a:bodyPr>
            <a:noAutofit/>
          </a:bodyPr>
          <a:lstStyle/>
          <a:p>
            <a:pPr marL="0" indent="0">
              <a:buNone/>
            </a:pPr>
            <a:r>
              <a:rPr lang="en-GB" sz="1600" dirty="0">
                <a:solidFill>
                  <a:srgbClr val="000000"/>
                </a:solidFill>
                <a:latin typeface="Consolas" panose="020B0609020204030204" pitchFamily="49" charset="0"/>
              </a:rPr>
              <a:t>HTTP/1.1 200 OK</a:t>
            </a:r>
            <a:br>
              <a:rPr lang="en-GB" sz="1600" dirty="0"/>
            </a:br>
            <a:r>
              <a:rPr lang="en-GB" sz="1600" dirty="0">
                <a:solidFill>
                  <a:srgbClr val="000000"/>
                </a:solidFill>
                <a:latin typeface="Consolas" panose="020B0609020204030204" pitchFamily="49" charset="0"/>
              </a:rPr>
              <a:t>Content-Type: application/</a:t>
            </a:r>
            <a:r>
              <a:rPr lang="en-GB" sz="1600" dirty="0" err="1">
                <a:solidFill>
                  <a:srgbClr val="000000"/>
                </a:solidFill>
                <a:latin typeface="Consolas" panose="020B0609020204030204" pitchFamily="49" charset="0"/>
              </a:rPr>
              <a:t>soap+xml</a:t>
            </a:r>
            <a:r>
              <a:rPr lang="en-GB" sz="1600" dirty="0">
                <a:solidFill>
                  <a:srgbClr val="000000"/>
                </a:solidFill>
                <a:latin typeface="Consolas" panose="020B0609020204030204" pitchFamily="49" charset="0"/>
              </a:rPr>
              <a:t>; charset=utf-8</a:t>
            </a:r>
            <a:br>
              <a:rPr lang="en-GB" sz="1600" dirty="0"/>
            </a:br>
            <a:r>
              <a:rPr lang="en-GB" sz="1600" dirty="0">
                <a:solidFill>
                  <a:srgbClr val="000000"/>
                </a:solidFill>
                <a:latin typeface="Consolas" panose="020B0609020204030204" pitchFamily="49" charset="0"/>
              </a:rPr>
              <a:t>Content-Length: </a:t>
            </a:r>
            <a:r>
              <a:rPr lang="en-GB" sz="1600" dirty="0" err="1">
                <a:solidFill>
                  <a:srgbClr val="000000"/>
                </a:solidFill>
                <a:latin typeface="Consolas" panose="020B0609020204030204" pitchFamily="49" charset="0"/>
              </a:rPr>
              <a:t>nnn</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?xml</a:t>
            </a:r>
            <a:r>
              <a:rPr lang="en-GB" sz="1600" dirty="0">
                <a:solidFill>
                  <a:srgbClr val="FF0000"/>
                </a:solidFill>
                <a:latin typeface="Consolas" panose="020B0609020204030204" pitchFamily="49" charset="0"/>
              </a:rPr>
              <a:t> version</a:t>
            </a:r>
            <a:r>
              <a:rPr lang="en-GB" sz="1600" dirty="0">
                <a:solidFill>
                  <a:srgbClr val="0000CD"/>
                </a:solidFill>
                <a:latin typeface="Consolas" panose="020B0609020204030204" pitchFamily="49" charset="0"/>
              </a:rPr>
              <a:t>="1.0"</a:t>
            </a:r>
            <a:r>
              <a:rPr lang="en-GB" sz="1600" dirty="0">
                <a:solidFill>
                  <a:srgbClr val="FF0000"/>
                </a:solidFill>
                <a:latin typeface="Consolas" panose="020B0609020204030204" pitchFamily="49" charset="0"/>
              </a:rPr>
              <a:t>?</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xmlns:soap</a:t>
            </a:r>
            <a:r>
              <a:rPr lang="en-GB" sz="1600" dirty="0">
                <a:solidFill>
                  <a:srgbClr val="0000CD"/>
                </a:solidFill>
                <a:latin typeface="Consolas" panose="020B0609020204030204" pitchFamily="49" charset="0"/>
              </a:rPr>
              <a:t>="http://www.w3.org/2003/05/soap-envelope/"</a:t>
            </a:r>
            <a:br>
              <a:rPr lang="en-GB" sz="1600" dirty="0">
                <a:solidFill>
                  <a:srgbClr val="FF0000"/>
                </a:solidFill>
                <a:latin typeface="Consolas" panose="020B0609020204030204" pitchFamily="49" charset="0"/>
              </a:rPr>
            </a:br>
            <a:r>
              <a:rPr lang="en-GB" sz="1600" dirty="0" err="1">
                <a:solidFill>
                  <a:srgbClr val="FF0000"/>
                </a:solidFill>
                <a:latin typeface="Consolas" panose="020B0609020204030204" pitchFamily="49" charset="0"/>
              </a:rPr>
              <a:t>soap:encodingStyle</a:t>
            </a:r>
            <a:r>
              <a:rPr lang="en-GB" sz="1600" dirty="0">
                <a:solidFill>
                  <a:srgbClr val="0000CD"/>
                </a:solidFill>
                <a:latin typeface="Consolas" panose="020B0609020204030204" pitchFamily="49" charset="0"/>
              </a:rPr>
              <a:t>="http://www.w3.org/2003/05/soap-encoding"&gt;</a:t>
            </a:r>
            <a:br>
              <a:rPr lang="en-GB" sz="1600" dirty="0"/>
            </a:br>
            <a:br>
              <a:rPr lang="en-GB" sz="1600" dirty="0"/>
            </a:b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soap:Body</a:t>
            </a:r>
            <a:r>
              <a:rPr lang="en-GB" sz="1600" dirty="0">
                <a:solidFill>
                  <a:srgbClr val="FF0000"/>
                </a:solidFill>
                <a:latin typeface="Consolas" panose="020B0609020204030204" pitchFamily="49" charset="0"/>
              </a:rPr>
              <a:t> </a:t>
            </a:r>
            <a:r>
              <a:rPr lang="en-GB" sz="1600" dirty="0" err="1">
                <a:solidFill>
                  <a:srgbClr val="FF0000"/>
                </a:solidFill>
                <a:latin typeface="Consolas" panose="020B0609020204030204" pitchFamily="49" charset="0"/>
              </a:rPr>
              <a:t>xmlns:m</a:t>
            </a:r>
            <a:r>
              <a:rPr lang="en-GB" sz="1600" dirty="0">
                <a:solidFill>
                  <a:srgbClr val="0000CD"/>
                </a:solidFill>
                <a:latin typeface="Consolas" panose="020B0609020204030204" pitchFamily="49" charset="0"/>
              </a:rPr>
              <a:t>="http://www.example.org/stock"&gt;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r>
              <a:rPr lang="en-GB" sz="1600" dirty="0">
                <a:solidFill>
                  <a:srgbClr val="000000"/>
                </a:solidFill>
                <a:latin typeface="Consolas" panose="020B0609020204030204" pitchFamily="49" charset="0"/>
              </a:rPr>
              <a:t>34.5</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m:Price</a:t>
            </a:r>
            <a:r>
              <a:rPr lang="en-GB" sz="1600" dirty="0">
                <a:solidFill>
                  <a:srgbClr val="0000CD"/>
                </a:solidFill>
                <a:latin typeface="Consolas" panose="020B0609020204030204" pitchFamily="49" charset="0"/>
              </a:rPr>
              <a:t>&gt;</a:t>
            </a:r>
            <a:br>
              <a:rPr lang="en-GB" sz="1600" dirty="0"/>
            </a:br>
            <a:r>
              <a:rPr lang="en-GB" sz="1600" dirty="0">
                <a:solidFill>
                  <a:srgbClr val="000000"/>
                </a:solidFill>
                <a:latin typeface="Consolas" panose="020B0609020204030204" pitchFamily="49" charset="0"/>
              </a:rPr>
              <a:t>  </a:t>
            </a: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m:GetStockPriceResponse</a:t>
            </a:r>
            <a:r>
              <a:rPr lang="en-GB" sz="1600" dirty="0">
                <a:solidFill>
                  <a:srgbClr val="0000CD"/>
                </a:solidFill>
                <a:latin typeface="Consolas" panose="020B0609020204030204" pitchFamily="49" charset="0"/>
              </a:rPr>
              <a:t>&gt;</a:t>
            </a: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soap:Body</a:t>
            </a:r>
            <a:r>
              <a:rPr lang="en-GB" sz="1600" dirty="0">
                <a:solidFill>
                  <a:srgbClr val="0000CD"/>
                </a:solidFill>
                <a:latin typeface="Consolas" panose="020B0609020204030204" pitchFamily="49" charset="0"/>
              </a:rPr>
              <a:t>&gt;</a:t>
            </a:r>
            <a:br>
              <a:rPr lang="en-GB" sz="1600" dirty="0"/>
            </a:br>
            <a:br>
              <a:rPr lang="en-GB" sz="1600" dirty="0"/>
            </a:br>
            <a:r>
              <a:rPr lang="en-GB" sz="1600" dirty="0">
                <a:solidFill>
                  <a:srgbClr val="0000CD"/>
                </a:solidFill>
                <a:latin typeface="Consolas" panose="020B0609020204030204" pitchFamily="49" charset="0"/>
              </a:rPr>
              <a:t>&lt;</a:t>
            </a:r>
            <a:r>
              <a:rPr lang="en-GB" sz="1600" dirty="0">
                <a:solidFill>
                  <a:srgbClr val="A52A2A"/>
                </a:solidFill>
                <a:latin typeface="Consolas" panose="020B0609020204030204" pitchFamily="49" charset="0"/>
              </a:rPr>
              <a:t>/</a:t>
            </a:r>
            <a:r>
              <a:rPr lang="en-GB" sz="1600" dirty="0" err="1">
                <a:solidFill>
                  <a:srgbClr val="A52A2A"/>
                </a:solidFill>
                <a:latin typeface="Consolas" panose="020B0609020204030204" pitchFamily="49" charset="0"/>
              </a:rPr>
              <a:t>soap:Envelope</a:t>
            </a:r>
            <a:r>
              <a:rPr lang="en-GB" sz="1600" dirty="0">
                <a:solidFill>
                  <a:srgbClr val="0000CD"/>
                </a:solidFill>
                <a:latin typeface="Consolas" panose="020B0609020204030204" pitchFamily="49" charset="0"/>
              </a:rPr>
              <a:t>&gt;</a:t>
            </a:r>
            <a:endParaRPr lang="en-GB" sz="1600" dirty="0"/>
          </a:p>
        </p:txBody>
      </p:sp>
      <p:sp>
        <p:nvSpPr>
          <p:cNvPr id="5" name="Rettangolo 4"/>
          <p:cNvSpPr/>
          <p:nvPr/>
        </p:nvSpPr>
        <p:spPr>
          <a:xfrm>
            <a:off x="428172" y="1209460"/>
            <a:ext cx="6224088"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request:</a:t>
            </a:r>
            <a:endParaRPr lang="en-GB" b="1" dirty="0">
              <a:latin typeface="Palatino Linotype" panose="02040502050505030304" pitchFamily="18" charset="0"/>
            </a:endParaRPr>
          </a:p>
        </p:txBody>
      </p:sp>
      <p:sp>
        <p:nvSpPr>
          <p:cNvPr id="6" name="Rettangolo 5"/>
          <p:cNvSpPr/>
          <p:nvPr/>
        </p:nvSpPr>
        <p:spPr>
          <a:xfrm>
            <a:off x="6652260" y="1206835"/>
            <a:ext cx="5144226" cy="369332"/>
          </a:xfrm>
          <a:prstGeom prst="rect">
            <a:avLst/>
          </a:prstGeom>
          <a:solidFill>
            <a:schemeClr val="bg1"/>
          </a:solidFill>
          <a:ln>
            <a:noFill/>
          </a:ln>
        </p:spPr>
        <p:txBody>
          <a:bodyPr wrap="square">
            <a:spAutoFit/>
          </a:bodyPr>
          <a:lstStyle/>
          <a:p>
            <a:pPr algn="ctr"/>
            <a:r>
              <a:rPr lang="en-GB" b="1" dirty="0">
                <a:solidFill>
                  <a:srgbClr val="000000"/>
                </a:solidFill>
                <a:latin typeface="Palatino Linotype" panose="02040502050505030304" pitchFamily="18" charset="0"/>
              </a:rPr>
              <a:t>Example of SOAP response:</a:t>
            </a:r>
            <a:endParaRPr lang="en-GB" b="1" dirty="0">
              <a:latin typeface="Palatino Linotype" panose="02040502050505030304" pitchFamily="18" charset="0"/>
            </a:endParaRPr>
          </a:p>
        </p:txBody>
      </p:sp>
      <p:sp>
        <p:nvSpPr>
          <p:cNvPr id="7" name="Segnaposto numero diapositiva 6"/>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429146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SOAP: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p:txBody>
          <a:bodyPr>
            <a:normAutofit/>
          </a:bodyPr>
          <a:lstStyle/>
          <a:p>
            <a:r>
              <a:rPr lang="en-US" sz="2800" u="sng" dirty="0"/>
              <a:t>Pros</a:t>
            </a:r>
            <a:r>
              <a:rPr lang="en-US" sz="2800" dirty="0"/>
              <a:t>: </a:t>
            </a:r>
          </a:p>
          <a:p>
            <a:pPr lvl="1"/>
            <a:r>
              <a:rPr lang="en-US" sz="2400" dirty="0"/>
              <a:t>Web Services Security (</a:t>
            </a:r>
            <a:r>
              <a:rPr lang="en-US" sz="2400" b="1" dirty="0"/>
              <a:t>WS-Security</a:t>
            </a:r>
            <a:r>
              <a:rPr lang="en-US" sz="2400" dirty="0"/>
              <a:t>): an </a:t>
            </a:r>
            <a:r>
              <a:rPr lang="en-US" sz="2400" dirty="0" err="1"/>
              <a:t>extention</a:t>
            </a:r>
            <a:r>
              <a:rPr lang="en-US" sz="2400" dirty="0"/>
              <a:t> of SOAP that allows to use security mechanisms (e.g., signature of messages, encryption of messages, authentication) </a:t>
            </a:r>
            <a:endParaRPr lang="en-US" sz="2400" b="1" dirty="0"/>
          </a:p>
          <a:p>
            <a:pPr lvl="1"/>
            <a:r>
              <a:rPr lang="en-US" sz="2400" dirty="0"/>
              <a:t>SOAP allows to perform </a:t>
            </a:r>
            <a:r>
              <a:rPr lang="en-US" sz="2400" b="1" dirty="0"/>
              <a:t>stateful communications</a:t>
            </a:r>
            <a:r>
              <a:rPr lang="en-US" sz="2400" dirty="0"/>
              <a:t>, necessary for complex transactions in which multiple parties are involved (e.g., online banking and e-commerce applications)</a:t>
            </a:r>
          </a:p>
          <a:p>
            <a:pPr lvl="1"/>
            <a:endParaRPr lang="en-US" sz="2400" dirty="0"/>
          </a:p>
          <a:p>
            <a:r>
              <a:rPr lang="en-US" sz="2800" u="sng" dirty="0"/>
              <a:t>Cons</a:t>
            </a:r>
            <a:r>
              <a:rPr lang="en-US" sz="2800" dirty="0"/>
              <a:t>: </a:t>
            </a:r>
          </a:p>
          <a:p>
            <a:pPr lvl="1"/>
            <a:r>
              <a:rPr lang="en-US" sz="2400" dirty="0"/>
              <a:t>Only XML</a:t>
            </a:r>
          </a:p>
          <a:p>
            <a:pPr lvl="1"/>
            <a:r>
              <a:rPr lang="en-US" sz="2400" dirty="0"/>
              <a:t>Heavy messages</a:t>
            </a:r>
          </a:p>
          <a:p>
            <a:pPr lvl="1"/>
            <a:r>
              <a:rPr lang="en-US" sz="2400" dirty="0"/>
              <a:t>Specialized knowledge of the protocol rules needed</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915545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RESTful</a:t>
            </a:r>
            <a:r>
              <a:rPr lang="it-IT" dirty="0"/>
              <a:t> </a:t>
            </a:r>
            <a:r>
              <a:rPr lang="it-IT" dirty="0" err="1"/>
              <a:t>APIs</a:t>
            </a:r>
            <a:endParaRPr lang="en-GB" dirty="0"/>
          </a:p>
        </p:txBody>
      </p:sp>
      <p:sp>
        <p:nvSpPr>
          <p:cNvPr id="3" name="Segnaposto contenuto 2"/>
          <p:cNvSpPr>
            <a:spLocks noGrp="1"/>
          </p:cNvSpPr>
          <p:nvPr>
            <p:ph idx="1"/>
          </p:nvPr>
        </p:nvSpPr>
        <p:spPr>
          <a:xfrm>
            <a:off x="428172" y="1361167"/>
            <a:ext cx="11368314" cy="5143961"/>
          </a:xfrm>
        </p:spPr>
        <p:txBody>
          <a:bodyPr>
            <a:normAutofit/>
          </a:bodyPr>
          <a:lstStyle/>
          <a:p>
            <a:r>
              <a:rPr lang="en-US" dirty="0"/>
              <a:t>With the expansion of modern Web, a more simple, flexible and scalable way of defining API was needed. </a:t>
            </a:r>
          </a:p>
          <a:p>
            <a:endParaRPr lang="en-US" dirty="0"/>
          </a:p>
          <a:p>
            <a:r>
              <a:rPr lang="en-US" b="1" dirty="0"/>
              <a:t>RESTful APIs</a:t>
            </a:r>
            <a:r>
              <a:rPr lang="en-US" dirty="0"/>
              <a:t>: APIs designed according to the REST principles, proposed in 2000 by Roy Fielding. </a:t>
            </a:r>
          </a:p>
          <a:p>
            <a:endParaRPr lang="en-US" dirty="0"/>
          </a:p>
          <a:p>
            <a:r>
              <a:rPr lang="en-US" dirty="0"/>
              <a:t>REST is resource-based (instead of action-based) and it only uses the HTTP methods (GET, POST, PUT, DELETE) </a:t>
            </a:r>
            <a:r>
              <a:rPr lang="en-US" dirty="0">
                <a:sym typeface="Wingdings" panose="05000000000000000000" pitchFamily="2" charset="2"/>
              </a:rPr>
              <a:t> no specialized knowledge required</a:t>
            </a:r>
          </a:p>
          <a:p>
            <a:endParaRPr lang="en-US" dirty="0"/>
          </a:p>
          <a:p>
            <a:r>
              <a:rPr lang="en-US" dirty="0"/>
              <a:t>No strict protocol, only compliance with the 6 REST constraints</a:t>
            </a:r>
          </a:p>
          <a:p>
            <a:endParaRPr lang="en-US" dirty="0"/>
          </a:p>
          <a:p>
            <a:r>
              <a:rPr lang="en-US" dirty="0"/>
              <a:t>No constraints on the message format </a:t>
            </a:r>
            <a:r>
              <a:rPr lang="en-US" dirty="0">
                <a:sym typeface="Wingdings" panose="05000000000000000000" pitchFamily="2" charset="2"/>
              </a:rPr>
              <a:t> </a:t>
            </a:r>
            <a:r>
              <a:rPr lang="en-US" b="1" dirty="0">
                <a:sym typeface="Wingdings" panose="05000000000000000000" pitchFamily="2" charset="2"/>
              </a:rPr>
              <a:t>JSON</a:t>
            </a:r>
            <a:r>
              <a:rPr lang="en-US" dirty="0">
                <a:sym typeface="Wingdings" panose="05000000000000000000" pitchFamily="2" charset="2"/>
              </a:rPr>
              <a:t> preferred to XML</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37134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arrotondato 8"/>
          <p:cNvSpPr/>
          <p:nvPr/>
        </p:nvSpPr>
        <p:spPr>
          <a:xfrm>
            <a:off x="7322821" y="4033132"/>
            <a:ext cx="3840480" cy="2367774"/>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r"/>
            <a:r>
              <a:rPr lang="it-IT" sz="2000" dirty="0">
                <a:latin typeface="Palatino Linotype" panose="02040502050505030304" pitchFamily="18" charset="0"/>
              </a:rPr>
              <a:t>Server</a:t>
            </a:r>
            <a:endParaRPr lang="en-GB" sz="2000" dirty="0">
              <a:latin typeface="Palatino Linotype" panose="02040502050505030304" pitchFamily="18" charset="0"/>
            </a:endParaRPr>
          </a:p>
        </p:txBody>
      </p:sp>
      <p:sp>
        <p:nvSpPr>
          <p:cNvPr id="2" name="Titolo 1"/>
          <p:cNvSpPr>
            <a:spLocks noGrp="1"/>
          </p:cNvSpPr>
          <p:nvPr>
            <p:ph type="title"/>
          </p:nvPr>
        </p:nvSpPr>
        <p:spPr/>
        <p:txBody>
          <a:bodyPr/>
          <a:lstStyle/>
          <a:p>
            <a:r>
              <a:rPr lang="it-IT" dirty="0" err="1"/>
              <a:t>RESTful</a:t>
            </a:r>
            <a:r>
              <a:rPr lang="it-IT" dirty="0"/>
              <a:t> </a:t>
            </a:r>
            <a:r>
              <a:rPr lang="it-IT" dirty="0" err="1"/>
              <a:t>APIs</a:t>
            </a:r>
            <a:r>
              <a:rPr lang="it-IT" dirty="0"/>
              <a:t>: </a:t>
            </a:r>
            <a:r>
              <a:rPr lang="it-IT" dirty="0" err="1"/>
              <a:t>pros</a:t>
            </a:r>
            <a:r>
              <a:rPr lang="it-IT" dirty="0"/>
              <a:t> and </a:t>
            </a:r>
            <a:r>
              <a:rPr lang="it-IT" dirty="0" err="1"/>
              <a:t>cons</a:t>
            </a:r>
            <a:endParaRPr lang="en-GB" dirty="0"/>
          </a:p>
        </p:txBody>
      </p:sp>
      <p:sp>
        <p:nvSpPr>
          <p:cNvPr id="3" name="Segnaposto contenuto 2"/>
          <p:cNvSpPr>
            <a:spLocks noGrp="1"/>
          </p:cNvSpPr>
          <p:nvPr>
            <p:ph idx="1"/>
          </p:nvPr>
        </p:nvSpPr>
        <p:spPr>
          <a:xfrm>
            <a:off x="428172" y="1361167"/>
            <a:ext cx="5561148" cy="1953533"/>
          </a:xfrm>
        </p:spPr>
        <p:txBody>
          <a:bodyPr>
            <a:normAutofit/>
          </a:bodyPr>
          <a:lstStyle/>
          <a:p>
            <a:r>
              <a:rPr lang="en-US" u="sng" dirty="0"/>
              <a:t>Pros</a:t>
            </a:r>
            <a:r>
              <a:rPr lang="en-US" dirty="0"/>
              <a:t>: </a:t>
            </a:r>
          </a:p>
          <a:p>
            <a:pPr lvl="1"/>
            <a:r>
              <a:rPr lang="en-US" dirty="0">
                <a:sym typeface="Wingdings" panose="05000000000000000000" pitchFamily="2" charset="2"/>
              </a:rPr>
              <a:t>Easy, no specialized knowledge required</a:t>
            </a:r>
          </a:p>
          <a:p>
            <a:pPr lvl="1"/>
            <a:r>
              <a:rPr lang="en-US" dirty="0"/>
              <a:t>Multiple formats supported</a:t>
            </a:r>
            <a:endParaRPr lang="en-US" dirty="0">
              <a:sym typeface="Wingdings" panose="05000000000000000000" pitchFamily="2" charset="2"/>
            </a:endParaRPr>
          </a:p>
          <a:p>
            <a:pPr lvl="1"/>
            <a:r>
              <a:rPr lang="en-US" dirty="0">
                <a:sym typeface="Wingdings" panose="05000000000000000000" pitchFamily="2" charset="2"/>
              </a:rPr>
              <a:t>Great </a:t>
            </a:r>
            <a:r>
              <a:rPr lang="en-US" dirty="0"/>
              <a:t>flexibility and scalability</a:t>
            </a:r>
          </a:p>
          <a:p>
            <a:pPr lvl="1"/>
            <a:r>
              <a:rPr lang="en-US" dirty="0"/>
              <a:t>Cache-friendly</a:t>
            </a:r>
          </a:p>
          <a:p>
            <a:pPr marL="457200" lvl="1" indent="0">
              <a:buNone/>
            </a:pPr>
            <a:endParaRPr lang="en-US" sz="2400" dirty="0"/>
          </a:p>
          <a:p>
            <a:pPr lvl="1"/>
            <a:endParaRPr lang="en-US" dirty="0"/>
          </a:p>
        </p:txBody>
      </p:sp>
      <p:sp>
        <p:nvSpPr>
          <p:cNvPr id="4" name="Rettangolo arrotondato 3"/>
          <p:cNvSpPr/>
          <p:nvPr/>
        </p:nvSpPr>
        <p:spPr>
          <a:xfrm>
            <a:off x="678180" y="4725529"/>
            <a:ext cx="1325880" cy="982980"/>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sp>
        <p:nvSpPr>
          <p:cNvPr id="5" name="Rettangolo 4"/>
          <p:cNvSpPr/>
          <p:nvPr/>
        </p:nvSpPr>
        <p:spPr>
          <a:xfrm>
            <a:off x="6112329" y="1361167"/>
            <a:ext cx="5927271" cy="2491964"/>
          </a:xfrm>
          <a:prstGeom prst="rect">
            <a:avLst/>
          </a:prstGeom>
        </p:spPr>
        <p:txBody>
          <a:bodyPr wrap="square">
            <a:spAutoFit/>
          </a:bodyPr>
          <a:lstStyle/>
          <a:p>
            <a:pPr marL="342900" indent="-342900">
              <a:lnSpc>
                <a:spcPct val="90000"/>
              </a:lnSpc>
              <a:buClr>
                <a:srgbClr val="00B050"/>
              </a:buClr>
              <a:buFont typeface="Wingdings" panose="05000000000000000000" pitchFamily="2" charset="2"/>
              <a:buChar char="Ø"/>
            </a:pPr>
            <a:r>
              <a:rPr lang="en-US" sz="2400" u="sng" dirty="0">
                <a:latin typeface="Palatino Linotype" panose="02040502050505030304" pitchFamily="18" charset="0"/>
              </a:rPr>
              <a:t>Cons</a:t>
            </a:r>
            <a:r>
              <a:rPr lang="en-US" sz="2400" dirty="0">
                <a:latin typeface="Palatino Linotype" panose="02040502050505030304" pitchFamily="18" charset="0"/>
              </a:rPr>
              <a:t>: </a:t>
            </a:r>
          </a:p>
          <a:p>
            <a:pPr marL="685800" lvl="1" indent="-228600">
              <a:lnSpc>
                <a:spcPct val="90000"/>
              </a:lnSpc>
              <a:spcBef>
                <a:spcPts val="500"/>
              </a:spcBef>
              <a:buClr>
                <a:srgbClr val="00B050"/>
              </a:buClr>
              <a:buFont typeface="Wingdings" panose="05000000000000000000" pitchFamily="2" charset="2"/>
              <a:buChar char="§"/>
            </a:pPr>
            <a:r>
              <a:rPr lang="en-US" sz="2000" dirty="0">
                <a:latin typeface="Palatino Linotype" panose="02040502050505030304" pitchFamily="18" charset="0"/>
              </a:rPr>
              <a:t>REST messages have </a:t>
            </a:r>
            <a:r>
              <a:rPr lang="en-US" sz="2000" u="sng" dirty="0">
                <a:latin typeface="Palatino Linotype" panose="02040502050505030304" pitchFamily="18" charset="0"/>
              </a:rPr>
              <a:t>large payloads </a:t>
            </a:r>
            <a:r>
              <a:rPr lang="en-US" sz="2000" dirty="0">
                <a:latin typeface="Palatino Linotype" panose="02040502050505030304" pitchFamily="18" charset="0"/>
              </a:rPr>
              <a:t>to transfer metadata necessary to understand the state of the application and to enable complex actions.</a:t>
            </a:r>
          </a:p>
          <a:p>
            <a:pPr marL="685800" lvl="1" indent="-228600">
              <a:lnSpc>
                <a:spcPct val="90000"/>
              </a:lnSpc>
              <a:spcBef>
                <a:spcPts val="500"/>
              </a:spcBef>
              <a:buClr>
                <a:srgbClr val="00B050"/>
              </a:buClr>
              <a:buFont typeface="Wingdings" panose="05000000000000000000" pitchFamily="2" charset="2"/>
              <a:buChar char="§"/>
            </a:pPr>
            <a:r>
              <a:rPr lang="en-US" sz="2000" u="sng" dirty="0">
                <a:latin typeface="Palatino Linotype" panose="02040502050505030304" pitchFamily="18" charset="0"/>
              </a:rPr>
              <a:t>Chatty interactions</a:t>
            </a:r>
            <a:r>
              <a:rPr lang="en-US" sz="2000" dirty="0">
                <a:latin typeface="Palatino Linotype" panose="02040502050505030304" pitchFamily="18" charset="0"/>
              </a:rPr>
              <a:t>: it generally requires multiple requests to get the needed data. Often unnecessary data are transferred.</a:t>
            </a:r>
          </a:p>
        </p:txBody>
      </p:sp>
      <p:sp>
        <p:nvSpPr>
          <p:cNvPr id="6" name="Rettangolo arrotondato 5"/>
          <p:cNvSpPr/>
          <p:nvPr/>
        </p:nvSpPr>
        <p:spPr>
          <a:xfrm>
            <a:off x="7414260" y="4492254"/>
            <a:ext cx="2637609"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a:latin typeface="Palatino Linotype" panose="02040502050505030304" pitchFamily="18" charset="0"/>
              </a:rPr>
              <a:t>Company </a:t>
            </a:r>
            <a:r>
              <a:rPr lang="it-IT" sz="1600" dirty="0" err="1">
                <a:latin typeface="Palatino Linotype" panose="02040502050505030304" pitchFamily="18" charset="0"/>
              </a:rPr>
              <a:t>name</a:t>
            </a:r>
            <a:r>
              <a:rPr lang="it-IT" sz="1600" dirty="0">
                <a:latin typeface="Palatino Linotype" panose="02040502050505030304" pitchFamily="18" charset="0"/>
              </a:rPr>
              <a:t>, location, </a:t>
            </a:r>
            <a:r>
              <a:rPr lang="it-IT" sz="1600" dirty="0" err="1">
                <a:latin typeface="Palatino Linotype" panose="02040502050505030304" pitchFamily="18" charset="0"/>
              </a:rPr>
              <a:t>year</a:t>
            </a:r>
            <a:r>
              <a:rPr lang="it-IT" sz="1600" dirty="0">
                <a:latin typeface="Palatino Linotype" panose="02040502050505030304" pitchFamily="18" charset="0"/>
              </a:rPr>
              <a:t> of </a:t>
            </a:r>
            <a:r>
              <a:rPr lang="it-IT" sz="1600" dirty="0" err="1">
                <a:latin typeface="Palatino Linotype" panose="02040502050505030304" pitchFamily="18" charset="0"/>
              </a:rPr>
              <a:t>founding</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7" name="Rettangolo arrotondato 6"/>
          <p:cNvSpPr/>
          <p:nvPr/>
        </p:nvSpPr>
        <p:spPr>
          <a:xfrm>
            <a:off x="7430589" y="5663419"/>
            <a:ext cx="2621280" cy="509182"/>
          </a:xfrm>
          <a:prstGeom prst="round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1600" dirty="0" err="1">
                <a:latin typeface="Palatino Linotype" panose="02040502050505030304" pitchFamily="18" charset="0"/>
              </a:rPr>
              <a:t>Founder’s</a:t>
            </a:r>
            <a:r>
              <a:rPr lang="it-IT" sz="1600" dirty="0">
                <a:latin typeface="Palatino Linotype" panose="02040502050505030304" pitchFamily="18" charset="0"/>
              </a:rPr>
              <a:t> </a:t>
            </a:r>
            <a:r>
              <a:rPr lang="it-IT" sz="1600" dirty="0" err="1">
                <a:latin typeface="Palatino Linotype" panose="02040502050505030304" pitchFamily="18" charset="0"/>
              </a:rPr>
              <a:t>name</a:t>
            </a:r>
            <a:r>
              <a:rPr lang="it-IT" sz="1600" dirty="0">
                <a:latin typeface="Palatino Linotype" panose="02040502050505030304" pitchFamily="18" charset="0"/>
              </a:rPr>
              <a:t>, </a:t>
            </a:r>
            <a:r>
              <a:rPr lang="it-IT" sz="1600" dirty="0" err="1">
                <a:latin typeface="Palatino Linotype" panose="02040502050505030304" pitchFamily="18" charset="0"/>
              </a:rPr>
              <a:t>place</a:t>
            </a:r>
            <a:r>
              <a:rPr lang="it-IT" sz="1600" dirty="0">
                <a:latin typeface="Palatino Linotype" panose="02040502050505030304" pitchFamily="18" charset="0"/>
              </a:rPr>
              <a:t> of </a:t>
            </a:r>
            <a:r>
              <a:rPr lang="it-IT" sz="1600" dirty="0" err="1">
                <a:latin typeface="Palatino Linotype" panose="02040502050505030304" pitchFamily="18" charset="0"/>
              </a:rPr>
              <a:t>birth</a:t>
            </a:r>
            <a:r>
              <a:rPr lang="it-IT" sz="1600" dirty="0">
                <a:latin typeface="Palatino Linotype" panose="02040502050505030304" pitchFamily="18" charset="0"/>
              </a:rPr>
              <a:t>, </a:t>
            </a:r>
            <a:r>
              <a:rPr lang="it-IT" sz="1600" dirty="0" err="1">
                <a:latin typeface="Palatino Linotype" panose="02040502050505030304" pitchFamily="18" charset="0"/>
              </a:rPr>
              <a:t>education</a:t>
            </a:r>
            <a:r>
              <a:rPr lang="it-IT" sz="1600" dirty="0">
                <a:latin typeface="Palatino Linotype" panose="02040502050505030304" pitchFamily="18" charset="0"/>
              </a:rPr>
              <a:t> </a:t>
            </a:r>
            <a:endParaRPr lang="en-GB" sz="1600" dirty="0">
              <a:latin typeface="Palatino Linotype" panose="02040502050505030304" pitchFamily="18" charset="0"/>
            </a:endParaRPr>
          </a:p>
        </p:txBody>
      </p:sp>
      <p:sp>
        <p:nvSpPr>
          <p:cNvPr id="10" name="CasellaDiTesto 9"/>
          <p:cNvSpPr txBox="1"/>
          <p:nvPr/>
        </p:nvSpPr>
        <p:spPr>
          <a:xfrm>
            <a:off x="2110741" y="4887319"/>
            <a:ext cx="2225040" cy="646331"/>
          </a:xfrm>
          <a:prstGeom prst="rect">
            <a:avLst/>
          </a:prstGeom>
          <a:noFill/>
        </p:spPr>
        <p:txBody>
          <a:bodyPr wrap="square" rtlCol="0">
            <a:spAutoFit/>
          </a:bodyPr>
          <a:lstStyle/>
          <a:p>
            <a:r>
              <a:rPr lang="it-IT" dirty="0">
                <a:latin typeface="Palatino Linotype" panose="02040502050505030304" pitchFamily="18" charset="0"/>
              </a:rPr>
              <a:t>Company </a:t>
            </a:r>
            <a:r>
              <a:rPr lang="it-IT" dirty="0" err="1">
                <a:latin typeface="Palatino Linotype" panose="02040502050505030304" pitchFamily="18" charset="0"/>
              </a:rPr>
              <a:t>name</a:t>
            </a:r>
            <a:r>
              <a:rPr lang="it-IT" dirty="0">
                <a:latin typeface="Palatino Linotype" panose="02040502050505030304" pitchFamily="18" charset="0"/>
              </a:rPr>
              <a:t> and </a:t>
            </a:r>
            <a:r>
              <a:rPr lang="it-IT" dirty="0" err="1">
                <a:latin typeface="Palatino Linotype" panose="02040502050505030304" pitchFamily="18" charset="0"/>
              </a:rPr>
              <a:t>founder’s</a:t>
            </a:r>
            <a:r>
              <a:rPr lang="it-IT" dirty="0">
                <a:latin typeface="Palatino Linotype" panose="02040502050505030304" pitchFamily="18" charset="0"/>
              </a:rPr>
              <a:t> </a:t>
            </a:r>
            <a:r>
              <a:rPr lang="it-IT" dirty="0" err="1">
                <a:latin typeface="Palatino Linotype" panose="02040502050505030304" pitchFamily="18" charset="0"/>
              </a:rPr>
              <a:t>name</a:t>
            </a:r>
            <a:endParaRPr lang="en-GB" dirty="0">
              <a:latin typeface="Palatino Linotype" panose="02040502050505030304" pitchFamily="18" charset="0"/>
            </a:endParaRPr>
          </a:p>
        </p:txBody>
      </p:sp>
      <p:sp>
        <p:nvSpPr>
          <p:cNvPr id="11" name="Rettangolo arrotondato 10"/>
          <p:cNvSpPr/>
          <p:nvPr/>
        </p:nvSpPr>
        <p:spPr>
          <a:xfrm>
            <a:off x="8112034" y="4222965"/>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sp>
        <p:nvSpPr>
          <p:cNvPr id="12" name="Rettangolo arrotondato 11"/>
          <p:cNvSpPr/>
          <p:nvPr/>
        </p:nvSpPr>
        <p:spPr>
          <a:xfrm>
            <a:off x="8112034" y="5388610"/>
            <a:ext cx="1242060" cy="269289"/>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bg1"/>
                </a:solidFill>
                <a:latin typeface="Palatino Linotype" panose="02040502050505030304" pitchFamily="18" charset="0"/>
              </a:rPr>
              <a:t>Endpoint</a:t>
            </a:r>
            <a:endParaRPr lang="en-GB" dirty="0">
              <a:solidFill>
                <a:schemeClr val="bg1"/>
              </a:solidFill>
              <a:latin typeface="Palatino Linotype" panose="02040502050505030304" pitchFamily="18" charset="0"/>
            </a:endParaRPr>
          </a:p>
        </p:txBody>
      </p:sp>
      <p:cxnSp>
        <p:nvCxnSpPr>
          <p:cNvPr id="14" name="Connettore 2 13"/>
          <p:cNvCxnSpPr/>
          <p:nvPr/>
        </p:nvCxnSpPr>
        <p:spPr>
          <a:xfrm>
            <a:off x="5319849" y="473699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p:cNvCxnSpPr/>
          <p:nvPr/>
        </p:nvCxnSpPr>
        <p:spPr>
          <a:xfrm flipH="1">
            <a:off x="5319850" y="500143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a:off x="5378904" y="5742834"/>
            <a:ext cx="17907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5378905" y="6007276"/>
            <a:ext cx="1731644" cy="20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p:cNvSpPr txBox="1"/>
          <p:nvPr/>
        </p:nvSpPr>
        <p:spPr>
          <a:xfrm>
            <a:off x="554084" y="6100826"/>
            <a:ext cx="5765073" cy="646331"/>
          </a:xfrm>
          <a:prstGeom prst="rect">
            <a:avLst/>
          </a:prstGeom>
          <a:noFill/>
        </p:spPr>
        <p:txBody>
          <a:bodyPr wrap="square" rtlCol="0">
            <a:spAutoFit/>
          </a:bodyPr>
          <a:lstStyle/>
          <a:p>
            <a:r>
              <a:rPr lang="it-IT" dirty="0" err="1">
                <a:latin typeface="Palatino Linotype" panose="02040502050505030304" pitchFamily="18" charset="0"/>
              </a:rPr>
              <a:t>Results</a:t>
            </a:r>
            <a:r>
              <a:rPr lang="it-IT" dirty="0">
                <a:latin typeface="Palatino Linotype" panose="02040502050505030304" pitchFamily="18" charset="0"/>
              </a:rPr>
              <a:t> of multiple </a:t>
            </a:r>
            <a:r>
              <a:rPr lang="it-IT" dirty="0" err="1">
                <a:latin typeface="Palatino Linotype" panose="02040502050505030304" pitchFamily="18" charset="0"/>
              </a:rPr>
              <a:t>requests</a:t>
            </a:r>
            <a:r>
              <a:rPr lang="it-IT" dirty="0">
                <a:latin typeface="Palatino Linotype" panose="02040502050505030304" pitchFamily="18" charset="0"/>
              </a:rPr>
              <a:t> </a:t>
            </a:r>
            <a:r>
              <a:rPr lang="it-IT" dirty="0" err="1">
                <a:latin typeface="Palatino Linotype" panose="02040502050505030304" pitchFamily="18" charset="0"/>
              </a:rPr>
              <a:t>neeed</a:t>
            </a:r>
            <a:r>
              <a:rPr lang="it-IT" dirty="0">
                <a:latin typeface="Palatino Linotype" panose="02040502050505030304" pitchFamily="18" charset="0"/>
              </a:rPr>
              <a:t> to be </a:t>
            </a:r>
            <a:r>
              <a:rPr lang="it-IT" dirty="0" err="1">
                <a:latin typeface="Palatino Linotype" panose="02040502050505030304" pitchFamily="18" charset="0"/>
              </a:rPr>
              <a:t>processed</a:t>
            </a:r>
            <a:r>
              <a:rPr lang="it-IT" dirty="0">
                <a:latin typeface="Palatino Linotype" panose="02040502050505030304" pitchFamily="18" charset="0"/>
              </a:rPr>
              <a:t> (</a:t>
            </a:r>
            <a:r>
              <a:rPr lang="it-IT" dirty="0" err="1">
                <a:latin typeface="Palatino Linotype" panose="02040502050505030304" pitchFamily="18" charset="0"/>
              </a:rPr>
              <a:t>combined</a:t>
            </a:r>
            <a:r>
              <a:rPr lang="it-IT" dirty="0">
                <a:latin typeface="Palatino Linotype" panose="02040502050505030304" pitchFamily="18" charset="0"/>
              </a:rPr>
              <a:t> and </a:t>
            </a:r>
            <a:r>
              <a:rPr lang="it-IT" dirty="0" err="1">
                <a:latin typeface="Palatino Linotype" panose="02040502050505030304" pitchFamily="18" charset="0"/>
              </a:rPr>
              <a:t>filtered</a:t>
            </a:r>
            <a:r>
              <a:rPr lang="it-IT" dirty="0">
                <a:latin typeface="Palatino Linotype" panose="02040502050505030304" pitchFamily="18" charset="0"/>
              </a:rPr>
              <a:t>) on client side.  </a:t>
            </a:r>
            <a:endParaRPr lang="en-GB" dirty="0">
              <a:latin typeface="Palatino Linotype" panose="02040502050505030304" pitchFamily="18" charset="0"/>
            </a:endParaRPr>
          </a:p>
        </p:txBody>
      </p:sp>
      <p:sp>
        <p:nvSpPr>
          <p:cNvPr id="23" name="Segnaposto numero diapositiva 22"/>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619442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IMPACT BWTHW </a:t>
            </a:r>
            <a:r>
              <a:rPr lang="it-IT" dirty="0" err="1"/>
              <a:t>RESTful</a:t>
            </a:r>
            <a:r>
              <a:rPr lang="it-IT" dirty="0"/>
              <a:t> API</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screenshot of a computer&#10;&#10;Description automatically generated">
            <a:extLst>
              <a:ext uri="{FF2B5EF4-FFF2-40B4-BE49-F238E27FC236}">
                <a16:creationId xmlns:a16="http://schemas.microsoft.com/office/drawing/2014/main" id="{F352FC4D-741C-28D6-30D0-683395A445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515" y="1268163"/>
            <a:ext cx="7772400" cy="5217027"/>
          </a:xfrm>
          <a:prstGeom prst="rect">
            <a:avLst/>
          </a:prstGeom>
        </p:spPr>
      </p:pic>
      <p:sp>
        <p:nvSpPr>
          <p:cNvPr id="3" name="Segnaposto contenuto 2">
            <a:extLst>
              <a:ext uri="{FF2B5EF4-FFF2-40B4-BE49-F238E27FC236}">
                <a16:creationId xmlns:a16="http://schemas.microsoft.com/office/drawing/2014/main" id="{D8B4F752-D142-877E-B5F9-1CFC106009E4}"/>
              </a:ext>
            </a:extLst>
          </p:cNvPr>
          <p:cNvSpPr>
            <a:spLocks noGrp="1"/>
          </p:cNvSpPr>
          <p:nvPr>
            <p:ph idx="1"/>
          </p:nvPr>
        </p:nvSpPr>
        <p:spPr>
          <a:xfrm>
            <a:off x="428171" y="1361167"/>
            <a:ext cx="3017393" cy="5124023"/>
          </a:xfrm>
        </p:spPr>
        <p:txBody>
          <a:bodyPr>
            <a:normAutofit/>
          </a:bodyPr>
          <a:lstStyle/>
          <a:p>
            <a:r>
              <a:rPr lang="en-US" sz="1800" dirty="0"/>
              <a:t>This is the API you will use to build your project</a:t>
            </a:r>
          </a:p>
          <a:p>
            <a:endParaRPr lang="en-US" sz="1800" dirty="0"/>
          </a:p>
          <a:p>
            <a:r>
              <a:rPr lang="en-US" sz="1800" dirty="0"/>
              <a:t>It allows to authenticate, ping (to know if the server is alive), and to get data</a:t>
            </a:r>
          </a:p>
          <a:p>
            <a:endParaRPr lang="en-US" sz="1800" dirty="0"/>
          </a:p>
          <a:p>
            <a:r>
              <a:rPr lang="en-US" sz="1800" dirty="0"/>
              <a:t>Full URL: </a:t>
            </a:r>
            <a:r>
              <a:rPr lang="en-US" sz="1800" dirty="0">
                <a:solidFill>
                  <a:srgbClr val="C00000"/>
                </a:solidFill>
              </a:rPr>
              <a:t>https://</a:t>
            </a:r>
            <a:r>
              <a:rPr lang="en-US" sz="1800" dirty="0" err="1">
                <a:solidFill>
                  <a:srgbClr val="C00000"/>
                </a:solidFill>
              </a:rPr>
              <a:t>impact.dei.unipd.it</a:t>
            </a:r>
            <a:r>
              <a:rPr lang="en-US" sz="1800" dirty="0">
                <a:solidFill>
                  <a:srgbClr val="C00000"/>
                </a:solidFill>
              </a:rPr>
              <a:t>/</a:t>
            </a:r>
            <a:r>
              <a:rPr lang="en-US" sz="1800" dirty="0" err="1">
                <a:solidFill>
                  <a:srgbClr val="C00000"/>
                </a:solidFill>
              </a:rPr>
              <a:t>bwthw</a:t>
            </a:r>
            <a:r>
              <a:rPr lang="en-US" sz="1800" dirty="0">
                <a:solidFill>
                  <a:srgbClr val="C00000"/>
                </a:solidFill>
              </a:rPr>
              <a:t>/</a:t>
            </a:r>
          </a:p>
        </p:txBody>
      </p:sp>
    </p:spTree>
    <p:extLst>
      <p:ext uri="{BB962C8B-B14F-4D97-AF65-F5344CB8AC3E}">
        <p14:creationId xmlns:p14="http://schemas.microsoft.com/office/powerpoint/2010/main" val="412616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5" name="Picture 4">
            <a:extLst>
              <a:ext uri="{FF2B5EF4-FFF2-40B4-BE49-F238E27FC236}">
                <a16:creationId xmlns:a16="http://schemas.microsoft.com/office/drawing/2014/main" id="{DF4D2E83-6758-BD92-4EFD-42925DAEE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4086" y="1437861"/>
            <a:ext cx="7772400" cy="4830780"/>
          </a:xfrm>
          <a:prstGeom prst="rect">
            <a:avLst/>
          </a:prstGeom>
        </p:spPr>
      </p:pic>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lnSpcReduction="10000"/>
          </a:bodyPr>
          <a:lstStyle/>
          <a:p>
            <a:r>
              <a:rPr lang="en-US" dirty="0"/>
              <a:t>Let’s inspect the </a:t>
            </a:r>
            <a:r>
              <a:rPr lang="en-US" b="1" dirty="0"/>
              <a:t>ping</a:t>
            </a:r>
            <a:r>
              <a:rPr lang="en-US" dirty="0"/>
              <a:t> endpoint</a:t>
            </a:r>
          </a:p>
          <a:p>
            <a:endParaRPr lang="en-US" dirty="0"/>
          </a:p>
          <a:p>
            <a:r>
              <a:rPr lang="en-US" dirty="0"/>
              <a:t>Key things we can learn from the docs:</a:t>
            </a:r>
          </a:p>
          <a:p>
            <a:pPr lvl="1"/>
            <a:r>
              <a:rPr lang="en-US" dirty="0"/>
              <a:t>Method: GET</a:t>
            </a:r>
          </a:p>
          <a:p>
            <a:pPr lvl="1"/>
            <a:r>
              <a:rPr lang="en-US" dirty="0"/>
              <a:t>Full URL: </a:t>
            </a:r>
            <a:r>
              <a:rPr lang="en-US" dirty="0">
                <a:solidFill>
                  <a:srgbClr val="C00000"/>
                </a:solidFill>
                <a:hlinkClick r:id="rId3">
                  <a:extLst>
                    <a:ext uri="{A12FA001-AC4F-418D-AE19-62706E023703}">
                      <ahyp:hlinkClr xmlns:ahyp="http://schemas.microsoft.com/office/drawing/2018/hyperlinkcolor" val="tx"/>
                    </a:ext>
                  </a:extLst>
                </a:hlinkClick>
              </a:rPr>
              <a:t>https://impact.dei.unipd.it/gate/v1/ping/</a:t>
            </a:r>
            <a:endParaRPr lang="en-US" dirty="0">
              <a:solidFill>
                <a:srgbClr val="C00000"/>
              </a:solidFill>
            </a:endParaRPr>
          </a:p>
          <a:p>
            <a:pPr lvl="1"/>
            <a:r>
              <a:rPr lang="en-US" dirty="0"/>
              <a:t>It does not require parameters </a:t>
            </a:r>
          </a:p>
          <a:p>
            <a:pPr lvl="1"/>
            <a:r>
              <a:rPr lang="en-US" dirty="0"/>
              <a:t>It does not require to be authenticated</a:t>
            </a:r>
          </a:p>
          <a:p>
            <a:pPr lvl="1"/>
            <a:r>
              <a:rPr lang="en-US" dirty="0"/>
              <a:t>If successful, the response will be a JSON</a:t>
            </a:r>
          </a:p>
        </p:txBody>
      </p:sp>
    </p:spTree>
    <p:extLst>
      <p:ext uri="{BB962C8B-B14F-4D97-AF65-F5344CB8AC3E}">
        <p14:creationId xmlns:p14="http://schemas.microsoft.com/office/powerpoint/2010/main" val="260683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1" y="1361166"/>
            <a:ext cx="8807883" cy="5407849"/>
          </a:xfrm>
        </p:spPr>
        <p:txBody>
          <a:bodyPr>
            <a:normAutofit/>
          </a:bodyPr>
          <a:lstStyle/>
          <a:p>
            <a:r>
              <a:rPr lang="en-GB" dirty="0"/>
              <a:t>Two separate applications need an </a:t>
            </a:r>
            <a:r>
              <a:rPr lang="en-GB" b="1" dirty="0"/>
              <a:t>intermediary</a:t>
            </a:r>
            <a:r>
              <a:rPr lang="en-GB" dirty="0"/>
              <a:t> to talk to each other and to allow one application to access the information or functionality of the other.</a:t>
            </a:r>
          </a:p>
          <a:p>
            <a:endParaRPr lang="en-GB" dirty="0"/>
          </a:p>
          <a:p>
            <a:r>
              <a:rPr lang="en-GB" b="1" dirty="0"/>
              <a:t>Application programming interface (API): </a:t>
            </a:r>
            <a:r>
              <a:rPr lang="en-GB" dirty="0"/>
              <a:t>a connection or interface between computer programs, which </a:t>
            </a:r>
            <a:r>
              <a:rPr lang="en-GB" b="1" dirty="0"/>
              <a:t>defines how</a:t>
            </a:r>
            <a:r>
              <a:rPr lang="en-GB" dirty="0"/>
              <a:t> the systems can interact. </a:t>
            </a:r>
          </a:p>
          <a:p>
            <a:pPr lvl="1"/>
            <a:r>
              <a:rPr lang="en-GB" sz="2400" dirty="0"/>
              <a:t>The kind of requests that can be made to a system</a:t>
            </a:r>
          </a:p>
          <a:p>
            <a:pPr lvl="1"/>
            <a:r>
              <a:rPr lang="en-GB" sz="2400" dirty="0"/>
              <a:t>How to make them</a:t>
            </a:r>
          </a:p>
          <a:p>
            <a:pPr lvl="1"/>
            <a:r>
              <a:rPr lang="en-GB" sz="2400" dirty="0"/>
              <a:t>The data formats that should be used</a:t>
            </a:r>
          </a:p>
          <a:p>
            <a:pPr lvl="1"/>
            <a:r>
              <a:rPr lang="en-GB" sz="2400" dirty="0"/>
              <a:t>The conventions to follow</a:t>
            </a:r>
          </a:p>
          <a:p>
            <a:pPr lvl="1"/>
            <a:endParaRPr lang="en-GB" sz="2400" dirty="0"/>
          </a:p>
          <a:p>
            <a:r>
              <a:rPr lang="en-GB" dirty="0"/>
              <a:t>In contrast to a user interface, which connects a computer to a person, the </a:t>
            </a:r>
            <a:r>
              <a:rPr lang="en-GB" b="1" dirty="0"/>
              <a:t>API connects pieces of software</a:t>
            </a:r>
            <a:endParaRPr lang="en-GB"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2</a:t>
            </a:fld>
            <a:endParaRPr lang="en-GB"/>
          </a:p>
        </p:txBody>
      </p:sp>
      <p:pic>
        <p:nvPicPr>
          <p:cNvPr id="5" name="Picture 4" descr="A cloud with arrows and a gear with text&#10;&#10;Description automatically generated with medium confidence">
            <a:extLst>
              <a:ext uri="{FF2B5EF4-FFF2-40B4-BE49-F238E27FC236}">
                <a16:creationId xmlns:a16="http://schemas.microsoft.com/office/drawing/2014/main" id="{32B078CF-A673-1DCE-45D7-003127FB2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2014" y="2520950"/>
            <a:ext cx="2244472" cy="2244472"/>
          </a:xfrm>
          <a:prstGeom prst="rect">
            <a:avLst/>
          </a:prstGeom>
        </p:spPr>
      </p:pic>
    </p:spTree>
    <p:extLst>
      <p:ext uri="{BB962C8B-B14F-4D97-AF65-F5344CB8AC3E}">
        <p14:creationId xmlns:p14="http://schemas.microsoft.com/office/powerpoint/2010/main" val="40055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ping</a:t>
            </a:r>
            <a:r>
              <a:rPr lang="it-IT" dirty="0"/>
              <a:t> endpoint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
        <p:nvSpPr>
          <p:cNvPr id="7" name="Segnaposto contenuto 2">
            <a:extLst>
              <a:ext uri="{FF2B5EF4-FFF2-40B4-BE49-F238E27FC236}">
                <a16:creationId xmlns:a16="http://schemas.microsoft.com/office/drawing/2014/main" id="{D1C4F2CC-8401-C9B3-5F7E-894F4D967574}"/>
              </a:ext>
            </a:extLst>
          </p:cNvPr>
          <p:cNvSpPr>
            <a:spLocks noGrp="1"/>
          </p:cNvSpPr>
          <p:nvPr>
            <p:ph idx="1"/>
          </p:nvPr>
        </p:nvSpPr>
        <p:spPr>
          <a:xfrm>
            <a:off x="428172" y="1361167"/>
            <a:ext cx="3388454" cy="5143961"/>
          </a:xfrm>
        </p:spPr>
        <p:txBody>
          <a:bodyPr>
            <a:normAutofit/>
          </a:bodyPr>
          <a:lstStyle/>
          <a:p>
            <a:r>
              <a:rPr lang="en-US" dirty="0"/>
              <a:t>POSTMAN can be used to make a request and test it</a:t>
            </a: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9B6DE7B-BD5E-30A1-6E3C-34DF4ED0A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2780" y="1323871"/>
            <a:ext cx="7772400" cy="5372203"/>
          </a:xfrm>
          <a:prstGeom prst="rect">
            <a:avLst/>
          </a:prstGeom>
        </p:spPr>
      </p:pic>
    </p:spTree>
    <p:extLst>
      <p:ext uri="{BB962C8B-B14F-4D97-AF65-F5344CB8AC3E}">
        <p14:creationId xmlns:p14="http://schemas.microsoft.com/office/powerpoint/2010/main" val="4221041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GraphQL</a:t>
            </a:r>
            <a:endParaRPr lang="en-GB" dirty="0"/>
          </a:p>
        </p:txBody>
      </p:sp>
      <p:sp>
        <p:nvSpPr>
          <p:cNvPr id="3" name="Segnaposto contenuto 2"/>
          <p:cNvSpPr>
            <a:spLocks noGrp="1"/>
          </p:cNvSpPr>
          <p:nvPr>
            <p:ph idx="1"/>
          </p:nvPr>
        </p:nvSpPr>
        <p:spPr/>
        <p:txBody>
          <a:bodyPr/>
          <a:lstStyle/>
          <a:p>
            <a:r>
              <a:rPr lang="en-GB" dirty="0"/>
              <a:t>Released by Facebook in 2015</a:t>
            </a:r>
          </a:p>
          <a:p>
            <a:r>
              <a:rPr lang="en-GB" b="1" dirty="0" err="1"/>
              <a:t>GraphQL</a:t>
            </a:r>
            <a:r>
              <a:rPr lang="en-GB" dirty="0"/>
              <a:t> is a syntax to make precise data requests (</a:t>
            </a:r>
            <a:r>
              <a:rPr lang="en-GB" b="1" dirty="0"/>
              <a:t>queries</a:t>
            </a:r>
            <a:r>
              <a:rPr lang="en-GB" dirty="0"/>
              <a:t>) to servers</a:t>
            </a:r>
          </a:p>
          <a:p>
            <a:r>
              <a:rPr lang="en-GB" dirty="0"/>
              <a:t>Servers provide the clients with a </a:t>
            </a:r>
            <a:r>
              <a:rPr lang="en-GB" b="1" dirty="0"/>
              <a:t>schema</a:t>
            </a:r>
            <a:r>
              <a:rPr lang="en-GB" dirty="0"/>
              <a:t> that specifies which resources are available, how they are structured and the types of queries that can be done. </a:t>
            </a:r>
          </a:p>
          <a:p>
            <a:r>
              <a:rPr lang="en-GB" dirty="0"/>
              <a:t>Based on the schema, the client can formulate specific queries and send them to the server which will return exactly the data requested by the client’s query (no more, no less).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
        <p:nvSpPr>
          <p:cNvPr id="5" name="CasellaDiTesto 4"/>
          <p:cNvSpPr txBox="1"/>
          <p:nvPr/>
        </p:nvSpPr>
        <p:spPr>
          <a:xfrm>
            <a:off x="2137955" y="4278800"/>
            <a:ext cx="3482340" cy="2452979"/>
          </a:xfrm>
          <a:prstGeom prst="rect">
            <a:avLst/>
          </a:prstGeom>
          <a:noFill/>
        </p:spPr>
        <p:txBody>
          <a:bodyPr wrap="square" rtlCol="0">
            <a:spAutoFit/>
          </a:bodyPr>
          <a:lstStyle/>
          <a:p>
            <a:pPr algn="ctr"/>
            <a:r>
              <a:rPr lang="it-IT" sz="2400" b="1" dirty="0">
                <a:latin typeface="Palatino Linotype" panose="02040502050505030304" pitchFamily="18" charset="0"/>
              </a:rPr>
              <a:t>REST</a:t>
            </a: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Multiple </a:t>
            </a:r>
            <a:r>
              <a:rPr lang="it-IT" sz="2400" dirty="0" err="1">
                <a:latin typeface="Palatino Linotype" panose="02040502050505030304" pitchFamily="18" charset="0"/>
              </a:rPr>
              <a:t>endpoints</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err="1">
                <a:latin typeface="Palatino Linotype" panose="02040502050505030304" pitchFamily="18" charset="0"/>
              </a:rPr>
              <a:t>Servers</a:t>
            </a:r>
            <a:r>
              <a:rPr lang="it-IT" sz="2400" dirty="0">
                <a:latin typeface="Palatino Linotype" panose="02040502050505030304" pitchFamily="18" charset="0"/>
              </a:rPr>
              <a:t>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No schema</a:t>
            </a:r>
          </a:p>
          <a:p>
            <a:endParaRPr lang="en-GB" dirty="0"/>
          </a:p>
        </p:txBody>
      </p:sp>
      <p:sp>
        <p:nvSpPr>
          <p:cNvPr id="6" name="CasellaDiTesto 5"/>
          <p:cNvSpPr txBox="1"/>
          <p:nvPr/>
        </p:nvSpPr>
        <p:spPr>
          <a:xfrm>
            <a:off x="6112329" y="4278800"/>
            <a:ext cx="3482340" cy="2175980"/>
          </a:xfrm>
          <a:prstGeom prst="rect">
            <a:avLst/>
          </a:prstGeom>
          <a:noFill/>
        </p:spPr>
        <p:txBody>
          <a:bodyPr wrap="square" rtlCol="0">
            <a:spAutoFit/>
          </a:bodyPr>
          <a:lstStyle/>
          <a:p>
            <a:pPr algn="ctr"/>
            <a:r>
              <a:rPr lang="it-IT" sz="2400" b="1" dirty="0" err="1">
                <a:latin typeface="Palatino Linotype" panose="02040502050505030304" pitchFamily="18" charset="0"/>
              </a:rPr>
              <a:t>GraphQL</a:t>
            </a:r>
            <a:endParaRPr lang="it-IT" sz="2400" b="1"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Single </a:t>
            </a:r>
            <a:r>
              <a:rPr lang="it-IT" sz="2400" dirty="0" err="1">
                <a:latin typeface="Palatino Linotype" panose="02040502050505030304" pitchFamily="18" charset="0"/>
              </a:rPr>
              <a:t>endpoint</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Clients decide </a:t>
            </a:r>
            <a:r>
              <a:rPr lang="it-IT" sz="2400" dirty="0" err="1">
                <a:latin typeface="Palatino Linotype" panose="02040502050505030304" pitchFamily="18" charset="0"/>
              </a:rPr>
              <a:t>how</a:t>
            </a:r>
            <a:r>
              <a:rPr lang="it-IT" sz="2400" dirty="0">
                <a:latin typeface="Palatino Linotype" panose="02040502050505030304" pitchFamily="18" charset="0"/>
              </a:rPr>
              <a:t> data are </a:t>
            </a:r>
            <a:r>
              <a:rPr lang="it-IT" sz="2400" dirty="0" err="1">
                <a:latin typeface="Palatino Linotype" panose="02040502050505030304" pitchFamily="18" charset="0"/>
              </a:rPr>
              <a:t>returned</a:t>
            </a:r>
            <a:endParaRPr lang="it-IT" sz="2400" dirty="0">
              <a:latin typeface="Palatino Linotype" panose="02040502050505030304" pitchFamily="18" charset="0"/>
            </a:endParaRPr>
          </a:p>
          <a:p>
            <a:pPr marL="342900" indent="-342900">
              <a:lnSpc>
                <a:spcPct val="90000"/>
              </a:lnSpc>
              <a:spcBef>
                <a:spcPts val="1000"/>
              </a:spcBef>
              <a:buClr>
                <a:srgbClr val="00B050"/>
              </a:buClr>
              <a:buFont typeface="Wingdings" panose="05000000000000000000" pitchFamily="2" charset="2"/>
              <a:buChar char="§"/>
            </a:pPr>
            <a:r>
              <a:rPr lang="it-IT" sz="2400" dirty="0">
                <a:latin typeface="Palatino Linotype" panose="02040502050505030304" pitchFamily="18" charset="0"/>
              </a:rPr>
              <a:t>Schema </a:t>
            </a:r>
            <a:r>
              <a:rPr lang="it-IT" sz="2400" dirty="0" err="1">
                <a:latin typeface="Palatino Linotype" panose="02040502050505030304" pitchFamily="18" charset="0"/>
              </a:rPr>
              <a:t>required</a:t>
            </a:r>
            <a:endParaRPr lang="en-GB" dirty="0"/>
          </a:p>
        </p:txBody>
      </p:sp>
    </p:spTree>
    <p:extLst>
      <p:ext uri="{BB962C8B-B14F-4D97-AF65-F5344CB8AC3E}">
        <p14:creationId xmlns:p14="http://schemas.microsoft.com/office/powerpoint/2010/main" val="90614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ADD EXAMPLE</a:t>
            </a:r>
            <a:endParaRPr lang="en-GB" dirty="0"/>
          </a:p>
        </p:txBody>
      </p:sp>
      <p:sp>
        <p:nvSpPr>
          <p:cNvPr id="3" name="Segnaposto contenuto 2"/>
          <p:cNvSpPr>
            <a:spLocks noGrp="1"/>
          </p:cNvSpPr>
          <p:nvPr>
            <p:ph idx="1"/>
          </p:nvPr>
        </p:nvSpPr>
        <p:spPr/>
        <p:txBody>
          <a:bodyPr/>
          <a:lstStyle/>
          <a:p>
            <a:r>
              <a:rPr lang="en-GB" dirty="0"/>
              <a:t>ADD EXAMPLE</a:t>
            </a:r>
            <a:endParaRPr lang="en-GB"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349197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types</a:t>
            </a:r>
            <a:r>
              <a:rPr lang="it-IT" dirty="0"/>
              <a:t> of </a:t>
            </a:r>
            <a:r>
              <a:rPr lang="it-IT" dirty="0" err="1"/>
              <a:t>request-response</a:t>
            </a:r>
            <a:r>
              <a:rPr lang="it-IT" dirty="0"/>
              <a:t> Web </a:t>
            </a:r>
            <a:r>
              <a:rPr lang="it-IT" dirty="0" err="1"/>
              <a:t>APIs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graphicFrame>
        <p:nvGraphicFramePr>
          <p:cNvPr id="6" name="Tabella 5"/>
          <p:cNvGraphicFramePr>
            <a:graphicFrameLocks noGrp="1"/>
          </p:cNvGraphicFramePr>
          <p:nvPr>
            <p:extLst>
              <p:ext uri="{D42A27DB-BD31-4B8C-83A1-F6EECF244321}">
                <p14:modId xmlns:p14="http://schemas.microsoft.com/office/powerpoint/2010/main" val="752719949"/>
              </p:ext>
            </p:extLst>
          </p:nvPr>
        </p:nvGraphicFramePr>
        <p:xfrm>
          <a:off x="773249" y="1220152"/>
          <a:ext cx="10678160" cy="5318760"/>
        </p:xfrm>
        <a:graphic>
          <a:graphicData uri="http://schemas.openxmlformats.org/drawingml/2006/table">
            <a:tbl>
              <a:tblPr firstRow="1" bandRow="1">
                <a:tableStyleId>{68D230F3-CF80-4859-8CE7-A43EE81993B5}</a:tableStyleId>
              </a:tblPr>
              <a:tblGrid>
                <a:gridCol w="2135632">
                  <a:extLst>
                    <a:ext uri="{9D8B030D-6E8A-4147-A177-3AD203B41FA5}">
                      <a16:colId xmlns:a16="http://schemas.microsoft.com/office/drawing/2014/main" val="2101607929"/>
                    </a:ext>
                  </a:extLst>
                </a:gridCol>
                <a:gridCol w="2135632">
                  <a:extLst>
                    <a:ext uri="{9D8B030D-6E8A-4147-A177-3AD203B41FA5}">
                      <a16:colId xmlns:a16="http://schemas.microsoft.com/office/drawing/2014/main" val="2800036729"/>
                    </a:ext>
                  </a:extLst>
                </a:gridCol>
                <a:gridCol w="2135632">
                  <a:extLst>
                    <a:ext uri="{9D8B030D-6E8A-4147-A177-3AD203B41FA5}">
                      <a16:colId xmlns:a16="http://schemas.microsoft.com/office/drawing/2014/main" val="3026799923"/>
                    </a:ext>
                  </a:extLst>
                </a:gridCol>
                <a:gridCol w="2135632">
                  <a:extLst>
                    <a:ext uri="{9D8B030D-6E8A-4147-A177-3AD203B41FA5}">
                      <a16:colId xmlns:a16="http://schemas.microsoft.com/office/drawing/2014/main" val="249477264"/>
                    </a:ext>
                  </a:extLst>
                </a:gridCol>
                <a:gridCol w="2135632">
                  <a:extLst>
                    <a:ext uri="{9D8B030D-6E8A-4147-A177-3AD203B41FA5}">
                      <a16:colId xmlns:a16="http://schemas.microsoft.com/office/drawing/2014/main" val="2812972832"/>
                    </a:ext>
                  </a:extLst>
                </a:gridCol>
              </a:tblGrid>
              <a:tr h="370840">
                <a:tc>
                  <a:txBody>
                    <a:bodyPr/>
                    <a:lstStyle/>
                    <a:p>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RPC</a:t>
                      </a:r>
                      <a:endParaRPr lang="en-GB" dirty="0">
                        <a:latin typeface="Palatino Linotype" panose="02040502050505030304" pitchFamily="18" charset="0"/>
                      </a:endParaRPr>
                    </a:p>
                  </a:txBody>
                  <a:tcPr/>
                </a:tc>
                <a:tc>
                  <a:txBody>
                    <a:bodyPr/>
                    <a:lstStyle/>
                    <a:p>
                      <a:r>
                        <a:rPr lang="it-IT" dirty="0">
                          <a:latin typeface="Palatino Linotype" panose="02040502050505030304" pitchFamily="18" charset="0"/>
                        </a:rPr>
                        <a:t>SOAP</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RESTful</a:t>
                      </a:r>
                      <a:endParaRPr lang="en-GB" dirty="0">
                        <a:latin typeface="Palatino Linotype" panose="02040502050505030304" pitchFamily="18" charset="0"/>
                      </a:endParaRPr>
                    </a:p>
                  </a:txBody>
                  <a:tcPr/>
                </a:tc>
                <a:tc>
                  <a:txBody>
                    <a:bodyPr/>
                    <a:lstStyle/>
                    <a:p>
                      <a:r>
                        <a:rPr lang="it-IT" dirty="0" err="1">
                          <a:latin typeface="Palatino Linotype" panose="02040502050505030304" pitchFamily="18" charset="0"/>
                        </a:rPr>
                        <a:t>GraphQL</a:t>
                      </a:r>
                      <a:endParaRPr lang="en-GB" dirty="0">
                        <a:latin typeface="Palatino Linotype" panose="02040502050505030304" pitchFamily="18" charset="0"/>
                      </a:endParaRPr>
                    </a:p>
                  </a:txBody>
                  <a:tcPr/>
                </a:tc>
                <a:extLst>
                  <a:ext uri="{0D108BD9-81ED-4DB2-BD59-A6C34878D82A}">
                    <a16:rowId xmlns:a16="http://schemas.microsoft.com/office/drawing/2014/main" val="3816718203"/>
                  </a:ext>
                </a:extLst>
              </a:tr>
              <a:tr h="370840">
                <a:tc>
                  <a:txBody>
                    <a:bodyPr/>
                    <a:lstStyle/>
                    <a:p>
                      <a:r>
                        <a:rPr lang="en-GB" b="1" noProof="0">
                          <a:latin typeface="Palatino Linotype" panose="02040502050505030304" pitchFamily="18" charset="0"/>
                        </a:rPr>
                        <a:t>Organized in terms of</a:t>
                      </a:r>
                    </a:p>
                  </a:txBody>
                  <a:tcPr anchor="ctr"/>
                </a:tc>
                <a:tc>
                  <a:txBody>
                    <a:bodyPr/>
                    <a:lstStyle/>
                    <a:p>
                      <a:r>
                        <a:rPr lang="en-GB" noProof="0">
                          <a:latin typeface="Palatino Linotype" panose="02040502050505030304" pitchFamily="18" charset="0"/>
                        </a:rPr>
                        <a:t>Local procedure calling</a:t>
                      </a:r>
                    </a:p>
                  </a:txBody>
                  <a:tcPr/>
                </a:tc>
                <a:tc>
                  <a:txBody>
                    <a:bodyPr/>
                    <a:lstStyle/>
                    <a:p>
                      <a:r>
                        <a:rPr lang="en-GB" noProof="0">
                          <a:latin typeface="Palatino Linotype" panose="02040502050505030304" pitchFamily="18" charset="0"/>
                        </a:rPr>
                        <a:t>Enveloped</a:t>
                      </a:r>
                      <a:r>
                        <a:rPr lang="en-GB" baseline="0" noProof="0">
                          <a:latin typeface="Palatino Linotype" panose="02040502050505030304" pitchFamily="18" charset="0"/>
                        </a:rPr>
                        <a:t> message structure</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Compliance with</a:t>
                      </a:r>
                      <a:r>
                        <a:rPr lang="en-GB" baseline="0" noProof="0">
                          <a:latin typeface="Palatino Linotype" panose="02040502050505030304" pitchFamily="18" charset="0"/>
                        </a:rPr>
                        <a:t> 6 architectural constraints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Schema of server’s resources</a:t>
                      </a:r>
                    </a:p>
                  </a:txBody>
                  <a:tcPr/>
                </a:tc>
                <a:extLst>
                  <a:ext uri="{0D108BD9-81ED-4DB2-BD59-A6C34878D82A}">
                    <a16:rowId xmlns:a16="http://schemas.microsoft.com/office/drawing/2014/main" val="181243653"/>
                  </a:ext>
                </a:extLst>
              </a:tr>
              <a:tr h="370840">
                <a:tc>
                  <a:txBody>
                    <a:bodyPr/>
                    <a:lstStyle/>
                    <a:p>
                      <a:r>
                        <a:rPr lang="en-GB" b="1" noProof="0">
                          <a:latin typeface="Palatino Linotype" panose="02040502050505030304" pitchFamily="18" charset="0"/>
                        </a:rPr>
                        <a:t>Format</a:t>
                      </a:r>
                    </a:p>
                  </a:txBody>
                  <a:tcPr anchor="ctr"/>
                </a:tc>
                <a:tc>
                  <a:txBody>
                    <a:bodyPr/>
                    <a:lstStyle/>
                    <a:p>
                      <a:r>
                        <a:rPr lang="en-GB" noProof="0">
                          <a:latin typeface="Palatino Linotype" panose="02040502050505030304" pitchFamily="18" charset="0"/>
                        </a:rPr>
                        <a:t>Multiple (JSON,</a:t>
                      </a:r>
                      <a:r>
                        <a:rPr lang="en-GB" baseline="0" noProof="0">
                          <a:latin typeface="Palatino Linotype" panose="02040502050505030304" pitchFamily="18" charset="0"/>
                        </a:rPr>
                        <a:t> XML, Protobuf,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XML</a:t>
                      </a:r>
                      <a:r>
                        <a:rPr lang="en-GB" baseline="0" noProof="0">
                          <a:latin typeface="Palatino Linotype" panose="02040502050505030304" pitchFamily="18" charset="0"/>
                        </a:rPr>
                        <a:t> only</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Multiple</a:t>
                      </a:r>
                      <a:r>
                        <a:rPr lang="en-GB" baseline="0" noProof="0">
                          <a:latin typeface="Palatino Linotype" panose="02040502050505030304" pitchFamily="18" charset="0"/>
                        </a:rPr>
                        <a:t> (JSON, XML, HTML, plain text, …)</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JSON</a:t>
                      </a:r>
                    </a:p>
                  </a:txBody>
                  <a:tcPr/>
                </a:tc>
                <a:extLst>
                  <a:ext uri="{0D108BD9-81ED-4DB2-BD59-A6C34878D82A}">
                    <a16:rowId xmlns:a16="http://schemas.microsoft.com/office/drawing/2014/main" val="4220686668"/>
                  </a:ext>
                </a:extLst>
              </a:tr>
              <a:tr h="370840">
                <a:tc>
                  <a:txBody>
                    <a:bodyPr/>
                    <a:lstStyle/>
                    <a:p>
                      <a:r>
                        <a:rPr lang="en-GB" b="1" noProof="0">
                          <a:latin typeface="Palatino Linotype" panose="02040502050505030304" pitchFamily="18" charset="0"/>
                        </a:rPr>
                        <a:t>Statefull</a:t>
                      </a:r>
                      <a:r>
                        <a:rPr lang="en-GB" b="1" baseline="0" noProof="0">
                          <a:latin typeface="Palatino Linotype" panose="02040502050505030304" pitchFamily="18" charset="0"/>
                        </a:rPr>
                        <a:t> or stateless</a:t>
                      </a:r>
                      <a:endParaRPr lang="en-GB" b="1" noProof="0">
                        <a:latin typeface="Palatino Linotype" panose="02040502050505030304" pitchFamily="18" charset="0"/>
                      </a:endParaRPr>
                    </a:p>
                  </a:txBody>
                  <a:tcPr anchor="ct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Both</a:t>
                      </a:r>
                    </a:p>
                  </a:txBody>
                  <a:tcPr/>
                </a:tc>
                <a:tc>
                  <a:txBody>
                    <a:bodyPr/>
                    <a:lstStyle/>
                    <a:p>
                      <a:r>
                        <a:rPr lang="en-GB" noProof="0">
                          <a:latin typeface="Palatino Linotype" panose="02040502050505030304" pitchFamily="18" charset="0"/>
                        </a:rPr>
                        <a:t>Stateless</a:t>
                      </a:r>
                    </a:p>
                  </a:txBody>
                  <a:tcPr/>
                </a:tc>
                <a:tc>
                  <a:txBody>
                    <a:bodyPr/>
                    <a:lstStyle/>
                    <a:p>
                      <a:r>
                        <a:rPr lang="en-GB" noProof="0">
                          <a:latin typeface="Palatino Linotype" panose="02040502050505030304" pitchFamily="18" charset="0"/>
                        </a:rPr>
                        <a:t>Stateless</a:t>
                      </a:r>
                    </a:p>
                  </a:txBody>
                  <a:tcPr/>
                </a:tc>
                <a:extLst>
                  <a:ext uri="{0D108BD9-81ED-4DB2-BD59-A6C34878D82A}">
                    <a16:rowId xmlns:a16="http://schemas.microsoft.com/office/drawing/2014/main" val="3391362913"/>
                  </a:ext>
                </a:extLst>
              </a:tr>
              <a:tr h="370840">
                <a:tc>
                  <a:txBody>
                    <a:bodyPr/>
                    <a:lstStyle/>
                    <a:p>
                      <a:r>
                        <a:rPr lang="en-GB" b="1" noProof="0">
                          <a:latin typeface="Palatino Linotype" panose="02040502050505030304" pitchFamily="18" charset="0"/>
                        </a:rPr>
                        <a:t>Learning curve</a:t>
                      </a:r>
                    </a:p>
                  </a:txBody>
                  <a:tcPr anchor="ct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Difficult</a:t>
                      </a:r>
                    </a:p>
                  </a:txBody>
                  <a:tcPr/>
                </a:tc>
                <a:tc>
                  <a:txBody>
                    <a:bodyPr/>
                    <a:lstStyle/>
                    <a:p>
                      <a:r>
                        <a:rPr lang="en-GB" noProof="0">
                          <a:latin typeface="Palatino Linotype" panose="02040502050505030304" pitchFamily="18" charset="0"/>
                        </a:rPr>
                        <a:t>Easy</a:t>
                      </a:r>
                    </a:p>
                  </a:txBody>
                  <a:tcPr/>
                </a:tc>
                <a:tc>
                  <a:txBody>
                    <a:bodyPr/>
                    <a:lstStyle/>
                    <a:p>
                      <a:r>
                        <a:rPr lang="en-GB" noProof="0">
                          <a:latin typeface="Palatino Linotype" panose="02040502050505030304" pitchFamily="18" charset="0"/>
                        </a:rPr>
                        <a:t>Medium</a:t>
                      </a:r>
                    </a:p>
                  </a:txBody>
                  <a:tcPr/>
                </a:tc>
                <a:extLst>
                  <a:ext uri="{0D108BD9-81ED-4DB2-BD59-A6C34878D82A}">
                    <a16:rowId xmlns:a16="http://schemas.microsoft.com/office/drawing/2014/main" val="3592922564"/>
                  </a:ext>
                </a:extLst>
              </a:tr>
              <a:tr h="370840">
                <a:tc>
                  <a:txBody>
                    <a:bodyPr/>
                    <a:lstStyle/>
                    <a:p>
                      <a:r>
                        <a:rPr lang="en-GB" b="1" noProof="0">
                          <a:latin typeface="Palatino Linotype" panose="02040502050505030304" pitchFamily="18" charset="0"/>
                        </a:rPr>
                        <a:t>Community</a:t>
                      </a:r>
                    </a:p>
                  </a:txBody>
                  <a:tcPr anchor="ct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Small</a:t>
                      </a:r>
                    </a:p>
                  </a:txBody>
                  <a:tcPr/>
                </a:tc>
                <a:tc>
                  <a:txBody>
                    <a:bodyPr/>
                    <a:lstStyle/>
                    <a:p>
                      <a:r>
                        <a:rPr lang="en-GB" noProof="0">
                          <a:latin typeface="Palatino Linotype" panose="02040502050505030304" pitchFamily="18" charset="0"/>
                        </a:rPr>
                        <a:t>Large</a:t>
                      </a:r>
                    </a:p>
                  </a:txBody>
                  <a:tcPr/>
                </a:tc>
                <a:tc>
                  <a:txBody>
                    <a:bodyPr/>
                    <a:lstStyle/>
                    <a:p>
                      <a:r>
                        <a:rPr lang="en-GB" noProof="0">
                          <a:latin typeface="Palatino Linotype" panose="02040502050505030304" pitchFamily="18" charset="0"/>
                        </a:rPr>
                        <a:t>Growing</a:t>
                      </a:r>
                    </a:p>
                  </a:txBody>
                  <a:tcPr/>
                </a:tc>
                <a:extLst>
                  <a:ext uri="{0D108BD9-81ED-4DB2-BD59-A6C34878D82A}">
                    <a16:rowId xmlns:a16="http://schemas.microsoft.com/office/drawing/2014/main" val="2753605381"/>
                  </a:ext>
                </a:extLst>
              </a:tr>
              <a:tr h="370840">
                <a:tc>
                  <a:txBody>
                    <a:bodyPr/>
                    <a:lstStyle/>
                    <a:p>
                      <a:r>
                        <a:rPr lang="en-GB" b="1" noProof="0">
                          <a:latin typeface="Palatino Linotype" panose="02040502050505030304" pitchFamily="18" charset="0"/>
                        </a:rPr>
                        <a:t>Use cases</a:t>
                      </a:r>
                    </a:p>
                  </a:txBody>
                  <a:tcPr anchor="ctr"/>
                </a:tc>
                <a:tc>
                  <a:txBody>
                    <a:bodyPr/>
                    <a:lstStyle/>
                    <a:p>
                      <a:r>
                        <a:rPr lang="en-GB" noProof="0">
                          <a:latin typeface="Palatino Linotype" panose="02040502050505030304" pitchFamily="18" charset="0"/>
                        </a:rPr>
                        <a:t>Command</a:t>
                      </a:r>
                      <a:r>
                        <a:rPr lang="en-GB" baseline="0" noProof="0">
                          <a:latin typeface="Palatino Linotype" panose="02040502050505030304" pitchFamily="18" charset="0"/>
                        </a:rPr>
                        <a:t> and action-oriented APIs, internal high performance and massive micro-services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Payment gateways, identity</a:t>
                      </a:r>
                      <a:r>
                        <a:rPr lang="en-GB" baseline="0" noProof="0">
                          <a:latin typeface="Palatino Linotype" panose="02040502050505030304" pitchFamily="18" charset="0"/>
                        </a:rPr>
                        <a:t> management, financial applications</a:t>
                      </a:r>
                      <a:endParaRPr lang="en-GB" noProof="0">
                        <a:latin typeface="Palatino Linotype" panose="02040502050505030304" pitchFamily="18" charset="0"/>
                      </a:endParaRPr>
                    </a:p>
                  </a:txBody>
                  <a:tcPr/>
                </a:tc>
                <a:tc>
                  <a:txBody>
                    <a:bodyPr/>
                    <a:lstStyle/>
                    <a:p>
                      <a:r>
                        <a:rPr lang="en-GB" noProof="0">
                          <a:latin typeface="Palatino Linotype" panose="02040502050505030304" pitchFamily="18" charset="0"/>
                        </a:rPr>
                        <a:t>Public APIs,</a:t>
                      </a:r>
                      <a:r>
                        <a:rPr lang="en-GB" baseline="0" noProof="0">
                          <a:latin typeface="Palatino Linotype" panose="02040502050505030304" pitchFamily="18" charset="0"/>
                        </a:rPr>
                        <a:t> simple resource-driven app</a:t>
                      </a:r>
                      <a:endParaRPr lang="en-GB" noProof="0">
                        <a:latin typeface="Palatino Linotype" panose="02040502050505030304" pitchFamily="18" charset="0"/>
                      </a:endParaRPr>
                    </a:p>
                  </a:txBody>
                  <a:tcPr/>
                </a:tc>
                <a:tc>
                  <a:txBody>
                    <a:bodyPr/>
                    <a:lstStyle/>
                    <a:p>
                      <a:r>
                        <a:rPr lang="en-GB" noProof="0" dirty="0">
                          <a:latin typeface="Palatino Linotype" panose="02040502050505030304" pitchFamily="18" charset="0"/>
                        </a:rPr>
                        <a:t>Mobile APIs,</a:t>
                      </a:r>
                      <a:r>
                        <a:rPr lang="en-GB" baseline="0" noProof="0" dirty="0">
                          <a:latin typeface="Palatino Linotype" panose="02040502050505030304" pitchFamily="18" charset="0"/>
                        </a:rPr>
                        <a:t> complex systems</a:t>
                      </a:r>
                      <a:endParaRPr lang="en-GB" noProof="0" dirty="0">
                        <a:latin typeface="Palatino Linotype" panose="02040502050505030304" pitchFamily="18" charset="0"/>
                      </a:endParaRPr>
                    </a:p>
                  </a:txBody>
                  <a:tcPr/>
                </a:tc>
                <a:extLst>
                  <a:ext uri="{0D108BD9-81ED-4DB2-BD59-A6C34878D82A}">
                    <a16:rowId xmlns:a16="http://schemas.microsoft.com/office/drawing/2014/main" val="1181837175"/>
                  </a:ext>
                </a:extLst>
              </a:tr>
            </a:tbl>
          </a:graphicData>
        </a:graphic>
      </p:graphicFrame>
    </p:spTree>
    <p:extLst>
      <p:ext uri="{BB962C8B-B14F-4D97-AF65-F5344CB8AC3E}">
        <p14:creationId xmlns:p14="http://schemas.microsoft.com/office/powerpoint/2010/main" val="293912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API </a:t>
            </a:r>
            <a:r>
              <a:rPr lang="it-IT" dirty="0" err="1"/>
              <a:t>architecture</a:t>
            </a:r>
            <a:endParaRPr lang="en-GB" dirty="0"/>
          </a:p>
        </p:txBody>
      </p:sp>
      <p:sp>
        <p:nvSpPr>
          <p:cNvPr id="3" name="Segnaposto contenuto 2"/>
          <p:cNvSpPr>
            <a:spLocks noGrp="1"/>
          </p:cNvSpPr>
          <p:nvPr>
            <p:ph idx="1"/>
          </p:nvPr>
        </p:nvSpPr>
        <p:spPr>
          <a:xfrm>
            <a:off x="428172" y="1361167"/>
            <a:ext cx="11635377" cy="4858203"/>
          </a:xfrm>
        </p:spPr>
        <p:txBody>
          <a:bodyPr>
            <a:normAutofit/>
          </a:bodyPr>
          <a:lstStyle/>
          <a:p>
            <a:r>
              <a:rPr lang="it-IT" dirty="0"/>
              <a:t>RPC, SOAP, </a:t>
            </a:r>
            <a:r>
              <a:rPr lang="it-IT" dirty="0" err="1"/>
              <a:t>RESTful</a:t>
            </a:r>
            <a:r>
              <a:rPr lang="it-IT" dirty="0"/>
              <a:t>, </a:t>
            </a:r>
            <a:r>
              <a:rPr lang="it-IT" dirty="0" err="1"/>
              <a:t>GraphQL</a:t>
            </a:r>
            <a:r>
              <a:rPr lang="it-IT" dirty="0"/>
              <a:t> are </a:t>
            </a:r>
            <a:r>
              <a:rPr lang="it-IT" dirty="0" err="1"/>
              <a:t>all</a:t>
            </a:r>
            <a:r>
              <a:rPr lang="it-IT" dirty="0"/>
              <a:t> </a:t>
            </a:r>
            <a:r>
              <a:rPr lang="it-IT" dirty="0" err="1"/>
              <a:t>types</a:t>
            </a:r>
            <a:r>
              <a:rPr lang="it-IT" dirty="0"/>
              <a:t> of </a:t>
            </a:r>
            <a:r>
              <a:rPr lang="it-IT" b="1" dirty="0" err="1"/>
              <a:t>request-response</a:t>
            </a:r>
            <a:r>
              <a:rPr lang="it-IT" b="1" dirty="0"/>
              <a:t> Web API</a:t>
            </a:r>
            <a:endParaRPr lang="it-IT" dirty="0"/>
          </a:p>
          <a:p>
            <a:r>
              <a:rPr lang="en-GB" dirty="0"/>
              <a:t>To get the latest information, the client always have to </a:t>
            </a:r>
            <a:r>
              <a:rPr lang="en-GB" b="1" dirty="0"/>
              <a:t>poll</a:t>
            </a:r>
            <a:r>
              <a:rPr lang="en-GB" dirty="0"/>
              <a:t> the API provider (server).</a:t>
            </a:r>
            <a:r>
              <a:rPr lang="it-IT" dirty="0"/>
              <a:t>   </a:t>
            </a:r>
          </a:p>
          <a:p>
            <a:pPr marL="0" indent="0">
              <a:buNone/>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2737896" y="3670037"/>
            <a:ext cx="713148" cy="1071357"/>
          </a:xfrm>
          <a:prstGeom prst="rect">
            <a:avLst/>
          </a:prstGeom>
        </p:spPr>
      </p:pic>
      <p:sp>
        <p:nvSpPr>
          <p:cNvPr id="8" name="Disco magnetico 7"/>
          <p:cNvSpPr/>
          <p:nvPr/>
        </p:nvSpPr>
        <p:spPr>
          <a:xfrm>
            <a:off x="7551146" y="3670037"/>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4818427" y="3282680"/>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4818427" y="3609351"/>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4498387" y="2844858"/>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3" name="CasellaDiTesto 12"/>
          <p:cNvSpPr txBox="1"/>
          <p:nvPr/>
        </p:nvSpPr>
        <p:spPr>
          <a:xfrm>
            <a:off x="5442992" y="3300705"/>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4" name="Connettore 2 13"/>
          <p:cNvCxnSpPr/>
          <p:nvPr/>
        </p:nvCxnSpPr>
        <p:spPr>
          <a:xfrm>
            <a:off x="4865098" y="4386172"/>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p:cNvCxnSpPr/>
          <p:nvPr/>
        </p:nvCxnSpPr>
        <p:spPr>
          <a:xfrm rot="10800000">
            <a:off x="4865098" y="4712843"/>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4545058" y="3948350"/>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7" name="CasellaDiTesto 16"/>
          <p:cNvSpPr txBox="1"/>
          <p:nvPr/>
        </p:nvSpPr>
        <p:spPr>
          <a:xfrm>
            <a:off x="5489663" y="4404197"/>
            <a:ext cx="655595" cy="369332"/>
          </a:xfrm>
          <a:prstGeom prst="rect">
            <a:avLst/>
          </a:prstGeom>
          <a:noFill/>
        </p:spPr>
        <p:txBody>
          <a:bodyPr wrap="square" rtlCol="0">
            <a:spAutoFit/>
          </a:bodyPr>
          <a:lstStyle/>
          <a:p>
            <a:r>
              <a:rPr lang="it-IT" dirty="0">
                <a:latin typeface="Palatino Linotype" panose="02040502050505030304" pitchFamily="18" charset="0"/>
              </a:rPr>
              <a:t>No</a:t>
            </a:r>
            <a:endParaRPr lang="en-GB" dirty="0">
              <a:latin typeface="Palatino Linotype" panose="02040502050505030304" pitchFamily="18" charset="0"/>
            </a:endParaRPr>
          </a:p>
        </p:txBody>
      </p:sp>
      <p:cxnSp>
        <p:nvCxnSpPr>
          <p:cNvPr id="18" name="Connettore 2 17"/>
          <p:cNvCxnSpPr/>
          <p:nvPr/>
        </p:nvCxnSpPr>
        <p:spPr>
          <a:xfrm>
            <a:off x="4912044" y="5811894"/>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p:cNvCxnSpPr/>
          <p:nvPr/>
        </p:nvCxnSpPr>
        <p:spPr>
          <a:xfrm rot="10800000">
            <a:off x="4912044" y="6138565"/>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592004" y="5374072"/>
            <a:ext cx="2429691" cy="369332"/>
          </a:xfrm>
          <a:prstGeom prst="rect">
            <a:avLst/>
          </a:prstGeom>
          <a:noFill/>
        </p:spPr>
        <p:txBody>
          <a:bodyPr wrap="square" rtlCol="0">
            <a:spAutoFit/>
          </a:bodyPr>
          <a:lstStyle/>
          <a:p>
            <a:r>
              <a:rPr lang="it-IT" dirty="0" err="1">
                <a:latin typeface="Palatino Linotype" panose="02040502050505030304" pitchFamily="18" charset="0"/>
              </a:rPr>
              <a:t>Has</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1" name="CasellaDiTesto 20"/>
          <p:cNvSpPr txBox="1"/>
          <p:nvPr/>
        </p:nvSpPr>
        <p:spPr>
          <a:xfrm>
            <a:off x="5536609" y="5829919"/>
            <a:ext cx="655595" cy="369332"/>
          </a:xfrm>
          <a:prstGeom prst="rect">
            <a:avLst/>
          </a:prstGeom>
          <a:noFill/>
        </p:spPr>
        <p:txBody>
          <a:bodyPr wrap="square" rtlCol="0">
            <a:spAutoFit/>
          </a:bodyPr>
          <a:lstStyle/>
          <a:p>
            <a:r>
              <a:rPr lang="it-IT" dirty="0">
                <a:latin typeface="Palatino Linotype" panose="02040502050505030304" pitchFamily="18" charset="0"/>
              </a:rPr>
              <a:t>Yes!</a:t>
            </a:r>
            <a:endParaRPr lang="en-GB" dirty="0">
              <a:latin typeface="Palatino Linotype" panose="02040502050505030304" pitchFamily="18" charset="0"/>
            </a:endParaRPr>
          </a:p>
        </p:txBody>
      </p:sp>
      <p:cxnSp>
        <p:nvCxnSpPr>
          <p:cNvPr id="23" name="Connettore diritto 22"/>
          <p:cNvCxnSpPr/>
          <p:nvPr/>
        </p:nvCxnSpPr>
        <p:spPr>
          <a:xfrm>
            <a:off x="3712572"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4" name="Connettore diritto 23"/>
          <p:cNvCxnSpPr/>
          <p:nvPr/>
        </p:nvCxnSpPr>
        <p:spPr>
          <a:xfrm>
            <a:off x="7284721" y="2691759"/>
            <a:ext cx="0" cy="3592285"/>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CasellaDiTesto 24"/>
          <p:cNvSpPr txBox="1"/>
          <p:nvPr/>
        </p:nvSpPr>
        <p:spPr>
          <a:xfrm>
            <a:off x="2710882" y="3249904"/>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6" name="CasellaDiTesto 25"/>
          <p:cNvSpPr txBox="1"/>
          <p:nvPr/>
        </p:nvSpPr>
        <p:spPr>
          <a:xfrm>
            <a:off x="7576458" y="3163725"/>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sp>
        <p:nvSpPr>
          <p:cNvPr id="27" name="CasellaDiTesto 26"/>
          <p:cNvSpPr txBox="1"/>
          <p:nvPr/>
        </p:nvSpPr>
        <p:spPr>
          <a:xfrm>
            <a:off x="5527492" y="4931051"/>
            <a:ext cx="655595" cy="369332"/>
          </a:xfrm>
          <a:prstGeom prst="rect">
            <a:avLst/>
          </a:prstGeom>
          <a:noFill/>
        </p:spPr>
        <p:txBody>
          <a:bodyPr wrap="square" rtlCol="0">
            <a:spAutoFit/>
          </a:bodyPr>
          <a:lstStyle/>
          <a:p>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28" name="CasellaDiTesto 27"/>
          <p:cNvSpPr txBox="1"/>
          <p:nvPr/>
        </p:nvSpPr>
        <p:spPr>
          <a:xfrm>
            <a:off x="3929060" y="3157335"/>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29" name="CasellaDiTesto 28"/>
          <p:cNvSpPr txBox="1"/>
          <p:nvPr/>
        </p:nvSpPr>
        <p:spPr>
          <a:xfrm>
            <a:off x="3974101" y="4223176"/>
            <a:ext cx="655595" cy="369332"/>
          </a:xfrm>
          <a:prstGeom prst="rect">
            <a:avLst/>
          </a:prstGeom>
          <a:noFill/>
        </p:spPr>
        <p:txBody>
          <a:bodyPr wrap="square" rtlCol="0">
            <a:spAutoFit/>
          </a:bodyPr>
          <a:lstStyle/>
          <a:p>
            <a:r>
              <a:rPr lang="it-IT" dirty="0">
                <a:latin typeface="Palatino Linotype" panose="02040502050505030304" pitchFamily="18" charset="0"/>
              </a:rPr>
              <a:t>8:05</a:t>
            </a:r>
            <a:endParaRPr lang="en-GB" dirty="0">
              <a:latin typeface="Palatino Linotype" panose="02040502050505030304" pitchFamily="18" charset="0"/>
            </a:endParaRPr>
          </a:p>
        </p:txBody>
      </p:sp>
      <p:sp>
        <p:nvSpPr>
          <p:cNvPr id="30" name="CasellaDiTesto 29"/>
          <p:cNvSpPr txBox="1"/>
          <p:nvPr/>
        </p:nvSpPr>
        <p:spPr>
          <a:xfrm>
            <a:off x="3984510" y="5427389"/>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spTree>
    <p:extLst>
      <p:ext uri="{BB962C8B-B14F-4D97-AF65-F5344CB8AC3E}">
        <p14:creationId xmlns:p14="http://schemas.microsoft.com/office/powerpoint/2010/main" val="211738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Event-driven</a:t>
            </a:r>
            <a:r>
              <a:rPr lang="it-IT" dirty="0"/>
              <a:t> API </a:t>
            </a:r>
            <a:r>
              <a:rPr lang="it-IT" dirty="0" err="1"/>
              <a:t>architecture</a:t>
            </a:r>
            <a:endParaRPr lang="en-GB" dirty="0"/>
          </a:p>
        </p:txBody>
      </p:sp>
      <p:sp>
        <p:nvSpPr>
          <p:cNvPr id="3" name="Segnaposto contenuto 2"/>
          <p:cNvSpPr>
            <a:spLocks noGrp="1"/>
          </p:cNvSpPr>
          <p:nvPr>
            <p:ph idx="1"/>
          </p:nvPr>
        </p:nvSpPr>
        <p:spPr>
          <a:xfrm>
            <a:off x="428173" y="1361167"/>
            <a:ext cx="4971010" cy="4995183"/>
          </a:xfrm>
        </p:spPr>
        <p:txBody>
          <a:bodyPr>
            <a:normAutofit/>
          </a:bodyPr>
          <a:lstStyle/>
          <a:p>
            <a:r>
              <a:rPr lang="en-GB" dirty="0"/>
              <a:t>In </a:t>
            </a:r>
            <a:r>
              <a:rPr lang="en-GB" b="1" dirty="0"/>
              <a:t>event-driven APIs </a:t>
            </a:r>
            <a:r>
              <a:rPr lang="en-GB" dirty="0"/>
              <a:t>the API provider notifies the client when something interesting happens. Notifications do not need a request from the client.</a:t>
            </a:r>
          </a:p>
          <a:p>
            <a:r>
              <a:rPr lang="en-GB" dirty="0"/>
              <a:t>An event-driven API must offer two capabilities to its clients</a:t>
            </a:r>
          </a:p>
          <a:p>
            <a:pPr lvl="1"/>
            <a:r>
              <a:rPr lang="en-GB" sz="2400" dirty="0"/>
              <a:t>A mechanism to allow clients to subscribe to events of their interest.</a:t>
            </a:r>
          </a:p>
          <a:p>
            <a:pPr lvl="1"/>
            <a:r>
              <a:rPr lang="en-GB" sz="2400" dirty="0"/>
              <a:t>Delivery of events to subscribed clients in an asynchronous manner.</a:t>
            </a:r>
            <a:endParaRPr lang="it-IT" sz="2400"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dirty="0"/>
          </a:p>
        </p:txBody>
      </p:sp>
      <p:pic>
        <p:nvPicPr>
          <p:cNvPr id="7" name="Immagine 6"/>
          <p:cNvPicPr>
            <a:picLocks noChangeAspect="1"/>
          </p:cNvPicPr>
          <p:nvPr/>
        </p:nvPicPr>
        <p:blipFill rotWithShape="1">
          <a:blip r:embed="rId2">
            <a:extLst>
              <a:ext uri="{28A0092B-C50C-407E-A947-70E740481C1C}">
                <a14:useLocalDpi xmlns:a14="http://schemas.microsoft.com/office/drawing/2010/main" val="0"/>
              </a:ext>
            </a:extLst>
          </a:blip>
          <a:srcRect l="14272" r="20832" b="2506"/>
          <a:stretch/>
        </p:blipFill>
        <p:spPr>
          <a:xfrm>
            <a:off x="5810938" y="4350892"/>
            <a:ext cx="713148" cy="1071357"/>
          </a:xfrm>
          <a:prstGeom prst="rect">
            <a:avLst/>
          </a:prstGeom>
        </p:spPr>
      </p:pic>
      <p:sp>
        <p:nvSpPr>
          <p:cNvPr id="8" name="Disco magnetico 7"/>
          <p:cNvSpPr/>
          <p:nvPr/>
        </p:nvSpPr>
        <p:spPr>
          <a:xfrm>
            <a:off x="10355796" y="4330981"/>
            <a:ext cx="1508759" cy="112360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it-IT" dirty="0">
                <a:latin typeface="Palatino Linotype" panose="02040502050505030304" pitchFamily="18" charset="0"/>
              </a:rPr>
              <a:t>Train station server</a:t>
            </a:r>
            <a:endParaRPr lang="en-GB" dirty="0">
              <a:latin typeface="Palatino Linotype" panose="02040502050505030304" pitchFamily="18" charset="0"/>
            </a:endParaRPr>
          </a:p>
        </p:txBody>
      </p:sp>
      <p:cxnSp>
        <p:nvCxnSpPr>
          <p:cNvPr id="10" name="Connettore 2 9"/>
          <p:cNvCxnSpPr/>
          <p:nvPr/>
        </p:nvCxnSpPr>
        <p:spPr>
          <a:xfrm>
            <a:off x="7681448" y="452670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rot="10800000">
            <a:off x="7681448" y="5454588"/>
            <a:ext cx="1665514"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7550436" y="3834211"/>
            <a:ext cx="2579462" cy="646331"/>
          </a:xfrm>
          <a:prstGeom prst="rect">
            <a:avLst/>
          </a:prstGeom>
          <a:noFill/>
        </p:spPr>
        <p:txBody>
          <a:bodyPr wrap="square" rtlCol="0">
            <a:spAutoFit/>
          </a:bodyPr>
          <a:lstStyle/>
          <a:p>
            <a:r>
              <a:rPr lang="it-IT" dirty="0" err="1">
                <a:latin typeface="Palatino Linotype" panose="02040502050505030304" pitchFamily="18" charset="0"/>
              </a:rPr>
              <a:t>Please</a:t>
            </a:r>
            <a:r>
              <a:rPr lang="it-IT" dirty="0">
                <a:latin typeface="Palatino Linotype" panose="02040502050505030304" pitchFamily="18" charset="0"/>
              </a:rPr>
              <a:t> </a:t>
            </a:r>
            <a:r>
              <a:rPr lang="it-IT" dirty="0" err="1">
                <a:latin typeface="Palatino Linotype" panose="02040502050505030304" pitchFamily="18" charset="0"/>
              </a:rPr>
              <a:t>notify</a:t>
            </a:r>
            <a:r>
              <a:rPr lang="it-IT" dirty="0">
                <a:latin typeface="Palatino Linotype" panose="02040502050505030304" pitchFamily="18" charset="0"/>
              </a:rPr>
              <a:t> me </a:t>
            </a:r>
            <a:r>
              <a:rPr lang="it-IT" dirty="0" err="1">
                <a:latin typeface="Palatino Linotype" panose="02040502050505030304" pitchFamily="18" charset="0"/>
              </a:rPr>
              <a:t>when</a:t>
            </a:r>
            <a:r>
              <a:rPr lang="it-IT" dirty="0">
                <a:latin typeface="Palatino Linotype" panose="02040502050505030304" pitchFamily="18" charset="0"/>
              </a:rPr>
              <a:t> 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arrives</a:t>
            </a:r>
            <a:r>
              <a:rPr lang="it-IT" dirty="0">
                <a:latin typeface="Palatino Linotype" panose="02040502050505030304" pitchFamily="18" charset="0"/>
              </a:rPr>
              <a:t>. </a:t>
            </a:r>
            <a:endParaRPr lang="en-GB" dirty="0">
              <a:latin typeface="Palatino Linotype" panose="02040502050505030304" pitchFamily="18" charset="0"/>
            </a:endParaRPr>
          </a:p>
        </p:txBody>
      </p:sp>
      <p:sp>
        <p:nvSpPr>
          <p:cNvPr id="13" name="CasellaDiTesto 12"/>
          <p:cNvSpPr txBox="1"/>
          <p:nvPr/>
        </p:nvSpPr>
        <p:spPr>
          <a:xfrm>
            <a:off x="7644297" y="5009686"/>
            <a:ext cx="2979423" cy="369332"/>
          </a:xfrm>
          <a:prstGeom prst="rect">
            <a:avLst/>
          </a:prstGeom>
          <a:noFill/>
        </p:spPr>
        <p:txBody>
          <a:bodyPr wrap="square" rtlCol="0">
            <a:spAutoFit/>
          </a:bodyPr>
          <a:lstStyle/>
          <a:p>
            <a:r>
              <a:rPr lang="it-IT" dirty="0">
                <a:latin typeface="Palatino Linotype" panose="02040502050505030304" pitchFamily="18" charset="0"/>
              </a:rPr>
              <a:t>The </a:t>
            </a:r>
            <a:r>
              <a:rPr lang="it-IT" dirty="0" err="1">
                <a:latin typeface="Palatino Linotype" panose="02040502050505030304" pitchFamily="18" charset="0"/>
              </a:rPr>
              <a:t>train</a:t>
            </a:r>
            <a:r>
              <a:rPr lang="it-IT" dirty="0">
                <a:latin typeface="Palatino Linotype" panose="02040502050505030304" pitchFamily="18" charset="0"/>
              </a:rPr>
              <a:t> </a:t>
            </a:r>
            <a:r>
              <a:rPr lang="it-IT" dirty="0" err="1">
                <a:latin typeface="Palatino Linotype" panose="02040502050505030304" pitchFamily="18" charset="0"/>
              </a:rPr>
              <a:t>arrived</a:t>
            </a:r>
            <a:r>
              <a:rPr lang="it-IT" dirty="0">
                <a:latin typeface="Palatino Linotype" panose="02040502050505030304" pitchFamily="18" charset="0"/>
              </a:rPr>
              <a:t>.</a:t>
            </a:r>
            <a:endParaRPr lang="en-GB" dirty="0">
              <a:latin typeface="Palatino Linotype" panose="02040502050505030304" pitchFamily="18" charset="0"/>
            </a:endParaRPr>
          </a:p>
        </p:txBody>
      </p:sp>
      <p:sp>
        <p:nvSpPr>
          <p:cNvPr id="14" name="CasellaDiTesto 13"/>
          <p:cNvSpPr txBox="1"/>
          <p:nvPr/>
        </p:nvSpPr>
        <p:spPr>
          <a:xfrm>
            <a:off x="6941762" y="4061742"/>
            <a:ext cx="655595" cy="369332"/>
          </a:xfrm>
          <a:prstGeom prst="rect">
            <a:avLst/>
          </a:prstGeom>
          <a:noFill/>
        </p:spPr>
        <p:txBody>
          <a:bodyPr wrap="square" rtlCol="0">
            <a:spAutoFit/>
          </a:bodyPr>
          <a:lstStyle/>
          <a:p>
            <a:r>
              <a:rPr lang="it-IT" dirty="0">
                <a:latin typeface="Palatino Linotype" panose="02040502050505030304" pitchFamily="18" charset="0"/>
              </a:rPr>
              <a:t>8:00</a:t>
            </a:r>
            <a:endParaRPr lang="en-GB" dirty="0">
              <a:latin typeface="Palatino Linotype" panose="02040502050505030304" pitchFamily="18" charset="0"/>
            </a:endParaRPr>
          </a:p>
        </p:txBody>
      </p:sp>
      <p:sp>
        <p:nvSpPr>
          <p:cNvPr id="15" name="CasellaDiTesto 14"/>
          <p:cNvSpPr txBox="1"/>
          <p:nvPr/>
        </p:nvSpPr>
        <p:spPr>
          <a:xfrm>
            <a:off x="6941762" y="5009686"/>
            <a:ext cx="655595" cy="369332"/>
          </a:xfrm>
          <a:prstGeom prst="rect">
            <a:avLst/>
          </a:prstGeom>
          <a:noFill/>
        </p:spPr>
        <p:txBody>
          <a:bodyPr wrap="square" rtlCol="0">
            <a:spAutoFit/>
          </a:bodyPr>
          <a:lstStyle/>
          <a:p>
            <a:r>
              <a:rPr lang="it-IT" dirty="0">
                <a:latin typeface="Palatino Linotype" panose="02040502050505030304" pitchFamily="18" charset="0"/>
              </a:rPr>
              <a:t>8:25</a:t>
            </a:r>
            <a:endParaRPr lang="en-GB" dirty="0">
              <a:latin typeface="Palatino Linotype" panose="02040502050505030304" pitchFamily="18" charset="0"/>
            </a:endParaRPr>
          </a:p>
        </p:txBody>
      </p:sp>
      <p:cxnSp>
        <p:nvCxnSpPr>
          <p:cNvPr id="17" name="Connettore diritto 16"/>
          <p:cNvCxnSpPr/>
          <p:nvPr/>
        </p:nvCxnSpPr>
        <p:spPr>
          <a:xfrm>
            <a:off x="6811134"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8" name="Connettore diritto 17"/>
          <p:cNvCxnSpPr/>
          <p:nvPr/>
        </p:nvCxnSpPr>
        <p:spPr>
          <a:xfrm>
            <a:off x="10029635" y="3403339"/>
            <a:ext cx="0" cy="288000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 name="CasellaDiTesto 18"/>
          <p:cNvSpPr txBox="1"/>
          <p:nvPr/>
        </p:nvSpPr>
        <p:spPr>
          <a:xfrm>
            <a:off x="5803657" y="3867795"/>
            <a:ext cx="910863" cy="369332"/>
          </a:xfrm>
          <a:prstGeom prst="rect">
            <a:avLst/>
          </a:prstGeom>
          <a:noFill/>
        </p:spPr>
        <p:txBody>
          <a:bodyPr wrap="square" rtlCol="0">
            <a:spAutoFit/>
          </a:bodyPr>
          <a:lstStyle/>
          <a:p>
            <a:r>
              <a:rPr lang="it-IT" b="1" dirty="0">
                <a:latin typeface="Palatino Linotype" panose="02040502050505030304" pitchFamily="18" charset="0"/>
              </a:rPr>
              <a:t>User</a:t>
            </a:r>
            <a:endParaRPr lang="en-GB" b="1" dirty="0">
              <a:latin typeface="Palatino Linotype" panose="02040502050505030304" pitchFamily="18" charset="0"/>
            </a:endParaRPr>
          </a:p>
        </p:txBody>
      </p:sp>
      <p:sp>
        <p:nvSpPr>
          <p:cNvPr id="20" name="CasellaDiTesto 19"/>
          <p:cNvSpPr txBox="1"/>
          <p:nvPr/>
        </p:nvSpPr>
        <p:spPr>
          <a:xfrm>
            <a:off x="10280756" y="3788044"/>
            <a:ext cx="1662292" cy="369332"/>
          </a:xfrm>
          <a:prstGeom prst="rect">
            <a:avLst/>
          </a:prstGeom>
          <a:noFill/>
        </p:spPr>
        <p:txBody>
          <a:bodyPr wrap="square" rtlCol="0">
            <a:spAutoFit/>
          </a:bodyPr>
          <a:lstStyle/>
          <a:p>
            <a:r>
              <a:rPr lang="it-IT" b="1" dirty="0">
                <a:latin typeface="Palatino Linotype" panose="02040502050505030304" pitchFamily="18" charset="0"/>
              </a:rPr>
              <a:t>API provider</a:t>
            </a:r>
            <a:endParaRPr lang="en-GB" b="1" dirty="0">
              <a:latin typeface="Palatino Linotype" panose="02040502050505030304" pitchFamily="18" charset="0"/>
            </a:endParaRPr>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l="17057" t="49661" r="17035"/>
          <a:stretch/>
        </p:blipFill>
        <p:spPr>
          <a:xfrm>
            <a:off x="6259088" y="1095180"/>
            <a:ext cx="4847728" cy="2082672"/>
          </a:xfrm>
          <a:prstGeom prst="rect">
            <a:avLst/>
          </a:prstGeom>
        </p:spPr>
      </p:pic>
    </p:spTree>
    <p:extLst>
      <p:ext uri="{BB962C8B-B14F-4D97-AF65-F5344CB8AC3E}">
        <p14:creationId xmlns:p14="http://schemas.microsoft.com/office/powerpoint/2010/main" val="2989053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WebSocket</a:t>
            </a:r>
            <a:endParaRPr lang="en-GB" dirty="0"/>
          </a:p>
        </p:txBody>
      </p:sp>
      <p:sp>
        <p:nvSpPr>
          <p:cNvPr id="3" name="Segnaposto contenuto 2"/>
          <p:cNvSpPr>
            <a:spLocks noGrp="1"/>
          </p:cNvSpPr>
          <p:nvPr>
            <p:ph idx="1"/>
          </p:nvPr>
        </p:nvSpPr>
        <p:spPr/>
        <p:txBody>
          <a:bodyPr/>
          <a:lstStyle/>
          <a:p>
            <a:r>
              <a:rPr lang="en-GB" dirty="0"/>
              <a:t>An example of protocol for event-driven APIs</a:t>
            </a:r>
          </a:p>
          <a:p>
            <a:r>
              <a:rPr lang="en-GB" b="1" dirty="0" err="1"/>
              <a:t>WebSocket</a:t>
            </a:r>
            <a:r>
              <a:rPr lang="en-GB" dirty="0"/>
              <a:t> allows for constant, bi-directional communication between the server and client, which means both parties can communicate and exchange data as and when needed.</a:t>
            </a:r>
          </a:p>
          <a:p>
            <a:r>
              <a:rPr lang="it-IT" dirty="0" err="1"/>
              <a:t>Suitable</a:t>
            </a:r>
            <a:r>
              <a:rPr lang="it-IT" dirty="0"/>
              <a:t> for </a:t>
            </a:r>
            <a:r>
              <a:rPr lang="it-IT" dirty="0" err="1"/>
              <a:t>realizing</a:t>
            </a:r>
            <a:r>
              <a:rPr lang="it-IT" dirty="0"/>
              <a:t> Web </a:t>
            </a:r>
            <a:r>
              <a:rPr lang="it-IT" dirty="0" err="1"/>
              <a:t>chats</a:t>
            </a:r>
            <a:r>
              <a:rPr lang="it-IT" dirty="0"/>
              <a:t>.</a:t>
            </a:r>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26</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343" y="2764245"/>
            <a:ext cx="4074129" cy="3670663"/>
          </a:xfrm>
          <a:prstGeom prst="rect">
            <a:avLst/>
          </a:prstGeom>
        </p:spPr>
      </p:pic>
    </p:spTree>
    <p:extLst>
      <p:ext uri="{BB962C8B-B14F-4D97-AF65-F5344CB8AC3E}">
        <p14:creationId xmlns:p14="http://schemas.microsoft.com/office/powerpoint/2010/main" val="271856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Application </a:t>
            </a:r>
            <a:r>
              <a:rPr lang="it-IT" dirty="0" err="1"/>
              <a:t>programming</a:t>
            </a:r>
            <a:r>
              <a:rPr lang="it-IT" dirty="0"/>
              <a:t> </a:t>
            </a:r>
            <a:r>
              <a:rPr lang="it-IT" dirty="0" err="1"/>
              <a:t>interface</a:t>
            </a:r>
            <a:r>
              <a:rPr lang="it-IT" dirty="0"/>
              <a:t> (API)</a:t>
            </a:r>
            <a:endParaRPr lang="en-GB" dirty="0"/>
          </a:p>
        </p:txBody>
      </p:sp>
      <p:sp>
        <p:nvSpPr>
          <p:cNvPr id="3" name="Segnaposto contenuto 2"/>
          <p:cNvSpPr>
            <a:spLocks noGrp="1"/>
          </p:cNvSpPr>
          <p:nvPr>
            <p:ph idx="1"/>
          </p:nvPr>
        </p:nvSpPr>
        <p:spPr>
          <a:xfrm>
            <a:off x="428172" y="1361167"/>
            <a:ext cx="11368314" cy="5180782"/>
          </a:xfrm>
        </p:spPr>
        <p:txBody>
          <a:bodyPr>
            <a:normAutofit fontScale="92500" lnSpcReduction="10000"/>
          </a:bodyPr>
          <a:lstStyle/>
          <a:p>
            <a:r>
              <a:rPr lang="en-GB" dirty="0"/>
              <a:t>Why do we need API? To allow </a:t>
            </a:r>
            <a:r>
              <a:rPr lang="en-GB" b="1" dirty="0"/>
              <a:t>interoperability</a:t>
            </a:r>
            <a:r>
              <a:rPr lang="en-GB" dirty="0"/>
              <a:t>, i.e., to allow multiple systems to cooperate.</a:t>
            </a:r>
          </a:p>
          <a:p>
            <a:endParaRPr lang="en-GB" dirty="0"/>
          </a:p>
          <a:p>
            <a:r>
              <a:rPr lang="en-GB" dirty="0"/>
              <a:t>An API defines how two software systems can interact while hiding the internal details of how each system works. The API exposes only those parts that are needed for the systems to interact and keeps them consistent even if the internal details of the systems later change </a:t>
            </a:r>
            <a:r>
              <a:rPr lang="en-GB" dirty="0">
                <a:sym typeface="Wingdings" panose="05000000000000000000" pitchFamily="2" charset="2"/>
              </a:rPr>
              <a:t> </a:t>
            </a:r>
            <a:r>
              <a:rPr lang="en-GB" b="1" dirty="0">
                <a:sym typeface="Wingdings" panose="05000000000000000000" pitchFamily="2" charset="2"/>
              </a:rPr>
              <a:t>Modular programming</a:t>
            </a:r>
          </a:p>
          <a:p>
            <a:endParaRPr lang="en-GB" b="1" dirty="0"/>
          </a:p>
          <a:p>
            <a:r>
              <a:rPr lang="it-IT" dirty="0"/>
              <a:t>The API</a:t>
            </a:r>
            <a:r>
              <a:rPr lang="en-GB" dirty="0"/>
              <a:t> is often made up of different tools or services that other applications can call. </a:t>
            </a:r>
          </a:p>
          <a:p>
            <a:endParaRPr lang="en-GB" dirty="0"/>
          </a:p>
          <a:p>
            <a:r>
              <a:rPr lang="en-GB" b="1" dirty="0"/>
              <a:t>API specification: </a:t>
            </a:r>
            <a:r>
              <a:rPr lang="en-GB" dirty="0"/>
              <a:t>a document or standard describing how to build or use the API tools or services. </a:t>
            </a:r>
          </a:p>
          <a:p>
            <a:endParaRPr lang="en-GB" dirty="0"/>
          </a:p>
          <a:p>
            <a:r>
              <a:rPr lang="en-GB" dirty="0"/>
              <a:t>An API may be </a:t>
            </a:r>
            <a:r>
              <a:rPr lang="en-GB" b="1" dirty="0"/>
              <a:t>custom-built</a:t>
            </a:r>
            <a:r>
              <a:rPr lang="en-GB" dirty="0"/>
              <a:t> for a particular pair of systems, or it may be a </a:t>
            </a:r>
            <a:r>
              <a:rPr lang="en-GB" b="1" dirty="0"/>
              <a:t>shared standard </a:t>
            </a:r>
            <a:r>
              <a:rPr lang="en-GB" dirty="0"/>
              <a:t>allowing interoperability among many systems.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92611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Release policy</a:t>
            </a:r>
            <a:endParaRPr lang="en-GB" dirty="0"/>
          </a:p>
        </p:txBody>
      </p:sp>
      <p:sp>
        <p:nvSpPr>
          <p:cNvPr id="3" name="Segnaposto contenuto 2"/>
          <p:cNvSpPr>
            <a:spLocks noGrp="1"/>
          </p:cNvSpPr>
          <p:nvPr>
            <p:ph idx="1"/>
          </p:nvPr>
        </p:nvSpPr>
        <p:spPr>
          <a:xfrm>
            <a:off x="428172" y="1361167"/>
            <a:ext cx="11368314" cy="835623"/>
          </a:xfrm>
        </p:spPr>
        <p:txBody>
          <a:bodyPr/>
          <a:lstStyle/>
          <a:p>
            <a:r>
              <a:rPr lang="en-US" dirty="0"/>
              <a:t>Based on the release policy, API can be private, partner or public.</a:t>
            </a:r>
          </a:p>
        </p:txBody>
      </p:sp>
      <p:sp>
        <p:nvSpPr>
          <p:cNvPr id="4" name="Rettangolo arrotondato 3"/>
          <p:cNvSpPr/>
          <p:nvPr/>
        </p:nvSpPr>
        <p:spPr>
          <a:xfrm>
            <a:off x="144966"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Private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Used only within an organization</a:t>
            </a:r>
          </a:p>
          <a:p>
            <a:pPr marL="285750" indent="-285750">
              <a:buFont typeface="Arial" panose="020B0604020202020204" pitchFamily="34" charset="0"/>
              <a:buChar char="•"/>
            </a:pPr>
            <a:r>
              <a:rPr lang="en-US" sz="2000" dirty="0">
                <a:latin typeface="Palatino Linotype" panose="02040502050505030304" pitchFamily="18" charset="0"/>
              </a:rPr>
              <a:t>For applications that are built for company employees</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of company apps or the development of new systems using existing resources</a:t>
            </a:r>
          </a:p>
          <a:p>
            <a:pPr marL="285750" indent="-285750">
              <a:buFont typeface="Arial" panose="020B0604020202020204" pitchFamily="34" charset="0"/>
              <a:buChar char="•"/>
            </a:pPr>
            <a:endParaRPr lang="en-US" dirty="0"/>
          </a:p>
        </p:txBody>
      </p:sp>
      <p:sp>
        <p:nvSpPr>
          <p:cNvPr id="5" name="Rettangolo arrotondato 4"/>
          <p:cNvSpPr/>
          <p:nvPr/>
        </p:nvSpPr>
        <p:spPr>
          <a:xfrm>
            <a:off x="4180955"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Palatino Linotype" panose="02040502050505030304" pitchFamily="18" charset="0"/>
              </a:rPr>
              <a:t>Partner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Openly promoted but available only for business partners</a:t>
            </a:r>
          </a:p>
          <a:p>
            <a:pPr marL="285750" indent="-285750">
              <a:buFont typeface="Arial" panose="020B0604020202020204" pitchFamily="34" charset="0"/>
              <a:buChar char="•"/>
            </a:pPr>
            <a:r>
              <a:rPr lang="en-US" sz="2000" dirty="0">
                <a:latin typeface="Palatino Linotype" panose="02040502050505030304" pitchFamily="18" charset="0"/>
              </a:rPr>
              <a:t>The target for these API is an application of a business partner of the provider</a:t>
            </a:r>
          </a:p>
          <a:p>
            <a:pPr marL="285750" indent="-285750">
              <a:buFont typeface="Arial" panose="020B0604020202020204" pitchFamily="34" charset="0"/>
              <a:buChar char="•"/>
            </a:pPr>
            <a:r>
              <a:rPr lang="en-US" sz="2000" dirty="0">
                <a:latin typeface="Palatino Linotype" panose="02040502050505030304" pitchFamily="18" charset="0"/>
              </a:rPr>
              <a:t>Common use cases: the integration between the applications of two organizations</a:t>
            </a:r>
          </a:p>
          <a:p>
            <a:pPr marL="285750" indent="-285750">
              <a:buFont typeface="Arial" panose="020B0604020202020204" pitchFamily="34" charset="0"/>
              <a:buChar char="•"/>
            </a:pPr>
            <a:endParaRPr lang="en-US" dirty="0"/>
          </a:p>
        </p:txBody>
      </p:sp>
      <p:sp>
        <p:nvSpPr>
          <p:cNvPr id="6" name="Rettangolo arrotondato 5"/>
          <p:cNvSpPr/>
          <p:nvPr/>
        </p:nvSpPr>
        <p:spPr>
          <a:xfrm>
            <a:off x="8216944" y="2018370"/>
            <a:ext cx="3579542" cy="4549698"/>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b="1" dirty="0">
                <a:latin typeface="Palatino Linotype" panose="02040502050505030304" pitchFamily="18" charset="0"/>
              </a:rPr>
              <a:t>Public API</a:t>
            </a:r>
          </a:p>
          <a:p>
            <a:pPr marL="285750" indent="-285750" algn="ctr">
              <a:buFont typeface="Arial" panose="020B0604020202020204" pitchFamily="34" charset="0"/>
              <a:buChar char="•"/>
            </a:pPr>
            <a:endParaRPr lang="en-US" sz="20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Available to any third-party developers</a:t>
            </a:r>
          </a:p>
          <a:p>
            <a:pPr marL="285750" indent="-285750">
              <a:buFont typeface="Arial" panose="020B0604020202020204" pitchFamily="34" charset="0"/>
              <a:buChar char="•"/>
            </a:pPr>
            <a:r>
              <a:rPr lang="en-US" sz="2000" dirty="0">
                <a:latin typeface="Palatino Linotype" panose="02040502050505030304" pitchFamily="18" charset="0"/>
              </a:rPr>
              <a:t>For applications designed for end customers</a:t>
            </a:r>
          </a:p>
          <a:p>
            <a:pPr marL="285750" indent="-285750">
              <a:buFont typeface="Arial" panose="020B0604020202020204" pitchFamily="34" charset="0"/>
              <a:buChar char="•"/>
            </a:pPr>
            <a:r>
              <a:rPr lang="en-US" sz="2000" dirty="0">
                <a:latin typeface="Palatino Linotype" panose="02040502050505030304" pitchFamily="18" charset="0"/>
              </a:rPr>
              <a:t>They can be open or commercial</a:t>
            </a:r>
          </a:p>
          <a:p>
            <a:pPr marL="285750" indent="-285750">
              <a:buFont typeface="Arial" panose="020B0604020202020204" pitchFamily="34" charset="0"/>
              <a:buChar char="•"/>
            </a:pPr>
            <a:endParaRPr lang="en-US"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3736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Some API </a:t>
            </a:r>
            <a:r>
              <a:rPr lang="it-IT" dirty="0" err="1"/>
              <a:t>types</a:t>
            </a:r>
            <a:endParaRPr lang="en-GB" dirty="0"/>
          </a:p>
        </p:txBody>
      </p:sp>
      <p:sp>
        <p:nvSpPr>
          <p:cNvPr id="3" name="Segnaposto contenuto 2"/>
          <p:cNvSpPr>
            <a:spLocks noGrp="1"/>
          </p:cNvSpPr>
          <p:nvPr>
            <p:ph idx="1"/>
          </p:nvPr>
        </p:nvSpPr>
        <p:spPr/>
        <p:txBody>
          <a:bodyPr>
            <a:normAutofit/>
          </a:bodyPr>
          <a:lstStyle/>
          <a:p>
            <a:r>
              <a:rPr lang="en-US" b="1" dirty="0"/>
              <a:t>Library API</a:t>
            </a:r>
            <a:r>
              <a:rPr lang="en-US" dirty="0"/>
              <a:t>: the part of a software library that is accessible to programmers (the methods, subroutines or services that can be called by external programs and the specifications of how they can be called)</a:t>
            </a:r>
          </a:p>
          <a:p>
            <a:r>
              <a:rPr lang="en-US" b="1" dirty="0"/>
              <a:t>Language binding</a:t>
            </a:r>
            <a:r>
              <a:rPr lang="en-US" dirty="0"/>
              <a:t>: it allows a software written in a certain programming language to use a library written in another language.</a:t>
            </a:r>
          </a:p>
          <a:p>
            <a:pPr lvl="1"/>
            <a:r>
              <a:rPr lang="en-US" dirty="0"/>
              <a:t>Example: Python bindings are API that allows to call C libraries from Python</a:t>
            </a:r>
          </a:p>
          <a:p>
            <a:r>
              <a:rPr lang="en-US" b="1" dirty="0"/>
              <a:t>Operating systems API</a:t>
            </a:r>
            <a:r>
              <a:rPr lang="en-US" dirty="0"/>
              <a:t>: the interface between an application and the operating system.</a:t>
            </a:r>
          </a:p>
          <a:p>
            <a:pPr lvl="1"/>
            <a:r>
              <a:rPr lang="en-US" dirty="0"/>
              <a:t>Example: Windows API, which allows Windows programs to interact with the operating system</a:t>
            </a:r>
          </a:p>
          <a:p>
            <a:r>
              <a:rPr lang="en-US" b="1" dirty="0"/>
              <a:t>Database API</a:t>
            </a:r>
            <a:r>
              <a:rPr lang="en-US" dirty="0"/>
              <a:t>: They enable an application to communicate with a database management system (example: Drupal 7 Database API).</a:t>
            </a:r>
          </a:p>
          <a:p>
            <a:r>
              <a:rPr lang="en-US" b="1" dirty="0"/>
              <a:t>Web API</a:t>
            </a:r>
            <a:r>
              <a:rPr lang="en-US" dirty="0"/>
              <a:t>: API for web-based systems in a client-server architecture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74316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API</a:t>
            </a:r>
            <a:endParaRPr lang="en-GB" dirty="0"/>
          </a:p>
        </p:txBody>
      </p:sp>
      <p:sp>
        <p:nvSpPr>
          <p:cNvPr id="3" name="Segnaposto contenuto 2"/>
          <p:cNvSpPr>
            <a:spLocks noGrp="1"/>
          </p:cNvSpPr>
          <p:nvPr>
            <p:ph idx="1"/>
          </p:nvPr>
        </p:nvSpPr>
        <p:spPr>
          <a:xfrm>
            <a:off x="428172" y="1361167"/>
            <a:ext cx="11514784" cy="4858203"/>
          </a:xfrm>
        </p:spPr>
        <p:txBody>
          <a:bodyPr/>
          <a:lstStyle/>
          <a:p>
            <a:r>
              <a:rPr lang="en-US" b="1" dirty="0"/>
              <a:t>Web API</a:t>
            </a:r>
            <a:r>
              <a:rPr lang="en-US" dirty="0"/>
              <a:t>: an interface for clients and servers that allows them to interact through the Web.</a:t>
            </a:r>
          </a:p>
          <a:p>
            <a:r>
              <a:rPr lang="en-US" b="1" dirty="0"/>
              <a:t>Server-side Web API</a:t>
            </a:r>
            <a:r>
              <a:rPr lang="en-US" dirty="0"/>
              <a:t>: the interface of a Web server towards the Web. It consists of one or more publicly exposed </a:t>
            </a:r>
            <a:r>
              <a:rPr lang="en-US" b="1" dirty="0"/>
              <a:t>endpoints</a:t>
            </a:r>
            <a:r>
              <a:rPr lang="en-US" dirty="0"/>
              <a:t>. </a:t>
            </a:r>
          </a:p>
          <a:p>
            <a:pPr lvl="1"/>
            <a:r>
              <a:rPr lang="en-US" sz="2400" dirty="0"/>
              <a:t>Endpoints: the URLs which specify where the resources that can be accessed by clients lie. </a:t>
            </a:r>
          </a:p>
          <a:p>
            <a:r>
              <a:rPr lang="en-US" b="1" dirty="0"/>
              <a:t>Client-side Web API</a:t>
            </a:r>
            <a:r>
              <a:rPr lang="en-US" dirty="0"/>
              <a:t>: a software interface that a client uses to send requests to a server-side Web API. </a:t>
            </a:r>
          </a:p>
          <a:p>
            <a:pPr lvl="1"/>
            <a:r>
              <a:rPr lang="en-US" sz="2400" dirty="0"/>
              <a:t>It allows a client web browser or web application to extend its functionality, by exploiting resources (data, programs, more in general services) provided by Web servers.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18760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Request-response</a:t>
            </a:r>
            <a:r>
              <a:rPr lang="it-IT" dirty="0"/>
              <a:t> Web API</a:t>
            </a:r>
            <a:endParaRPr lang="en-GB" dirty="0"/>
          </a:p>
        </p:txBody>
      </p:sp>
      <p:sp>
        <p:nvSpPr>
          <p:cNvPr id="4" name="Rettangolo 3"/>
          <p:cNvSpPr/>
          <p:nvPr/>
        </p:nvSpPr>
        <p:spPr>
          <a:xfrm>
            <a:off x="1602658" y="2315082"/>
            <a:ext cx="2119198"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Client</a:t>
            </a:r>
          </a:p>
        </p:txBody>
      </p:sp>
      <p:sp>
        <p:nvSpPr>
          <p:cNvPr id="5" name="Rettangolo 4"/>
          <p:cNvSpPr/>
          <p:nvPr/>
        </p:nvSpPr>
        <p:spPr>
          <a:xfrm>
            <a:off x="3589508" y="2444375"/>
            <a:ext cx="264695" cy="986043"/>
          </a:xfrm>
          <a:prstGeom prst="rect">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Rettangolo 5"/>
          <p:cNvSpPr/>
          <p:nvPr/>
        </p:nvSpPr>
        <p:spPr>
          <a:xfrm>
            <a:off x="8186865" y="2315082"/>
            <a:ext cx="293442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atin typeface="Palatino Linotype" panose="02040502050505030304" pitchFamily="18" charset="0"/>
              </a:rPr>
              <a:t>Server</a:t>
            </a:r>
          </a:p>
        </p:txBody>
      </p:sp>
      <p:sp>
        <p:nvSpPr>
          <p:cNvPr id="7" name="Rettangolo 6"/>
          <p:cNvSpPr/>
          <p:nvPr/>
        </p:nvSpPr>
        <p:spPr>
          <a:xfrm>
            <a:off x="7688826" y="2444375"/>
            <a:ext cx="1248698" cy="986043"/>
          </a:xfrm>
          <a:prstGeom prst="rect">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8" name="Connettore 2 7"/>
          <p:cNvCxnSpPr/>
          <p:nvPr/>
        </p:nvCxnSpPr>
        <p:spPr>
          <a:xfrm flipV="1">
            <a:off x="4182710" y="2444375"/>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p:cNvCxnSpPr/>
          <p:nvPr/>
        </p:nvCxnSpPr>
        <p:spPr>
          <a:xfrm flipH="1">
            <a:off x="4182710" y="3457556"/>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CasellaDiTesto 9"/>
          <p:cNvSpPr txBox="1"/>
          <p:nvPr/>
        </p:nvSpPr>
        <p:spPr>
          <a:xfrm>
            <a:off x="4937996" y="1847177"/>
            <a:ext cx="2152018" cy="461665"/>
          </a:xfrm>
          <a:prstGeom prst="rect">
            <a:avLst/>
          </a:prstGeom>
          <a:noFill/>
        </p:spPr>
        <p:txBody>
          <a:bodyPr wrap="square" rtlCol="0">
            <a:spAutoFit/>
          </a:bodyPr>
          <a:lstStyle/>
          <a:p>
            <a:r>
              <a:rPr lang="en-US" sz="2400" dirty="0">
                <a:latin typeface="Palatino Linotype" panose="02040502050505030304" pitchFamily="18" charset="0"/>
              </a:rPr>
              <a:t>HTTP request</a:t>
            </a:r>
          </a:p>
        </p:txBody>
      </p:sp>
      <p:sp>
        <p:nvSpPr>
          <p:cNvPr id="11" name="CasellaDiTesto 10"/>
          <p:cNvSpPr txBox="1"/>
          <p:nvPr/>
        </p:nvSpPr>
        <p:spPr>
          <a:xfrm>
            <a:off x="4937996" y="2853419"/>
            <a:ext cx="2348665" cy="461665"/>
          </a:xfrm>
          <a:prstGeom prst="rect">
            <a:avLst/>
          </a:prstGeom>
          <a:noFill/>
        </p:spPr>
        <p:txBody>
          <a:bodyPr wrap="square" rtlCol="0">
            <a:spAutoFit/>
          </a:bodyPr>
          <a:lstStyle/>
          <a:p>
            <a:r>
              <a:rPr lang="en-US" sz="2400" dirty="0">
                <a:latin typeface="Palatino Linotype" panose="02040502050505030304" pitchFamily="18" charset="0"/>
              </a:rPr>
              <a:t>HTTP response</a:t>
            </a:r>
          </a:p>
        </p:txBody>
      </p:sp>
      <p:sp>
        <p:nvSpPr>
          <p:cNvPr id="12" name="CasellaDiTesto 11"/>
          <p:cNvSpPr txBox="1"/>
          <p:nvPr/>
        </p:nvSpPr>
        <p:spPr>
          <a:xfrm>
            <a:off x="2124113" y="4239837"/>
            <a:ext cx="3195484" cy="1569660"/>
          </a:xfrm>
          <a:prstGeom prst="rect">
            <a:avLst/>
          </a:prstGeom>
          <a:noFill/>
        </p:spPr>
        <p:txBody>
          <a:bodyPr wrap="square" rtlCol="0">
            <a:spAutoFit/>
          </a:bodyPr>
          <a:lstStyle/>
          <a:p>
            <a:pPr algn="ctr"/>
            <a:r>
              <a:rPr lang="en-US" sz="2400" b="1" dirty="0">
                <a:latin typeface="Palatino Linotype" panose="02040502050505030304" pitchFamily="18" charset="0"/>
              </a:rPr>
              <a:t>Client-side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sends requests to the server.</a:t>
            </a:r>
          </a:p>
        </p:txBody>
      </p:sp>
      <p:sp>
        <p:nvSpPr>
          <p:cNvPr id="13" name="CasellaDiTesto 12"/>
          <p:cNvSpPr txBox="1"/>
          <p:nvPr/>
        </p:nvSpPr>
        <p:spPr>
          <a:xfrm>
            <a:off x="6275071" y="4239837"/>
            <a:ext cx="3823585" cy="1938992"/>
          </a:xfrm>
          <a:prstGeom prst="rect">
            <a:avLst/>
          </a:prstGeom>
          <a:noFill/>
        </p:spPr>
        <p:txBody>
          <a:bodyPr wrap="square" rtlCol="0">
            <a:spAutoFit/>
          </a:bodyPr>
          <a:lstStyle/>
          <a:p>
            <a:pPr algn="ctr"/>
            <a:r>
              <a:rPr lang="en-US" sz="2400" b="1" dirty="0">
                <a:latin typeface="Palatino Linotype" panose="02040502050505030304" pitchFamily="18" charset="0"/>
              </a:rPr>
              <a:t>Server-side API</a:t>
            </a:r>
            <a:r>
              <a:rPr lang="en-US" sz="2400" dirty="0">
                <a:latin typeface="Palatino Linotype" panose="02040502050505030304" pitchFamily="18" charset="0"/>
              </a:rPr>
              <a:t>: </a:t>
            </a:r>
          </a:p>
          <a:p>
            <a:pPr algn="ctr"/>
            <a:r>
              <a:rPr lang="en-US" sz="2400" dirty="0">
                <a:latin typeface="Palatino Linotype" panose="02040502050505030304" pitchFamily="18" charset="0"/>
              </a:rPr>
              <a:t>The piece of software that receives the requests and the endpoints that provide the requested resources.</a:t>
            </a:r>
          </a:p>
        </p:txBody>
      </p:sp>
      <p:cxnSp>
        <p:nvCxnSpPr>
          <p:cNvPr id="15" name="Connettore 2 14"/>
          <p:cNvCxnSpPr/>
          <p:nvPr/>
        </p:nvCxnSpPr>
        <p:spPr>
          <a:xfrm>
            <a:off x="3721855" y="2958771"/>
            <a:ext cx="0" cy="12810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p:cNvCxnSpPr/>
          <p:nvPr/>
        </p:nvCxnSpPr>
        <p:spPr>
          <a:xfrm flipH="1">
            <a:off x="8186861" y="3419729"/>
            <a:ext cx="2" cy="788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800722" y="2499068"/>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7</a:t>
            </a:fld>
            <a:endParaRPr lang="en-GB"/>
          </a:p>
        </p:txBody>
      </p:sp>
      <p:sp>
        <p:nvSpPr>
          <p:cNvPr id="14" name="Rettangolo 13"/>
          <p:cNvSpPr/>
          <p:nvPr/>
        </p:nvSpPr>
        <p:spPr>
          <a:xfrm>
            <a:off x="648075" y="1304362"/>
            <a:ext cx="10928505" cy="424732"/>
          </a:xfrm>
          <a:prstGeom prst="rect">
            <a:avLst/>
          </a:prstGeom>
        </p:spPr>
        <p:txBody>
          <a:bodyPr wrap="none">
            <a:spAutoFit/>
          </a:bodyPr>
          <a:lstStyle/>
          <a:p>
            <a:pPr marL="342900" indent="-342900">
              <a:lnSpc>
                <a:spcPct val="90000"/>
              </a:lnSpc>
              <a:buClr>
                <a:srgbClr val="00B050"/>
              </a:buClr>
              <a:buFont typeface="Wingdings" panose="05000000000000000000" pitchFamily="2" charset="2"/>
              <a:buChar char="Ø"/>
            </a:pPr>
            <a:r>
              <a:rPr lang="en-US" sz="2400" dirty="0">
                <a:latin typeface="Palatino Linotype" panose="02040502050505030304" pitchFamily="18" charset="0"/>
              </a:rPr>
              <a:t>Most of Web APIs are request-response APIs that rely on the HTTP protocol.</a:t>
            </a:r>
          </a:p>
        </p:txBody>
      </p:sp>
      <p:sp>
        <p:nvSpPr>
          <p:cNvPr id="16" name="Rettangolo 15">
            <a:extLst>
              <a:ext uri="{FF2B5EF4-FFF2-40B4-BE49-F238E27FC236}">
                <a16:creationId xmlns:a16="http://schemas.microsoft.com/office/drawing/2014/main" id="{9B42E03C-C1C8-AD15-D420-524FD951F51B}"/>
              </a:ext>
            </a:extLst>
          </p:cNvPr>
          <p:cNvSpPr/>
          <p:nvPr/>
        </p:nvSpPr>
        <p:spPr>
          <a:xfrm>
            <a:off x="7800722" y="2805399"/>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
        <p:nvSpPr>
          <p:cNvPr id="21" name="Rettangolo 20">
            <a:extLst>
              <a:ext uri="{FF2B5EF4-FFF2-40B4-BE49-F238E27FC236}">
                <a16:creationId xmlns:a16="http://schemas.microsoft.com/office/drawing/2014/main" id="{E5D50277-CC8B-E2C9-ED07-634BD07840E0}"/>
              </a:ext>
            </a:extLst>
          </p:cNvPr>
          <p:cNvSpPr/>
          <p:nvPr/>
        </p:nvSpPr>
        <p:spPr>
          <a:xfrm>
            <a:off x="7806903" y="3124837"/>
            <a:ext cx="1063705" cy="2639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it-IT" sz="1600" dirty="0" err="1">
                <a:latin typeface="Palatino Linotype" panose="02040502050505030304" pitchFamily="18" charset="0"/>
              </a:rPr>
              <a:t>Endpoint</a:t>
            </a:r>
            <a:endParaRPr lang="en-GB" sz="1600" dirty="0">
              <a:latin typeface="Palatino Linotype" panose="02040502050505030304" pitchFamily="18" charset="0"/>
            </a:endParaRPr>
          </a:p>
        </p:txBody>
      </p:sp>
    </p:spTree>
    <p:extLst>
      <p:ext uri="{BB962C8B-B14F-4D97-AF65-F5344CB8AC3E}">
        <p14:creationId xmlns:p14="http://schemas.microsoft.com/office/powerpoint/2010/main" val="280791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Examples of API in wearable sensors</a:t>
            </a:r>
          </a:p>
        </p:txBody>
      </p:sp>
      <p:sp>
        <p:nvSpPr>
          <p:cNvPr id="9" name="CasellaDiTesto 8"/>
          <p:cNvSpPr txBox="1"/>
          <p:nvPr/>
        </p:nvSpPr>
        <p:spPr>
          <a:xfrm>
            <a:off x="8630378" y="1388838"/>
            <a:ext cx="2803149" cy="400110"/>
          </a:xfrm>
          <a:prstGeom prst="rect">
            <a:avLst/>
          </a:prstGeom>
          <a:noFill/>
        </p:spPr>
        <p:txBody>
          <a:bodyPr wrap="square" rtlCol="0">
            <a:spAutoFit/>
          </a:bodyPr>
          <a:lstStyle/>
          <a:p>
            <a:pPr algn="ctr"/>
            <a:r>
              <a:rPr lang="en-US" sz="2000" dirty="0">
                <a:latin typeface="Palatino Linotype" panose="02040502050505030304" pitchFamily="18" charset="0"/>
              </a:rPr>
              <a:t>Web application</a:t>
            </a:r>
          </a:p>
        </p:txBody>
      </p:sp>
      <p:pic>
        <p:nvPicPr>
          <p:cNvPr id="12" name="Immagine 11"/>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0211"/>
          <a:stretch/>
        </p:blipFill>
        <p:spPr>
          <a:xfrm>
            <a:off x="74112" y="2995740"/>
            <a:ext cx="2336193" cy="2601863"/>
          </a:xfrm>
          <a:prstGeom prst="rect">
            <a:avLst/>
          </a:prstGeom>
        </p:spPr>
      </p:pic>
      <p:grpSp>
        <p:nvGrpSpPr>
          <p:cNvPr id="14" name="Gruppo 13"/>
          <p:cNvGrpSpPr/>
          <p:nvPr/>
        </p:nvGrpSpPr>
        <p:grpSpPr>
          <a:xfrm>
            <a:off x="8611519" y="1788948"/>
            <a:ext cx="2822008" cy="1858855"/>
            <a:chOff x="2468717" y="1160208"/>
            <a:chExt cx="5131618" cy="3607362"/>
          </a:xfrm>
        </p:grpSpPr>
        <p:pic>
          <p:nvPicPr>
            <p:cNvPr id="13" name="Immagine 12"/>
            <p:cNvPicPr>
              <a:picLocks noChangeAspect="1"/>
            </p:cNvPicPr>
            <p:nvPr/>
          </p:nvPicPr>
          <p:blipFill rotWithShape="1">
            <a:blip r:embed="rId4" cstate="print">
              <a:extLst>
                <a:ext uri="{28A0092B-C50C-407E-A947-70E740481C1C}">
                  <a14:useLocalDpi xmlns:a14="http://schemas.microsoft.com/office/drawing/2010/main" val="0"/>
                </a:ext>
              </a:extLst>
            </a:blip>
            <a:srcRect t="2151" b="32760"/>
            <a:stretch/>
          </p:blipFill>
          <p:spPr>
            <a:xfrm>
              <a:off x="2468717" y="1160208"/>
              <a:ext cx="5131618" cy="3607362"/>
            </a:xfrm>
            <a:prstGeom prst="rect">
              <a:avLst/>
            </a:prstGeom>
          </p:spPr>
        </p:pic>
        <p:pic>
          <p:nvPicPr>
            <p:cNvPr id="8" name="Immagin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1781" y="1622321"/>
              <a:ext cx="3578942" cy="2013155"/>
            </a:xfrm>
            <a:prstGeom prst="rect">
              <a:avLst/>
            </a:prstGeom>
          </p:spPr>
        </p:pic>
      </p:grpSp>
      <p:sp>
        <p:nvSpPr>
          <p:cNvPr id="15" name="CasellaDiTesto 14"/>
          <p:cNvSpPr txBox="1"/>
          <p:nvPr/>
        </p:nvSpPr>
        <p:spPr>
          <a:xfrm>
            <a:off x="218783" y="3152641"/>
            <a:ext cx="2803149" cy="400110"/>
          </a:xfrm>
          <a:prstGeom prst="rect">
            <a:avLst/>
          </a:prstGeom>
          <a:noFill/>
        </p:spPr>
        <p:txBody>
          <a:bodyPr wrap="square" rtlCol="0">
            <a:spAutoFit/>
          </a:bodyPr>
          <a:lstStyle/>
          <a:p>
            <a:r>
              <a:rPr lang="en-US" sz="2000" dirty="0">
                <a:latin typeface="Palatino Linotype" panose="02040502050505030304" pitchFamily="18" charset="0"/>
              </a:rPr>
              <a:t>Wearable device</a:t>
            </a:r>
          </a:p>
        </p:txBody>
      </p:sp>
      <p:pic>
        <p:nvPicPr>
          <p:cNvPr id="17" name="Immagin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0503" y="3254254"/>
            <a:ext cx="988101" cy="2010706"/>
          </a:xfrm>
          <a:prstGeom prst="rect">
            <a:avLst/>
          </a:prstGeom>
        </p:spPr>
      </p:pic>
      <p:sp>
        <p:nvSpPr>
          <p:cNvPr id="18" name="CasellaDiTesto 17"/>
          <p:cNvSpPr txBox="1"/>
          <p:nvPr/>
        </p:nvSpPr>
        <p:spPr>
          <a:xfrm>
            <a:off x="3240689" y="2538556"/>
            <a:ext cx="2145712" cy="707886"/>
          </a:xfrm>
          <a:prstGeom prst="rect">
            <a:avLst/>
          </a:prstGeom>
          <a:noFill/>
        </p:spPr>
        <p:txBody>
          <a:bodyPr wrap="square" rtlCol="0">
            <a:spAutoFit/>
          </a:bodyPr>
          <a:lstStyle/>
          <a:p>
            <a:pPr algn="ctr"/>
            <a:r>
              <a:rPr lang="en-US" sz="2000" dirty="0">
                <a:latin typeface="Palatino Linotype" panose="02040502050505030304" pitchFamily="18" charset="0"/>
              </a:rPr>
              <a:t>Proprietary mobile app</a:t>
            </a:r>
          </a:p>
        </p:txBody>
      </p:sp>
      <p:cxnSp>
        <p:nvCxnSpPr>
          <p:cNvPr id="21" name="Connettore 2 20"/>
          <p:cNvCxnSpPr/>
          <p:nvPr/>
        </p:nvCxnSpPr>
        <p:spPr>
          <a:xfrm flipV="1">
            <a:off x="2026008" y="4296672"/>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ttore 2 21"/>
          <p:cNvCxnSpPr/>
          <p:nvPr/>
        </p:nvCxnSpPr>
        <p:spPr>
          <a:xfrm flipH="1" flipV="1">
            <a:off x="1988587" y="4562110"/>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1853336" y="3810122"/>
            <a:ext cx="2160596" cy="400110"/>
          </a:xfrm>
          <a:prstGeom prst="rect">
            <a:avLst/>
          </a:prstGeom>
          <a:noFill/>
        </p:spPr>
        <p:txBody>
          <a:bodyPr wrap="square" rtlCol="0">
            <a:spAutoFit/>
          </a:bodyPr>
          <a:lstStyle/>
          <a:p>
            <a:r>
              <a:rPr lang="en-US" sz="2000" dirty="0">
                <a:latin typeface="Palatino Linotype" panose="02040502050505030304" pitchFamily="18" charset="0"/>
              </a:rPr>
              <a:t>Bluetooth API</a:t>
            </a:r>
          </a:p>
        </p:txBody>
      </p:sp>
      <p:sp>
        <p:nvSpPr>
          <p:cNvPr id="24" name="Cilindro 23"/>
          <p:cNvSpPr/>
          <p:nvPr/>
        </p:nvSpPr>
        <p:spPr>
          <a:xfrm>
            <a:off x="6505879" y="3732790"/>
            <a:ext cx="1665120" cy="153217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bg1"/>
                </a:solidFill>
                <a:latin typeface="Palatino Linotype" panose="02040502050505030304" pitchFamily="18" charset="0"/>
              </a:rPr>
              <a:t>Sensor company database</a:t>
            </a:r>
            <a:endParaRPr lang="en-GB" sz="2000" dirty="0">
              <a:solidFill>
                <a:schemeClr val="bg1"/>
              </a:solidFill>
              <a:latin typeface="Palatino Linotype" panose="02040502050505030304" pitchFamily="18" charset="0"/>
            </a:endParaRPr>
          </a:p>
        </p:txBody>
      </p:sp>
      <p:cxnSp>
        <p:nvCxnSpPr>
          <p:cNvPr id="25" name="Connettore 2 24"/>
          <p:cNvCxnSpPr/>
          <p:nvPr/>
        </p:nvCxnSpPr>
        <p:spPr>
          <a:xfrm flipV="1">
            <a:off x="4961634" y="4377177"/>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p:cNvCxnSpPr/>
          <p:nvPr/>
        </p:nvCxnSpPr>
        <p:spPr>
          <a:xfrm flipH="1" flipV="1">
            <a:off x="4929579" y="4636599"/>
            <a:ext cx="146584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4961634" y="3875556"/>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28" name="Connettore 2 27"/>
          <p:cNvCxnSpPr/>
          <p:nvPr/>
        </p:nvCxnSpPr>
        <p:spPr>
          <a:xfrm flipV="1">
            <a:off x="8232524" y="3251603"/>
            <a:ext cx="607594" cy="5606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p:cNvCxnSpPr/>
          <p:nvPr/>
        </p:nvCxnSpPr>
        <p:spPr>
          <a:xfrm flipH="1">
            <a:off x="8397986" y="3390283"/>
            <a:ext cx="638661" cy="6311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670732" y="375089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cxnSp>
        <p:nvCxnSpPr>
          <p:cNvPr id="34" name="Connettore 2 33"/>
          <p:cNvCxnSpPr/>
          <p:nvPr/>
        </p:nvCxnSpPr>
        <p:spPr>
          <a:xfrm flipV="1">
            <a:off x="5170467" y="2459928"/>
            <a:ext cx="724595" cy="5649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ttore 2 34"/>
          <p:cNvCxnSpPr/>
          <p:nvPr/>
        </p:nvCxnSpPr>
        <p:spPr>
          <a:xfrm flipH="1">
            <a:off x="5240332" y="2629257"/>
            <a:ext cx="819859" cy="62109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CasellaDiTesto 40"/>
          <p:cNvSpPr txBox="1"/>
          <p:nvPr/>
        </p:nvSpPr>
        <p:spPr>
          <a:xfrm>
            <a:off x="4893314" y="2095022"/>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sp>
        <p:nvSpPr>
          <p:cNvPr id="45" name="Cilindro 44"/>
          <p:cNvSpPr/>
          <p:nvPr/>
        </p:nvSpPr>
        <p:spPr>
          <a:xfrm>
            <a:off x="6122744" y="1537667"/>
            <a:ext cx="1542112" cy="109399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err="1">
                <a:solidFill>
                  <a:schemeClr val="bg1"/>
                </a:solidFill>
                <a:latin typeface="Palatino Linotype" panose="02040502050505030304" pitchFamily="18" charset="0"/>
              </a:rPr>
              <a:t>Map</a:t>
            </a:r>
            <a:r>
              <a:rPr lang="it-IT" sz="2000" dirty="0">
                <a:solidFill>
                  <a:schemeClr val="bg1"/>
                </a:solidFill>
                <a:latin typeface="Palatino Linotype" panose="02040502050505030304" pitchFamily="18" charset="0"/>
              </a:rPr>
              <a:t> database</a:t>
            </a:r>
            <a:endParaRPr lang="en-GB" sz="2000" dirty="0">
              <a:solidFill>
                <a:schemeClr val="bg1"/>
              </a:solidFill>
              <a:latin typeface="Palatino Linotype" panose="02040502050505030304" pitchFamily="18" charset="0"/>
            </a:endParaRPr>
          </a:p>
        </p:txBody>
      </p:sp>
      <p:cxnSp>
        <p:nvCxnSpPr>
          <p:cNvPr id="46" name="Connettore 2 45"/>
          <p:cNvCxnSpPr/>
          <p:nvPr/>
        </p:nvCxnSpPr>
        <p:spPr>
          <a:xfrm>
            <a:off x="8300167" y="5049946"/>
            <a:ext cx="763755" cy="36365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p:cNvCxnSpPr/>
          <p:nvPr/>
        </p:nvCxnSpPr>
        <p:spPr>
          <a:xfrm flipH="1" flipV="1">
            <a:off x="8171000" y="5231775"/>
            <a:ext cx="752707" cy="3910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CasellaDiTesto 52"/>
          <p:cNvSpPr txBox="1"/>
          <p:nvPr/>
        </p:nvSpPr>
        <p:spPr>
          <a:xfrm>
            <a:off x="8536321" y="4736045"/>
            <a:ext cx="1465843" cy="400110"/>
          </a:xfrm>
          <a:prstGeom prst="rect">
            <a:avLst/>
          </a:prstGeom>
          <a:noFill/>
        </p:spPr>
        <p:txBody>
          <a:bodyPr wrap="square" rtlCol="0">
            <a:spAutoFit/>
          </a:bodyPr>
          <a:lstStyle/>
          <a:p>
            <a:r>
              <a:rPr lang="en-US" sz="2000" dirty="0">
                <a:latin typeface="Palatino Linotype" panose="02040502050505030304" pitchFamily="18" charset="0"/>
              </a:rPr>
              <a:t>Web API</a:t>
            </a:r>
          </a:p>
        </p:txBody>
      </p:sp>
      <p:pic>
        <p:nvPicPr>
          <p:cNvPr id="54" name="Immagine 53"/>
          <p:cNvPicPr>
            <a:picLocks noChangeAspect="1"/>
          </p:cNvPicPr>
          <p:nvPr/>
        </p:nvPicPr>
        <p:blipFill rotWithShape="1">
          <a:blip r:embed="rId7">
            <a:extLst>
              <a:ext uri="{28A0092B-C50C-407E-A947-70E740481C1C}">
                <a14:useLocalDpi xmlns:a14="http://schemas.microsoft.com/office/drawing/2010/main" val="0"/>
              </a:ext>
            </a:extLst>
          </a:blip>
          <a:srcRect l="14272" r="20832" b="2506"/>
          <a:stretch/>
        </p:blipFill>
        <p:spPr>
          <a:xfrm>
            <a:off x="9036647" y="5142730"/>
            <a:ext cx="850036" cy="1277002"/>
          </a:xfrm>
          <a:prstGeom prst="rect">
            <a:avLst/>
          </a:prstGeom>
        </p:spPr>
      </p:pic>
      <p:sp>
        <p:nvSpPr>
          <p:cNvPr id="55" name="CasellaDiTesto 54"/>
          <p:cNvSpPr txBox="1"/>
          <p:nvPr/>
        </p:nvSpPr>
        <p:spPr>
          <a:xfrm>
            <a:off x="9461665" y="5427288"/>
            <a:ext cx="2803149" cy="707886"/>
          </a:xfrm>
          <a:prstGeom prst="rect">
            <a:avLst/>
          </a:prstGeom>
          <a:noFill/>
        </p:spPr>
        <p:txBody>
          <a:bodyPr wrap="square" rtlCol="0">
            <a:spAutoFit/>
          </a:bodyPr>
          <a:lstStyle/>
          <a:p>
            <a:pPr algn="ctr"/>
            <a:r>
              <a:rPr lang="en-US" sz="2000" dirty="0">
                <a:latin typeface="Palatino Linotype" panose="02040502050505030304" pitchFamily="18" charset="0"/>
              </a:rPr>
              <a:t>Other third-party application</a:t>
            </a:r>
          </a:p>
        </p:txBody>
      </p:sp>
      <p:sp>
        <p:nvSpPr>
          <p:cNvPr id="3" name="Segnaposto numero diapositiva 2"/>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938890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Approaches</a:t>
            </a:r>
            <a:r>
              <a:rPr lang="it-IT" dirty="0"/>
              <a:t> to design </a:t>
            </a:r>
            <a:r>
              <a:rPr lang="it-IT" dirty="0" err="1"/>
              <a:t>request-response</a:t>
            </a:r>
            <a:r>
              <a:rPr lang="it-IT" dirty="0"/>
              <a:t> Web API</a:t>
            </a:r>
            <a:endParaRPr lang="en-GB" dirty="0"/>
          </a:p>
        </p:txBody>
      </p:sp>
      <p:sp>
        <p:nvSpPr>
          <p:cNvPr id="3" name="Segnaposto contenuto 2"/>
          <p:cNvSpPr>
            <a:spLocks noGrp="1"/>
          </p:cNvSpPr>
          <p:nvPr>
            <p:ph idx="1"/>
          </p:nvPr>
        </p:nvSpPr>
        <p:spPr/>
        <p:txBody>
          <a:bodyPr/>
          <a:lstStyle/>
          <a:p>
            <a:r>
              <a:rPr lang="en-GB" dirty="0"/>
              <a:t>Web APIs are realized using protocols and/or specifications to define the semantics and syntax of the messages exchanged by client and server. </a:t>
            </a:r>
          </a:p>
          <a:p>
            <a:pPr marL="0" indent="0">
              <a:buNone/>
            </a:pPr>
            <a:r>
              <a:rPr lang="en-GB" dirty="0">
                <a:sym typeface="Wingdings" panose="05000000000000000000" pitchFamily="2" charset="2"/>
              </a:rPr>
              <a:t>	 </a:t>
            </a:r>
            <a:r>
              <a:rPr lang="en-GB" b="1" dirty="0">
                <a:sym typeface="Wingdings" panose="05000000000000000000" pitchFamily="2" charset="2"/>
              </a:rPr>
              <a:t>API architectures</a:t>
            </a:r>
          </a:p>
          <a:p>
            <a:pPr marL="0" indent="0">
              <a:buNone/>
            </a:pPr>
            <a:endParaRPr lang="en-GB" b="1" dirty="0"/>
          </a:p>
          <a:p>
            <a:r>
              <a:rPr lang="en-GB" dirty="0"/>
              <a:t>Most popular request-response API architectures</a:t>
            </a:r>
            <a:r>
              <a:rPr lang="en-US" dirty="0"/>
              <a:t>:</a:t>
            </a:r>
          </a:p>
          <a:p>
            <a:pPr lvl="1"/>
            <a:r>
              <a:rPr lang="en-US" sz="2400" b="1" dirty="0"/>
              <a:t>RPC</a:t>
            </a:r>
            <a:r>
              <a:rPr lang="en-US" sz="2400" dirty="0"/>
              <a:t>: Remote Procedure Call</a:t>
            </a:r>
          </a:p>
          <a:p>
            <a:pPr lvl="1"/>
            <a:r>
              <a:rPr lang="en-US" sz="2400" b="1" dirty="0"/>
              <a:t>SOAP</a:t>
            </a:r>
            <a:r>
              <a:rPr lang="en-US" sz="2400" dirty="0"/>
              <a:t>: Simple Object Access Protocol</a:t>
            </a:r>
          </a:p>
          <a:p>
            <a:pPr lvl="1"/>
            <a:r>
              <a:rPr lang="en-US" sz="2400" b="1" dirty="0"/>
              <a:t>REST</a:t>
            </a:r>
            <a:r>
              <a:rPr lang="en-US" sz="2400" dirty="0"/>
              <a:t> architectural style</a:t>
            </a:r>
          </a:p>
          <a:p>
            <a:pPr lvl="2"/>
            <a:r>
              <a:rPr lang="en-US" sz="2400" dirty="0"/>
              <a:t>In this case the API is called </a:t>
            </a:r>
            <a:r>
              <a:rPr lang="en-US" sz="2400" b="1" dirty="0"/>
              <a:t>RESTful API</a:t>
            </a:r>
            <a:r>
              <a:rPr lang="en-US" sz="2400" dirty="0"/>
              <a:t>.</a:t>
            </a:r>
          </a:p>
          <a:p>
            <a:pPr lvl="1"/>
            <a:r>
              <a:rPr lang="it-IT" sz="2400" b="1" dirty="0" err="1"/>
              <a:t>GraphQL</a:t>
            </a:r>
            <a:endParaRPr lang="en-GB" sz="2400" b="1"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10934488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2414</Words>
  <Application>Microsoft Macintosh PowerPoint</Application>
  <PresentationFormat>Widescreen</PresentationFormat>
  <Paragraphs>297</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Consolas</vt:lpstr>
      <vt:lpstr>Courier New</vt:lpstr>
      <vt:lpstr>Menlo</vt:lpstr>
      <vt:lpstr>Palatino Linotype</vt:lpstr>
      <vt:lpstr>Times New Roman</vt:lpstr>
      <vt:lpstr>Wingdings</vt:lpstr>
      <vt:lpstr>Tema di Office</vt:lpstr>
      <vt:lpstr>PowerPoint Presentation</vt:lpstr>
      <vt:lpstr>Application programming interface (API)</vt:lpstr>
      <vt:lpstr>Application programming interface (API)</vt:lpstr>
      <vt:lpstr>Release policy</vt:lpstr>
      <vt:lpstr>Some API types</vt:lpstr>
      <vt:lpstr>Web API</vt:lpstr>
      <vt:lpstr>Request-response Web API</vt:lpstr>
      <vt:lpstr>Examples of API in wearable sensors</vt:lpstr>
      <vt:lpstr>Approaches to design request-response Web API</vt:lpstr>
      <vt:lpstr>Remote Procedure Call (RPC)</vt:lpstr>
      <vt:lpstr>Remote Procedure Call (RPC)</vt:lpstr>
      <vt:lpstr>Example of RPC</vt:lpstr>
      <vt:lpstr>Simple Object Access Protocol (SOAP)</vt:lpstr>
      <vt:lpstr>Example of SOAP messages</vt:lpstr>
      <vt:lpstr>SOAP: pros and cons</vt:lpstr>
      <vt:lpstr>RESTful APIs</vt:lpstr>
      <vt:lpstr>RESTful APIs: pros and cons</vt:lpstr>
      <vt:lpstr>The IMPACT BWTHW RESTful API</vt:lpstr>
      <vt:lpstr>The ping endpoint</vt:lpstr>
      <vt:lpstr>The ping endpoint</vt:lpstr>
      <vt:lpstr>GraphQL</vt:lpstr>
      <vt:lpstr>ADD EXAMPLE</vt:lpstr>
      <vt:lpstr>Summary of types of request-response Web APIs</vt:lpstr>
      <vt:lpstr>Request-response API architecture</vt:lpstr>
      <vt:lpstr>Event-driven API architecture</vt:lpstr>
      <vt:lpstr>WebSocket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456</cp:revision>
  <dcterms:created xsi:type="dcterms:W3CDTF">2021-07-19T09:08:13Z</dcterms:created>
  <dcterms:modified xsi:type="dcterms:W3CDTF">2024-04-08T12:05:42Z</dcterms:modified>
</cp:coreProperties>
</file>