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401" r:id="rId3"/>
    <p:sldId id="398" r:id="rId4"/>
    <p:sldId id="366" r:id="rId5"/>
    <p:sldId id="40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6" autoAdjust="0"/>
    <p:restoredTop sz="87729"/>
  </p:normalViewPr>
  <p:slideViewPr>
    <p:cSldViewPr snapToGrid="0">
      <p:cViewPr varScale="1">
        <p:scale>
          <a:sx n="86" d="100"/>
          <a:sy n="86" d="100"/>
        </p:scale>
        <p:origin x="248" y="6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5/16/24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93785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21716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26255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7131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2023-2024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Symposium</a:t>
            </a:r>
            <a:endParaRPr lang="en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devices</a:t>
            </a:r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8A145D-8226-994F-B500-D78B3CF7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</a:t>
            </a:fld>
            <a:endParaRPr lang="en-GB"/>
          </a:p>
        </p:txBody>
      </p:sp>
      <p:sp>
        <p:nvSpPr>
          <p:cNvPr id="4" name="Content Placeholder 21">
            <a:extLst>
              <a:ext uri="{FF2B5EF4-FFF2-40B4-BE49-F238E27FC236}">
                <a16:creationId xmlns:a16="http://schemas.microsoft.com/office/drawing/2014/main" id="{CAB8428E-DDB5-A89A-002B-85211C1A6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395" y="4405747"/>
            <a:ext cx="4390242" cy="22903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Polar H10 Heart Rate Monitor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Bluetooth and ANT+ communication </a:t>
            </a:r>
          </a:p>
          <a:p>
            <a:r>
              <a:rPr lang="en-US" dirty="0"/>
              <a:t>Sampling rate of 1 Hz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0329A-A29B-7E51-689F-4A5BD88807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24" t="11890" r="16842" b="10261"/>
          <a:stretch/>
        </p:blipFill>
        <p:spPr>
          <a:xfrm>
            <a:off x="7873339" y="1098124"/>
            <a:ext cx="2624447" cy="30846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7A9707-58C9-CBE4-0814-A37C50D7B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67" y="1420093"/>
            <a:ext cx="4489576" cy="2207718"/>
          </a:xfrm>
          <a:prstGeom prst="rect">
            <a:avLst/>
          </a:prstGeom>
        </p:spPr>
      </p:pic>
      <p:sp>
        <p:nvSpPr>
          <p:cNvPr id="12" name="Content Placeholder 21">
            <a:extLst>
              <a:ext uri="{FF2B5EF4-FFF2-40B4-BE49-F238E27FC236}">
                <a16:creationId xmlns:a16="http://schemas.microsoft.com/office/drawing/2014/main" id="{6C92B5A5-5FDE-498A-3C1F-CEF9C0CC8BB0}"/>
              </a:ext>
            </a:extLst>
          </p:cNvPr>
          <p:cNvSpPr txBox="1">
            <a:spLocks/>
          </p:cNvSpPr>
          <p:nvPr/>
        </p:nvSpPr>
        <p:spPr>
          <a:xfrm>
            <a:off x="6281694" y="4398351"/>
            <a:ext cx="5807736" cy="19579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dirty="0"/>
              <a:t>iPhone 15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r>
              <a:rPr lang="en-US" dirty="0"/>
              <a:t>Hosts a custom app that communicates with Polar H10</a:t>
            </a:r>
          </a:p>
          <a:p>
            <a:r>
              <a:rPr lang="en-US" dirty="0"/>
              <a:t>Collects and export data </a:t>
            </a:r>
          </a:p>
          <a:p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6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“protocol”</a:t>
            </a: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342A3D3D-5934-1835-374E-222525E08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volunteers wearing 1 x Polar H10 + 1x iPhone (need their Age and BW)</a:t>
            </a:r>
          </a:p>
          <a:p>
            <a:r>
              <a:rPr lang="en-US" dirty="0"/>
              <a:t>2 laps of the DEI “main” building walking as fast as possible</a:t>
            </a:r>
          </a:p>
          <a:p>
            <a:r>
              <a:rPr lang="en-US" dirty="0"/>
              <a:t>At the end, export data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BE017CB-6C2A-4A87-9EDE-F8C872C22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431" y="2730914"/>
            <a:ext cx="3594100" cy="2565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98D34D0-9A33-EF3F-0E99-928D5BE859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24" t="11890" r="16842" b="10261"/>
          <a:stretch/>
        </p:blipFill>
        <p:spPr>
          <a:xfrm>
            <a:off x="10846511" y="5011047"/>
            <a:ext cx="884020" cy="1039033"/>
          </a:xfrm>
          <a:prstGeom prst="rect">
            <a:avLst/>
          </a:prstGeom>
        </p:spPr>
      </p:pic>
      <p:pic>
        <p:nvPicPr>
          <p:cNvPr id="27" name="Picture 26" descr="A aerial view of a building&#10;&#10;Description automatically generated">
            <a:extLst>
              <a:ext uri="{FF2B5EF4-FFF2-40B4-BE49-F238E27FC236}">
                <a16:creationId xmlns:a16="http://schemas.microsoft.com/office/drawing/2014/main" id="{C2350770-E33B-6BCA-89D3-97A8D0D1D8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440" y="3207894"/>
            <a:ext cx="2514060" cy="3426241"/>
          </a:xfrm>
          <a:prstGeom prst="rect">
            <a:avLst/>
          </a:prstGeom>
        </p:spPr>
      </p:pic>
      <p:sp>
        <p:nvSpPr>
          <p:cNvPr id="32" name="Down Arrow 31">
            <a:extLst>
              <a:ext uri="{FF2B5EF4-FFF2-40B4-BE49-F238E27FC236}">
                <a16:creationId xmlns:a16="http://schemas.microsoft.com/office/drawing/2014/main" id="{ED079F7D-D51F-67E3-70C0-52D9FD51B84B}"/>
              </a:ext>
            </a:extLst>
          </p:cNvPr>
          <p:cNvSpPr/>
          <p:nvPr/>
        </p:nvSpPr>
        <p:spPr>
          <a:xfrm rot="631478">
            <a:off x="5486441" y="3613554"/>
            <a:ext cx="328863" cy="301591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CE2480AE-21C6-EFBD-B5E7-47B4F6356E0D}"/>
              </a:ext>
            </a:extLst>
          </p:cNvPr>
          <p:cNvSpPr/>
          <p:nvPr/>
        </p:nvSpPr>
        <p:spPr>
          <a:xfrm rot="11479313">
            <a:off x="3541200" y="3269008"/>
            <a:ext cx="328863" cy="301591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E58F5445-2FF3-F162-6567-8F8B9A455CDA}"/>
              </a:ext>
            </a:extLst>
          </p:cNvPr>
          <p:cNvSpPr/>
          <p:nvPr/>
        </p:nvSpPr>
        <p:spPr>
          <a:xfrm rot="5956526">
            <a:off x="4195508" y="5607172"/>
            <a:ext cx="328863" cy="18015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D5552FFF-41F6-96C4-FA4C-FB1B672A5E05}"/>
              </a:ext>
            </a:extLst>
          </p:cNvPr>
          <p:cNvSpPr/>
          <p:nvPr/>
        </p:nvSpPr>
        <p:spPr>
          <a:xfrm rot="16768234">
            <a:off x="4806690" y="2427697"/>
            <a:ext cx="328863" cy="18015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4CD1E3D-6C72-053A-897B-5FCBB34A0F84}"/>
              </a:ext>
            </a:extLst>
          </p:cNvPr>
          <p:cNvSpPr/>
          <p:nvPr/>
        </p:nvSpPr>
        <p:spPr>
          <a:xfrm>
            <a:off x="5787853" y="3343103"/>
            <a:ext cx="320842" cy="301110"/>
          </a:xfrm>
          <a:prstGeom prst="ellipse">
            <a:avLst/>
          </a:prstGeom>
          <a:pattFill prst="lgCheck">
            <a:fgClr>
              <a:schemeClr val="dk1"/>
            </a:fgClr>
            <a:bgClr>
              <a:schemeClr val="bg1"/>
            </a:bgClr>
          </a:pattFill>
          <a:ln w="127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C2381EFA-8565-5E45-11B1-05D5FC9590CF}"/>
              </a:ext>
            </a:extLst>
          </p:cNvPr>
          <p:cNvSpPr/>
          <p:nvPr/>
        </p:nvSpPr>
        <p:spPr>
          <a:xfrm>
            <a:off x="5591949" y="3487261"/>
            <a:ext cx="905854" cy="105270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862695-87CD-3123-63BC-5A2239C2687C}"/>
              </a:ext>
            </a:extLst>
          </p:cNvPr>
          <p:cNvSpPr txBox="1"/>
          <p:nvPr/>
        </p:nvSpPr>
        <p:spPr>
          <a:xfrm>
            <a:off x="6112329" y="3997248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Start/Stop</a:t>
            </a:r>
          </a:p>
        </p:txBody>
      </p:sp>
    </p:spTree>
    <p:extLst>
      <p:ext uri="{BB962C8B-B14F-4D97-AF65-F5344CB8AC3E}">
        <p14:creationId xmlns:p14="http://schemas.microsoft.com/office/powerpoint/2010/main" val="180765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aim</a:t>
            </a:r>
            <a:endParaRPr lang="en-IT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BD54680-C4AA-3741-1B3D-F704809292EC}"/>
              </a:ext>
            </a:extLst>
          </p:cNvPr>
          <p:cNvSpPr txBox="1">
            <a:spLocks/>
          </p:cNvSpPr>
          <p:nvPr/>
        </p:nvSpPr>
        <p:spPr>
          <a:xfrm>
            <a:off x="539647" y="1259174"/>
            <a:ext cx="11256840" cy="4922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Rank the 5 subjects by cardiovascular health evaluated according to their estimated VO2</a:t>
            </a:r>
            <a:r>
              <a:rPr lang="en-US" baseline="-25000" dirty="0"/>
              <a:t>MAX </a:t>
            </a:r>
            <a:r>
              <a:rPr lang="en-US" dirty="0"/>
              <a:t>calculated from the recorded heart rate </a:t>
            </a:r>
            <a:endParaRPr lang="en-US" baseline="-25000" dirty="0"/>
          </a:p>
          <a:p>
            <a:endParaRPr lang="en-US" baseline="-25000" dirty="0"/>
          </a:p>
          <a:p>
            <a:r>
              <a:rPr lang="en-US" dirty="0"/>
              <a:t>VO2</a:t>
            </a:r>
            <a:r>
              <a:rPr lang="en-US" baseline="-25000" dirty="0"/>
              <a:t>MAX </a:t>
            </a:r>
            <a:r>
              <a:rPr lang="en-US" dirty="0"/>
              <a:t>is the </a:t>
            </a:r>
            <a:r>
              <a:rPr lang="en-US" sz="2400" b="0" dirty="0">
                <a:latin typeface="Palatino Linotype" panose="02040502050505030304" pitchFamily="18" charset="0"/>
              </a:rPr>
              <a:t>maximum </a:t>
            </a:r>
          </a:p>
          <a:p>
            <a:pPr marL="0" indent="0">
              <a:buNone/>
            </a:pPr>
            <a:r>
              <a:rPr lang="en-US" sz="2400" b="0" dirty="0">
                <a:latin typeface="Palatino Linotype" panose="02040502050505030304" pitchFamily="18" charset="0"/>
              </a:rPr>
              <a:t>oxygen volume a subject can</a:t>
            </a:r>
          </a:p>
          <a:p>
            <a:pPr marL="0" indent="0">
              <a:buNone/>
            </a:pPr>
            <a:r>
              <a:rPr lang="en-US" sz="2400" b="0" dirty="0">
                <a:latin typeface="Palatino Linotype" panose="02040502050505030304" pitchFamily="18" charset="0"/>
              </a:rPr>
              <a:t>consume per min (l/min)</a:t>
            </a:r>
            <a:r>
              <a:rPr lang="en-US" dirty="0">
                <a:latin typeface="Palatino Linotype" panose="02040502050505030304" pitchFamily="18" charset="0"/>
              </a:rPr>
              <a:t>. </a:t>
            </a:r>
            <a:endParaRPr lang="en-US" sz="2400" b="0" dirty="0"/>
          </a:p>
          <a:p>
            <a:endParaRPr lang="en-US" baseline="-25000" dirty="0"/>
          </a:p>
          <a:p>
            <a:endParaRPr lang="en-US" baseline="-25000" dirty="0"/>
          </a:p>
        </p:txBody>
      </p:sp>
      <p:pic>
        <p:nvPicPr>
          <p:cNvPr id="1026" name="Picture 2" descr="VO2max: Its Role in Running and How to Improve It | Fitpage">
            <a:extLst>
              <a:ext uri="{FF2B5EF4-FFF2-40B4-BE49-F238E27FC236}">
                <a16:creationId xmlns:a16="http://schemas.microsoft.com/office/drawing/2014/main" id="{412D241A-1443-FEE5-0EED-DFB4364F5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112" y="2970890"/>
            <a:ext cx="5707707" cy="321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64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data will look like</a:t>
            </a:r>
            <a:endParaRPr lang="en-IT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BD54680-C4AA-3741-1B3D-F704809292EC}"/>
              </a:ext>
            </a:extLst>
          </p:cNvPr>
          <p:cNvSpPr txBox="1">
            <a:spLocks/>
          </p:cNvSpPr>
          <p:nvPr/>
        </p:nvSpPr>
        <p:spPr>
          <a:xfrm>
            <a:off x="3265713" y="2004661"/>
            <a:ext cx="8530773" cy="4176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5 .csv files containing </a:t>
            </a:r>
          </a:p>
          <a:p>
            <a:r>
              <a:rPr lang="en-US" dirty="0"/>
              <a:t>time from start (s)</a:t>
            </a:r>
          </a:p>
          <a:p>
            <a:r>
              <a:rPr lang="en-US" dirty="0"/>
              <a:t>heart rate at given time (bpm)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FA32ED-C5D8-FE62-1C95-9A7A48BD7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76" y="1260046"/>
            <a:ext cx="1502472" cy="543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798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21102</TotalTime>
  <Words>148</Words>
  <Application>Microsoft Macintosh PowerPoint</Application>
  <PresentationFormat>Widescreen</PresentationFormat>
  <Paragraphs>33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Palatino Linotype</vt:lpstr>
      <vt:lpstr>Times New Roman</vt:lpstr>
      <vt:lpstr>Wingdings</vt:lpstr>
      <vt:lpstr>Tema di Office</vt:lpstr>
      <vt:lpstr>Giacomo Cappon</vt:lpstr>
      <vt:lpstr>The devices</vt:lpstr>
      <vt:lpstr>The “protocol”</vt:lpstr>
      <vt:lpstr>The aim</vt:lpstr>
      <vt:lpstr>How data will look like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Giacomo Cappon</cp:lastModifiedBy>
  <cp:revision>223</cp:revision>
  <dcterms:created xsi:type="dcterms:W3CDTF">2021-07-19T09:08:13Z</dcterms:created>
  <dcterms:modified xsi:type="dcterms:W3CDTF">2024-05-16T13:23:33Z</dcterms:modified>
</cp:coreProperties>
</file>