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416" r:id="rId3"/>
    <p:sldId id="417" r:id="rId4"/>
    <p:sldId id="438" r:id="rId5"/>
    <p:sldId id="433" r:id="rId6"/>
    <p:sldId id="439" r:id="rId7"/>
    <p:sldId id="440" r:id="rId8"/>
    <p:sldId id="441" r:id="rId9"/>
    <p:sldId id="434" r:id="rId10"/>
    <p:sldId id="444" r:id="rId11"/>
    <p:sldId id="443" r:id="rId12"/>
    <p:sldId id="437" r:id="rId13"/>
    <p:sldId id="423" r:id="rId14"/>
    <p:sldId id="446" r:id="rId15"/>
    <p:sldId id="421" r:id="rId16"/>
    <p:sldId id="447" r:id="rId17"/>
    <p:sldId id="448" r:id="rId18"/>
    <p:sldId id="442" r:id="rId19"/>
    <p:sldId id="445" r:id="rId20"/>
    <p:sldId id="449" r:id="rId21"/>
    <p:sldId id="450" r:id="rId22"/>
    <p:sldId id="427" r:id="rId23"/>
    <p:sldId id="451" r:id="rId24"/>
    <p:sldId id="453" r:id="rId25"/>
    <p:sldId id="454" r:id="rId26"/>
    <p:sldId id="452" r:id="rId27"/>
    <p:sldId id="455" r:id="rId28"/>
    <p:sldId id="458" r:id="rId29"/>
    <p:sldId id="456" r:id="rId30"/>
    <p:sldId id="457" r:id="rId31"/>
    <p:sldId id="3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3" autoAdjust="0"/>
    <p:restoredTop sz="94660"/>
  </p:normalViewPr>
  <p:slideViewPr>
    <p:cSldViewPr snapToGrid="0">
      <p:cViewPr varScale="1">
        <p:scale>
          <a:sx n="123" d="100"/>
          <a:sy n="123"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90E0-FB0C-49E9-9864-9F53EABEA96F}" type="datetimeFigureOut">
              <a:rPr lang="en-GB" smtClean="0"/>
              <a:t>23/02/2024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9C82F-DE94-4CA4-8B4D-F0EAC95D82AA}" type="slidenum">
              <a:rPr lang="en-GB" smtClean="0"/>
              <a:t>‹#›</a:t>
            </a:fld>
            <a:endParaRPr lang="en-GB"/>
          </a:p>
        </p:txBody>
      </p:sp>
    </p:spTree>
    <p:extLst>
      <p:ext uri="{BB962C8B-B14F-4D97-AF65-F5344CB8AC3E}">
        <p14:creationId xmlns:p14="http://schemas.microsoft.com/office/powerpoint/2010/main" val="14210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dirty="0"/>
              <a:t>Giacomo Cappon</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a:xfrm>
            <a:off x="1426028" y="2355399"/>
            <a:ext cx="9679294" cy="1570716"/>
          </a:xfrm>
        </p:spPr>
        <p:txBody>
          <a:bodyPr/>
          <a:lstStyle/>
          <a:p>
            <a:r>
              <a:rPr lang="en-US" dirty="0"/>
              <a:t>Quantitative Usability Evaluation</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Assessing</a:t>
            </a:r>
            <a:r>
              <a:rPr lang="it-IT" dirty="0"/>
              <a:t> the </a:t>
            </a:r>
            <a:r>
              <a:rPr lang="it-IT" dirty="0" err="1"/>
              <a:t>quality</a:t>
            </a:r>
            <a:r>
              <a:rPr lang="it-IT" dirty="0"/>
              <a:t> of a SEQ</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10</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Reliability: consistency of measurement </a:t>
            </a:r>
          </a:p>
          <a:p>
            <a:pPr lvl="1"/>
            <a:r>
              <a:rPr lang="en-GB" dirty="0"/>
              <a:t>Can be measured via the Cronbach’s alpha. Can range between 0 (no reliability) and 1 (perfect reliability). Measures that can affect a person’s future (e.g., college entrance test) should have a minimum alpha of 0.9. For other research or evaluations &gt; 0.7 is acceptable. </a:t>
            </a:r>
          </a:p>
          <a:p>
            <a:r>
              <a:rPr lang="en-GB" dirty="0"/>
              <a:t>Validity: am I measuring what I am trying to measure?</a:t>
            </a:r>
          </a:p>
          <a:p>
            <a:pPr lvl="1"/>
            <a:r>
              <a:rPr lang="en-GB" dirty="0"/>
              <a:t>Content validity</a:t>
            </a:r>
          </a:p>
          <a:p>
            <a:pPr lvl="1"/>
            <a:r>
              <a:rPr lang="en-GB" dirty="0"/>
              <a:t>Criterion-related validity</a:t>
            </a:r>
          </a:p>
          <a:p>
            <a:pPr lvl="1"/>
            <a:r>
              <a:rPr lang="en-GB" dirty="0"/>
              <a:t>Construct validity</a:t>
            </a:r>
          </a:p>
          <a:p>
            <a:endParaRPr lang="en-GB" dirty="0"/>
          </a:p>
          <a:p>
            <a:r>
              <a:rPr lang="en-GB" dirty="0"/>
              <a:t>Sensitivity: it must be sensitive to experimental manipulations</a:t>
            </a:r>
          </a:p>
          <a:p>
            <a:pPr lvl="1"/>
            <a:r>
              <a:rPr lang="en-GB" dirty="0"/>
              <a:t>For example, responses from participants who experience difficulties working with Product A but find Product B easy to use should reflect a statistically significant difference in the overall SEQ outcome</a:t>
            </a:r>
          </a:p>
          <a:p>
            <a:pPr lvl="1"/>
            <a:r>
              <a:rPr lang="en-GB" dirty="0"/>
              <a:t>There is no direct measurement of sensitivity.</a:t>
            </a:r>
          </a:p>
          <a:p>
            <a:pPr lvl="1"/>
            <a:endParaRPr lang="en-GB" dirty="0"/>
          </a:p>
        </p:txBody>
      </p:sp>
    </p:spTree>
    <p:extLst>
      <p:ext uri="{BB962C8B-B14F-4D97-AF65-F5344CB8AC3E}">
        <p14:creationId xmlns:p14="http://schemas.microsoft.com/office/powerpoint/2010/main" val="84315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Available</a:t>
            </a:r>
            <a:r>
              <a:rPr lang="it-IT" dirty="0"/>
              <a:t> SUQ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11</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lnSpcReduction="10000"/>
          </a:bodyPr>
          <a:lstStyle/>
          <a:p>
            <a:r>
              <a:rPr lang="en-GB" dirty="0"/>
              <a:t>SUQ can be administered at the end of each task, i.e., post-task:</a:t>
            </a:r>
          </a:p>
          <a:p>
            <a:pPr lvl="1"/>
            <a:r>
              <a:rPr lang="en-GB" dirty="0"/>
              <a:t>After-Scenario Questionnaire (ASQ) - Lewis, 1991</a:t>
            </a:r>
          </a:p>
          <a:p>
            <a:pPr lvl="1"/>
            <a:r>
              <a:rPr lang="en-GB" dirty="0"/>
              <a:t>Expectation Ratings (ER) – Albert and Dixon, 2003</a:t>
            </a:r>
          </a:p>
          <a:p>
            <a:pPr lvl="1"/>
            <a:r>
              <a:rPr lang="en-GB" dirty="0"/>
              <a:t>Usability Magnitude Estimation (UME) – McGee, 2004</a:t>
            </a:r>
          </a:p>
          <a:p>
            <a:pPr lvl="1"/>
            <a:r>
              <a:rPr lang="en-GB" dirty="0"/>
              <a:t>Single Ease Question (SEQ) – </a:t>
            </a:r>
            <a:r>
              <a:rPr lang="en-GB" dirty="0" err="1"/>
              <a:t>Sauro</a:t>
            </a:r>
            <a:r>
              <a:rPr lang="en-GB" dirty="0"/>
              <a:t>, 2010</a:t>
            </a:r>
          </a:p>
          <a:p>
            <a:pPr lvl="1"/>
            <a:r>
              <a:rPr lang="en-GB" dirty="0"/>
              <a:t>Subjective Mental Effort Question (SMEQ) – </a:t>
            </a:r>
            <a:r>
              <a:rPr lang="en-GB" dirty="0" err="1"/>
              <a:t>Sauro</a:t>
            </a:r>
            <a:r>
              <a:rPr lang="en-GB" dirty="0"/>
              <a:t> and Dumas, 2009</a:t>
            </a:r>
          </a:p>
          <a:p>
            <a:pPr lvl="1"/>
            <a:endParaRPr lang="en-GB" dirty="0"/>
          </a:p>
          <a:p>
            <a:r>
              <a:rPr lang="en-GB" dirty="0"/>
              <a:t>…or at the end of the entire study, i.e., post-study:</a:t>
            </a:r>
          </a:p>
          <a:p>
            <a:pPr lvl="1"/>
            <a:r>
              <a:rPr lang="en-GB" dirty="0"/>
              <a:t>Questionnaire for User Interaction Satisfaction (QUIS) – Chin et al., 1988</a:t>
            </a:r>
          </a:p>
          <a:p>
            <a:pPr lvl="1"/>
            <a:r>
              <a:rPr lang="en-GB" dirty="0"/>
              <a:t>Software Usability Measurement Inventory (SUMI) – </a:t>
            </a:r>
            <a:r>
              <a:rPr lang="en-GB" dirty="0" err="1"/>
              <a:t>Kirakowski</a:t>
            </a:r>
            <a:r>
              <a:rPr lang="en-GB" dirty="0"/>
              <a:t> and Corbett, 1993</a:t>
            </a:r>
          </a:p>
          <a:p>
            <a:pPr lvl="1"/>
            <a:r>
              <a:rPr lang="en-GB" dirty="0"/>
              <a:t>Post-Study System Usability Questionnaire (PSSUQ) – Lewis, 1995</a:t>
            </a:r>
          </a:p>
          <a:p>
            <a:pPr lvl="1"/>
            <a:r>
              <a:rPr lang="en-GB" dirty="0"/>
              <a:t>System Usability Scale (SUS) – Brooke, 1996</a:t>
            </a:r>
          </a:p>
          <a:p>
            <a:pPr lvl="1"/>
            <a:endParaRPr lang="en-GB" dirty="0"/>
          </a:p>
          <a:p>
            <a:r>
              <a:rPr lang="en-GB" dirty="0"/>
              <a:t>General recommendation:</a:t>
            </a:r>
          </a:p>
          <a:p>
            <a:pPr lvl="1"/>
            <a:r>
              <a:rPr lang="en-GB" dirty="0"/>
              <a:t>Post-test: SEQ or SMEQ</a:t>
            </a:r>
          </a:p>
          <a:p>
            <a:pPr lvl="1"/>
            <a:r>
              <a:rPr lang="en-GB" dirty="0"/>
              <a:t>Post-study: SUS</a:t>
            </a:r>
          </a:p>
          <a:p>
            <a:pPr lvl="1"/>
            <a:endParaRPr lang="en-GB" dirty="0"/>
          </a:p>
        </p:txBody>
      </p:sp>
    </p:spTree>
    <p:extLst>
      <p:ext uri="{BB962C8B-B14F-4D97-AF65-F5344CB8AC3E}">
        <p14:creationId xmlns:p14="http://schemas.microsoft.com/office/powerpoint/2010/main" val="380670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12</a:t>
            </a:fld>
            <a:endParaRPr lang="en-GB"/>
          </a:p>
        </p:txBody>
      </p:sp>
      <p:pic>
        <p:nvPicPr>
          <p:cNvPr id="8" name="Picture 7" descr="A white and black checklist with black text&#10;&#10;Description automatically generated">
            <a:extLst>
              <a:ext uri="{FF2B5EF4-FFF2-40B4-BE49-F238E27FC236}">
                <a16:creationId xmlns:a16="http://schemas.microsoft.com/office/drawing/2014/main" id="{57553277-5EF6-E1FC-2454-ACA6DEB46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435870"/>
            <a:ext cx="7772400" cy="4920480"/>
          </a:xfrm>
          <a:prstGeom prst="rect">
            <a:avLst/>
          </a:prstGeom>
        </p:spPr>
      </p:pic>
    </p:spTree>
    <p:extLst>
      <p:ext uri="{BB962C8B-B14F-4D97-AF65-F5344CB8AC3E}">
        <p14:creationId xmlns:p14="http://schemas.microsoft.com/office/powerpoint/2010/main" val="217935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SUS Scoring</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Each item's score contribution ranges from 0 to 4. </a:t>
            </a:r>
          </a:p>
          <a:p>
            <a:endParaRPr lang="en-GB" dirty="0"/>
          </a:p>
          <a:p>
            <a:r>
              <a:rPr lang="en-GB" dirty="0"/>
              <a:t>For items 1, 3, 5, 7, and 9 (the positively worded items) the score contribution is the scale position minus 1. </a:t>
            </a:r>
          </a:p>
          <a:p>
            <a:endParaRPr lang="en-GB" dirty="0"/>
          </a:p>
          <a:p>
            <a:r>
              <a:rPr lang="en-GB" dirty="0"/>
              <a:t>For items 2, 4, 6, 8, and 10 (the negatively worded items), the contribution is 5 minus the scale position. </a:t>
            </a:r>
          </a:p>
          <a:p>
            <a:endParaRPr lang="en-GB" dirty="0"/>
          </a:p>
          <a:p>
            <a:r>
              <a:rPr lang="en-GB" dirty="0"/>
              <a:t>You then multiply the sum of the scores by 2.5 to obtain the overall value of SUS.</a:t>
            </a:r>
          </a:p>
        </p:txBody>
      </p:sp>
    </p:spTree>
    <p:extLst>
      <p:ext uri="{BB962C8B-B14F-4D97-AF65-F5344CB8AC3E}">
        <p14:creationId xmlns:p14="http://schemas.microsoft.com/office/powerpoint/2010/main" val="1799726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Example</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297383" y="1243107"/>
            <a:ext cx="5059876" cy="5295805"/>
          </a:xfrm>
        </p:spPr>
        <p:txBody>
          <a:bodyPr>
            <a:normAutofit fontScale="85000" lnSpcReduction="20000"/>
          </a:bodyPr>
          <a:lstStyle/>
          <a:p>
            <a:r>
              <a:rPr lang="en-GB" dirty="0"/>
              <a:t>For items 1, 3, 5, 7, and 9 (the positively worded items) the score contribution is the scale position minus 1:</a:t>
            </a:r>
          </a:p>
          <a:p>
            <a:endParaRPr lang="en-GB" dirty="0"/>
          </a:p>
          <a:p>
            <a:pPr marL="0" indent="0">
              <a:buNone/>
            </a:pPr>
            <a:r>
              <a:rPr lang="en-GB" dirty="0"/>
              <a:t>(3-1) + (4-1) + (4-1) + (3-1) + (5-1) = 16</a:t>
            </a:r>
          </a:p>
          <a:p>
            <a:endParaRPr lang="en-GB" dirty="0"/>
          </a:p>
          <a:p>
            <a:r>
              <a:rPr lang="en-GB" dirty="0"/>
              <a:t>For items 2, 4, 6, 8, and 10 (the negatively worded items), the contribution is 5 minus the scale position:</a:t>
            </a:r>
          </a:p>
          <a:p>
            <a:pPr marL="0" indent="0">
              <a:buNone/>
            </a:pPr>
            <a:endParaRPr lang="en-GB" dirty="0"/>
          </a:p>
          <a:p>
            <a:pPr marL="0" indent="0">
              <a:buNone/>
            </a:pPr>
            <a:r>
              <a:rPr lang="en-GB" dirty="0"/>
              <a:t>(5-2) + (5-2) + (5-1) + (5-3) + (5-2) = 15</a:t>
            </a:r>
          </a:p>
          <a:p>
            <a:pPr marL="0" indent="0">
              <a:buNone/>
            </a:pPr>
            <a:endParaRPr lang="en-GB" dirty="0"/>
          </a:p>
          <a:p>
            <a:r>
              <a:rPr lang="en-GB" dirty="0"/>
              <a:t>You then multiply the sum of the scores by 2.5 to obtain the overall value of SUS:</a:t>
            </a:r>
          </a:p>
          <a:p>
            <a:pPr marL="0" indent="0">
              <a:buNone/>
            </a:pPr>
            <a:endParaRPr lang="en-GB" dirty="0"/>
          </a:p>
          <a:p>
            <a:pPr marL="0" indent="0">
              <a:buNone/>
            </a:pPr>
            <a:r>
              <a:rPr lang="en-GB" dirty="0"/>
              <a:t>(16 + 15) x 2.5 = </a:t>
            </a:r>
            <a:r>
              <a:rPr lang="en-GB" b="1" dirty="0"/>
              <a:t>77.5</a:t>
            </a:r>
          </a:p>
        </p:txBody>
      </p:sp>
      <p:pic>
        <p:nvPicPr>
          <p:cNvPr id="5" name="Picture 4" descr="A white and black checklist with black text&#10;&#10;Description automatically generated">
            <a:extLst>
              <a:ext uri="{FF2B5EF4-FFF2-40B4-BE49-F238E27FC236}">
                <a16:creationId xmlns:a16="http://schemas.microsoft.com/office/drawing/2014/main" id="{9B602512-DEAB-C494-6D88-3EB020C5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02" y="1356302"/>
            <a:ext cx="6605979" cy="4182053"/>
          </a:xfrm>
          <a:prstGeom prst="rect">
            <a:avLst/>
          </a:prstGeom>
        </p:spPr>
      </p:pic>
      <p:sp>
        <p:nvSpPr>
          <p:cNvPr id="6" name="5-Point Star 5">
            <a:extLst>
              <a:ext uri="{FF2B5EF4-FFF2-40B4-BE49-F238E27FC236}">
                <a16:creationId xmlns:a16="http://schemas.microsoft.com/office/drawing/2014/main" id="{E6CAD797-D726-B672-3D50-300854E773BF}"/>
              </a:ext>
            </a:extLst>
          </p:cNvPr>
          <p:cNvSpPr/>
          <p:nvPr/>
        </p:nvSpPr>
        <p:spPr>
          <a:xfrm>
            <a:off x="11222183" y="20781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C43248EF-4609-7326-4BBF-B382001FD5F4}"/>
              </a:ext>
            </a:extLst>
          </p:cNvPr>
          <p:cNvSpPr/>
          <p:nvPr/>
        </p:nvSpPr>
        <p:spPr>
          <a:xfrm>
            <a:off x="10983192" y="23067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ED8424BB-37DA-7D02-D9A6-08D5F56BFAD1}"/>
              </a:ext>
            </a:extLst>
          </p:cNvPr>
          <p:cNvSpPr/>
          <p:nvPr/>
        </p:nvSpPr>
        <p:spPr>
          <a:xfrm>
            <a:off x="10983191" y="2848734"/>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80E8AA0B-CCFB-F8C7-C3CA-4125E1825F2D}"/>
              </a:ext>
            </a:extLst>
          </p:cNvPr>
          <p:cNvSpPr/>
          <p:nvPr/>
        </p:nvSpPr>
        <p:spPr>
          <a:xfrm>
            <a:off x="11440393" y="2520769"/>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F79B08E-E611-CBFE-3F4C-E21AD0B4B6A5}"/>
              </a:ext>
            </a:extLst>
          </p:cNvPr>
          <p:cNvSpPr/>
          <p:nvPr/>
        </p:nvSpPr>
        <p:spPr>
          <a:xfrm>
            <a:off x="11440393" y="331376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C547899A-47FA-3BEC-6567-8AA9C93A262A}"/>
              </a:ext>
            </a:extLst>
          </p:cNvPr>
          <p:cNvSpPr/>
          <p:nvPr/>
        </p:nvSpPr>
        <p:spPr>
          <a:xfrm>
            <a:off x="10744201" y="377355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CF470B5D-AD47-F429-62C9-1BB513588D6B}"/>
              </a:ext>
            </a:extLst>
          </p:cNvPr>
          <p:cNvSpPr/>
          <p:nvPr/>
        </p:nvSpPr>
        <p:spPr>
          <a:xfrm>
            <a:off x="11242964" y="457200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9D33071E-FCAE-C61F-17D5-B2C5378F4DAE}"/>
              </a:ext>
            </a:extLst>
          </p:cNvPr>
          <p:cNvSpPr/>
          <p:nvPr/>
        </p:nvSpPr>
        <p:spPr>
          <a:xfrm>
            <a:off x="11656457" y="477981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F1405DB-CB4B-0F5C-32A5-A8BB516CBBCE}"/>
              </a:ext>
            </a:extLst>
          </p:cNvPr>
          <p:cNvSpPr/>
          <p:nvPr/>
        </p:nvSpPr>
        <p:spPr>
          <a:xfrm>
            <a:off x="11222182" y="4237867"/>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D6248E-338C-B86A-3ACD-D64139EBE639}"/>
              </a:ext>
            </a:extLst>
          </p:cNvPr>
          <p:cNvSpPr/>
          <p:nvPr/>
        </p:nvSpPr>
        <p:spPr>
          <a:xfrm>
            <a:off x="10992509" y="511763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3211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Psychometric</a:t>
            </a:r>
            <a:r>
              <a:rPr lang="it-IT" dirty="0"/>
              <a:t> </a:t>
            </a:r>
            <a:r>
              <a:rPr lang="it-IT" dirty="0" err="1"/>
              <a:t>evaluation</a:t>
            </a:r>
            <a:r>
              <a:rPr lang="it-IT" dirty="0"/>
              <a:t> of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fontScale="92500"/>
          </a:bodyPr>
          <a:lstStyle/>
          <a:p>
            <a:r>
              <a:rPr lang="en-GB" dirty="0"/>
              <a:t>The ten SUS items were selected from a pool of 50 potential items, based on the responses of 20 people who used the full set of items to rate two software systems, one of which was relatively easy to use, and the other relatively difficult. The items selected for the SUS were those that provided the strongest discrimination between the systems. In the original paper by Brooke (1996), he reported strong </a:t>
            </a:r>
            <a:r>
              <a:rPr lang="en-GB" dirty="0" err="1"/>
              <a:t>correla</a:t>
            </a:r>
            <a:r>
              <a:rPr lang="en-GB" dirty="0"/>
              <a:t>- </a:t>
            </a:r>
            <a:r>
              <a:rPr lang="en-GB" dirty="0" err="1"/>
              <a:t>tions</a:t>
            </a:r>
            <a:r>
              <a:rPr lang="en-GB" dirty="0"/>
              <a:t> among the selected items (absolute values of r ranging from 0.7 to 0.9), but he did not report any measures of reliability or validity, referring to the SUS as a quick and dirty usability scale. For these reasons, he cautioned against assuming that the SUS was any more than a unidimensional measure of usability (p. 193): “SUS yields a single number representing a composite measure of the overall </a:t>
            </a:r>
            <a:r>
              <a:rPr lang="en-GB" dirty="0" err="1"/>
              <a:t>usabil</a:t>
            </a:r>
            <a:r>
              <a:rPr lang="en-GB" dirty="0"/>
              <a:t>- </a:t>
            </a:r>
            <a:r>
              <a:rPr lang="en-GB" dirty="0" err="1"/>
              <a:t>ity</a:t>
            </a:r>
            <a:r>
              <a:rPr lang="en-GB" dirty="0"/>
              <a:t> of the system being studied. Note that scores for individual items are not meaningful on their own.” Given data from only 20 participants, this caution was appropriate at that time.</a:t>
            </a:r>
          </a:p>
          <a:p>
            <a:r>
              <a:rPr lang="en-GB" dirty="0"/>
              <a:t>An early assessment of the SUS indicated a reliability of 0.85 (Lucey, 1991). More recent </a:t>
            </a:r>
            <a:r>
              <a:rPr lang="en-GB" dirty="0" err="1"/>
              <a:t>esti</a:t>
            </a:r>
            <a:r>
              <a:rPr lang="en-GB" dirty="0"/>
              <a:t>- mates using larger samples have consistently found its reliability to be at or just over 0.90 (Bangor et al., 2008; Lewis et al., 2015a,b; Lewis and </a:t>
            </a:r>
            <a:r>
              <a:rPr lang="en-GB" dirty="0" err="1"/>
              <a:t>Sauro</a:t>
            </a:r>
            <a:r>
              <a:rPr lang="en-GB" dirty="0"/>
              <a:t>, 2009).</a:t>
            </a:r>
          </a:p>
        </p:txBody>
      </p:sp>
    </p:spTree>
    <p:extLst>
      <p:ext uri="{BB962C8B-B14F-4D97-AF65-F5344CB8AC3E}">
        <p14:creationId xmlns:p14="http://schemas.microsoft.com/office/powerpoint/2010/main" val="74908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Psychometric</a:t>
            </a:r>
            <a:r>
              <a:rPr lang="it-IT" dirty="0"/>
              <a:t> </a:t>
            </a:r>
            <a:r>
              <a:rPr lang="it-IT" dirty="0" err="1"/>
              <a:t>evaluation</a:t>
            </a:r>
            <a:r>
              <a:rPr lang="it-IT" dirty="0"/>
              <a:t> of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fontScale="92500" lnSpcReduction="10000"/>
          </a:bodyPr>
          <a:lstStyle/>
          <a:p>
            <a:r>
              <a:rPr lang="en-GB" dirty="0"/>
              <a:t>In an ambitious investigation of the psychometric properties of the SUS, Bangor et al. (2008) con- ducted a factor analysis of 2324 SUS questionnaires and concluded there was only one significant factor, consistent with prevailing practitioner belief and practice. The method applied by Bangor et al., however, did not exclude the possibility of additional structure. Lewis and </a:t>
            </a:r>
            <a:r>
              <a:rPr lang="en-GB" dirty="0" err="1"/>
              <a:t>Sauro</a:t>
            </a:r>
            <a:r>
              <a:rPr lang="en-GB" dirty="0"/>
              <a:t> (2009) </a:t>
            </a:r>
            <a:r>
              <a:rPr lang="en-GB" dirty="0" err="1"/>
              <a:t>reanalyzed</a:t>
            </a:r>
            <a:r>
              <a:rPr lang="en-GB" dirty="0"/>
              <a:t> the data from Bangor et al. and an independent set of SUS cases from </a:t>
            </a:r>
            <a:r>
              <a:rPr lang="en-GB" dirty="0" err="1"/>
              <a:t>Sauro</a:t>
            </a:r>
            <a:r>
              <a:rPr lang="en-GB" dirty="0"/>
              <a:t> and Lewis (2009), and concluded that the factor structures of the two datasets converged at a two-factor solution. Later in the same year, </a:t>
            </a:r>
            <a:r>
              <a:rPr lang="en-GB" dirty="0" err="1"/>
              <a:t>Borsci</a:t>
            </a:r>
            <a:r>
              <a:rPr lang="en-GB" dirty="0"/>
              <a:t> et al. (2009), using a different measurement model and an independent set of data (196 Italian cases), arrived at the same conclusion—a two-factor solution with Items 1, 2, 3, 5, 6, 7, 8, and 9 on one factor and Items 4 and 10 on the other.</a:t>
            </a:r>
          </a:p>
          <a:p>
            <a:r>
              <a:rPr lang="en-GB" dirty="0"/>
              <a:t>Based on the content of the items, Lewis and </a:t>
            </a:r>
            <a:r>
              <a:rPr lang="en-GB" dirty="0" err="1"/>
              <a:t>Sauro</a:t>
            </a:r>
            <a:r>
              <a:rPr lang="en-GB" dirty="0"/>
              <a:t> (2009) named the 8-item subscale “Usable” and the 2-item subscale “Learnable.” Using the data from </a:t>
            </a:r>
            <a:r>
              <a:rPr lang="en-GB" dirty="0" err="1"/>
              <a:t>Sauro</a:t>
            </a:r>
            <a:r>
              <a:rPr lang="en-GB" dirty="0"/>
              <a:t> and Lewis, the subscale reliabilities (coefficient alpha) were 0.91 for Usable and 0.70 for Learnable. An analysis of variance on the data showed a significant study by scale interaction—evidence of scale sensitivity. To make the Usable and Learnable scores comparable with the Overall SUS score so they also range from 0 to 100, just multiply their summed score contributions by 3.125 for Usable and 12.5 for Learnable.</a:t>
            </a:r>
          </a:p>
        </p:txBody>
      </p:sp>
    </p:spTree>
    <p:extLst>
      <p:ext uri="{BB962C8B-B14F-4D97-AF65-F5344CB8AC3E}">
        <p14:creationId xmlns:p14="http://schemas.microsoft.com/office/powerpoint/2010/main" val="273853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Where</a:t>
            </a:r>
            <a:r>
              <a:rPr lang="it-IT" dirty="0"/>
              <a:t> </a:t>
            </a:r>
            <a:r>
              <a:rPr lang="it-IT" dirty="0" err="1"/>
              <a:t>did</a:t>
            </a:r>
            <a:r>
              <a:rPr lang="it-IT" dirty="0"/>
              <a:t> the 3.125 and 12.5 </a:t>
            </a:r>
            <a:r>
              <a:rPr lang="it-IT" dirty="0" err="1"/>
              <a:t>multipliers</a:t>
            </a:r>
            <a:r>
              <a:rPr lang="it-IT" dirty="0"/>
              <a:t> come from?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The standard SUS raw score contributions can range from 0 to 40 (ten items with five scale steps ranging from 0 to 4). To get the multiplier needed to increase the apparent range of the summed scale to 100, divide 100 by the maximum sum of 40, which equals 2.5:</a:t>
            </a:r>
          </a:p>
          <a:p>
            <a:pPr marL="0" indent="0">
              <a:buNone/>
            </a:pPr>
            <a:r>
              <a:rPr lang="en-GB" dirty="0"/>
              <a:t>	100/40 = 2.5</a:t>
            </a:r>
          </a:p>
          <a:p>
            <a:pPr marL="0" indent="0">
              <a:buNone/>
            </a:pPr>
            <a:endParaRPr lang="en-GB" dirty="0"/>
          </a:p>
          <a:p>
            <a:r>
              <a:rPr lang="en-GB" dirty="0"/>
              <a:t>Because the Usable subscale has eight items, its range for summed score contributions is 0-32, so its multiplier is:</a:t>
            </a:r>
          </a:p>
          <a:p>
            <a:pPr marL="0" indent="0">
              <a:buNone/>
            </a:pPr>
            <a:r>
              <a:rPr lang="en-GB" dirty="0"/>
              <a:t>	100/32 = 3.125</a:t>
            </a:r>
          </a:p>
          <a:p>
            <a:pPr marL="0" indent="0">
              <a:buNone/>
            </a:pPr>
            <a:endParaRPr lang="en-GB" dirty="0"/>
          </a:p>
          <a:p>
            <a:r>
              <a:rPr lang="en-GB" dirty="0"/>
              <a:t>Following the same process, the multiplier for the Learnable subscale is:</a:t>
            </a:r>
          </a:p>
          <a:p>
            <a:pPr marL="0" indent="0">
              <a:buNone/>
            </a:pPr>
            <a:r>
              <a:rPr lang="en-GB" dirty="0"/>
              <a:t>	100/8 = 12.5</a:t>
            </a:r>
          </a:p>
        </p:txBody>
      </p:sp>
    </p:spTree>
    <p:extLst>
      <p:ext uri="{BB962C8B-B14F-4D97-AF65-F5344CB8AC3E}">
        <p14:creationId xmlns:p14="http://schemas.microsoft.com/office/powerpoint/2010/main" val="2379956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a:t>
            </a:r>
            <a:r>
              <a:rPr lang="it-IT" dirty="0" err="1"/>
              <a:t>many</a:t>
            </a:r>
            <a:r>
              <a:rPr lang="it-IT" dirty="0"/>
              <a:t> people do I </a:t>
            </a:r>
            <a:r>
              <a:rPr lang="it-IT" dirty="0" err="1"/>
              <a:t>need</a:t>
            </a:r>
            <a:r>
              <a:rPr lang="it-IT" dirty="0"/>
              <a:t>?</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381991"/>
            <a:ext cx="4342904" cy="5339483"/>
          </a:xfrm>
        </p:spPr>
        <p:txBody>
          <a:bodyPr>
            <a:normAutofit fontScale="92500" lnSpcReduction="20000"/>
          </a:bodyPr>
          <a:lstStyle/>
          <a:p>
            <a:r>
              <a:rPr lang="en-GB" dirty="0"/>
              <a:t>To run a usability test using SUS you do not always need a lot of people</a:t>
            </a:r>
          </a:p>
          <a:p>
            <a:pPr marL="0" indent="0">
              <a:buNone/>
            </a:pPr>
            <a:endParaRPr lang="en-GB" dirty="0"/>
          </a:p>
          <a:p>
            <a:r>
              <a:rPr lang="en-GB" dirty="0"/>
              <a:t>According to a study of Tullis and Stetson, 2004 good results can be obtained with 8-12 people.</a:t>
            </a:r>
          </a:p>
          <a:p>
            <a:endParaRPr lang="en-GB" dirty="0"/>
          </a:p>
          <a:p>
            <a:r>
              <a:rPr lang="en-GB" dirty="0"/>
              <a:t>Remember: your test user pool must be representative of the final user population. </a:t>
            </a:r>
          </a:p>
          <a:p>
            <a:endParaRPr lang="en-GB" dirty="0"/>
          </a:p>
          <a:p>
            <a:r>
              <a:rPr lang="en-GB" dirty="0"/>
              <a:t>(Extreme) Example: If your app is intended for pregnant women, your pool cannot be made of men </a:t>
            </a:r>
          </a:p>
        </p:txBody>
      </p:sp>
      <p:pic>
        <p:nvPicPr>
          <p:cNvPr id="6" name="Picture 5">
            <a:extLst>
              <a:ext uri="{FF2B5EF4-FFF2-40B4-BE49-F238E27FC236}">
                <a16:creationId xmlns:a16="http://schemas.microsoft.com/office/drawing/2014/main" id="{95A46CB0-2CCC-8FD8-046E-AFA6BB384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900" y="2070677"/>
            <a:ext cx="6629400" cy="3797300"/>
          </a:xfrm>
          <a:prstGeom prst="rect">
            <a:avLst/>
          </a:prstGeom>
        </p:spPr>
      </p:pic>
    </p:spTree>
    <p:extLst>
      <p:ext uri="{BB962C8B-B14F-4D97-AF65-F5344CB8AC3E}">
        <p14:creationId xmlns:p14="http://schemas.microsoft.com/office/powerpoint/2010/main" val="1859842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What</a:t>
            </a:r>
            <a:r>
              <a:rPr lang="it-IT" dirty="0"/>
              <a:t> </a:t>
            </a:r>
            <a:r>
              <a:rPr lang="it-IT" dirty="0" err="1"/>
              <a:t>is</a:t>
            </a:r>
            <a:r>
              <a:rPr lang="it-IT" dirty="0"/>
              <a:t> a good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19</a:t>
            </a:fld>
            <a:endParaRPr lang="en-GB"/>
          </a:p>
        </p:txBody>
      </p:sp>
      <p:pic>
        <p:nvPicPr>
          <p:cNvPr id="6" name="Picture 5" descr="A close-up of a score&#10;&#10;Description automatically generated">
            <a:extLst>
              <a:ext uri="{FF2B5EF4-FFF2-40B4-BE49-F238E27FC236}">
                <a16:creationId xmlns:a16="http://schemas.microsoft.com/office/drawing/2014/main" id="{605B792D-10F9-B6D3-B8FF-F79250AE9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67" y="3995050"/>
            <a:ext cx="5535827" cy="2010032"/>
          </a:xfrm>
          <a:prstGeom prst="rect">
            <a:avLst/>
          </a:prstGeom>
        </p:spPr>
      </p:pic>
      <p:pic>
        <p:nvPicPr>
          <p:cNvPr id="9" name="Picture 8" descr="A table with text on it&#10;&#10;Description automatically generated">
            <a:extLst>
              <a:ext uri="{FF2B5EF4-FFF2-40B4-BE49-F238E27FC236}">
                <a16:creationId xmlns:a16="http://schemas.microsoft.com/office/drawing/2014/main" id="{AFAD9BDC-D4BF-5116-E8D5-7EA48D3CE996}"/>
              </a:ext>
            </a:extLst>
          </p:cNvPr>
          <p:cNvPicPr>
            <a:picLocks noChangeAspect="1"/>
          </p:cNvPicPr>
          <p:nvPr/>
        </p:nvPicPr>
        <p:blipFill rotWithShape="1">
          <a:blip r:embed="rId3">
            <a:extLst>
              <a:ext uri="{28A0092B-C50C-407E-A947-70E740481C1C}">
                <a14:useLocalDpi xmlns:a14="http://schemas.microsoft.com/office/drawing/2010/main" val="0"/>
              </a:ext>
            </a:extLst>
          </a:blip>
          <a:srcRect t="12029"/>
          <a:stretch/>
        </p:blipFill>
        <p:spPr>
          <a:xfrm>
            <a:off x="5834794" y="1724705"/>
            <a:ext cx="6141306" cy="3929108"/>
          </a:xfrm>
          <a:prstGeom prst="rect">
            <a:avLst/>
          </a:prstGeom>
        </p:spPr>
      </p:pic>
      <p:sp>
        <p:nvSpPr>
          <p:cNvPr id="13" name="Segnaposto contenuto 2">
            <a:extLst>
              <a:ext uri="{FF2B5EF4-FFF2-40B4-BE49-F238E27FC236}">
                <a16:creationId xmlns:a16="http://schemas.microsoft.com/office/drawing/2014/main" id="{4157021A-25B0-3A6D-1AD8-4CFEAB325A60}"/>
              </a:ext>
            </a:extLst>
          </p:cNvPr>
          <p:cNvSpPr>
            <a:spLocks noGrp="1"/>
          </p:cNvSpPr>
          <p:nvPr>
            <p:ph idx="1"/>
          </p:nvPr>
        </p:nvSpPr>
        <p:spPr>
          <a:xfrm>
            <a:off x="551215" y="1240077"/>
            <a:ext cx="5111830" cy="5481398"/>
          </a:xfrm>
        </p:spPr>
        <p:txBody>
          <a:bodyPr>
            <a:normAutofit/>
          </a:bodyPr>
          <a:lstStyle/>
          <a:p>
            <a:r>
              <a:rPr lang="en-GB" dirty="0"/>
              <a:t>To be “good” SUS must be &gt; 73</a:t>
            </a:r>
          </a:p>
          <a:p>
            <a:endParaRPr lang="en-GB" dirty="0"/>
          </a:p>
          <a:p>
            <a:r>
              <a:rPr lang="en-GB" dirty="0"/>
              <a:t>Note: It has been showed that a SUS score of 82 (±5), also tend to be "Promoters.” according to NPS</a:t>
            </a:r>
          </a:p>
        </p:txBody>
      </p:sp>
    </p:spTree>
    <p:extLst>
      <p:ext uri="{BB962C8B-B14F-4D97-AF65-F5344CB8AC3E}">
        <p14:creationId xmlns:p14="http://schemas.microsoft.com/office/powerpoint/2010/main" val="208138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Usability</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b="1" dirty="0"/>
              <a:t>Usability</a:t>
            </a:r>
            <a:r>
              <a:rPr lang="en-GB" dirty="0"/>
              <a:t> has an international standard definition in </a:t>
            </a:r>
            <a:r>
              <a:rPr lang="en-GB" b="1" dirty="0"/>
              <a:t>ISO 9241-11</a:t>
            </a:r>
            <a:r>
              <a:rPr lang="en-GB" dirty="0"/>
              <a:t>: the extent to which a product can be used by specified users to achieve specified goals with </a:t>
            </a:r>
            <a:r>
              <a:rPr lang="en-GB" b="1" dirty="0"/>
              <a:t>effectiveness</a:t>
            </a:r>
            <a:r>
              <a:rPr lang="en-GB" dirty="0"/>
              <a:t>, </a:t>
            </a:r>
            <a:r>
              <a:rPr lang="en-GB" b="1" dirty="0"/>
              <a:t>efficiency</a:t>
            </a:r>
            <a:r>
              <a:rPr lang="en-GB" dirty="0"/>
              <a:t>, and </a:t>
            </a:r>
            <a:r>
              <a:rPr lang="en-GB" b="1" dirty="0"/>
              <a:t>satisfaction</a:t>
            </a:r>
            <a:r>
              <a:rPr lang="en-GB" dirty="0"/>
              <a:t> in a </a:t>
            </a:r>
            <a:r>
              <a:rPr lang="en-GB" b="1" dirty="0"/>
              <a:t>specified context of use</a:t>
            </a:r>
            <a:r>
              <a:rPr lang="en-GB" dirty="0"/>
              <a:t>.</a:t>
            </a:r>
          </a:p>
          <a:p>
            <a:endParaRPr lang="en-GB" dirty="0"/>
          </a:p>
          <a:p>
            <a:r>
              <a:rPr lang="en-GB" dirty="0"/>
              <a:t>It is very important to quantify your application from the usability point-of-view</a:t>
            </a:r>
          </a:p>
          <a:p>
            <a:endParaRPr lang="en-GB" dirty="0"/>
          </a:p>
          <a:p>
            <a:r>
              <a:rPr lang="en-GB" dirty="0"/>
              <a:t>Problem: ISO 9241-11 made the point that there is no specific property of an artifact that you can call usability. Rather, something “usable” is appropriate to its context, where the context includes:</a:t>
            </a:r>
          </a:p>
          <a:p>
            <a:pPr lvl="1"/>
            <a:r>
              <a:rPr lang="en-GB" b="1" dirty="0"/>
              <a:t>Task</a:t>
            </a:r>
            <a:r>
              <a:rPr lang="en-GB" dirty="0"/>
              <a:t> that is being done</a:t>
            </a:r>
          </a:p>
          <a:p>
            <a:pPr lvl="1"/>
            <a:r>
              <a:rPr lang="en-GB" b="1" dirty="0"/>
              <a:t>Background/Experience </a:t>
            </a:r>
            <a:r>
              <a:rPr lang="en-GB" dirty="0"/>
              <a:t>of the user who is doing it</a:t>
            </a:r>
          </a:p>
          <a:p>
            <a:pPr lvl="1"/>
            <a:r>
              <a:rPr lang="en-GB" b="1" dirty="0"/>
              <a:t>Environment</a:t>
            </a:r>
            <a:r>
              <a:rPr lang="en-GB" dirty="0"/>
              <a:t> in which it is being done.</a:t>
            </a:r>
          </a:p>
          <a:p>
            <a:endParaRPr lang="en-GB" dirty="0"/>
          </a:p>
          <a:p>
            <a:endParaRPr lang="en-GB" dirty="0"/>
          </a:p>
          <a:p>
            <a:pPr lvl="1"/>
            <a:endParaRPr lang="en-GB" dirty="0"/>
          </a:p>
        </p:txBody>
      </p:sp>
    </p:spTree>
    <p:extLst>
      <p:ext uri="{BB962C8B-B14F-4D97-AF65-F5344CB8AC3E}">
        <p14:creationId xmlns:p14="http://schemas.microsoft.com/office/powerpoint/2010/main" val="3512822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What</a:t>
            </a:r>
            <a:r>
              <a:rPr lang="it-IT" dirty="0"/>
              <a:t> </a:t>
            </a:r>
            <a:r>
              <a:rPr lang="it-IT" dirty="0" err="1"/>
              <a:t>is</a:t>
            </a:r>
            <a:r>
              <a:rPr lang="it-IT" dirty="0"/>
              <a:t> a good (</a:t>
            </a:r>
            <a:r>
              <a:rPr lang="it-IT" dirty="0" err="1"/>
              <a:t>interface</a:t>
            </a:r>
            <a:r>
              <a:rPr lang="it-IT" dirty="0"/>
              <a:t> </a:t>
            </a:r>
            <a:r>
              <a:rPr lang="it-IT" dirty="0" err="1"/>
              <a:t>specific</a:t>
            </a:r>
            <a:r>
              <a:rPr lang="it-IT" dirty="0"/>
              <a:t>)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20</a:t>
            </a:fld>
            <a:endParaRPr lang="en-GB"/>
          </a:p>
        </p:txBody>
      </p:sp>
      <p:pic>
        <p:nvPicPr>
          <p:cNvPr id="5" name="Picture 4" descr="A table of information&#10;&#10;Description automatically generated">
            <a:extLst>
              <a:ext uri="{FF2B5EF4-FFF2-40B4-BE49-F238E27FC236}">
                <a16:creationId xmlns:a16="http://schemas.microsoft.com/office/drawing/2014/main" id="{6037C842-A8B6-09F8-9C10-E5676022E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945" y="1402725"/>
            <a:ext cx="7321254" cy="5293349"/>
          </a:xfrm>
          <a:prstGeom prst="rect">
            <a:avLst/>
          </a:prstGeom>
        </p:spPr>
      </p:pic>
    </p:spTree>
    <p:extLst>
      <p:ext uri="{BB962C8B-B14F-4D97-AF65-F5344CB8AC3E}">
        <p14:creationId xmlns:p14="http://schemas.microsoft.com/office/powerpoint/2010/main" val="4131616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a:t>
            </a:r>
            <a:r>
              <a:rPr lang="it-IT" dirty="0" err="1"/>
              <a:t>everyday</a:t>
            </a:r>
            <a:r>
              <a:rPr lang="it-IT" dirty="0"/>
              <a:t> products are </a:t>
            </a:r>
            <a:r>
              <a:rPr lang="it-IT" dirty="0" err="1"/>
              <a:t>rated</a:t>
            </a:r>
            <a:r>
              <a:rPr lang="it-IT" dirty="0"/>
              <a:t> </a:t>
            </a:r>
            <a:r>
              <a:rPr lang="it-IT" dirty="0" err="1"/>
              <a:t>using</a:t>
            </a:r>
            <a:r>
              <a:rPr lang="it-IT" dirty="0"/>
              <a:t>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21</a:t>
            </a:fld>
            <a:endParaRPr lang="en-GB"/>
          </a:p>
        </p:txBody>
      </p:sp>
      <p:pic>
        <p:nvPicPr>
          <p:cNvPr id="6" name="Picture 5" descr="A table of text with numbers&#10;&#10;Description automatically generated">
            <a:extLst>
              <a:ext uri="{FF2B5EF4-FFF2-40B4-BE49-F238E27FC236}">
                <a16:creationId xmlns:a16="http://schemas.microsoft.com/office/drawing/2014/main" id="{B88704E8-3A97-D072-68AD-0EEC62DA0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817" y="1298336"/>
            <a:ext cx="8945777" cy="5240576"/>
          </a:xfrm>
          <a:prstGeom prst="rect">
            <a:avLst/>
          </a:prstGeom>
        </p:spPr>
      </p:pic>
    </p:spTree>
    <p:extLst>
      <p:ext uri="{BB962C8B-B14F-4D97-AF65-F5344CB8AC3E}">
        <p14:creationId xmlns:p14="http://schemas.microsoft.com/office/powerpoint/2010/main" val="4062590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Final</a:t>
            </a:r>
            <a:r>
              <a:rPr lang="it-IT" dirty="0"/>
              <a:t> notes on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22</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4173587"/>
          </a:xfrm>
        </p:spPr>
        <p:txBody>
          <a:bodyPr>
            <a:normAutofit/>
          </a:bodyPr>
          <a:lstStyle/>
          <a:p>
            <a:r>
              <a:rPr lang="en-GB" dirty="0"/>
              <a:t>Extensive analyses of SUS show that:</a:t>
            </a:r>
          </a:p>
          <a:p>
            <a:pPr lvl="1"/>
            <a:r>
              <a:rPr lang="en-GB" dirty="0"/>
              <a:t>SUS is reliable. Users respond consistently to the scale items, and SUS has been shown to detect differences at smaller sample sizes than other questionnaires.</a:t>
            </a:r>
          </a:p>
          <a:p>
            <a:pPr lvl="1"/>
            <a:r>
              <a:rPr lang="en-GB" dirty="0"/>
              <a:t>SUS is valid. That is, it measures what it purports to measure.</a:t>
            </a:r>
          </a:p>
          <a:p>
            <a:pPr lvl="1"/>
            <a:r>
              <a:rPr lang="en-GB" dirty="0"/>
              <a:t>SUS is not diagnostic. That is, it does not tell you what makes a system usable or not.</a:t>
            </a:r>
          </a:p>
          <a:p>
            <a:pPr lvl="1"/>
            <a:r>
              <a:rPr lang="en-GB" dirty="0"/>
              <a:t>SUS scores are not percentages, despite returning a value between 0 and 100. To understand how your product compares to others, you need to look at its percentile ranking.</a:t>
            </a:r>
          </a:p>
          <a:p>
            <a:pPr lvl="1"/>
            <a:r>
              <a:rPr lang="en-GB" dirty="0"/>
              <a:t>SUS measures both learnability and usability.</a:t>
            </a:r>
          </a:p>
          <a:p>
            <a:pPr lvl="1"/>
            <a:r>
              <a:rPr lang="en-GB" dirty="0"/>
              <a:t>SUS scores have a modest correlation with task performance, but it is not surprising that people’s subjective assessments may not be consistent with whether or not they were successful using a system.</a:t>
            </a:r>
          </a:p>
        </p:txBody>
      </p:sp>
      <p:sp>
        <p:nvSpPr>
          <p:cNvPr id="6" name="TextBox 5">
            <a:extLst>
              <a:ext uri="{FF2B5EF4-FFF2-40B4-BE49-F238E27FC236}">
                <a16:creationId xmlns:a16="http://schemas.microsoft.com/office/drawing/2014/main" id="{3B5C19CF-E02F-8DAC-7E8C-151C40ABC65C}"/>
              </a:ext>
            </a:extLst>
          </p:cNvPr>
          <p:cNvSpPr txBox="1"/>
          <p:nvPr/>
        </p:nvSpPr>
        <p:spPr>
          <a:xfrm>
            <a:off x="2883477" y="5529563"/>
            <a:ext cx="6099462" cy="646331"/>
          </a:xfrm>
          <a:prstGeom prst="rect">
            <a:avLst/>
          </a:prstGeom>
          <a:noFill/>
        </p:spPr>
        <p:txBody>
          <a:bodyPr wrap="square">
            <a:spAutoFit/>
          </a:bodyPr>
          <a:lstStyle/>
          <a:p>
            <a:pPr algn="ctr"/>
            <a:r>
              <a:rPr lang="en-GB" dirty="0">
                <a:latin typeface="Palatino Linotype" panose="02040502050505030304" pitchFamily="18" charset="0"/>
              </a:rPr>
              <a:t> Subjective assessments of usability are only one component of the overall construct of usability.</a:t>
            </a:r>
            <a:endParaRPr lang="en-US" dirty="0">
              <a:latin typeface="Palatino Linotype" panose="02040502050505030304" pitchFamily="18" charset="0"/>
            </a:endParaRPr>
          </a:p>
        </p:txBody>
      </p:sp>
    </p:spTree>
    <p:extLst>
      <p:ext uri="{BB962C8B-B14F-4D97-AF65-F5344CB8AC3E}">
        <p14:creationId xmlns:p14="http://schemas.microsoft.com/office/powerpoint/2010/main" val="134459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How precise </a:t>
            </a:r>
            <a:r>
              <a:rPr lang="it-IT" dirty="0" err="1"/>
              <a:t>is</a:t>
            </a:r>
            <a:r>
              <a:rPr lang="it-IT" dirty="0"/>
              <a:t> </a:t>
            </a:r>
            <a:r>
              <a:rPr lang="it-IT" dirty="0" err="1"/>
              <a:t>our</a:t>
            </a:r>
            <a:r>
              <a:rPr lang="it-IT" dirty="0"/>
              <a:t> estimate?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4173587"/>
          </a:xfrm>
        </p:spPr>
        <p:txBody>
          <a:bodyPr>
            <a:normAutofit fontScale="92500" lnSpcReduction="20000"/>
          </a:bodyPr>
          <a:lstStyle/>
          <a:p>
            <a:endParaRPr lang="en-GB" dirty="0"/>
          </a:p>
          <a:p>
            <a:r>
              <a:rPr lang="en-GB" dirty="0"/>
              <a:t>In usability testing, like most applied research settings, we almost never have access to the entire user population. Instead we have to rely on taking samples to estimate the unknown population values. If we want to know how long it will take users to complete a task or what percent will complete a task on the first attempt, we need to estimate from a sample. The sample means and sample proportions (called statistics) are estimates of the values we really want—called the population parameters.</a:t>
            </a:r>
          </a:p>
          <a:p>
            <a:r>
              <a:rPr lang="en-GB" dirty="0"/>
              <a:t>When we don’t have access to the entire population, even our best estimate from a sample will be close but not exactly right, and the smaller the sample size, the less accurate it will be. We need a way to know how good (precise) our estimates are.</a:t>
            </a:r>
          </a:p>
          <a:p>
            <a:r>
              <a:rPr lang="en-GB" dirty="0"/>
              <a:t>To do so, we construct a range of values that we think will have a specified chance of containing the unknown population parameter. These ranges are called confidence intervals.</a:t>
            </a:r>
          </a:p>
        </p:txBody>
      </p:sp>
    </p:spTree>
    <p:extLst>
      <p:ext uri="{BB962C8B-B14F-4D97-AF65-F5344CB8AC3E}">
        <p14:creationId xmlns:p14="http://schemas.microsoft.com/office/powerpoint/2010/main" val="3940061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Confidence </a:t>
            </a:r>
            <a:r>
              <a:rPr lang="it-IT" dirty="0" err="1"/>
              <a:t>interval</a:t>
            </a:r>
            <a:r>
              <a:rPr lang="it-IT" dirty="0"/>
              <a:t>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4173587"/>
          </a:xfrm>
        </p:spPr>
        <p:txBody>
          <a:bodyPr>
            <a:normAutofit fontScale="92500"/>
          </a:bodyPr>
          <a:lstStyle/>
          <a:p>
            <a:endParaRPr lang="en-GB" dirty="0"/>
          </a:p>
          <a:p>
            <a:r>
              <a:rPr lang="en-GB" dirty="0"/>
              <a:t>Confidence intervals are used just like margins of errors. In fact, a confidence interval is twice the margin of error. If you hear that 57% of likely voters approve of pro- posed legislation (95% margin of error ±3%) then the confidence interval is six percentage points wide, falling between 54% and 60% (57 − 3% and 57 + 3%).</a:t>
            </a:r>
          </a:p>
          <a:p>
            <a:endParaRPr lang="en-GB" dirty="0"/>
          </a:p>
          <a:p>
            <a:r>
              <a:rPr lang="en-GB" dirty="0"/>
              <a:t>A confidence interval provides both a measure of location and precision. That is, we can see that the </a:t>
            </a:r>
            <a:r>
              <a:rPr lang="en-GB" dirty="0" err="1"/>
              <a:t>av</a:t>
            </a:r>
            <a:r>
              <a:rPr lang="en-GB" dirty="0"/>
              <a:t>- </a:t>
            </a:r>
            <a:r>
              <a:rPr lang="en-GB" dirty="0" err="1"/>
              <a:t>erage</a:t>
            </a:r>
            <a:r>
              <a:rPr lang="en-GB" dirty="0"/>
              <a:t> approval rating is around 57%. We can also see that this estimate is reasonably precise. If we want to know whether the majority of voters approve the legislation we can see that it is very unlikely (less than a 2.5% chance) that fewer than half the voters approve.</a:t>
            </a:r>
          </a:p>
        </p:txBody>
      </p:sp>
    </p:spTree>
    <p:extLst>
      <p:ext uri="{BB962C8B-B14F-4D97-AF65-F5344CB8AC3E}">
        <p14:creationId xmlns:p14="http://schemas.microsoft.com/office/powerpoint/2010/main" val="503880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Components of a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5353988"/>
          </a:xfrm>
        </p:spPr>
        <p:txBody>
          <a:bodyPr>
            <a:normAutofit fontScale="92500" lnSpcReduction="10000"/>
          </a:bodyPr>
          <a:lstStyle/>
          <a:p>
            <a:endParaRPr lang="en-GB" dirty="0"/>
          </a:p>
          <a:p>
            <a:r>
              <a:rPr lang="en-GB" dirty="0"/>
              <a:t>Confidence level: the ”coverage” of a confidence interval</a:t>
            </a:r>
          </a:p>
          <a:p>
            <a:pPr lvl="1"/>
            <a:r>
              <a:rPr lang="en-GB" dirty="0"/>
              <a:t>A confidence level of 95% (the typical value) means that if you were to sample from the same population 100 times, you’d expect the interval to contain the actual mean or proportion 95 times.</a:t>
            </a:r>
          </a:p>
          <a:p>
            <a:pPr lvl="1"/>
            <a:endParaRPr lang="en-GB" dirty="0"/>
          </a:p>
          <a:p>
            <a:r>
              <a:rPr lang="en-GB" dirty="0"/>
              <a:t>Variability: If there is more variation in a population, each sample taken will fluctuate more and therefore create a wider confidence interval. The variability of the population is estimated using the standard deviation from the sample.</a:t>
            </a:r>
          </a:p>
          <a:p>
            <a:endParaRPr lang="en-GB" dirty="0"/>
          </a:p>
          <a:p>
            <a:r>
              <a:rPr lang="en-GB" dirty="0"/>
              <a:t>Sample size: Without lowering the confidence level, the sample size is the only thing a researcher can control in affecting the width of a confidence interval. The confidence interval width and sample size have an inverse square root relationship. This means if you want to cut your margin of error in half, you need to quadruple your sample size. For example, if your margin of error is ±20% at a sample size of 20 you’d need a sample size of approximately 80 to have a margin of error of ±10%.</a:t>
            </a:r>
          </a:p>
        </p:txBody>
      </p:sp>
    </p:spTree>
    <p:extLst>
      <p:ext uri="{BB962C8B-B14F-4D97-AF65-F5344CB8AC3E}">
        <p14:creationId xmlns:p14="http://schemas.microsoft.com/office/powerpoint/2010/main" val="2589099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Computing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4173587"/>
          </a:xfrm>
        </p:spPr>
        <p:txBody>
          <a:bodyPr>
            <a:normAutofit/>
          </a:bodyPr>
          <a:lstStyle/>
          <a:p>
            <a:r>
              <a:rPr lang="en-GB" dirty="0"/>
              <a:t>CI are computed differently according to your population pool and the type of data</a:t>
            </a:r>
          </a:p>
          <a:p>
            <a:endParaRPr lang="en-GB" dirty="0"/>
          </a:p>
          <a:p>
            <a:r>
              <a:rPr lang="en-GB" dirty="0"/>
              <a:t>Here we will focus on computing CI for continuous data (e.g., rating scales obtained from SUS) </a:t>
            </a:r>
          </a:p>
        </p:txBody>
      </p:sp>
    </p:spTree>
    <p:extLst>
      <p:ext uri="{BB962C8B-B14F-4D97-AF65-F5344CB8AC3E}">
        <p14:creationId xmlns:p14="http://schemas.microsoft.com/office/powerpoint/2010/main" val="1068530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CI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27</a:t>
            </a:fld>
            <a:endParaRPr lang="en-GB"/>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4173587"/>
              </a:xfrm>
            </p:spPr>
            <p:txBody>
              <a:bodyPr>
                <a:normAutofit fontScale="70000" lnSpcReduction="20000"/>
              </a:bodyPr>
              <a:lstStyle/>
              <a:p>
                <a:r>
                  <a:rPr lang="en-GB" dirty="0"/>
                  <a:t>The best approach for constructing a confidence interval around numeric rating scales is to com- </a:t>
                </a:r>
                <a:r>
                  <a:rPr lang="en-GB" dirty="0" err="1"/>
                  <a:t>pute</a:t>
                </a:r>
                <a:r>
                  <a:rPr lang="en-GB" dirty="0"/>
                  <a:t> the mean and standard deviation of the responses then use the t-distribution. If you’re used to treating rating scale responses as discrete frequencies see Chapter 9 (“Is it OK to average data from multipoint scales?”). The t-distribution is like the normal (also called z-distribution) except that it takes the sample size into account. With smaller sample sizes, our estimate of the population variance is rather crude and will fluctuate more from sample to sample. The t-distribution adjusts for how good our estimate is by making the intervals wider as the sample sizes get smaller. As the sample size increases (especially at or above a sample size of 30), the t-confidence interval con- verges on the normal z-confidence interval. After a sample size exceeds 100 or so, the difference between confidence intervals using the z and t is only a fraction of a point. In other words, the t- distribution will provide the best interval regardless of your sample size, so we recommend using it for all sample sizes.</a:t>
                </a:r>
              </a:p>
              <a:p>
                <a:r>
                  <a:rPr lang="en-GB" dirty="0"/>
                  <a:t>The t-confidence interval takes the following form:</a:t>
                </a:r>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sz="2400" i="1" dirty="0">
                    <a:effectLst/>
                    <a:latin typeface="Palatino Linotype" panose="02040502050505030304" pitchFamily="18" charset="0"/>
                  </a:rPr>
                  <a:t> </a:t>
                </a:r>
                <a:r>
                  <a:rPr lang="en-US" sz="2400" dirty="0">
                    <a:effectLst/>
                    <a:latin typeface="Palatino Linotype" panose="02040502050505030304" pitchFamily="18" charset="0"/>
                  </a:rPr>
                  <a:t>is the sample mean,</a:t>
                </a:r>
              </a:p>
              <a:p>
                <a:r>
                  <a:rPr lang="en-US" sz="2400" i="1" dirty="0">
                    <a:effectLst/>
                    <a:latin typeface="Palatino Linotype" panose="02040502050505030304" pitchFamily="18" charset="0"/>
                  </a:rPr>
                  <a:t>n </a:t>
                </a:r>
                <a:r>
                  <a:rPr lang="en-US" sz="2400" dirty="0">
                    <a:effectLst/>
                    <a:latin typeface="Palatino Linotype" panose="02040502050505030304" pitchFamily="18" charset="0"/>
                  </a:rPr>
                  <a:t>is the sample size,</a:t>
                </a:r>
              </a:p>
              <a:p>
                <a:r>
                  <a:rPr lang="en-US" sz="2400" i="1" dirty="0">
                    <a:effectLst/>
                    <a:latin typeface="Palatino Linotype" panose="02040502050505030304" pitchFamily="18" charset="0"/>
                  </a:rPr>
                  <a:t>s </a:t>
                </a:r>
                <a:r>
                  <a:rPr lang="en-US" sz="2400" dirty="0">
                    <a:effectLst/>
                    <a:latin typeface="Palatino Linotype" panose="02040502050505030304" pitchFamily="18" charset="0"/>
                  </a:rPr>
                  <a:t>is the sample standard deviation, and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𝛼</m:t>
                            </m:r>
                          </m:num>
                          <m:den>
                            <m:r>
                              <a:rPr lang="en-US" i="1">
                                <a:latin typeface="Cambria Math" panose="02040503050406030204" pitchFamily="18" charset="0"/>
                              </a:rPr>
                              <m:t>2</m:t>
                            </m:r>
                          </m:den>
                        </m:f>
                        <m:r>
                          <a:rPr lang="en-US" i="1">
                            <a:latin typeface="Cambria Math" panose="02040503050406030204" pitchFamily="18" charset="0"/>
                          </a:rPr>
                          <m:t>)</m:t>
                        </m:r>
                      </m:sub>
                    </m:sSub>
                    <m:r>
                      <a:rPr lang="en-US" i="1">
                        <a:latin typeface="Cambria Math" panose="02040503050406030204" pitchFamily="18" charset="0"/>
                      </a:rPr>
                      <m:t> </m:t>
                    </m:r>
                  </m:oMath>
                </a14:m>
                <a:r>
                  <a:rPr lang="en-US" sz="2400" dirty="0">
                    <a:effectLst/>
                    <a:latin typeface="Palatino Linotype" panose="02040502050505030304" pitchFamily="18" charset="0"/>
                  </a:rPr>
                  <a:t>is the critical value from the </a:t>
                </a:r>
                <a:r>
                  <a:rPr lang="en-US" sz="2400" i="1" dirty="0">
                    <a:effectLst/>
                    <a:latin typeface="Palatino Linotype" panose="02040502050505030304" pitchFamily="18" charset="0"/>
                  </a:rPr>
                  <a:t>t</a:t>
                </a:r>
                <a:r>
                  <a:rPr lang="en-US" sz="2400" dirty="0">
                    <a:effectLst/>
                    <a:latin typeface="Palatino Linotype" panose="02040502050505030304" pitchFamily="18" charset="0"/>
                  </a:rPr>
                  <a:t>-distribution for </a:t>
                </a:r>
                <a:r>
                  <a:rPr lang="en-US" sz="2400" i="1" dirty="0">
                    <a:effectLst/>
                    <a:latin typeface="Palatino Linotype" panose="02040502050505030304" pitchFamily="18" charset="0"/>
                  </a:rPr>
                  <a:t>n</a:t>
                </a:r>
                <a:r>
                  <a:rPr lang="en-US" sz="2400" dirty="0">
                    <a:effectLst/>
                    <a:latin typeface="Palatino Linotype" panose="02040502050505030304" pitchFamily="18" charset="0"/>
                  </a:rPr>
                  <a:t>−1 degrees of freedom and the specified level of confidence.</a:t>
                </a:r>
                <a:endParaRPr lang="en-GB" dirty="0"/>
              </a:p>
            </p:txBody>
          </p:sp>
        </mc:Choice>
        <mc:Fallback>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551215" y="1240077"/>
                <a:ext cx="10483930" cy="4173587"/>
              </a:xfrm>
              <a:blipFill>
                <a:blip r:embed="rId2"/>
                <a:stretch>
                  <a:fillRect l="-363" t="-1818" r="-4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579D6C9-CD00-4E80-07A1-1F2EE84A0708}"/>
                  </a:ext>
                </a:extLst>
              </p:cNvPr>
              <p:cNvSpPr txBox="1"/>
              <p:nvPr/>
            </p:nvSpPr>
            <p:spPr>
              <a:xfrm>
                <a:off x="4260272" y="5413664"/>
                <a:ext cx="2504210" cy="52617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r>
                                <a:rPr lang="en-US" b="0" i="1" smtClean="0">
                                  <a:latin typeface="Cambria Math" panose="02040503050406030204" pitchFamily="18" charset="0"/>
                                </a:rPr>
                                <m:t>2</m:t>
                              </m:r>
                            </m:den>
                          </m:f>
                          <m:r>
                            <a:rPr lang="en-US" b="0" i="1" smtClean="0">
                              <a:latin typeface="Cambria Math" panose="02040503050406030204" pitchFamily="18" charset="0"/>
                            </a:rPr>
                            <m:t>)</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m:oMathPara>
                </a14:m>
                <a:endParaRPr lang="en-US" dirty="0"/>
              </a:p>
            </p:txBody>
          </p:sp>
        </mc:Choice>
        <mc:Fallback>
          <p:sp>
            <p:nvSpPr>
              <p:cNvPr id="5" name="TextBox 4">
                <a:extLst>
                  <a:ext uri="{FF2B5EF4-FFF2-40B4-BE49-F238E27FC236}">
                    <a16:creationId xmlns:a16="http://schemas.microsoft.com/office/drawing/2014/main" id="{8579D6C9-CD00-4E80-07A1-1F2EE84A0708}"/>
                  </a:ext>
                </a:extLst>
              </p:cNvPr>
              <p:cNvSpPr txBox="1">
                <a:spLocks noRot="1" noChangeAspect="1" noMove="1" noResize="1" noEditPoints="1" noAdjustHandles="1" noChangeArrowheads="1" noChangeShapeType="1" noTextEdit="1"/>
              </p:cNvSpPr>
              <p:nvPr/>
            </p:nvSpPr>
            <p:spPr>
              <a:xfrm>
                <a:off x="4260272" y="5413664"/>
                <a:ext cx="2504210" cy="526170"/>
              </a:xfrm>
              <a:prstGeom prst="rect">
                <a:avLst/>
              </a:prstGeom>
              <a:blipFill>
                <a:blip r:embed="rId3"/>
                <a:stretch>
                  <a:fillRect b="-4762"/>
                </a:stretch>
              </a:blipFill>
            </p:spPr>
            <p:txBody>
              <a:bodyPr/>
              <a:lstStyle/>
              <a:p>
                <a:r>
                  <a:rPr lang="en-US">
                    <a:noFill/>
                  </a:rPr>
                  <a:t> </a:t>
                </a:r>
              </a:p>
            </p:txBody>
          </p:sp>
        </mc:Fallback>
      </mc:AlternateContent>
    </p:spTree>
    <p:extLst>
      <p:ext uri="{BB962C8B-B14F-4D97-AF65-F5344CB8AC3E}">
        <p14:creationId xmlns:p14="http://schemas.microsoft.com/office/powerpoint/2010/main" val="2650163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CI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28</a:t>
            </a:fld>
            <a:endParaRPr lang="en-GB"/>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395514" y="1240077"/>
                <a:ext cx="3553194" cy="5116273"/>
              </a:xfrm>
            </p:spPr>
            <p:txBody>
              <a:bodyPr>
                <a:normAutofit fontScale="92500" lnSpcReduction="10000"/>
              </a:bodyPr>
              <a:lstStyle/>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(1−</m:t>
                        </m:r>
                        <m:f>
                          <m:fPr>
                            <m:ctrlPr>
                              <a:rPr lang="en-US" i="1">
                                <a:latin typeface="Cambria Math" panose="02040503050406030204" pitchFamily="18" charset="0"/>
                              </a:rPr>
                            </m:ctrlPr>
                          </m:fPr>
                          <m:num>
                            <m:r>
                              <a:rPr lang="en-US" i="1">
                                <a:latin typeface="Cambria Math" panose="02040503050406030204" pitchFamily="18" charset="0"/>
                              </a:rPr>
                              <m:t>𝛼</m:t>
                            </m:r>
                          </m:num>
                          <m:den>
                            <m:r>
                              <a:rPr lang="en-US" i="1">
                                <a:latin typeface="Cambria Math" panose="02040503050406030204" pitchFamily="18" charset="0"/>
                              </a:rPr>
                              <m:t>2</m:t>
                            </m:r>
                          </m:den>
                        </m:f>
                        <m:r>
                          <a:rPr lang="en-US" i="1">
                            <a:latin typeface="Cambria Math" panose="02040503050406030204" pitchFamily="18" charset="0"/>
                          </a:rPr>
                          <m:t>)</m:t>
                        </m:r>
                      </m:sub>
                    </m:sSub>
                    <m:r>
                      <a:rPr lang="en-US" i="1">
                        <a:latin typeface="Cambria Math" panose="02040503050406030204" pitchFamily="18" charset="0"/>
                      </a:rPr>
                      <m:t> </m:t>
                    </m:r>
                  </m:oMath>
                </a14:m>
                <a:r>
                  <a:rPr lang="en-US" sz="2400" dirty="0">
                    <a:effectLst/>
                    <a:latin typeface="Palatino Linotype" panose="02040502050505030304" pitchFamily="18" charset="0"/>
                  </a:rPr>
                  <a:t>is the critical value from the </a:t>
                </a:r>
                <a:r>
                  <a:rPr lang="en-US" sz="2400" i="1" dirty="0">
                    <a:effectLst/>
                    <a:latin typeface="Palatino Linotype" panose="02040502050505030304" pitchFamily="18" charset="0"/>
                  </a:rPr>
                  <a:t>t</a:t>
                </a:r>
                <a:r>
                  <a:rPr lang="en-US" sz="2400" dirty="0">
                    <a:effectLst/>
                    <a:latin typeface="Palatino Linotype" panose="02040502050505030304" pitchFamily="18" charset="0"/>
                  </a:rPr>
                  <a:t>-distribution for </a:t>
                </a:r>
                <a:r>
                  <a:rPr lang="en-US" sz="2400" i="1" dirty="0">
                    <a:effectLst/>
                    <a:latin typeface="Palatino Linotype" panose="02040502050505030304" pitchFamily="18" charset="0"/>
                  </a:rPr>
                  <a:t>n</a:t>
                </a:r>
                <a:r>
                  <a:rPr lang="en-US" sz="2400" dirty="0">
                    <a:effectLst/>
                    <a:latin typeface="Palatino Linotype" panose="02040502050505030304" pitchFamily="18" charset="0"/>
                  </a:rPr>
                  <a:t>−1 degrees of freedom and the specified level of confidence.</a:t>
                </a:r>
              </a:p>
              <a:p>
                <a:endParaRPr lang="en-US" dirty="0"/>
              </a:p>
              <a:p>
                <a:r>
                  <a:rPr lang="en-US" dirty="0"/>
                  <a:t>Usually, we have access to a table like this.</a:t>
                </a:r>
              </a:p>
              <a:p>
                <a:endParaRPr lang="en-US" dirty="0"/>
              </a:p>
              <a:p>
                <a:r>
                  <a:rPr lang="en-US" dirty="0"/>
                  <a:t>So, knowing the degrees of freedom we have and the significance level we want to achieve we just need to look up at the right value</a:t>
                </a:r>
                <a:endParaRPr lang="en-GB" dirty="0"/>
              </a:p>
            </p:txBody>
          </p:sp>
        </mc:Choice>
        <mc:Fallback>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395514" y="1240077"/>
                <a:ext cx="3553194" cy="5116273"/>
              </a:xfrm>
              <a:blipFill>
                <a:blip r:embed="rId2"/>
                <a:stretch>
                  <a:fillRect l="-2135" t="-2228" r="-3915" b="-24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E28DDF66-AB80-5331-A225-06653AE1B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086" y="1415187"/>
            <a:ext cx="7772400" cy="4650153"/>
          </a:xfrm>
          <a:prstGeom prst="rect">
            <a:avLst/>
          </a:prstGeom>
        </p:spPr>
      </p:pic>
    </p:spTree>
    <p:extLst>
      <p:ext uri="{BB962C8B-B14F-4D97-AF65-F5344CB8AC3E}">
        <p14:creationId xmlns:p14="http://schemas.microsoft.com/office/powerpoint/2010/main" val="3633224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CI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6514603" cy="4173587"/>
          </a:xfrm>
        </p:spPr>
        <p:txBody>
          <a:bodyPr>
            <a:normAutofit fontScale="92500" lnSpcReduction="20000"/>
          </a:bodyPr>
          <a:lstStyle/>
          <a:p>
            <a:endParaRPr lang="en-GB" dirty="0"/>
          </a:p>
          <a:p>
            <a:r>
              <a:rPr lang="en-GB" dirty="0"/>
              <a:t>The confidence interval formula can appear intimidating. A simplified way of thinking about it is to think of the confidence interval as two margins of error around the mean. The margin of error is approximately two standard errors, and the standard error is how much we expect sample means to fluctuate given the sample size (Fig. 3.2).</a:t>
            </a:r>
          </a:p>
          <a:p>
            <a:r>
              <a:rPr lang="en-GB" dirty="0"/>
              <a:t>To construct the interval, we need the mean, standard error, sample size, and critical value from the t-distribution, using the appropriate value of t for our sample size and desired confidence level. We can obtain the mean and standard deviation from our sample data.</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579D6C9-CD00-4E80-07A1-1F2EE84A0708}"/>
                  </a:ext>
                </a:extLst>
              </p:cNvPr>
              <p:cNvSpPr txBox="1"/>
              <p:nvPr/>
            </p:nvSpPr>
            <p:spPr>
              <a:xfrm>
                <a:off x="4260272" y="5413664"/>
                <a:ext cx="2504210" cy="5261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r>
                                <a:rPr lang="en-US" b="0" i="1" smtClean="0">
                                  <a:latin typeface="Cambria Math" panose="02040503050406030204" pitchFamily="18" charset="0"/>
                                </a:rPr>
                                <m:t>2</m:t>
                              </m:r>
                            </m:den>
                          </m:f>
                          <m:r>
                            <a:rPr lang="en-US" b="0" i="1" smtClean="0">
                              <a:latin typeface="Cambria Math" panose="02040503050406030204" pitchFamily="18" charset="0"/>
                            </a:rPr>
                            <m:t>)</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m:oMathPara>
                </a14:m>
                <a:endParaRPr lang="en-US" dirty="0"/>
              </a:p>
            </p:txBody>
          </p:sp>
        </mc:Choice>
        <mc:Fallback>
          <p:sp>
            <p:nvSpPr>
              <p:cNvPr id="5" name="TextBox 4">
                <a:extLst>
                  <a:ext uri="{FF2B5EF4-FFF2-40B4-BE49-F238E27FC236}">
                    <a16:creationId xmlns:a16="http://schemas.microsoft.com/office/drawing/2014/main" id="{8579D6C9-CD00-4E80-07A1-1F2EE84A0708}"/>
                  </a:ext>
                </a:extLst>
              </p:cNvPr>
              <p:cNvSpPr txBox="1">
                <a:spLocks noRot="1" noChangeAspect="1" noMove="1" noResize="1" noEditPoints="1" noAdjustHandles="1" noChangeArrowheads="1" noChangeShapeType="1" noTextEdit="1"/>
              </p:cNvSpPr>
              <p:nvPr/>
            </p:nvSpPr>
            <p:spPr>
              <a:xfrm>
                <a:off x="4260272" y="5413664"/>
                <a:ext cx="2504210" cy="526170"/>
              </a:xfrm>
              <a:prstGeom prst="rect">
                <a:avLst/>
              </a:prstGeom>
              <a:blipFill>
                <a:blip r:embed="rId2"/>
                <a:stretch>
                  <a:fillRect b="-47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7D33158-FF0B-120C-46C6-1E422D7FB1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8200" y="1240077"/>
            <a:ext cx="5003800" cy="4787900"/>
          </a:xfrm>
          <a:prstGeom prst="rect">
            <a:avLst/>
          </a:prstGeom>
        </p:spPr>
      </p:pic>
    </p:spTree>
    <p:extLst>
      <p:ext uri="{BB962C8B-B14F-4D97-AF65-F5344CB8AC3E}">
        <p14:creationId xmlns:p14="http://schemas.microsoft.com/office/powerpoint/2010/main" val="123876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 </a:t>
            </a:r>
            <a:r>
              <a:rPr lang="it-IT" dirty="0" err="1"/>
              <a:t>Contents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ISO 9241-11 breaks the measurement of usability down into three separate components that must be defined relative to the context of use:</a:t>
            </a:r>
          </a:p>
          <a:p>
            <a:pPr lvl="1"/>
            <a:r>
              <a:rPr lang="en-GB" dirty="0"/>
              <a:t>Effectiveness (whether people can actually complete their tasks and achieve their goals)</a:t>
            </a:r>
          </a:p>
          <a:p>
            <a:pPr lvl="1"/>
            <a:r>
              <a:rPr lang="en-GB" dirty="0"/>
              <a:t>Efficiency (the extent to which they expend resource in achieving their goals)</a:t>
            </a:r>
          </a:p>
          <a:p>
            <a:pPr lvl="1"/>
            <a:r>
              <a:rPr lang="en-GB" dirty="0"/>
              <a:t>Satisfaction (the level of comfort they experience in achieving those goals)</a:t>
            </a:r>
          </a:p>
          <a:p>
            <a:endParaRPr lang="en-GB" dirty="0"/>
          </a:p>
          <a:p>
            <a:r>
              <a:rPr lang="en-GB" dirty="0"/>
              <a:t>Thus, a system that lets people complete their tasks, but at the expense of considerable expenditure of time and effort and which was felt to be very unsatisfactory by all concerned, could not really be said to be usable. (By the same measure, however, a system which people enjoyed using but which didn’t allow them to complete any tasks and on which they spent a lot of unproductive time could equally be argued not to be very usable.)</a:t>
            </a:r>
          </a:p>
        </p:txBody>
      </p:sp>
    </p:spTree>
    <p:extLst>
      <p:ext uri="{BB962C8B-B14F-4D97-AF65-F5344CB8AC3E}">
        <p14:creationId xmlns:p14="http://schemas.microsoft.com/office/powerpoint/2010/main" val="1208435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Example</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30</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4498767" cy="4173587"/>
          </a:xfrm>
        </p:spPr>
        <p:txBody>
          <a:bodyPr>
            <a:normAutofit fontScale="77500" lnSpcReduction="20000"/>
          </a:bodyPr>
          <a:lstStyle/>
          <a:p>
            <a:endParaRPr lang="en-GB" dirty="0"/>
          </a:p>
          <a:p>
            <a:r>
              <a:rPr lang="en-GB" dirty="0"/>
              <a:t>For example, let’s use the following scores from the System Usability Scale (SUS), collected when users rated the usability of an app:</a:t>
            </a:r>
          </a:p>
          <a:p>
            <a:pPr marL="0" indent="0">
              <a:buNone/>
            </a:pPr>
            <a:endParaRPr lang="en-GB" dirty="0"/>
          </a:p>
          <a:p>
            <a:pPr marL="0" indent="0">
              <a:buNone/>
            </a:pPr>
            <a:r>
              <a:rPr lang="en-GB" dirty="0"/>
              <a:t>90, 77.5, 72.5, 95, 62.5, 57.5, 100, 95, 95, 80, 82.5, 87.5</a:t>
            </a:r>
          </a:p>
          <a:p>
            <a:pPr marL="0" indent="0">
              <a:buNone/>
            </a:pPr>
            <a:endParaRPr lang="en-GB" dirty="0"/>
          </a:p>
          <a:p>
            <a:pPr marL="0" indent="0">
              <a:buNone/>
            </a:pPr>
            <a:r>
              <a:rPr lang="en-GB" dirty="0"/>
              <a:t>From this data we can generate the three basic ingredients needed to generate the t-confidence interval.</a:t>
            </a:r>
          </a:p>
          <a:p>
            <a:pPr marL="0" indent="0">
              <a:buNone/>
            </a:pPr>
            <a:r>
              <a:rPr lang="en-GB" dirty="0"/>
              <a:t>Mean: 82.9</a:t>
            </a:r>
          </a:p>
          <a:p>
            <a:pPr marL="0" indent="0">
              <a:buNone/>
            </a:pPr>
            <a:r>
              <a:rPr lang="en-GB" dirty="0"/>
              <a:t>Standard deviation: 13.5 </a:t>
            </a:r>
          </a:p>
          <a:p>
            <a:pPr marL="0" indent="0">
              <a:buNone/>
            </a:pPr>
            <a:r>
              <a:rPr lang="en-GB" dirty="0"/>
              <a:t>Sample size: 12 </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579D6C9-CD00-4E80-07A1-1F2EE84A0708}"/>
                  </a:ext>
                </a:extLst>
              </p:cNvPr>
              <p:cNvSpPr txBox="1"/>
              <p:nvPr/>
            </p:nvSpPr>
            <p:spPr>
              <a:xfrm>
                <a:off x="675409" y="5617923"/>
                <a:ext cx="2504210" cy="5261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𝛼</m:t>
                              </m:r>
                            </m:num>
                            <m:den>
                              <m:r>
                                <a:rPr lang="en-US" b="0" i="1" smtClean="0">
                                  <a:latin typeface="Cambria Math" panose="02040503050406030204" pitchFamily="18" charset="0"/>
                                </a:rPr>
                                <m:t>2</m:t>
                              </m:r>
                            </m:den>
                          </m:f>
                          <m:r>
                            <a:rPr lang="en-US" b="0" i="1" smtClean="0">
                              <a:latin typeface="Cambria Math" panose="02040503050406030204" pitchFamily="18" charset="0"/>
                            </a:rPr>
                            <m:t>)</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0.95</m:t>
                          </m:r>
                        </m:sub>
                      </m:sSub>
                    </m:oMath>
                  </m:oMathPara>
                </a14:m>
                <a:endParaRPr lang="en-US" dirty="0"/>
              </a:p>
            </p:txBody>
          </p:sp>
        </mc:Choice>
        <mc:Fallback>
          <p:sp>
            <p:nvSpPr>
              <p:cNvPr id="5" name="TextBox 4">
                <a:extLst>
                  <a:ext uri="{FF2B5EF4-FFF2-40B4-BE49-F238E27FC236}">
                    <a16:creationId xmlns:a16="http://schemas.microsoft.com/office/drawing/2014/main" id="{8579D6C9-CD00-4E80-07A1-1F2EE84A0708}"/>
                  </a:ext>
                </a:extLst>
              </p:cNvPr>
              <p:cNvSpPr txBox="1">
                <a:spLocks noRot="1" noChangeAspect="1" noMove="1" noResize="1" noEditPoints="1" noAdjustHandles="1" noChangeArrowheads="1" noChangeShapeType="1" noTextEdit="1"/>
              </p:cNvSpPr>
              <p:nvPr/>
            </p:nvSpPr>
            <p:spPr>
              <a:xfrm>
                <a:off x="675409" y="5617923"/>
                <a:ext cx="2504210" cy="526170"/>
              </a:xfrm>
              <a:prstGeom prst="rect">
                <a:avLst/>
              </a:prstGeom>
              <a:blipFill>
                <a:blip r:embed="rId2"/>
                <a:stretch>
                  <a:fillRect b="-4762"/>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35DFFB6-4E65-3D59-D212-D7A25E7681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963" y="1642188"/>
            <a:ext cx="6110037" cy="3655577"/>
          </a:xfrm>
          <a:prstGeom prst="rect">
            <a:avLst/>
          </a:prstGeom>
        </p:spPr>
      </p:pic>
    </p:spTree>
    <p:extLst>
      <p:ext uri="{BB962C8B-B14F-4D97-AF65-F5344CB8AC3E}">
        <p14:creationId xmlns:p14="http://schemas.microsoft.com/office/powerpoint/2010/main" val="2698084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E15D5-B016-D292-0BFC-F04CD68736F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85C2759-C96C-4410-F6DC-02F398A91869}"/>
              </a:ext>
            </a:extLst>
          </p:cNvPr>
          <p:cNvSpPr>
            <a:spLocks noGrp="1"/>
          </p:cNvSpPr>
          <p:nvPr>
            <p:ph type="title"/>
          </p:nvPr>
        </p:nvSpPr>
        <p:spPr/>
        <p:txBody>
          <a:bodyPr/>
          <a:lstStyle/>
          <a:p>
            <a:r>
              <a:rPr lang="en-GB" dirty="0"/>
              <a:t>References</a:t>
            </a:r>
          </a:p>
        </p:txBody>
      </p:sp>
      <p:sp>
        <p:nvSpPr>
          <p:cNvPr id="3" name="Segnaposto contenuto 2">
            <a:extLst>
              <a:ext uri="{FF2B5EF4-FFF2-40B4-BE49-F238E27FC236}">
                <a16:creationId xmlns:a16="http://schemas.microsoft.com/office/drawing/2014/main" id="{6F08AC81-FE47-073C-D22B-6D37CA71E845}"/>
              </a:ext>
            </a:extLst>
          </p:cNvPr>
          <p:cNvSpPr>
            <a:spLocks noGrp="1"/>
          </p:cNvSpPr>
          <p:nvPr>
            <p:ph idx="1"/>
          </p:nvPr>
        </p:nvSpPr>
        <p:spPr/>
        <p:txBody>
          <a:bodyPr/>
          <a:lstStyle/>
          <a:p>
            <a:r>
              <a:rPr lang="it-IT" dirty="0"/>
              <a:t>Sauro, Lewis – </a:t>
            </a:r>
            <a:r>
              <a:rPr lang="it-IT" dirty="0" err="1"/>
              <a:t>Quantifying</a:t>
            </a:r>
            <a:r>
              <a:rPr lang="it-IT" dirty="0"/>
              <a:t> the User Experience: </a:t>
            </a:r>
            <a:r>
              <a:rPr lang="it-IT" dirty="0" err="1"/>
              <a:t>Practical</a:t>
            </a:r>
            <a:r>
              <a:rPr lang="it-IT" dirty="0"/>
              <a:t> </a:t>
            </a:r>
            <a:r>
              <a:rPr lang="it-IT" dirty="0" err="1"/>
              <a:t>Statistics</a:t>
            </a:r>
            <a:r>
              <a:rPr lang="it-IT" dirty="0"/>
              <a:t> for User </a:t>
            </a:r>
            <a:r>
              <a:rPr lang="it-IT" dirty="0" err="1"/>
              <a:t>Research</a:t>
            </a:r>
            <a:r>
              <a:rPr lang="it-IT" dirty="0"/>
              <a:t>, 2nd </a:t>
            </a:r>
            <a:r>
              <a:rPr lang="it-IT" dirty="0" err="1"/>
              <a:t>edition</a:t>
            </a:r>
            <a:r>
              <a:rPr lang="it-IT" dirty="0"/>
              <a:t> – Elsevier</a:t>
            </a:r>
          </a:p>
          <a:p>
            <a:r>
              <a:rPr lang="it-IT" dirty="0"/>
              <a:t>Brooke et al., SUS: A </a:t>
            </a:r>
            <a:r>
              <a:rPr lang="it-IT" dirty="0" err="1"/>
              <a:t>Retrospective</a:t>
            </a:r>
            <a:r>
              <a:rPr lang="it-IT" dirty="0"/>
              <a:t>, Journal of </a:t>
            </a:r>
            <a:r>
              <a:rPr lang="it-IT" dirty="0" err="1"/>
              <a:t>Usability</a:t>
            </a:r>
            <a:r>
              <a:rPr lang="it-IT" dirty="0"/>
              <a:t> Studies, vol. 8, no. 2, 2013, pp. 29-40. </a:t>
            </a:r>
          </a:p>
        </p:txBody>
      </p:sp>
      <p:sp>
        <p:nvSpPr>
          <p:cNvPr id="4" name="Segnaposto numero diapositiva 3">
            <a:extLst>
              <a:ext uri="{FF2B5EF4-FFF2-40B4-BE49-F238E27FC236}">
                <a16:creationId xmlns:a16="http://schemas.microsoft.com/office/drawing/2014/main" id="{86F40E05-A5E3-0D04-547F-272BD07E6463}"/>
              </a:ext>
            </a:extLst>
          </p:cNvPr>
          <p:cNvSpPr>
            <a:spLocks noGrp="1"/>
          </p:cNvSpPr>
          <p:nvPr>
            <p:ph type="sldNum" sz="quarter" idx="12"/>
          </p:nvPr>
        </p:nvSpPr>
        <p:spPr/>
        <p:txBody>
          <a:bodyPr/>
          <a:lstStyle/>
          <a:p>
            <a:fld id="{31DE2C5B-556E-47B8-A792-024C2FCA4ACC}" type="slidenum">
              <a:rPr lang="en-GB" smtClean="0"/>
              <a:t>31</a:t>
            </a:fld>
            <a:endParaRPr lang="en-GB"/>
          </a:p>
        </p:txBody>
      </p:sp>
    </p:spTree>
    <p:extLst>
      <p:ext uri="{BB962C8B-B14F-4D97-AF65-F5344CB8AC3E}">
        <p14:creationId xmlns:p14="http://schemas.microsoft.com/office/powerpoint/2010/main" val="114134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Formative </a:t>
            </a:r>
            <a:r>
              <a:rPr lang="it-IT" dirty="0" err="1"/>
              <a:t>tests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b="1" dirty="0"/>
              <a:t>Formative</a:t>
            </a:r>
            <a:r>
              <a:rPr lang="en-GB" dirty="0"/>
              <a:t> tests. (The bulk of usability testing) They have the aim of finding and fixing usability problems</a:t>
            </a:r>
          </a:p>
          <a:p>
            <a:pPr lvl="1"/>
            <a:r>
              <a:rPr lang="en-GB" dirty="0"/>
              <a:t>Data take the form of problem descriptions and design recommendations</a:t>
            </a:r>
          </a:p>
          <a:p>
            <a:pPr lvl="1"/>
            <a:r>
              <a:rPr lang="en-GB" dirty="0"/>
              <a:t>Quantification can be made in terms of frequency and severity of an encountered problem, time to complete a task, completion rate of a task.</a:t>
            </a:r>
          </a:p>
        </p:txBody>
      </p:sp>
    </p:spTree>
    <p:extLst>
      <p:ext uri="{BB962C8B-B14F-4D97-AF65-F5344CB8AC3E}">
        <p14:creationId xmlns:p14="http://schemas.microsoft.com/office/powerpoint/2010/main" val="4567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Summative</a:t>
            </a:r>
            <a:r>
              <a:rPr lang="it-IT" dirty="0"/>
              <a:t> </a:t>
            </a:r>
            <a:r>
              <a:rPr lang="it-IT" dirty="0" err="1"/>
              <a:t>tests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b="1" dirty="0"/>
              <a:t>Summative tests </a:t>
            </a:r>
            <a:r>
              <a:rPr lang="en-GB" dirty="0"/>
              <a:t>have the aim of describing the usability of an application using metrics. Two types: Benchmark and Comparative</a:t>
            </a:r>
          </a:p>
          <a:p>
            <a:endParaRPr lang="en-GB" dirty="0"/>
          </a:p>
          <a:p>
            <a:r>
              <a:rPr lang="en-GB" b="1" dirty="0"/>
              <a:t>Benchmark Usability Tests</a:t>
            </a:r>
            <a:r>
              <a:rPr lang="en-GB" dirty="0"/>
              <a:t>: aim to describe how usable an application is relative to a set of benchmark goals. They provide:</a:t>
            </a:r>
          </a:p>
          <a:p>
            <a:pPr lvl="1"/>
            <a:r>
              <a:rPr lang="en-GB" dirty="0"/>
              <a:t>Input on what to fix in an interface </a:t>
            </a:r>
          </a:p>
          <a:p>
            <a:pPr lvl="1"/>
            <a:r>
              <a:rPr lang="en-GB" dirty="0"/>
              <a:t>Baseline for the comparison of post-design changes</a:t>
            </a:r>
          </a:p>
          <a:p>
            <a:pPr lvl="1"/>
            <a:endParaRPr lang="en-GB" dirty="0"/>
          </a:p>
          <a:p>
            <a:r>
              <a:rPr lang="en-GB" b="1" dirty="0"/>
              <a:t>Comparative Usability Tests</a:t>
            </a:r>
            <a:r>
              <a:rPr lang="en-GB" dirty="0"/>
              <a:t>: aim to compare usability of two or more applications or different versions of the same application</a:t>
            </a:r>
          </a:p>
          <a:p>
            <a:pPr lvl="1"/>
            <a:r>
              <a:rPr lang="en-GB" dirty="0"/>
              <a:t>They allow to identify the best tool for the job from the point-of-view of usability</a:t>
            </a:r>
          </a:p>
          <a:p>
            <a:pPr lvl="1"/>
            <a:endParaRPr lang="en-GB" dirty="0"/>
          </a:p>
          <a:p>
            <a:endParaRPr lang="en-GB" dirty="0"/>
          </a:p>
          <a:p>
            <a:endParaRPr lang="en-GB" dirty="0"/>
          </a:p>
          <a:p>
            <a:pPr lvl="1"/>
            <a:endParaRPr lang="en-GB" dirty="0"/>
          </a:p>
        </p:txBody>
      </p:sp>
    </p:spTree>
    <p:extLst>
      <p:ext uri="{BB962C8B-B14F-4D97-AF65-F5344CB8AC3E}">
        <p14:creationId xmlns:p14="http://schemas.microsoft.com/office/powerpoint/2010/main" val="393615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6</a:t>
            </a:fld>
            <a:endParaRPr lang="en-GB"/>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a:bodyPr>
              <a:lstStyle/>
              <a:p>
                <a:r>
                  <a:rPr lang="en-GB" b="1" dirty="0"/>
                  <a:t>Completion rates </a:t>
                </a:r>
                <a:r>
                  <a:rPr lang="en-GB" dirty="0"/>
                  <a:t>are the most fundamental of usability metrics.</a:t>
                </a:r>
              </a:p>
              <a:p>
                <a:pPr lvl="1"/>
                <a:r>
                  <a:rPr lang="en-GB" dirty="0"/>
                  <a:t>Typically, they are binary (i.e., 0 or 1)</a:t>
                </a:r>
              </a:p>
              <a:p>
                <a:pPr lvl="1"/>
                <a:r>
                  <a:rPr lang="en-GB" dirty="0"/>
                  <a:t>You report rates as a percentage of user that complete a specific task. </a:t>
                </a:r>
              </a:p>
              <a:p>
                <a:r>
                  <a:rPr lang="en-GB" b="1" dirty="0"/>
                  <a:t>UI problems</a:t>
                </a:r>
                <a:r>
                  <a:rPr lang="en-GB" dirty="0"/>
                  <a:t>: if a user found a problem while attempting a task</a:t>
                </a:r>
              </a:p>
              <a:p>
                <a:pPr lvl="1"/>
                <a:r>
                  <a:rPr lang="en-GB" dirty="0"/>
                  <a:t>Typically organized into lists with names, descriptions, and severity rating.</a:t>
                </a:r>
              </a:p>
              <a:p>
                <a:pPr lvl="1"/>
                <a:r>
                  <a:rPr lang="en-GB" dirty="0"/>
                  <a:t>You report the occurrence rate of a problem in a UI problem matrix:</a:t>
                </a:r>
              </a:p>
              <a:p>
                <a:pPr lvl="1"/>
                <a:endParaRPr lang="en-GB" dirty="0"/>
              </a:p>
              <a:p>
                <a:pPr lvl="1"/>
                <a:endParaRPr lang="en-GB" dirty="0"/>
              </a:p>
              <a:p>
                <a:pPr lvl="1"/>
                <a:endParaRPr lang="en-GB" dirty="0"/>
              </a:p>
              <a:p>
                <a:pPr marL="457200" lvl="1" indent="0">
                  <a:buNone/>
                </a:pPr>
                <a:endParaRPr lang="en-GB" dirty="0"/>
              </a:p>
              <a:p>
                <a:pPr lvl="1"/>
                <a:r>
                  <a:rPr lang="en-GB" dirty="0"/>
                  <a:t>Using the matrix, and assigning an impact level (from 1 to 10) to each problem, you can create priorities for each problem on a scale from 1 to 100) with the formula</a:t>
                </a:r>
              </a:p>
              <a:p>
                <a:pPr marL="457200" lvl="1" indent="0">
                  <a:buNone/>
                </a:pPr>
                <a:r>
                  <a:rPr lang="en-GB" dirty="0"/>
                  <a:t>			</a:t>
                </a:r>
              </a:p>
              <a:p>
                <a:pPr marL="457200" lvl="1" indent="0">
                  <a:buNone/>
                </a:pPr>
                <a:r>
                  <a:rPr lang="en-GB" dirty="0"/>
                  <a:t>		</a:t>
                </a:r>
                <a14:m>
                  <m:oMath xmlns:m="http://schemas.openxmlformats.org/officeDocument/2006/math">
                    <m:r>
                      <a:rPr lang="en-US" b="0" i="1" smtClean="0">
                        <a:latin typeface="Cambria Math" panose="02040503050406030204" pitchFamily="18" charset="0"/>
                      </a:rPr>
                      <m:t>𝑝𝑟𝑖𝑜𝑟𝑖𝑡𝑦</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𝑜𝑐𝑐𝑢𝑟𝑒𝑛𝑐𝑒</m:t>
                        </m:r>
                        <m:r>
                          <a:rPr lang="en-US" b="0" i="1" smtClean="0">
                            <a:latin typeface="Cambria Math" panose="02040503050406030204" pitchFamily="18" charset="0"/>
                          </a:rPr>
                          <m:t> ∗</m:t>
                        </m:r>
                        <m:r>
                          <a:rPr lang="en-US" b="0" i="1" smtClean="0">
                            <a:latin typeface="Cambria Math" panose="02040503050406030204" pitchFamily="18" charset="0"/>
                          </a:rPr>
                          <m:t>𝑖𝑚𝑝𝑎𝑐𝑡</m:t>
                        </m:r>
                      </m:e>
                    </m:d>
                    <m:r>
                      <a:rPr lang="en-US" b="0" i="1" smtClean="0">
                        <a:latin typeface="Cambria Math" panose="02040503050406030204" pitchFamily="18" charset="0"/>
                      </a:rPr>
                      <m:t>/10</m:t>
                    </m:r>
                  </m:oMath>
                </a14:m>
                <a:r>
                  <a:rPr lang="en-GB" dirty="0"/>
                  <a:t>			</a:t>
                </a:r>
              </a:p>
              <a:p>
                <a:pPr lvl="1"/>
                <a:endParaRPr lang="en-GB" dirty="0"/>
              </a:p>
              <a:p>
                <a:pPr lvl="1"/>
                <a:r>
                  <a:rPr lang="en-GB" dirty="0"/>
                  <a:t>E.g., a problem with occurrence 80% and impact 3 has priority 24</a:t>
                </a:r>
              </a:p>
              <a:p>
                <a:pPr lvl="1"/>
                <a:endParaRPr lang="en-GB" dirty="0"/>
              </a:p>
            </p:txBody>
          </p:sp>
        </mc:Choice>
        <mc:Fallback>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551214" y="1240077"/>
                <a:ext cx="10920349" cy="5794568"/>
              </a:xfrm>
              <a:blipFill>
                <a:blip r:embed="rId2"/>
                <a:stretch>
                  <a:fillRect l="-813" t="-1313"/>
                </a:stretch>
              </a:blipFill>
            </p:spPr>
            <p:txBody>
              <a:bodyPr/>
              <a:lstStyle/>
              <a:p>
                <a:r>
                  <a:rPr lang="en-US">
                    <a:noFill/>
                  </a:rPr>
                  <a:t> </a:t>
                </a:r>
              </a:p>
            </p:txBody>
          </p:sp>
        </mc:Fallback>
      </mc:AlternateContent>
      <p:pic>
        <p:nvPicPr>
          <p:cNvPr id="6" name="Picture 5" descr="A table with text on it&#10;&#10;Description automatically generated">
            <a:extLst>
              <a:ext uri="{FF2B5EF4-FFF2-40B4-BE49-F238E27FC236}">
                <a16:creationId xmlns:a16="http://schemas.microsoft.com/office/drawing/2014/main" id="{C96527EF-77DD-F9A7-005A-732FB4CE6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9697" y="3501736"/>
            <a:ext cx="4504406" cy="1226127"/>
          </a:xfrm>
          <a:prstGeom prst="rect">
            <a:avLst/>
          </a:prstGeom>
        </p:spPr>
      </p:pic>
    </p:spTree>
    <p:extLst>
      <p:ext uri="{BB962C8B-B14F-4D97-AF65-F5344CB8AC3E}">
        <p14:creationId xmlns:p14="http://schemas.microsoft.com/office/powerpoint/2010/main" val="158390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a:bodyPr>
          <a:lstStyle/>
          <a:p>
            <a:r>
              <a:rPr lang="en-GB" b="1" dirty="0"/>
              <a:t>Net promoter score (NPS)</a:t>
            </a:r>
            <a:r>
              <a:rPr lang="en-GB" dirty="0"/>
              <a:t>: is a score based on a single question on loyalty: “How likely it is that you will recommend this product to a friend or colleague on a scale from 0 to 10?”</a:t>
            </a:r>
          </a:p>
          <a:p>
            <a:endParaRPr lang="en-GB" dirty="0"/>
          </a:p>
          <a:p>
            <a:r>
              <a:rPr lang="en-GB" dirty="0"/>
              <a:t>You are a:</a:t>
            </a:r>
          </a:p>
          <a:p>
            <a:pPr lvl="1"/>
            <a:r>
              <a:rPr lang="en-GB" b="1" dirty="0"/>
              <a:t>Promoter </a:t>
            </a:r>
            <a:r>
              <a:rPr lang="en-GB" dirty="0"/>
              <a:t>if your response is 9 or 10</a:t>
            </a:r>
          </a:p>
          <a:p>
            <a:pPr lvl="1"/>
            <a:r>
              <a:rPr lang="en-GB" b="1" dirty="0"/>
              <a:t>Passive </a:t>
            </a:r>
            <a:r>
              <a:rPr lang="en-GB" dirty="0"/>
              <a:t>if your response is 7 or 8</a:t>
            </a:r>
          </a:p>
          <a:p>
            <a:pPr lvl="1"/>
            <a:r>
              <a:rPr lang="en-GB" b="1" dirty="0"/>
              <a:t>Detractor </a:t>
            </a:r>
            <a:r>
              <a:rPr lang="en-GB" dirty="0"/>
              <a:t>if your response is &lt; 7</a:t>
            </a:r>
          </a:p>
          <a:p>
            <a:pPr lvl="1"/>
            <a:endParaRPr lang="en-GB" b="1" dirty="0"/>
          </a:p>
          <a:p>
            <a:r>
              <a:rPr lang="en-GB" dirty="0"/>
              <a:t>The Net promoter score is computed subtracting the percentage of promoters with the percentage of detractors</a:t>
            </a:r>
          </a:p>
          <a:p>
            <a:endParaRPr lang="en-GB" dirty="0"/>
          </a:p>
          <a:p>
            <a:r>
              <a:rPr lang="en-GB" dirty="0"/>
              <a:t>The final score goes from -100% to 100%</a:t>
            </a:r>
          </a:p>
          <a:p>
            <a:endParaRPr lang="en-GB" dirty="0"/>
          </a:p>
        </p:txBody>
      </p:sp>
      <p:pic>
        <p:nvPicPr>
          <p:cNvPr id="5" name="Picture 4">
            <a:extLst>
              <a:ext uri="{FF2B5EF4-FFF2-40B4-BE49-F238E27FC236}">
                <a16:creationId xmlns:a16="http://schemas.microsoft.com/office/drawing/2014/main" id="{F8D6D74F-7AEB-DF54-A8CE-10CEF0B6708E}"/>
              </a:ext>
            </a:extLst>
          </p:cNvPr>
          <p:cNvPicPr>
            <a:picLocks noChangeAspect="1"/>
          </p:cNvPicPr>
          <p:nvPr/>
        </p:nvPicPr>
        <p:blipFill>
          <a:blip r:embed="rId2"/>
          <a:stretch>
            <a:fillRect/>
          </a:stretch>
        </p:blipFill>
        <p:spPr>
          <a:xfrm>
            <a:off x="7073735" y="2509812"/>
            <a:ext cx="4567051" cy="1838375"/>
          </a:xfrm>
          <a:prstGeom prst="rect">
            <a:avLst/>
          </a:prstGeom>
        </p:spPr>
      </p:pic>
    </p:spTree>
    <p:extLst>
      <p:ext uri="{BB962C8B-B14F-4D97-AF65-F5344CB8AC3E}">
        <p14:creationId xmlns:p14="http://schemas.microsoft.com/office/powerpoint/2010/main" val="23146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a:bodyPr>
          <a:lstStyle/>
          <a:p>
            <a:r>
              <a:rPr lang="en-GB" b="1" dirty="0"/>
              <a:t>Comments and open-ended data</a:t>
            </a:r>
            <a:r>
              <a:rPr lang="en-GB" dirty="0"/>
              <a:t> can be very heterogeneous and might include:</a:t>
            </a:r>
          </a:p>
          <a:p>
            <a:pPr lvl="1"/>
            <a:r>
              <a:rPr lang="en-GB" dirty="0"/>
              <a:t>Reasons why users are promoters or detractors for an app</a:t>
            </a:r>
          </a:p>
          <a:p>
            <a:pPr lvl="1"/>
            <a:r>
              <a:rPr lang="en-GB" dirty="0"/>
              <a:t>User insights from field studies</a:t>
            </a:r>
          </a:p>
          <a:p>
            <a:pPr lvl="1"/>
            <a:r>
              <a:rPr lang="en-GB" dirty="0"/>
              <a:t>App complaints to calls to user service </a:t>
            </a:r>
          </a:p>
          <a:p>
            <a:pPr lvl="1"/>
            <a:r>
              <a:rPr lang="en-GB" dirty="0"/>
              <a:t>Why a task was difficult</a:t>
            </a:r>
          </a:p>
          <a:p>
            <a:pPr lvl="1"/>
            <a:endParaRPr lang="en-GB" dirty="0"/>
          </a:p>
          <a:p>
            <a:r>
              <a:rPr lang="en-GB" b="1" dirty="0"/>
              <a:t>Requirement list</a:t>
            </a:r>
            <a:r>
              <a:rPr lang="en-GB" dirty="0"/>
              <a:t>: features that a user identify as necessary in your app but it is still not implemented. </a:t>
            </a:r>
          </a:p>
          <a:p>
            <a:endParaRPr lang="en-GB" dirty="0"/>
          </a:p>
          <a:p>
            <a:endParaRPr lang="en-GB" dirty="0"/>
          </a:p>
        </p:txBody>
      </p:sp>
    </p:spTree>
    <p:extLst>
      <p:ext uri="{BB962C8B-B14F-4D97-AF65-F5344CB8AC3E}">
        <p14:creationId xmlns:p14="http://schemas.microsoft.com/office/powerpoint/2010/main" val="128548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Satisfaction</a:t>
            </a:r>
            <a:r>
              <a:rPr lang="it-IT" dirty="0"/>
              <a:t> ratings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b="1" dirty="0"/>
              <a:t>Satisfaction ratings</a:t>
            </a:r>
            <a:r>
              <a:rPr lang="en-GB" dirty="0"/>
              <a:t>: obtained via standardized usability </a:t>
            </a:r>
            <a:r>
              <a:rPr lang="en-GB" dirty="0" err="1"/>
              <a:t>questionnaries</a:t>
            </a:r>
            <a:r>
              <a:rPr lang="en-GB" dirty="0"/>
              <a:t>.</a:t>
            </a:r>
          </a:p>
          <a:p>
            <a:endParaRPr lang="en-GB" b="1" dirty="0"/>
          </a:p>
          <a:p>
            <a:r>
              <a:rPr lang="en-GB" b="1" dirty="0"/>
              <a:t>Standardized usability questionnaires (SUQ) </a:t>
            </a:r>
            <a:r>
              <a:rPr lang="en-GB" dirty="0"/>
              <a:t>consists of a collection of question items each associated to an underneath score. At the end, all questions are collected together in a single satisfaction rating that provide a standardized measure.</a:t>
            </a:r>
          </a:p>
          <a:p>
            <a:endParaRPr lang="en-GB" b="1" dirty="0"/>
          </a:p>
          <a:p>
            <a:r>
              <a:rPr lang="en-GB" dirty="0"/>
              <a:t>The advantages of standardized questionnaires include:</a:t>
            </a:r>
          </a:p>
          <a:p>
            <a:pPr lvl="1"/>
            <a:r>
              <a:rPr lang="en-GB" b="1" dirty="0"/>
              <a:t>Objectivity</a:t>
            </a:r>
            <a:r>
              <a:rPr lang="en-GB" dirty="0"/>
              <a:t>: independent verification of the measurement</a:t>
            </a:r>
          </a:p>
          <a:p>
            <a:pPr lvl="1"/>
            <a:r>
              <a:rPr lang="en-GB" b="1" dirty="0"/>
              <a:t>Replicability</a:t>
            </a:r>
            <a:r>
              <a:rPr lang="en-GB" dirty="0"/>
              <a:t>: it is easy to replicate the studies of others</a:t>
            </a:r>
          </a:p>
          <a:p>
            <a:pPr lvl="1"/>
            <a:r>
              <a:rPr lang="en-GB" b="1" dirty="0"/>
              <a:t>Quantification</a:t>
            </a:r>
            <a:r>
              <a:rPr lang="en-GB" dirty="0"/>
              <a:t>: results can be quantified via numbers and statistics</a:t>
            </a:r>
          </a:p>
          <a:p>
            <a:pPr lvl="1"/>
            <a:r>
              <a:rPr lang="en-GB" b="1" dirty="0"/>
              <a:t>Economy</a:t>
            </a:r>
            <a:r>
              <a:rPr lang="en-GB" dirty="0"/>
              <a:t>: very cheap to reuse</a:t>
            </a:r>
          </a:p>
          <a:p>
            <a:pPr lvl="1"/>
            <a:r>
              <a:rPr lang="en-GB" b="1" dirty="0"/>
              <a:t>Communication</a:t>
            </a:r>
            <a:r>
              <a:rPr lang="en-GB" dirty="0"/>
              <a:t>: results are very easy to communicate</a:t>
            </a:r>
          </a:p>
          <a:p>
            <a:pPr lvl="1"/>
            <a:r>
              <a:rPr lang="en-GB" b="1" dirty="0"/>
              <a:t>Generalization</a:t>
            </a:r>
            <a:r>
              <a:rPr lang="en-GB" dirty="0"/>
              <a:t>: it is fundamental that the results are generalizable</a:t>
            </a:r>
          </a:p>
          <a:p>
            <a:pPr lvl="1"/>
            <a:endParaRPr lang="en-GB" dirty="0"/>
          </a:p>
        </p:txBody>
      </p:sp>
    </p:spTree>
    <p:extLst>
      <p:ext uri="{BB962C8B-B14F-4D97-AF65-F5344CB8AC3E}">
        <p14:creationId xmlns:p14="http://schemas.microsoft.com/office/powerpoint/2010/main" val="7113311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5652</TotalTime>
  <Words>3454</Words>
  <Application>Microsoft Macintosh PowerPoint</Application>
  <PresentationFormat>Widescreen</PresentationFormat>
  <Paragraphs>252</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Cambria Math</vt:lpstr>
      <vt:lpstr>Courier New</vt:lpstr>
      <vt:lpstr>Palatino Linotype</vt:lpstr>
      <vt:lpstr>Times New Roman</vt:lpstr>
      <vt:lpstr>Wingdings</vt:lpstr>
      <vt:lpstr>Tema di Office</vt:lpstr>
      <vt:lpstr>PowerPoint Presentation</vt:lpstr>
      <vt:lpstr>Usability</vt:lpstr>
      <vt:lpstr> Contents</vt:lpstr>
      <vt:lpstr>Formative tests</vt:lpstr>
      <vt:lpstr>Summative tests</vt:lpstr>
      <vt:lpstr>Metrics</vt:lpstr>
      <vt:lpstr>Metrics</vt:lpstr>
      <vt:lpstr>Metrics</vt:lpstr>
      <vt:lpstr>Satisfaction ratings</vt:lpstr>
      <vt:lpstr>Assessing the quality of a SEQ</vt:lpstr>
      <vt:lpstr>Available SUQ </vt:lpstr>
      <vt:lpstr>SUS</vt:lpstr>
      <vt:lpstr>SUS Scoring</vt:lpstr>
      <vt:lpstr>Example</vt:lpstr>
      <vt:lpstr>Psychometric evaluation of SUS</vt:lpstr>
      <vt:lpstr>Psychometric evaluation of SUS</vt:lpstr>
      <vt:lpstr>Where did the 3.125 and 12.5 multipliers come from? </vt:lpstr>
      <vt:lpstr>How many people do I need?</vt:lpstr>
      <vt:lpstr>What is a good SUS?</vt:lpstr>
      <vt:lpstr>What is a good (interface specific) SUS?</vt:lpstr>
      <vt:lpstr>How everyday products are rated using SUS?</vt:lpstr>
      <vt:lpstr>Final notes on SUS</vt:lpstr>
      <vt:lpstr>How precise is our estimate? </vt:lpstr>
      <vt:lpstr>Confidence interval (CI)</vt:lpstr>
      <vt:lpstr>Components of a CI</vt:lpstr>
      <vt:lpstr>Computing CI</vt:lpstr>
      <vt:lpstr>CI </vt:lpstr>
      <vt:lpstr>CI </vt:lpstr>
      <vt:lpstr>CI </vt:lpstr>
      <vt:lpstr>Example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939</cp:revision>
  <cp:lastPrinted>2022-05-08T20:17:57Z</cp:lastPrinted>
  <dcterms:created xsi:type="dcterms:W3CDTF">2021-07-19T09:08:13Z</dcterms:created>
  <dcterms:modified xsi:type="dcterms:W3CDTF">2024-02-26T09:40:58Z</dcterms:modified>
</cp:coreProperties>
</file>