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2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44" r:id="rId3"/>
    <p:sldId id="300" r:id="rId4"/>
    <p:sldId id="301" r:id="rId5"/>
    <p:sldId id="302" r:id="rId6"/>
    <p:sldId id="304" r:id="rId7"/>
    <p:sldId id="303" r:id="rId8"/>
    <p:sldId id="305" r:id="rId9"/>
    <p:sldId id="306" r:id="rId10"/>
    <p:sldId id="308" r:id="rId11"/>
    <p:sldId id="309" r:id="rId12"/>
    <p:sldId id="311" r:id="rId13"/>
    <p:sldId id="340" r:id="rId14"/>
    <p:sldId id="341" r:id="rId15"/>
    <p:sldId id="342" r:id="rId16"/>
    <p:sldId id="310" r:id="rId17"/>
    <p:sldId id="312" r:id="rId18"/>
    <p:sldId id="314" r:id="rId19"/>
    <p:sldId id="313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30" r:id="rId32"/>
    <p:sldId id="338" r:id="rId33"/>
    <p:sldId id="339" r:id="rId34"/>
    <p:sldId id="307" r:id="rId35"/>
    <p:sldId id="328" r:id="rId36"/>
    <p:sldId id="329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31" r:id="rId49"/>
    <p:sldId id="327" r:id="rId50"/>
    <p:sldId id="332" r:id="rId51"/>
    <p:sldId id="333" r:id="rId52"/>
    <p:sldId id="334" r:id="rId53"/>
    <p:sldId id="34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90E0-FB0C-49E9-9864-9F53EABEA96F}" type="datetimeFigureOut">
              <a:rPr lang="en-GB" smtClean="0"/>
              <a:t>16/02/2024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9C82F-DE94-4CA4-8B4D-F0EAC95D8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09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1005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  <a:p>
            <a:pPr>
              <a:spcAft>
                <a:spcPts val="600"/>
              </a:spcAft>
            </a:pPr>
            <a:r>
              <a:rPr lang="it-IT" sz="2800" baseline="0" dirty="0"/>
              <a:t>Giacomo Cappon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Elements of </a:t>
            </a:r>
            <a:r>
              <a:rPr lang="en-US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8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4063F-8EB8-9A4D-9A9F-7163354A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 DES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36A219-D253-F341-B2E7-06118134B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95" y="1260713"/>
            <a:ext cx="11368314" cy="5157339"/>
          </a:xfrm>
        </p:spPr>
        <p:txBody>
          <a:bodyPr>
            <a:normAutofit/>
          </a:bodyPr>
          <a:lstStyle/>
          <a:p>
            <a:r>
              <a:rPr lang="en-GB" sz="2200" dirty="0"/>
              <a:t>1977: Diffie and Hellman (Stanford) designed a machine able to break DES by exhaustive search in less than a day and estimated that it could be built for 20 million $. </a:t>
            </a:r>
          </a:p>
          <a:p>
            <a:r>
              <a:rPr lang="en-GB" sz="2200" dirty="0"/>
              <a:t>1979: IBM proposed</a:t>
            </a:r>
            <a:r>
              <a:rPr lang="en-GB" sz="2200" dirty="0">
                <a:sym typeface="Wingdings" panose="05000000000000000000" pitchFamily="2" charset="2"/>
              </a:rPr>
              <a:t> </a:t>
            </a:r>
            <a:r>
              <a:rPr lang="en-GB" sz="2200" b="1" dirty="0">
                <a:sym typeface="Wingdings" panose="05000000000000000000" pitchFamily="2" charset="2"/>
              </a:rPr>
              <a:t>Triple DES algorithm</a:t>
            </a:r>
            <a:r>
              <a:rPr lang="en-GB" sz="2200" b="1" dirty="0"/>
              <a:t> </a:t>
            </a:r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r>
              <a:rPr lang="it-IT" sz="2200" dirty="0"/>
              <a:t>The triple DES key </a:t>
            </a:r>
            <a:r>
              <a:rPr lang="it-IT" sz="2200" dirty="0" err="1"/>
              <a:t>is</a:t>
            </a:r>
            <a:r>
              <a:rPr lang="it-IT" sz="2200" dirty="0"/>
              <a:t> 112-bit long (K</a:t>
            </a:r>
            <a:r>
              <a:rPr lang="it-IT" sz="2200" baseline="-25000" dirty="0"/>
              <a:t>1</a:t>
            </a:r>
            <a:r>
              <a:rPr lang="it-IT" sz="2200" dirty="0"/>
              <a:t>,K</a:t>
            </a:r>
            <a:r>
              <a:rPr lang="it-IT" sz="2200" baseline="-25000" dirty="0"/>
              <a:t>2</a:t>
            </a:r>
            <a:r>
              <a:rPr lang="it-IT" sz="2200" dirty="0"/>
              <a:t>).</a:t>
            </a:r>
          </a:p>
          <a:p>
            <a:r>
              <a:rPr lang="it-IT" sz="2200" dirty="0"/>
              <a:t>With K</a:t>
            </a:r>
            <a:r>
              <a:rPr lang="it-IT" sz="2200" baseline="-25000" dirty="0"/>
              <a:t>1</a:t>
            </a:r>
            <a:r>
              <a:rPr lang="it-IT" sz="2200" dirty="0"/>
              <a:t>=K</a:t>
            </a:r>
            <a:r>
              <a:rPr lang="it-IT" sz="2200" baseline="-25000" dirty="0"/>
              <a:t>2</a:t>
            </a:r>
            <a:r>
              <a:rPr lang="it-IT" sz="2200" dirty="0"/>
              <a:t> the triple DES </a:t>
            </a:r>
            <a:r>
              <a:rPr lang="it-IT" sz="2200" dirty="0" err="1"/>
              <a:t>is</a:t>
            </a:r>
            <a:r>
              <a:rPr lang="it-IT" sz="2200" dirty="0"/>
              <a:t> </a:t>
            </a:r>
            <a:r>
              <a:rPr lang="it-IT" sz="2200" dirty="0" err="1"/>
              <a:t>equivalent</a:t>
            </a:r>
            <a:r>
              <a:rPr lang="it-IT" sz="2200" dirty="0"/>
              <a:t> to DES.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C17BDE-DE11-4749-A335-1CC1BFB2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  <p:sp>
        <p:nvSpPr>
          <p:cNvPr id="5" name="Rettangolo 4"/>
          <p:cNvSpPr/>
          <p:nvPr/>
        </p:nvSpPr>
        <p:spPr>
          <a:xfrm>
            <a:off x="2424037" y="3211897"/>
            <a:ext cx="2083525" cy="49638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DES </a:t>
            </a:r>
            <a:r>
              <a:rPr lang="it-IT" sz="2000" dirty="0" err="1">
                <a:latin typeface="Palatino Linotype" panose="02040502050505030304" pitchFamily="18" charset="0"/>
              </a:rPr>
              <a:t>encryption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402923" y="3251948"/>
            <a:ext cx="164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Plain</a:t>
            </a:r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 data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9775AB-8777-F249-8AA2-9314BA67F1B7}"/>
              </a:ext>
            </a:extLst>
          </p:cNvPr>
          <p:cNvSpPr txBox="1"/>
          <p:nvPr/>
        </p:nvSpPr>
        <p:spPr>
          <a:xfrm>
            <a:off x="10084239" y="3260036"/>
            <a:ext cx="249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Encrypted</a:t>
            </a:r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 data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3150839" y="2527136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>
                <a:latin typeface="Palatino Linotype" panose="02040502050505030304" pitchFamily="18" charset="0"/>
                <a:ea typeface="Palatino" pitchFamily="2" charset="77"/>
              </a:rPr>
              <a:t>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5697371" y="2506472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>
                <a:latin typeface="Palatino Linotype" panose="02040502050505030304" pitchFamily="18" charset="0"/>
                <a:ea typeface="Palatino" pitchFamily="2" charset="77"/>
              </a:rPr>
              <a:t>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8227211" y="2549604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>
                <a:latin typeface="Palatino Linotype" panose="02040502050505030304" pitchFamily="18" charset="0"/>
                <a:ea typeface="Palatino" pitchFamily="2" charset="77"/>
              </a:rPr>
              <a:t>1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4970569" y="3211897"/>
            <a:ext cx="2083525" cy="49638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DES </a:t>
            </a:r>
            <a:r>
              <a:rPr lang="it-IT" sz="2000" dirty="0" err="1">
                <a:latin typeface="Palatino Linotype" panose="02040502050505030304" pitchFamily="18" charset="0"/>
              </a:rPr>
              <a:t>decryption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7500409" y="3203809"/>
            <a:ext cx="2083525" cy="49638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DES </a:t>
            </a:r>
            <a:r>
              <a:rPr lang="it-IT" sz="2000" dirty="0" err="1">
                <a:latin typeface="Palatino Linotype" panose="02040502050505030304" pitchFamily="18" charset="0"/>
              </a:rPr>
              <a:t>encryption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16" name="Connettore 2 15"/>
          <p:cNvCxnSpPr>
            <a:stCxn id="10" idx="2"/>
            <a:endCxn id="5" idx="0"/>
          </p:cNvCxnSpPr>
          <p:nvPr/>
        </p:nvCxnSpPr>
        <p:spPr>
          <a:xfrm>
            <a:off x="3465799" y="2927246"/>
            <a:ext cx="1" cy="284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>
            <a:off x="6012330" y="2938751"/>
            <a:ext cx="1" cy="284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>
            <a:off x="8542171" y="2919158"/>
            <a:ext cx="1" cy="284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8" idx="3"/>
            <a:endCxn id="5" idx="1"/>
          </p:cNvCxnSpPr>
          <p:nvPr/>
        </p:nvCxnSpPr>
        <p:spPr>
          <a:xfrm>
            <a:off x="2045214" y="3452003"/>
            <a:ext cx="378823" cy="80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5" idx="3"/>
            <a:endCxn id="13" idx="1"/>
          </p:cNvCxnSpPr>
          <p:nvPr/>
        </p:nvCxnSpPr>
        <p:spPr>
          <a:xfrm>
            <a:off x="4507562" y="3460092"/>
            <a:ext cx="46300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13" idx="3"/>
            <a:endCxn id="14" idx="1"/>
          </p:cNvCxnSpPr>
          <p:nvPr/>
        </p:nvCxnSpPr>
        <p:spPr>
          <a:xfrm flipV="1">
            <a:off x="7054094" y="3452004"/>
            <a:ext cx="446315" cy="80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14" idx="3"/>
          </p:cNvCxnSpPr>
          <p:nvPr/>
        </p:nvCxnSpPr>
        <p:spPr>
          <a:xfrm>
            <a:off x="9583934" y="3452004"/>
            <a:ext cx="501439" cy="80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2404049" y="4471221"/>
            <a:ext cx="2083525" cy="49638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DES </a:t>
            </a:r>
            <a:r>
              <a:rPr lang="it-IT" sz="2000" dirty="0" err="1">
                <a:latin typeface="Palatino Linotype" panose="02040502050505030304" pitchFamily="18" charset="0"/>
              </a:rPr>
              <a:t>decryption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38021" y="4511272"/>
            <a:ext cx="1991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Encrypted</a:t>
            </a:r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 data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3130851" y="3786460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>
                <a:latin typeface="Palatino Linotype" panose="02040502050505030304" pitchFamily="18" charset="0"/>
                <a:ea typeface="Palatino" pitchFamily="2" charset="77"/>
              </a:rPr>
              <a:t>1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5677383" y="3808928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>
                <a:latin typeface="Palatino Linotype" panose="02040502050505030304" pitchFamily="18" charset="0"/>
                <a:ea typeface="Palatino" pitchFamily="2" charset="77"/>
              </a:rPr>
              <a:t>2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8207223" y="3808928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>
                <a:latin typeface="Palatino Linotype" panose="02040502050505030304" pitchFamily="18" charset="0"/>
                <a:ea typeface="Palatino" pitchFamily="2" charset="77"/>
              </a:rPr>
              <a:t>1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4950581" y="4471221"/>
            <a:ext cx="2083525" cy="49638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DES </a:t>
            </a:r>
            <a:r>
              <a:rPr lang="it-IT" sz="2000" dirty="0" err="1">
                <a:latin typeface="Palatino Linotype" panose="02040502050505030304" pitchFamily="18" charset="0"/>
              </a:rPr>
              <a:t>encryption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7480421" y="4463133"/>
            <a:ext cx="2083525" cy="49638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DES </a:t>
            </a:r>
            <a:r>
              <a:rPr lang="it-IT" sz="2000" dirty="0" err="1">
                <a:latin typeface="Palatino Linotype" panose="02040502050505030304" pitchFamily="18" charset="0"/>
              </a:rPr>
              <a:t>decryption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40" name="Connettore 2 39"/>
          <p:cNvCxnSpPr>
            <a:stCxn id="35" idx="2"/>
            <a:endCxn id="33" idx="0"/>
          </p:cNvCxnSpPr>
          <p:nvPr/>
        </p:nvCxnSpPr>
        <p:spPr>
          <a:xfrm>
            <a:off x="3445811" y="4186570"/>
            <a:ext cx="1" cy="284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>
            <a:off x="5992342" y="4198075"/>
            <a:ext cx="1" cy="284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>
            <a:off x="8522183" y="4178482"/>
            <a:ext cx="1" cy="2846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>
            <a:endCxn id="33" idx="1"/>
          </p:cNvCxnSpPr>
          <p:nvPr/>
        </p:nvCxnSpPr>
        <p:spPr>
          <a:xfrm>
            <a:off x="2117391" y="4719415"/>
            <a:ext cx="286658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33" idx="3"/>
            <a:endCxn id="38" idx="1"/>
          </p:cNvCxnSpPr>
          <p:nvPr/>
        </p:nvCxnSpPr>
        <p:spPr>
          <a:xfrm>
            <a:off x="4487574" y="4719416"/>
            <a:ext cx="46300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>
            <a:stCxn id="38" idx="3"/>
            <a:endCxn id="39" idx="1"/>
          </p:cNvCxnSpPr>
          <p:nvPr/>
        </p:nvCxnSpPr>
        <p:spPr>
          <a:xfrm flipV="1">
            <a:off x="7034106" y="4711328"/>
            <a:ext cx="446315" cy="80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39" idx="3"/>
          </p:cNvCxnSpPr>
          <p:nvPr/>
        </p:nvCxnSpPr>
        <p:spPr>
          <a:xfrm>
            <a:off x="9563946" y="4711328"/>
            <a:ext cx="501439" cy="80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BA9775AB-8777-F249-8AA2-9314BA67F1B7}"/>
              </a:ext>
            </a:extLst>
          </p:cNvPr>
          <p:cNvSpPr txBox="1"/>
          <p:nvPr/>
        </p:nvSpPr>
        <p:spPr>
          <a:xfrm>
            <a:off x="10065385" y="4511272"/>
            <a:ext cx="249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Plain</a:t>
            </a:r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50484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Advanced </a:t>
            </a:r>
            <a:r>
              <a:rPr lang="it-IT" dirty="0" err="1"/>
              <a:t>Encryption</a:t>
            </a:r>
            <a:r>
              <a:rPr lang="it-IT" dirty="0"/>
              <a:t> Standard (AES)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8639"/>
          </a:xfrm>
        </p:spPr>
        <p:txBody>
          <a:bodyPr>
            <a:normAutofit/>
          </a:bodyPr>
          <a:lstStyle/>
          <a:p>
            <a:r>
              <a:rPr lang="en-US" dirty="0"/>
              <a:t>1997: the U.S. National Institute of Standards and Technology (NIST) invited researchers from all over the world to submit proposals for a new standard, to be called </a:t>
            </a:r>
            <a:r>
              <a:rPr lang="en-US" b="1" dirty="0"/>
              <a:t>AES </a:t>
            </a:r>
            <a:r>
              <a:rPr lang="en-US" dirty="0"/>
              <a:t>(</a:t>
            </a:r>
            <a:r>
              <a:rPr lang="en-US" b="1" dirty="0"/>
              <a:t>Advanced Encryption Standard</a:t>
            </a:r>
            <a:r>
              <a:rPr lang="en-US" dirty="0"/>
              <a:t>).</a:t>
            </a:r>
          </a:p>
          <a:p>
            <a:r>
              <a:rPr lang="en-US" dirty="0"/>
              <a:t>15 serious algorithms were proposed.</a:t>
            </a:r>
          </a:p>
          <a:p>
            <a:r>
              <a:rPr lang="en-US" dirty="0"/>
              <a:t>2000: NIST proclaimed the winner: </a:t>
            </a:r>
            <a:r>
              <a:rPr lang="en-US" b="1" dirty="0" err="1"/>
              <a:t>Rijndael</a:t>
            </a:r>
            <a:r>
              <a:rPr lang="en-US" dirty="0"/>
              <a:t>, by Joan </a:t>
            </a:r>
            <a:r>
              <a:rPr lang="en-US" dirty="0" err="1"/>
              <a:t>Daemen</a:t>
            </a:r>
            <a:r>
              <a:rPr lang="en-US" dirty="0"/>
              <a:t> and Vincent </a:t>
            </a:r>
            <a:r>
              <a:rPr lang="en-US" dirty="0" err="1"/>
              <a:t>Rijmen</a:t>
            </a:r>
            <a:r>
              <a:rPr lang="en-US" dirty="0"/>
              <a:t>, two young Belgian cryptographists. </a:t>
            </a:r>
          </a:p>
          <a:p>
            <a:r>
              <a:rPr lang="en-US" dirty="0"/>
              <a:t>2001: </a:t>
            </a:r>
            <a:r>
              <a:rPr lang="en-US" dirty="0" err="1"/>
              <a:t>Rijndael</a:t>
            </a:r>
            <a:r>
              <a:rPr lang="en-US" dirty="0"/>
              <a:t> became the new AES adopted by U.S. government.  </a:t>
            </a:r>
          </a:p>
          <a:p>
            <a:r>
              <a:rPr lang="en-US" dirty="0"/>
              <a:t>Two variants of AES are generally used: </a:t>
            </a:r>
          </a:p>
          <a:p>
            <a:pPr lvl="1"/>
            <a:r>
              <a:rPr lang="en-US" sz="2400" dirty="0"/>
              <a:t>Variant with blocks of 128 bits and a key of 128 bits</a:t>
            </a:r>
          </a:p>
          <a:p>
            <a:pPr lvl="1"/>
            <a:r>
              <a:rPr lang="en-US" sz="2400" dirty="0"/>
              <a:t>Variant with blocks of 128 bits and a key of 256 bits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  <p:sp>
        <p:nvSpPr>
          <p:cNvPr id="5" name="Rettangolo 4"/>
          <p:cNvSpPr/>
          <p:nvPr/>
        </p:nvSpPr>
        <p:spPr>
          <a:xfrm>
            <a:off x="6452559" y="5496833"/>
            <a:ext cx="4852852" cy="104207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Still considered one of the most secure cryptography algorithms</a:t>
            </a:r>
          </a:p>
        </p:txBody>
      </p:sp>
    </p:spTree>
    <p:extLst>
      <p:ext uri="{BB962C8B-B14F-4D97-AF65-F5344CB8AC3E}">
        <p14:creationId xmlns:p14="http://schemas.microsoft.com/office/powerpoint/2010/main" val="370734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Limitations</a:t>
            </a:r>
            <a:r>
              <a:rPr lang="it-IT" dirty="0"/>
              <a:t> of the </a:t>
            </a:r>
            <a:r>
              <a:rPr lang="it-IT" dirty="0" err="1"/>
              <a:t>symmetric-key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privacy of the key is fundamental. No matter how strong a cryptosystem is, if an intruder can steal the key, the system is worthless.</a:t>
            </a:r>
          </a:p>
          <a:p>
            <a:r>
              <a:rPr lang="en-US" dirty="0"/>
              <a:t>The key must be shared between the sender and the recipient.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need to distribute the key and at the same time to keep it protected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E541D105-D0B6-F9B1-D8ED-8E8B122C60A3}"/>
              </a:ext>
            </a:extLst>
          </p:cNvPr>
          <p:cNvSpPr/>
          <p:nvPr/>
        </p:nvSpPr>
        <p:spPr>
          <a:xfrm>
            <a:off x="810883" y="3156747"/>
            <a:ext cx="526212" cy="258792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6" descr="A key in a shield&#10;&#10;Description automatically generated">
            <a:extLst>
              <a:ext uri="{FF2B5EF4-FFF2-40B4-BE49-F238E27FC236}">
                <a16:creationId xmlns:a16="http://schemas.microsoft.com/office/drawing/2014/main" id="{AD12D452-06F5-48AD-1F11-AF174F4DB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543" y="4520884"/>
            <a:ext cx="1414670" cy="14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74" y="3426528"/>
            <a:ext cx="5921175" cy="278362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Diffie-Hellman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</a:t>
            </a:r>
            <a:r>
              <a:rPr lang="it-IT" dirty="0" err="1"/>
              <a:t>protocol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1" dirty="0"/>
              <a:t>Diffie-Hellman key exchange </a:t>
            </a:r>
            <a:r>
              <a:rPr lang="en-GB" sz="2000" dirty="0"/>
              <a:t>protocol: two users (Alice and Bob) that never met before can establish a shared secret key (Diffie and Hellman, 1976).</a:t>
            </a:r>
          </a:p>
          <a:p>
            <a:r>
              <a:rPr lang="en-GB" sz="2000" dirty="0"/>
              <a:t>Alice and Bob have to agree on two large numbers, </a:t>
            </a:r>
            <a:r>
              <a:rPr lang="en-GB" sz="2000" i="1" dirty="0"/>
              <a:t>n </a:t>
            </a:r>
            <a:r>
              <a:rPr lang="en-GB" sz="2000" dirty="0"/>
              <a:t>and </a:t>
            </a:r>
            <a:r>
              <a:rPr lang="en-GB" sz="2000" i="1" dirty="0"/>
              <a:t>g</a:t>
            </a:r>
            <a:r>
              <a:rPr lang="en-GB" sz="2000" dirty="0"/>
              <a:t>, where </a:t>
            </a:r>
            <a:r>
              <a:rPr lang="en-GB" sz="2000" i="1" dirty="0"/>
              <a:t>n </a:t>
            </a:r>
            <a:r>
              <a:rPr lang="en-GB" sz="2000" dirty="0"/>
              <a:t>is a prime, (</a:t>
            </a:r>
            <a:r>
              <a:rPr lang="en-GB" sz="2000" i="1" dirty="0"/>
              <a:t>n </a:t>
            </a:r>
            <a:r>
              <a:rPr lang="en-GB" sz="2000" dirty="0"/>
              <a:t>− 1)</a:t>
            </a:r>
            <a:r>
              <a:rPr lang="en-GB" sz="2000" i="1" dirty="0"/>
              <a:t>/</a:t>
            </a:r>
            <a:r>
              <a:rPr lang="en-GB" sz="2000" dirty="0"/>
              <a:t>2 is also a prime, and certain conditions apply to </a:t>
            </a:r>
            <a:r>
              <a:rPr lang="en-GB" sz="2000" i="1" dirty="0"/>
              <a:t>g</a:t>
            </a:r>
            <a:r>
              <a:rPr lang="en-GB" sz="2000" dirty="0"/>
              <a:t>. These numbers may be public.</a:t>
            </a:r>
          </a:p>
          <a:p>
            <a:r>
              <a:rPr lang="en-GB" sz="2000" dirty="0"/>
              <a:t>Now Alice picks a large (e.g., 1024-bit) number, </a:t>
            </a:r>
            <a:r>
              <a:rPr lang="en-GB" sz="2000" i="1" dirty="0"/>
              <a:t>x</a:t>
            </a:r>
            <a:r>
              <a:rPr lang="en-GB" sz="2000" dirty="0"/>
              <a:t>, and keeps it secret. </a:t>
            </a:r>
          </a:p>
          <a:p>
            <a:r>
              <a:rPr lang="en-GB" sz="2000" dirty="0"/>
              <a:t>Similarly, Bob picks a large secret number, </a:t>
            </a:r>
            <a:r>
              <a:rPr lang="en-GB" sz="2000" i="1" dirty="0"/>
              <a:t>y</a:t>
            </a:r>
            <a:r>
              <a:rPr lang="en-GB" sz="2000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E2C5B-556E-47B8-A792-024C2FCA4AC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311644" y="3579715"/>
            <a:ext cx="5391219" cy="64633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By the laws of modular arithmetic: 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(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</a:t>
            </a:r>
            <a:r>
              <a:rPr kumimoji="0" lang="it-IT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mod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n)</a:t>
            </a:r>
            <a:r>
              <a:rPr kumimoji="0" lang="it-IT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mod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n = (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</a:t>
            </a:r>
            <a:r>
              <a:rPr kumimoji="0" lang="it-IT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mod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n)</a:t>
            </a:r>
            <a:r>
              <a:rPr kumimoji="0" lang="it-IT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mod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n =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</a:t>
            </a:r>
            <a:r>
              <a:rPr kumimoji="0" lang="it-IT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xy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mod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6655647" y="4896046"/>
            <a:ext cx="4703211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</a:t>
            </a:r>
            <a:r>
              <a:rPr kumimoji="0" lang="it-IT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xy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mod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n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is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the secret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key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for Alice and Bob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9" name="Freccia a destra 8"/>
          <p:cNvSpPr/>
          <p:nvPr/>
        </p:nvSpPr>
        <p:spPr>
          <a:xfrm rot="5400000">
            <a:off x="8709470" y="4393594"/>
            <a:ext cx="595563" cy="3429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tangolo 9"/>
          <p:cNvSpPr/>
          <p:nvPr/>
        </p:nvSpPr>
        <p:spPr>
          <a:xfrm>
            <a:off x="428172" y="6287860"/>
            <a:ext cx="10561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The strength of the approach is that from only </a:t>
            </a:r>
            <a:r>
              <a:rPr kumimoji="0" lang="en-GB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</a:t>
            </a:r>
            <a:r>
              <a:rPr kumimoji="0" lang="en-GB" sz="2000" b="0" i="1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x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mod 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, 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, and 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g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is very difficult to find </a:t>
            </a:r>
            <a:r>
              <a:rPr kumimoji="0" lang="en-GB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x.</a:t>
            </a:r>
          </a:p>
        </p:txBody>
      </p:sp>
    </p:spTree>
    <p:extLst>
      <p:ext uri="{BB962C8B-B14F-4D97-AF65-F5344CB8AC3E}">
        <p14:creationId xmlns:p14="http://schemas.microsoft.com/office/powerpoint/2010/main" val="375425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generation of a secret </a:t>
            </a:r>
            <a:r>
              <a:rPr lang="it-IT" dirty="0" err="1"/>
              <a:t>key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Alice and Bob publicly agree to use </a:t>
            </a:r>
            <a:r>
              <a:rPr lang="en-GB" i="1" dirty="0"/>
              <a:t>n</a:t>
            </a:r>
            <a:r>
              <a:rPr lang="en-GB" dirty="0"/>
              <a:t> = 23 and </a:t>
            </a:r>
            <a:r>
              <a:rPr lang="en-GB" i="1" dirty="0"/>
              <a:t>g</a:t>
            </a:r>
            <a:r>
              <a:rPr lang="en-GB" dirty="0"/>
              <a:t> = 5 (which is a primitive root modulo 23).</a:t>
            </a:r>
          </a:p>
          <a:p>
            <a:r>
              <a:rPr lang="en-GB" dirty="0"/>
              <a:t>Alice chooses a secret integer </a:t>
            </a:r>
            <a:r>
              <a:rPr lang="en-GB" i="1" dirty="0"/>
              <a:t>x</a:t>
            </a:r>
            <a:r>
              <a:rPr lang="en-GB" dirty="0"/>
              <a:t> = 4, then sends Bob </a:t>
            </a:r>
            <a:r>
              <a:rPr lang="en-GB" i="1" dirty="0"/>
              <a:t>A</a:t>
            </a:r>
            <a:r>
              <a:rPr lang="en-GB" dirty="0"/>
              <a:t> = </a:t>
            </a:r>
            <a:r>
              <a:rPr lang="en-GB" i="1" dirty="0" err="1"/>
              <a:t>g</a:t>
            </a:r>
            <a:r>
              <a:rPr lang="en-GB" i="1" baseline="30000" dirty="0" err="1"/>
              <a:t>x</a:t>
            </a:r>
            <a:r>
              <a:rPr lang="en-GB" dirty="0"/>
              <a:t> mod </a:t>
            </a:r>
            <a:r>
              <a:rPr lang="en-GB" i="1" dirty="0"/>
              <a:t>n</a:t>
            </a:r>
            <a:endParaRPr lang="en-GB" dirty="0"/>
          </a:p>
          <a:p>
            <a:pPr lvl="1"/>
            <a:r>
              <a:rPr lang="en-GB" i="1" dirty="0"/>
              <a:t>A</a:t>
            </a:r>
            <a:r>
              <a:rPr lang="en-GB" dirty="0"/>
              <a:t> = 5</a:t>
            </a:r>
            <a:r>
              <a:rPr lang="en-GB" baseline="30000" dirty="0"/>
              <a:t>4</a:t>
            </a:r>
            <a:r>
              <a:rPr lang="en-GB" dirty="0"/>
              <a:t> mod 23 = 4</a:t>
            </a:r>
          </a:p>
          <a:p>
            <a:r>
              <a:rPr lang="en-GB" dirty="0"/>
              <a:t>Bob chooses a secret integer </a:t>
            </a:r>
            <a:r>
              <a:rPr lang="en-GB" i="1" dirty="0"/>
              <a:t>y</a:t>
            </a:r>
            <a:r>
              <a:rPr lang="en-GB" dirty="0"/>
              <a:t> = 3, then sends Alice </a:t>
            </a:r>
            <a:r>
              <a:rPr lang="en-GB" i="1" dirty="0"/>
              <a:t>B</a:t>
            </a:r>
            <a:r>
              <a:rPr lang="en-GB" dirty="0"/>
              <a:t> = </a:t>
            </a:r>
            <a:r>
              <a:rPr lang="en-GB" i="1" dirty="0" err="1"/>
              <a:t>g</a:t>
            </a:r>
            <a:r>
              <a:rPr lang="en-GB" i="1" baseline="30000" dirty="0" err="1"/>
              <a:t>y</a:t>
            </a:r>
            <a:r>
              <a:rPr lang="en-GB" dirty="0"/>
              <a:t> mod </a:t>
            </a:r>
            <a:r>
              <a:rPr lang="en-GB" i="1" dirty="0"/>
              <a:t>n</a:t>
            </a:r>
            <a:endParaRPr lang="en-GB" dirty="0"/>
          </a:p>
          <a:p>
            <a:pPr lvl="1"/>
            <a:r>
              <a:rPr lang="en-GB" i="1" dirty="0"/>
              <a:t>B</a:t>
            </a:r>
            <a:r>
              <a:rPr lang="en-GB" dirty="0"/>
              <a:t> = 5</a:t>
            </a:r>
            <a:r>
              <a:rPr lang="en-GB" baseline="30000" dirty="0"/>
              <a:t>3</a:t>
            </a:r>
            <a:r>
              <a:rPr lang="en-GB" dirty="0"/>
              <a:t> mod 23 = 10</a:t>
            </a:r>
          </a:p>
          <a:p>
            <a:r>
              <a:rPr lang="en-GB" dirty="0"/>
              <a:t>Alice computes </a:t>
            </a:r>
            <a:r>
              <a:rPr lang="en-GB" i="1" dirty="0"/>
              <a:t>s</a:t>
            </a:r>
            <a:r>
              <a:rPr lang="en-GB" dirty="0"/>
              <a:t> = </a:t>
            </a:r>
            <a:r>
              <a:rPr lang="en-GB" i="1" dirty="0" err="1"/>
              <a:t>B</a:t>
            </a:r>
            <a:r>
              <a:rPr lang="en-GB" i="1" baseline="30000" dirty="0" err="1"/>
              <a:t>x</a:t>
            </a:r>
            <a:r>
              <a:rPr lang="en-GB" dirty="0"/>
              <a:t> mod </a:t>
            </a:r>
            <a:r>
              <a:rPr lang="en-GB" i="1" dirty="0"/>
              <a:t>n</a:t>
            </a:r>
            <a:endParaRPr lang="en-GB" dirty="0"/>
          </a:p>
          <a:p>
            <a:pPr lvl="1"/>
            <a:r>
              <a:rPr lang="en-GB" i="1" dirty="0"/>
              <a:t>s</a:t>
            </a:r>
            <a:r>
              <a:rPr lang="en-GB" dirty="0"/>
              <a:t> = 10</a:t>
            </a:r>
            <a:r>
              <a:rPr lang="en-GB" baseline="30000" dirty="0"/>
              <a:t>4</a:t>
            </a:r>
            <a:r>
              <a:rPr lang="en-GB" dirty="0"/>
              <a:t> mod 23 = 18</a:t>
            </a:r>
          </a:p>
          <a:p>
            <a:r>
              <a:rPr lang="en-GB" dirty="0"/>
              <a:t>Bob computes </a:t>
            </a:r>
            <a:r>
              <a:rPr lang="en-GB" i="1" dirty="0"/>
              <a:t>s</a:t>
            </a:r>
            <a:r>
              <a:rPr lang="en-GB" dirty="0"/>
              <a:t> = </a:t>
            </a:r>
            <a:r>
              <a:rPr lang="en-GB" i="1" dirty="0"/>
              <a:t>A</a:t>
            </a:r>
            <a:r>
              <a:rPr lang="en-GB" i="1" baseline="30000" dirty="0"/>
              <a:t>y</a:t>
            </a:r>
            <a:r>
              <a:rPr lang="en-GB" dirty="0"/>
              <a:t> mod </a:t>
            </a:r>
            <a:r>
              <a:rPr lang="en-GB" i="1" dirty="0"/>
              <a:t>n</a:t>
            </a:r>
            <a:endParaRPr lang="en-GB" dirty="0"/>
          </a:p>
          <a:p>
            <a:pPr lvl="1"/>
            <a:r>
              <a:rPr lang="en-GB" i="1" dirty="0"/>
              <a:t>s</a:t>
            </a:r>
            <a:r>
              <a:rPr lang="en-GB" dirty="0"/>
              <a:t> = 4</a:t>
            </a:r>
            <a:r>
              <a:rPr lang="en-GB" baseline="30000" dirty="0"/>
              <a:t>3</a:t>
            </a:r>
            <a:r>
              <a:rPr lang="en-GB" dirty="0"/>
              <a:t> mod 23 = 18</a:t>
            </a:r>
          </a:p>
          <a:p>
            <a:r>
              <a:rPr lang="en-GB" dirty="0"/>
              <a:t>Alice and Bob now share a secret key (the number 18).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E2C5B-556E-47B8-A792-024C2FCA4AC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25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Man-in-the-middle </a:t>
            </a:r>
            <a:r>
              <a:rPr lang="it-IT" dirty="0" err="1"/>
              <a:t>attack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E2C5B-556E-47B8-A792-024C2FCA4AC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57" y="1743573"/>
            <a:ext cx="9910943" cy="3509269"/>
          </a:xfrm>
          <a:prstGeom prst="rect">
            <a:avLst/>
          </a:prstGeom>
        </p:spPr>
      </p:pic>
      <p:sp>
        <p:nvSpPr>
          <p:cNvPr id="8" name="Segnaposto contenuto 7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764813"/>
          </a:xfrm>
        </p:spPr>
        <p:txBody>
          <a:bodyPr/>
          <a:lstStyle/>
          <a:p>
            <a:r>
              <a:rPr lang="it-IT" dirty="0"/>
              <a:t>Critical </a:t>
            </a:r>
            <a:r>
              <a:rPr lang="it-IT" dirty="0" err="1"/>
              <a:t>aspect</a:t>
            </a:r>
            <a:r>
              <a:rPr lang="it-IT" dirty="0"/>
              <a:t>: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can be </a:t>
            </a:r>
            <a:r>
              <a:rPr lang="it-IT" dirty="0" err="1"/>
              <a:t>violated</a:t>
            </a:r>
            <a:r>
              <a:rPr lang="it-IT" dirty="0"/>
              <a:t> by a man-in-the-middle </a:t>
            </a:r>
            <a:r>
              <a:rPr lang="it-IT" dirty="0" err="1"/>
              <a:t>attack</a:t>
            </a:r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99469B0-525D-5F2F-594A-5F9B1079B3B8}"/>
              </a:ext>
            </a:extLst>
          </p:cNvPr>
          <p:cNvSpPr txBox="1"/>
          <p:nvPr/>
        </p:nvSpPr>
        <p:spPr>
          <a:xfrm>
            <a:off x="411843" y="5252842"/>
            <a:ext cx="11368314" cy="1486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1976: Diffie and Hellman (Stanford University) proposed a new kind of cryptosystem, in which the encryption and decryption keys were different</a:t>
            </a:r>
          </a:p>
          <a:p>
            <a:pPr marL="685800" marR="0" lvl="1" indent="-228600" algn="just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So different that the decryption key could not feasibly be derived from the encryption key.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068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17"/>
          <a:stretch/>
        </p:blipFill>
        <p:spPr>
          <a:xfrm>
            <a:off x="751417" y="4160520"/>
            <a:ext cx="7449590" cy="262001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Asymmetric-key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1" y="1217478"/>
            <a:ext cx="11589657" cy="2609940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for encrypting is different from the key to be used for decrypting the message.</a:t>
            </a:r>
          </a:p>
          <a:p>
            <a:r>
              <a:rPr lang="en-US" dirty="0"/>
              <a:t>Each recipient has a pair of twin keys, a </a:t>
            </a:r>
            <a:r>
              <a:rPr lang="en-US" b="1" dirty="0"/>
              <a:t>public key</a:t>
            </a:r>
            <a:r>
              <a:rPr lang="en-US" dirty="0"/>
              <a:t> and </a:t>
            </a:r>
            <a:r>
              <a:rPr lang="en-US" b="1" dirty="0"/>
              <a:t>private key</a:t>
            </a:r>
            <a:r>
              <a:rPr lang="en-US" dirty="0"/>
              <a:t>, such that it is extremely difficult to derive the private key from the public one. </a:t>
            </a:r>
          </a:p>
          <a:p>
            <a:r>
              <a:rPr lang="en-US" dirty="0"/>
              <a:t>The sender must encrypt the message using the public key of the recipient. </a:t>
            </a:r>
          </a:p>
          <a:p>
            <a:r>
              <a:rPr lang="en-US" dirty="0"/>
              <a:t>The recipient can decrypt the ciphered message using its own private key. </a:t>
            </a:r>
          </a:p>
          <a:p>
            <a:r>
              <a:rPr lang="en-US" dirty="0"/>
              <a:t>Also called </a:t>
            </a:r>
            <a:r>
              <a:rPr lang="en-US" b="1" dirty="0"/>
              <a:t>public-key cryptographic algorithms</a:t>
            </a:r>
            <a:r>
              <a:rPr lang="en-US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  <p:sp>
        <p:nvSpPr>
          <p:cNvPr id="6" name="Rettangolo 5"/>
          <p:cNvSpPr/>
          <p:nvPr/>
        </p:nvSpPr>
        <p:spPr>
          <a:xfrm>
            <a:off x="2919557" y="4160521"/>
            <a:ext cx="1051561" cy="261991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4852795" y="4160520"/>
            <a:ext cx="1051561" cy="261991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2736673" y="3746825"/>
            <a:ext cx="152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FFC000"/>
                </a:solidFill>
                <a:latin typeface="Palatino"/>
              </a:rPr>
              <a:t>Encryption</a:t>
            </a:r>
            <a:endParaRPr lang="en-GB" b="1" dirty="0">
              <a:solidFill>
                <a:srgbClr val="FFC000"/>
              </a:solidFill>
              <a:latin typeface="Palatino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617663" y="3746825"/>
            <a:ext cx="152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00B050"/>
                </a:solidFill>
                <a:latin typeface="Palatino"/>
              </a:rPr>
              <a:t>Decryption</a:t>
            </a:r>
            <a:endParaRPr lang="en-GB" b="1" dirty="0">
              <a:solidFill>
                <a:srgbClr val="00B050"/>
              </a:solidFill>
              <a:latin typeface="Palatino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8694783" y="4906303"/>
            <a:ext cx="3017520" cy="112834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The public key can be distributed also in unsafe channels.</a:t>
            </a:r>
          </a:p>
        </p:txBody>
      </p:sp>
    </p:spTree>
    <p:extLst>
      <p:ext uri="{BB962C8B-B14F-4D97-AF65-F5344CB8AC3E}">
        <p14:creationId xmlns:p14="http://schemas.microsoft.com/office/powerpoint/2010/main" val="2372721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RSA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082765"/>
          </a:xfrm>
        </p:spPr>
        <p:txBody>
          <a:bodyPr>
            <a:normAutofit/>
          </a:bodyPr>
          <a:lstStyle/>
          <a:p>
            <a:r>
              <a:rPr lang="en-US" dirty="0"/>
              <a:t>1978: Rivest, Shamir and Adleman (MIT) proposed the </a:t>
            </a:r>
            <a:r>
              <a:rPr lang="en-US" b="1" dirty="0"/>
              <a:t>RSA</a:t>
            </a:r>
            <a:r>
              <a:rPr lang="en-US" dirty="0"/>
              <a:t> asymmetric-key algorithm. </a:t>
            </a:r>
          </a:p>
          <a:p>
            <a:r>
              <a:rPr lang="en-US" dirty="0"/>
              <a:t>The generation of the keys is based on some number principles by these 4 steps: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Choose two distinct large prime numbers, </a:t>
            </a:r>
            <a:r>
              <a:rPr lang="en-US" sz="2200" i="1" dirty="0"/>
              <a:t>p </a:t>
            </a:r>
            <a:r>
              <a:rPr lang="en-US" sz="2200" dirty="0"/>
              <a:t>and </a:t>
            </a:r>
            <a:r>
              <a:rPr lang="en-US" sz="2200" i="1" dirty="0"/>
              <a:t>q </a:t>
            </a:r>
            <a:r>
              <a:rPr lang="en-US" sz="2200" dirty="0"/>
              <a:t>(typically 1024 bits)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Compute </a:t>
            </a:r>
            <a:r>
              <a:rPr lang="en-US" sz="2200" i="1" dirty="0"/>
              <a:t>N </a:t>
            </a:r>
            <a:r>
              <a:rPr lang="en-US" sz="2200" dirty="0"/>
              <a:t>= </a:t>
            </a:r>
            <a:r>
              <a:rPr lang="en-US" sz="2200" i="1" dirty="0"/>
              <a:t>p </a:t>
            </a:r>
            <a:r>
              <a:rPr lang="en-US" sz="2200" dirty="0"/>
              <a:t>× </a:t>
            </a:r>
            <a:r>
              <a:rPr lang="en-US" sz="2200" i="1" dirty="0"/>
              <a:t>q </a:t>
            </a:r>
            <a:r>
              <a:rPr lang="en-US" sz="2200" dirty="0"/>
              <a:t>and </a:t>
            </a:r>
            <a:r>
              <a:rPr lang="en-US" sz="2200" i="1" dirty="0"/>
              <a:t>z </a:t>
            </a:r>
            <a:r>
              <a:rPr lang="en-US" sz="2200" dirty="0"/>
              <a:t>= (</a:t>
            </a:r>
            <a:r>
              <a:rPr lang="en-US" sz="2200" i="1" dirty="0"/>
              <a:t>p </a:t>
            </a:r>
            <a:r>
              <a:rPr lang="en-US" sz="2200" dirty="0"/>
              <a:t>− 1) × (</a:t>
            </a:r>
            <a:r>
              <a:rPr lang="en-US" sz="2200" i="1" dirty="0"/>
              <a:t>q </a:t>
            </a:r>
            <a:r>
              <a:rPr lang="en-US" sz="2200" dirty="0"/>
              <a:t>− 1)</a:t>
            </a:r>
            <a:r>
              <a:rPr lang="en-US" sz="2200" i="1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Choose an integer number relatively prime to </a:t>
            </a:r>
            <a:r>
              <a:rPr lang="en-US" sz="2200" i="1" dirty="0"/>
              <a:t>z </a:t>
            </a:r>
            <a:r>
              <a:rPr lang="en-US" sz="2200" dirty="0"/>
              <a:t>and call it </a:t>
            </a:r>
            <a:r>
              <a:rPr lang="en-US" sz="2200" i="1" dirty="0"/>
              <a:t>d</a:t>
            </a:r>
            <a:r>
              <a:rPr lang="en-US" sz="22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Find an integer number </a:t>
            </a:r>
            <a:r>
              <a:rPr lang="en-US" sz="2200" i="1" dirty="0"/>
              <a:t>e </a:t>
            </a:r>
            <a:r>
              <a:rPr lang="en-US" sz="2200" dirty="0"/>
              <a:t>such that the rest of </a:t>
            </a:r>
            <a:r>
              <a:rPr lang="en-US" sz="2200" i="1" dirty="0"/>
              <a:t>e </a:t>
            </a:r>
            <a:r>
              <a:rPr lang="en-US" sz="2200" dirty="0"/>
              <a:t>× </a:t>
            </a:r>
            <a:r>
              <a:rPr lang="en-US" sz="2200" i="1" dirty="0"/>
              <a:t>d </a:t>
            </a:r>
            <a:r>
              <a:rPr lang="en-US" sz="2200" dirty="0"/>
              <a:t>divided by</a:t>
            </a:r>
            <a:r>
              <a:rPr lang="en-US" sz="2200" i="1" dirty="0"/>
              <a:t> z </a:t>
            </a:r>
            <a:r>
              <a:rPr lang="en-US" sz="2200" dirty="0"/>
              <a:t>is 1</a:t>
            </a:r>
            <a:r>
              <a:rPr lang="en-US" sz="2200" i="1" dirty="0"/>
              <a:t>.</a:t>
            </a:r>
            <a:endParaRPr lang="en-US" sz="2200" dirty="0"/>
          </a:p>
          <a:p>
            <a:pPr marL="571500" indent="-457200"/>
            <a:r>
              <a:rPr lang="en-US" dirty="0"/>
              <a:t>Public key: (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e</a:t>
            </a:r>
            <a:r>
              <a:rPr lang="en-US" dirty="0"/>
              <a:t>)</a:t>
            </a:r>
          </a:p>
          <a:p>
            <a:pPr marL="571500" indent="-457200"/>
            <a:r>
              <a:rPr lang="en-US" dirty="0"/>
              <a:t>Private key: (</a:t>
            </a:r>
            <a:r>
              <a:rPr lang="en-US" i="1" dirty="0" err="1"/>
              <a:t>N</a:t>
            </a:r>
            <a:r>
              <a:rPr lang="en-US" dirty="0" err="1"/>
              <a:t>,</a:t>
            </a:r>
            <a:r>
              <a:rPr lang="en-US" i="1" dirty="0" err="1"/>
              <a:t>d</a:t>
            </a:r>
            <a:r>
              <a:rPr lang="en-US" dirty="0"/>
              <a:t>)</a:t>
            </a:r>
          </a:p>
          <a:p>
            <a:pPr marL="571500" indent="-457200"/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are secret, only who generated the keys knows them. </a:t>
            </a:r>
          </a:p>
          <a:p>
            <a:pPr marL="571500" indent="-457200"/>
            <a:r>
              <a:rPr lang="en-US" dirty="0"/>
              <a:t>Strength of RSA: from </a:t>
            </a:r>
            <a:r>
              <a:rPr lang="en-US" i="1" dirty="0"/>
              <a:t>N</a:t>
            </a:r>
            <a:r>
              <a:rPr lang="en-US" dirty="0"/>
              <a:t> it is very difficult to recover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>
                <a:sym typeface="Wingdings" panose="05000000000000000000" pitchFamily="2" charset="2"/>
              </a:rPr>
              <a:t>	 from the public key it is very difficult to retrieve the private key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0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Encryption</a:t>
            </a:r>
            <a:r>
              <a:rPr lang="it-IT" dirty="0"/>
              <a:t> and </a:t>
            </a:r>
            <a:r>
              <a:rPr lang="it-IT" dirty="0" err="1"/>
              <a:t>decryption</a:t>
            </a:r>
            <a:r>
              <a:rPr lang="it-IT" dirty="0"/>
              <a:t> with RSA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54525" cy="4858203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 of k bits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2</a:t>
            </a:r>
            <a:r>
              <a:rPr lang="it-IT" baseline="30000" dirty="0"/>
              <a:t>k</a:t>
            </a:r>
            <a:r>
              <a:rPr lang="it-IT" dirty="0"/>
              <a:t>&lt;N</a:t>
            </a:r>
          </a:p>
          <a:p>
            <a:r>
              <a:rPr lang="it-IT" dirty="0" err="1"/>
              <a:t>Each</a:t>
            </a:r>
            <a:r>
              <a:rPr lang="it-IT" dirty="0"/>
              <a:t> k-bit </a:t>
            </a:r>
            <a:r>
              <a:rPr lang="it-IT" dirty="0" err="1"/>
              <a:t>number</a:t>
            </a:r>
            <a:r>
              <a:rPr lang="it-IT" dirty="0"/>
              <a:t> of the </a:t>
            </a:r>
            <a:r>
              <a:rPr lang="it-IT" dirty="0" err="1"/>
              <a:t>plain</a:t>
            </a:r>
            <a:r>
              <a:rPr lang="it-IT" dirty="0"/>
              <a:t> text, P,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 by the </a:t>
            </a:r>
            <a:r>
              <a:rPr lang="it-IT" dirty="0" err="1"/>
              <a:t>operation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					C = P</a:t>
            </a:r>
            <a:r>
              <a:rPr lang="it-IT" baseline="30000" dirty="0"/>
              <a:t>e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N</a:t>
            </a:r>
          </a:p>
          <a:p>
            <a:r>
              <a:rPr lang="it-IT" dirty="0" err="1"/>
              <a:t>It</a:t>
            </a:r>
            <a:r>
              <a:rPr lang="it-IT" dirty="0"/>
              <a:t> can be </a:t>
            </a:r>
            <a:r>
              <a:rPr lang="it-IT" dirty="0" err="1"/>
              <a:t>proven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 can be </a:t>
            </a:r>
            <a:r>
              <a:rPr lang="it-IT" dirty="0" err="1"/>
              <a:t>decrypted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d and N </a:t>
            </a:r>
            <a:r>
              <a:rPr lang="it-IT" dirty="0" err="1"/>
              <a:t>as</a:t>
            </a:r>
            <a:r>
              <a:rPr lang="it-IT" dirty="0"/>
              <a:t>: </a:t>
            </a:r>
          </a:p>
          <a:p>
            <a:pPr marL="0" indent="0">
              <a:buNone/>
            </a:pPr>
            <a:r>
              <a:rPr lang="it-IT" dirty="0"/>
              <a:t>					P = </a:t>
            </a:r>
            <a:r>
              <a:rPr lang="it-IT" dirty="0" err="1"/>
              <a:t>C</a:t>
            </a:r>
            <a:r>
              <a:rPr lang="it-IT" baseline="30000" dirty="0" err="1"/>
              <a:t>d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  <p:sp>
        <p:nvSpPr>
          <p:cNvPr id="5" name="Rettangolo 4"/>
          <p:cNvSpPr/>
          <p:nvPr/>
        </p:nvSpPr>
        <p:spPr>
          <a:xfrm>
            <a:off x="9387114" y="2378640"/>
            <a:ext cx="2539274" cy="112834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Public key: (</a:t>
            </a:r>
            <a:r>
              <a:rPr lang="en-US" sz="2000" dirty="0" err="1">
                <a:latin typeface="Palatino Linotype" panose="02040502050505030304" pitchFamily="18" charset="0"/>
              </a:rPr>
              <a:t>N,e</a:t>
            </a:r>
            <a:r>
              <a:rPr lang="en-US" sz="2000" dirty="0">
                <a:latin typeface="Palatino Linotype" panose="02040502050505030304" pitchFamily="18" charset="0"/>
              </a:rPr>
              <a:t>)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Private key: (</a:t>
            </a:r>
            <a:r>
              <a:rPr lang="en-US" sz="2000" dirty="0" err="1">
                <a:latin typeface="Palatino Linotype" panose="02040502050505030304" pitchFamily="18" charset="0"/>
              </a:rPr>
              <a:t>N,d</a:t>
            </a:r>
            <a:r>
              <a:rPr lang="en-US" sz="2000" dirty="0">
                <a:latin typeface="Palatino Linotype" panose="02040502050505030304" pitchFamily="18" charset="0"/>
              </a:rPr>
              <a:t>)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76" y="3984486"/>
            <a:ext cx="7597765" cy="287351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907175" y="3696789"/>
            <a:ext cx="759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Palatino Linotype" panose="02040502050505030304" pitchFamily="18" charset="0"/>
              </a:rPr>
              <a:t>Example</a:t>
            </a:r>
            <a:r>
              <a:rPr lang="it-IT" dirty="0">
                <a:latin typeface="Palatino Linotype" panose="02040502050505030304" pitchFamily="18" charset="0"/>
              </a:rPr>
              <a:t> with public </a:t>
            </a:r>
            <a:r>
              <a:rPr lang="it-IT" dirty="0" err="1">
                <a:latin typeface="Palatino Linotype" panose="02040502050505030304" pitchFamily="18" charset="0"/>
              </a:rPr>
              <a:t>key</a:t>
            </a:r>
            <a:r>
              <a:rPr lang="it-IT" dirty="0">
                <a:latin typeface="Palatino Linotype" panose="02040502050505030304" pitchFamily="18" charset="0"/>
              </a:rPr>
              <a:t> (33,3) and private </a:t>
            </a:r>
            <a:r>
              <a:rPr lang="it-IT" dirty="0" err="1">
                <a:latin typeface="Palatino Linotype" panose="02040502050505030304" pitchFamily="18" charset="0"/>
              </a:rPr>
              <a:t>key</a:t>
            </a:r>
            <a:r>
              <a:rPr lang="it-IT" dirty="0">
                <a:latin typeface="Palatino Linotype" panose="02040502050505030304" pitchFamily="18" charset="0"/>
              </a:rPr>
              <a:t> (33,7)</a:t>
            </a:r>
            <a:endParaRPr lang="en-GB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8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Symmetric</a:t>
            </a:r>
            <a:r>
              <a:rPr lang="it-IT" dirty="0"/>
              <a:t> vs </a:t>
            </a:r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algorithms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0302965" cy="4858203"/>
          </a:xfrm>
        </p:spPr>
        <p:txBody>
          <a:bodyPr/>
          <a:lstStyle/>
          <a:p>
            <a:r>
              <a:rPr lang="en-US" dirty="0"/>
              <a:t>Symmetric algorithms: </a:t>
            </a:r>
          </a:p>
          <a:p>
            <a:pPr lvl="1"/>
            <a:r>
              <a:rPr lang="en-US" sz="2400" dirty="0"/>
              <a:t>Their application for encryption and decryption is fast</a:t>
            </a:r>
          </a:p>
          <a:p>
            <a:pPr lvl="1"/>
            <a:r>
              <a:rPr lang="en-US" sz="2400" dirty="0"/>
              <a:t>Need to distribute the private key through a safe communication channel</a:t>
            </a:r>
          </a:p>
          <a:p>
            <a:pPr lvl="1"/>
            <a:r>
              <a:rPr lang="en-US" sz="2400" dirty="0"/>
              <a:t>A new key must be generated for each pair of communication entities</a:t>
            </a:r>
          </a:p>
          <a:p>
            <a:pPr lvl="1"/>
            <a:endParaRPr lang="en-US" sz="2400" dirty="0"/>
          </a:p>
          <a:p>
            <a:r>
              <a:rPr lang="en-US" dirty="0"/>
              <a:t>Asymmetric algorithms: </a:t>
            </a:r>
          </a:p>
          <a:p>
            <a:pPr lvl="1"/>
            <a:r>
              <a:rPr lang="en-US" sz="2400" dirty="0"/>
              <a:t>Very strong security level, no need to distribute the private key. </a:t>
            </a:r>
          </a:p>
          <a:p>
            <a:pPr lvl="1"/>
            <a:r>
              <a:rPr lang="en-US" sz="2400" dirty="0"/>
              <a:t>There is a pair of keys for each user. </a:t>
            </a:r>
          </a:p>
          <a:p>
            <a:pPr lvl="1"/>
            <a:r>
              <a:rPr lang="en-US" sz="2400" dirty="0"/>
              <a:t>It requires keys of at least 1024 bits for good security, which makes the encryption and decryption quite slow. 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9" t="17842" r="5152" b="13601"/>
          <a:stretch/>
        </p:blipFill>
        <p:spPr>
          <a:xfrm>
            <a:off x="10203543" y="2145180"/>
            <a:ext cx="571244" cy="56963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2" t="18838" r="50785" b="12120"/>
          <a:stretch/>
        </p:blipFill>
        <p:spPr>
          <a:xfrm>
            <a:off x="8685160" y="1545013"/>
            <a:ext cx="556079" cy="55529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9" t="17842" r="5152" b="13601"/>
          <a:stretch/>
        </p:blipFill>
        <p:spPr>
          <a:xfrm>
            <a:off x="10355836" y="5213854"/>
            <a:ext cx="571244" cy="569633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2" t="18838" r="50785" b="12120"/>
          <a:stretch/>
        </p:blipFill>
        <p:spPr>
          <a:xfrm>
            <a:off x="9905729" y="4286671"/>
            <a:ext cx="556079" cy="55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7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B71BFE-8388-F830-4D7E-BA37CCEB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051052-70E5-B768-FD82-AA0FA436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Definitions of network security and cryptography</a:t>
            </a:r>
          </a:p>
          <a:p>
            <a:r>
              <a:rPr lang="en-GB" dirty="0"/>
              <a:t>Symmetric-key cryptography</a:t>
            </a:r>
          </a:p>
          <a:p>
            <a:r>
              <a:rPr lang="en-GB" dirty="0"/>
              <a:t>Asymmetric-key cryptography</a:t>
            </a:r>
          </a:p>
          <a:p>
            <a:r>
              <a:rPr lang="en-GB" dirty="0"/>
              <a:t>Digital signature algorithms and hash function</a:t>
            </a:r>
          </a:p>
          <a:p>
            <a:r>
              <a:rPr lang="en-GB" dirty="0"/>
              <a:t>Elements of security in network communication</a:t>
            </a:r>
          </a:p>
          <a:p>
            <a:endParaRPr lang="en-GB" sz="2400" dirty="0"/>
          </a:p>
          <a:p>
            <a:r>
              <a:rPr lang="en-GB" dirty="0"/>
              <a:t>Authorization</a:t>
            </a:r>
            <a:endParaRPr lang="en-GB" sz="2400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008463-8250-A9CC-E106-B69A3A16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33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algorithms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13379" y="1211556"/>
            <a:ext cx="11687628" cy="2357903"/>
          </a:xfrm>
        </p:spPr>
        <p:txBody>
          <a:bodyPr>
            <a:normAutofit/>
          </a:bodyPr>
          <a:lstStyle/>
          <a:p>
            <a:r>
              <a:rPr lang="en-US" sz="2200" dirty="0"/>
              <a:t>Asymmetric-key and symmetric-key algorithms combined to have the advantages of both approaches.</a:t>
            </a:r>
          </a:p>
          <a:p>
            <a:r>
              <a:rPr lang="en-US" sz="2200" dirty="0"/>
              <a:t>Symmetric algorithm (fast) used to encrypt the message M with key </a:t>
            </a:r>
            <a:r>
              <a:rPr lang="it-IT" sz="2200" dirty="0" err="1">
                <a:ea typeface="Palatino" pitchFamily="2" charset="77"/>
              </a:rPr>
              <a:t>K</a:t>
            </a:r>
            <a:r>
              <a:rPr lang="it-IT" sz="2200" baseline="-25000" dirty="0" err="1">
                <a:ea typeface="Palatino" pitchFamily="2" charset="77"/>
              </a:rPr>
              <a:t>sym</a:t>
            </a:r>
            <a:r>
              <a:rPr lang="en-US" sz="2200" dirty="0"/>
              <a:t>.</a:t>
            </a:r>
          </a:p>
          <a:p>
            <a:r>
              <a:rPr lang="it-IT" sz="2200" dirty="0" err="1">
                <a:ea typeface="Palatino" pitchFamily="2" charset="77"/>
              </a:rPr>
              <a:t>K</a:t>
            </a:r>
            <a:r>
              <a:rPr lang="it-IT" sz="2200" baseline="-25000" dirty="0" err="1">
                <a:ea typeface="Palatino" pitchFamily="2" charset="77"/>
              </a:rPr>
              <a:t>sym</a:t>
            </a:r>
            <a:r>
              <a:rPr lang="en-US" sz="2200" dirty="0"/>
              <a:t>, typically much shorter than M, encrypted with the asymmetric algorithm (slow).</a:t>
            </a:r>
          </a:p>
          <a:p>
            <a:r>
              <a:rPr lang="en-US" sz="2200" dirty="0"/>
              <a:t>Encrypted </a:t>
            </a:r>
            <a:r>
              <a:rPr lang="it-IT" sz="2200" dirty="0" err="1">
                <a:ea typeface="Palatino" pitchFamily="2" charset="77"/>
              </a:rPr>
              <a:t>K</a:t>
            </a:r>
            <a:r>
              <a:rPr lang="it-IT" sz="2200" baseline="-25000" dirty="0" err="1">
                <a:ea typeface="Palatino" pitchFamily="2" charset="77"/>
              </a:rPr>
              <a:t>sym,en</a:t>
            </a:r>
            <a:r>
              <a:rPr lang="it-IT" sz="2200" baseline="-25000" dirty="0">
                <a:ea typeface="Palatino" pitchFamily="2" charset="77"/>
              </a:rPr>
              <a:t> </a:t>
            </a:r>
            <a:r>
              <a:rPr lang="en-US" sz="2200" dirty="0"/>
              <a:t>securely distributed even using an unsafe communication channel. </a:t>
            </a:r>
          </a:p>
          <a:p>
            <a:endParaRPr lang="en-GB" sz="2200" dirty="0"/>
          </a:p>
          <a:p>
            <a:endParaRPr lang="en-GB" sz="2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 dirty="0"/>
          </a:p>
        </p:txBody>
      </p:sp>
      <p:sp>
        <p:nvSpPr>
          <p:cNvPr id="5" name="Rettangolo 4"/>
          <p:cNvSpPr/>
          <p:nvPr/>
        </p:nvSpPr>
        <p:spPr>
          <a:xfrm>
            <a:off x="2372724" y="4392710"/>
            <a:ext cx="2083525" cy="753746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Symmetric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encryption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372724" y="5621934"/>
            <a:ext cx="2083525" cy="753746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Asymmetric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encryption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225715" y="4365244"/>
            <a:ext cx="1642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Plain</a:t>
            </a:r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message</a:t>
            </a:r>
            <a:endParaRPr lang="it-IT" sz="2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4890840" y="4415640"/>
            <a:ext cx="1366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Encrypted</a:t>
            </a:r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message</a:t>
            </a:r>
            <a:endParaRPr lang="it-IT" sz="2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49498" y="5701564"/>
            <a:ext cx="164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 err="1">
                <a:latin typeface="Palatino Linotype" panose="02040502050505030304" pitchFamily="18" charset="0"/>
                <a:ea typeface="Palatino" pitchFamily="2" charset="77"/>
              </a:rPr>
              <a:t>sym</a:t>
            </a:r>
            <a:endParaRPr lang="it-IT" sz="2000" baseline="-25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4877216" y="5795965"/>
            <a:ext cx="989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 err="1">
                <a:latin typeface="Palatino Linotype" panose="02040502050505030304" pitchFamily="18" charset="0"/>
                <a:ea typeface="Palatino" pitchFamily="2" charset="77"/>
              </a:rPr>
              <a:t>sym,en</a:t>
            </a:r>
            <a:endParaRPr lang="it-IT" sz="2000" baseline="-25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293189" y="3680078"/>
            <a:ext cx="199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Palatino Linotype" panose="02040502050505030304" pitchFamily="18" charset="0"/>
                <a:ea typeface="Palatino" pitchFamily="2" charset="77"/>
              </a:rPr>
              <a:t>Alice (</a:t>
            </a:r>
            <a:r>
              <a:rPr lang="it-IT" sz="2000" b="1" dirty="0" err="1">
                <a:latin typeface="Palatino Linotype" panose="02040502050505030304" pitchFamily="18" charset="0"/>
                <a:ea typeface="Palatino" pitchFamily="2" charset="77"/>
              </a:rPr>
              <a:t>sender</a:t>
            </a:r>
            <a:r>
              <a:rPr lang="it-IT" sz="2000" b="1" dirty="0">
                <a:latin typeface="Palatino Linotype" panose="02040502050505030304" pitchFamily="18" charset="0"/>
                <a:ea typeface="Palatino" pitchFamily="2" charset="77"/>
              </a:rPr>
              <a:t>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6475034" y="3642607"/>
            <a:ext cx="2705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Palatino Linotype" panose="02040502050505030304" pitchFamily="18" charset="0"/>
                <a:ea typeface="Palatino" pitchFamily="2" charset="77"/>
              </a:rPr>
              <a:t>Bob (</a:t>
            </a:r>
            <a:r>
              <a:rPr lang="it-IT" sz="2000" b="1" dirty="0" err="1">
                <a:latin typeface="Palatino Linotype" panose="02040502050505030304" pitchFamily="18" charset="0"/>
                <a:ea typeface="Palatino" pitchFamily="2" charset="77"/>
              </a:rPr>
              <a:t>recipient</a:t>
            </a:r>
            <a:r>
              <a:rPr lang="it-IT" sz="2000" b="1" dirty="0">
                <a:latin typeface="Palatino Linotype" panose="02040502050505030304" pitchFamily="18" charset="0"/>
                <a:ea typeface="Palatino" pitchFamily="2" charset="77"/>
              </a:rPr>
              <a:t>)</a:t>
            </a:r>
          </a:p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 err="1">
                <a:latin typeface="Palatino Linotype" panose="02040502050505030304" pitchFamily="18" charset="0"/>
                <a:ea typeface="Palatino" pitchFamily="2" charset="77"/>
              </a:rPr>
              <a:t>Bob,public</a:t>
            </a:r>
            <a:r>
              <a:rPr lang="it-IT" sz="2000" baseline="-25000" dirty="0">
                <a:latin typeface="Palatino Linotype" panose="02040502050505030304" pitchFamily="18" charset="0"/>
                <a:ea typeface="Palatino" pitchFamily="2" charset="77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 err="1">
                <a:latin typeface="Palatino Linotype" panose="02040502050505030304" pitchFamily="18" charset="0"/>
                <a:ea typeface="Palatino" pitchFamily="2" charset="77"/>
              </a:rPr>
              <a:t>Bob,private</a:t>
            </a:r>
            <a:endParaRPr lang="it-IT" sz="2000" baseline="-25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6759274" y="5617635"/>
            <a:ext cx="2083525" cy="758046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Asymmetric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decryption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2593340" y="3722039"/>
            <a:ext cx="164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 err="1">
                <a:latin typeface="Palatino Linotype" panose="02040502050505030304" pitchFamily="18" charset="0"/>
                <a:ea typeface="Palatino" pitchFamily="2" charset="77"/>
              </a:rPr>
              <a:t>sym</a:t>
            </a:r>
            <a:endParaRPr lang="it-IT" sz="2000" baseline="-25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2593340" y="5184140"/>
            <a:ext cx="1642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 err="1">
                <a:latin typeface="Palatino Linotype" panose="02040502050505030304" pitchFamily="18" charset="0"/>
                <a:ea typeface="Palatino" pitchFamily="2" charset="77"/>
              </a:rPr>
              <a:t>Bob,public</a:t>
            </a:r>
            <a:endParaRPr lang="it-IT" sz="2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8425904" y="4395483"/>
            <a:ext cx="2083525" cy="753746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Symmetric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decryption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0665823" y="4392710"/>
            <a:ext cx="1577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Decrypted</a:t>
            </a:r>
            <a:r>
              <a:rPr lang="it-IT" sz="2000" dirty="0">
                <a:latin typeface="Palatino Linotype" panose="02040502050505030304" pitchFamily="18" charset="0"/>
                <a:ea typeface="Palatino" pitchFamily="2" charset="77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message</a:t>
            </a:r>
            <a:endParaRPr lang="it-IT" sz="2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cxnSp>
        <p:nvCxnSpPr>
          <p:cNvPr id="22" name="Connettore 2 21"/>
          <p:cNvCxnSpPr>
            <a:stCxn id="10" idx="3"/>
            <a:endCxn id="14" idx="1"/>
          </p:cNvCxnSpPr>
          <p:nvPr/>
        </p:nvCxnSpPr>
        <p:spPr>
          <a:xfrm>
            <a:off x="5867089" y="5996020"/>
            <a:ext cx="892185" cy="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1538097" y="5998807"/>
            <a:ext cx="809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1563445" y="4769583"/>
            <a:ext cx="8092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8" idx="3"/>
          </p:cNvCxnSpPr>
          <p:nvPr/>
        </p:nvCxnSpPr>
        <p:spPr>
          <a:xfrm>
            <a:off x="6257193" y="4769583"/>
            <a:ext cx="20986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8852537" y="6003132"/>
            <a:ext cx="47788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9006571" y="5593328"/>
            <a:ext cx="1094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sz="2000" baseline="-25000" dirty="0" err="1">
                <a:latin typeface="Palatino Linotype" panose="02040502050505030304" pitchFamily="18" charset="0"/>
                <a:ea typeface="Palatino" pitchFamily="2" charset="77"/>
              </a:rPr>
              <a:t>sym</a:t>
            </a:r>
            <a:endParaRPr lang="it-IT" sz="2000" baseline="-25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cxnSp>
        <p:nvCxnSpPr>
          <p:cNvPr id="32" name="Connettore 2 31"/>
          <p:cNvCxnSpPr>
            <a:endCxn id="17" idx="2"/>
          </p:cNvCxnSpPr>
          <p:nvPr/>
        </p:nvCxnSpPr>
        <p:spPr>
          <a:xfrm flipH="1" flipV="1">
            <a:off x="9467667" y="5149229"/>
            <a:ext cx="9436" cy="435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5" idx="2"/>
            <a:endCxn id="5" idx="0"/>
          </p:cNvCxnSpPr>
          <p:nvPr/>
        </p:nvCxnSpPr>
        <p:spPr>
          <a:xfrm>
            <a:off x="3414486" y="4122149"/>
            <a:ext cx="1" cy="270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5" idx="3"/>
            <a:endCxn id="8" idx="1"/>
          </p:cNvCxnSpPr>
          <p:nvPr/>
        </p:nvCxnSpPr>
        <p:spPr>
          <a:xfrm>
            <a:off x="4456249" y="4769583"/>
            <a:ext cx="4345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>
            <a:stCxn id="6" idx="3"/>
            <a:endCxn id="10" idx="1"/>
          </p:cNvCxnSpPr>
          <p:nvPr/>
        </p:nvCxnSpPr>
        <p:spPr>
          <a:xfrm flipV="1">
            <a:off x="4456249" y="5996020"/>
            <a:ext cx="420967" cy="2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/>
          <p:nvPr/>
        </p:nvCxnSpPr>
        <p:spPr>
          <a:xfrm>
            <a:off x="10520959" y="4746653"/>
            <a:ext cx="2897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56"/>
          <p:cNvSpPr/>
          <p:nvPr/>
        </p:nvSpPr>
        <p:spPr>
          <a:xfrm>
            <a:off x="225715" y="3628393"/>
            <a:ext cx="4520261" cy="292607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CasellaDiTesto 59"/>
          <p:cNvSpPr txBox="1"/>
          <p:nvPr/>
        </p:nvSpPr>
        <p:spPr>
          <a:xfrm>
            <a:off x="1724933" y="3268117"/>
            <a:ext cx="152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FFC000"/>
                </a:solidFill>
                <a:latin typeface="Palatino"/>
              </a:rPr>
              <a:t>Encryption</a:t>
            </a:r>
            <a:endParaRPr lang="en-GB" b="1" dirty="0">
              <a:solidFill>
                <a:srgbClr val="FFC000"/>
              </a:solidFill>
              <a:latin typeface="Palatino"/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6544400" y="3628393"/>
            <a:ext cx="4164563" cy="301751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CasellaDiTesto 61"/>
          <p:cNvSpPr txBox="1"/>
          <p:nvPr/>
        </p:nvSpPr>
        <p:spPr>
          <a:xfrm>
            <a:off x="7865769" y="3236529"/>
            <a:ext cx="152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00B050"/>
                </a:solidFill>
                <a:latin typeface="Palatino"/>
              </a:rPr>
              <a:t>Decryption</a:t>
            </a:r>
            <a:endParaRPr lang="en-GB" b="1" dirty="0">
              <a:solidFill>
                <a:srgbClr val="00B050"/>
              </a:solidFill>
              <a:latin typeface="Palatino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2851667-1DB0-5C4C-B03F-EFEE84B00CFA}"/>
              </a:ext>
            </a:extLst>
          </p:cNvPr>
          <p:cNvSpPr/>
          <p:nvPr/>
        </p:nvSpPr>
        <p:spPr>
          <a:xfrm>
            <a:off x="7158898" y="5166595"/>
            <a:ext cx="1135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  <a:ea typeface="Palatino" pitchFamily="2" charset="77"/>
              </a:rPr>
              <a:t>K</a:t>
            </a:r>
            <a:r>
              <a:rPr lang="it-IT" baseline="-25000" dirty="0" err="1">
                <a:latin typeface="Palatino Linotype" panose="02040502050505030304" pitchFamily="18" charset="0"/>
                <a:ea typeface="Palatino" pitchFamily="2" charset="77"/>
              </a:rPr>
              <a:t>Bob,private</a:t>
            </a:r>
            <a:endParaRPr lang="it-IT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97FCE7-F0A7-B80E-B7C4-4C73606B85D9}"/>
              </a:ext>
            </a:extLst>
          </p:cNvPr>
          <p:cNvSpPr/>
          <p:nvPr/>
        </p:nvSpPr>
        <p:spPr>
          <a:xfrm>
            <a:off x="9638117" y="346450"/>
            <a:ext cx="1913992" cy="4770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61366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Network security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915808"/>
          </a:xfrm>
        </p:spPr>
        <p:txBody>
          <a:bodyPr/>
          <a:lstStyle/>
          <a:p>
            <a:r>
              <a:rPr lang="en-US" sz="2800" b="1" dirty="0"/>
              <a:t>Secrecy</a:t>
            </a:r>
            <a:r>
              <a:rPr lang="en-US" sz="2800" dirty="0"/>
              <a:t> or </a:t>
            </a:r>
            <a:r>
              <a:rPr lang="en-US" sz="2800" b="1" dirty="0"/>
              <a:t>confidentiality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Addressed by cryptography algorithms (symmetric-key, asymmetric-key, or hybrid)</a:t>
            </a:r>
          </a:p>
          <a:p>
            <a:endParaRPr lang="en-GB" sz="2800" b="1" dirty="0"/>
          </a:p>
          <a:p>
            <a:r>
              <a:rPr lang="en-GB" sz="2800" b="1" dirty="0"/>
              <a:t>Authentication</a:t>
            </a:r>
            <a:r>
              <a:rPr lang="en-GB" sz="2800" dirty="0"/>
              <a:t> </a:t>
            </a:r>
          </a:p>
          <a:p>
            <a:endParaRPr lang="en-GB" sz="2800" dirty="0"/>
          </a:p>
          <a:p>
            <a:r>
              <a:rPr lang="en-GB" sz="2800" b="1" dirty="0"/>
              <a:t>Nonrepudiation</a:t>
            </a:r>
            <a:r>
              <a:rPr lang="en-GB" sz="2800" dirty="0"/>
              <a:t> </a:t>
            </a:r>
          </a:p>
          <a:p>
            <a:endParaRPr lang="en-GB" sz="2800" b="1" dirty="0"/>
          </a:p>
          <a:p>
            <a:r>
              <a:rPr lang="en-GB" sz="2800" b="1" dirty="0"/>
              <a:t>Integrity control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  <p:cxnSp>
        <p:nvCxnSpPr>
          <p:cNvPr id="6" name="Connettore diritto 5"/>
          <p:cNvCxnSpPr/>
          <p:nvPr/>
        </p:nvCxnSpPr>
        <p:spPr>
          <a:xfrm>
            <a:off x="4000500" y="3224464"/>
            <a:ext cx="6016" cy="25747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ccia a destra 6"/>
          <p:cNvSpPr/>
          <p:nvPr/>
        </p:nvSpPr>
        <p:spPr>
          <a:xfrm>
            <a:off x="4331368" y="4295275"/>
            <a:ext cx="595563" cy="3429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4826089" y="4235892"/>
            <a:ext cx="6459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ea typeface="Palatino" pitchFamily="2" charset="77"/>
              </a:rPr>
              <a:t>They can be achieved by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196188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signatures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>
            <a:normAutofit/>
          </a:bodyPr>
          <a:lstStyle/>
          <a:p>
            <a:r>
              <a:rPr lang="en-US" dirty="0"/>
              <a:t>The authenticity of documents is determined by the presence or absence of an authorized handwritten signature. </a:t>
            </a:r>
          </a:p>
          <a:p>
            <a:r>
              <a:rPr lang="en-US" b="1" dirty="0"/>
              <a:t>Digital signature </a:t>
            </a:r>
            <a:r>
              <a:rPr lang="en-US" dirty="0"/>
              <a:t>replaces handwritten signature for digital messages. </a:t>
            </a:r>
          </a:p>
          <a:p>
            <a:r>
              <a:rPr lang="en-US" dirty="0"/>
              <a:t>Requirements of a digital signature: </a:t>
            </a:r>
          </a:p>
          <a:p>
            <a:pPr lvl="1"/>
            <a:r>
              <a:rPr lang="en-US" sz="2400" dirty="0"/>
              <a:t>The receiver can verify the claimed identity of the sender (</a:t>
            </a:r>
            <a:r>
              <a:rPr lang="en-US" sz="2400" b="1" dirty="0"/>
              <a:t>authentication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The sender cannot later repudiate the contents of the message (</a:t>
            </a:r>
            <a:r>
              <a:rPr lang="en-US" sz="2400" b="1" dirty="0"/>
              <a:t>non-repudiation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The receiver cannot possibly have altered the message himself (</a:t>
            </a:r>
            <a:r>
              <a:rPr lang="en-US" sz="2400" b="1" dirty="0"/>
              <a:t>integrity</a:t>
            </a:r>
            <a:r>
              <a:rPr lang="en-US" sz="2400" dirty="0"/>
              <a:t>).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531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by symmetric-key cryptography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6"/>
            <a:ext cx="11368314" cy="15352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</a:t>
            </a:r>
            <a:r>
              <a:rPr lang="en-US" baseline="-25000" dirty="0"/>
              <a:t>K</a:t>
            </a:r>
            <a:r>
              <a:rPr lang="en-US" dirty="0"/>
              <a:t>(.): Function for symmetric encryption with key K</a:t>
            </a:r>
          </a:p>
          <a:p>
            <a:r>
              <a:rPr lang="en-US" dirty="0"/>
              <a:t>Each user is provided a secret key to be used in symmetric-key cryptography. </a:t>
            </a:r>
          </a:p>
          <a:p>
            <a:r>
              <a:rPr lang="en-US" dirty="0"/>
              <a:t>A central trusted authority knows the keys of every user and can verify the identify of all users.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778788" y="3008428"/>
            <a:ext cx="199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  <a:ea typeface="Palatino" pitchFamily="2" charset="77"/>
              </a:rPr>
              <a:t>Alice (sender)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9554499" y="3454406"/>
            <a:ext cx="2705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  <a:ea typeface="Palatino" pitchFamily="2" charset="77"/>
              </a:rPr>
              <a:t>Bob (recipient)</a:t>
            </a:r>
          </a:p>
        </p:txBody>
      </p:sp>
      <p:sp>
        <p:nvSpPr>
          <p:cNvPr id="7" name="Rettangolo 6"/>
          <p:cNvSpPr/>
          <p:nvPr/>
        </p:nvSpPr>
        <p:spPr>
          <a:xfrm>
            <a:off x="4176231" y="3269479"/>
            <a:ext cx="3425203" cy="162877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Central trusted authority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with secret key Kc</a:t>
            </a:r>
          </a:p>
          <a:p>
            <a:pPr algn="ctr"/>
            <a:endParaRPr lang="en-US" sz="1000" dirty="0">
              <a:latin typeface="Palatino Linotype" panose="02040502050505030304" pitchFamily="18" charset="0"/>
            </a:endParaRPr>
          </a:p>
          <a:p>
            <a:pPr algn="ctr"/>
            <a:r>
              <a:rPr lang="en-US" sz="2000" dirty="0" err="1">
                <a:latin typeface="Palatino Linotype" panose="02040502050505030304" pitchFamily="18" charset="0"/>
                <a:ea typeface="Palatino" pitchFamily="2" charset="77"/>
              </a:rPr>
              <a:t>Ka</a:t>
            </a:r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 is secret key of Alice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Kb is the secret key of Bob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260976" y="3375981"/>
            <a:ext cx="199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Plaintext P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637345" y="3385289"/>
            <a:ext cx="883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Palatino Linotype" panose="02040502050505030304" pitchFamily="18" charset="0"/>
                <a:ea typeface="Palatino" pitchFamily="2" charset="77"/>
              </a:rPr>
              <a:t>Ka</a:t>
            </a:r>
            <a:endParaRPr lang="en-US" sz="2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9412073" y="3839711"/>
            <a:ext cx="299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Kb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237672" y="3885878"/>
            <a:ext cx="307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Palatino Linotype" panose="02040502050505030304" pitchFamily="18" charset="0"/>
                <a:ea typeface="Palatino" pitchFamily="2" charset="77"/>
              </a:rPr>
              <a:t>Ciphertext</a:t>
            </a:r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 C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C = </a:t>
            </a:r>
            <a:r>
              <a:rPr lang="en-US" sz="2000" dirty="0" err="1">
                <a:latin typeface="Palatino Linotype" panose="02040502050505030304" pitchFamily="18" charset="0"/>
                <a:ea typeface="Palatino" pitchFamily="2" charset="77"/>
              </a:rPr>
              <a:t>E</a:t>
            </a:r>
            <a:r>
              <a:rPr lang="en-US" sz="2000" baseline="-25000" dirty="0" err="1">
                <a:latin typeface="Palatino Linotype" panose="02040502050505030304" pitchFamily="18" charset="0"/>
                <a:ea typeface="Palatino" pitchFamily="2" charset="77"/>
              </a:rPr>
              <a:t>Ka</a:t>
            </a:r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(B, P)</a:t>
            </a:r>
            <a:endParaRPr lang="en-US" sz="2000" baseline="-25000" dirty="0">
              <a:latin typeface="Palatino Linotype" panose="02040502050505030304" pitchFamily="18" charset="0"/>
              <a:ea typeface="Palatino" pitchFamily="2" charset="77"/>
            </a:endParaRPr>
          </a:p>
        </p:txBody>
      </p:sp>
      <p:cxnSp>
        <p:nvCxnSpPr>
          <p:cNvPr id="15" name="Connettore 2 14"/>
          <p:cNvCxnSpPr>
            <a:endCxn id="7" idx="1"/>
          </p:cNvCxnSpPr>
          <p:nvPr/>
        </p:nvCxnSpPr>
        <p:spPr>
          <a:xfrm>
            <a:off x="2731563" y="4083866"/>
            <a:ext cx="144466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 flipV="1">
            <a:off x="7601434" y="4039766"/>
            <a:ext cx="2523641" cy="356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1368501" y="4980758"/>
            <a:ext cx="272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Bob’s identity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7711077" y="4243642"/>
            <a:ext cx="2954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C’ = </a:t>
            </a:r>
            <a:r>
              <a:rPr lang="en-US" sz="2000" dirty="0" err="1">
                <a:latin typeface="Palatino Linotype" panose="02040502050505030304" pitchFamily="18" charset="0"/>
              </a:rPr>
              <a:t>E</a:t>
            </a:r>
            <a:r>
              <a:rPr lang="en-US" sz="2000" baseline="-25000" dirty="0" err="1">
                <a:latin typeface="Palatino Linotype" panose="02040502050505030304" pitchFamily="18" charset="0"/>
              </a:rPr>
              <a:t>Kb</a:t>
            </a:r>
            <a:r>
              <a:rPr lang="en-US" sz="2000" dirty="0">
                <a:latin typeface="Palatino Linotype" panose="02040502050505030304" pitchFamily="18" charset="0"/>
              </a:rPr>
              <a:t> (A, P, </a:t>
            </a:r>
            <a:r>
              <a:rPr lang="en-US" sz="2000" dirty="0" err="1">
                <a:latin typeface="Palatino Linotype" panose="02040502050505030304" pitchFamily="18" charset="0"/>
              </a:rPr>
              <a:t>E</a:t>
            </a:r>
            <a:r>
              <a:rPr lang="en-US" sz="2000" baseline="-25000" dirty="0" err="1">
                <a:latin typeface="Palatino Linotype" panose="02040502050505030304" pitchFamily="18" charset="0"/>
              </a:rPr>
              <a:t>Kc</a:t>
            </a:r>
            <a:r>
              <a:rPr lang="en-US" sz="2000" dirty="0">
                <a:latin typeface="Palatino Linotype" panose="02040502050505030304" pitchFamily="18" charset="0"/>
              </a:rPr>
              <a:t>(A, P))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8610600" y="5044032"/>
            <a:ext cx="3480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Needed to Bob to demonstrate he has received the message from the central authority (Alice cannot repudiate the message)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4272419" y="4980758"/>
            <a:ext cx="3273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The central authority decrypts the message with </a:t>
            </a:r>
            <a:r>
              <a:rPr lang="en-US" dirty="0" err="1">
                <a:latin typeface="Palatino Linotype" panose="02040502050505030304" pitchFamily="18" charset="0"/>
              </a:rPr>
              <a:t>Ka</a:t>
            </a:r>
            <a:r>
              <a:rPr lang="en-US" dirty="0">
                <a:latin typeface="Palatino Linotype" panose="02040502050505030304" pitchFamily="18" charset="0"/>
              </a:rPr>
              <a:t> and thus authenticates Alice.</a:t>
            </a:r>
          </a:p>
        </p:txBody>
      </p:sp>
      <p:cxnSp>
        <p:nvCxnSpPr>
          <p:cNvPr id="13" name="Connettore 2 12"/>
          <p:cNvCxnSpPr>
            <a:cxnSpLocks/>
          </p:cNvCxnSpPr>
          <p:nvPr/>
        </p:nvCxnSpPr>
        <p:spPr>
          <a:xfrm flipH="1">
            <a:off x="2021420" y="4523225"/>
            <a:ext cx="10973" cy="4420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10208140" y="4675752"/>
            <a:ext cx="4108" cy="368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7684772" y="4744255"/>
            <a:ext cx="150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Alice’s identity</a:t>
            </a:r>
          </a:p>
        </p:txBody>
      </p:sp>
      <p:cxnSp>
        <p:nvCxnSpPr>
          <p:cNvPr id="45" name="Connettore 2 44"/>
          <p:cNvCxnSpPr/>
          <p:nvPr/>
        </p:nvCxnSpPr>
        <p:spPr>
          <a:xfrm flipH="1">
            <a:off x="8521966" y="4605469"/>
            <a:ext cx="387419" cy="315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756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Limitations</a:t>
            </a:r>
            <a:r>
              <a:rPr lang="it-IT" dirty="0"/>
              <a:t> of the </a:t>
            </a:r>
            <a:r>
              <a:rPr lang="it-IT" dirty="0" err="1"/>
              <a:t>symmetric-key</a:t>
            </a:r>
            <a:r>
              <a:rPr lang="it-IT" dirty="0"/>
              <a:t>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signature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central trusted authority must be in the middle of any exchange of signed messages. </a:t>
            </a:r>
          </a:p>
          <a:p>
            <a:r>
              <a:rPr lang="en-US" dirty="0"/>
              <a:t>The central authority reads all the signed messages.  </a:t>
            </a:r>
          </a:p>
          <a:p>
            <a:pPr marL="0" indent="0">
              <a:buNone/>
            </a:pPr>
            <a:r>
              <a:rPr lang="en-US" dirty="0"/>
              <a:t> 		</a:t>
            </a:r>
          </a:p>
          <a:p>
            <a:pPr marL="0" indent="0">
              <a:buNone/>
            </a:pPr>
            <a:r>
              <a:rPr lang="en-US" dirty="0"/>
              <a:t>		This problem can be solved using public-key algorithms.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  <p:sp>
        <p:nvSpPr>
          <p:cNvPr id="5" name="Freccia a destra 4"/>
          <p:cNvSpPr/>
          <p:nvPr/>
        </p:nvSpPr>
        <p:spPr>
          <a:xfrm>
            <a:off x="1540042" y="3074069"/>
            <a:ext cx="595563" cy="3429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79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digital signature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10294" y="1376846"/>
            <a:ext cx="11368314" cy="86024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Ka,pub</a:t>
            </a:r>
            <a:r>
              <a:rPr lang="en-US" dirty="0"/>
              <a:t>: Alice’s public key</a:t>
            </a:r>
          </a:p>
          <a:p>
            <a:r>
              <a:rPr lang="en-US" dirty="0" err="1"/>
              <a:t>Ka,priv</a:t>
            </a:r>
            <a:r>
              <a:rPr lang="en-US" dirty="0"/>
              <a:t>: Alice’s private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279366" y="1258331"/>
            <a:ext cx="650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If Alice encrypts a message with her private key (</a:t>
            </a:r>
            <a:r>
              <a:rPr lang="en-US" sz="2400" dirty="0" err="1">
                <a:latin typeface="Palatino Linotype" panose="02040502050505030304" pitchFamily="18" charset="0"/>
              </a:rPr>
              <a:t>Ka,priv</a:t>
            </a:r>
            <a:r>
              <a:rPr lang="en-US" sz="2400" dirty="0">
                <a:latin typeface="Palatino Linotype" panose="02040502050505030304" pitchFamily="18" charset="0"/>
              </a:rPr>
              <a:t>) then Bob can decrypt the message with her public key (</a:t>
            </a:r>
            <a:r>
              <a:rPr lang="en-US" sz="2400" dirty="0" err="1">
                <a:latin typeface="Palatino Linotype" panose="02040502050505030304" pitchFamily="18" charset="0"/>
              </a:rPr>
              <a:t>Ka,pub</a:t>
            </a:r>
            <a:r>
              <a:rPr lang="en-US" sz="2400" dirty="0">
                <a:latin typeface="Palatino Linotype" panose="02040502050505030304" pitchFamily="18" charset="0"/>
              </a:rPr>
              <a:t>). </a:t>
            </a:r>
          </a:p>
        </p:txBody>
      </p:sp>
      <p:sp>
        <p:nvSpPr>
          <p:cNvPr id="7" name="Freccia a destra 6"/>
          <p:cNvSpPr/>
          <p:nvPr/>
        </p:nvSpPr>
        <p:spPr>
          <a:xfrm>
            <a:off x="4609350" y="1607962"/>
            <a:ext cx="595563" cy="3429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6855001" y="3124373"/>
            <a:ext cx="2645674" cy="854454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Decryption with key </a:t>
            </a:r>
            <a:r>
              <a:rPr lang="en-US" sz="2000" dirty="0" err="1">
                <a:latin typeface="Palatino Linotype" panose="02040502050505030304" pitchFamily="18" charset="0"/>
              </a:rPr>
              <a:t>Ka,pub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9" name="Rettangolo 8"/>
          <p:cNvSpPr/>
          <p:nvPr/>
        </p:nvSpPr>
        <p:spPr>
          <a:xfrm>
            <a:off x="2136549" y="3139426"/>
            <a:ext cx="2645674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Encryption with key </a:t>
            </a:r>
            <a:r>
              <a:rPr lang="en-US" sz="2000" dirty="0" err="1">
                <a:latin typeface="Palatino Linotype" panose="02040502050505030304" pitchFamily="18" charset="0"/>
              </a:rPr>
              <a:t>Ka,priv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</a:p>
        </p:txBody>
      </p:sp>
      <p:cxnSp>
        <p:nvCxnSpPr>
          <p:cNvPr id="11" name="Connettore 2 10"/>
          <p:cNvCxnSpPr>
            <a:cxnSpLocks/>
            <a:endCxn id="9" idx="1"/>
          </p:cNvCxnSpPr>
          <p:nvPr/>
        </p:nvCxnSpPr>
        <p:spPr>
          <a:xfrm>
            <a:off x="1594653" y="3551600"/>
            <a:ext cx="541896" cy="7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9" idx="3"/>
            <a:endCxn id="8" idx="1"/>
          </p:cNvCxnSpPr>
          <p:nvPr/>
        </p:nvCxnSpPr>
        <p:spPr>
          <a:xfrm flipV="1">
            <a:off x="4782223" y="3551600"/>
            <a:ext cx="2072778" cy="7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cxnSpLocks/>
            <a:stCxn id="8" idx="3"/>
          </p:cNvCxnSpPr>
          <p:nvPr/>
        </p:nvCxnSpPr>
        <p:spPr>
          <a:xfrm flipV="1">
            <a:off x="9500675" y="3551599"/>
            <a:ext cx="71888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501825" y="2724263"/>
            <a:ext cx="913024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  <a:ea typeface="Palatino" pitchFamily="2" charset="77"/>
              </a:rPr>
              <a:t>Alice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-40397" y="3333696"/>
            <a:ext cx="199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Plaintext P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0219559" y="2692192"/>
            <a:ext cx="1148601" cy="4001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Palatino" pitchFamily="2" charset="77"/>
              </a:rPr>
              <a:t>Bob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9917229" y="3359846"/>
            <a:ext cx="1990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Plaintext P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5017734" y="3171952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Ciphered P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586596" y="4659879"/>
            <a:ext cx="11034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If Bob can open the message by </a:t>
            </a:r>
            <a:r>
              <a:rPr lang="en-US" sz="2400" dirty="0" err="1">
                <a:latin typeface="Palatino Linotype" panose="02040502050505030304" pitchFamily="18" charset="0"/>
              </a:rPr>
              <a:t>Ka,pub</a:t>
            </a:r>
            <a:r>
              <a:rPr lang="en-US" sz="2400" dirty="0">
                <a:latin typeface="Palatino Linotype" panose="02040502050505030304" pitchFamily="18" charset="0"/>
              </a:rPr>
              <a:t>, then Bob is sure that the message was sent by Alice, because Alice is the only one having </a:t>
            </a:r>
            <a:r>
              <a:rPr lang="en-US" sz="2400" dirty="0" err="1">
                <a:latin typeface="Palatino Linotype" panose="02040502050505030304" pitchFamily="18" charset="0"/>
              </a:rPr>
              <a:t>Ka,priv</a:t>
            </a: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	 </a:t>
            </a:r>
            <a:r>
              <a:rPr lang="en-US" sz="24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authentication and non-repudiation are guaranteed</a:t>
            </a:r>
          </a:p>
          <a:p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Secrecy is not guaranteed: anyone with </a:t>
            </a:r>
            <a:r>
              <a:rPr lang="en-US" sz="2400" dirty="0" err="1">
                <a:latin typeface="Palatino Linotype" panose="02040502050505030304" pitchFamily="18" charset="0"/>
                <a:sym typeface="Wingdings" panose="05000000000000000000" pitchFamily="2" charset="2"/>
              </a:rPr>
              <a:t>Ka,pub</a:t>
            </a: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 can open the message. 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284205" y="2724263"/>
            <a:ext cx="4686589" cy="1438664"/>
          </a:xfrm>
          <a:prstGeom prst="round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arrotondato 26"/>
          <p:cNvSpPr/>
          <p:nvPr/>
        </p:nvSpPr>
        <p:spPr>
          <a:xfrm>
            <a:off x="6634566" y="2692192"/>
            <a:ext cx="4986963" cy="1470735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74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Public-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signature</a:t>
            </a:r>
            <a:r>
              <a:rPr lang="it-IT" dirty="0"/>
              <a:t> with </a:t>
            </a:r>
            <a:r>
              <a:rPr lang="it-IT" dirty="0" err="1"/>
              <a:t>secrecy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9793"/>
            <a:ext cx="11368314" cy="2499253"/>
          </a:xfrm>
        </p:spPr>
        <p:txBody>
          <a:bodyPr>
            <a:normAutofit/>
          </a:bodyPr>
          <a:lstStyle/>
          <a:p>
            <a:r>
              <a:rPr lang="en-US" dirty="0"/>
              <a:t>If secrecy of the message must also be guaranteed, public-key cryptography can be applied twice, using both the keys of the sender and the receiver.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Ka,pub</a:t>
            </a:r>
            <a:r>
              <a:rPr lang="en-US" dirty="0"/>
              <a:t>: Alice’s public key				</a:t>
            </a:r>
            <a:r>
              <a:rPr lang="en-US" dirty="0" err="1"/>
              <a:t>Kb,pub</a:t>
            </a:r>
            <a:r>
              <a:rPr lang="en-US" dirty="0"/>
              <a:t>: Bob’s public key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Ka,priv</a:t>
            </a:r>
            <a:r>
              <a:rPr lang="en-US" dirty="0"/>
              <a:t>: Alice’s private key 			</a:t>
            </a:r>
            <a:r>
              <a:rPr lang="en-US" dirty="0" err="1"/>
              <a:t>Kb,priv</a:t>
            </a:r>
            <a:r>
              <a:rPr lang="en-US" dirty="0"/>
              <a:t>: Bob’s private key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  <p:sp>
        <p:nvSpPr>
          <p:cNvPr id="6" name="Rettangolo 5"/>
          <p:cNvSpPr/>
          <p:nvPr/>
        </p:nvSpPr>
        <p:spPr>
          <a:xfrm>
            <a:off x="1033481" y="4541197"/>
            <a:ext cx="1644239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Encryption with </a:t>
            </a:r>
            <a:r>
              <a:rPr lang="en-US" sz="2000" dirty="0" err="1">
                <a:latin typeface="Palatino Linotype" panose="02040502050505030304" pitchFamily="18" charset="0"/>
              </a:rPr>
              <a:t>Ka,priv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7" name="Connettore 2 6"/>
          <p:cNvCxnSpPr>
            <a:cxnSpLocks/>
            <a:endCxn id="6" idx="1"/>
          </p:cNvCxnSpPr>
          <p:nvPr/>
        </p:nvCxnSpPr>
        <p:spPr>
          <a:xfrm>
            <a:off x="559881" y="4960896"/>
            <a:ext cx="47360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cxnSpLocks/>
            <a:stCxn id="6" idx="3"/>
            <a:endCxn id="23" idx="1"/>
          </p:cNvCxnSpPr>
          <p:nvPr/>
        </p:nvCxnSpPr>
        <p:spPr>
          <a:xfrm flipV="1">
            <a:off x="2677720" y="4960897"/>
            <a:ext cx="5798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9808312" y="4929308"/>
            <a:ext cx="909898" cy="75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435318" y="4101971"/>
            <a:ext cx="913024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  <a:ea typeface="Palatino" pitchFamily="2" charset="77"/>
              </a:rPr>
              <a:t>Alice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65334" y="4682989"/>
            <a:ext cx="68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P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0520019" y="4069900"/>
            <a:ext cx="1148601" cy="4001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Palatino" pitchFamily="2" charset="77"/>
              </a:rPr>
              <a:t>Bob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1407265" y="4760840"/>
            <a:ext cx="64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P</a:t>
            </a:r>
          </a:p>
        </p:txBody>
      </p:sp>
      <p:sp>
        <p:nvSpPr>
          <p:cNvPr id="15" name="Rettangolo arrotondato 14"/>
          <p:cNvSpPr/>
          <p:nvPr/>
        </p:nvSpPr>
        <p:spPr>
          <a:xfrm>
            <a:off x="217698" y="4101971"/>
            <a:ext cx="4953543" cy="1438664"/>
          </a:xfrm>
          <a:prstGeom prst="roundRect">
            <a:avLst>
              <a:gd name="adj" fmla="val 15413"/>
            </a:avLst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arrotondato 15"/>
          <p:cNvSpPr/>
          <p:nvPr/>
        </p:nvSpPr>
        <p:spPr>
          <a:xfrm>
            <a:off x="6935873" y="4069900"/>
            <a:ext cx="4986117" cy="1470735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3257586" y="4541196"/>
            <a:ext cx="1670282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Encryption with </a:t>
            </a:r>
            <a:r>
              <a:rPr lang="en-US" sz="2000" dirty="0" err="1">
                <a:latin typeface="Palatino Linotype" panose="02040502050505030304" pitchFamily="18" charset="0"/>
              </a:rPr>
              <a:t>Kb,pub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30" name="Connettore 2 29"/>
          <p:cNvCxnSpPr>
            <a:cxnSpLocks/>
            <a:stCxn id="23" idx="3"/>
            <a:endCxn id="33" idx="1"/>
          </p:cNvCxnSpPr>
          <p:nvPr/>
        </p:nvCxnSpPr>
        <p:spPr>
          <a:xfrm flipV="1">
            <a:off x="4927868" y="4951984"/>
            <a:ext cx="2336263" cy="89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7264131" y="4532283"/>
            <a:ext cx="1828800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Decryption with </a:t>
            </a:r>
            <a:r>
              <a:rPr lang="en-US" sz="2000" dirty="0" err="1">
                <a:latin typeface="Palatino Linotype" panose="02040502050505030304" pitchFamily="18" charset="0"/>
              </a:rPr>
              <a:t>Kb,priv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34" name="Connettore 2 33"/>
          <p:cNvCxnSpPr>
            <a:cxnSpLocks/>
            <a:stCxn id="33" idx="3"/>
            <a:endCxn id="36" idx="1"/>
          </p:cNvCxnSpPr>
          <p:nvPr/>
        </p:nvCxnSpPr>
        <p:spPr>
          <a:xfrm>
            <a:off x="9092931" y="4951984"/>
            <a:ext cx="431320" cy="8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9524251" y="4541195"/>
            <a:ext cx="1673525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Decryption with </a:t>
            </a:r>
            <a:r>
              <a:rPr lang="en-US" sz="2000" dirty="0" err="1">
                <a:latin typeface="Palatino Linotype" panose="02040502050505030304" pitchFamily="18" charset="0"/>
              </a:rPr>
              <a:t>Ka,pub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37" name="Connettore 2 36"/>
          <p:cNvCxnSpPr/>
          <p:nvPr/>
        </p:nvCxnSpPr>
        <p:spPr>
          <a:xfrm>
            <a:off x="11185967" y="4960895"/>
            <a:ext cx="4425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tangolo 37"/>
          <p:cNvSpPr/>
          <p:nvPr/>
        </p:nvSpPr>
        <p:spPr>
          <a:xfrm>
            <a:off x="5245027" y="4470010"/>
            <a:ext cx="1468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Ciphered P</a:t>
            </a:r>
          </a:p>
        </p:txBody>
      </p:sp>
    </p:spTree>
    <p:extLst>
      <p:ext uri="{BB962C8B-B14F-4D97-AF65-F5344CB8AC3E}">
        <p14:creationId xmlns:p14="http://schemas.microsoft.com/office/powerpoint/2010/main" val="1284643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Message </a:t>
            </a:r>
            <a:r>
              <a:rPr lang="it-IT" dirty="0" err="1"/>
              <a:t>digest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/>
          </a:bodyPr>
          <a:lstStyle/>
          <a:p>
            <a:r>
              <a:rPr lang="en-US" dirty="0"/>
              <a:t>Critical aspect of public-key signature: public-key cryptography is slow. </a:t>
            </a:r>
          </a:p>
          <a:p>
            <a:r>
              <a:rPr lang="en-US" dirty="0"/>
              <a:t>To make digital signature faster, instead of encrypting the entire message, the signature can be applied on a message digest obtained by a hash function. </a:t>
            </a:r>
          </a:p>
          <a:p>
            <a:r>
              <a:rPr lang="en-US" b="1" dirty="0"/>
              <a:t>Hash function: </a:t>
            </a:r>
            <a:r>
              <a:rPr lang="en-US" dirty="0"/>
              <a:t>a function </a:t>
            </a:r>
            <a:r>
              <a:rPr lang="en-US" i="1" dirty="0"/>
              <a:t>h</a:t>
            </a:r>
            <a:r>
              <a:rPr lang="en-US" dirty="0"/>
              <a:t>(.) </a:t>
            </a:r>
            <a:r>
              <a:rPr lang="en-GB" dirty="0"/>
              <a:t>that takes an arbitrarily long piece of plaintext, P, and from it computes a fixed-length bit string, called </a:t>
            </a:r>
            <a:r>
              <a:rPr lang="en-GB" b="1" dirty="0"/>
              <a:t>digest </a:t>
            </a:r>
            <a:r>
              <a:rPr lang="en-GB" dirty="0"/>
              <a:t>or</a:t>
            </a:r>
            <a:r>
              <a:rPr lang="en-GB" b="1" dirty="0"/>
              <a:t> fingerprint</a:t>
            </a:r>
            <a:r>
              <a:rPr lang="en-GB" dirty="0"/>
              <a:t>.</a:t>
            </a:r>
          </a:p>
          <a:p>
            <a:r>
              <a:rPr lang="en-US" dirty="0"/>
              <a:t>Properties that the hash function must have:  </a:t>
            </a:r>
          </a:p>
          <a:p>
            <a:pPr lvl="1"/>
            <a:r>
              <a:rPr lang="en-US" sz="2400" dirty="0"/>
              <a:t>Given </a:t>
            </a:r>
            <a:r>
              <a:rPr lang="en-US" sz="2400" i="1" dirty="0"/>
              <a:t>P</a:t>
            </a:r>
            <a:r>
              <a:rPr lang="en-US" sz="2400" dirty="0"/>
              <a:t>, it is easy to compute 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Given 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), it is almost impossible to find </a:t>
            </a:r>
            <a:r>
              <a:rPr lang="en-US" sz="2400" i="1" dirty="0"/>
              <a:t>P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Given </a:t>
            </a:r>
            <a:r>
              <a:rPr lang="en-US" sz="2400" i="1" dirty="0"/>
              <a:t>P</a:t>
            </a:r>
            <a:r>
              <a:rPr lang="en-US" sz="2400" dirty="0"/>
              <a:t>, no one can find </a:t>
            </a:r>
            <a:r>
              <a:rPr lang="en-US" sz="2400" i="1" dirty="0"/>
              <a:t>P</a:t>
            </a:r>
            <a:r>
              <a:rPr lang="en-US" sz="2400" dirty="0"/>
              <a:t>′ such that 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′) = </a:t>
            </a:r>
            <a:r>
              <a:rPr lang="en-US" sz="2400" i="1" dirty="0"/>
              <a:t>h</a:t>
            </a:r>
            <a:r>
              <a:rPr lang="en-US" sz="2400" dirty="0"/>
              <a:t>(</a:t>
            </a:r>
            <a:r>
              <a:rPr lang="en-US" sz="2400" i="1" dirty="0"/>
              <a:t>P</a:t>
            </a:r>
            <a:r>
              <a:rPr lang="en-US" sz="2400" dirty="0"/>
              <a:t>).</a:t>
            </a:r>
          </a:p>
          <a:p>
            <a:pPr lvl="1"/>
            <a:r>
              <a:rPr lang="en-US" sz="2400" dirty="0"/>
              <a:t>A change to the input of even 1 bit produces a very different output.</a:t>
            </a:r>
          </a:p>
          <a:p>
            <a:endParaRPr lang="en-US" dirty="0">
              <a:latin typeface="Times-Roman"/>
            </a:endParaRPr>
          </a:p>
          <a:p>
            <a:r>
              <a:rPr lang="en-GB" dirty="0"/>
              <a:t>Computing h(P) is much faster than encrypting P with a public-key algorithm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digests can be used to speed up digital signature algorithms.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282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signature</a:t>
            </a:r>
            <a:r>
              <a:rPr lang="it-IT" dirty="0"/>
              <a:t> with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digest</a:t>
            </a:r>
            <a:r>
              <a:rPr lang="it-IT" dirty="0"/>
              <a:t> (no </a:t>
            </a:r>
            <a:r>
              <a:rPr lang="it-IT" dirty="0" err="1"/>
              <a:t>secrecy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191820"/>
            <a:ext cx="11368314" cy="140035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If message secrecy is not required: 	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Ka,pub</a:t>
            </a:r>
            <a:r>
              <a:rPr lang="en-US" sz="2200" dirty="0"/>
              <a:t>: Alice’s public key			</a:t>
            </a:r>
            <a:r>
              <a:rPr lang="en-US" sz="2200" dirty="0" err="1"/>
              <a:t>Kb,pub</a:t>
            </a:r>
            <a:r>
              <a:rPr lang="en-US" sz="2200" dirty="0"/>
              <a:t>: Bob’s public key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Ka,priv</a:t>
            </a:r>
            <a:r>
              <a:rPr lang="en-US" sz="2200" dirty="0"/>
              <a:t>: Alice’s private key 			</a:t>
            </a:r>
            <a:r>
              <a:rPr lang="en-US" sz="2200" dirty="0" err="1"/>
              <a:t>Kb,priv</a:t>
            </a:r>
            <a:r>
              <a:rPr lang="en-US" sz="2200" dirty="0"/>
              <a:t>: Bob’s private key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  <p:sp>
        <p:nvSpPr>
          <p:cNvPr id="5" name="Rettangolo 4"/>
          <p:cNvSpPr/>
          <p:nvPr/>
        </p:nvSpPr>
        <p:spPr>
          <a:xfrm>
            <a:off x="1027620" y="3016250"/>
            <a:ext cx="1433753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h(.)</a:t>
            </a:r>
          </a:p>
        </p:txBody>
      </p:sp>
      <p:cxnSp>
        <p:nvCxnSpPr>
          <p:cNvPr id="6" name="Connettore 2 5"/>
          <p:cNvCxnSpPr>
            <a:endCxn id="5" idx="1"/>
          </p:cNvCxnSpPr>
          <p:nvPr/>
        </p:nvCxnSpPr>
        <p:spPr>
          <a:xfrm>
            <a:off x="585024" y="3435950"/>
            <a:ext cx="4425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>
            <a:cxnSpLocks/>
            <a:stCxn id="5" idx="3"/>
            <a:endCxn id="16" idx="1"/>
          </p:cNvCxnSpPr>
          <p:nvPr/>
        </p:nvCxnSpPr>
        <p:spPr>
          <a:xfrm flipV="1">
            <a:off x="2461373" y="3435950"/>
            <a:ext cx="73817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cxnSpLocks/>
          </p:cNvCxnSpPr>
          <p:nvPr/>
        </p:nvCxnSpPr>
        <p:spPr>
          <a:xfrm>
            <a:off x="8841385" y="4331745"/>
            <a:ext cx="1044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477761" y="2577024"/>
            <a:ext cx="913024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  <a:ea typeface="Palatino" pitchFamily="2" charset="77"/>
              </a:rPr>
              <a:t>Alice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07777" y="3158042"/>
            <a:ext cx="68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P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0562462" y="2544953"/>
            <a:ext cx="1148601" cy="4001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Palatino" pitchFamily="2" charset="77"/>
              </a:rPr>
              <a:t>Bob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2524128" y="3014684"/>
            <a:ext cx="61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h(P)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260142" y="2577024"/>
            <a:ext cx="4805152" cy="2184758"/>
          </a:xfrm>
          <a:prstGeom prst="roundRect">
            <a:avLst>
              <a:gd name="adj" fmla="val 15413"/>
            </a:avLst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arrotondato 14"/>
          <p:cNvSpPr/>
          <p:nvPr/>
        </p:nvSpPr>
        <p:spPr>
          <a:xfrm>
            <a:off x="6978316" y="2544953"/>
            <a:ext cx="5105907" cy="2216829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/>
          <p:cNvSpPr/>
          <p:nvPr/>
        </p:nvSpPr>
        <p:spPr>
          <a:xfrm>
            <a:off x="3199550" y="3016249"/>
            <a:ext cx="1740905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Encryption with </a:t>
            </a:r>
            <a:r>
              <a:rPr lang="en-US" sz="2000" dirty="0" err="1">
                <a:latin typeface="Palatino Linotype" panose="02040502050505030304" pitchFamily="18" charset="0"/>
              </a:rPr>
              <a:t>Ka,priv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17" name="Connettore 2 16"/>
          <p:cNvCxnSpPr>
            <a:cxnSpLocks/>
            <a:stCxn id="16" idx="3"/>
            <a:endCxn id="18" idx="1"/>
          </p:cNvCxnSpPr>
          <p:nvPr/>
        </p:nvCxnSpPr>
        <p:spPr>
          <a:xfrm>
            <a:off x="4940455" y="3435950"/>
            <a:ext cx="2490585" cy="12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7431040" y="3112562"/>
            <a:ext cx="1585875" cy="67142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Decryption with </a:t>
            </a:r>
            <a:r>
              <a:rPr lang="en-US" sz="2000" dirty="0" err="1">
                <a:latin typeface="Palatino Linotype" panose="02040502050505030304" pitchFamily="18" charset="0"/>
              </a:rPr>
              <a:t>Ka,pub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9171014" y="3035711"/>
            <a:ext cx="61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h(P)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7431039" y="4054943"/>
            <a:ext cx="1577972" cy="56865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h(.)</a:t>
            </a:r>
          </a:p>
        </p:txBody>
      </p:sp>
      <p:cxnSp>
        <p:nvCxnSpPr>
          <p:cNvPr id="22" name="Connettore 2 21"/>
          <p:cNvCxnSpPr/>
          <p:nvPr/>
        </p:nvCxnSpPr>
        <p:spPr>
          <a:xfrm>
            <a:off x="9009011" y="3448275"/>
            <a:ext cx="8770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5127973" y="2945063"/>
            <a:ext cx="17876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Ciphered h(P)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5814103" y="3951486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P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9186823" y="3887292"/>
            <a:ext cx="61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h(P)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428172" y="4891666"/>
            <a:ext cx="1153626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alatino Linotype" panose="02040502050505030304" pitchFamily="18" charset="0"/>
              </a:rPr>
              <a:t>If the two digest are the same Bob can be sure that the message was sent by Alice, because otherwise the decrypted hash would differ from the one obtained by Bob. </a:t>
            </a:r>
          </a:p>
          <a:p>
            <a:r>
              <a:rPr lang="en-US" sz="22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2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Authentication</a:t>
            </a:r>
            <a:r>
              <a:rPr lang="en-US" sz="2200" dirty="0">
                <a:latin typeface="Palatino Linotype" panose="02040502050505030304" pitchFamily="18" charset="0"/>
                <a:sym typeface="Wingdings" panose="05000000000000000000" pitchFamily="2" charset="2"/>
              </a:rPr>
              <a:t> and </a:t>
            </a:r>
            <a:r>
              <a:rPr lang="en-US" sz="22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non-repudiation</a:t>
            </a:r>
            <a:r>
              <a:rPr lang="en-US" sz="2200" dirty="0">
                <a:latin typeface="Palatino Linotype" panose="02040502050505030304" pitchFamily="18" charset="0"/>
                <a:sym typeface="Wingdings" panose="05000000000000000000" pitchFamily="2" charset="2"/>
              </a:rPr>
              <a:t> ensured.</a:t>
            </a:r>
            <a:endParaRPr lang="en-US" sz="22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Bob is also sure that the message P was not altered during transmission. Any small modification of P would result in a different digest! </a:t>
            </a:r>
            <a:r>
              <a:rPr lang="en-US" sz="22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US" sz="2200" b="1" dirty="0">
                <a:latin typeface="Palatino Linotype" panose="02040502050505030304" pitchFamily="18" charset="0"/>
                <a:sym typeface="Wingdings" panose="05000000000000000000" pitchFamily="2" charset="2"/>
              </a:rPr>
              <a:t>Integrity</a:t>
            </a:r>
            <a:r>
              <a:rPr lang="en-US" sz="2200" dirty="0">
                <a:latin typeface="Palatino Linotype" panose="02040502050505030304" pitchFamily="18" charset="0"/>
                <a:sym typeface="Wingdings" panose="05000000000000000000" pitchFamily="2" charset="2"/>
              </a:rPr>
              <a:t> ensured. </a:t>
            </a:r>
            <a:endParaRPr lang="en-US" sz="2200" dirty="0">
              <a:latin typeface="Palatino Linotype" panose="02040502050505030304" pitchFamily="18" charset="0"/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9783681" y="3599322"/>
            <a:ext cx="2408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Digest </a:t>
            </a:r>
            <a:r>
              <a:rPr lang="it-IT" sz="2000" dirty="0" err="1">
                <a:latin typeface="Palatino Linotype" panose="02040502050505030304" pitchFamily="18" charset="0"/>
              </a:rPr>
              <a:t>comparison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35" name="Connettore 4 34"/>
          <p:cNvCxnSpPr>
            <a:cxnSpLocks/>
            <a:endCxn id="21" idx="1"/>
          </p:cNvCxnSpPr>
          <p:nvPr/>
        </p:nvCxnSpPr>
        <p:spPr>
          <a:xfrm>
            <a:off x="703847" y="3435312"/>
            <a:ext cx="6727192" cy="903960"/>
          </a:xfrm>
          <a:prstGeom prst="bentConnector3">
            <a:avLst>
              <a:gd name="adj1" fmla="val 10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22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signature</a:t>
            </a:r>
            <a:r>
              <a:rPr lang="it-IT" dirty="0"/>
              <a:t> with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digest</a:t>
            </a:r>
            <a:r>
              <a:rPr lang="it-IT" dirty="0"/>
              <a:t> (with </a:t>
            </a:r>
            <a:r>
              <a:rPr lang="it-IT" dirty="0" err="1"/>
              <a:t>secrecy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04475" y="1195637"/>
            <a:ext cx="11368314" cy="13339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message secrecy is required: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Ka,pub</a:t>
            </a:r>
            <a:r>
              <a:rPr lang="en-US" dirty="0"/>
              <a:t>: Alice’s public key			</a:t>
            </a:r>
            <a:r>
              <a:rPr lang="en-US" dirty="0" err="1"/>
              <a:t>Kb,pub</a:t>
            </a:r>
            <a:r>
              <a:rPr lang="en-US" dirty="0"/>
              <a:t>: Bob’s public key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Ka,priv</a:t>
            </a:r>
            <a:r>
              <a:rPr lang="en-US" dirty="0"/>
              <a:t>: Alice’s private key 		</a:t>
            </a:r>
            <a:r>
              <a:rPr lang="en-US" dirty="0" err="1"/>
              <a:t>Kb,priv</a:t>
            </a:r>
            <a:r>
              <a:rPr lang="en-US" dirty="0"/>
              <a:t>: Bob’s private key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 dirty="0"/>
          </a:p>
        </p:txBody>
      </p:sp>
      <p:sp>
        <p:nvSpPr>
          <p:cNvPr id="5" name="Rettangolo 4"/>
          <p:cNvSpPr/>
          <p:nvPr/>
        </p:nvSpPr>
        <p:spPr>
          <a:xfrm>
            <a:off x="1027620" y="3274932"/>
            <a:ext cx="1433753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h(.)</a:t>
            </a:r>
          </a:p>
        </p:txBody>
      </p:sp>
      <p:cxnSp>
        <p:nvCxnSpPr>
          <p:cNvPr id="6" name="Connettore 2 5"/>
          <p:cNvCxnSpPr>
            <a:endCxn id="5" idx="1"/>
          </p:cNvCxnSpPr>
          <p:nvPr/>
        </p:nvCxnSpPr>
        <p:spPr>
          <a:xfrm>
            <a:off x="585024" y="3694632"/>
            <a:ext cx="44259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>
            <a:cxnSpLocks/>
            <a:stCxn id="5" idx="3"/>
            <a:endCxn id="16" idx="1"/>
          </p:cNvCxnSpPr>
          <p:nvPr/>
        </p:nvCxnSpPr>
        <p:spPr>
          <a:xfrm flipV="1">
            <a:off x="2461373" y="3694632"/>
            <a:ext cx="77771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cxnSpLocks/>
            <a:stCxn id="31" idx="3"/>
          </p:cNvCxnSpPr>
          <p:nvPr/>
        </p:nvCxnSpPr>
        <p:spPr>
          <a:xfrm>
            <a:off x="9110485" y="4591245"/>
            <a:ext cx="1801084" cy="37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477761" y="2835706"/>
            <a:ext cx="913024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  <a:ea typeface="Palatino" pitchFamily="2" charset="77"/>
              </a:rPr>
              <a:t>Alice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07777" y="3416724"/>
            <a:ext cx="68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P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10562462" y="2803635"/>
            <a:ext cx="1148601" cy="4001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Palatino" pitchFamily="2" charset="77"/>
              </a:rPr>
              <a:t>Bob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2588496" y="3232058"/>
            <a:ext cx="61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h(P)</a:t>
            </a:r>
          </a:p>
        </p:txBody>
      </p:sp>
      <p:sp>
        <p:nvSpPr>
          <p:cNvPr id="14" name="Rettangolo arrotondato 13"/>
          <p:cNvSpPr/>
          <p:nvPr/>
        </p:nvSpPr>
        <p:spPr>
          <a:xfrm>
            <a:off x="260142" y="2835705"/>
            <a:ext cx="4805152" cy="2349903"/>
          </a:xfrm>
          <a:prstGeom prst="roundRect">
            <a:avLst>
              <a:gd name="adj" fmla="val 15413"/>
            </a:avLst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arrotondato 14"/>
          <p:cNvSpPr/>
          <p:nvPr/>
        </p:nvSpPr>
        <p:spPr>
          <a:xfrm>
            <a:off x="6978316" y="2803635"/>
            <a:ext cx="5038280" cy="2381974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/>
          <p:cNvSpPr/>
          <p:nvPr/>
        </p:nvSpPr>
        <p:spPr>
          <a:xfrm>
            <a:off x="3239084" y="3274931"/>
            <a:ext cx="1701371" cy="83940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Encryption with </a:t>
            </a:r>
            <a:r>
              <a:rPr lang="en-US" sz="2000" dirty="0" err="1">
                <a:latin typeface="Palatino Linotype" panose="02040502050505030304" pitchFamily="18" charset="0"/>
              </a:rPr>
              <a:t>Ka,priv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cxnSp>
        <p:nvCxnSpPr>
          <p:cNvPr id="17" name="Connettore 2 16"/>
          <p:cNvCxnSpPr>
            <a:cxnSpLocks/>
            <a:stCxn id="16" idx="3"/>
            <a:endCxn id="18" idx="1"/>
          </p:cNvCxnSpPr>
          <p:nvPr/>
        </p:nvCxnSpPr>
        <p:spPr>
          <a:xfrm>
            <a:off x="4940455" y="3694632"/>
            <a:ext cx="2490585" cy="12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7431040" y="3371244"/>
            <a:ext cx="1664232" cy="67142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Decryption with </a:t>
            </a:r>
            <a:r>
              <a:rPr lang="en-US" sz="2000" dirty="0" err="1">
                <a:latin typeface="Palatino Linotype" panose="02040502050505030304" pitchFamily="18" charset="0"/>
              </a:rPr>
              <a:t>Ka,pub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9189780" y="3298889"/>
            <a:ext cx="61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h(P)</a:t>
            </a:r>
          </a:p>
        </p:txBody>
      </p:sp>
      <p:cxnSp>
        <p:nvCxnSpPr>
          <p:cNvPr id="22" name="Connettore 2 21"/>
          <p:cNvCxnSpPr/>
          <p:nvPr/>
        </p:nvCxnSpPr>
        <p:spPr>
          <a:xfrm>
            <a:off x="9095272" y="3706957"/>
            <a:ext cx="15776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/>
          <p:cNvSpPr/>
          <p:nvPr/>
        </p:nvSpPr>
        <p:spPr>
          <a:xfrm>
            <a:off x="5127973" y="3203745"/>
            <a:ext cx="17876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Ciphered h(P)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5211978" y="4136425"/>
            <a:ext cx="1468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Ciphered P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10298902" y="4218581"/>
            <a:ext cx="612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h(P)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585024" y="5570991"/>
            <a:ext cx="11007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 must be encrypted, but the signature can still be done just on the digest because from the digest it impossible to recover the original message. 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10671992" y="3611146"/>
            <a:ext cx="1664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alatino Linotype" panose="02040502050505030304" pitchFamily="18" charset="0"/>
              </a:rPr>
              <a:t>Digest </a:t>
            </a:r>
            <a:r>
              <a:rPr lang="it-IT" dirty="0" err="1">
                <a:latin typeface="Palatino Linotype" panose="02040502050505030304" pitchFamily="18" charset="0"/>
              </a:rPr>
              <a:t>comparison</a:t>
            </a:r>
            <a:endParaRPr lang="en-GB" dirty="0">
              <a:latin typeface="Palatino Linotype" panose="02040502050505030304" pitchFamily="18" charset="0"/>
            </a:endParaRPr>
          </a:p>
        </p:txBody>
      </p:sp>
      <p:cxnSp>
        <p:nvCxnSpPr>
          <p:cNvPr id="35" name="Connettore 4 34"/>
          <p:cNvCxnSpPr>
            <a:cxnSpLocks/>
            <a:endCxn id="31" idx="1"/>
          </p:cNvCxnSpPr>
          <p:nvPr/>
        </p:nvCxnSpPr>
        <p:spPr>
          <a:xfrm>
            <a:off x="703847" y="3693994"/>
            <a:ext cx="6727191" cy="897251"/>
          </a:xfrm>
          <a:prstGeom prst="bentConnector3">
            <a:avLst>
              <a:gd name="adj1" fmla="val -13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1916680" y="4313625"/>
            <a:ext cx="1906641" cy="65899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Encryption with </a:t>
            </a:r>
            <a:r>
              <a:rPr lang="en-US" sz="2000" dirty="0" err="1">
                <a:latin typeface="Palatino Linotype" panose="02040502050505030304" pitchFamily="18" charset="0"/>
              </a:rPr>
              <a:t>Kb,</a:t>
            </a:r>
            <a:r>
              <a:rPr lang="en-US" sz="2000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pub</a:t>
            </a:r>
            <a:endParaRPr lang="en-US" sz="20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9547890" y="4298002"/>
            <a:ext cx="737635" cy="56865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h(.)</a:t>
            </a:r>
          </a:p>
        </p:txBody>
      </p:sp>
      <p:sp>
        <p:nvSpPr>
          <p:cNvPr id="31" name="Rettangolo 30"/>
          <p:cNvSpPr/>
          <p:nvPr/>
        </p:nvSpPr>
        <p:spPr>
          <a:xfrm>
            <a:off x="7431038" y="4310445"/>
            <a:ext cx="1679447" cy="56160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Decryption with </a:t>
            </a:r>
            <a:r>
              <a:rPr lang="en-US" sz="2000" dirty="0" err="1">
                <a:latin typeface="Palatino Linotype" panose="02040502050505030304" pitchFamily="18" charset="0"/>
              </a:rPr>
              <a:t>Kb,priv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9182035" y="410720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91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security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Network security problems can be divided roughly into four areas: </a:t>
            </a:r>
          </a:p>
          <a:p>
            <a:pPr lvl="1"/>
            <a:r>
              <a:rPr lang="en-GB" sz="2400" b="1" dirty="0"/>
              <a:t>Secrecy</a:t>
            </a:r>
            <a:r>
              <a:rPr lang="en-GB" sz="2400" dirty="0"/>
              <a:t>, also called </a:t>
            </a:r>
            <a:r>
              <a:rPr lang="en-GB" sz="2400" b="1" dirty="0"/>
              <a:t>confidentiality </a:t>
            </a:r>
            <a:r>
              <a:rPr lang="en-GB" sz="2400" b="1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keeping information secret to unauthorized users. </a:t>
            </a:r>
          </a:p>
          <a:p>
            <a:pPr lvl="1"/>
            <a:r>
              <a:rPr lang="en-GB" sz="2400" b="1" dirty="0"/>
              <a:t>Authentication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determining whom you are talking to before revealing sensitive information. </a:t>
            </a:r>
          </a:p>
          <a:p>
            <a:pPr lvl="1"/>
            <a:r>
              <a:rPr lang="en-GB" sz="2400" b="1" dirty="0"/>
              <a:t>Nonrepudiation</a:t>
            </a:r>
            <a:r>
              <a:rPr lang="en-GB" sz="2400" dirty="0"/>
              <a:t>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signatures to ensure that the user you are talking to is who it claims to be. </a:t>
            </a:r>
          </a:p>
          <a:p>
            <a:pPr lvl="1"/>
            <a:r>
              <a:rPr lang="en-GB" sz="2400" b="1" dirty="0"/>
              <a:t>Integrity control </a:t>
            </a:r>
            <a:r>
              <a:rPr lang="en-GB" sz="2400" b="1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how you can be sure that a message you received was really the one sent and not something that a malicious adversary modified in transit or concocted. </a:t>
            </a:r>
          </a:p>
          <a:p>
            <a:pPr lvl="1"/>
            <a:endParaRPr lang="en-GB" sz="2400" dirty="0"/>
          </a:p>
          <a:p>
            <a:r>
              <a:rPr lang="en-GB" dirty="0"/>
              <a:t>All network security is based on cryptographic principles.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387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SHA-1 </a:t>
            </a:r>
            <a:r>
              <a:rPr lang="en-GB" dirty="0"/>
              <a:t>(</a:t>
            </a:r>
            <a:r>
              <a:rPr lang="en-GB" b="1" dirty="0"/>
              <a:t>Secure Hash Algorithm 1</a:t>
            </a:r>
            <a:r>
              <a:rPr lang="en-GB" dirty="0"/>
              <a:t>)</a:t>
            </a:r>
          </a:p>
          <a:p>
            <a:pPr lvl="1"/>
            <a:r>
              <a:rPr lang="en-GB" sz="2400" dirty="0"/>
              <a:t>it generates a 160-bit message digest</a:t>
            </a:r>
          </a:p>
          <a:p>
            <a:pPr marL="914400" lvl="2" indent="0">
              <a:buNone/>
            </a:pPr>
            <a:r>
              <a:rPr lang="it-IT" sz="2000" dirty="0"/>
              <a:t>SHA-1(«hello world») 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en-GB" sz="2000" dirty="0"/>
              <a:t>2aae6c35c94fcfb415dbe95f408b9ce91ee846ed</a:t>
            </a:r>
            <a:endParaRPr lang="it-IT" sz="2000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it-IT" sz="2000" dirty="0">
                <a:sym typeface="Wingdings" panose="05000000000000000000" pitchFamily="2" charset="2"/>
              </a:rPr>
              <a:t>SHA-1(«hello word»)  </a:t>
            </a:r>
            <a:r>
              <a:rPr lang="en-GB" sz="2000" dirty="0"/>
              <a:t>e0738b87e67bbfc9c5b77556665064446430e81c</a:t>
            </a:r>
          </a:p>
          <a:p>
            <a:pPr marL="914400" lvl="2" indent="0">
              <a:buNone/>
            </a:pPr>
            <a:endParaRPr lang="en-GB" dirty="0"/>
          </a:p>
          <a:p>
            <a:r>
              <a:rPr lang="it-IT" b="1" dirty="0"/>
              <a:t>MD5 (Message Digest 5)</a:t>
            </a:r>
          </a:p>
          <a:p>
            <a:pPr lvl="1"/>
            <a:r>
              <a:rPr lang="en-GB" sz="2400" dirty="0"/>
              <a:t>it generates a 128-bit message digest</a:t>
            </a:r>
            <a:endParaRPr lang="it-IT" sz="2400" dirty="0"/>
          </a:p>
          <a:p>
            <a:pPr marL="914400" lvl="2" indent="0">
              <a:buNone/>
            </a:pPr>
            <a:r>
              <a:rPr lang="it-IT" sz="2000" dirty="0"/>
              <a:t>MD5(«hello world») </a:t>
            </a:r>
            <a:r>
              <a:rPr lang="it-IT" sz="2000" dirty="0">
                <a:sym typeface="Wingdings" panose="05000000000000000000" pitchFamily="2" charset="2"/>
              </a:rPr>
              <a:t> 5eb63bbbe01eeed093cb22bb8f5acdc3</a:t>
            </a:r>
          </a:p>
          <a:p>
            <a:pPr marL="914400" lvl="2" indent="0">
              <a:buNone/>
            </a:pPr>
            <a:r>
              <a:rPr lang="it-IT" sz="2000" dirty="0">
                <a:sym typeface="Wingdings" panose="05000000000000000000" pitchFamily="2" charset="2"/>
              </a:rPr>
              <a:t>MD5(«hello word»)  13574ef0d58b50fab38ec841efe39df4</a:t>
            </a:r>
            <a:endParaRPr lang="en-GB" sz="2000" dirty="0"/>
          </a:p>
          <a:p>
            <a:pPr lvl="1"/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931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in network </a:t>
            </a:r>
            <a:r>
              <a:rPr lang="it-IT" dirty="0" err="1"/>
              <a:t>communication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security techniques: </a:t>
            </a:r>
          </a:p>
          <a:p>
            <a:pPr lvl="1"/>
            <a:r>
              <a:rPr lang="en-US" sz="2400" dirty="0"/>
              <a:t>Cryptography </a:t>
            </a:r>
            <a:r>
              <a:rPr lang="en-US" sz="2400" dirty="0">
                <a:sym typeface="Wingdings" panose="05000000000000000000" pitchFamily="2" charset="2"/>
              </a:rPr>
              <a:t>algorithms to ensure secrecy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Digital signature to ensure authentication and non-repudiation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Hash functions to ensure integrity</a:t>
            </a:r>
          </a:p>
          <a:p>
            <a:pPr lvl="1"/>
            <a:endParaRPr lang="en-US" sz="2400" dirty="0"/>
          </a:p>
          <a:p>
            <a:r>
              <a:rPr lang="en-US" dirty="0"/>
              <a:t>Security algorithms are implemented at different layers of the TCP/IP network model.</a:t>
            </a:r>
            <a:endParaRPr lang="en-US" sz="2400" dirty="0"/>
          </a:p>
          <a:p>
            <a:pPr lvl="1"/>
            <a:r>
              <a:rPr lang="en-US" sz="2400" dirty="0"/>
              <a:t>Network layer </a:t>
            </a:r>
            <a:r>
              <a:rPr lang="en-US" sz="2400" dirty="0">
                <a:sym typeface="Wingdings" panose="05000000000000000000" pitchFamily="2" charset="2"/>
              </a:rPr>
              <a:t> IPsec</a:t>
            </a:r>
            <a:endParaRPr lang="en-US" sz="2400" dirty="0"/>
          </a:p>
          <a:p>
            <a:pPr lvl="1"/>
            <a:r>
              <a:rPr lang="en-US" sz="2400" dirty="0"/>
              <a:t>Transport-Application layer </a:t>
            </a:r>
            <a:r>
              <a:rPr lang="en-US" sz="2400" dirty="0">
                <a:sym typeface="Wingdings" panose="05000000000000000000" pitchFamily="2" charset="2"/>
              </a:rPr>
              <a:t> SSL/TLS </a:t>
            </a:r>
            <a:endParaRPr lang="en-US" sz="2400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313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IPsec</a:t>
            </a:r>
            <a:r>
              <a:rPr lang="it-IT" dirty="0"/>
              <a:t> (IP security)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6221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IPsec </a:t>
            </a:r>
            <a:r>
              <a:rPr lang="en-US" dirty="0"/>
              <a:t>(</a:t>
            </a:r>
            <a:r>
              <a:rPr lang="en-US" b="1" dirty="0"/>
              <a:t>IP security</a:t>
            </a:r>
            <a:r>
              <a:rPr lang="en-US" dirty="0"/>
              <a:t>): secure network protocol suite to implement secure encrypted communication at the network layer. </a:t>
            </a:r>
          </a:p>
          <a:p>
            <a:r>
              <a:rPr lang="en-GB" dirty="0"/>
              <a:t>IPsec includes protocols for the following services: </a:t>
            </a:r>
          </a:p>
          <a:p>
            <a:pPr lvl="1"/>
            <a:r>
              <a:rPr lang="en-GB" dirty="0"/>
              <a:t>network-level peer authentication</a:t>
            </a:r>
          </a:p>
          <a:p>
            <a:pPr lvl="1"/>
            <a:r>
              <a:rPr lang="en-GB" dirty="0"/>
              <a:t>data origin authentication</a:t>
            </a:r>
          </a:p>
          <a:p>
            <a:pPr lvl="1"/>
            <a:r>
              <a:rPr lang="en-GB" dirty="0"/>
              <a:t>data integrity</a:t>
            </a:r>
          </a:p>
          <a:p>
            <a:pPr lvl="1"/>
            <a:r>
              <a:rPr lang="en-GB" dirty="0"/>
              <a:t>data confidentiality (encryption)</a:t>
            </a:r>
          </a:p>
          <a:p>
            <a:pPr lvl="1"/>
            <a:r>
              <a:rPr lang="en-GB" dirty="0"/>
              <a:t>negotiation of cryptographic keys to use during the session</a:t>
            </a:r>
          </a:p>
          <a:p>
            <a:pPr lvl="1"/>
            <a:r>
              <a:rPr lang="en-GB" dirty="0"/>
              <a:t>Protection against replay attacks (</a:t>
            </a:r>
            <a:r>
              <a:rPr lang="en-US" dirty="0"/>
              <a:t>where the intruder replays a conversation</a:t>
            </a:r>
            <a:r>
              <a:rPr lang="en-GB" dirty="0"/>
              <a:t>)</a:t>
            </a:r>
            <a:endParaRPr lang="en-US" dirty="0"/>
          </a:p>
          <a:p>
            <a:r>
              <a:rPr lang="en-US" dirty="0"/>
              <a:t>IPsec is an algorithm-independent framework that can implement multiple algorithms. </a:t>
            </a:r>
          </a:p>
          <a:p>
            <a:pPr lvl="1"/>
            <a:r>
              <a:rPr lang="en-US" dirty="0"/>
              <a:t>If an algorithm that is now thought to be secure may be broken in the future, the framework is still working. </a:t>
            </a:r>
          </a:p>
          <a:p>
            <a:r>
              <a:rPr lang="en-US" dirty="0"/>
              <a:t>Multiple granularities: it is possible to protect a single TCP connection or all traffic between a pair of hosts. 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168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Algorithms</a:t>
            </a:r>
            <a:r>
              <a:rPr lang="it-IT" dirty="0"/>
              <a:t> in </a:t>
            </a:r>
            <a:r>
              <a:rPr lang="it-IT" dirty="0" err="1"/>
              <a:t>IPsec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 err="1"/>
              <a:t>Integrity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:</a:t>
            </a:r>
          </a:p>
          <a:p>
            <a:r>
              <a:rPr lang="en-GB" dirty="0"/>
              <a:t>HMAC-SHA1/SHA2 </a:t>
            </a:r>
          </a:p>
          <a:p>
            <a:pPr marL="0" indent="0">
              <a:buNone/>
            </a:pPr>
            <a:r>
              <a:rPr lang="en-GB" dirty="0"/>
              <a:t>Symmetric encryption algorithms for confidentiality: </a:t>
            </a:r>
          </a:p>
          <a:p>
            <a:r>
              <a:rPr lang="en-GB" dirty="0" err="1"/>
              <a:t>TripleDES</a:t>
            </a:r>
            <a:endParaRPr lang="en-GB" dirty="0"/>
          </a:p>
          <a:p>
            <a:r>
              <a:rPr lang="en-GB" dirty="0"/>
              <a:t>Different versions of AES</a:t>
            </a:r>
          </a:p>
          <a:p>
            <a:pPr marL="0" indent="0">
              <a:buNone/>
            </a:pPr>
            <a:r>
              <a:rPr lang="en-GB" dirty="0"/>
              <a:t>Key exchange algorithms:</a:t>
            </a:r>
          </a:p>
          <a:p>
            <a:r>
              <a:rPr lang="en-GB" dirty="0" err="1"/>
              <a:t>Diffie</a:t>
            </a:r>
            <a:r>
              <a:rPr lang="en-GB" dirty="0"/>
              <a:t>–Hellman </a:t>
            </a:r>
          </a:p>
          <a:p>
            <a:r>
              <a:rPr lang="en-GB" dirty="0"/>
              <a:t>ECDH (Elliptic-curve </a:t>
            </a:r>
            <a:r>
              <a:rPr lang="en-GB" dirty="0" err="1"/>
              <a:t>Diffie</a:t>
            </a:r>
            <a:r>
              <a:rPr lang="en-GB" dirty="0"/>
              <a:t>–Hellman)</a:t>
            </a:r>
          </a:p>
          <a:p>
            <a:pPr marL="0" indent="0">
              <a:buNone/>
            </a:pPr>
            <a:r>
              <a:rPr lang="en-GB" dirty="0"/>
              <a:t>Authentication algorithms: </a:t>
            </a:r>
          </a:p>
          <a:p>
            <a:r>
              <a:rPr lang="en-GB" dirty="0"/>
              <a:t>RSA</a:t>
            </a:r>
          </a:p>
          <a:p>
            <a:r>
              <a:rPr lang="en-GB" dirty="0"/>
              <a:t>ECDSA (Elliptic Curve Digital Signature Algorithm)</a:t>
            </a:r>
          </a:p>
          <a:p>
            <a:r>
              <a:rPr lang="en-GB" dirty="0"/>
              <a:t>PSK (Pre-shared key)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7447070" y="1224187"/>
            <a:ext cx="4349416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Packets need to be exchanged extremely rapidly so IPsec is mainly based on symmetric encryption.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115F5-A6E1-D4DB-F204-50E1369B10BD}"/>
              </a:ext>
            </a:extLst>
          </p:cNvPr>
          <p:cNvSpPr/>
          <p:nvPr/>
        </p:nvSpPr>
        <p:spPr>
          <a:xfrm>
            <a:off x="9638117" y="346450"/>
            <a:ext cx="1913992" cy="4770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3160498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socket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 (SSL) and </a:t>
            </a:r>
            <a:r>
              <a:rPr lang="it-IT" dirty="0" err="1"/>
              <a:t>Transport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 Security (TLS)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3" y="1361167"/>
            <a:ext cx="7663064" cy="516917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Secure Socket Layer (SSL)</a:t>
            </a:r>
            <a:r>
              <a:rPr lang="en-US" dirty="0"/>
              <a:t>: A software for building a secure connection between two sockets, including: </a:t>
            </a:r>
          </a:p>
          <a:p>
            <a:pPr lvl="1"/>
            <a:r>
              <a:rPr lang="en-US" sz="2400" dirty="0"/>
              <a:t>Parameter negotiation between client and server.</a:t>
            </a:r>
          </a:p>
          <a:p>
            <a:pPr lvl="1"/>
            <a:r>
              <a:rPr lang="en-US" sz="2400" dirty="0"/>
              <a:t>Authentication of the server by the client.</a:t>
            </a:r>
          </a:p>
          <a:p>
            <a:pPr lvl="1"/>
            <a:r>
              <a:rPr lang="en-US" sz="2400" dirty="0"/>
              <a:t>Secret communication.</a:t>
            </a:r>
          </a:p>
          <a:p>
            <a:pPr lvl="1"/>
            <a:r>
              <a:rPr lang="en-US" sz="2400" dirty="0"/>
              <a:t>Data integrity protection.</a:t>
            </a:r>
          </a:p>
          <a:p>
            <a:r>
              <a:rPr lang="en-US" dirty="0"/>
              <a:t>SSL is positioned between the application layer and the transport layer</a:t>
            </a:r>
          </a:p>
          <a:p>
            <a:r>
              <a:rPr lang="en-US" dirty="0"/>
              <a:t>SSL consists of two </a:t>
            </a:r>
            <a:r>
              <a:rPr lang="en-US" dirty="0" err="1"/>
              <a:t>subprotocols</a:t>
            </a:r>
            <a:r>
              <a:rPr lang="en-US" dirty="0"/>
              <a:t>, one for establishing a secure connection and one for using it.</a:t>
            </a:r>
          </a:p>
          <a:p>
            <a:r>
              <a:rPr lang="en-US" dirty="0"/>
              <a:t>When HTTP is used over SSL it is called HTTPS (secure HTTP), even though it is the standard HTTP.</a:t>
            </a:r>
          </a:p>
          <a:p>
            <a:r>
              <a:rPr lang="en-US" dirty="0"/>
              <a:t>2015: SSL was deprecated and substituted by the </a:t>
            </a:r>
            <a:r>
              <a:rPr lang="en-US" b="1" dirty="0"/>
              <a:t>Transport Layer Security (TLS)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189" y="1792704"/>
            <a:ext cx="1755184" cy="2725154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0337779" y="2117558"/>
            <a:ext cx="1329490" cy="378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SSL</a:t>
            </a:r>
            <a:endParaRPr lang="en-GB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7" name="Connettore 2 6"/>
          <p:cNvCxnSpPr>
            <a:stCxn id="6" idx="1"/>
          </p:cNvCxnSpPr>
          <p:nvPr/>
        </p:nvCxnSpPr>
        <p:spPr>
          <a:xfrm flipH="1">
            <a:off x="9841832" y="2307055"/>
            <a:ext cx="495947" cy="3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225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SSL connection establishment </a:t>
            </a:r>
            <a:r>
              <a:rPr lang="it-IT" dirty="0" err="1"/>
              <a:t>protocol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1361167"/>
            <a:ext cx="6942285" cy="4308156"/>
          </a:xfrm>
          <a:prstGeom prst="rect">
            <a:avLst/>
          </a:prstGeom>
        </p:spPr>
      </p:pic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283392" y="1361167"/>
            <a:ext cx="4783908" cy="536030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dirty="0"/>
              <a:t>Alice expresses preferences about cryptography and compression algorithms to use.</a:t>
            </a:r>
          </a:p>
          <a:p>
            <a:pPr marL="457200" indent="-457200">
              <a:buAutoNum type="arabicPeriod"/>
            </a:pPr>
            <a:r>
              <a:rPr lang="en-US" dirty="0"/>
              <a:t>Bob chooses among Alice preferences.</a:t>
            </a:r>
          </a:p>
          <a:p>
            <a:pPr marL="457200" indent="-457200">
              <a:buAutoNum type="arabicPeriod"/>
            </a:pPr>
            <a:r>
              <a:rPr lang="en-US" dirty="0"/>
              <a:t>Bob provides the certificate with his public key.</a:t>
            </a:r>
          </a:p>
          <a:p>
            <a:pPr marL="457200" indent="-457200">
              <a:buAutoNum type="arabicPeriod"/>
            </a:pPr>
            <a:r>
              <a:rPr lang="en-US" dirty="0"/>
              <a:t>Bob communicates his part is done.</a:t>
            </a:r>
          </a:p>
          <a:p>
            <a:pPr marL="457200" indent="-457200">
              <a:buAutoNum type="arabicPeriod"/>
            </a:pPr>
            <a:r>
              <a:rPr lang="en-US" dirty="0"/>
              <a:t>Alice sends an encrypted premaster key.  With the premaster key Alice and Bob are able to calculate their session key (similarly to Diffie-Hellman). </a:t>
            </a:r>
          </a:p>
          <a:p>
            <a:pPr marL="457200" indent="-457200">
              <a:buAutoNum type="arabicPeriod"/>
            </a:pPr>
            <a:r>
              <a:rPr lang="en-US" dirty="0"/>
              <a:t>Alice tells Bob to switch to the ciphered communication.</a:t>
            </a:r>
          </a:p>
          <a:p>
            <a:pPr marL="457200" indent="-457200">
              <a:buAutoNum type="arabicPeriod"/>
            </a:pPr>
            <a:r>
              <a:rPr lang="en-US" dirty="0"/>
              <a:t>Alice tells Bob the setup is done.</a:t>
            </a:r>
          </a:p>
          <a:p>
            <a:pPr marL="457200" indent="-457200">
              <a:buAutoNum type="arabicPeriod"/>
            </a:pPr>
            <a:r>
              <a:rPr lang="en-US" dirty="0"/>
              <a:t>Bob tells Alice he will switch to ciphered communication.</a:t>
            </a:r>
          </a:p>
          <a:p>
            <a:pPr marL="457200" indent="-457200">
              <a:buAutoNum type="arabicPeriod"/>
            </a:pPr>
            <a:r>
              <a:rPr lang="en-US" dirty="0"/>
              <a:t>Bob confirms that the setup is done.</a:t>
            </a:r>
          </a:p>
        </p:txBody>
      </p:sp>
      <p:sp>
        <p:nvSpPr>
          <p:cNvPr id="8" name="Rettangolo 7"/>
          <p:cNvSpPr/>
          <p:nvPr/>
        </p:nvSpPr>
        <p:spPr>
          <a:xfrm>
            <a:off x="5251795" y="5705812"/>
            <a:ext cx="6178206" cy="101566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Palatino Linotype" panose="02040502050505030304" pitchFamily="18" charset="0"/>
              </a:rPr>
              <a:t>The actual session key used for encrypting data is derived from the premaster key combined with two large random numbers, R</a:t>
            </a:r>
            <a:r>
              <a:rPr lang="en-GB" sz="2000" baseline="-25000" dirty="0">
                <a:latin typeface="Palatino Linotype" panose="02040502050505030304" pitchFamily="18" charset="0"/>
              </a:rPr>
              <a:t>A</a:t>
            </a:r>
            <a:r>
              <a:rPr lang="en-GB" sz="2000" dirty="0">
                <a:latin typeface="Palatino Linotype" panose="02040502050505030304" pitchFamily="18" charset="0"/>
              </a:rPr>
              <a:t> and R</a:t>
            </a:r>
            <a:r>
              <a:rPr lang="en-GB" sz="2000" baseline="-25000" dirty="0">
                <a:latin typeface="Palatino Linotype" panose="02040502050505030304" pitchFamily="18" charset="0"/>
              </a:rPr>
              <a:t>B</a:t>
            </a:r>
            <a:r>
              <a:rPr lang="en-GB" sz="2000" dirty="0">
                <a:latin typeface="Palatino Linotype" panose="02040502050505030304" pitchFamily="18" charset="0"/>
              </a:rPr>
              <a:t>, in a complex way.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A1156A-5FEB-7266-4022-A2A9F5A0E3DA}"/>
              </a:ext>
            </a:extLst>
          </p:cNvPr>
          <p:cNvSpPr/>
          <p:nvPr/>
        </p:nvSpPr>
        <p:spPr>
          <a:xfrm>
            <a:off x="10203543" y="353508"/>
            <a:ext cx="1913992" cy="4770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684562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SSL data </a:t>
            </a:r>
            <a:r>
              <a:rPr lang="it-IT" dirty="0" err="1"/>
              <a:t>transmission</a:t>
            </a:r>
            <a:r>
              <a:rPr lang="it-IT" dirty="0"/>
              <a:t> </a:t>
            </a:r>
            <a:r>
              <a:rPr lang="it-IT" dirty="0" err="1"/>
              <a:t>protocol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SSL supports multiple cryptographic algorithms. The strongest one uses triple DES with three separate keys for encryption and SHA-1 for message integrity.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26" y="2164487"/>
            <a:ext cx="6869845" cy="4191863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362734" y="3444810"/>
            <a:ext cx="4632487" cy="1631216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Palatino Linotype" panose="02040502050505030304" pitchFamily="18" charset="0"/>
              </a:rPr>
              <a:t>The session key is concatenated with the compressed text and the result is hashed with the agreed-on hashing algorithm. The resulting digest is the </a:t>
            </a:r>
            <a:r>
              <a:rPr lang="en-GB" sz="2000" b="1" dirty="0">
                <a:latin typeface="Palatino Linotype" panose="02040502050505030304" pitchFamily="18" charset="0"/>
              </a:rPr>
              <a:t>Message Authentication Code (MAC)</a:t>
            </a:r>
            <a:r>
              <a:rPr lang="en-GB" sz="2000" dirty="0">
                <a:latin typeface="Palatino Linotype" panose="02040502050505030304" pitchFamily="18" charset="0"/>
              </a:rPr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9BF747-E587-6957-2C2A-242A83E113D5}"/>
              </a:ext>
            </a:extLst>
          </p:cNvPr>
          <p:cNvSpPr/>
          <p:nvPr/>
        </p:nvSpPr>
        <p:spPr>
          <a:xfrm>
            <a:off x="9638117" y="346450"/>
            <a:ext cx="1913992" cy="4770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650231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Authorization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586444" cy="2481241"/>
          </a:xfrm>
        </p:spPr>
        <p:txBody>
          <a:bodyPr>
            <a:normAutofit/>
          </a:bodyPr>
          <a:lstStyle/>
          <a:p>
            <a:r>
              <a:rPr lang="en-GB" b="1" dirty="0"/>
              <a:t>Authentication: </a:t>
            </a:r>
            <a:r>
              <a:rPr lang="en-GB" dirty="0"/>
              <a:t>the process of proving that the user is who he/she declares to be. </a:t>
            </a:r>
          </a:p>
          <a:p>
            <a:r>
              <a:rPr lang="en-GB" b="1" dirty="0"/>
              <a:t>Authorization: </a:t>
            </a:r>
            <a:r>
              <a:rPr lang="en-GB" dirty="0"/>
              <a:t>the act of granting a user permission to do something. </a:t>
            </a:r>
          </a:p>
          <a:p>
            <a:pPr lvl="1"/>
            <a:r>
              <a:rPr lang="en-GB" sz="2400" dirty="0"/>
              <a:t>Necessary when some resources/tasks are limited to users with special permission (</a:t>
            </a:r>
            <a:r>
              <a:rPr lang="en-GB" sz="2400" b="1" dirty="0"/>
              <a:t>access control</a:t>
            </a:r>
            <a:r>
              <a:rPr lang="en-GB" sz="2400" dirty="0"/>
              <a:t>).</a:t>
            </a:r>
          </a:p>
          <a:p>
            <a:pPr lvl="1"/>
            <a:r>
              <a:rPr lang="en-GB" sz="2400" dirty="0"/>
              <a:t>It specifies what data a user is allowed to access and what the user can do with that data.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13B73E-5FD1-A33A-97EF-7A11BFEF11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90" y="5306636"/>
            <a:ext cx="1034166" cy="103416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2101581-A2C7-317C-A9EF-07883C6D71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90" y="4191267"/>
            <a:ext cx="1034166" cy="103416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98B7F880-3967-DAED-1D1B-1B21A01ACA7F}"/>
              </a:ext>
            </a:extLst>
          </p:cNvPr>
          <p:cNvSpPr/>
          <p:nvPr/>
        </p:nvSpPr>
        <p:spPr>
          <a:xfrm>
            <a:off x="7517080" y="4620532"/>
            <a:ext cx="2840637" cy="129540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Palatino Linotype" panose="02040502050505030304" pitchFamily="18" charset="0"/>
              </a:rPr>
              <a:t>Server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F81FEA6-0551-E266-AEFF-2CB20E0CAEE0}"/>
              </a:ext>
            </a:extLst>
          </p:cNvPr>
          <p:cNvSpPr/>
          <p:nvPr/>
        </p:nvSpPr>
        <p:spPr>
          <a:xfrm>
            <a:off x="6670624" y="4964682"/>
            <a:ext cx="1295400" cy="607101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Protected</a:t>
            </a:r>
            <a:r>
              <a:rPr lang="it-IT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endpoint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0DEC9EF-72A9-EC4C-F158-67F952E40BDC}"/>
              </a:ext>
            </a:extLst>
          </p:cNvPr>
          <p:cNvCxnSpPr/>
          <p:nvPr/>
        </p:nvCxnSpPr>
        <p:spPr>
          <a:xfrm>
            <a:off x="4201031" y="4481564"/>
            <a:ext cx="2167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5AB95B9-BCEB-C10E-6147-E9823B6A2602}"/>
              </a:ext>
            </a:extLst>
          </p:cNvPr>
          <p:cNvCxnSpPr>
            <a:cxnSpLocks/>
          </p:cNvCxnSpPr>
          <p:nvPr/>
        </p:nvCxnSpPr>
        <p:spPr>
          <a:xfrm flipH="1" flipV="1">
            <a:off x="4188282" y="4969567"/>
            <a:ext cx="21902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656F57C-EBB8-6284-9E1A-9F7CDD94323A}"/>
              </a:ext>
            </a:extLst>
          </p:cNvPr>
          <p:cNvCxnSpPr>
            <a:cxnSpLocks/>
          </p:cNvCxnSpPr>
          <p:nvPr/>
        </p:nvCxnSpPr>
        <p:spPr>
          <a:xfrm>
            <a:off x="4212932" y="5811321"/>
            <a:ext cx="21667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49FB68E-FA81-C918-83F8-C9FCFE48FB6A}"/>
              </a:ext>
            </a:extLst>
          </p:cNvPr>
          <p:cNvCxnSpPr>
            <a:cxnSpLocks/>
          </p:cNvCxnSpPr>
          <p:nvPr/>
        </p:nvCxnSpPr>
        <p:spPr>
          <a:xfrm flipH="1">
            <a:off x="4222908" y="6258391"/>
            <a:ext cx="21568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7EEC03-AB68-20AF-1DDE-69CFEA2240A5}"/>
              </a:ext>
            </a:extLst>
          </p:cNvPr>
          <p:cNvSpPr txBox="1"/>
          <p:nvPr/>
        </p:nvSpPr>
        <p:spPr>
          <a:xfrm>
            <a:off x="4201031" y="4093454"/>
            <a:ext cx="21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Access </a:t>
            </a:r>
            <a:r>
              <a:rPr lang="it-IT" dirty="0" err="1">
                <a:latin typeface="Palatino Linotype" panose="02040502050505030304" pitchFamily="18" charset="0"/>
              </a:rPr>
              <a:t>request</a:t>
            </a: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0E199F0-667F-DE38-DB23-259E73237FA6}"/>
              </a:ext>
            </a:extLst>
          </p:cNvPr>
          <p:cNvSpPr txBox="1"/>
          <p:nvPr/>
        </p:nvSpPr>
        <p:spPr>
          <a:xfrm>
            <a:off x="4211757" y="5441523"/>
            <a:ext cx="216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Access </a:t>
            </a:r>
            <a:r>
              <a:rPr lang="it-IT" dirty="0" err="1">
                <a:latin typeface="Palatino Linotype" panose="02040502050505030304" pitchFamily="18" charset="0"/>
              </a:rPr>
              <a:t>request</a:t>
            </a: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9F0D18F-6FD1-468C-2084-4FF89EBF4746}"/>
              </a:ext>
            </a:extLst>
          </p:cNvPr>
          <p:cNvSpPr txBox="1"/>
          <p:nvPr/>
        </p:nvSpPr>
        <p:spPr>
          <a:xfrm>
            <a:off x="4201031" y="4600235"/>
            <a:ext cx="219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Access </a:t>
            </a:r>
            <a:r>
              <a:rPr lang="it-IT" b="1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denied</a:t>
            </a:r>
            <a:endParaRPr lang="it-IT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F8D21F5-C9E2-4889-3789-3878B42FFAE3}"/>
              </a:ext>
            </a:extLst>
          </p:cNvPr>
          <p:cNvSpPr txBox="1"/>
          <p:nvPr/>
        </p:nvSpPr>
        <p:spPr>
          <a:xfrm>
            <a:off x="4211757" y="5900145"/>
            <a:ext cx="216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Access </a:t>
            </a:r>
            <a:r>
              <a:rPr lang="it-IT" b="1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granted</a:t>
            </a:r>
            <a:endParaRPr lang="it-IT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D00D101-FF55-4ABB-3B24-14F4B2458BE3}"/>
              </a:ext>
            </a:extLst>
          </p:cNvPr>
          <p:cNvSpPr txBox="1"/>
          <p:nvPr/>
        </p:nvSpPr>
        <p:spPr>
          <a:xfrm>
            <a:off x="959475" y="4384791"/>
            <a:ext cx="2306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Unauthorized</a:t>
            </a:r>
            <a:r>
              <a:rPr lang="it-IT" sz="2000" dirty="0">
                <a:latin typeface="Palatino Linotype" panose="02040502050505030304" pitchFamily="18" charset="0"/>
              </a:rPr>
              <a:t> user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36ED2AB-58A8-46AC-8B7E-997E3B6D2017}"/>
              </a:ext>
            </a:extLst>
          </p:cNvPr>
          <p:cNvSpPr txBox="1"/>
          <p:nvPr/>
        </p:nvSpPr>
        <p:spPr>
          <a:xfrm>
            <a:off x="959475" y="5583531"/>
            <a:ext cx="2306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Authorized</a:t>
            </a:r>
            <a:r>
              <a:rPr lang="it-IT" sz="2000" dirty="0">
                <a:latin typeface="Palatino Linotype" panose="02040502050505030304" pitchFamily="18" charset="0"/>
              </a:rPr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1011757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4334E1-C2EB-D042-A6F5-FE7C6DDC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Basic </a:t>
            </a:r>
            <a:r>
              <a:rPr lang="it-IT" dirty="0" err="1"/>
              <a:t>access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3D13BC-F39A-D246-941B-2D6AC9F0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22079"/>
          </a:xfrm>
        </p:spPr>
        <p:txBody>
          <a:bodyPr>
            <a:normAutofit/>
          </a:bodyPr>
          <a:lstStyle/>
          <a:p>
            <a:r>
              <a:rPr lang="en-GB" dirty="0"/>
              <a:t>Authorization using </a:t>
            </a:r>
            <a:r>
              <a:rPr lang="en-GB" b="1" dirty="0"/>
              <a:t>account credentials </a:t>
            </a:r>
          </a:p>
          <a:p>
            <a:pPr lvl="1"/>
            <a:r>
              <a:rPr lang="en-GB" sz="2400" dirty="0"/>
              <a:t>Each user of the website/web application has an account with a </a:t>
            </a:r>
            <a:r>
              <a:rPr lang="en-GB" sz="2400" b="1" dirty="0"/>
              <a:t>user ID </a:t>
            </a:r>
            <a:r>
              <a:rPr lang="en-GB" sz="2400" dirty="0"/>
              <a:t>and a </a:t>
            </a:r>
            <a:r>
              <a:rPr lang="en-GB" sz="2400" b="1" dirty="0"/>
              <a:t>password</a:t>
            </a:r>
            <a:r>
              <a:rPr lang="en-GB" sz="2400" dirty="0"/>
              <a:t> (credentials).</a:t>
            </a:r>
          </a:p>
          <a:p>
            <a:pPr lvl="1"/>
            <a:r>
              <a:rPr lang="en-GB" sz="2400" dirty="0"/>
              <a:t>The user logs into the website/web application providing its credentials.</a:t>
            </a:r>
          </a:p>
          <a:p>
            <a:pPr lvl="1"/>
            <a:r>
              <a:rPr lang="en-GB" sz="2400" dirty="0"/>
              <a:t>The server verifies credentials and allows the user to access the resources it is authorized to access.  </a:t>
            </a:r>
            <a:endParaRPr lang="en-GB" dirty="0"/>
          </a:p>
          <a:p>
            <a:r>
              <a:rPr lang="en-GB" dirty="0"/>
              <a:t>HTTP request header to provide credentials:</a:t>
            </a:r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i="1" dirty="0"/>
              <a:t>Authorization</a:t>
            </a:r>
            <a:r>
              <a:rPr lang="en-GB" dirty="0"/>
              <a:t>: Basic &lt;credentials&gt;</a:t>
            </a:r>
          </a:p>
          <a:p>
            <a:pPr marL="0" indent="0">
              <a:buNone/>
            </a:pPr>
            <a:r>
              <a:rPr lang="en-GB" dirty="0"/>
              <a:t>    where &lt;credentials&gt; includes user ID and password.</a:t>
            </a:r>
          </a:p>
          <a:p>
            <a:r>
              <a:rPr lang="en-GB" dirty="0"/>
              <a:t>Often authorization is performed after the server request it.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BE18D5-9CF5-D34F-A946-B476E7AE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7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390443-75D6-AB40-A768-28BF2A2F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Basic </a:t>
            </a:r>
            <a:r>
              <a:rPr lang="it-IT" dirty="0" err="1"/>
              <a:t>access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9F238C-D54C-2343-ACE5-39AF5030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39</a:t>
            </a:fld>
            <a:endParaRPr lang="en-GB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735EB43-FCC1-8142-9646-F460F73B6FEE}"/>
              </a:ext>
            </a:extLst>
          </p:cNvPr>
          <p:cNvSpPr/>
          <p:nvPr/>
        </p:nvSpPr>
        <p:spPr>
          <a:xfrm>
            <a:off x="680237" y="1458741"/>
            <a:ext cx="1581625" cy="4226567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2400">
              <a:latin typeface="Palatino Linotype" panose="02040502050505030304" pitchFamily="18" charset="0"/>
            </a:endParaRPr>
          </a:p>
          <a:p>
            <a:pPr algn="ctr"/>
            <a:endParaRPr lang="en-GB" sz="2400">
              <a:latin typeface="Palatino Linotype" panose="02040502050505030304" pitchFamily="18" charset="0"/>
            </a:endParaRPr>
          </a:p>
          <a:p>
            <a:pPr algn="ctr"/>
            <a:r>
              <a:rPr lang="en-GB" sz="2400">
                <a:latin typeface="Palatino Linotype" panose="02040502050505030304" pitchFamily="18" charset="0"/>
              </a:rPr>
              <a:t>Client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2963C49-B7EA-964A-A272-8B3DC125E909}"/>
              </a:ext>
            </a:extLst>
          </p:cNvPr>
          <p:cNvSpPr/>
          <p:nvPr/>
        </p:nvSpPr>
        <p:spPr>
          <a:xfrm>
            <a:off x="7903735" y="1458742"/>
            <a:ext cx="3855319" cy="422656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sz="2400" dirty="0">
                <a:latin typeface="Palatino Linotype" panose="02040502050505030304" pitchFamily="18" charset="0"/>
              </a:rPr>
              <a:t> Server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9BFF864-BC90-534B-B63F-827C7A152A38}"/>
              </a:ext>
            </a:extLst>
          </p:cNvPr>
          <p:cNvCxnSpPr/>
          <p:nvPr/>
        </p:nvCxnSpPr>
        <p:spPr>
          <a:xfrm>
            <a:off x="2741426" y="1949071"/>
            <a:ext cx="45852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90D755D-5F91-9E40-834F-D1DA9764ED06}"/>
              </a:ext>
            </a:extLst>
          </p:cNvPr>
          <p:cNvCxnSpPr>
            <a:cxnSpLocks/>
          </p:cNvCxnSpPr>
          <p:nvPr/>
        </p:nvCxnSpPr>
        <p:spPr>
          <a:xfrm flipH="1">
            <a:off x="2731252" y="3213382"/>
            <a:ext cx="45852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C5001A-C7BD-4048-889C-D8A228B1341B}"/>
              </a:ext>
            </a:extLst>
          </p:cNvPr>
          <p:cNvSpPr txBox="1"/>
          <p:nvPr/>
        </p:nvSpPr>
        <p:spPr>
          <a:xfrm>
            <a:off x="3592642" y="1224384"/>
            <a:ext cx="302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Unauthorized request</a:t>
            </a:r>
          </a:p>
          <a:p>
            <a:pPr algn="ctr"/>
            <a:r>
              <a:rPr lang="en-GB" dirty="0">
                <a:latin typeface="Palatino Linotype" panose="02040502050505030304" pitchFamily="18" charset="0"/>
              </a:rPr>
              <a:t>GET /home HTTP/1.1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E263B6-5956-8F4B-914E-ABB3D615A457}"/>
              </a:ext>
            </a:extLst>
          </p:cNvPr>
          <p:cNvSpPr txBox="1"/>
          <p:nvPr/>
        </p:nvSpPr>
        <p:spPr>
          <a:xfrm>
            <a:off x="2439700" y="2190893"/>
            <a:ext cx="5597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The server responds authorization is needed:</a:t>
            </a:r>
          </a:p>
          <a:p>
            <a:r>
              <a:rPr lang="en-GB" dirty="0">
                <a:latin typeface="Palatino Linotype" panose="02040502050505030304" pitchFamily="18" charset="0"/>
              </a:rPr>
              <a:t>HTTP/1.1 401 Unauthorized</a:t>
            </a:r>
          </a:p>
          <a:p>
            <a:r>
              <a:rPr lang="en-GB" dirty="0">
                <a:latin typeface="Palatino Linotype" panose="02040502050505030304" pitchFamily="18" charset="0"/>
              </a:rPr>
              <a:t>WWW-Authenticate: Basic realm=’’protection space’’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3452F08-E326-3744-9A0A-A89BB587C91A}"/>
              </a:ext>
            </a:extLst>
          </p:cNvPr>
          <p:cNvCxnSpPr/>
          <p:nvPr/>
        </p:nvCxnSpPr>
        <p:spPr>
          <a:xfrm>
            <a:off x="2731252" y="4327418"/>
            <a:ext cx="45852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FE0B36-E70F-EB41-A6CE-D9737D37F37A}"/>
              </a:ext>
            </a:extLst>
          </p:cNvPr>
          <p:cNvSpPr txBox="1"/>
          <p:nvPr/>
        </p:nvSpPr>
        <p:spPr>
          <a:xfrm>
            <a:off x="2838919" y="3371255"/>
            <a:ext cx="4667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Authorized request</a:t>
            </a:r>
          </a:p>
          <a:p>
            <a:r>
              <a:rPr lang="en-GB" dirty="0">
                <a:latin typeface="Palatino Linotype" panose="02040502050505030304" pitchFamily="18" charset="0"/>
              </a:rPr>
              <a:t>GET /home HTTP/1.1</a:t>
            </a:r>
          </a:p>
          <a:p>
            <a:r>
              <a:rPr lang="en-GB" dirty="0">
                <a:latin typeface="Palatino Linotype" panose="02040502050505030304" pitchFamily="18" charset="0"/>
              </a:rPr>
              <a:t>Authorization: Basic &lt;credentials&gt;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B7A8F73-A0D8-374C-B620-D1B5A2914C43}"/>
              </a:ext>
            </a:extLst>
          </p:cNvPr>
          <p:cNvSpPr txBox="1"/>
          <p:nvPr/>
        </p:nvSpPr>
        <p:spPr>
          <a:xfrm>
            <a:off x="2970197" y="4660276"/>
            <a:ext cx="4404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Server’s response to authorized request</a:t>
            </a:r>
          </a:p>
          <a:p>
            <a:r>
              <a:rPr lang="en-GB" dirty="0">
                <a:latin typeface="Palatino Linotype" panose="02040502050505030304" pitchFamily="18" charset="0"/>
              </a:rPr>
              <a:t>    HTTP/1.1 200 OK</a:t>
            </a:r>
          </a:p>
          <a:p>
            <a:r>
              <a:rPr lang="en-GB" dirty="0">
                <a:latin typeface="Palatino Linotype" panose="02040502050505030304" pitchFamily="18" charset="0"/>
              </a:rPr>
              <a:t>    HTTP/1.1 403 Forbidden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428D6BE-677E-4C45-824B-DCF84C9F3A21}"/>
              </a:ext>
            </a:extLst>
          </p:cNvPr>
          <p:cNvCxnSpPr>
            <a:cxnSpLocks/>
          </p:cNvCxnSpPr>
          <p:nvPr/>
        </p:nvCxnSpPr>
        <p:spPr>
          <a:xfrm flipH="1">
            <a:off x="2741426" y="5685302"/>
            <a:ext cx="45852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ilindro 14">
            <a:extLst>
              <a:ext uri="{FF2B5EF4-FFF2-40B4-BE49-F238E27FC236}">
                <a16:creationId xmlns:a16="http://schemas.microsoft.com/office/drawing/2014/main" id="{3D17EAA8-838B-1E40-B3B8-0EFDD58F8A5F}"/>
              </a:ext>
            </a:extLst>
          </p:cNvPr>
          <p:cNvSpPr/>
          <p:nvPr/>
        </p:nvSpPr>
        <p:spPr>
          <a:xfrm>
            <a:off x="9248292" y="1921170"/>
            <a:ext cx="1696278" cy="731223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DB of </a:t>
            </a:r>
            <a:r>
              <a:rPr lang="it-IT" dirty="0" err="1"/>
              <a:t>credentials</a:t>
            </a:r>
            <a:endParaRPr lang="it-IT" dirty="0"/>
          </a:p>
        </p:txBody>
      </p:sp>
      <p:sp>
        <p:nvSpPr>
          <p:cNvPr id="16" name="Cilindro 15">
            <a:extLst>
              <a:ext uri="{FF2B5EF4-FFF2-40B4-BE49-F238E27FC236}">
                <a16:creationId xmlns:a16="http://schemas.microsoft.com/office/drawing/2014/main" id="{BFD74E65-69EA-6A4A-9FC3-E819115E28E4}"/>
              </a:ext>
            </a:extLst>
          </p:cNvPr>
          <p:cNvSpPr/>
          <p:nvPr/>
        </p:nvSpPr>
        <p:spPr>
          <a:xfrm>
            <a:off x="9956725" y="3961806"/>
            <a:ext cx="1696278" cy="731223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DB of </a:t>
            </a:r>
            <a:r>
              <a:rPr lang="it-IT" dirty="0" err="1"/>
              <a:t>protected</a:t>
            </a:r>
            <a:r>
              <a:rPr lang="it-IT" dirty="0"/>
              <a:t> </a:t>
            </a:r>
            <a:r>
              <a:rPr lang="it-IT" dirty="0" err="1"/>
              <a:t>resources</a:t>
            </a:r>
            <a:endParaRPr lang="it-IT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670B796-3EBD-0B46-BFC7-3A56782E5B95}"/>
              </a:ext>
            </a:extLst>
          </p:cNvPr>
          <p:cNvCxnSpPr>
            <a:cxnSpLocks/>
          </p:cNvCxnSpPr>
          <p:nvPr/>
        </p:nvCxnSpPr>
        <p:spPr>
          <a:xfrm flipV="1">
            <a:off x="8879775" y="2743585"/>
            <a:ext cx="827433" cy="62896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84D8AF3-620F-3946-9131-0FC125C715E1}"/>
              </a:ext>
            </a:extLst>
          </p:cNvPr>
          <p:cNvCxnSpPr>
            <a:cxnSpLocks/>
          </p:cNvCxnSpPr>
          <p:nvPr/>
        </p:nvCxnSpPr>
        <p:spPr>
          <a:xfrm flipH="1">
            <a:off x="9248292" y="4566346"/>
            <a:ext cx="60238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ccia a inversione 23">
            <a:extLst>
              <a:ext uri="{FF2B5EF4-FFF2-40B4-BE49-F238E27FC236}">
                <a16:creationId xmlns:a16="http://schemas.microsoft.com/office/drawing/2014/main" id="{548AF08B-DBF3-FE47-A0DB-43997570647E}"/>
              </a:ext>
            </a:extLst>
          </p:cNvPr>
          <p:cNvSpPr/>
          <p:nvPr/>
        </p:nvSpPr>
        <p:spPr>
          <a:xfrm rot="5400000" flipV="1">
            <a:off x="1237394" y="3401613"/>
            <a:ext cx="1144303" cy="676992"/>
          </a:xfrm>
          <a:prstGeom prst="utur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CFD88B4-2BD1-A846-83BB-302A952282D2}"/>
              </a:ext>
            </a:extLst>
          </p:cNvPr>
          <p:cNvSpPr txBox="1"/>
          <p:nvPr/>
        </p:nvSpPr>
        <p:spPr>
          <a:xfrm>
            <a:off x="-932568" y="2870844"/>
            <a:ext cx="440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Palatino Linotype" panose="02040502050505030304" pitchFamily="18" charset="0"/>
              </a:rPr>
              <a:t>Ask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user</a:t>
            </a:r>
            <a:endParaRPr lang="it-IT" dirty="0">
              <a:latin typeface="Palatino Linotype" panose="02040502050505030304" pitchFamily="18" charset="0"/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4163C2A6-A391-4649-B53B-2B6529DD0AD6}"/>
              </a:ext>
            </a:extLst>
          </p:cNvPr>
          <p:cNvCxnSpPr>
            <a:cxnSpLocks/>
          </p:cNvCxnSpPr>
          <p:nvPr/>
        </p:nvCxnSpPr>
        <p:spPr>
          <a:xfrm flipH="1">
            <a:off x="9340814" y="2723672"/>
            <a:ext cx="899352" cy="71637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29CF160D-4275-654B-84A6-459ED4CAB355}"/>
              </a:ext>
            </a:extLst>
          </p:cNvPr>
          <p:cNvCxnSpPr>
            <a:cxnSpLocks/>
          </p:cNvCxnSpPr>
          <p:nvPr/>
        </p:nvCxnSpPr>
        <p:spPr>
          <a:xfrm>
            <a:off x="9248292" y="4287933"/>
            <a:ext cx="60238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FBA4FEF1-40C9-E941-8F86-D51F8AF8E834}"/>
              </a:ext>
            </a:extLst>
          </p:cNvPr>
          <p:cNvSpPr/>
          <p:nvPr/>
        </p:nvSpPr>
        <p:spPr>
          <a:xfrm>
            <a:off x="8037434" y="3454894"/>
            <a:ext cx="1210858" cy="204486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Access control </a:t>
            </a:r>
            <a:r>
              <a:rPr lang="it-IT" dirty="0" err="1">
                <a:latin typeface="Palatino Linotype" panose="02040502050505030304" pitchFamily="18" charset="0"/>
              </a:rPr>
              <a:t>program</a:t>
            </a: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7DFE21B-F79B-8340-AFDA-1234DDC018F9}"/>
              </a:ext>
            </a:extLst>
          </p:cNvPr>
          <p:cNvSpPr txBox="1"/>
          <p:nvPr/>
        </p:nvSpPr>
        <p:spPr>
          <a:xfrm>
            <a:off x="2790708" y="5089366"/>
            <a:ext cx="5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or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5A38A86-C442-570A-50F0-C4F04B18DC6F}"/>
              </a:ext>
            </a:extLst>
          </p:cNvPr>
          <p:cNvSpPr/>
          <p:nvPr/>
        </p:nvSpPr>
        <p:spPr>
          <a:xfrm>
            <a:off x="1788207" y="5990611"/>
            <a:ext cx="8168518" cy="54918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How can </a:t>
            </a:r>
            <a:r>
              <a:rPr lang="it-IT" sz="24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we</a:t>
            </a:r>
            <a:r>
              <a:rPr lang="it-IT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protect</a:t>
            </a:r>
            <a:r>
              <a:rPr lang="it-IT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 the transmission of </a:t>
            </a:r>
            <a:r>
              <a:rPr lang="it-IT" sz="24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credentials</a:t>
            </a:r>
            <a:r>
              <a:rPr lang="it-IT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407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24" grpId="0" animBg="1"/>
      <p:bldP spid="25" grpId="0"/>
      <p:bldP spid="37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38F5D21-41B4-FF42-B578-9CD71C2CE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78" y="3366534"/>
            <a:ext cx="7576309" cy="349146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Cryptography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2067833"/>
          </a:xfrm>
        </p:spPr>
        <p:txBody>
          <a:bodyPr>
            <a:normAutofit/>
          </a:bodyPr>
          <a:lstStyle/>
          <a:p>
            <a:r>
              <a:rPr lang="en-GB" sz="2200" b="1" dirty="0"/>
              <a:t>Cryptography: </a:t>
            </a:r>
            <a:r>
              <a:rPr lang="en-GB" sz="2200" dirty="0"/>
              <a:t>the study of secure communications techniques that allow only the sender and intended recipient of a message to view its contents.</a:t>
            </a:r>
          </a:p>
          <a:p>
            <a:r>
              <a:rPr lang="en-GB" sz="2200" b="1" dirty="0"/>
              <a:t>Cipher: </a:t>
            </a:r>
            <a:r>
              <a:rPr lang="en-GB" sz="2200" dirty="0"/>
              <a:t>a transformation of the message, without regard to the linguistic structure of the message. </a:t>
            </a:r>
          </a:p>
          <a:p>
            <a:r>
              <a:rPr lang="en-GB" sz="2200" dirty="0"/>
              <a:t>General encryption model (symmetric cryptography):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DEED46C-E2B7-7B40-8E5B-644DB80EF318}"/>
                  </a:ext>
                </a:extLst>
              </p:cNvPr>
              <p:cNvSpPr txBox="1"/>
              <p:nvPr/>
            </p:nvSpPr>
            <p:spPr>
              <a:xfrm>
                <a:off x="9945757" y="4558269"/>
                <a:ext cx="1183016" cy="1384995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DEED46C-E2B7-7B40-8E5B-644DB80EF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757" y="4558269"/>
                <a:ext cx="1183016" cy="1384995"/>
              </a:xfrm>
              <a:prstGeom prst="rect">
                <a:avLst/>
              </a:prstGeom>
              <a:blipFill>
                <a:blip r:embed="rId3"/>
                <a:stretch>
                  <a:fillRect l="-105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145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B4FE9-3529-B940-924C-E6A0AC64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Digest </a:t>
            </a:r>
            <a:r>
              <a:rPr lang="it-IT" dirty="0" err="1"/>
              <a:t>access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7B8C56-0E85-AD49-9F5B-3ADC0810E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1655"/>
            <a:ext cx="11514980" cy="36933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Its uses an </a:t>
            </a:r>
            <a:r>
              <a:rPr lang="en-GB" b="1" dirty="0"/>
              <a:t>hash function </a:t>
            </a:r>
            <a:r>
              <a:rPr lang="en-GB" dirty="0"/>
              <a:t>to protect credentials.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C44487-F6B8-134A-B8A9-A278B51B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40</a:t>
            </a:fld>
            <a:endParaRPr lang="en-GB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47EA994-3F25-8F49-93EC-6E0B1EEEF375}"/>
              </a:ext>
            </a:extLst>
          </p:cNvPr>
          <p:cNvSpPr/>
          <p:nvPr/>
        </p:nvSpPr>
        <p:spPr>
          <a:xfrm>
            <a:off x="561950" y="6174912"/>
            <a:ext cx="1137956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itchFamily="2" charset="2"/>
              <a:buChar char="Ø"/>
            </a:pPr>
            <a:r>
              <a:rPr lang="en-GB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Alternative solution: encrypted communication with the </a:t>
            </a:r>
            <a:r>
              <a:rPr lang="en-GB" sz="2400" b="1" dirty="0">
                <a:solidFill>
                  <a:prstClr val="black"/>
                </a:solidFill>
                <a:latin typeface="Palatino Linotype" panose="02040502050505030304" pitchFamily="18" charset="0"/>
              </a:rPr>
              <a:t>HTTPS</a:t>
            </a:r>
            <a:r>
              <a:rPr lang="en-GB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 protocol.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04DB0D-E0B9-6E40-3620-D8D64D3187FC}"/>
              </a:ext>
            </a:extLst>
          </p:cNvPr>
          <p:cNvSpPr/>
          <p:nvPr/>
        </p:nvSpPr>
        <p:spPr>
          <a:xfrm>
            <a:off x="680237" y="1706078"/>
            <a:ext cx="1581625" cy="4226566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2400" dirty="0">
              <a:latin typeface="Palatino Linotype" panose="02040502050505030304" pitchFamily="18" charset="0"/>
            </a:endParaRPr>
          </a:p>
          <a:p>
            <a:pPr algn="ctr"/>
            <a:endParaRPr lang="en-GB" sz="2400" dirty="0">
              <a:latin typeface="Palatino Linotype" panose="02040502050505030304" pitchFamily="18" charset="0"/>
            </a:endParaRPr>
          </a:p>
          <a:p>
            <a:pPr algn="ctr"/>
            <a:r>
              <a:rPr lang="en-GB" sz="2400" dirty="0">
                <a:latin typeface="Palatino Linotype" panose="02040502050505030304" pitchFamily="18" charset="0"/>
              </a:rPr>
              <a:t>Client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FF88A20-E1CB-3416-7C5E-F8FD08E7B179}"/>
              </a:ext>
            </a:extLst>
          </p:cNvPr>
          <p:cNvSpPr/>
          <p:nvPr/>
        </p:nvSpPr>
        <p:spPr>
          <a:xfrm>
            <a:off x="6677822" y="1706077"/>
            <a:ext cx="5365951" cy="422656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sz="2400" dirty="0">
                <a:latin typeface="Palatino Linotype" panose="02040502050505030304" pitchFamily="18" charset="0"/>
              </a:rPr>
              <a:t> Server</a:t>
            </a:r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F4C32AC8-9671-087F-96EB-78BDFFCCB3E0}"/>
              </a:ext>
            </a:extLst>
          </p:cNvPr>
          <p:cNvSpPr/>
          <p:nvPr/>
        </p:nvSpPr>
        <p:spPr>
          <a:xfrm>
            <a:off x="6890716" y="2301255"/>
            <a:ext cx="1696278" cy="731223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DB of </a:t>
            </a:r>
            <a:r>
              <a:rPr lang="it-IT" dirty="0" err="1"/>
              <a:t>credentials</a:t>
            </a:r>
            <a:endParaRPr lang="it-IT" dirty="0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B2CCB7E-36DB-A9D5-7EDA-AA084D6A168A}"/>
              </a:ext>
            </a:extLst>
          </p:cNvPr>
          <p:cNvSpPr/>
          <p:nvPr/>
        </p:nvSpPr>
        <p:spPr>
          <a:xfrm>
            <a:off x="10067550" y="2319310"/>
            <a:ext cx="1696278" cy="731223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DB of </a:t>
            </a:r>
            <a:r>
              <a:rPr lang="it-IT" dirty="0" err="1"/>
              <a:t>protected</a:t>
            </a:r>
            <a:r>
              <a:rPr lang="it-IT" dirty="0"/>
              <a:t> </a:t>
            </a:r>
            <a:r>
              <a:rPr lang="it-IT" dirty="0" err="1"/>
              <a:t>resources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B8FACD3-F829-2340-3156-06ACAAC91660}"/>
              </a:ext>
            </a:extLst>
          </p:cNvPr>
          <p:cNvCxnSpPr>
            <a:cxnSpLocks/>
          </p:cNvCxnSpPr>
          <p:nvPr/>
        </p:nvCxnSpPr>
        <p:spPr>
          <a:xfrm>
            <a:off x="11134360" y="3134417"/>
            <a:ext cx="0" cy="396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CDA34E5-AC82-8159-D1D3-FD831F16BABA}"/>
              </a:ext>
            </a:extLst>
          </p:cNvPr>
          <p:cNvCxnSpPr>
            <a:cxnSpLocks/>
          </p:cNvCxnSpPr>
          <p:nvPr/>
        </p:nvCxnSpPr>
        <p:spPr>
          <a:xfrm flipV="1">
            <a:off x="10818962" y="3088322"/>
            <a:ext cx="0" cy="75621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B2BC8B50-AD52-4F14-C7EA-30451CB0A1C8}"/>
              </a:ext>
            </a:extLst>
          </p:cNvPr>
          <p:cNvSpPr/>
          <p:nvPr/>
        </p:nvSpPr>
        <p:spPr>
          <a:xfrm>
            <a:off x="6979692" y="3516254"/>
            <a:ext cx="4869477" cy="181275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b="1" dirty="0">
                <a:latin typeface="Palatino Linotype" panose="02040502050505030304" pitchFamily="18" charset="0"/>
              </a:rPr>
              <a:t>Access control </a:t>
            </a:r>
            <a:r>
              <a:rPr lang="it-IT" b="1" dirty="0" err="1">
                <a:latin typeface="Palatino Linotype" panose="02040502050505030304" pitchFamily="18" charset="0"/>
              </a:rPr>
              <a:t>program</a:t>
            </a:r>
            <a:endParaRPr lang="it-IT" b="1" dirty="0">
              <a:latin typeface="Palatino Linotype" panose="02040502050505030304" pitchFamily="18" charset="0"/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2FBDAB2-31E1-2DEB-A9FB-D7931D873DB5}"/>
              </a:ext>
            </a:extLst>
          </p:cNvPr>
          <p:cNvCxnSpPr/>
          <p:nvPr/>
        </p:nvCxnSpPr>
        <p:spPr>
          <a:xfrm>
            <a:off x="2329201" y="2662230"/>
            <a:ext cx="42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95A6780-F9B0-B203-4922-7595D8F6A690}"/>
              </a:ext>
            </a:extLst>
          </p:cNvPr>
          <p:cNvCxnSpPr>
            <a:cxnSpLocks/>
          </p:cNvCxnSpPr>
          <p:nvPr/>
        </p:nvCxnSpPr>
        <p:spPr>
          <a:xfrm flipH="1">
            <a:off x="2329201" y="3607364"/>
            <a:ext cx="42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338087-57CF-9816-27E4-B053D084AC38}"/>
              </a:ext>
            </a:extLst>
          </p:cNvPr>
          <p:cNvSpPr txBox="1"/>
          <p:nvPr/>
        </p:nvSpPr>
        <p:spPr>
          <a:xfrm>
            <a:off x="2881017" y="2307087"/>
            <a:ext cx="30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Unauthorized request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AE95755-70C4-3AFE-4B56-5423E3148CBB}"/>
              </a:ext>
            </a:extLst>
          </p:cNvPr>
          <p:cNvSpPr txBox="1"/>
          <p:nvPr/>
        </p:nvSpPr>
        <p:spPr>
          <a:xfrm>
            <a:off x="2506828" y="2878707"/>
            <a:ext cx="36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Authorization is needed </a:t>
            </a:r>
          </a:p>
          <a:p>
            <a:pPr algn="ctr"/>
            <a:r>
              <a:rPr lang="en-GB" dirty="0">
                <a:latin typeface="Palatino Linotype" panose="02040502050505030304" pitchFamily="18" charset="0"/>
              </a:rPr>
              <a:t>+ random nonce (large number, N)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DBFF0F4-992F-8E02-99CC-9ECD4E4EF3B4}"/>
              </a:ext>
            </a:extLst>
          </p:cNvPr>
          <p:cNvCxnSpPr/>
          <p:nvPr/>
        </p:nvCxnSpPr>
        <p:spPr>
          <a:xfrm>
            <a:off x="2387856" y="5031717"/>
            <a:ext cx="42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D9BC6B-1C1A-D419-9618-E0FDD4AE5205}"/>
              </a:ext>
            </a:extLst>
          </p:cNvPr>
          <p:cNvSpPr txBox="1"/>
          <p:nvPr/>
        </p:nvSpPr>
        <p:spPr>
          <a:xfrm>
            <a:off x="6364307" y="4848511"/>
            <a:ext cx="348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h(credentials, N)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9B4664D-3E65-0245-377F-507649061FB3}"/>
              </a:ext>
            </a:extLst>
          </p:cNvPr>
          <p:cNvCxnSpPr>
            <a:cxnSpLocks/>
          </p:cNvCxnSpPr>
          <p:nvPr/>
        </p:nvCxnSpPr>
        <p:spPr>
          <a:xfrm flipH="1">
            <a:off x="2362483" y="5707287"/>
            <a:ext cx="42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D13DE12-2C8B-64D3-6422-9DDA93B16570}"/>
              </a:ext>
            </a:extLst>
          </p:cNvPr>
          <p:cNvSpPr txBox="1"/>
          <p:nvPr/>
        </p:nvSpPr>
        <p:spPr>
          <a:xfrm>
            <a:off x="2209205" y="5261616"/>
            <a:ext cx="44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Server’s response to authorized request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3C8A598-D8DB-6A96-600E-22940FB2354A}"/>
              </a:ext>
            </a:extLst>
          </p:cNvPr>
          <p:cNvSpPr/>
          <p:nvPr/>
        </p:nvSpPr>
        <p:spPr>
          <a:xfrm>
            <a:off x="7559280" y="4367176"/>
            <a:ext cx="665137" cy="37401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Palatino Linotype" panose="02040502050505030304" pitchFamily="18" charset="0"/>
              </a:rPr>
              <a:t>h(·)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F8CAC97-E4B0-5BC6-7B61-CF3CF7A87D83}"/>
              </a:ext>
            </a:extLst>
          </p:cNvPr>
          <p:cNvSpPr txBox="1"/>
          <p:nvPr/>
        </p:nvSpPr>
        <p:spPr>
          <a:xfrm>
            <a:off x="2710017" y="4570783"/>
            <a:ext cx="348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h(credentials, N)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081ADE8-6800-A05D-E66B-D054C4A31315}"/>
              </a:ext>
            </a:extLst>
          </p:cNvPr>
          <p:cNvSpPr txBox="1"/>
          <p:nvPr/>
        </p:nvSpPr>
        <p:spPr>
          <a:xfrm>
            <a:off x="7015074" y="3796616"/>
            <a:ext cx="18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credentials, N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59E5611-B356-79C6-247E-A0E192CE143A}"/>
              </a:ext>
            </a:extLst>
          </p:cNvPr>
          <p:cNvSpPr txBox="1"/>
          <p:nvPr/>
        </p:nvSpPr>
        <p:spPr>
          <a:xfrm>
            <a:off x="8430057" y="4365490"/>
            <a:ext cx="20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h’(credentials, N)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4D341DE-D702-6C5E-2831-76A8750E8905}"/>
              </a:ext>
            </a:extLst>
          </p:cNvPr>
          <p:cNvCxnSpPr>
            <a:cxnSpLocks/>
          </p:cNvCxnSpPr>
          <p:nvPr/>
        </p:nvCxnSpPr>
        <p:spPr>
          <a:xfrm>
            <a:off x="7891848" y="4128445"/>
            <a:ext cx="1" cy="2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3726129-0D8D-9610-73CF-C1EBD2314B52}"/>
              </a:ext>
            </a:extLst>
          </p:cNvPr>
          <p:cNvCxnSpPr>
            <a:cxnSpLocks/>
          </p:cNvCxnSpPr>
          <p:nvPr/>
        </p:nvCxnSpPr>
        <p:spPr>
          <a:xfrm flipV="1">
            <a:off x="8224417" y="4557879"/>
            <a:ext cx="3094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592EFE2-AF87-BA4D-0D14-B70942176D56}"/>
              </a:ext>
            </a:extLst>
          </p:cNvPr>
          <p:cNvCxnSpPr>
            <a:cxnSpLocks/>
          </p:cNvCxnSpPr>
          <p:nvPr/>
        </p:nvCxnSpPr>
        <p:spPr>
          <a:xfrm>
            <a:off x="9001220" y="5048053"/>
            <a:ext cx="463512" cy="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53CB6E11-07D8-CB07-9DA8-E15CAAEDC52E}"/>
              </a:ext>
            </a:extLst>
          </p:cNvPr>
          <p:cNvSpPr/>
          <p:nvPr/>
        </p:nvSpPr>
        <p:spPr>
          <a:xfrm>
            <a:off x="9510737" y="4849461"/>
            <a:ext cx="2164879" cy="37401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Palatino Linotype" panose="02040502050505030304" pitchFamily="18" charset="0"/>
              </a:rPr>
              <a:t>Digest </a:t>
            </a:r>
            <a:r>
              <a:rPr lang="it-IT" b="1" dirty="0" err="1">
                <a:latin typeface="Palatino Linotype" panose="02040502050505030304" pitchFamily="18" charset="0"/>
              </a:rPr>
              <a:t>comparison</a:t>
            </a:r>
            <a:endParaRPr lang="it-IT" b="1" dirty="0">
              <a:latin typeface="Palatino Linotype" panose="02040502050505030304" pitchFamily="18" charset="0"/>
            </a:endParaRPr>
          </a:p>
        </p:txBody>
      </p: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7520DB77-C77B-84A2-46B4-E2D31A9844D0}"/>
              </a:ext>
            </a:extLst>
          </p:cNvPr>
          <p:cNvCxnSpPr>
            <a:cxnSpLocks/>
            <a:stCxn id="28" idx="3"/>
            <a:endCxn id="37" idx="0"/>
          </p:cNvCxnSpPr>
          <p:nvPr/>
        </p:nvCxnSpPr>
        <p:spPr>
          <a:xfrm>
            <a:off x="10431715" y="4550156"/>
            <a:ext cx="161462" cy="2993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701DA84-7F9A-688E-2FAE-0A72E7CEBD9B}"/>
              </a:ext>
            </a:extLst>
          </p:cNvPr>
          <p:cNvCxnSpPr>
            <a:cxnSpLocks/>
          </p:cNvCxnSpPr>
          <p:nvPr/>
        </p:nvCxnSpPr>
        <p:spPr>
          <a:xfrm flipV="1">
            <a:off x="7368900" y="3047802"/>
            <a:ext cx="0" cy="46845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43EEDAA-42CB-9CE9-5D0F-73F6F2F168E9}"/>
              </a:ext>
            </a:extLst>
          </p:cNvPr>
          <p:cNvCxnSpPr>
            <a:cxnSpLocks/>
          </p:cNvCxnSpPr>
          <p:nvPr/>
        </p:nvCxnSpPr>
        <p:spPr>
          <a:xfrm>
            <a:off x="7806977" y="3059334"/>
            <a:ext cx="0" cy="7600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CA443672-9B31-632F-68F9-2C33A1CEF90D}"/>
              </a:ext>
            </a:extLst>
          </p:cNvPr>
          <p:cNvCxnSpPr>
            <a:cxnSpLocks/>
          </p:cNvCxnSpPr>
          <p:nvPr/>
        </p:nvCxnSpPr>
        <p:spPr>
          <a:xfrm>
            <a:off x="6668289" y="5031717"/>
            <a:ext cx="576000" cy="27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a gomito 78">
            <a:extLst>
              <a:ext uri="{FF2B5EF4-FFF2-40B4-BE49-F238E27FC236}">
                <a16:creationId xmlns:a16="http://schemas.microsoft.com/office/drawing/2014/main" id="{D822FBD2-AD28-D043-4E77-B64FFF108F76}"/>
              </a:ext>
            </a:extLst>
          </p:cNvPr>
          <p:cNvCxnSpPr/>
          <p:nvPr/>
        </p:nvCxnSpPr>
        <p:spPr>
          <a:xfrm rot="10800000" flipV="1">
            <a:off x="6635856" y="5252731"/>
            <a:ext cx="4017188" cy="441536"/>
          </a:xfrm>
          <a:prstGeom prst="bentConnector3">
            <a:avLst>
              <a:gd name="adj1" fmla="val -189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80">
            <a:extLst>
              <a:ext uri="{FF2B5EF4-FFF2-40B4-BE49-F238E27FC236}">
                <a16:creationId xmlns:a16="http://schemas.microsoft.com/office/drawing/2014/main" id="{3389E7AA-83F2-6AEC-E1EC-C672826DA5C3}"/>
              </a:ext>
            </a:extLst>
          </p:cNvPr>
          <p:cNvSpPr/>
          <p:nvPr/>
        </p:nvSpPr>
        <p:spPr>
          <a:xfrm>
            <a:off x="1106156" y="4003714"/>
            <a:ext cx="665137" cy="37401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Palatino Linotype" panose="02040502050505030304" pitchFamily="18" charset="0"/>
              </a:rPr>
              <a:t>h(·)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66E6A4C1-83E8-ED3D-1EC2-4BC880B2A278}"/>
              </a:ext>
            </a:extLst>
          </p:cNvPr>
          <p:cNvSpPr txBox="1"/>
          <p:nvPr/>
        </p:nvSpPr>
        <p:spPr>
          <a:xfrm>
            <a:off x="561950" y="3433154"/>
            <a:ext cx="18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credentials, N</a:t>
            </a:r>
          </a:p>
        </p:txBody>
      </p: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2A888E8F-B87F-950C-FF5B-53DD3D3DE621}"/>
              </a:ext>
            </a:extLst>
          </p:cNvPr>
          <p:cNvCxnSpPr>
            <a:cxnSpLocks/>
          </p:cNvCxnSpPr>
          <p:nvPr/>
        </p:nvCxnSpPr>
        <p:spPr>
          <a:xfrm>
            <a:off x="1438724" y="3764983"/>
            <a:ext cx="1" cy="2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a gomito 83">
            <a:extLst>
              <a:ext uri="{FF2B5EF4-FFF2-40B4-BE49-F238E27FC236}">
                <a16:creationId xmlns:a16="http://schemas.microsoft.com/office/drawing/2014/main" id="{6E695250-2E1B-11B1-64BF-82BF541FE690}"/>
              </a:ext>
            </a:extLst>
          </p:cNvPr>
          <p:cNvCxnSpPr>
            <a:cxnSpLocks/>
            <a:stCxn id="81" idx="2"/>
          </p:cNvCxnSpPr>
          <p:nvPr/>
        </p:nvCxnSpPr>
        <p:spPr>
          <a:xfrm rot="16200000" flipH="1">
            <a:off x="1505566" y="4310888"/>
            <a:ext cx="653989" cy="7876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D0F74CC3-48B2-478C-A122-9AE68049460D}"/>
              </a:ext>
            </a:extLst>
          </p:cNvPr>
          <p:cNvCxnSpPr>
            <a:cxnSpLocks/>
          </p:cNvCxnSpPr>
          <p:nvPr/>
        </p:nvCxnSpPr>
        <p:spPr>
          <a:xfrm flipH="1">
            <a:off x="8224417" y="3056586"/>
            <a:ext cx="0" cy="46845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65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21" grpId="0"/>
      <p:bldP spid="24" grpId="0"/>
      <p:bldP spid="22" grpId="0" animBg="1"/>
      <p:bldP spid="26" grpId="0"/>
      <p:bldP spid="27" grpId="0"/>
      <p:bldP spid="28" grpId="0"/>
      <p:bldP spid="37" grpId="0" animBg="1"/>
      <p:bldP spid="81" grpId="0" animBg="1"/>
      <p:bldP spid="8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20852-2F0B-454F-9122-43538DC4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of delegated authorization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B4D76-AAF3-894D-A36A-0B05531C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20503"/>
          </a:xfrm>
        </p:spPr>
        <p:txBody>
          <a:bodyPr>
            <a:normAutofit/>
          </a:bodyPr>
          <a:lstStyle/>
          <a:p>
            <a:r>
              <a:rPr lang="en-US" dirty="0"/>
              <a:t>A third-party app wants to access some resources of another service provider, whose access is restricted by authorization.</a:t>
            </a:r>
          </a:p>
          <a:p>
            <a:pPr marL="914400" lvl="2" indent="0">
              <a:buNone/>
            </a:pPr>
            <a:r>
              <a:rPr lang="en-US" sz="2400" dirty="0"/>
              <a:t>The authorization must be delegated to the third-party app.</a:t>
            </a:r>
          </a:p>
          <a:p>
            <a:endParaRPr lang="en-US" dirty="0"/>
          </a:p>
          <a:p>
            <a:r>
              <a:rPr lang="en-US" dirty="0"/>
              <a:t>Today delegated authorization is very common: </a:t>
            </a:r>
          </a:p>
          <a:p>
            <a:pPr lvl="1"/>
            <a:r>
              <a:rPr lang="en-US" sz="2400" dirty="0"/>
              <a:t>Your Strava app may synchronize your Fitbit data </a:t>
            </a:r>
          </a:p>
          <a:p>
            <a:pPr marL="457200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 Fitbit authorization is delegated to Strava</a:t>
            </a:r>
          </a:p>
          <a:p>
            <a:pPr lvl="1"/>
            <a:r>
              <a:rPr lang="en-US" sz="2400" dirty="0"/>
              <a:t>You may share your preferred song in Spotify on your Facebook profile </a:t>
            </a:r>
          </a:p>
          <a:p>
            <a:pPr marL="914400" lvl="2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Facebook authorization is delegated to Spotify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a third-party app perform delegated authorization?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9D0F17-AFB0-8940-94A8-58015333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90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D3E86-C0E5-2447-BF36-1F0F92C0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incorrect solution: sharing login credentials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8B3E47-0F22-9444-AACA-9351B892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42</a:t>
            </a:fld>
            <a:endParaRPr lang="en-GB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21CFC23-D22B-4E40-8E41-B9236C460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7" b="5925"/>
          <a:stretch/>
        </p:blipFill>
        <p:spPr>
          <a:xfrm>
            <a:off x="554420" y="1270059"/>
            <a:ext cx="11083160" cy="54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21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EEBDA-D940-694F-B9CB-3A3DC5E7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OAuth</a:t>
            </a:r>
            <a:r>
              <a:rPr lang="it-IT" dirty="0"/>
              <a:t> </a:t>
            </a:r>
            <a:r>
              <a:rPr lang="it-IT" dirty="0" err="1"/>
              <a:t>protocol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B8408D-98C4-C342-BF8A-2EF822DCE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10455"/>
          </a:xfrm>
        </p:spPr>
        <p:txBody>
          <a:bodyPr>
            <a:normAutofit/>
          </a:bodyPr>
          <a:lstStyle/>
          <a:p>
            <a:r>
              <a:rPr lang="en-GB" b="1" dirty="0"/>
              <a:t>OAuth (Open Authorization): </a:t>
            </a:r>
            <a:r>
              <a:rPr lang="en-GB" dirty="0"/>
              <a:t>a protocol for delegated authorization that does not require to share credentials with the third-party app.</a:t>
            </a:r>
          </a:p>
          <a:p>
            <a:r>
              <a:rPr lang="en-GB" dirty="0"/>
              <a:t>2007: First version (OAuth 1.0)</a:t>
            </a:r>
          </a:p>
          <a:p>
            <a:r>
              <a:rPr lang="en-GB" dirty="0"/>
              <a:t>2012: Second version (OAuth 2.0)</a:t>
            </a:r>
          </a:p>
          <a:p>
            <a:r>
              <a:rPr lang="en-GB" dirty="0"/>
              <a:t>Main co-author is Blaine Cook, one of the developers of Twitter.</a:t>
            </a:r>
          </a:p>
          <a:p>
            <a:r>
              <a:rPr lang="en-GB" dirty="0"/>
              <a:t>Today OAuth is commonly used by companies such as Twitter, Amazon, Google, Facebook and Microsoft to permit the users to share information about their accounts with third-party applications or websites.</a:t>
            </a:r>
          </a:p>
          <a:p>
            <a:endParaRPr lang="en-GB" dirty="0"/>
          </a:p>
          <a:p>
            <a:pPr marL="1257300" lvl="3" indent="0">
              <a:buNone/>
            </a:pPr>
            <a:r>
              <a:rPr lang="en-GB" sz="2400" u="sng" dirty="0"/>
              <a:t>Why do we study OAuth?</a:t>
            </a:r>
            <a:r>
              <a:rPr lang="en-GB" sz="2400" dirty="0"/>
              <a:t> </a:t>
            </a:r>
          </a:p>
          <a:p>
            <a:pPr marL="1257300" lvl="3" indent="0">
              <a:buNone/>
            </a:pPr>
            <a:r>
              <a:rPr lang="en-GB" sz="2400" dirty="0"/>
              <a:t>If you develop an app that integrates data from third-party servers that require authorization, you may need to use OAuth to request resources.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D5D84E-9B3A-464E-8573-32F27C2F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43</a:t>
            </a:fld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B0BDB38-2241-4435-40A3-CF23B5F56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68" y="4972908"/>
            <a:ext cx="1218029" cy="12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8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OAuth</a:t>
            </a:r>
            <a:r>
              <a:rPr lang="it-IT" dirty="0"/>
              <a:t> </a:t>
            </a:r>
            <a:r>
              <a:rPr lang="it-IT" dirty="0" err="1"/>
              <a:t>roles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192689"/>
          </a:xfrm>
        </p:spPr>
        <p:txBody>
          <a:bodyPr/>
          <a:lstStyle/>
          <a:p>
            <a:r>
              <a:rPr lang="en-GB" b="1" dirty="0"/>
              <a:t>Resource owner</a:t>
            </a:r>
            <a:r>
              <a:rPr lang="en-GB" dirty="0"/>
              <a:t>: The </a:t>
            </a:r>
            <a:r>
              <a:rPr lang="en-GB" i="1" dirty="0"/>
              <a:t>user</a:t>
            </a:r>
            <a:r>
              <a:rPr lang="en-GB" dirty="0"/>
              <a:t> who authorizes a third-party </a:t>
            </a:r>
            <a:r>
              <a:rPr lang="en-GB" i="1" dirty="0"/>
              <a:t>application</a:t>
            </a:r>
            <a:r>
              <a:rPr lang="en-GB" dirty="0"/>
              <a:t> to access their data. </a:t>
            </a:r>
          </a:p>
          <a:p>
            <a:pPr lvl="1"/>
            <a:r>
              <a:rPr lang="en-GB" sz="2400" dirty="0"/>
              <a:t>The application’s access to the user’s data is </a:t>
            </a:r>
            <a:r>
              <a:rPr lang="en-GB" sz="2400" u="sng" dirty="0"/>
              <a:t>limited to the scope</a:t>
            </a:r>
            <a:r>
              <a:rPr lang="en-GB" sz="2400" dirty="0"/>
              <a:t> of the authorization granted (e.g., read or write access).</a:t>
            </a:r>
            <a:endParaRPr lang="en-GB" dirty="0"/>
          </a:p>
          <a:p>
            <a:r>
              <a:rPr lang="en-GB" b="1" dirty="0"/>
              <a:t>Client</a:t>
            </a:r>
            <a:r>
              <a:rPr lang="en-GB" dirty="0"/>
              <a:t>: The third-party </a:t>
            </a:r>
            <a:r>
              <a:rPr lang="en-GB" i="1" dirty="0"/>
              <a:t>application</a:t>
            </a:r>
            <a:r>
              <a:rPr lang="en-GB" dirty="0"/>
              <a:t> that wants to access the </a:t>
            </a:r>
            <a:r>
              <a:rPr lang="en-GB" i="1" dirty="0"/>
              <a:t>user</a:t>
            </a:r>
            <a:r>
              <a:rPr lang="en-GB" dirty="0"/>
              <a:t>’s account. </a:t>
            </a:r>
          </a:p>
          <a:p>
            <a:pPr lvl="1"/>
            <a:r>
              <a:rPr lang="en-GB" sz="2400" dirty="0"/>
              <a:t>The client must be authorized by the user.</a:t>
            </a:r>
          </a:p>
          <a:p>
            <a:pPr lvl="1"/>
            <a:r>
              <a:rPr lang="en-GB" sz="2400" dirty="0"/>
              <a:t>The authorization must be validated by an API of the authorization server.</a:t>
            </a:r>
          </a:p>
          <a:p>
            <a:r>
              <a:rPr lang="en-GB" b="1" dirty="0"/>
              <a:t>Resource server</a:t>
            </a:r>
            <a:r>
              <a:rPr lang="en-GB" dirty="0"/>
              <a:t>: The server hosting the protected user data.</a:t>
            </a:r>
          </a:p>
          <a:p>
            <a:r>
              <a:rPr lang="en-GB" b="1" dirty="0"/>
              <a:t>Authorization server</a:t>
            </a:r>
            <a:r>
              <a:rPr lang="en-GB" dirty="0"/>
              <a:t>: It verifies the identity of the </a:t>
            </a:r>
            <a:r>
              <a:rPr lang="en-GB" i="1" dirty="0"/>
              <a:t>user</a:t>
            </a:r>
            <a:r>
              <a:rPr lang="en-GB" dirty="0"/>
              <a:t> and issues access tokens to the third-party </a:t>
            </a:r>
            <a:r>
              <a:rPr lang="en-GB" i="1" dirty="0"/>
              <a:t>application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OAuth</a:t>
            </a:r>
            <a:r>
              <a:rPr lang="it-IT" dirty="0"/>
              <a:t> </a:t>
            </a:r>
            <a:r>
              <a:rPr lang="it-IT" dirty="0" err="1"/>
              <a:t>abstract</a:t>
            </a:r>
            <a:r>
              <a:rPr lang="it-IT" dirty="0"/>
              <a:t> model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45</a:t>
            </a:fld>
            <a:endParaRPr lang="en-GB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6EA332D-7570-B544-A6E7-C4F09425C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 r="7239" b="5614"/>
          <a:stretch/>
        </p:blipFill>
        <p:spPr>
          <a:xfrm>
            <a:off x="1648917" y="1831613"/>
            <a:ext cx="8346349" cy="4927339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9AE0F16-E814-B95A-C736-3BBECBA2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662505"/>
          </a:xfrm>
        </p:spPr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: a printing service app </a:t>
            </a:r>
            <a:r>
              <a:rPr lang="it-IT" dirty="0" err="1"/>
              <a:t>wants</a:t>
            </a:r>
            <a:r>
              <a:rPr lang="it-IT" dirty="0"/>
              <a:t> to access Google drive </a:t>
            </a:r>
            <a:r>
              <a:rPr lang="it-IT" dirty="0" err="1"/>
              <a:t>photos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321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 </a:t>
            </a:r>
            <a:r>
              <a:rPr lang="it-IT" dirty="0" err="1"/>
              <a:t>registration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81458"/>
          </a:xfrm>
        </p:spPr>
        <p:txBody>
          <a:bodyPr>
            <a:normAutofit/>
          </a:bodyPr>
          <a:lstStyle/>
          <a:p>
            <a:r>
              <a:rPr lang="en-GB" dirty="0"/>
              <a:t>The third-party app (e.g. the printing app) must be registered with the service provider (e.g. Google). </a:t>
            </a:r>
          </a:p>
          <a:p>
            <a:r>
              <a:rPr lang="en-GB" dirty="0"/>
              <a:t>The third-party app’s developer must complete a </a:t>
            </a:r>
            <a:r>
              <a:rPr lang="en-GB" b="1" dirty="0"/>
              <a:t>registration form</a:t>
            </a:r>
            <a:r>
              <a:rPr lang="en-GB" dirty="0"/>
              <a:t> (usually</a:t>
            </a:r>
            <a:r>
              <a:rPr lang="en-GB" b="1" dirty="0"/>
              <a:t> </a:t>
            </a:r>
            <a:r>
              <a:rPr lang="en-GB" dirty="0"/>
              <a:t>in the developer page of the service’s website) providing details about the app.</a:t>
            </a:r>
          </a:p>
          <a:p>
            <a:pPr marL="1257300" lvl="3" indent="0">
              <a:buNone/>
            </a:pPr>
            <a:endParaRPr lang="en-GB" sz="2400" b="1" dirty="0"/>
          </a:p>
          <a:p>
            <a:pPr marL="1257300" lvl="3" indent="0">
              <a:buNone/>
            </a:pPr>
            <a:r>
              <a:rPr lang="en-GB" sz="2400" b="1" dirty="0"/>
              <a:t>Redirect URI </a:t>
            </a:r>
            <a:r>
              <a:rPr lang="en-GB" sz="2400" dirty="0"/>
              <a:t>(or </a:t>
            </a:r>
            <a:r>
              <a:rPr lang="en-GB" sz="2400" b="1" dirty="0" err="1"/>
              <a:t>Callback</a:t>
            </a:r>
            <a:r>
              <a:rPr lang="en-GB" sz="2400" b="1" dirty="0"/>
              <a:t> URL</a:t>
            </a:r>
            <a:r>
              <a:rPr lang="en-GB" sz="2400" dirty="0"/>
              <a:t>): where the service will redirect the user after they authorize (or deny) the third-party app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the part of the third-party app that handles authorization codes and access tokens.</a:t>
            </a:r>
          </a:p>
          <a:p>
            <a:endParaRPr lang="en-GB" dirty="0"/>
          </a:p>
          <a:p>
            <a:r>
              <a:rPr lang="en-GB" dirty="0"/>
              <a:t>Once the third-party app is registered, the service issues client credentials:</a:t>
            </a:r>
          </a:p>
          <a:p>
            <a:pPr lvl="1"/>
            <a:r>
              <a:rPr lang="en-GB" sz="2400" b="1" dirty="0"/>
              <a:t>Client ID</a:t>
            </a:r>
            <a:r>
              <a:rPr lang="en-GB" sz="2400" dirty="0"/>
              <a:t>: a public string used by the service to identify the client.</a:t>
            </a:r>
          </a:p>
          <a:p>
            <a:pPr lvl="1"/>
            <a:r>
              <a:rPr lang="en-GB" sz="2400" b="1" dirty="0"/>
              <a:t>Client secret</a:t>
            </a:r>
            <a:r>
              <a:rPr lang="en-GB" sz="2400" dirty="0"/>
              <a:t>: a private password used to authenticate the identity of the client when the app requests to access a user’s data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46</a:t>
            </a:fld>
            <a:endParaRPr lang="en-GB"/>
          </a:p>
        </p:txBody>
      </p:sp>
      <p:sp>
        <p:nvSpPr>
          <p:cNvPr id="5" name="Freccia curva 4">
            <a:extLst>
              <a:ext uri="{FF2B5EF4-FFF2-40B4-BE49-F238E27FC236}">
                <a16:creationId xmlns:a16="http://schemas.microsoft.com/office/drawing/2014/main" id="{9B58C75B-6D7B-F126-955E-8A65ACD64551}"/>
              </a:ext>
            </a:extLst>
          </p:cNvPr>
          <p:cNvSpPr/>
          <p:nvPr/>
        </p:nvSpPr>
        <p:spPr>
          <a:xfrm rot="10800000" flipH="1">
            <a:off x="1011836" y="2911839"/>
            <a:ext cx="667062" cy="1034322"/>
          </a:xfrm>
          <a:prstGeom prst="ben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1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delegated</a:t>
            </a:r>
            <a:r>
              <a:rPr lang="it-IT" dirty="0"/>
              <a:t> authentication with </a:t>
            </a:r>
            <a:r>
              <a:rPr lang="it-IT" dirty="0" err="1"/>
              <a:t>OAuth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47</a:t>
            </a:fld>
            <a:endParaRPr lang="en-GB"/>
          </a:p>
        </p:txBody>
      </p:sp>
      <p:sp>
        <p:nvSpPr>
          <p:cNvPr id="16" name="Rettangolo 15"/>
          <p:cNvSpPr/>
          <p:nvPr/>
        </p:nvSpPr>
        <p:spPr>
          <a:xfrm>
            <a:off x="358165" y="1234127"/>
            <a:ext cx="117548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200" b="1" dirty="0" err="1">
                <a:latin typeface="Palatino Linotype" panose="02040502050505030304" pitchFamily="18" charset="0"/>
              </a:rPr>
              <a:t>Example</a:t>
            </a:r>
            <a:r>
              <a:rPr lang="it-IT" sz="2200" dirty="0">
                <a:latin typeface="Palatino Linotype" panose="02040502050505030304" pitchFamily="18" charset="0"/>
              </a:rPr>
              <a:t>: The app yelp.com </a:t>
            </a:r>
            <a:r>
              <a:rPr lang="it-IT" sz="2200" dirty="0" err="1">
                <a:latin typeface="Palatino Linotype" panose="02040502050505030304" pitchFamily="18" charset="0"/>
              </a:rPr>
              <a:t>wants</a:t>
            </a:r>
            <a:r>
              <a:rPr lang="it-IT" sz="2200" dirty="0">
                <a:latin typeface="Palatino Linotype" panose="02040502050505030304" pitchFamily="18" charset="0"/>
              </a:rPr>
              <a:t> to </a:t>
            </a:r>
            <a:r>
              <a:rPr lang="it-IT" sz="2200" dirty="0" err="1">
                <a:latin typeface="Palatino Linotype" panose="02040502050505030304" pitchFamily="18" charset="0"/>
              </a:rPr>
              <a:t>get</a:t>
            </a:r>
            <a:r>
              <a:rPr lang="it-IT" sz="2200" dirty="0">
                <a:latin typeface="Palatino Linotype" panose="02040502050505030304" pitchFamily="18" charset="0"/>
              </a:rPr>
              <a:t> access to a </a:t>
            </a:r>
            <a:r>
              <a:rPr lang="it-IT" sz="2200" dirty="0" err="1">
                <a:latin typeface="Palatino Linotype" panose="02040502050505030304" pitchFamily="18" charset="0"/>
              </a:rPr>
              <a:t>user’s</a:t>
            </a:r>
            <a:r>
              <a:rPr lang="it-IT" sz="2200" dirty="0">
                <a:latin typeface="Palatino Linotype" panose="02040502050505030304" pitchFamily="18" charset="0"/>
              </a:rPr>
              <a:t> Google account </a:t>
            </a:r>
            <a:r>
              <a:rPr lang="it-IT" sz="2200" dirty="0" err="1">
                <a:latin typeface="Palatino Linotype" panose="02040502050505030304" pitchFamily="18" charset="0"/>
              </a:rPr>
              <a:t>profile</a:t>
            </a:r>
            <a:r>
              <a:rPr lang="it-IT" sz="2200" dirty="0">
                <a:latin typeface="Palatino Linotype" panose="02040502050505030304" pitchFamily="18" charset="0"/>
              </a:rPr>
              <a:t> </a:t>
            </a:r>
            <a:r>
              <a:rPr lang="it-IT" sz="2200" dirty="0" err="1">
                <a:latin typeface="Palatino Linotype" panose="02040502050505030304" pitchFamily="18" charset="0"/>
              </a:rPr>
              <a:t>contacts</a:t>
            </a:r>
            <a:r>
              <a:rPr lang="it-IT" sz="2200" dirty="0">
                <a:latin typeface="Palatino Linotype" panose="02040502050505030304" pitchFamily="18" charset="0"/>
              </a:rPr>
              <a:t>.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0275A88-0CC0-049F-B0EC-598BE5CA05DB}"/>
              </a:ext>
            </a:extLst>
          </p:cNvPr>
          <p:cNvSpPr/>
          <p:nvPr/>
        </p:nvSpPr>
        <p:spPr>
          <a:xfrm>
            <a:off x="1416006" y="2223268"/>
            <a:ext cx="2390776" cy="1378135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39F07CA-518F-2C2F-8844-92EFFBCB0C07}"/>
              </a:ext>
            </a:extLst>
          </p:cNvPr>
          <p:cNvSpPr txBox="1"/>
          <p:nvPr/>
        </p:nvSpPr>
        <p:spPr>
          <a:xfrm>
            <a:off x="7551999" y="1725873"/>
            <a:ext cx="3241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>
                <a:latin typeface="Palatino Linotype" panose="02040502050505030304" pitchFamily="18" charset="0"/>
              </a:rPr>
              <a:t>Authorization</a:t>
            </a:r>
            <a:r>
              <a:rPr lang="it-IT" sz="2200" dirty="0">
                <a:latin typeface="Palatino Linotype" panose="02040502050505030304" pitchFamily="18" charset="0"/>
              </a:rPr>
              <a:t> server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4AB09E-B6D5-6A26-9977-2AF8DF4765FC}"/>
              </a:ext>
            </a:extLst>
          </p:cNvPr>
          <p:cNvSpPr txBox="1"/>
          <p:nvPr/>
        </p:nvSpPr>
        <p:spPr>
          <a:xfrm>
            <a:off x="1416006" y="2280716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yelp.com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FE44190-08C9-239C-742C-8498E6642B51}"/>
              </a:ext>
            </a:extLst>
          </p:cNvPr>
          <p:cNvSpPr/>
          <p:nvPr/>
        </p:nvSpPr>
        <p:spPr>
          <a:xfrm>
            <a:off x="1535068" y="2683246"/>
            <a:ext cx="2152650" cy="45819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Palatino Linotype" panose="02040502050505030304" pitchFamily="18" charset="0"/>
              </a:rPr>
              <a:t>Connect with Google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318A74-C61C-FDA0-68E9-F51B29A8F2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2260842"/>
            <a:ext cx="671604" cy="67160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5A5D02-B1E0-1D75-2ACF-F9CB0BA55D0B}"/>
              </a:ext>
            </a:extLst>
          </p:cNvPr>
          <p:cNvSpPr txBox="1"/>
          <p:nvPr/>
        </p:nvSpPr>
        <p:spPr>
          <a:xfrm>
            <a:off x="12029" y="2837143"/>
            <a:ext cx="1563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latin typeface="Palatino Linotype" panose="02040502050505030304" pitchFamily="18" charset="0"/>
              </a:rPr>
              <a:t>Resource </a:t>
            </a:r>
            <a:r>
              <a:rPr lang="it-IT" sz="2200" dirty="0" err="1">
                <a:latin typeface="Palatino Linotype" panose="02040502050505030304" pitchFamily="18" charset="0"/>
              </a:rPr>
              <a:t>owner</a:t>
            </a:r>
            <a:endParaRPr lang="it-IT" sz="2200" dirty="0">
              <a:latin typeface="Palatino Linotype" panose="02040502050505030304" pitchFamily="18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AE240E-3EC2-4EA3-A4A9-5FF81B817B1F}"/>
              </a:ext>
            </a:extLst>
          </p:cNvPr>
          <p:cNvSpPr/>
          <p:nvPr/>
        </p:nvSpPr>
        <p:spPr>
          <a:xfrm>
            <a:off x="7977388" y="2227825"/>
            <a:ext cx="2390776" cy="1378135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185C6EA-52D8-9066-4675-9C198C830C19}"/>
              </a:ext>
            </a:extLst>
          </p:cNvPr>
          <p:cNvSpPr txBox="1"/>
          <p:nvPr/>
        </p:nvSpPr>
        <p:spPr>
          <a:xfrm>
            <a:off x="7977389" y="2286828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accounts.google.com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EA112E2-457B-A706-901B-B62FCCF3E2AB}"/>
              </a:ext>
            </a:extLst>
          </p:cNvPr>
          <p:cNvSpPr txBox="1"/>
          <p:nvPr/>
        </p:nvSpPr>
        <p:spPr>
          <a:xfrm>
            <a:off x="1416006" y="1737667"/>
            <a:ext cx="2390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latin typeface="Palatino Linotype" panose="02040502050505030304" pitchFamily="18" charset="0"/>
              </a:rPr>
              <a:t>Client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D9EFD8F-C127-2797-EEBC-AF96787BF00E}"/>
              </a:ext>
            </a:extLst>
          </p:cNvPr>
          <p:cNvSpPr/>
          <p:nvPr/>
        </p:nvSpPr>
        <p:spPr>
          <a:xfrm>
            <a:off x="8161417" y="2754977"/>
            <a:ext cx="2009775" cy="323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Palatino Linotype" panose="02040502050505030304" pitchFamily="18" charset="0"/>
              </a:rPr>
              <a:t>Email: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85C3F4C-69EA-67CF-5E2D-4ED376205F37}"/>
              </a:ext>
            </a:extLst>
          </p:cNvPr>
          <p:cNvSpPr/>
          <p:nvPr/>
        </p:nvSpPr>
        <p:spPr>
          <a:xfrm>
            <a:off x="8170942" y="3183602"/>
            <a:ext cx="2009775" cy="323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Palatino Linotype" panose="02040502050505030304" pitchFamily="18" charset="0"/>
              </a:rPr>
              <a:t>Password: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2E7C783-6182-C487-172E-88532229D7A8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3806782" y="2912336"/>
            <a:ext cx="4170606" cy="4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31AC26F-0449-EF50-62B4-C1CD98B2DF80}"/>
              </a:ext>
            </a:extLst>
          </p:cNvPr>
          <p:cNvSpPr txBox="1"/>
          <p:nvPr/>
        </p:nvSpPr>
        <p:spPr>
          <a:xfrm>
            <a:off x="4310446" y="2449993"/>
            <a:ext cx="324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Authorization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request</a:t>
            </a:r>
            <a:endParaRPr lang="it-IT" sz="2000" dirty="0">
              <a:latin typeface="Palatino Linotype" panose="02040502050505030304" pitchFamily="18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35D631A-6D05-4E00-FDE1-1A643997FB37}"/>
              </a:ext>
            </a:extLst>
          </p:cNvPr>
          <p:cNvSpPr txBox="1"/>
          <p:nvPr/>
        </p:nvSpPr>
        <p:spPr>
          <a:xfrm>
            <a:off x="4286963" y="2899387"/>
            <a:ext cx="357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alatino Linotype" panose="02040502050505030304" pitchFamily="18" charset="0"/>
              </a:rPr>
              <a:t>Client ID: </a:t>
            </a:r>
            <a:r>
              <a:rPr lang="en-GB" dirty="0">
                <a:latin typeface="Palatino Linotype" panose="02040502050505030304" pitchFamily="18" charset="0"/>
              </a:rPr>
              <a:t>abc123</a:t>
            </a:r>
          </a:p>
          <a:p>
            <a:r>
              <a:rPr lang="en-GB" dirty="0">
                <a:latin typeface="Palatino Linotype" panose="02040502050505030304" pitchFamily="18" charset="0"/>
              </a:rPr>
              <a:t>Redirect URI: yelp.com/</a:t>
            </a:r>
            <a:r>
              <a:rPr lang="en-GB" dirty="0" err="1">
                <a:latin typeface="Palatino Linotype" panose="02040502050505030304" pitchFamily="18" charset="0"/>
              </a:rPr>
              <a:t>callback</a:t>
            </a:r>
            <a:endParaRPr lang="en-GB" dirty="0">
              <a:latin typeface="Palatino Linotype" panose="02040502050505030304" pitchFamily="18" charset="0"/>
            </a:endParaRPr>
          </a:p>
          <a:p>
            <a:r>
              <a:rPr lang="en-GB" dirty="0">
                <a:latin typeface="Palatino Linotype" panose="02040502050505030304" pitchFamily="18" charset="0"/>
              </a:rPr>
              <a:t>Scope: profile contacts</a:t>
            </a: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3A78FA6-6D8C-F3C4-0EB6-3540F58B70E4}"/>
              </a:ext>
            </a:extLst>
          </p:cNvPr>
          <p:cNvSpPr txBox="1"/>
          <p:nvPr/>
        </p:nvSpPr>
        <p:spPr>
          <a:xfrm>
            <a:off x="10283863" y="2539555"/>
            <a:ext cx="2009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Authentication of the </a:t>
            </a:r>
            <a:r>
              <a:rPr lang="it-IT" sz="2000" dirty="0" err="1">
                <a:latin typeface="Palatino Linotype" panose="02040502050505030304" pitchFamily="18" charset="0"/>
              </a:rPr>
              <a:t>resource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owner</a:t>
            </a:r>
            <a:endParaRPr lang="it-IT" sz="2000" dirty="0">
              <a:latin typeface="Palatino Linotype" panose="02040502050505030304" pitchFamily="18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CF12113-6888-D6EC-FDE7-E506A7342E56}"/>
              </a:ext>
            </a:extLst>
          </p:cNvPr>
          <p:cNvSpPr/>
          <p:nvPr/>
        </p:nvSpPr>
        <p:spPr>
          <a:xfrm>
            <a:off x="7964445" y="5160777"/>
            <a:ext cx="2390776" cy="15606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A6ACF2E0-5720-075B-B9B1-ECA574FA3021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9159833" y="3605960"/>
            <a:ext cx="12943" cy="1554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D13D223-A5E9-315B-63A0-31967048115D}"/>
              </a:ext>
            </a:extLst>
          </p:cNvPr>
          <p:cNvSpPr txBox="1"/>
          <p:nvPr/>
        </p:nvSpPr>
        <p:spPr>
          <a:xfrm>
            <a:off x="7964445" y="5204565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accounts.google.com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1CCDC99-AA2E-8C9B-6977-7D082BD2063B}"/>
              </a:ext>
            </a:extLst>
          </p:cNvPr>
          <p:cNvSpPr txBox="1"/>
          <p:nvPr/>
        </p:nvSpPr>
        <p:spPr>
          <a:xfrm>
            <a:off x="7964444" y="5595791"/>
            <a:ext cx="2390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Palatino Linotype" panose="02040502050505030304" pitchFamily="18" charset="0"/>
              </a:rPr>
              <a:t>Allow</a:t>
            </a:r>
            <a:r>
              <a:rPr lang="it-IT" sz="1400" dirty="0">
                <a:latin typeface="Palatino Linotype" panose="02040502050505030304" pitchFamily="18" charset="0"/>
              </a:rPr>
              <a:t> </a:t>
            </a:r>
            <a:r>
              <a:rPr lang="it-IT" sz="1400" dirty="0" err="1">
                <a:latin typeface="Palatino Linotype" panose="02040502050505030304" pitchFamily="18" charset="0"/>
              </a:rPr>
              <a:t>Yelp</a:t>
            </a:r>
            <a:r>
              <a:rPr lang="it-IT" sz="1400" dirty="0">
                <a:latin typeface="Palatino Linotype" panose="02040502050505030304" pitchFamily="18" charset="0"/>
              </a:rPr>
              <a:t> to access </a:t>
            </a:r>
            <a:r>
              <a:rPr lang="it-IT" sz="1400" dirty="0" err="1">
                <a:latin typeface="Palatino Linotype" panose="02040502050505030304" pitchFamily="18" charset="0"/>
              </a:rPr>
              <a:t>your</a:t>
            </a:r>
            <a:r>
              <a:rPr lang="it-IT" sz="1400" dirty="0">
                <a:latin typeface="Palatino Linotype" panose="02040502050505030304" pitchFamily="18" charset="0"/>
              </a:rPr>
              <a:t> </a:t>
            </a:r>
            <a:r>
              <a:rPr lang="it-IT" sz="1400" dirty="0" err="1">
                <a:latin typeface="Palatino Linotype" panose="02040502050505030304" pitchFamily="18" charset="0"/>
              </a:rPr>
              <a:t>profile</a:t>
            </a:r>
            <a:r>
              <a:rPr lang="it-IT" sz="1400" dirty="0">
                <a:latin typeface="Palatino Linotype" panose="02040502050505030304" pitchFamily="18" charset="0"/>
              </a:rPr>
              <a:t> and </a:t>
            </a:r>
            <a:r>
              <a:rPr lang="it-IT" sz="1400" dirty="0" err="1">
                <a:latin typeface="Palatino Linotype" panose="02040502050505030304" pitchFamily="18" charset="0"/>
              </a:rPr>
              <a:t>contacts</a:t>
            </a:r>
            <a:r>
              <a:rPr lang="it-IT" sz="1400" dirty="0">
                <a:latin typeface="Palatino Linotype" panose="02040502050505030304" pitchFamily="18" charset="0"/>
              </a:rPr>
              <a:t>?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EF2F2FD3-6B0C-DBEA-2804-A4F007ADE10F}"/>
              </a:ext>
            </a:extLst>
          </p:cNvPr>
          <p:cNvSpPr/>
          <p:nvPr/>
        </p:nvSpPr>
        <p:spPr>
          <a:xfrm>
            <a:off x="9450567" y="6180494"/>
            <a:ext cx="752976" cy="439767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Palatino Linotype" panose="02040502050505030304" pitchFamily="18" charset="0"/>
              </a:rPr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2621EB6A-D60E-6564-61E1-7A267BB4C5E5}"/>
              </a:ext>
            </a:extLst>
          </p:cNvPr>
          <p:cNvSpPr/>
          <p:nvPr/>
        </p:nvSpPr>
        <p:spPr>
          <a:xfrm>
            <a:off x="8335526" y="6180493"/>
            <a:ext cx="752976" cy="4397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No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2979625-9599-305F-2DE1-4F0B67F23A3A}"/>
              </a:ext>
            </a:extLst>
          </p:cNvPr>
          <p:cNvSpPr txBox="1"/>
          <p:nvPr/>
        </p:nvSpPr>
        <p:spPr>
          <a:xfrm>
            <a:off x="9891963" y="4362407"/>
            <a:ext cx="2351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Request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consent</a:t>
            </a:r>
            <a:r>
              <a:rPr lang="it-IT" sz="2000" dirty="0">
                <a:latin typeface="Palatino Linotype" panose="02040502050505030304" pitchFamily="18" charset="0"/>
              </a:rPr>
              <a:t> from the </a:t>
            </a:r>
            <a:r>
              <a:rPr lang="it-IT" sz="2000" dirty="0" err="1">
                <a:latin typeface="Palatino Linotype" panose="02040502050505030304" pitchFamily="18" charset="0"/>
              </a:rPr>
              <a:t>resource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owner</a:t>
            </a:r>
            <a:endParaRPr lang="it-IT" sz="2000" dirty="0">
              <a:latin typeface="Palatino Linotype" panose="02040502050505030304" pitchFamily="18" charset="0"/>
            </a:endParaRP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9D8045EA-7808-C40B-7E44-B05C3917B8E7}"/>
              </a:ext>
            </a:extLst>
          </p:cNvPr>
          <p:cNvCxnSpPr>
            <a:cxnSpLocks/>
          </p:cNvCxnSpPr>
          <p:nvPr/>
        </p:nvCxnSpPr>
        <p:spPr>
          <a:xfrm flipH="1" flipV="1">
            <a:off x="3793836" y="5938848"/>
            <a:ext cx="4170606" cy="4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998C835F-5CE0-73F0-9491-47E1B67462A0}"/>
              </a:ext>
            </a:extLst>
          </p:cNvPr>
          <p:cNvSpPr/>
          <p:nvPr/>
        </p:nvSpPr>
        <p:spPr>
          <a:xfrm>
            <a:off x="1403058" y="5160777"/>
            <a:ext cx="2390776" cy="15606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9729CB-16C6-D352-F718-3775DF9D628F}"/>
              </a:ext>
            </a:extLst>
          </p:cNvPr>
          <p:cNvSpPr txBox="1"/>
          <p:nvPr/>
        </p:nvSpPr>
        <p:spPr>
          <a:xfrm>
            <a:off x="1416006" y="5198141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yelp.com/</a:t>
            </a:r>
            <a:r>
              <a:rPr lang="it-IT" dirty="0" err="1">
                <a:latin typeface="Palatino Linotype" panose="02040502050505030304" pitchFamily="18" charset="0"/>
              </a:rPr>
              <a:t>callback</a:t>
            </a: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8DF8E0A-0028-E326-78B7-0F604B92ED23}"/>
              </a:ext>
            </a:extLst>
          </p:cNvPr>
          <p:cNvSpPr txBox="1"/>
          <p:nvPr/>
        </p:nvSpPr>
        <p:spPr>
          <a:xfrm>
            <a:off x="4016373" y="5945358"/>
            <a:ext cx="3873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Back to the </a:t>
            </a:r>
            <a:r>
              <a:rPr lang="it-IT" sz="2000" dirty="0" err="1">
                <a:latin typeface="Palatino Linotype" panose="02040502050505030304" pitchFamily="18" charset="0"/>
              </a:rPr>
              <a:t>redirect</a:t>
            </a:r>
            <a:r>
              <a:rPr lang="it-IT" sz="2000" dirty="0">
                <a:latin typeface="Palatino Linotype" panose="02040502050505030304" pitchFamily="18" charset="0"/>
              </a:rPr>
              <a:t> URI with the </a:t>
            </a:r>
            <a:r>
              <a:rPr lang="it-IT" sz="2000" dirty="0" err="1">
                <a:latin typeface="Palatino Linotype" panose="02040502050505030304" pitchFamily="18" charset="0"/>
              </a:rPr>
              <a:t>authorization</a:t>
            </a:r>
            <a:r>
              <a:rPr lang="it-IT" sz="2000" dirty="0">
                <a:latin typeface="Palatino Linotype" panose="02040502050505030304" pitchFamily="18" charset="0"/>
              </a:rPr>
              <a:t> code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3588A73-6FC8-B230-27BA-A995835E408F}"/>
              </a:ext>
            </a:extLst>
          </p:cNvPr>
          <p:cNvSpPr txBox="1"/>
          <p:nvPr/>
        </p:nvSpPr>
        <p:spPr>
          <a:xfrm>
            <a:off x="1440392" y="5672735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Loading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5A00C573-9C3D-9F7F-6FBB-2DE78F4D72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79" y="6060158"/>
            <a:ext cx="578457" cy="578457"/>
          </a:xfrm>
          <a:prstGeom prst="rect">
            <a:avLst/>
          </a:prstGeom>
        </p:spPr>
      </p:pic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78506807-9F46-EC77-B13D-DBFED7D33E13}"/>
              </a:ext>
            </a:extLst>
          </p:cNvPr>
          <p:cNvCxnSpPr>
            <a:cxnSpLocks/>
          </p:cNvCxnSpPr>
          <p:nvPr/>
        </p:nvCxnSpPr>
        <p:spPr>
          <a:xfrm flipV="1">
            <a:off x="3746587" y="3574211"/>
            <a:ext cx="4243622" cy="1575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09B6572-BFBE-0440-95C9-52219AA0423A}"/>
              </a:ext>
            </a:extLst>
          </p:cNvPr>
          <p:cNvSpPr txBox="1"/>
          <p:nvPr/>
        </p:nvSpPr>
        <p:spPr>
          <a:xfrm rot="20381669">
            <a:off x="3552007" y="4310263"/>
            <a:ext cx="4998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Authorization</a:t>
            </a:r>
            <a:r>
              <a:rPr lang="it-IT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 code, client ID, client secret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7FCB748-23C5-A795-8989-6F4A531FEDE6}"/>
              </a:ext>
            </a:extLst>
          </p:cNvPr>
          <p:cNvCxnSpPr>
            <a:cxnSpLocks/>
          </p:cNvCxnSpPr>
          <p:nvPr/>
        </p:nvCxnSpPr>
        <p:spPr>
          <a:xfrm flipH="1">
            <a:off x="3844115" y="3997027"/>
            <a:ext cx="4659886" cy="17237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DF00B83-1BAC-E982-B303-C8C3C2992A4C}"/>
              </a:ext>
            </a:extLst>
          </p:cNvPr>
          <p:cNvSpPr txBox="1"/>
          <p:nvPr/>
        </p:nvSpPr>
        <p:spPr>
          <a:xfrm rot="20381641">
            <a:off x="5341624" y="4793622"/>
            <a:ext cx="20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Access token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D81CDBC-5B99-19B3-4240-BDE6FAEB2F2E}"/>
              </a:ext>
            </a:extLst>
          </p:cNvPr>
          <p:cNvSpPr/>
          <p:nvPr/>
        </p:nvSpPr>
        <p:spPr>
          <a:xfrm>
            <a:off x="1427778" y="3894388"/>
            <a:ext cx="2390776" cy="488362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435E67-387F-4C83-B2DE-D175CCFE902E}"/>
              </a:ext>
            </a:extLst>
          </p:cNvPr>
          <p:cNvSpPr txBox="1"/>
          <p:nvPr/>
        </p:nvSpPr>
        <p:spPr>
          <a:xfrm>
            <a:off x="1459462" y="3942051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contacts.google.com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2D9A6738-D952-5FC4-EA8C-2027E83018EC}"/>
              </a:ext>
            </a:extLst>
          </p:cNvPr>
          <p:cNvCxnSpPr>
            <a:cxnSpLocks/>
          </p:cNvCxnSpPr>
          <p:nvPr/>
        </p:nvCxnSpPr>
        <p:spPr>
          <a:xfrm flipV="1">
            <a:off x="2249921" y="4394782"/>
            <a:ext cx="0" cy="745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6CCB5E-D1D9-EDF7-2B6A-E0660A6A180E}"/>
              </a:ext>
            </a:extLst>
          </p:cNvPr>
          <p:cNvCxnSpPr>
            <a:cxnSpLocks/>
          </p:cNvCxnSpPr>
          <p:nvPr/>
        </p:nvCxnSpPr>
        <p:spPr>
          <a:xfrm>
            <a:off x="2864336" y="4394868"/>
            <a:ext cx="0" cy="733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8C16D400-2F3C-3E25-47D8-1C50CA44FE62}"/>
              </a:ext>
            </a:extLst>
          </p:cNvPr>
          <p:cNvSpPr txBox="1"/>
          <p:nvPr/>
        </p:nvSpPr>
        <p:spPr>
          <a:xfrm>
            <a:off x="376147" y="4507367"/>
            <a:ext cx="20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Access token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3AD854F4-A2C4-40E3-92AB-283A3B92C87B}"/>
              </a:ext>
            </a:extLst>
          </p:cNvPr>
          <p:cNvSpPr txBox="1"/>
          <p:nvPr/>
        </p:nvSpPr>
        <p:spPr>
          <a:xfrm>
            <a:off x="2390670" y="4536025"/>
            <a:ext cx="20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Contacts</a:t>
            </a:r>
            <a:endParaRPr lang="it-IT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6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 animBg="1"/>
      <p:bldP spid="10" grpId="0"/>
      <p:bldP spid="12" grpId="0" animBg="1"/>
      <p:bldP spid="13" grpId="0"/>
      <p:bldP spid="17" grpId="0"/>
      <p:bldP spid="18" grpId="0" animBg="1"/>
      <p:bldP spid="19" grpId="0" animBg="1"/>
      <p:bldP spid="22" grpId="0"/>
      <p:bldP spid="23" grpId="0"/>
      <p:bldP spid="26" grpId="0"/>
      <p:bldP spid="27" grpId="0" animBg="1"/>
      <p:bldP spid="31" grpId="0"/>
      <p:bldP spid="32" grpId="0"/>
      <p:bldP spid="34" grpId="0" animBg="1"/>
      <p:bldP spid="36" grpId="0" animBg="1"/>
      <p:bldP spid="37" grpId="0"/>
      <p:bldP spid="39" grpId="0" animBg="1"/>
      <p:bldP spid="40" grpId="0"/>
      <p:bldP spid="44" grpId="0"/>
      <p:bldP spid="45" grpId="0"/>
      <p:bldP spid="50" grpId="0"/>
      <p:bldP spid="54" grpId="0"/>
      <p:bldP spid="57" grpId="0" animBg="1"/>
      <p:bldP spid="58" grpId="0"/>
      <p:bldP spid="65" grpId="0"/>
      <p:bldP spid="6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Refresh</a:t>
            </a:r>
            <a:r>
              <a:rPr lang="it-IT" dirty="0"/>
              <a:t> </a:t>
            </a:r>
            <a:r>
              <a:rPr lang="it-IT" dirty="0" err="1"/>
              <a:t>token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4482071" cy="4995183"/>
          </a:xfrm>
        </p:spPr>
        <p:txBody>
          <a:bodyPr>
            <a:normAutofit/>
          </a:bodyPr>
          <a:lstStyle/>
          <a:p>
            <a:r>
              <a:rPr lang="en-GB" dirty="0"/>
              <a:t>Access token have an expiration time. </a:t>
            </a:r>
          </a:p>
          <a:p>
            <a:r>
              <a:rPr lang="en-GB" dirty="0"/>
              <a:t>A </a:t>
            </a:r>
            <a:r>
              <a:rPr lang="en-GB" b="1" dirty="0"/>
              <a:t>refresh token </a:t>
            </a:r>
            <a:r>
              <a:rPr lang="en-GB" dirty="0"/>
              <a:t>can be used by the client to request a new access token to the authorization server without the need to repeat the entire authorization process.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48</a:t>
            </a:fld>
            <a:endParaRPr lang="en-GB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37" y="1276417"/>
            <a:ext cx="6886243" cy="516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50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Web </a:t>
            </a:r>
            <a:r>
              <a:rPr lang="it-IT" dirty="0" err="1"/>
              <a:t>token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JSON Web Token </a:t>
            </a:r>
            <a:r>
              <a:rPr lang="en-US" dirty="0"/>
              <a:t>(JWT, pronounced “jot”): an Internet standard that defines a compact way for securely transmitting a token between parties as a JSON object. The token can be verified and trusted because it is digitally signed (e.g., using RSA with SHA-256).</a:t>
            </a:r>
          </a:p>
          <a:p>
            <a:r>
              <a:rPr lang="en-US" dirty="0"/>
              <a:t>A JWT token consists of three parts separated by dots, a </a:t>
            </a:r>
            <a:r>
              <a:rPr lang="en-US" dirty="0">
                <a:solidFill>
                  <a:srgbClr val="C00000"/>
                </a:solidFill>
              </a:rPr>
              <a:t>header</a:t>
            </a:r>
            <a:r>
              <a:rPr lang="en-US" dirty="0"/>
              <a:t>, a </a:t>
            </a:r>
            <a:r>
              <a:rPr lang="en-US" dirty="0">
                <a:solidFill>
                  <a:srgbClr val="00B050"/>
                </a:solidFill>
              </a:rPr>
              <a:t>payload</a:t>
            </a:r>
            <a:r>
              <a:rPr lang="en-US" dirty="0"/>
              <a:t>, a </a:t>
            </a:r>
            <a:r>
              <a:rPr lang="en-US" dirty="0">
                <a:solidFill>
                  <a:srgbClr val="0070C0"/>
                </a:solidFill>
              </a:rPr>
              <a:t>signature</a:t>
            </a:r>
            <a:r>
              <a:rPr lang="en-US" dirty="0"/>
              <a:t>, encoded in Base64Url (a type of encoding to represent binary data).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C7254E"/>
                </a:solidFill>
                <a:latin typeface="Roboto Mono"/>
              </a:rPr>
              <a:t>					</a:t>
            </a:r>
            <a:r>
              <a:rPr lang="en-US" altLang="en-US" dirty="0" err="1">
                <a:solidFill>
                  <a:srgbClr val="C7254E"/>
                </a:solidFill>
                <a:latin typeface="Roboto Mono"/>
              </a:rPr>
              <a:t>xxxxx</a:t>
            </a:r>
            <a:r>
              <a:rPr lang="en-US" altLang="en-US" dirty="0" err="1">
                <a:latin typeface="Roboto Mono"/>
              </a:rPr>
              <a:t>.</a:t>
            </a:r>
            <a:r>
              <a:rPr lang="en-US" altLang="en-US" dirty="0" err="1">
                <a:solidFill>
                  <a:srgbClr val="00B050"/>
                </a:solidFill>
                <a:latin typeface="Roboto Mono"/>
              </a:rPr>
              <a:t>yyyyy</a:t>
            </a:r>
            <a:r>
              <a:rPr lang="en-US" altLang="en-US" dirty="0" err="1">
                <a:latin typeface="Roboto Mono"/>
              </a:rPr>
              <a:t>.</a:t>
            </a:r>
            <a:r>
              <a:rPr lang="en-US" altLang="en-US" dirty="0" err="1">
                <a:solidFill>
                  <a:srgbClr val="0070C0"/>
                </a:solidFill>
                <a:latin typeface="Roboto Mono"/>
              </a:rPr>
              <a:t>zzzzz</a:t>
            </a:r>
            <a:endParaRPr lang="en-US" altLang="en-US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49</a:t>
            </a:fld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1271131" y="4650316"/>
            <a:ext cx="777648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sz="2400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Header</a:t>
            </a:r>
            <a:r>
              <a:rPr lang="it-IT" sz="2400" dirty="0">
                <a:latin typeface="Palatino Linotype" panose="02040502050505030304" pitchFamily="18" charset="0"/>
              </a:rPr>
              <a:t>: the </a:t>
            </a:r>
            <a:r>
              <a:rPr lang="it-IT" sz="2400" dirty="0" err="1">
                <a:latin typeface="Palatino Linotype" panose="02040502050505030304" pitchFamily="18" charset="0"/>
              </a:rPr>
              <a:t>type</a:t>
            </a:r>
            <a:r>
              <a:rPr lang="it-IT" sz="2400" dirty="0">
                <a:latin typeface="Palatino Linotype" panose="02040502050505030304" pitchFamily="18" charset="0"/>
              </a:rPr>
              <a:t> of the </a:t>
            </a:r>
            <a:r>
              <a:rPr lang="it-IT" sz="2400" dirty="0" err="1">
                <a:latin typeface="Palatino Linotype" panose="02040502050505030304" pitchFamily="18" charset="0"/>
              </a:rPr>
              <a:t>token</a:t>
            </a:r>
            <a:r>
              <a:rPr lang="it-IT" sz="2400" dirty="0">
                <a:latin typeface="Palatino Linotype" panose="02040502050505030304" pitchFamily="18" charset="0"/>
              </a:rPr>
              <a:t> and the </a:t>
            </a:r>
            <a:r>
              <a:rPr lang="it-IT" sz="2400" dirty="0" err="1">
                <a:latin typeface="Palatino Linotype" panose="02040502050505030304" pitchFamily="18" charset="0"/>
              </a:rPr>
              <a:t>signing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algorithm</a:t>
            </a:r>
            <a:endParaRPr lang="it-IT" sz="2400" dirty="0">
              <a:latin typeface="Palatino Linotype" panose="02040502050505030304" pitchFamily="18" charset="0"/>
            </a:endParaRPr>
          </a:p>
          <a:p>
            <a:pPr lvl="0" algn="ctr">
              <a:defRPr/>
            </a:pPr>
            <a:endParaRPr lang="it-IT" sz="2400" dirty="0">
              <a:latin typeface="Palatino Linotype" panose="02040502050505030304" pitchFamily="18" charset="0"/>
            </a:endParaRPr>
          </a:p>
          <a:p>
            <a:pPr algn="ctr">
              <a:defRPr/>
            </a:pPr>
            <a:r>
              <a:rPr lang="en-GB" sz="2400" dirty="0">
                <a:latin typeface="Palatino Linotype" panose="02040502050505030304" pitchFamily="18" charset="0"/>
              </a:rPr>
              <a:t>{ "</a:t>
            </a:r>
            <a:r>
              <a:rPr lang="en-GB" sz="2400" dirty="0" err="1">
                <a:latin typeface="Palatino Linotype" panose="02040502050505030304" pitchFamily="18" charset="0"/>
              </a:rPr>
              <a:t>alg</a:t>
            </a:r>
            <a:r>
              <a:rPr lang="en-GB" sz="2400" dirty="0">
                <a:latin typeface="Palatino Linotype" panose="02040502050505030304" pitchFamily="18" charset="0"/>
              </a:rPr>
              <a:t>": “RS256", "</a:t>
            </a:r>
            <a:r>
              <a:rPr lang="en-GB" sz="2400" dirty="0" err="1">
                <a:latin typeface="Palatino Linotype" panose="02040502050505030304" pitchFamily="18" charset="0"/>
              </a:rPr>
              <a:t>typ</a:t>
            </a:r>
            <a:r>
              <a:rPr lang="en-GB" sz="2400" dirty="0">
                <a:latin typeface="Palatino Linotype" panose="02040502050505030304" pitchFamily="18" charset="0"/>
              </a:rPr>
              <a:t>": "JWT" }</a:t>
            </a:r>
          </a:p>
          <a:p>
            <a:pPr lvl="0">
              <a:defRPr/>
            </a:pPr>
            <a:endParaRPr lang="it-IT" dirty="0">
              <a:latin typeface="Palatino Linotype" panose="02040502050505030304" pitchFamily="18" charset="0"/>
            </a:endParaRPr>
          </a:p>
        </p:txBody>
      </p:sp>
      <p:cxnSp>
        <p:nvCxnSpPr>
          <p:cNvPr id="9" name="Connettore 2 8"/>
          <p:cNvCxnSpPr/>
          <p:nvPr/>
        </p:nvCxnSpPr>
        <p:spPr>
          <a:xfrm flipH="1">
            <a:off x="5159375" y="4056807"/>
            <a:ext cx="318408" cy="501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69353-7B9B-634F-9023-935FE50F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Cryptography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81CCC6-DC26-EC44-B2D7-4E3D5099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61134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Cryptanalysis: </a:t>
            </a:r>
            <a:r>
              <a:rPr lang="en-GB" dirty="0"/>
              <a:t>the art of breaking ciphers</a:t>
            </a:r>
          </a:p>
          <a:p>
            <a:r>
              <a:rPr lang="en-GB" b="1" dirty="0"/>
              <a:t>Cryptology: </a:t>
            </a:r>
            <a:r>
              <a:rPr lang="en-GB" dirty="0"/>
              <a:t>the art of devising ciphers</a:t>
            </a:r>
          </a:p>
          <a:p>
            <a:endParaRPr lang="en-GB" dirty="0"/>
          </a:p>
          <a:p>
            <a:r>
              <a:rPr lang="en-GB" dirty="0"/>
              <a:t>A fundamental rule of cryptography is that one must assume that the crypt- analyst knows the methods used for encryption (E) and decryption (D). </a:t>
            </a:r>
          </a:p>
          <a:p>
            <a:endParaRPr lang="en-GB" dirty="0"/>
          </a:p>
          <a:p>
            <a:r>
              <a:rPr lang="en-GB" b="1" dirty="0" err="1"/>
              <a:t>Kerckhoff’s</a:t>
            </a:r>
            <a:r>
              <a:rPr lang="en-GB" b="1" dirty="0"/>
              <a:t> principle</a:t>
            </a:r>
            <a:r>
              <a:rPr lang="en-GB" dirty="0"/>
              <a:t> (1883): All algorithms must be public; only the keys are secret. </a:t>
            </a:r>
          </a:p>
          <a:p>
            <a:endParaRPr lang="en-GB" dirty="0"/>
          </a:p>
          <a:p>
            <a:r>
              <a:rPr lang="en-GB" dirty="0"/>
              <a:t>The secrecy of a cipher stands on the secrecy of the key. </a:t>
            </a:r>
          </a:p>
          <a:p>
            <a:endParaRPr lang="en-GB" dirty="0"/>
          </a:p>
          <a:p>
            <a:r>
              <a:rPr lang="en-GB" dirty="0"/>
              <a:t>The key must be sufficiently complex not to allow an intruder to discover the key by exhaustive search!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11FBE9-9042-C344-8700-C3CA9207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3044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Web </a:t>
            </a:r>
            <a:r>
              <a:rPr lang="it-IT" dirty="0" err="1"/>
              <a:t>token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50</a:t>
            </a:fld>
            <a:endParaRPr lang="en-GB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428172" y="1266826"/>
            <a:ext cx="11368314" cy="485820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C7254E"/>
                </a:solidFill>
                <a:latin typeface="Roboto Mono"/>
              </a:rPr>
              <a:t>	</a:t>
            </a:r>
            <a:r>
              <a:rPr lang="en-US" altLang="en-US" dirty="0" err="1">
                <a:solidFill>
                  <a:srgbClr val="C7254E"/>
                </a:solidFill>
                <a:latin typeface="Roboto Mono"/>
              </a:rPr>
              <a:t>xxxxx</a:t>
            </a:r>
            <a:r>
              <a:rPr lang="en-US" altLang="en-US" dirty="0" err="1">
                <a:latin typeface="Roboto Mono"/>
              </a:rPr>
              <a:t>.</a:t>
            </a:r>
            <a:r>
              <a:rPr lang="en-US" altLang="en-US" dirty="0" err="1">
                <a:solidFill>
                  <a:srgbClr val="00B050"/>
                </a:solidFill>
                <a:latin typeface="Roboto Mono"/>
              </a:rPr>
              <a:t>yyyyy</a:t>
            </a:r>
            <a:r>
              <a:rPr lang="en-US" altLang="en-US" dirty="0" err="1">
                <a:latin typeface="Roboto Mono"/>
              </a:rPr>
              <a:t>.</a:t>
            </a:r>
            <a:r>
              <a:rPr lang="en-US" altLang="en-US" dirty="0" err="1">
                <a:solidFill>
                  <a:srgbClr val="0070C0"/>
                </a:solidFill>
                <a:latin typeface="Roboto Mono"/>
              </a:rPr>
              <a:t>zzzzz</a:t>
            </a:r>
            <a:endParaRPr lang="en-US" altLang="en-US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636153" y="2168175"/>
            <a:ext cx="839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Payload</a:t>
            </a:r>
            <a:r>
              <a:rPr lang="it-IT" sz="2400" dirty="0">
                <a:latin typeface="Palatino Linotype" panose="02040502050505030304" pitchFamily="18" charset="0"/>
              </a:rPr>
              <a:t>: </a:t>
            </a:r>
            <a:r>
              <a:rPr lang="it-IT" sz="2400" dirty="0" err="1">
                <a:latin typeface="Palatino Linotype" panose="02040502050505030304" pitchFamily="18" charset="0"/>
              </a:rPr>
              <a:t>it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contains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claims</a:t>
            </a:r>
            <a:r>
              <a:rPr lang="it-IT" sz="2400" dirty="0">
                <a:latin typeface="Palatino Linotype" panose="02040502050505030304" pitchFamily="18" charset="0"/>
              </a:rPr>
              <a:t>, i.e., some </a:t>
            </a:r>
            <a:r>
              <a:rPr lang="it-IT" sz="2400" dirty="0" err="1">
                <a:latin typeface="Palatino Linotype" panose="02040502050505030304" pitchFamily="18" charset="0"/>
              </a:rPr>
              <a:t>statements</a:t>
            </a:r>
            <a:r>
              <a:rPr lang="it-IT" sz="2400" dirty="0">
                <a:latin typeface="Palatino Linotype" panose="02040502050505030304" pitchFamily="18" charset="0"/>
              </a:rPr>
              <a:t>.</a:t>
            </a:r>
          </a:p>
        </p:txBody>
      </p:sp>
      <p:cxnSp>
        <p:nvCxnSpPr>
          <p:cNvPr id="10" name="Connettore 2 9"/>
          <p:cNvCxnSpPr/>
          <p:nvPr/>
        </p:nvCxnSpPr>
        <p:spPr>
          <a:xfrm flipH="1">
            <a:off x="2624666" y="1713429"/>
            <a:ext cx="23134" cy="454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511363" y="3852149"/>
          <a:ext cx="9547451" cy="273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44632394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2563894591"/>
                    </a:ext>
                  </a:extLst>
                </a:gridCol>
                <a:gridCol w="7087279">
                  <a:extLst>
                    <a:ext uri="{9D8B030D-6E8A-4147-A177-3AD203B41FA5}">
                      <a16:colId xmlns:a16="http://schemas.microsoft.com/office/drawing/2014/main" val="3422392706"/>
                    </a:ext>
                  </a:extLst>
                </a:gridCol>
              </a:tblGrid>
              <a:tr h="349049">
                <a:tc>
                  <a:txBody>
                    <a:bodyPr/>
                    <a:lstStyle/>
                    <a:p>
                      <a:r>
                        <a:rPr lang="en-GB" sz="1600" dirty="0" err="1">
                          <a:effectLst/>
                          <a:latin typeface="Palatino Linotype" panose="02040502050505030304" pitchFamily="18" charset="0"/>
                        </a:rPr>
                        <a:t>iss</a:t>
                      </a:r>
                      <a:endParaRPr lang="en-GB" sz="1600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Issuer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Identifies principal that issued the JWT.</a:t>
                      </a:r>
                    </a:p>
                  </a:txBody>
                  <a:tcPr marL="59521" marR="59521" marT="29761" marB="29761" anchor="ctr"/>
                </a:tc>
                <a:extLst>
                  <a:ext uri="{0D108BD9-81ED-4DB2-BD59-A6C34878D82A}">
                    <a16:rowId xmlns:a16="http://schemas.microsoft.com/office/drawing/2014/main" val="20433711"/>
                  </a:ext>
                </a:extLst>
              </a:tr>
              <a:tr h="349049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sub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Subject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Identifies the subject of the JWT.</a:t>
                      </a:r>
                    </a:p>
                  </a:txBody>
                  <a:tcPr marL="59521" marR="59521" marT="29761" marB="29761" anchor="ctr"/>
                </a:tc>
                <a:extLst>
                  <a:ext uri="{0D108BD9-81ED-4DB2-BD59-A6C34878D82A}">
                    <a16:rowId xmlns:a16="http://schemas.microsoft.com/office/drawing/2014/main" val="2472020253"/>
                  </a:ext>
                </a:extLst>
              </a:tr>
              <a:tr h="744561">
                <a:tc>
                  <a:txBody>
                    <a:bodyPr/>
                    <a:lstStyle/>
                    <a:p>
                      <a:r>
                        <a:rPr lang="en-GB" sz="1600" dirty="0" err="1">
                          <a:effectLst/>
                          <a:latin typeface="Palatino Linotype" panose="02040502050505030304" pitchFamily="18" charset="0"/>
                        </a:rPr>
                        <a:t>aud</a:t>
                      </a:r>
                      <a:endParaRPr lang="en-GB" sz="1600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Audience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Identifies the recipients that the JWT is intended for. If the principal processing the claim does not identify itself with a value in the </a:t>
                      </a:r>
                      <a:r>
                        <a:rPr lang="en-GB" sz="1600" dirty="0" err="1">
                          <a:effectLst/>
                          <a:latin typeface="Palatino Linotype" panose="02040502050505030304" pitchFamily="18" charset="0"/>
                        </a:rPr>
                        <a:t>aud</a:t>
                      </a:r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 claim when this claim is present, then the JWT must be rejected.</a:t>
                      </a:r>
                    </a:p>
                  </a:txBody>
                  <a:tcPr marL="59521" marR="59521" marT="29761" marB="29761" anchor="ctr"/>
                </a:tc>
                <a:extLst>
                  <a:ext uri="{0D108BD9-81ED-4DB2-BD59-A6C34878D82A}">
                    <a16:rowId xmlns:a16="http://schemas.microsoft.com/office/drawing/2014/main" val="1120949091"/>
                  </a:ext>
                </a:extLst>
              </a:tr>
              <a:tr h="515049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Palatino Linotype" panose="02040502050505030304" pitchFamily="18" charset="0"/>
                        </a:rPr>
                        <a:t>exp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Expiration Time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Identifies the expiration time on and after which the JWT must not be accepted for processing. </a:t>
                      </a:r>
                    </a:p>
                  </a:txBody>
                  <a:tcPr marL="59521" marR="59521" marT="29761" marB="29761" anchor="ctr"/>
                </a:tc>
                <a:extLst>
                  <a:ext uri="{0D108BD9-81ED-4DB2-BD59-A6C34878D82A}">
                    <a16:rowId xmlns:a16="http://schemas.microsoft.com/office/drawing/2014/main" val="3975743850"/>
                  </a:ext>
                </a:extLst>
              </a:tr>
              <a:tr h="349049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Palatino Linotype" panose="02040502050505030304" pitchFamily="18" charset="0"/>
                        </a:rPr>
                        <a:t>nbf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Palatino Linotype" panose="02040502050505030304" pitchFamily="18" charset="0"/>
                        </a:rPr>
                        <a:t>Not Before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Identifies the time on which the JWT will start to be accepted for processing. </a:t>
                      </a:r>
                    </a:p>
                  </a:txBody>
                  <a:tcPr marL="59521" marR="59521" marT="29761" marB="29761" anchor="ctr"/>
                </a:tc>
                <a:extLst>
                  <a:ext uri="{0D108BD9-81ED-4DB2-BD59-A6C34878D82A}">
                    <a16:rowId xmlns:a16="http://schemas.microsoft.com/office/drawing/2014/main" val="2742796700"/>
                  </a:ext>
                </a:extLst>
              </a:tr>
              <a:tr h="349049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Palatino Linotype" panose="02040502050505030304" pitchFamily="18" charset="0"/>
                        </a:rPr>
                        <a:t>iat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Palatino Linotype" panose="02040502050505030304" pitchFamily="18" charset="0"/>
                        </a:rPr>
                        <a:t>Issued at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Identifies the time at which the JWT was issued. </a:t>
                      </a:r>
                    </a:p>
                  </a:txBody>
                  <a:tcPr marL="59521" marR="59521" marT="29761" marB="29761" anchor="ctr"/>
                </a:tc>
                <a:extLst>
                  <a:ext uri="{0D108BD9-81ED-4DB2-BD59-A6C34878D82A}">
                    <a16:rowId xmlns:a16="http://schemas.microsoft.com/office/drawing/2014/main" val="3236359202"/>
                  </a:ext>
                </a:extLst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0" y="3329437"/>
            <a:ext cx="470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Palatino Linotype" panose="02040502050505030304" pitchFamily="18" charset="0"/>
              </a:rPr>
              <a:t>Standard </a:t>
            </a:r>
            <a:r>
              <a:rPr lang="it-IT" sz="2000" b="1" dirty="0" err="1">
                <a:latin typeface="Palatino Linotype" panose="02040502050505030304" pitchFamily="18" charset="0"/>
              </a:rPr>
              <a:t>payload</a:t>
            </a:r>
            <a:r>
              <a:rPr lang="it-IT" sz="2000" b="1" dirty="0">
                <a:latin typeface="Palatino Linotype" panose="02040502050505030304" pitchFamily="18" charset="0"/>
              </a:rPr>
              <a:t> </a:t>
            </a:r>
            <a:r>
              <a:rPr lang="it-IT" sz="2000" b="1" dirty="0" err="1">
                <a:latin typeface="Palatino Linotype" panose="02040502050505030304" pitchFamily="18" charset="0"/>
              </a:rPr>
              <a:t>claim</a:t>
            </a:r>
            <a:r>
              <a:rPr lang="it-IT" sz="2000" b="1" dirty="0">
                <a:latin typeface="Palatino Linotype" panose="02040502050505030304" pitchFamily="18" charset="0"/>
              </a:rPr>
              <a:t> </a:t>
            </a:r>
            <a:r>
              <a:rPr lang="it-IT" sz="2000" b="1" dirty="0" err="1">
                <a:latin typeface="Palatino Linotype" panose="02040502050505030304" pitchFamily="18" charset="0"/>
              </a:rPr>
              <a:t>fields</a:t>
            </a:r>
            <a:endParaRPr lang="en-GB" sz="2000" b="1" dirty="0">
              <a:latin typeface="Palatino Linotype" panose="02040502050505030304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7876419" y="1131940"/>
            <a:ext cx="3920067" cy="258532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{ </a:t>
            </a:r>
          </a:p>
          <a:p>
            <a:r>
              <a:rPr lang="en-GB" dirty="0">
                <a:latin typeface="Palatino Linotype" panose="02040502050505030304" pitchFamily="18" charset="0"/>
              </a:rPr>
              <a:t>"</a:t>
            </a:r>
            <a:r>
              <a:rPr lang="en-GB" dirty="0" err="1">
                <a:latin typeface="Palatino Linotype" panose="02040502050505030304" pitchFamily="18" charset="0"/>
              </a:rPr>
              <a:t>iss</a:t>
            </a:r>
            <a:r>
              <a:rPr lang="en-GB" dirty="0">
                <a:latin typeface="Palatino Linotype" panose="02040502050505030304" pitchFamily="18" charset="0"/>
              </a:rPr>
              <a:t>": "https://accounts.google.com", </a:t>
            </a:r>
          </a:p>
          <a:p>
            <a:r>
              <a:rPr lang="en-GB" dirty="0">
                <a:latin typeface="Palatino Linotype" panose="02040502050505030304" pitchFamily="18" charset="0"/>
              </a:rPr>
              <a:t>"sub": "you@gmail.com", </a:t>
            </a:r>
          </a:p>
          <a:p>
            <a:r>
              <a:rPr lang="en-GB" dirty="0">
                <a:latin typeface="Palatino Linotype" panose="02040502050505030304" pitchFamily="18" charset="0"/>
              </a:rPr>
              <a:t>"name": “John Smith" </a:t>
            </a:r>
          </a:p>
          <a:p>
            <a:r>
              <a:rPr lang="en-GB" dirty="0">
                <a:latin typeface="Palatino Linotype" panose="02040502050505030304" pitchFamily="18" charset="0"/>
              </a:rPr>
              <a:t>"</a:t>
            </a:r>
            <a:r>
              <a:rPr lang="en-GB" dirty="0" err="1">
                <a:latin typeface="Palatino Linotype" panose="02040502050505030304" pitchFamily="18" charset="0"/>
              </a:rPr>
              <a:t>aud</a:t>
            </a:r>
            <a:r>
              <a:rPr lang="en-GB" dirty="0">
                <a:latin typeface="Palatino Linotype" panose="02040502050505030304" pitchFamily="18" charset="0"/>
              </a:rPr>
              <a:t>": "s6BhdRkqt3", </a:t>
            </a:r>
          </a:p>
          <a:p>
            <a:r>
              <a:rPr lang="en-GB" dirty="0">
                <a:latin typeface="Palatino Linotype" panose="02040502050505030304" pitchFamily="18" charset="0"/>
              </a:rPr>
              <a:t>"</a:t>
            </a:r>
            <a:r>
              <a:rPr lang="en-GB" dirty="0" err="1">
                <a:latin typeface="Palatino Linotype" panose="02040502050505030304" pitchFamily="18" charset="0"/>
              </a:rPr>
              <a:t>exp</a:t>
            </a:r>
            <a:r>
              <a:rPr lang="en-GB" dirty="0">
                <a:latin typeface="Palatino Linotype" panose="02040502050505030304" pitchFamily="18" charset="0"/>
              </a:rPr>
              <a:t>": 1311281970, </a:t>
            </a:r>
          </a:p>
          <a:p>
            <a:r>
              <a:rPr lang="en-GB" dirty="0">
                <a:latin typeface="Palatino Linotype" panose="02040502050505030304" pitchFamily="18" charset="0"/>
              </a:rPr>
              <a:t>"</a:t>
            </a:r>
            <a:r>
              <a:rPr lang="en-GB" dirty="0" err="1">
                <a:latin typeface="Palatino Linotype" panose="02040502050505030304" pitchFamily="18" charset="0"/>
              </a:rPr>
              <a:t>iat</a:t>
            </a:r>
            <a:r>
              <a:rPr lang="en-GB" dirty="0">
                <a:latin typeface="Palatino Linotype" panose="02040502050505030304" pitchFamily="18" charset="0"/>
              </a:rPr>
              <a:t>": 1311280970, </a:t>
            </a:r>
          </a:p>
          <a:p>
            <a:r>
              <a:rPr lang="en-GB" dirty="0">
                <a:latin typeface="Palatino Linotype" panose="02040502050505030304" pitchFamily="18" charset="0"/>
              </a:rPr>
              <a:t>"</a:t>
            </a:r>
            <a:r>
              <a:rPr lang="en-GB" dirty="0" err="1">
                <a:latin typeface="Palatino Linotype" panose="02040502050505030304" pitchFamily="18" charset="0"/>
              </a:rPr>
              <a:t>auth_time</a:t>
            </a:r>
            <a:r>
              <a:rPr lang="en-GB" dirty="0">
                <a:latin typeface="Palatino Linotype" panose="02040502050505030304" pitchFamily="18" charset="0"/>
              </a:rPr>
              <a:t>": 1311280969</a:t>
            </a:r>
          </a:p>
          <a:p>
            <a:r>
              <a:rPr lang="en-GB" dirty="0">
                <a:latin typeface="Palatino Linotype" panose="0204050205050503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99539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Web </a:t>
            </a:r>
            <a:r>
              <a:rPr lang="it-IT" dirty="0" err="1"/>
              <a:t>token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51</a:t>
            </a:fld>
            <a:endParaRPr lang="en-GB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C7254E"/>
                </a:solidFill>
                <a:latin typeface="Roboto Mono"/>
              </a:rPr>
              <a:t>					</a:t>
            </a:r>
            <a:r>
              <a:rPr lang="en-US" altLang="en-US" dirty="0" err="1">
                <a:solidFill>
                  <a:srgbClr val="C7254E"/>
                </a:solidFill>
                <a:latin typeface="Roboto Mono"/>
              </a:rPr>
              <a:t>xxxxx</a:t>
            </a:r>
            <a:r>
              <a:rPr lang="en-US" altLang="en-US" dirty="0" err="1">
                <a:latin typeface="Roboto Mono"/>
              </a:rPr>
              <a:t>.</a:t>
            </a:r>
            <a:r>
              <a:rPr lang="en-US" altLang="en-US" dirty="0" err="1">
                <a:solidFill>
                  <a:srgbClr val="00B050"/>
                </a:solidFill>
                <a:latin typeface="Roboto Mono"/>
              </a:rPr>
              <a:t>yyyyy</a:t>
            </a:r>
            <a:r>
              <a:rPr lang="en-US" altLang="en-US" dirty="0" err="1">
                <a:latin typeface="Roboto Mono"/>
              </a:rPr>
              <a:t>.</a:t>
            </a:r>
            <a:r>
              <a:rPr lang="en-US" altLang="en-US" dirty="0" err="1">
                <a:solidFill>
                  <a:srgbClr val="0070C0"/>
                </a:solidFill>
                <a:latin typeface="Roboto Mono"/>
              </a:rPr>
              <a:t>zzzzz</a:t>
            </a:r>
            <a:endParaRPr lang="en-US" altLang="en-US" dirty="0">
              <a:solidFill>
                <a:srgbClr val="0070C0"/>
              </a:solidFill>
              <a:latin typeface="Roboto Mono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  <a:latin typeface="Roboto Mono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  <a:latin typeface="Roboto Mono"/>
            </a:endParaRPr>
          </a:p>
          <a:p>
            <a:r>
              <a:rPr lang="en-GB" dirty="0"/>
              <a:t>The signature is calculated by these steps:</a:t>
            </a:r>
          </a:p>
          <a:p>
            <a:pPr lvl="1"/>
            <a:r>
              <a:rPr lang="en-GB" sz="2400" dirty="0"/>
              <a:t>header and payload encoded using Base64url</a:t>
            </a:r>
          </a:p>
          <a:p>
            <a:pPr lvl="1"/>
            <a:r>
              <a:rPr lang="en-GB" sz="2400" dirty="0"/>
              <a:t>concatenation of the encoded header and payload with a separating character</a:t>
            </a:r>
          </a:p>
          <a:p>
            <a:pPr lvl="1"/>
            <a:r>
              <a:rPr lang="en-GB" sz="2400" dirty="0"/>
              <a:t>Encryption of the obtained string through the cryptographic algorithm specified in the header.</a:t>
            </a:r>
          </a:p>
          <a:p>
            <a:endParaRPr lang="en-GB" dirty="0"/>
          </a:p>
          <a:p>
            <a:pPr marL="0" indent="0">
              <a:buNone/>
            </a:pPr>
            <a:r>
              <a:rPr lang="it-IT" dirty="0"/>
              <a:t>RS256(</a:t>
            </a:r>
            <a:r>
              <a:rPr lang="en-GB" dirty="0"/>
              <a:t>base64UrlEncode(header) + "." + base64UrlEncode(payload), </a:t>
            </a:r>
            <a:r>
              <a:rPr lang="en-GB" dirty="0" err="1"/>
              <a:t>signature_key</a:t>
            </a:r>
            <a:r>
              <a:rPr lang="it-IT" dirty="0"/>
              <a:t>)</a:t>
            </a:r>
            <a:endParaRPr lang="en-GB" dirty="0"/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2864304" y="2140857"/>
            <a:ext cx="839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Signature</a:t>
            </a:r>
            <a:r>
              <a:rPr lang="it-IT" sz="2400" dirty="0">
                <a:latin typeface="Palatino Linotype" panose="02040502050505030304" pitchFamily="18" charset="0"/>
              </a:rPr>
              <a:t>: </a:t>
            </a:r>
            <a:r>
              <a:rPr lang="it-IT" sz="2400" dirty="0" err="1">
                <a:latin typeface="Palatino Linotype" panose="02040502050505030304" pitchFamily="18" charset="0"/>
              </a:rPr>
              <a:t>it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contains</a:t>
            </a:r>
            <a:r>
              <a:rPr lang="it-IT" sz="2400" dirty="0">
                <a:latin typeface="Palatino Linotype" panose="02040502050505030304" pitchFamily="18" charset="0"/>
              </a:rPr>
              <a:t> a </a:t>
            </a:r>
            <a:r>
              <a:rPr lang="it-IT" sz="2400" dirty="0" err="1">
                <a:latin typeface="Palatino Linotype" panose="02040502050505030304" pitchFamily="18" charset="0"/>
              </a:rPr>
              <a:t>signature</a:t>
            </a:r>
            <a:r>
              <a:rPr lang="it-IT" sz="2400" dirty="0">
                <a:latin typeface="Palatino Linotype" panose="02040502050505030304" pitchFamily="18" charset="0"/>
              </a:rPr>
              <a:t> of the </a:t>
            </a:r>
            <a:r>
              <a:rPr lang="it-IT" sz="2400" dirty="0" err="1">
                <a:latin typeface="Palatino Linotype" panose="02040502050505030304" pitchFamily="18" charset="0"/>
              </a:rPr>
              <a:t>header</a:t>
            </a:r>
            <a:r>
              <a:rPr lang="it-IT" sz="2400" dirty="0">
                <a:latin typeface="Palatino Linotype" panose="02040502050505030304" pitchFamily="18" charset="0"/>
              </a:rPr>
              <a:t> and </a:t>
            </a:r>
            <a:r>
              <a:rPr lang="it-IT" sz="2400" dirty="0" err="1">
                <a:latin typeface="Palatino Linotype" panose="02040502050505030304" pitchFamily="18" charset="0"/>
              </a:rPr>
              <a:t>payload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cxnSp>
        <p:nvCxnSpPr>
          <p:cNvPr id="10" name="Connettore 2 9"/>
          <p:cNvCxnSpPr/>
          <p:nvPr/>
        </p:nvCxnSpPr>
        <p:spPr>
          <a:xfrm flipH="1">
            <a:off x="7412790" y="1747666"/>
            <a:ext cx="211819" cy="393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747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 JWT token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52</a:t>
            </a:fld>
            <a:endParaRPr lang="en-GB"/>
          </a:p>
        </p:txBody>
      </p:sp>
      <p:sp>
        <p:nvSpPr>
          <p:cNvPr id="6" name="Rettangolo 5"/>
          <p:cNvSpPr/>
          <p:nvPr/>
        </p:nvSpPr>
        <p:spPr>
          <a:xfrm>
            <a:off x="1863878" y="1209656"/>
            <a:ext cx="96435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Palatino Linotype" panose="02040502050505030304" pitchFamily="18" charset="0"/>
              </a:rPr>
              <a:t>eyJhbGciOiJSUzI1NiIsImtpZCI6IkRNa3Itd0JqRU1EYnhOY25xaVJISVhu</a:t>
            </a:r>
          </a:p>
          <a:p>
            <a:r>
              <a:rPr lang="en-GB" dirty="0">
                <a:solidFill>
                  <a:srgbClr val="C00000"/>
                </a:solidFill>
                <a:latin typeface="Palatino Linotype" panose="02040502050505030304" pitchFamily="18" charset="0"/>
              </a:rPr>
              <a:t>YUxubWI3UUpfWF9rWmJyaEtBMGMifQ</a:t>
            </a:r>
          </a:p>
          <a:p>
            <a:r>
              <a:rPr lang="en-GB" dirty="0">
                <a:latin typeface="Palatino Linotype" panose="02040502050505030304" pitchFamily="18" charset="0"/>
              </a:rPr>
              <a:t>.</a:t>
            </a:r>
          </a:p>
          <a:p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eyJzdWIiOiIwMHU5bzFuaWtqdk9CZzVabzBoNyIsInZlciI6MSwiaXNzIjoi</a:t>
            </a:r>
          </a:p>
          <a:p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aHR0cHM6Ly9kZXYtMzQxNjA3Lm9rdGFwcmV2aWV3LmNvbS9vYXV0aDIvYXVz</a:t>
            </a:r>
          </a:p>
          <a:p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OW84d3ZraG9ja3c5VEwwaDciLCJhdWQiOiJsWFNlbkx4eFBpOGtRVmpKRTVz</a:t>
            </a:r>
          </a:p>
          <a:p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NCIsImlhdCI6MTUwOTA0OTg5OCwiZXhwIjoxNTA5MDUzNDk4LCJqdGkiOiJJ</a:t>
            </a:r>
          </a:p>
          <a:p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RC5oa2RXSXNBSXZTbnBGYVFHTVRYUGNVSmhhMkgwS2c5Ykl3ZEVvVm1ZZHN3</a:t>
            </a:r>
          </a:p>
          <a:p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IiwiYW1yIjpbImtiYSIsIm1mYSIsInB3ZCJdLCJpZHAiOiIwMG85bzFuaWpr</a:t>
            </a:r>
          </a:p>
          <a:p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aWpLeGNpbjBoNyIsIm5vbmNlIjoidWpwMmFzeHlqN2UiLCJhdXRoX3RpbWUi</a:t>
            </a:r>
          </a:p>
          <a:p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OjE1MDkwNDk3MTl9</a:t>
            </a:r>
          </a:p>
          <a:p>
            <a:r>
              <a:rPr lang="en-GB" dirty="0">
                <a:latin typeface="Palatino Linotype" panose="02040502050505030304" pitchFamily="18" charset="0"/>
              </a:rPr>
              <a:t>.</a:t>
            </a:r>
          </a:p>
          <a:p>
            <a:r>
              <a:rPr lang="en-GB" dirty="0">
                <a:solidFill>
                  <a:srgbClr val="0070C0"/>
                </a:solidFill>
                <a:latin typeface="Palatino Linotype" panose="02040502050505030304" pitchFamily="18" charset="0"/>
              </a:rPr>
              <a:t>dv4Ek8B4BDee1PcQT_4zm7kxDEY1sRIGbLoNtlodZcSzHzXU5GkKyl6sAVmdXOIPUlAIrJAhNfQWQ-</a:t>
            </a:r>
          </a:p>
          <a:p>
            <a:r>
              <a:rPr lang="en-GB" dirty="0">
                <a:solidFill>
                  <a:srgbClr val="0070C0"/>
                </a:solidFill>
                <a:latin typeface="Palatino Linotype" panose="02040502050505030304" pitchFamily="18" charset="0"/>
              </a:rPr>
              <a:t>_XZLBVPjETiZE8CgNg5uqNmeXMUnYnQmvN5oWlXUZ8Gcub-GAbJ8-</a:t>
            </a:r>
          </a:p>
          <a:p>
            <a:r>
              <a:rPr lang="en-GB" dirty="0">
                <a:solidFill>
                  <a:srgbClr val="0070C0"/>
                </a:solidFill>
                <a:latin typeface="Palatino Linotype" panose="02040502050505030304" pitchFamily="18" charset="0"/>
              </a:rPr>
              <a:t>NQuyBmyec1j3gmGzX3wemke8NkuI6SX2L4Wj1PyvkknBtbjfiF9ud1-</a:t>
            </a:r>
          </a:p>
          <a:p>
            <a:r>
              <a:rPr lang="en-GB" dirty="0">
                <a:solidFill>
                  <a:srgbClr val="0070C0"/>
                </a:solidFill>
                <a:latin typeface="Palatino Linotype" panose="02040502050505030304" pitchFamily="18" charset="0"/>
              </a:rPr>
              <a:t>ERKbobaFbnjDFOFTzvL6g34SpMmZWy6uc_Hs--n4IC-ex-</a:t>
            </a:r>
          </a:p>
          <a:p>
            <a:r>
              <a:rPr lang="en-GB" dirty="0">
                <a:solidFill>
                  <a:srgbClr val="0070C0"/>
                </a:solidFill>
                <a:latin typeface="Palatino Linotype" panose="02040502050505030304" pitchFamily="18" charset="0"/>
              </a:rPr>
              <a:t>_Ps3FcMwRggCW_-7o2FpH6rJTOGPZYrOx44n3ZwAu2dGm6axtPIsqU8b6sw7DaHpogD_hxsXgMIOzOBMbYsQEiczoGn71ZFz_1O7FiW4dH6g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28172" y="1204219"/>
            <a:ext cx="154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Header</a:t>
            </a:r>
            <a:endParaRPr lang="en-GB" sz="20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28172" y="2097923"/>
            <a:ext cx="154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Payload</a:t>
            </a:r>
            <a:endParaRPr lang="en-GB" sz="20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28172" y="4500160"/>
            <a:ext cx="154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Signature</a:t>
            </a:r>
            <a:endParaRPr lang="en-GB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2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42402A-BE6A-BE40-4831-77E71030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1BC6E5-F9F5-AA1D-BD62-79BF41B7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Tanenbaum</a:t>
            </a:r>
            <a:r>
              <a:rPr lang="it-IT" dirty="0"/>
              <a:t>, </a:t>
            </a:r>
            <a:r>
              <a:rPr lang="it-IT" dirty="0" err="1"/>
              <a:t>Wetherall</a:t>
            </a:r>
            <a:r>
              <a:rPr lang="it-IT" dirty="0"/>
              <a:t> – Computer Networks – Fifth Edition</a:t>
            </a:r>
          </a:p>
          <a:p>
            <a:pPr lvl="1"/>
            <a:r>
              <a:rPr lang="it-IT" sz="2400" dirty="0" err="1"/>
              <a:t>Chapter</a:t>
            </a:r>
            <a:r>
              <a:rPr lang="it-IT" sz="2400" dirty="0"/>
              <a:t> 8 – Network security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0274-3613-AF73-FA54-29A8F55B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3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972128-1491-6648-9666-AD1CF87D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historic ciphers: substitution ciphers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389394-6756-ED4D-A96A-50807144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1" dirty="0"/>
              <a:t>Substitution ciphers</a:t>
            </a:r>
            <a:r>
              <a:rPr lang="en-GB" sz="2200" dirty="0"/>
              <a:t>: each letter or group of letters is replaced by another letter or group of letters. </a:t>
            </a:r>
          </a:p>
          <a:p>
            <a:r>
              <a:rPr lang="en-GB" sz="2200" b="1" dirty="0"/>
              <a:t>Caesar cipher</a:t>
            </a:r>
            <a:r>
              <a:rPr lang="en-GB" sz="2200" dirty="0"/>
              <a:t>: each letter is substituted with the letter k steps ahead in the alphabet, where k is the key of the cipher. Only 25 possible keys.</a:t>
            </a:r>
          </a:p>
          <a:p>
            <a:endParaRPr lang="en-GB" sz="2200" dirty="0"/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r>
              <a:rPr lang="en-GB" sz="2200" b="1" dirty="0"/>
              <a:t>Monoalphabetic substitution cipher</a:t>
            </a:r>
            <a:r>
              <a:rPr lang="en-GB" sz="2200" dirty="0"/>
              <a:t>: each letter is substituted with another general alphabet letter. The key is the 26-letter string representing the alphabet permutation. Number of possible keys: 26! However, this cipher can be easily broken comparing the frequency of letters in the plain and encrypted text.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023AD5-82B8-2248-95EB-E38F4A06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153E3F2-4495-3341-9928-2B2C10A7E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1649"/>
              </p:ext>
            </p:extLst>
          </p:nvPr>
        </p:nvGraphicFramePr>
        <p:xfrm>
          <a:off x="2888974" y="2904400"/>
          <a:ext cx="70855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50">
                  <a:extLst>
                    <a:ext uri="{9D8B030D-6E8A-4147-A177-3AD203B41FA5}">
                      <a16:colId xmlns:a16="http://schemas.microsoft.com/office/drawing/2014/main" val="1303210429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51826316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730153429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657693152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8154250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25438368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504262997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2482943454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92694014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904868811"/>
                    </a:ext>
                  </a:extLst>
                </a:gridCol>
              </a:tblGrid>
              <a:tr h="259560"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 err="1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W</a:t>
                      </a:r>
                      <a:endParaRPr lang="it-IT" sz="2200" b="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 err="1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Z</a:t>
                      </a:r>
                      <a:endParaRPr lang="it-IT" sz="2200" b="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7107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732264" y="2935918"/>
            <a:ext cx="2491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Palatino Linotype" panose="02040502050505030304" pitchFamily="18" charset="0"/>
                <a:ea typeface="Palatino" pitchFamily="2" charset="77"/>
              </a:rPr>
              <a:t>Plain</a:t>
            </a:r>
            <a:r>
              <a:rPr lang="it-IT" sz="2200" dirty="0">
                <a:latin typeface="Palatino Linotype" panose="02040502050505030304" pitchFamily="18" charset="0"/>
                <a:ea typeface="Palatino" pitchFamily="2" charset="77"/>
              </a:rPr>
              <a:t> text: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9775AB-8777-F249-8AA2-9314BA67F1B7}"/>
              </a:ext>
            </a:extLst>
          </p:cNvPr>
          <p:cNvSpPr txBox="1"/>
          <p:nvPr/>
        </p:nvSpPr>
        <p:spPr>
          <a:xfrm>
            <a:off x="732264" y="3522714"/>
            <a:ext cx="2491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Palatino Linotype" panose="02040502050505030304" pitchFamily="18" charset="0"/>
                <a:ea typeface="Palatino" pitchFamily="2" charset="77"/>
              </a:rPr>
              <a:t>Encrypted</a:t>
            </a:r>
            <a:r>
              <a:rPr lang="it-IT" sz="2200" dirty="0">
                <a:latin typeface="Palatino Linotype" panose="02040502050505030304" pitchFamily="18" charset="0"/>
                <a:ea typeface="Palatino" pitchFamily="2" charset="77"/>
              </a:rPr>
              <a:t> text: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46F9741-7F85-2343-A444-58D1C73B4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37319"/>
              </p:ext>
            </p:extLst>
          </p:nvPr>
        </p:nvGraphicFramePr>
        <p:xfrm>
          <a:off x="2888974" y="3496401"/>
          <a:ext cx="70855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50">
                  <a:extLst>
                    <a:ext uri="{9D8B030D-6E8A-4147-A177-3AD203B41FA5}">
                      <a16:colId xmlns:a16="http://schemas.microsoft.com/office/drawing/2014/main" val="1303210429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51826316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730153429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657693152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8154250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25438368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504262997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2482943454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92694014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904868811"/>
                    </a:ext>
                  </a:extLst>
                </a:gridCol>
              </a:tblGrid>
              <a:tr h="259560"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71071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2EFFE1-AF08-FE49-AECF-7C8000BDC42C}"/>
              </a:ext>
            </a:extLst>
          </p:cNvPr>
          <p:cNvSpPr txBox="1"/>
          <p:nvPr/>
        </p:nvSpPr>
        <p:spPr>
          <a:xfrm>
            <a:off x="10083562" y="3218762"/>
            <a:ext cx="2491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Palatino" pitchFamily="2" charset="77"/>
                <a:ea typeface="Palatino" pitchFamily="2" charset="77"/>
              </a:rPr>
              <a:t>k = 3</a:t>
            </a: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6CBB7964-B859-9F46-9422-F1B3E3BBB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26215"/>
              </p:ext>
            </p:extLst>
          </p:nvPr>
        </p:nvGraphicFramePr>
        <p:xfrm>
          <a:off x="2863495" y="5605684"/>
          <a:ext cx="70855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50">
                  <a:extLst>
                    <a:ext uri="{9D8B030D-6E8A-4147-A177-3AD203B41FA5}">
                      <a16:colId xmlns:a16="http://schemas.microsoft.com/office/drawing/2014/main" val="1303210429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51826316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730153429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657693152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8154250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25438368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504262997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2482943454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92694014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904868811"/>
                    </a:ext>
                  </a:extLst>
                </a:gridCol>
              </a:tblGrid>
              <a:tr h="259560"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 err="1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W</a:t>
                      </a:r>
                      <a:endParaRPr lang="it-IT" sz="2200" b="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 err="1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Z</a:t>
                      </a:r>
                      <a:endParaRPr lang="it-IT" sz="2200" b="0" dirty="0">
                        <a:solidFill>
                          <a:sysClr val="windowText" lastClr="000000"/>
                        </a:solidFill>
                        <a:latin typeface="Palatino" pitchFamily="2" charset="77"/>
                        <a:ea typeface="Palatino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71071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4028EA20-701B-F644-9ACE-8DF6A6F4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79036"/>
              </p:ext>
            </p:extLst>
          </p:nvPr>
        </p:nvGraphicFramePr>
        <p:xfrm>
          <a:off x="2863495" y="6197685"/>
          <a:ext cx="70855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50">
                  <a:extLst>
                    <a:ext uri="{9D8B030D-6E8A-4147-A177-3AD203B41FA5}">
                      <a16:colId xmlns:a16="http://schemas.microsoft.com/office/drawing/2014/main" val="1303210429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51826316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730153429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657693152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8154250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254383683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504262997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2482943454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192694014"/>
                    </a:ext>
                  </a:extLst>
                </a:gridCol>
                <a:gridCol w="708550">
                  <a:extLst>
                    <a:ext uri="{9D8B030D-6E8A-4147-A177-3AD203B41FA5}">
                      <a16:colId xmlns:a16="http://schemas.microsoft.com/office/drawing/2014/main" val="904868811"/>
                    </a:ext>
                  </a:extLst>
                </a:gridCol>
              </a:tblGrid>
              <a:tr h="259560"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solidFill>
                            <a:sysClr val="windowText" lastClr="000000"/>
                          </a:solidFill>
                          <a:latin typeface="Palatino" pitchFamily="2" charset="77"/>
                          <a:ea typeface="Palatino" pitchFamily="2" charset="77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971071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EA1DD3-7181-BE4A-9D14-5830AF9D197F}"/>
              </a:ext>
            </a:extLst>
          </p:cNvPr>
          <p:cNvSpPr txBox="1"/>
          <p:nvPr/>
        </p:nvSpPr>
        <p:spPr>
          <a:xfrm>
            <a:off x="732264" y="5582411"/>
            <a:ext cx="2491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Palatino Linotype" panose="02040502050505030304" pitchFamily="18" charset="0"/>
                <a:ea typeface="Palatino" pitchFamily="2" charset="77"/>
              </a:rPr>
              <a:t>Plain</a:t>
            </a:r>
            <a:r>
              <a:rPr lang="it-IT" sz="2200" dirty="0">
                <a:latin typeface="Palatino Linotype" panose="02040502050505030304" pitchFamily="18" charset="0"/>
                <a:ea typeface="Palatino" pitchFamily="2" charset="77"/>
              </a:rPr>
              <a:t> text: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A9775AB-8777-F249-8AA2-9314BA67F1B7}"/>
              </a:ext>
            </a:extLst>
          </p:cNvPr>
          <p:cNvSpPr txBox="1"/>
          <p:nvPr/>
        </p:nvSpPr>
        <p:spPr>
          <a:xfrm>
            <a:off x="732264" y="6169207"/>
            <a:ext cx="24914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Palatino Linotype" panose="02040502050505030304" pitchFamily="18" charset="0"/>
                <a:ea typeface="Palatino" pitchFamily="2" charset="77"/>
              </a:rPr>
              <a:t>Encrypted</a:t>
            </a:r>
            <a:r>
              <a:rPr lang="it-IT" sz="2200" dirty="0">
                <a:latin typeface="Palatino Linotype" panose="02040502050505030304" pitchFamily="18" charset="0"/>
                <a:ea typeface="Palatino" pitchFamily="2" charset="77"/>
              </a:rPr>
              <a:t> text:</a:t>
            </a:r>
          </a:p>
        </p:txBody>
      </p:sp>
    </p:spTree>
    <p:extLst>
      <p:ext uri="{BB962C8B-B14F-4D97-AF65-F5344CB8AC3E}">
        <p14:creationId xmlns:p14="http://schemas.microsoft.com/office/powerpoint/2010/main" val="38720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64063F-8EB8-9A4D-9A9F-7163354A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cryptography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36A219-D253-F341-B2E7-06118134B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encryption algorithm is made so complex that, even if the cryptanalyst acquires vast amount of enciphered text, he/she will not be able to make any sense of it without the key.</a:t>
            </a:r>
          </a:p>
          <a:p>
            <a:endParaRPr lang="en-US" dirty="0"/>
          </a:p>
          <a:p>
            <a:r>
              <a:rPr lang="en-US" dirty="0"/>
              <a:t>There are mainly two classes of cryptography algorithms: </a:t>
            </a:r>
          </a:p>
          <a:p>
            <a:endParaRPr lang="en-US" dirty="0"/>
          </a:p>
          <a:p>
            <a:pPr lvl="1"/>
            <a:r>
              <a:rPr lang="en-US" sz="2400" b="1" dirty="0"/>
              <a:t>Symmetric-key algorithms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same key for encryption and decryption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Asymmetric-key algorithms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different key for encryption and decryption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C17BDE-DE11-4749-A335-1CC1BFB2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43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Symmetric-key algorithms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9"/>
          <a:stretch/>
        </p:blipFill>
        <p:spPr>
          <a:xfrm>
            <a:off x="2261385" y="3790268"/>
            <a:ext cx="7673711" cy="2768099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536A219-D253-F341-B2E7-06118134B140}"/>
              </a:ext>
            </a:extLst>
          </p:cNvPr>
          <p:cNvSpPr txBox="1">
            <a:spLocks/>
          </p:cNvSpPr>
          <p:nvPr/>
        </p:nvSpPr>
        <p:spPr>
          <a:xfrm>
            <a:off x="428172" y="1361167"/>
            <a:ext cx="11368314" cy="485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key for encrypting the data is the same to be used for decrypting the ciphered message.</a:t>
            </a:r>
          </a:p>
          <a:p>
            <a:r>
              <a:rPr lang="en-US" dirty="0"/>
              <a:t>The key must be shared between the sender and the recipient, but it must be protected, because any user having the key can potentially decrypt the message.</a:t>
            </a:r>
          </a:p>
          <a:p>
            <a:r>
              <a:rPr lang="en-US" dirty="0"/>
              <a:t>Also called </a:t>
            </a:r>
            <a:r>
              <a:rPr lang="en-US" b="1" dirty="0"/>
              <a:t>private-key</a:t>
            </a:r>
            <a:r>
              <a:rPr lang="en-US" dirty="0"/>
              <a:t> cryptography algorithms.</a:t>
            </a:r>
          </a:p>
          <a:p>
            <a:pPr lvl="1"/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4526283" y="3938451"/>
            <a:ext cx="1051561" cy="2619917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6511769" y="3938450"/>
            <a:ext cx="1051561" cy="261991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/>
          <p:cNvSpPr txBox="1"/>
          <p:nvPr/>
        </p:nvSpPr>
        <p:spPr>
          <a:xfrm>
            <a:off x="4343399" y="3524755"/>
            <a:ext cx="152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FFC000"/>
                </a:solidFill>
                <a:latin typeface="Palatino"/>
              </a:rPr>
              <a:t>Encryption</a:t>
            </a:r>
            <a:endParaRPr lang="en-GB" b="1" dirty="0">
              <a:solidFill>
                <a:srgbClr val="FFC000"/>
              </a:solidFill>
              <a:latin typeface="Palatino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276637" y="3524755"/>
            <a:ext cx="152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00B050"/>
                </a:solidFill>
                <a:latin typeface="Palatino"/>
              </a:rPr>
              <a:t>Decryption</a:t>
            </a:r>
            <a:endParaRPr lang="en-GB" b="1" dirty="0">
              <a:solidFill>
                <a:srgbClr val="00B050"/>
              </a:solidFill>
              <a:latin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45682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Encryption</a:t>
            </a:r>
            <a:r>
              <a:rPr lang="it-IT" dirty="0"/>
              <a:t> Standard (DES)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628" y="1259591"/>
            <a:ext cx="2734928" cy="4859337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536A219-D253-F341-B2E7-06118134B140}"/>
              </a:ext>
            </a:extLst>
          </p:cNvPr>
          <p:cNvSpPr txBox="1">
            <a:spLocks/>
          </p:cNvSpPr>
          <p:nvPr/>
        </p:nvSpPr>
        <p:spPr>
          <a:xfrm>
            <a:off x="428172" y="1361167"/>
            <a:ext cx="8353456" cy="485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Introduced in the ‘70 by IBM and adopted as a security standard by the U.S. government for many years.  </a:t>
            </a:r>
          </a:p>
          <a:p>
            <a:r>
              <a:rPr lang="en-US" dirty="0"/>
              <a:t>Encryption by groups of 64 bits. </a:t>
            </a:r>
          </a:p>
          <a:p>
            <a:r>
              <a:rPr lang="en-US" dirty="0"/>
              <a:t>Key K made of 56 bits. </a:t>
            </a:r>
          </a:p>
          <a:p>
            <a:pPr lvl="1"/>
            <a:r>
              <a:rPr lang="en-US" dirty="0"/>
              <a:t>From K, create 16 keys (K</a:t>
            </a:r>
            <a:r>
              <a:rPr lang="en-US" baseline="-25000" dirty="0"/>
              <a:t>i</a:t>
            </a:r>
            <a:r>
              <a:rPr lang="en-US" dirty="0"/>
              <a:t>) of 48 bit using specific functions</a:t>
            </a:r>
          </a:p>
          <a:p>
            <a:r>
              <a:rPr lang="en-US" dirty="0"/>
              <a:t>Encryption steps: </a:t>
            </a:r>
          </a:p>
          <a:p>
            <a:pPr lvl="1"/>
            <a:r>
              <a:rPr lang="en-US" sz="2200" dirty="0"/>
              <a:t>Key-independent transposition (i.e., changing the order)</a:t>
            </a:r>
          </a:p>
          <a:p>
            <a:pPr lvl="1"/>
            <a:r>
              <a:rPr lang="en-US" sz="2200" dirty="0"/>
              <a:t>16 encryption iterations using each </a:t>
            </a:r>
            <a:r>
              <a:rPr lang="en-US" sz="2000" dirty="0"/>
              <a:t>K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</a:p>
          <a:p>
            <a:pPr lvl="1"/>
            <a:r>
              <a:rPr lang="en-US" sz="2200" dirty="0"/>
              <a:t>Swap of the leftmost 32 bits with the rightmost 32 bits</a:t>
            </a:r>
          </a:p>
          <a:p>
            <a:pPr lvl="1"/>
            <a:r>
              <a:rPr lang="en-US" sz="2200" dirty="0"/>
              <a:t>Inverse of the key-independent transposition</a:t>
            </a:r>
          </a:p>
          <a:p>
            <a:r>
              <a:rPr lang="en-US" dirty="0"/>
              <a:t>Decryption done with the same steps in reverse order.</a:t>
            </a:r>
          </a:p>
        </p:txBody>
      </p:sp>
    </p:spTree>
    <p:extLst>
      <p:ext uri="{BB962C8B-B14F-4D97-AF65-F5344CB8AC3E}">
        <p14:creationId xmlns:p14="http://schemas.microsoft.com/office/powerpoint/2010/main" val="561362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4897</Words>
  <Application>Microsoft Macintosh PowerPoint</Application>
  <PresentationFormat>Widescreen</PresentationFormat>
  <Paragraphs>708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4" baseType="lpstr">
      <vt:lpstr>Arial</vt:lpstr>
      <vt:lpstr>Calibri</vt:lpstr>
      <vt:lpstr>Cambria Math</vt:lpstr>
      <vt:lpstr>Courier New</vt:lpstr>
      <vt:lpstr>Palatino</vt:lpstr>
      <vt:lpstr>Palatino Linotype</vt:lpstr>
      <vt:lpstr>Roboto Mono</vt:lpstr>
      <vt:lpstr>Times New Roman</vt:lpstr>
      <vt:lpstr>Times-Roman</vt:lpstr>
      <vt:lpstr>Wingdings</vt:lpstr>
      <vt:lpstr>Tema di Office</vt:lpstr>
      <vt:lpstr>PowerPoint Presentation</vt:lpstr>
      <vt:lpstr>Agenda</vt:lpstr>
      <vt:lpstr>Network security</vt:lpstr>
      <vt:lpstr>Cryptography</vt:lpstr>
      <vt:lpstr>Cryptography</vt:lpstr>
      <vt:lpstr>Two historic ciphers: substitution ciphers</vt:lpstr>
      <vt:lpstr>Modern cryptography</vt:lpstr>
      <vt:lpstr>Symmetric-key algorithms</vt:lpstr>
      <vt:lpstr>Data Encryption Standard (DES)</vt:lpstr>
      <vt:lpstr>Triple DES</vt:lpstr>
      <vt:lpstr>Advanced Encryption Standard (AES)</vt:lpstr>
      <vt:lpstr>Limitations of the symmetric-key algorithms</vt:lpstr>
      <vt:lpstr>Diffie-Hellman key exchange protocol</vt:lpstr>
      <vt:lpstr>Example of generation of a secret key</vt:lpstr>
      <vt:lpstr>Man-in-the-middle attack</vt:lpstr>
      <vt:lpstr>Asymmetric-key algorithms </vt:lpstr>
      <vt:lpstr>RSA</vt:lpstr>
      <vt:lpstr>Encryption and decryption with RSA</vt:lpstr>
      <vt:lpstr>Symmetric vs asymmetric key algorithms</vt:lpstr>
      <vt:lpstr>Hybrid algorithms</vt:lpstr>
      <vt:lpstr>Network security</vt:lpstr>
      <vt:lpstr>Digital signatures</vt:lpstr>
      <vt:lpstr>Digital signature by symmetric-key cryptography</vt:lpstr>
      <vt:lpstr>Limitations of the symmetric-key digital signature</vt:lpstr>
      <vt:lpstr>Public-key digital signature</vt:lpstr>
      <vt:lpstr>Public-key signature with secrecy </vt:lpstr>
      <vt:lpstr>Message digest</vt:lpstr>
      <vt:lpstr>Digital signature with message digest (no secrecy)</vt:lpstr>
      <vt:lpstr>Digital signature with message digest (with secrecy)</vt:lpstr>
      <vt:lpstr>Example of hash functions</vt:lpstr>
      <vt:lpstr>Security in network communication</vt:lpstr>
      <vt:lpstr>IPsec (IP security)</vt:lpstr>
      <vt:lpstr>Algorithms in IPsec</vt:lpstr>
      <vt:lpstr>Secure socket layer (SSL) and Transport Layer Security (TLS)</vt:lpstr>
      <vt:lpstr>SSL connection establishment protocol</vt:lpstr>
      <vt:lpstr>SSL data transmission protocol</vt:lpstr>
      <vt:lpstr>Authorization</vt:lpstr>
      <vt:lpstr>Basic access authentication</vt:lpstr>
      <vt:lpstr>Basic access authentication</vt:lpstr>
      <vt:lpstr>Digest access authentication</vt:lpstr>
      <vt:lpstr>The problem of delegated authorization</vt:lpstr>
      <vt:lpstr>The incorrect solution: sharing login credentials</vt:lpstr>
      <vt:lpstr>OAuth protocol</vt:lpstr>
      <vt:lpstr>OAuth roles</vt:lpstr>
      <vt:lpstr>OAuth abstract model</vt:lpstr>
      <vt:lpstr>Application registration</vt:lpstr>
      <vt:lpstr>Example of delegated authentication with OAuth</vt:lpstr>
      <vt:lpstr>Refresh token</vt:lpstr>
      <vt:lpstr>JSON Web token</vt:lpstr>
      <vt:lpstr>JSON Web token</vt:lpstr>
      <vt:lpstr>JSON Web token</vt:lpstr>
      <vt:lpstr>Example of a JWT token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515</cp:revision>
  <dcterms:created xsi:type="dcterms:W3CDTF">2021-07-19T09:08:13Z</dcterms:created>
  <dcterms:modified xsi:type="dcterms:W3CDTF">2024-02-16T15:49:13Z</dcterms:modified>
</cp:coreProperties>
</file>