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320" r:id="rId3"/>
    <p:sldId id="321" r:id="rId4"/>
    <p:sldId id="322" r:id="rId5"/>
    <p:sldId id="323" r:id="rId6"/>
    <p:sldId id="324" r:id="rId7"/>
    <p:sldId id="326" r:id="rId8"/>
    <p:sldId id="327" r:id="rId9"/>
    <p:sldId id="329" r:id="rId10"/>
    <p:sldId id="330" r:id="rId11"/>
    <p:sldId id="331" r:id="rId12"/>
    <p:sldId id="332" r:id="rId13"/>
    <p:sldId id="325"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190" autoAdjust="0"/>
    <p:restoredTop sz="86604"/>
  </p:normalViewPr>
  <p:slideViewPr>
    <p:cSldViewPr snapToGrid="0">
      <p:cViewPr varScale="1">
        <p:scale>
          <a:sx n="196" d="100"/>
          <a:sy n="196" d="100"/>
        </p:scale>
        <p:origin x="1064" y="1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71" d="100"/>
          <a:sy n="171" d="100"/>
        </p:scale>
        <p:origin x="655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02/03/22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dirty="0"/>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2021-2022</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
        <p:nvSpPr>
          <p:cNvPr id="4" name="Slide Number Placeholder 3">
            <a:extLst>
              <a:ext uri="{FF2B5EF4-FFF2-40B4-BE49-F238E27FC236}">
                <a16:creationId xmlns:a16="http://schemas.microsoft.com/office/drawing/2014/main" id="{4401F560-C5B8-914E-9E65-FF77701773EB}"/>
              </a:ext>
            </a:extLst>
          </p:cNvPr>
          <p:cNvSpPr>
            <a:spLocks noGrp="1"/>
          </p:cNvSpPr>
          <p:nvPr>
            <p:ph type="sldNum" sz="quarter" idx="10"/>
          </p:nvPr>
        </p:nvSpPr>
        <p:spPr/>
        <p:txBody>
          <a:bodyPr/>
          <a:lstStyle/>
          <a:p>
            <a:fld id="{31DE2C5B-556E-47B8-A792-024C2FCA4ACC}" type="slidenum">
              <a:rPr lang="en-GB" smtClean="0"/>
              <a:t>‹#›</a:t>
            </a:fld>
            <a:endParaRPr lang="en-GB"/>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wcarpentry.github.io/shell-novice/" TargetMode="External"/><Relationship Id="rId2" Type="http://schemas.openxmlformats.org/officeDocument/2006/relationships/hyperlink" Target="https://www.youtube.com/watch?v=8c1BL5b47kg&amp;ab_channel=Geek%27sLes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Terminal primer</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dirty="0"/>
              <a:t>Giacomo Cappon</a:t>
            </a:r>
          </a:p>
        </p:txBody>
      </p:sp>
      <p:sp>
        <p:nvSpPr>
          <p:cNvPr id="4" name="Slide Number Placeholder 3">
            <a:extLst>
              <a:ext uri="{FF2B5EF4-FFF2-40B4-BE49-F238E27FC236}">
                <a16:creationId xmlns:a16="http://schemas.microsoft.com/office/drawing/2014/main" id="{92A312FC-1060-5642-9249-E2A5FCDA6EAE}"/>
              </a:ext>
            </a:extLst>
          </p:cNvPr>
          <p:cNvSpPr>
            <a:spLocks noGrp="1"/>
          </p:cNvSpPr>
          <p:nvPr>
            <p:ph type="sldNum" sz="quarter" idx="10"/>
          </p:nvPr>
        </p:nvSpPr>
        <p:spPr/>
        <p:txBody>
          <a:bodyPr/>
          <a:lstStyle/>
          <a:p>
            <a:fld id="{31DE2C5B-556E-47B8-A792-024C2FCA4ACC}" type="slidenum">
              <a:rPr lang="en-GB" smtClean="0"/>
              <a:t>1</a:t>
            </a:fld>
            <a:endParaRPr lang="en-GB"/>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rename a file use the </a:t>
            </a:r>
            <a:r>
              <a:rPr lang="en-GB" dirty="0">
                <a:latin typeface="Courier" pitchFamily="2" charset="0"/>
              </a:rPr>
              <a:t>mv</a:t>
            </a:r>
            <a:r>
              <a:rPr lang="en-GB" dirty="0"/>
              <a:t> (move) command followed by the name of the file you want to rename and the new file name, e.g.:</a:t>
            </a:r>
            <a:br>
              <a:rPr lang="en-GB" dirty="0">
                <a:latin typeface="Courier" pitchFamily="2" charset="0"/>
              </a:rPr>
            </a:br>
            <a:br>
              <a:rPr lang="en-GB" dirty="0">
                <a:latin typeface="Courier" pitchFamily="2" charset="0"/>
              </a:rPr>
            </a:br>
            <a:r>
              <a:rPr lang="en-GB" dirty="0">
                <a:latin typeface="Courier" pitchFamily="2" charset="0"/>
              </a:rPr>
              <a:t>mv </a:t>
            </a:r>
            <a:r>
              <a:rPr lang="en-GB" dirty="0" err="1">
                <a:latin typeface="Courier" pitchFamily="2" charset="0"/>
              </a:rPr>
              <a:t>newfile.txt</a:t>
            </a:r>
            <a:r>
              <a:rPr lang="en-GB" dirty="0">
                <a:latin typeface="Courier" pitchFamily="2" charset="0"/>
              </a:rPr>
              <a:t> </a:t>
            </a:r>
            <a:r>
              <a:rPr lang="en-GB" dirty="0" err="1">
                <a:latin typeface="Courier" pitchFamily="2" charset="0"/>
              </a:rPr>
              <a:t>renamedfile.txt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a:p>
            <a:pPr marL="0" indent="0">
              <a:buNone/>
            </a:pPr>
            <a:endParaRPr lang="en-GB" dirty="0">
              <a:latin typeface="Courier" pitchFamily="2" charset="0"/>
            </a:endParaRPr>
          </a:p>
          <a:p>
            <a:r>
              <a:rPr lang="en-GB" dirty="0"/>
              <a:t>To move a file into another directory, use the </a:t>
            </a:r>
            <a:r>
              <a:rPr lang="en-GB" dirty="0">
                <a:latin typeface="Courier" pitchFamily="2" charset="0"/>
              </a:rPr>
              <a:t>mv</a:t>
            </a:r>
            <a:r>
              <a:rPr lang="en-GB" dirty="0"/>
              <a:t> command followed by the name of the file you want to move and the name of the destination directory, e.g. (this moves the file into the parent directory):</a:t>
            </a:r>
            <a:br>
              <a:rPr lang="en-GB" dirty="0"/>
            </a:br>
            <a:br>
              <a:rPr lang="en-GB" dirty="0"/>
            </a:br>
            <a:r>
              <a:rPr lang="en-GB" dirty="0">
                <a:latin typeface="Courier" pitchFamily="2" charset="0"/>
              </a:rPr>
              <a:t>mv </a:t>
            </a:r>
            <a:r>
              <a:rPr lang="en-GB" dirty="0" err="1">
                <a:latin typeface="Courier" pitchFamily="2" charset="0"/>
              </a:rPr>
              <a:t>renamedfile.txt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10</a:t>
            </a:fld>
            <a:endParaRPr lang="en-GB"/>
          </a:p>
        </p:txBody>
      </p:sp>
      <p:pic>
        <p:nvPicPr>
          <p:cNvPr id="6" name="Picture 5" descr="Graphical user interface, text&#10;&#10;Description automatically generated">
            <a:extLst>
              <a:ext uri="{FF2B5EF4-FFF2-40B4-BE49-F238E27FC236}">
                <a16:creationId xmlns:a16="http://schemas.microsoft.com/office/drawing/2014/main" id="{9A848953-53A7-DB41-B199-D81B661E2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480" y="2312974"/>
            <a:ext cx="4584971" cy="1194616"/>
          </a:xfrm>
          <a:prstGeom prst="rect">
            <a:avLst/>
          </a:prstGeom>
        </p:spPr>
      </p:pic>
      <p:pic>
        <p:nvPicPr>
          <p:cNvPr id="10" name="Picture 9" descr="Text, chat or text message&#10;&#10;Description automatically generated">
            <a:extLst>
              <a:ext uri="{FF2B5EF4-FFF2-40B4-BE49-F238E27FC236}">
                <a16:creationId xmlns:a16="http://schemas.microsoft.com/office/drawing/2014/main" id="{8E9C214E-BBC0-9747-B39B-13855E525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661" y="5412049"/>
            <a:ext cx="4999862" cy="1153452"/>
          </a:xfrm>
          <a:prstGeom prst="rect">
            <a:avLst/>
          </a:prstGeom>
        </p:spPr>
      </p:pic>
    </p:spTree>
    <p:extLst>
      <p:ext uri="{BB962C8B-B14F-4D97-AF65-F5344CB8AC3E}">
        <p14:creationId xmlns:p14="http://schemas.microsoft.com/office/powerpoint/2010/main" val="218084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remove a file use the </a:t>
            </a:r>
            <a:r>
              <a:rPr lang="en-GB" dirty="0">
                <a:latin typeface="Courier" pitchFamily="2" charset="0"/>
              </a:rPr>
              <a:t>rm</a:t>
            </a:r>
            <a:r>
              <a:rPr lang="en-GB" dirty="0"/>
              <a:t> (remove) command followed by the name of the file you want to remove, e.g.:</a:t>
            </a:r>
            <a:br>
              <a:rPr lang="en-GB" dirty="0">
                <a:latin typeface="Courier" pitchFamily="2" charset="0"/>
              </a:rPr>
            </a:br>
            <a:br>
              <a:rPr lang="en-GB" dirty="0">
                <a:latin typeface="Courier" pitchFamily="2" charset="0"/>
              </a:rPr>
            </a:br>
            <a:r>
              <a:rPr lang="en-GB" dirty="0">
                <a:latin typeface="Courier" pitchFamily="2" charset="0"/>
              </a:rPr>
              <a:t>rm </a:t>
            </a:r>
            <a:r>
              <a:rPr lang="en-GB" dirty="0" err="1">
                <a:latin typeface="Courier" pitchFamily="2" charset="0"/>
              </a:rPr>
              <a:t>myfile.txt</a:t>
            </a:r>
            <a:endParaRPr lang="en-GB" dirty="0">
              <a:latin typeface="Courier" pitchFamily="2" charset="0"/>
            </a:endParaRP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11</a:t>
            </a:fld>
            <a:endParaRPr lang="en-GB"/>
          </a:p>
        </p:txBody>
      </p:sp>
      <p:pic>
        <p:nvPicPr>
          <p:cNvPr id="7" name="Picture 6" descr="Text, chat or text message&#10;&#10;Description automatically generated">
            <a:extLst>
              <a:ext uri="{FF2B5EF4-FFF2-40B4-BE49-F238E27FC236}">
                <a16:creationId xmlns:a16="http://schemas.microsoft.com/office/drawing/2014/main" id="{43B4E3FC-9D14-B44E-8230-14D4897AE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269" y="2950340"/>
            <a:ext cx="7810365" cy="1606798"/>
          </a:xfrm>
          <a:prstGeom prst="rect">
            <a:avLst/>
          </a:prstGeom>
        </p:spPr>
      </p:pic>
    </p:spTree>
    <p:extLst>
      <p:ext uri="{BB962C8B-B14F-4D97-AF65-F5344CB8AC3E}">
        <p14:creationId xmlns:p14="http://schemas.microsoft.com/office/powerpoint/2010/main" val="67284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Help</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show the online help for a specific command use the man (manual) command, e.g. (this will show the online help for the ls command):</a:t>
            </a:r>
            <a:br>
              <a:rPr lang="en-GB" dirty="0">
                <a:latin typeface="Courier" pitchFamily="2" charset="0"/>
              </a:rPr>
            </a:br>
            <a:br>
              <a:rPr lang="en-GB" dirty="0">
                <a:latin typeface="Courier" pitchFamily="2" charset="0"/>
              </a:rPr>
            </a:br>
            <a:r>
              <a:rPr lang="en-GB" dirty="0">
                <a:latin typeface="Courier" pitchFamily="2" charset="0"/>
              </a:rPr>
              <a:t>man ls</a:t>
            </a:r>
          </a:p>
          <a:p>
            <a:endParaRPr lang="en-GB" dirty="0">
              <a:latin typeface="Courier" pitchFamily="2" charset="0"/>
            </a:endParaRPr>
          </a:p>
          <a:p>
            <a:r>
              <a:rPr lang="en-GB" dirty="0"/>
              <a:t>To exit press “q” on the keyboard</a:t>
            </a: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12</a:t>
            </a:fld>
            <a:endParaRPr lang="en-GB"/>
          </a:p>
        </p:txBody>
      </p:sp>
      <p:pic>
        <p:nvPicPr>
          <p:cNvPr id="6" name="Picture 5" descr="Text&#10;&#10;Description automatically generated">
            <a:extLst>
              <a:ext uri="{FF2B5EF4-FFF2-40B4-BE49-F238E27FC236}">
                <a16:creationId xmlns:a16="http://schemas.microsoft.com/office/drawing/2014/main" id="{D08D5E56-619B-CD4C-89F3-B45BA5A50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8280" y="2378056"/>
            <a:ext cx="5592109" cy="4160856"/>
          </a:xfrm>
          <a:prstGeom prst="rect">
            <a:avLst/>
          </a:prstGeom>
        </p:spPr>
      </p:pic>
    </p:spTree>
    <p:extLst>
      <p:ext uri="{BB962C8B-B14F-4D97-AF65-F5344CB8AC3E}">
        <p14:creationId xmlns:p14="http://schemas.microsoft.com/office/powerpoint/2010/main" val="253466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Summary</a:t>
            </a:r>
          </a:p>
        </p:txBody>
      </p:sp>
      <p:graphicFrame>
        <p:nvGraphicFramePr>
          <p:cNvPr id="5" name="Content Placeholder 4">
            <a:extLst>
              <a:ext uri="{FF2B5EF4-FFF2-40B4-BE49-F238E27FC236}">
                <a16:creationId xmlns:a16="http://schemas.microsoft.com/office/drawing/2014/main" id="{66F7F7BF-AC51-B44C-A6CB-6885B22A97E9}"/>
              </a:ext>
            </a:extLst>
          </p:cNvPr>
          <p:cNvGraphicFramePr>
            <a:graphicFrameLocks noGrp="1"/>
          </p:cNvGraphicFramePr>
          <p:nvPr>
            <p:ph sz="half" idx="1"/>
            <p:extLst>
              <p:ext uri="{D42A27DB-BD31-4B8C-83A1-F6EECF244321}">
                <p14:modId xmlns:p14="http://schemas.microsoft.com/office/powerpoint/2010/main" val="663918311"/>
              </p:ext>
            </p:extLst>
          </p:nvPr>
        </p:nvGraphicFramePr>
        <p:xfrm>
          <a:off x="1724472" y="1363667"/>
          <a:ext cx="7892156" cy="3554936"/>
        </p:xfrm>
        <a:graphic>
          <a:graphicData uri="http://schemas.openxmlformats.org/drawingml/2006/table">
            <a:tbl>
              <a:tblPr/>
              <a:tblGrid>
                <a:gridCol w="3946078">
                  <a:extLst>
                    <a:ext uri="{9D8B030D-6E8A-4147-A177-3AD203B41FA5}">
                      <a16:colId xmlns:a16="http://schemas.microsoft.com/office/drawing/2014/main" val="4043974004"/>
                    </a:ext>
                  </a:extLst>
                </a:gridCol>
                <a:gridCol w="3946078">
                  <a:extLst>
                    <a:ext uri="{9D8B030D-6E8A-4147-A177-3AD203B41FA5}">
                      <a16:colId xmlns:a16="http://schemas.microsoft.com/office/drawing/2014/main" val="927258202"/>
                    </a:ext>
                  </a:extLst>
                </a:gridCol>
              </a:tblGrid>
              <a:tr h="253924">
                <a:tc>
                  <a:txBody>
                    <a:bodyPr/>
                    <a:lstStyle/>
                    <a:p>
                      <a:r>
                        <a:rPr lang="en-GB" sz="1200" dirty="0">
                          <a:latin typeface="Courier" pitchFamily="2" charset="0"/>
                        </a:rPr>
                        <a:t>nano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text edit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1416863719"/>
                  </a:ext>
                </a:extLst>
              </a:tr>
              <a:tr h="253924">
                <a:tc>
                  <a:txBody>
                    <a:bodyPr/>
                    <a:lstStyle/>
                    <a:p>
                      <a:r>
                        <a:rPr lang="en-GB" sz="1200" dirty="0">
                          <a:latin typeface="Courier" pitchFamily="2" charset="0"/>
                        </a:rPr>
                        <a:t>ls</a:t>
                      </a:r>
                    </a:p>
                  </a:txBody>
                  <a:tcPr marL="63481" marR="63481" marT="31741" marB="31741" anchor="ctr">
                    <a:lnL>
                      <a:noFill/>
                    </a:lnL>
                    <a:lnR>
                      <a:noFill/>
                    </a:lnR>
                    <a:lnT>
                      <a:noFill/>
                    </a:lnT>
                    <a:lnB>
                      <a:noFill/>
                    </a:lnB>
                  </a:tcPr>
                </a:tc>
                <a:tc>
                  <a:txBody>
                    <a:bodyPr/>
                    <a:lstStyle/>
                    <a:p>
                      <a:r>
                        <a:rPr lang="en-GB" sz="1200" i="1"/>
                        <a:t>list files in current directory</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3086137636"/>
                  </a:ext>
                </a:extLst>
              </a:tr>
              <a:tr h="253924">
                <a:tc>
                  <a:txBody>
                    <a:bodyPr/>
                    <a:lstStyle/>
                    <a:p>
                      <a:r>
                        <a:rPr lang="en-GB" sz="1200" dirty="0">
                          <a:latin typeface="Courier" pitchFamily="2" charset="0"/>
                        </a:rPr>
                        <a:t>ls -la</a:t>
                      </a:r>
                    </a:p>
                  </a:txBody>
                  <a:tcPr marL="63481" marR="63481" marT="31741" marB="31741" anchor="ctr">
                    <a:lnL>
                      <a:noFill/>
                    </a:lnL>
                    <a:lnR>
                      <a:noFill/>
                    </a:lnR>
                    <a:lnT>
                      <a:noFill/>
                    </a:lnT>
                    <a:lnB>
                      <a:noFill/>
                    </a:lnB>
                  </a:tcPr>
                </a:tc>
                <a:tc>
                  <a:txBody>
                    <a:bodyPr/>
                    <a:lstStyle/>
                    <a:p>
                      <a:r>
                        <a:rPr lang="en-GB" sz="1200" i="1" dirty="0"/>
                        <a:t>long format listing with also hidden things</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734910635"/>
                  </a:ext>
                </a:extLst>
              </a:tr>
              <a:tr h="253924">
                <a:tc>
                  <a:txBody>
                    <a:bodyPr/>
                    <a:lstStyle/>
                    <a:p>
                      <a:r>
                        <a:rPr lang="en-GB" sz="1200" dirty="0">
                          <a:latin typeface="Courier" pitchFamily="2" charset="0"/>
                        </a:rPr>
                        <a:t>cat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view contents of text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4051121905"/>
                  </a:ext>
                </a:extLst>
              </a:tr>
              <a:tr h="253924">
                <a:tc>
                  <a:txBody>
                    <a:bodyPr/>
                    <a:lstStyle/>
                    <a:p>
                      <a:r>
                        <a:rPr lang="en-GB" sz="1200" dirty="0">
                          <a:latin typeface="Courier" pitchFamily="2" charset="0"/>
                        </a:rPr>
                        <a:t>more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paged viewing of text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4167891126"/>
                  </a:ext>
                </a:extLst>
              </a:tr>
              <a:tr h="253924">
                <a:tc>
                  <a:txBody>
                    <a:bodyPr/>
                    <a:lstStyle/>
                    <a:p>
                      <a:r>
                        <a:rPr lang="en-GB" sz="1200" dirty="0">
                          <a:latin typeface="Courier" pitchFamily="2" charset="0"/>
                        </a:rPr>
                        <a:t>less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a:t>scroll through text file "myfile"</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3956044925"/>
                  </a:ext>
                </a:extLst>
              </a:tr>
              <a:tr h="253924">
                <a:tc>
                  <a:txBody>
                    <a:bodyPr/>
                    <a:lstStyle/>
                    <a:p>
                      <a:r>
                        <a:rPr lang="en-GB" sz="1200" dirty="0">
                          <a:latin typeface="Courier" pitchFamily="2" charset="0"/>
                        </a:rPr>
                        <a:t>cp </a:t>
                      </a:r>
                      <a:r>
                        <a:rPr lang="en-GB" sz="1200" dirty="0" err="1">
                          <a:latin typeface="Courier" pitchFamily="2" charset="0"/>
                        </a:rPr>
                        <a:t>srcfile</a:t>
                      </a:r>
                      <a:r>
                        <a:rPr lang="en-GB" sz="1200" dirty="0">
                          <a:latin typeface="Courier" pitchFamily="2" charset="0"/>
                        </a:rPr>
                        <a:t> </a:t>
                      </a:r>
                      <a:r>
                        <a:rPr lang="en-GB" sz="1200" dirty="0" err="1">
                          <a:latin typeface="Courier" pitchFamily="2" charset="0"/>
                        </a:rPr>
                        <a:t>destfile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copy file "</a:t>
                      </a:r>
                      <a:r>
                        <a:rPr lang="en-GB" sz="1200" i="1" dirty="0" err="1"/>
                        <a:t>srcfile</a:t>
                      </a:r>
                      <a:r>
                        <a:rPr lang="en-GB" sz="1200" i="1" dirty="0"/>
                        <a:t>" to new file "</a:t>
                      </a:r>
                      <a:r>
                        <a:rPr lang="en-GB" sz="1200" i="1" dirty="0" err="1"/>
                        <a:t>destfile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624874199"/>
                  </a:ext>
                </a:extLst>
              </a:tr>
              <a:tr h="253924">
                <a:tc>
                  <a:txBody>
                    <a:bodyPr/>
                    <a:lstStyle/>
                    <a:p>
                      <a:r>
                        <a:rPr lang="en-GB" sz="1200" dirty="0">
                          <a:latin typeface="Courier" pitchFamily="2" charset="0"/>
                        </a:rPr>
                        <a:t>mv </a:t>
                      </a:r>
                      <a:r>
                        <a:rPr lang="en-GB" sz="1200" dirty="0" err="1">
                          <a:latin typeface="Courier" pitchFamily="2" charset="0"/>
                        </a:rPr>
                        <a:t>oldname</a:t>
                      </a:r>
                      <a:r>
                        <a:rPr lang="en-GB" sz="1200" dirty="0">
                          <a:latin typeface="Courier" pitchFamily="2" charset="0"/>
                        </a:rPr>
                        <a:t> newname</a:t>
                      </a:r>
                    </a:p>
                  </a:txBody>
                  <a:tcPr marL="63481" marR="63481" marT="31741" marB="31741" anchor="ctr">
                    <a:lnL>
                      <a:noFill/>
                    </a:lnL>
                    <a:lnR>
                      <a:noFill/>
                    </a:lnR>
                    <a:lnT>
                      <a:noFill/>
                    </a:lnT>
                    <a:lnB>
                      <a:noFill/>
                    </a:lnB>
                  </a:tcPr>
                </a:tc>
                <a:tc>
                  <a:txBody>
                    <a:bodyPr/>
                    <a:lstStyle/>
                    <a:p>
                      <a:r>
                        <a:rPr lang="en-GB" sz="1200" i="1"/>
                        <a:t>rename (or move) file "oldname" to "newname"</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821576241"/>
                  </a:ext>
                </a:extLst>
              </a:tr>
              <a:tr h="253924">
                <a:tc>
                  <a:txBody>
                    <a:bodyPr/>
                    <a:lstStyle/>
                    <a:p>
                      <a:r>
                        <a:rPr lang="en-GB" sz="1200" dirty="0">
                          <a:latin typeface="Courier" pitchFamily="2" charset="0"/>
                        </a:rPr>
                        <a:t>rm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remove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959822984"/>
                  </a:ext>
                </a:extLst>
              </a:tr>
              <a:tr h="253924">
                <a:tc>
                  <a:txBody>
                    <a:bodyPr/>
                    <a:lstStyle/>
                    <a:p>
                      <a:r>
                        <a:rPr lang="en-GB" sz="1200" dirty="0" err="1">
                          <a:latin typeface="Courier" pitchFamily="2" charset="0"/>
                        </a:rPr>
                        <a:t>mkdir</a:t>
                      </a:r>
                      <a:r>
                        <a:rPr lang="en-GB" sz="1200" dirty="0">
                          <a:latin typeface="Courier" pitchFamily="2" charset="0"/>
                        </a:rPr>
                        <a:t>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make new directory called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917269450"/>
                  </a:ext>
                </a:extLst>
              </a:tr>
              <a:tr h="253924">
                <a:tc>
                  <a:txBody>
                    <a:bodyPr/>
                    <a:lstStyle/>
                    <a:p>
                      <a:r>
                        <a:rPr lang="en-GB" sz="1200" dirty="0">
                          <a:latin typeface="Courier" pitchFamily="2" charset="0"/>
                        </a:rPr>
                        <a:t>cd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move into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3281764648"/>
                  </a:ext>
                </a:extLst>
              </a:tr>
              <a:tr h="253924">
                <a:tc>
                  <a:txBody>
                    <a:bodyPr/>
                    <a:lstStyle/>
                    <a:p>
                      <a:r>
                        <a:rPr lang="en-GB" sz="1200" dirty="0" err="1">
                          <a:latin typeface="Courier" pitchFamily="2" charset="0"/>
                        </a:rPr>
                        <a:t>rmdir</a:t>
                      </a:r>
                      <a:r>
                        <a:rPr lang="en-GB" sz="1200" dirty="0">
                          <a:latin typeface="Courier" pitchFamily="2" charset="0"/>
                        </a:rPr>
                        <a:t>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remove (empty) directory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1689575126"/>
                  </a:ext>
                </a:extLst>
              </a:tr>
              <a:tr h="253924">
                <a:tc>
                  <a:txBody>
                    <a:bodyPr/>
                    <a:lstStyle/>
                    <a:p>
                      <a:r>
                        <a:rPr lang="en-GB" sz="1200" dirty="0" err="1">
                          <a:latin typeface="Courier" pitchFamily="2" charset="0"/>
                        </a:rPr>
                        <a:t>pwd</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a:t>display current working directory</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2263306568"/>
                  </a:ext>
                </a:extLst>
              </a:tr>
              <a:tr h="253924">
                <a:tc>
                  <a:txBody>
                    <a:bodyPr/>
                    <a:lstStyle/>
                    <a:p>
                      <a:r>
                        <a:rPr lang="en-GB" sz="1200" dirty="0">
                          <a:latin typeface="Courier" pitchFamily="2" charset="0"/>
                        </a:rPr>
                        <a:t>man command</a:t>
                      </a:r>
                    </a:p>
                  </a:txBody>
                  <a:tcPr marL="63481" marR="63481" marT="31741" marB="31741" anchor="ctr">
                    <a:lnL>
                      <a:noFill/>
                    </a:lnL>
                    <a:lnR>
                      <a:noFill/>
                    </a:lnR>
                    <a:lnT>
                      <a:noFill/>
                    </a:lnT>
                    <a:lnB>
                      <a:noFill/>
                    </a:lnB>
                  </a:tcPr>
                </a:tc>
                <a:tc>
                  <a:txBody>
                    <a:bodyPr/>
                    <a:lstStyle/>
                    <a:p>
                      <a:r>
                        <a:rPr lang="en-GB" sz="1200" i="1" dirty="0"/>
                        <a:t>display man page for "command"</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2715324951"/>
                  </a:ext>
                </a:extLst>
              </a:tr>
            </a:tbl>
          </a:graphicData>
        </a:graphic>
      </p:graphicFrame>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7" name="Rectangle 1">
            <a:extLst>
              <a:ext uri="{FF2B5EF4-FFF2-40B4-BE49-F238E27FC236}">
                <a16:creationId xmlns:a16="http://schemas.microsoft.com/office/drawing/2014/main" id="{571D3F9B-C88D-604B-9CFA-7BA3267D83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47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Useful resources</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7" name="Rectangle 1">
            <a:extLst>
              <a:ext uri="{FF2B5EF4-FFF2-40B4-BE49-F238E27FC236}">
                <a16:creationId xmlns:a16="http://schemas.microsoft.com/office/drawing/2014/main" id="{571D3F9B-C88D-604B-9CFA-7BA3267D83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4E5F31D5-39D0-8849-9BE9-C369DB30F0E7}"/>
              </a:ext>
            </a:extLst>
          </p:cNvPr>
          <p:cNvSpPr>
            <a:spLocks noGrp="1"/>
          </p:cNvSpPr>
          <p:nvPr>
            <p:ph sz="half" idx="1"/>
          </p:nvPr>
        </p:nvSpPr>
        <p:spPr>
          <a:xfrm>
            <a:off x="428171" y="1364343"/>
            <a:ext cx="10233343" cy="4812620"/>
          </a:xfrm>
        </p:spPr>
        <p:txBody>
          <a:bodyPr/>
          <a:lstStyle/>
          <a:p>
            <a:r>
              <a:rPr lang="en-IT" dirty="0"/>
              <a:t>UNIX Shell Crash Course by swcarpentry</a:t>
            </a:r>
          </a:p>
          <a:p>
            <a:pPr lvl="1"/>
            <a:r>
              <a:rPr lang="en-GB" dirty="0">
                <a:hlinkClick r:id="rId2"/>
              </a:rPr>
              <a:t>https://www.youtube.com/watch?v=8c1BL5b47kg&amp;ab_channel=Geek%27sLesson</a:t>
            </a:r>
            <a:r>
              <a:rPr lang="en-GB" dirty="0"/>
              <a:t> </a:t>
            </a:r>
          </a:p>
          <a:p>
            <a:pPr lvl="1"/>
            <a:endParaRPr lang="en-IT" dirty="0"/>
          </a:p>
          <a:p>
            <a:r>
              <a:rPr lang="en-IT" dirty="0"/>
              <a:t>UNIX Shell docs by swcarpentry</a:t>
            </a:r>
          </a:p>
          <a:p>
            <a:pPr lvl="1"/>
            <a:r>
              <a:rPr lang="en-GB" dirty="0">
                <a:hlinkClick r:id="rId3"/>
              </a:rPr>
              <a:t>https://swcarpentry.github.io/shell-novice/</a:t>
            </a:r>
            <a:r>
              <a:rPr lang="en-GB" dirty="0"/>
              <a:t> </a:t>
            </a:r>
            <a:endParaRPr lang="en-IT" dirty="0"/>
          </a:p>
        </p:txBody>
      </p:sp>
    </p:spTree>
    <p:extLst>
      <p:ext uri="{BB962C8B-B14F-4D97-AF65-F5344CB8AC3E}">
        <p14:creationId xmlns:p14="http://schemas.microsoft.com/office/powerpoint/2010/main" val="51564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Intro</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fontScale="92500" lnSpcReduction="10000"/>
          </a:bodyPr>
          <a:lstStyle/>
          <a:p>
            <a:r>
              <a:rPr lang="en-US" b="1" dirty="0">
                <a:ea typeface="Palatino" pitchFamily="2" charset="77"/>
              </a:rPr>
              <a:t>Terminal</a:t>
            </a:r>
            <a:r>
              <a:rPr lang="en-US" dirty="0">
                <a:ea typeface="Palatino" pitchFamily="2" charset="77"/>
              </a:rPr>
              <a:t> is the software that allows to send UNIX Shell commands to the operating system through the command line.</a:t>
            </a:r>
          </a:p>
          <a:p>
            <a:endParaRPr lang="en-US" dirty="0">
              <a:ea typeface="Palatino" pitchFamily="2" charset="77"/>
            </a:endParaRPr>
          </a:p>
          <a:p>
            <a:r>
              <a:rPr lang="en-US" dirty="0">
                <a:ea typeface="Palatino" pitchFamily="2" charset="77"/>
              </a:rPr>
              <a:t>This very brief primer lists some useful UNIX Shell commands that you will need to use during this course in order to work with GIT. </a:t>
            </a:r>
          </a:p>
          <a:p>
            <a:endParaRPr lang="en-US" dirty="0">
              <a:ea typeface="Palatino" pitchFamily="2" charset="77"/>
            </a:endParaRPr>
          </a:p>
          <a:p>
            <a:r>
              <a:rPr lang="en-US" dirty="0">
                <a:ea typeface="Palatino" pitchFamily="2" charset="77"/>
              </a:rPr>
              <a:t>UNIX (Mac and Linux) users have </a:t>
            </a:r>
            <a:r>
              <a:rPr lang="en-US" b="1" dirty="0">
                <a:ea typeface="Palatino" pitchFamily="2" charset="77"/>
              </a:rPr>
              <a:t>Terminal</a:t>
            </a:r>
            <a:r>
              <a:rPr lang="en-US" dirty="0">
                <a:ea typeface="Palatino" pitchFamily="2" charset="77"/>
              </a:rPr>
              <a:t> already installed.</a:t>
            </a:r>
          </a:p>
          <a:p>
            <a:endParaRPr lang="en-US" dirty="0">
              <a:ea typeface="Palatino" pitchFamily="2" charset="77"/>
            </a:endParaRPr>
          </a:p>
          <a:p>
            <a:r>
              <a:rPr lang="en-US" dirty="0">
                <a:ea typeface="Palatino" pitchFamily="2" charset="77"/>
              </a:rPr>
              <a:t>Windows users must install and use </a:t>
            </a:r>
            <a:r>
              <a:rPr lang="en-US" b="1" dirty="0">
                <a:ea typeface="Palatino" pitchFamily="2" charset="77"/>
              </a:rPr>
              <a:t>git-bash</a:t>
            </a:r>
            <a:r>
              <a:rPr lang="en-US" dirty="0">
                <a:ea typeface="Palatino" pitchFamily="2" charset="77"/>
              </a:rPr>
              <a:t> instead of Terminal since the latter is not available for Windows (to install it, follow step 4b in the “</a:t>
            </a:r>
            <a:r>
              <a:rPr lang="en-US" b="1" dirty="0">
                <a:ea typeface="Palatino" pitchFamily="2" charset="77"/>
              </a:rPr>
              <a:t>Setup the development environment</a:t>
            </a:r>
            <a:r>
              <a:rPr lang="en-US" dirty="0">
                <a:ea typeface="Palatino" pitchFamily="2" charset="77"/>
              </a:rPr>
              <a:t>” guide you can find in the moodle page of the course). </a:t>
            </a:r>
          </a:p>
          <a:p>
            <a:endParaRPr lang="en-US" dirty="0">
              <a:ea typeface="Palatino" pitchFamily="2" charset="77"/>
            </a:endParaRPr>
          </a:p>
          <a:p>
            <a:r>
              <a:rPr lang="en-US" dirty="0">
                <a:ea typeface="Palatino" pitchFamily="2" charset="77"/>
              </a:rPr>
              <a:t>In the following, and during the course, I will always refer to both Terminal and git-bash as “Terminal”</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258450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When you open the Terminal, it should start in your home directory. This is your individual space on the system for your files. You can find out the name of your current working directory using the </a:t>
            </a:r>
            <a:r>
              <a:rPr lang="en-GB" dirty="0" err="1">
                <a:latin typeface="Courier" pitchFamily="2" charset="0"/>
              </a:rPr>
              <a:t>pwd</a:t>
            </a:r>
            <a:r>
              <a:rPr lang="en-GB" dirty="0"/>
              <a:t> (parent working directory) command:</a:t>
            </a:r>
            <a:br>
              <a:rPr lang="en-GB" dirty="0"/>
            </a:br>
            <a:br>
              <a:rPr lang="en-GB" dirty="0"/>
            </a:br>
            <a:r>
              <a:rPr lang="en-GB" dirty="0" err="1">
                <a:latin typeface="Courier" pitchFamily="2" charset="0"/>
              </a:rPr>
              <a:t>pwd</a:t>
            </a:r>
            <a:br>
              <a:rPr lang="en-GB" dirty="0"/>
            </a:br>
            <a:br>
              <a:rPr lang="en-GB" dirty="0"/>
            </a:br>
            <a:br>
              <a:rPr lang="en-GB" dirty="0"/>
            </a:br>
            <a:endParaRPr lang="en-GB" dirty="0"/>
          </a:p>
          <a:p>
            <a:r>
              <a:rPr lang="en-GB" dirty="0"/>
              <a:t>No matter where in the directory structure you are, you can always get back to your home directory by using the </a:t>
            </a:r>
            <a:r>
              <a:rPr lang="en-GB" dirty="0">
                <a:latin typeface="Courier" pitchFamily="2" charset="0"/>
              </a:rPr>
              <a:t>cd</a:t>
            </a:r>
            <a:r>
              <a:rPr lang="en-GB" dirty="0"/>
              <a:t> (change directory) command without any arguments:</a:t>
            </a:r>
            <a:br>
              <a:rPr lang="en-GB" dirty="0"/>
            </a:br>
            <a:br>
              <a:rPr lang="en-GB" dirty="0"/>
            </a:br>
            <a:r>
              <a:rPr lang="en-GB" dirty="0">
                <a:latin typeface="Courier" pitchFamily="2" charset="0"/>
              </a:rPr>
              <a:t>cd</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3</a:t>
            </a:fld>
            <a:endParaRPr lang="en-GB"/>
          </a:p>
        </p:txBody>
      </p:sp>
      <p:pic>
        <p:nvPicPr>
          <p:cNvPr id="6" name="Picture 5" descr="Graphical user interface, text&#10;&#10;Description automatically generated">
            <a:extLst>
              <a:ext uri="{FF2B5EF4-FFF2-40B4-BE49-F238E27FC236}">
                <a16:creationId xmlns:a16="http://schemas.microsoft.com/office/drawing/2014/main" id="{D142A3F6-AAD5-DE4C-BD5A-6772292DD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311" y="2962168"/>
            <a:ext cx="4806260" cy="1006717"/>
          </a:xfrm>
          <a:prstGeom prst="rect">
            <a:avLst/>
          </a:prstGeom>
        </p:spPr>
      </p:pic>
      <p:pic>
        <p:nvPicPr>
          <p:cNvPr id="8" name="Picture 7" descr="Text, application, chat or text message&#10;&#10;Description automatically generated">
            <a:extLst>
              <a:ext uri="{FF2B5EF4-FFF2-40B4-BE49-F238E27FC236}">
                <a16:creationId xmlns:a16="http://schemas.microsoft.com/office/drawing/2014/main" id="{1CD2772F-0B34-1044-9455-D7713CDEC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128" y="5444443"/>
            <a:ext cx="4074944" cy="1139465"/>
          </a:xfrm>
          <a:prstGeom prst="rect">
            <a:avLst/>
          </a:prstGeom>
        </p:spPr>
      </p:pic>
    </p:spTree>
    <p:extLst>
      <p:ext uri="{BB962C8B-B14F-4D97-AF65-F5344CB8AC3E}">
        <p14:creationId xmlns:p14="http://schemas.microsoft.com/office/powerpoint/2010/main" val="105098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create a folder you can use the </a:t>
            </a:r>
            <a:r>
              <a:rPr lang="en-GB" dirty="0" err="1">
                <a:latin typeface="Courier" pitchFamily="2" charset="0"/>
              </a:rPr>
              <a:t>mkdir</a:t>
            </a:r>
            <a:r>
              <a:rPr lang="en-GB" dirty="0"/>
              <a:t> (make directory) command followed by the name of the directory you want to create:</a:t>
            </a:r>
            <a:br>
              <a:rPr lang="en-GB" dirty="0"/>
            </a:br>
            <a:br>
              <a:rPr lang="en-GB" dirty="0"/>
            </a:br>
            <a:r>
              <a:rPr lang="en-GB" dirty="0" err="1">
                <a:latin typeface="Courier" pitchFamily="2" charset="0"/>
              </a:rPr>
              <a:t>mkdir</a:t>
            </a:r>
            <a:r>
              <a:rPr lang="en-GB" dirty="0">
                <a:latin typeface="Courier" pitchFamily="2" charset="0"/>
              </a:rPr>
              <a:t> primer</a:t>
            </a:r>
          </a:p>
          <a:p>
            <a:endParaRPr lang="en-GB" dirty="0"/>
          </a:p>
          <a:p>
            <a:r>
              <a:rPr lang="en-GB" dirty="0"/>
              <a:t>You can remove an empty subdirectory with the </a:t>
            </a:r>
            <a:r>
              <a:rPr lang="en-GB" dirty="0" err="1">
                <a:latin typeface="Courier" pitchFamily="2" charset="0"/>
              </a:rPr>
              <a:t>rmdir</a:t>
            </a:r>
            <a:r>
              <a:rPr lang="en-GB" dirty="0"/>
              <a:t> (remove directory) command (but don't do this right now):</a:t>
            </a:r>
            <a:br>
              <a:rPr lang="en-GB" dirty="0"/>
            </a:br>
            <a:br>
              <a:rPr lang="en-GB" dirty="0"/>
            </a:br>
            <a:r>
              <a:rPr lang="en-GB" dirty="0" err="1">
                <a:latin typeface="Courier" pitchFamily="2" charset="0"/>
              </a:rPr>
              <a:t>rmdir</a:t>
            </a:r>
            <a:r>
              <a:rPr lang="en-GB" dirty="0">
                <a:latin typeface="Courier" pitchFamily="2" charset="0"/>
              </a:rPr>
              <a:t> primer</a:t>
            </a:r>
            <a:br>
              <a:rPr lang="en-GB" dirty="0"/>
            </a:br>
            <a:br>
              <a:rPr lang="en-GB" dirty="0"/>
            </a:br>
            <a:br>
              <a:rPr lang="en-GB" dirty="0"/>
            </a:br>
            <a:r>
              <a:rPr lang="en-GB" dirty="0"/>
              <a:t>(Note: if you do remove "primer", please create it again since all examples will refer to it.)</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4</a:t>
            </a:fld>
            <a:endParaRPr lang="en-GB"/>
          </a:p>
        </p:txBody>
      </p:sp>
      <p:pic>
        <p:nvPicPr>
          <p:cNvPr id="7" name="Picture 6">
            <a:extLst>
              <a:ext uri="{FF2B5EF4-FFF2-40B4-BE49-F238E27FC236}">
                <a16:creationId xmlns:a16="http://schemas.microsoft.com/office/drawing/2014/main" id="{7D2271D0-6679-1349-8EB5-9CF5EFF719C0}"/>
              </a:ext>
            </a:extLst>
          </p:cNvPr>
          <p:cNvPicPr>
            <a:picLocks noChangeAspect="1"/>
          </p:cNvPicPr>
          <p:nvPr/>
        </p:nvPicPr>
        <p:blipFill rotWithShape="1">
          <a:blip r:embed="rId2">
            <a:extLst>
              <a:ext uri="{28A0092B-C50C-407E-A947-70E740481C1C}">
                <a14:useLocalDpi xmlns:a14="http://schemas.microsoft.com/office/drawing/2010/main" val="0"/>
              </a:ext>
            </a:extLst>
          </a:blip>
          <a:srcRect l="2028" t="-5308" b="-1"/>
          <a:stretch/>
        </p:blipFill>
        <p:spPr>
          <a:xfrm>
            <a:off x="3378739" y="2386519"/>
            <a:ext cx="3528834" cy="350196"/>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2C24D3EA-A139-FA42-8C55-ADEAE9EC6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739" y="4089197"/>
            <a:ext cx="5492887" cy="787634"/>
          </a:xfrm>
          <a:prstGeom prst="rect">
            <a:avLst/>
          </a:prstGeom>
        </p:spPr>
      </p:pic>
    </p:spTree>
    <p:extLst>
      <p:ext uri="{BB962C8B-B14F-4D97-AF65-F5344CB8AC3E}">
        <p14:creationId xmlns:p14="http://schemas.microsoft.com/office/powerpoint/2010/main" val="325677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move into a directory you can use the </a:t>
            </a:r>
            <a:r>
              <a:rPr lang="en-GB" dirty="0">
                <a:latin typeface="Courier" pitchFamily="2" charset="0"/>
              </a:rPr>
              <a:t>cd</a:t>
            </a:r>
            <a:r>
              <a:rPr lang="en-GB" dirty="0"/>
              <a:t> command this time followed by the name of the directory you want to move into:</a:t>
            </a:r>
            <a:br>
              <a:rPr lang="en-GB" dirty="0"/>
            </a:br>
            <a:br>
              <a:rPr lang="en-GB" dirty="0"/>
            </a:br>
            <a:r>
              <a:rPr lang="en-GB" dirty="0">
                <a:latin typeface="Courier" pitchFamily="2" charset="0"/>
              </a:rPr>
              <a:t>cd primer</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5</a:t>
            </a:fld>
            <a:endParaRPr lang="en-GB"/>
          </a:p>
        </p:txBody>
      </p:sp>
      <p:pic>
        <p:nvPicPr>
          <p:cNvPr id="6" name="Picture 5" descr="Graphical user interface, text, chat or text message&#10;&#10;Description automatically generated">
            <a:extLst>
              <a:ext uri="{FF2B5EF4-FFF2-40B4-BE49-F238E27FC236}">
                <a16:creationId xmlns:a16="http://schemas.microsoft.com/office/drawing/2014/main" id="{E306F8B8-2392-F646-B81E-27D2EE99F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047" y="2495913"/>
            <a:ext cx="5559898" cy="1648746"/>
          </a:xfrm>
          <a:prstGeom prst="rect">
            <a:avLst/>
          </a:prstGeom>
        </p:spPr>
      </p:pic>
    </p:spTree>
    <p:extLst>
      <p:ext uri="{BB962C8B-B14F-4D97-AF65-F5344CB8AC3E}">
        <p14:creationId xmlns:p14="http://schemas.microsoft.com/office/powerpoint/2010/main" val="759649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move into a directory you can use the </a:t>
            </a:r>
            <a:r>
              <a:rPr lang="en-GB" dirty="0">
                <a:latin typeface="Courier" pitchFamily="2" charset="0"/>
              </a:rPr>
              <a:t>cd</a:t>
            </a:r>
            <a:r>
              <a:rPr lang="en-GB" dirty="0"/>
              <a:t> command followed by the name of the directory you want to move into, e.g.:</a:t>
            </a:r>
            <a:br>
              <a:rPr lang="en-GB" dirty="0"/>
            </a:br>
            <a:br>
              <a:rPr lang="en-GB" dirty="0"/>
            </a:br>
            <a:r>
              <a:rPr lang="en-GB" dirty="0">
                <a:latin typeface="Courier" pitchFamily="2" charset="0"/>
              </a:rPr>
              <a:t>cd primer</a:t>
            </a:r>
            <a:br>
              <a:rPr lang="en-GB" dirty="0">
                <a:latin typeface="Courier" pitchFamily="2" charset="0"/>
              </a:rPr>
            </a:br>
            <a:br>
              <a:rPr lang="en-GB" dirty="0">
                <a:latin typeface="Courier" pitchFamily="2" charset="0"/>
              </a:rPr>
            </a:br>
            <a:br>
              <a:rPr lang="en-GB" dirty="0">
                <a:latin typeface="Courier" pitchFamily="2" charset="0"/>
              </a:rPr>
            </a:br>
            <a:br>
              <a:rPr lang="en-GB" dirty="0">
                <a:latin typeface="Courier" pitchFamily="2" charset="0"/>
              </a:rPr>
            </a:br>
            <a:endParaRPr lang="en-GB" dirty="0">
              <a:latin typeface="Courier" pitchFamily="2" charset="0"/>
            </a:endParaRPr>
          </a:p>
          <a:p>
            <a:r>
              <a:rPr lang="en-GB" dirty="0"/>
              <a:t>To move back into the parent folder use “..” as directory name:</a:t>
            </a:r>
            <a:br>
              <a:rPr lang="en-GB" dirty="0">
                <a:latin typeface="Courier" pitchFamily="2" charset="0"/>
              </a:rPr>
            </a:br>
            <a:br>
              <a:rPr lang="en-GB" dirty="0">
                <a:latin typeface="Courier" pitchFamily="2" charset="0"/>
              </a:rPr>
            </a:br>
            <a:r>
              <a:rPr lang="en-GB" dirty="0">
                <a:latin typeface="Courier" pitchFamily="2" charset="0"/>
              </a:rPr>
              <a:t>cd ..</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6</a:t>
            </a:fld>
            <a:endParaRPr lang="en-GB"/>
          </a:p>
        </p:txBody>
      </p:sp>
      <p:pic>
        <p:nvPicPr>
          <p:cNvPr id="6" name="Picture 5" descr="Graphical user interface, text, chat or text message&#10;&#10;Description automatically generated">
            <a:extLst>
              <a:ext uri="{FF2B5EF4-FFF2-40B4-BE49-F238E27FC236}">
                <a16:creationId xmlns:a16="http://schemas.microsoft.com/office/drawing/2014/main" id="{E306F8B8-2392-F646-B81E-27D2EE99F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562" y="2398637"/>
            <a:ext cx="4528766" cy="1342972"/>
          </a:xfrm>
          <a:prstGeom prst="rect">
            <a:avLst/>
          </a:prstGeom>
        </p:spPr>
      </p:pic>
      <p:pic>
        <p:nvPicPr>
          <p:cNvPr id="7" name="Picture 6" descr="Text&#10;&#10;Description automatically generated">
            <a:extLst>
              <a:ext uri="{FF2B5EF4-FFF2-40B4-BE49-F238E27FC236}">
                <a16:creationId xmlns:a16="http://schemas.microsoft.com/office/drawing/2014/main" id="{729A0165-E257-864A-A871-BE19CA122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502" y="4948136"/>
            <a:ext cx="5445825" cy="1496406"/>
          </a:xfrm>
          <a:prstGeom prst="rect">
            <a:avLst/>
          </a:prstGeom>
        </p:spPr>
      </p:pic>
    </p:spTree>
    <p:extLst>
      <p:ext uri="{BB962C8B-B14F-4D97-AF65-F5344CB8AC3E}">
        <p14:creationId xmlns:p14="http://schemas.microsoft.com/office/powerpoint/2010/main" val="384854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4960797" cy="5331731"/>
          </a:xfrm>
        </p:spPr>
        <p:txBody>
          <a:bodyPr>
            <a:normAutofit fontScale="85000" lnSpcReduction="20000"/>
          </a:bodyPr>
          <a:lstStyle/>
          <a:p>
            <a:r>
              <a:rPr lang="en-GB" dirty="0"/>
              <a:t>To create a file (for example a .txt file) you can use the </a:t>
            </a:r>
            <a:r>
              <a:rPr lang="en-GB" dirty="0">
                <a:latin typeface="Courier" pitchFamily="2" charset="0"/>
              </a:rPr>
              <a:t>nano</a:t>
            </a:r>
            <a:r>
              <a:rPr lang="en-GB" dirty="0"/>
              <a:t> text editor, e.g.:</a:t>
            </a:r>
            <a:br>
              <a:rPr lang="en-GB" dirty="0"/>
            </a:br>
            <a:br>
              <a:rPr lang="en-GB" dirty="0"/>
            </a:br>
            <a:r>
              <a:rPr lang="en-GB" dirty="0">
                <a:latin typeface="Courier" pitchFamily="2" charset="0"/>
              </a:rPr>
              <a:t>nano </a:t>
            </a:r>
            <a:r>
              <a:rPr lang="en-GB" dirty="0" err="1">
                <a:latin typeface="Courier" pitchFamily="2" charset="0"/>
              </a:rPr>
              <a:t>myfile.txt</a:t>
            </a:r>
            <a:br>
              <a:rPr lang="en-GB" dirty="0">
                <a:latin typeface="Courier" pitchFamily="2" charset="0"/>
              </a:rPr>
            </a:br>
            <a:endParaRPr lang="en-GB" dirty="0">
              <a:latin typeface="Courier" pitchFamily="2" charset="0"/>
            </a:endParaRPr>
          </a:p>
          <a:p>
            <a:r>
              <a:rPr lang="en-GB" dirty="0"/>
              <a:t>A blank window will open where you can write and edit the </a:t>
            </a:r>
            <a:r>
              <a:rPr lang="en-GB" dirty="0" err="1"/>
              <a:t>myfile.txt</a:t>
            </a:r>
            <a:r>
              <a:rPr lang="en-GB" dirty="0"/>
              <a:t> file. </a:t>
            </a:r>
            <a:br>
              <a:rPr lang="en-GB" dirty="0">
                <a:latin typeface="Courier" pitchFamily="2" charset="0"/>
              </a:rPr>
            </a:br>
            <a:endParaRPr lang="en-GB" dirty="0">
              <a:latin typeface="Courier" pitchFamily="2" charset="0"/>
            </a:endParaRPr>
          </a:p>
          <a:p>
            <a:r>
              <a:rPr lang="en-GB" dirty="0"/>
              <a:t>To exit, use “CTRL+X” on your keyboard. You will be asked to save the changes you made to the file:</a:t>
            </a:r>
            <a:br>
              <a:rPr lang="en-GB" dirty="0"/>
            </a:br>
            <a:endParaRPr lang="en-GB" dirty="0"/>
          </a:p>
          <a:p>
            <a:pPr lvl="1"/>
            <a:r>
              <a:rPr lang="en-GB" dirty="0"/>
              <a:t>Use “Y” on your keyboard to save and exit</a:t>
            </a:r>
          </a:p>
          <a:p>
            <a:pPr lvl="1"/>
            <a:r>
              <a:rPr lang="en-GB" dirty="0"/>
              <a:t>Use “N” on your keyboard to exit without saving</a:t>
            </a:r>
          </a:p>
          <a:p>
            <a:pPr lvl="1"/>
            <a:endParaRPr lang="en-GB" dirty="0"/>
          </a:p>
          <a:p>
            <a:r>
              <a:rPr lang="en-GB" dirty="0"/>
              <a:t>If you choose “Y”, the editor will ask you to choose a file name. Choose it and press enter to exit. </a:t>
            </a:r>
            <a:br>
              <a:rPr lang="en-GB" dirty="0"/>
            </a:br>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7</a:t>
            </a:fld>
            <a:endParaRPr lang="en-GB"/>
          </a:p>
        </p:txBody>
      </p:sp>
      <p:pic>
        <p:nvPicPr>
          <p:cNvPr id="10" name="Picture 9" descr="Graphical user interface, application&#10;&#10;Description automatically generated">
            <a:extLst>
              <a:ext uri="{FF2B5EF4-FFF2-40B4-BE49-F238E27FC236}">
                <a16:creationId xmlns:a16="http://schemas.microsoft.com/office/drawing/2014/main" id="{3FF255DC-918C-B94C-BC4A-3749BAD30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5919" y="1309991"/>
            <a:ext cx="6124109" cy="4516877"/>
          </a:xfrm>
          <a:prstGeom prst="rect">
            <a:avLst/>
          </a:prstGeom>
        </p:spPr>
      </p:pic>
    </p:spTree>
    <p:extLst>
      <p:ext uri="{BB962C8B-B14F-4D97-AF65-F5344CB8AC3E}">
        <p14:creationId xmlns:p14="http://schemas.microsoft.com/office/powerpoint/2010/main" val="218621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4766397" cy="5331731"/>
          </a:xfrm>
        </p:spPr>
        <p:txBody>
          <a:bodyPr>
            <a:normAutofit fontScale="92500" lnSpcReduction="20000"/>
          </a:bodyPr>
          <a:lstStyle/>
          <a:p>
            <a:r>
              <a:rPr lang="en-GB" dirty="0"/>
              <a:t>To list the content of a directory, use the ls (list) command:</a:t>
            </a:r>
            <a:br>
              <a:rPr lang="en-GB" dirty="0">
                <a:latin typeface="Courier" pitchFamily="2" charset="0"/>
              </a:rPr>
            </a:br>
            <a:br>
              <a:rPr lang="en-GB" dirty="0">
                <a:latin typeface="Courier" pitchFamily="2" charset="0"/>
              </a:rPr>
            </a:br>
            <a:r>
              <a:rPr lang="en-GB" dirty="0">
                <a:latin typeface="Courier" pitchFamily="2" charset="0"/>
              </a:rPr>
              <a:t>ls </a:t>
            </a:r>
          </a:p>
          <a:p>
            <a:endParaRPr lang="en-GB" dirty="0">
              <a:latin typeface="Courier" pitchFamily="2" charset="0"/>
            </a:endParaRPr>
          </a:p>
          <a:p>
            <a:r>
              <a:rPr lang="en-GB" dirty="0"/>
              <a:t>If you want to also see all the details of each files and also the hidden folders, use the </a:t>
            </a:r>
            <a:r>
              <a:rPr lang="en-GB" dirty="0">
                <a:latin typeface="Courier" pitchFamily="2" charset="0"/>
              </a:rPr>
              <a:t>–la </a:t>
            </a:r>
            <a:r>
              <a:rPr lang="en-GB" dirty="0"/>
              <a:t>option:</a:t>
            </a:r>
            <a:br>
              <a:rPr lang="en-GB" dirty="0">
                <a:latin typeface="Courier" pitchFamily="2" charset="0"/>
              </a:rPr>
            </a:br>
            <a:br>
              <a:rPr lang="en-GB" dirty="0">
                <a:latin typeface="Courier" pitchFamily="2" charset="0"/>
              </a:rPr>
            </a:br>
            <a:r>
              <a:rPr lang="en-GB" dirty="0">
                <a:latin typeface="Courier" pitchFamily="2" charset="0"/>
              </a:rPr>
              <a:t>ls –la </a:t>
            </a:r>
          </a:p>
          <a:p>
            <a:endParaRPr lang="en-GB" dirty="0">
              <a:latin typeface="Courier" pitchFamily="2" charset="0"/>
            </a:endParaRPr>
          </a:p>
          <a:p>
            <a:r>
              <a:rPr lang="en-GB" dirty="0"/>
              <a:t>Note: I won’t cover what are those details since this is not necessary for the course. If you want to know more about it, you can find some useful resources at the end of the document.</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8</a:t>
            </a:fld>
            <a:endParaRPr lang="en-GB"/>
          </a:p>
        </p:txBody>
      </p:sp>
      <p:pic>
        <p:nvPicPr>
          <p:cNvPr id="6" name="Picture 5" descr="Graphical user interface, text&#10;&#10;Description automatically generated">
            <a:extLst>
              <a:ext uri="{FF2B5EF4-FFF2-40B4-BE49-F238E27FC236}">
                <a16:creationId xmlns:a16="http://schemas.microsoft.com/office/drawing/2014/main" id="{1F460D5C-26A1-AD46-9EE2-5798AA924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859" y="2539358"/>
            <a:ext cx="6757481" cy="1910736"/>
          </a:xfrm>
          <a:prstGeom prst="rect">
            <a:avLst/>
          </a:prstGeom>
        </p:spPr>
      </p:pic>
    </p:spTree>
    <p:extLst>
      <p:ext uri="{BB962C8B-B14F-4D97-AF65-F5344CB8AC3E}">
        <p14:creationId xmlns:p14="http://schemas.microsoft.com/office/powerpoint/2010/main" val="7646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show the content of a file use the </a:t>
            </a:r>
            <a:r>
              <a:rPr lang="en-GB" dirty="0">
                <a:latin typeface="Courier" pitchFamily="2" charset="0"/>
              </a:rPr>
              <a:t>cat</a:t>
            </a:r>
            <a:r>
              <a:rPr lang="en-GB" dirty="0"/>
              <a:t> command followed by the name of the file you want to show, e.g.:</a:t>
            </a:r>
            <a:br>
              <a:rPr lang="en-GB" dirty="0">
                <a:latin typeface="Courier" pitchFamily="2" charset="0"/>
              </a:rPr>
            </a:br>
            <a:br>
              <a:rPr lang="en-GB" dirty="0">
                <a:latin typeface="Courier" pitchFamily="2" charset="0"/>
              </a:rPr>
            </a:br>
            <a:r>
              <a:rPr lang="en-GB" dirty="0">
                <a:latin typeface="Courier" pitchFamily="2" charset="0"/>
              </a:rPr>
              <a:t>cat </a:t>
            </a:r>
            <a:r>
              <a:rPr lang="en-GB" dirty="0" err="1">
                <a:latin typeface="Courier" pitchFamily="2" charset="0"/>
              </a:rPr>
              <a:t>myfile.txt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a:p>
            <a:r>
              <a:rPr lang="en-GB" dirty="0"/>
              <a:t>To copy a file into another use the </a:t>
            </a:r>
            <a:r>
              <a:rPr lang="en-GB" dirty="0">
                <a:latin typeface="Courier" pitchFamily="2" charset="0"/>
              </a:rPr>
              <a:t>cp</a:t>
            </a:r>
            <a:r>
              <a:rPr lang="en-GB" dirty="0"/>
              <a:t> (copy) command followed by the name of the source file and the name of the destination file, e.g.:</a:t>
            </a:r>
            <a:br>
              <a:rPr lang="en-GB" dirty="0">
                <a:latin typeface="Courier" pitchFamily="2" charset="0"/>
              </a:rPr>
            </a:br>
            <a:br>
              <a:rPr lang="en-GB" dirty="0">
                <a:latin typeface="Courier" pitchFamily="2" charset="0"/>
              </a:rPr>
            </a:br>
            <a:r>
              <a:rPr lang="en-GB" dirty="0">
                <a:latin typeface="Courier" pitchFamily="2" charset="0"/>
              </a:rPr>
              <a:t>cp </a:t>
            </a:r>
            <a:r>
              <a:rPr lang="en-GB" dirty="0" err="1">
                <a:latin typeface="Courier" pitchFamily="2" charset="0"/>
              </a:rPr>
              <a:t>myfile.txt</a:t>
            </a:r>
            <a:r>
              <a:rPr lang="en-GB" dirty="0">
                <a:latin typeface="Courier" pitchFamily="2" charset="0"/>
              </a:rPr>
              <a:t> </a:t>
            </a:r>
            <a:r>
              <a:rPr lang="en-GB" dirty="0" err="1">
                <a:latin typeface="Courier" pitchFamily="2" charset="0"/>
              </a:rPr>
              <a:t>newfile.txt</a:t>
            </a:r>
            <a:endParaRPr lang="en-GB" dirty="0">
              <a:latin typeface="Courier" pitchFamily="2" charset="0"/>
            </a:endParaRP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9</a:t>
            </a:fld>
            <a:endParaRPr lang="en-GB"/>
          </a:p>
        </p:txBody>
      </p:sp>
      <p:pic>
        <p:nvPicPr>
          <p:cNvPr id="7" name="Picture 6" descr="Graphical user interface, text, application&#10;&#10;Description automatically generated">
            <a:extLst>
              <a:ext uri="{FF2B5EF4-FFF2-40B4-BE49-F238E27FC236}">
                <a16:creationId xmlns:a16="http://schemas.microsoft.com/office/drawing/2014/main" id="{9D424BC1-D7BC-814D-917C-CA72B91BB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915" y="2281318"/>
            <a:ext cx="5869021" cy="880960"/>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B1E36E77-6688-CF4B-8B90-9E85F81E4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357" y="4980562"/>
            <a:ext cx="6114003" cy="1298946"/>
          </a:xfrm>
          <a:prstGeom prst="rect">
            <a:avLst/>
          </a:prstGeom>
        </p:spPr>
      </p:pic>
    </p:spTree>
    <p:extLst>
      <p:ext uri="{BB962C8B-B14F-4D97-AF65-F5344CB8AC3E}">
        <p14:creationId xmlns:p14="http://schemas.microsoft.com/office/powerpoint/2010/main" val="28129475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4777</TotalTime>
  <Words>1094</Words>
  <Application>Microsoft Macintosh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vt:lpstr>
      <vt:lpstr>Courier New</vt:lpstr>
      <vt:lpstr>Palatino Linotype</vt:lpstr>
      <vt:lpstr>Times New Roman</vt:lpstr>
      <vt:lpstr>Wingdings</vt:lpstr>
      <vt:lpstr>Tema di Office</vt:lpstr>
      <vt:lpstr>Giacomo Cappon</vt:lpstr>
      <vt:lpstr>Intro</vt:lpstr>
      <vt:lpstr>UNIX Shell - Directories</vt:lpstr>
      <vt:lpstr>UNIX Shell - Directories</vt:lpstr>
      <vt:lpstr>UNIX Shell - Directories</vt:lpstr>
      <vt:lpstr>UNIX Shell - Directories</vt:lpstr>
      <vt:lpstr>UNIX Shell - Files</vt:lpstr>
      <vt:lpstr>UNIX Shell - Files</vt:lpstr>
      <vt:lpstr>UNIX Shell - Files</vt:lpstr>
      <vt:lpstr>UNIX Shell - Files</vt:lpstr>
      <vt:lpstr>UNIX Shell - Files</vt:lpstr>
      <vt:lpstr>UNIX Shell - Help</vt:lpstr>
      <vt:lpstr>UNIX Shell - Summary</vt:lpstr>
      <vt:lpstr>Useful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99</cp:revision>
  <dcterms:created xsi:type="dcterms:W3CDTF">2021-07-19T09:08:13Z</dcterms:created>
  <dcterms:modified xsi:type="dcterms:W3CDTF">2022-03-02T08:54:35Z</dcterms:modified>
</cp:coreProperties>
</file>