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90" r:id="rId2"/>
    <p:sldId id="391" r:id="rId3"/>
    <p:sldId id="392" r:id="rId4"/>
    <p:sldId id="372" r:id="rId5"/>
    <p:sldId id="393" r:id="rId6"/>
    <p:sldId id="394" r:id="rId7"/>
    <p:sldId id="395" r:id="rId8"/>
    <p:sldId id="396" r:id="rId9"/>
    <p:sldId id="397" r:id="rId10"/>
    <p:sldId id="379" r:id="rId11"/>
    <p:sldId id="398" r:id="rId12"/>
    <p:sldId id="312" r:id="rId13"/>
    <p:sldId id="259" r:id="rId14"/>
    <p:sldId id="363" r:id="rId15"/>
    <p:sldId id="388" r:id="rId16"/>
    <p:sldId id="352" r:id="rId17"/>
    <p:sldId id="384" r:id="rId18"/>
    <p:sldId id="378" r:id="rId19"/>
    <p:sldId id="304" r:id="rId20"/>
    <p:sldId id="353" r:id="rId21"/>
    <p:sldId id="354" r:id="rId22"/>
    <p:sldId id="355" r:id="rId23"/>
    <p:sldId id="356" r:id="rId24"/>
    <p:sldId id="357" r:id="rId25"/>
    <p:sldId id="359" r:id="rId26"/>
    <p:sldId id="380" r:id="rId27"/>
    <p:sldId id="351" r:id="rId28"/>
    <p:sldId id="360" r:id="rId29"/>
    <p:sldId id="364" r:id="rId30"/>
    <p:sldId id="381" r:id="rId31"/>
    <p:sldId id="366" r:id="rId32"/>
    <p:sldId id="367" r:id="rId33"/>
    <p:sldId id="368" r:id="rId34"/>
    <p:sldId id="369" r:id="rId35"/>
    <p:sldId id="370" r:id="rId36"/>
    <p:sldId id="382" r:id="rId37"/>
    <p:sldId id="371" r:id="rId38"/>
    <p:sldId id="375" r:id="rId39"/>
    <p:sldId id="373" r:id="rId40"/>
    <p:sldId id="374" r:id="rId41"/>
    <p:sldId id="376" r:id="rId42"/>
    <p:sldId id="383" r:id="rId43"/>
    <p:sldId id="349" r:id="rId44"/>
    <p:sldId id="361" r:id="rId45"/>
    <p:sldId id="377" r:id="rId46"/>
    <p:sldId id="385" r:id="rId47"/>
    <p:sldId id="303" r:id="rId48"/>
    <p:sldId id="386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 autoAdjust="0"/>
    <p:restoredTop sz="87717"/>
  </p:normalViewPr>
  <p:slideViewPr>
    <p:cSldViewPr snapToGrid="0">
      <p:cViewPr varScale="1">
        <p:scale>
          <a:sx n="95" d="100"/>
          <a:sy n="95" d="100"/>
        </p:scale>
        <p:origin x="15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12/03/23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925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8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ModalRoute-class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navig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42AD-3446-3D49-9561-1A681A9C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75233-B923-8E48-A452-29418874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1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D496-B1F8-6840-93D7-011C027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565B9-2E97-3545-9BC0-3C5C94BE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My personal opinion: this is a </a:t>
            </a:r>
            <a:r>
              <a:rPr lang="en-GB" b="1" dirty="0"/>
              <a:t>cleaner</a:t>
            </a:r>
            <a:r>
              <a:rPr lang="en-GB" dirty="0"/>
              <a:t> </a:t>
            </a:r>
            <a:r>
              <a:rPr lang="en-GB" b="1" dirty="0"/>
              <a:t>approach</a:t>
            </a:r>
            <a:r>
              <a:rPr lang="en-GB" dirty="0"/>
              <a:t> that leads to better, more readable code</a:t>
            </a:r>
          </a:p>
          <a:p>
            <a:endParaRPr lang="en-GB" dirty="0"/>
          </a:p>
          <a:p>
            <a:r>
              <a:rPr lang="en-GB" dirty="0"/>
              <a:t>Let’s see how to go for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Add the new route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‘/message/': (context) =&gt; </a:t>
            </a:r>
            <a:r>
              <a:rPr lang="en-GB" b="1" dirty="0" err="1">
                <a:latin typeface="Courier" pitchFamily="2" charset="0"/>
              </a:rPr>
              <a:t>MessagePage</a:t>
            </a:r>
            <a:r>
              <a:rPr lang="en-GB" b="1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r>
              <a:rPr lang="en-GB" dirty="0"/>
              <a:t>To do: add a button in the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/>
              <a:t> to navigate to </a:t>
            </a:r>
            <a:r>
              <a:rPr lang="en-GB" dirty="0" err="1">
                <a:latin typeface="Courier" pitchFamily="2" charset="0"/>
              </a:rPr>
              <a:t>MessagePage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56C3-B67B-6144-81A9-ACE6CC9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3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133165" y="2971801"/>
            <a:ext cx="547295" cy="8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1745136" y="3943400"/>
            <a:ext cx="27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3737693" y="43498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17197" y="2983231"/>
            <a:ext cx="1134353" cy="1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552858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pass ANYTHING as argument,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(context,’/message/’, arguments: ‘Hello!’);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7577852" y="2983231"/>
            <a:ext cx="1014819" cy="8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143420" y="3832189"/>
            <a:ext cx="30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arguments to be passed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Retrieving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retrieve the argument from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 side you can use a </a:t>
            </a:r>
            <a:r>
              <a:rPr lang="en-IT" dirty="0">
                <a:latin typeface="Courier" pitchFamily="2" charset="0"/>
              </a:rPr>
              <a:t>ModalRoute </a:t>
            </a:r>
            <a:r>
              <a:rPr lang="en-IT" dirty="0"/>
              <a:t>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17520" y="2628900"/>
            <a:ext cx="262890" cy="5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492976" y="3277020"/>
            <a:ext cx="440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To figure out what this is, you can imagine that as a utility that stands between the previous route (here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) and the current one (here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>
                <a:latin typeface="Palatino Linotype" panose="02040502050505030304" pitchFamily="18" charset="0"/>
              </a:rPr>
              <a:t>). For details see: </a:t>
            </a:r>
            <a:r>
              <a:rPr lang="en-GB" dirty="0">
                <a:latin typeface="Palatino Linotype" panose="02040502050505030304" pitchFamily="18" charset="0"/>
                <a:hlinkClick r:id="rId2"/>
              </a:rPr>
              <a:t>https://api.flutter.dev/flutter/widgets/ModalRoute-class.html</a:t>
            </a:r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349323" y="4445448"/>
            <a:ext cx="290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We put the </a:t>
            </a:r>
            <a:r>
              <a:rPr lang="en-IT" b="1" dirty="0">
                <a:latin typeface="Courier" pitchFamily="2" charset="0"/>
              </a:rPr>
              <a:t>!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here to force the non-null type.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H="1" flipV="1">
            <a:off x="5420966" y="2628900"/>
            <a:ext cx="691364" cy="18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396844" y="545987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 we display the retrieved argument by simply: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0" y="1964267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final message = </a:t>
            </a:r>
            <a:r>
              <a:rPr lang="en-GB" sz="1600" b="1" dirty="0" err="1">
                <a:latin typeface="Courier" pitchFamily="2" charset="0"/>
              </a:rPr>
              <a:t>ModalRoute.of</a:t>
            </a:r>
            <a:r>
              <a:rPr lang="en-GB" sz="1600" b="1" dirty="0">
                <a:latin typeface="Courier" pitchFamily="2" charset="0"/>
              </a:rPr>
              <a:t>(context)!.</a:t>
            </a:r>
            <a:r>
              <a:rPr lang="en-GB" sz="1600" b="1" dirty="0" err="1">
                <a:latin typeface="Courier" pitchFamily="2" charset="0"/>
              </a:rPr>
              <a:t>settings.arguments</a:t>
            </a:r>
            <a:r>
              <a:rPr lang="en-GB" sz="1600" b="1" dirty="0">
                <a:latin typeface="Courier" pitchFamily="2" charset="0"/>
              </a:rPr>
              <a:t>! as String;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8252886" y="2628900"/>
            <a:ext cx="711682" cy="69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979408" y="3334354"/>
            <a:ext cx="390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</a:t>
            </a:r>
            <a:r>
              <a:rPr lang="en-IT" dirty="0">
                <a:latin typeface="Palatino Linotype" panose="02040502050505030304" pitchFamily="18" charset="0"/>
              </a:rPr>
              <a:t>rguments is an </a:t>
            </a:r>
            <a:r>
              <a:rPr lang="en-IT" dirty="0">
                <a:latin typeface="Courier" pitchFamily="2" charset="0"/>
              </a:rPr>
              <a:t>Object?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B</a:t>
            </a:r>
            <a:r>
              <a:rPr lang="en-IT" dirty="0">
                <a:latin typeface="Palatino Linotype" panose="02040502050505030304" pitchFamily="18" charset="0"/>
              </a:rPr>
              <a:t>ut you know this is a </a:t>
            </a:r>
            <a:r>
              <a:rPr lang="en-IT" dirty="0">
                <a:latin typeface="Courier" pitchFamily="2" charset="0"/>
              </a:rPr>
              <a:t>String</a:t>
            </a:r>
            <a:r>
              <a:rPr lang="en-IT" dirty="0">
                <a:latin typeface="Palatino Linotype" panose="02040502050505030304" pitchFamily="18" charset="0"/>
              </a:rPr>
              <a:t>, so parse it explicitely!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4ED98-4C05-8C44-9CF9-A6C77A5B98F7}"/>
              </a:ext>
            </a:extLst>
          </p:cNvPr>
          <p:cNvCxnSpPr>
            <a:cxnSpLocks/>
          </p:cNvCxnSpPr>
          <p:nvPr/>
        </p:nvCxnSpPr>
        <p:spPr>
          <a:xfrm flipV="1">
            <a:off x="6285048" y="2620226"/>
            <a:ext cx="1521642" cy="18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5FE2BB0-25ED-B442-8A02-03110C3123F6}"/>
              </a:ext>
            </a:extLst>
          </p:cNvPr>
          <p:cNvSpPr txBox="1">
            <a:spLocks/>
          </p:cNvSpPr>
          <p:nvPr/>
        </p:nvSpPr>
        <p:spPr>
          <a:xfrm>
            <a:off x="396844" y="5865670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Text('This is the message: $message’),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000C3-1DCC-E346-B598-ED28CA9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02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Add the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‘/message/': (context) =&gt; </a:t>
            </a:r>
            <a:r>
              <a:rPr lang="en-GB" dirty="0" err="1">
                <a:latin typeface="Courier" pitchFamily="2" charset="0"/>
              </a:rPr>
              <a:t>MessagePage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</a:t>
            </a:r>
            <a:r>
              <a:rPr lang="en-GB" b="1" dirty="0" err="1">
                <a:latin typeface="Courier" pitchFamily="2" charset="0"/>
              </a:rPr>
              <a:t>pickValue</a:t>
            </a:r>
            <a:r>
              <a:rPr lang="en-GB" b="1" dirty="0">
                <a:latin typeface="Courier" pitchFamily="2" charset="0"/>
              </a:rPr>
              <a:t>/': (context) =&gt; </a:t>
            </a:r>
            <a:r>
              <a:rPr lang="en-GB" b="1" dirty="0" err="1">
                <a:latin typeface="Courier" pitchFamily="2" charset="0"/>
              </a:rPr>
              <a:t>PickValuePage</a:t>
            </a:r>
            <a:r>
              <a:rPr lang="en-GB" b="1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1ACF-E8FA-3344-903F-A06FD30D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9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777490" y="2592989"/>
            <a:ext cx="2274570" cy="5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Navigator.pushNamed</a:t>
            </a:r>
            <a:r>
              <a:rPr lang="en-GB" sz="1600" dirty="0">
                <a:latin typeface="Courier" pitchFamily="2" charset="0"/>
              </a:rPr>
              <a:t>(context, '/</a:t>
            </a:r>
            <a:r>
              <a:rPr lang="en-GB" sz="1600" dirty="0" err="1">
                <a:latin typeface="Courier" pitchFamily="2" charset="0"/>
              </a:rPr>
              <a:t>pickValue</a:t>
            </a:r>
            <a:r>
              <a:rPr lang="en-GB" sz="1600" dirty="0">
                <a:latin typeface="Courier" pitchFamily="2" charset="0"/>
              </a:rPr>
              <a:t>/'); 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</a:t>
            </a:r>
            <a:r>
              <a:rPr lang="en-US" b="1" dirty="0"/>
              <a:t>named routing approach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06.02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2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15343</TotalTime>
  <Words>3498</Words>
  <Application>Microsoft Macintosh PowerPoint</Application>
  <PresentationFormat>Widescreen</PresentationFormat>
  <Paragraphs>667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Exercises</vt:lpstr>
      <vt:lpstr>Resources</vt:lpstr>
      <vt:lpstr>Giacomo Cappon</vt:lpstr>
      <vt:lpstr>Recap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 – Add the new route and UI</vt:lpstr>
      <vt:lpstr>Passing arguments</vt:lpstr>
      <vt:lpstr>Retrieving arguments</vt:lpstr>
      <vt:lpstr>Outline</vt:lpstr>
      <vt:lpstr>Navigator – Returning data</vt:lpstr>
      <vt:lpstr>Returning data – pickValuePage.dart boilerplate</vt:lpstr>
      <vt:lpstr>Returning data – Add the new route</vt:lpstr>
      <vt:lpstr>Returning arguments</vt:lpstr>
      <vt:lpstr>Returning arguments</vt:lpstr>
      <vt:lpstr>Outline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187</cp:revision>
  <dcterms:created xsi:type="dcterms:W3CDTF">2021-07-19T09:08:13Z</dcterms:created>
  <dcterms:modified xsi:type="dcterms:W3CDTF">2023-03-12T14:39:05Z</dcterms:modified>
</cp:coreProperties>
</file>