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20" r:id="rId3"/>
    <p:sldId id="278" r:id="rId4"/>
    <p:sldId id="280" r:id="rId5"/>
    <p:sldId id="318" r:id="rId6"/>
    <p:sldId id="319" r:id="rId7"/>
    <p:sldId id="316" r:id="rId8"/>
    <p:sldId id="321" r:id="rId9"/>
    <p:sldId id="262" r:id="rId10"/>
    <p:sldId id="322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5" autoAdjust="0"/>
    <p:restoredTop sz="86714"/>
  </p:normalViewPr>
  <p:slideViewPr>
    <p:cSldViewPr snapToGrid="0">
      <p:cViewPr varScale="1">
        <p:scale>
          <a:sx n="94" d="100"/>
          <a:sy n="94" d="100"/>
        </p:scale>
        <p:origin x="17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01/03/22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6370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3544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228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F560-C5B8-914E-9E65-FF7770177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editor?tab=vscode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domain.com" TargetMode="External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flutter.dev/get-started/test-drive?tab=vsco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Setup the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Giacomo Cappon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312FC-1060-5642-9249-E2A5FCDA6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Install everything (P</a:t>
            </a:r>
            <a:r>
              <a:rPr lang="en-GB" dirty="0"/>
              <a:t>a</a:t>
            </a:r>
            <a:r>
              <a:rPr lang="en-IT" dirty="0"/>
              <a:t>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1" y="1364342"/>
            <a:ext cx="11368313" cy="5331731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Do the following steps, in this order:</a:t>
            </a:r>
          </a:p>
          <a:p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1</a:t>
            </a:r>
            <a:r>
              <a:rPr lang="en-GB" dirty="0">
                <a:ea typeface="Palatino" pitchFamily="2" charset="77"/>
              </a:rPr>
              <a:t>: Install Flutter and Dart</a:t>
            </a:r>
          </a:p>
          <a:p>
            <a:pPr lvl="2"/>
            <a:r>
              <a:rPr lang="en-GB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2"/>
              </a:rPr>
              <a:t>https://flutter.dev/docs/get-started/install</a:t>
            </a:r>
            <a:endParaRPr lang="en-GB" dirty="0">
              <a:ea typeface="Palatino" pitchFamily="2" charset="77"/>
            </a:endParaRP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  <a:p>
            <a:pPr lvl="1"/>
            <a:r>
              <a:rPr lang="en-GB" b="1" dirty="0">
                <a:ea typeface="Palatino" pitchFamily="2" charset="77"/>
              </a:rPr>
              <a:t>Step 2</a:t>
            </a:r>
            <a:r>
              <a:rPr lang="en-GB" dirty="0">
                <a:ea typeface="Palatino" pitchFamily="2" charset="77"/>
              </a:rPr>
              <a:t>: Install OS support </a:t>
            </a:r>
          </a:p>
          <a:p>
            <a:pPr lvl="2"/>
            <a:r>
              <a:rPr lang="en-GB" dirty="0">
                <a:ea typeface="Palatino" pitchFamily="2" charset="77"/>
              </a:rPr>
              <a:t>Same link as Step 1, just go ahead with the instructions until the end</a:t>
            </a:r>
          </a:p>
          <a:p>
            <a:pPr lvl="1"/>
            <a:r>
              <a:rPr lang="en-GB" b="1" dirty="0">
                <a:ea typeface="Palatino" pitchFamily="2" charset="77"/>
              </a:rPr>
              <a:t>Step 3</a:t>
            </a:r>
            <a:r>
              <a:rPr lang="en-GB" dirty="0">
                <a:ea typeface="Palatino" pitchFamily="2" charset="77"/>
              </a:rPr>
              <a:t>: Install VS Code and integrate it with Flutter and Dart</a:t>
            </a:r>
          </a:p>
          <a:p>
            <a:pPr lvl="2"/>
            <a:r>
              <a:rPr lang="en-IT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3"/>
              </a:rPr>
              <a:t>https://docs.flutter.dev/get-started/editor?tab=vscode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5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Install everything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1" y="1364342"/>
            <a:ext cx="11368313" cy="5331731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Do the following steps, in this order:</a:t>
            </a:r>
          </a:p>
          <a:p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4</a:t>
            </a:r>
            <a:r>
              <a:rPr lang="en-GB" dirty="0">
                <a:ea typeface="Palatino" pitchFamily="2" charset="77"/>
              </a:rPr>
              <a:t>: Install GIT </a:t>
            </a:r>
          </a:p>
          <a:p>
            <a:pPr lvl="2"/>
            <a:r>
              <a:rPr lang="en-IT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2"/>
              </a:rPr>
              <a:t>https://git-scm.com/book/en/v2/Getting-Started-Installing-Git</a:t>
            </a:r>
            <a:endParaRPr lang="en-GB" dirty="0">
              <a:ea typeface="Palatino" pitchFamily="2" charset="77"/>
            </a:endParaRP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  <a:p>
            <a:pPr lvl="2"/>
            <a:r>
              <a:rPr lang="en-GB" dirty="0">
                <a:ea typeface="Palatino" pitchFamily="2" charset="77"/>
              </a:rPr>
              <a:t>After the installation, open the terminal and run the two following commands:</a:t>
            </a:r>
            <a:br>
              <a:rPr lang="en-GB" dirty="0">
                <a:ea typeface="Palatino" pitchFamily="2" charset="77"/>
              </a:rPr>
            </a:br>
            <a:r>
              <a:rPr lang="en-GB" dirty="0">
                <a:latin typeface="Courier" pitchFamily="2" charset="0"/>
                <a:ea typeface="Palatino" pitchFamily="2" charset="77"/>
              </a:rPr>
              <a:t>git config --global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user.name</a:t>
            </a:r>
            <a:r>
              <a:rPr lang="en-GB" dirty="0">
                <a:latin typeface="Courier" pitchFamily="2" charset="0"/>
                <a:ea typeface="Palatino" pitchFamily="2" charset="77"/>
              </a:rPr>
              <a:t> ”FirstName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LastName</a:t>
            </a:r>
            <a:r>
              <a:rPr lang="en-GB" dirty="0">
                <a:latin typeface="Courier" pitchFamily="2" charset="0"/>
                <a:ea typeface="Palatino" pitchFamily="2" charset="77"/>
              </a:rPr>
              <a:t>” </a:t>
            </a:r>
            <a:r>
              <a:rPr lang="en-GB" dirty="0">
                <a:ea typeface="Palatino" pitchFamily="2" charset="77"/>
              </a:rPr>
              <a:t>(where FirstName and </a:t>
            </a:r>
            <a:r>
              <a:rPr lang="en-GB" dirty="0" err="1">
                <a:ea typeface="Palatino" pitchFamily="2" charset="77"/>
              </a:rPr>
              <a:t>LastName</a:t>
            </a:r>
            <a:r>
              <a:rPr lang="en-GB" dirty="0">
                <a:ea typeface="Palatino" pitchFamily="2" charset="77"/>
              </a:rPr>
              <a:t> are your actual first name and last name, e.g., Giacomo Cappon)</a:t>
            </a:r>
            <a:br>
              <a:rPr lang="en-GB" dirty="0">
                <a:ea typeface="Palatino" pitchFamily="2" charset="77"/>
              </a:rPr>
            </a:br>
            <a:r>
              <a:rPr lang="en-GB" dirty="0">
                <a:latin typeface="Courier" pitchFamily="2" charset="0"/>
                <a:ea typeface="Palatino" pitchFamily="2" charset="77"/>
              </a:rPr>
              <a:t>git config --global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user.email</a:t>
            </a:r>
            <a:r>
              <a:rPr lang="en-GB" dirty="0">
                <a:latin typeface="Courier" pitchFamily="2" charset="0"/>
                <a:ea typeface="Palatino" pitchFamily="2" charset="77"/>
              </a:rPr>
              <a:t> ”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email@domain.com</a:t>
            </a:r>
            <a:r>
              <a:rPr lang="en-GB" dirty="0">
                <a:latin typeface="Courier" pitchFamily="2" charset="0"/>
                <a:ea typeface="Palatino" pitchFamily="2" charset="77"/>
              </a:rPr>
              <a:t>” </a:t>
            </a:r>
            <a:r>
              <a:rPr lang="en-GB" dirty="0">
                <a:ea typeface="Palatino" pitchFamily="2" charset="77"/>
              </a:rPr>
              <a:t>(where </a:t>
            </a:r>
            <a:r>
              <a:rPr lang="en-GB" dirty="0">
                <a:latin typeface="Courier" pitchFamily="2" charset="0"/>
                <a:ea typeface="Palatino" pitchFamily="2" charset="77"/>
                <a:hlinkClick r:id="rId3"/>
              </a:rPr>
              <a:t>email@domain.com</a:t>
            </a:r>
            <a:r>
              <a:rPr lang="en-GB" dirty="0">
                <a:latin typeface="Courier" pitchFamily="2" charset="0"/>
                <a:ea typeface="Palatino" pitchFamily="2" charset="77"/>
              </a:rPr>
              <a:t> </a:t>
            </a:r>
            <a:r>
              <a:rPr lang="en-GB" dirty="0">
                <a:ea typeface="Palatino" pitchFamily="2" charset="77"/>
              </a:rPr>
              <a:t>is the email you want to use as identifier. For simplicity, use the same email you will use to create the GitHub account)</a:t>
            </a:r>
          </a:p>
          <a:p>
            <a:pPr lvl="2"/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5</a:t>
            </a:r>
            <a:r>
              <a:rPr lang="en-GB" dirty="0">
                <a:ea typeface="Palatino" pitchFamily="2" charset="77"/>
              </a:rPr>
              <a:t>: Test that everything is working</a:t>
            </a:r>
          </a:p>
          <a:p>
            <a:pPr lvl="2"/>
            <a:r>
              <a:rPr lang="en-GB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4"/>
              </a:rPr>
              <a:t>https://docs.flutter.dev/get-started/test-drive?tab=vscode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0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We need some tools in our belt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Palatino" pitchFamily="2" charset="77"/>
              </a:rPr>
              <a:t>Developing mobile apps requires some tools 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As programmers, we need to setup our </a:t>
            </a:r>
            <a:r>
              <a:rPr lang="en-US" b="1" dirty="0">
                <a:ea typeface="Palatino" pitchFamily="2" charset="77"/>
              </a:rPr>
              <a:t>development environment </a:t>
            </a:r>
            <a:r>
              <a:rPr lang="en-US" dirty="0">
                <a:ea typeface="Palatino" pitchFamily="2" charset="77"/>
              </a:rPr>
              <a:t>in order to be able to write code, compile it, test its </a:t>
            </a:r>
            <a:r>
              <a:rPr lang="en-US" dirty="0" err="1">
                <a:ea typeface="Palatino" pitchFamily="2" charset="77"/>
              </a:rPr>
              <a:t>behaviour</a:t>
            </a:r>
            <a:r>
              <a:rPr lang="en-US" dirty="0">
                <a:ea typeface="Palatino" pitchFamily="2" charset="77"/>
              </a:rPr>
              <a:t>, and deploy it to the final user machine (in this case, a phone).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To do so, we need to:</a:t>
            </a:r>
          </a:p>
          <a:p>
            <a:pPr lvl="1"/>
            <a:r>
              <a:rPr lang="en-US" dirty="0">
                <a:ea typeface="Palatino" pitchFamily="2" charset="77"/>
              </a:rPr>
              <a:t>Use some software to write the actual code </a:t>
            </a:r>
          </a:p>
          <a:p>
            <a:pPr lvl="1"/>
            <a:r>
              <a:rPr lang="en-US" dirty="0">
                <a:ea typeface="Palatino" pitchFamily="2" charset="77"/>
              </a:rPr>
              <a:t>Choose a framework and the respective programming language</a:t>
            </a:r>
          </a:p>
          <a:p>
            <a:pPr lvl="1"/>
            <a:r>
              <a:rPr lang="en-US" dirty="0">
                <a:ea typeface="Palatino" pitchFamily="2" charset="77"/>
              </a:rPr>
              <a:t>Have specific libraries in place to support the phone operating system</a:t>
            </a:r>
          </a:p>
          <a:p>
            <a:pPr lvl="1"/>
            <a:r>
              <a:rPr lang="en-US" dirty="0">
                <a:ea typeface="Palatino" pitchFamily="2" charset="77"/>
              </a:rPr>
              <a:t>Have some tools to be able to work as a team</a:t>
            </a:r>
          </a:p>
          <a:p>
            <a:pPr lvl="1"/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This document will give an overview of the development environment we are going to use during this course and will tell what to do to prepare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889-29AD-4846-866A-18905E29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0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CA0548-EDBC-7E44-9649-C54923F9F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5570706" y="1158944"/>
            <a:ext cx="1971933" cy="1774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67F68-0812-714C-A241-83FE46A4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90" y="1352219"/>
            <a:ext cx="1266567" cy="12665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A6FA5F-9332-BB43-B9A8-1AC6345D4616}"/>
              </a:ext>
            </a:extLst>
          </p:cNvPr>
          <p:cNvSpPr txBox="1">
            <a:spLocks/>
          </p:cNvSpPr>
          <p:nvPr/>
        </p:nvSpPr>
        <p:spPr>
          <a:xfrm>
            <a:off x="5898675" y="2763986"/>
            <a:ext cx="3669101" cy="141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Flutter + Dart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(The framework and its programming language)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3679" y="2810780"/>
            <a:ext cx="2654839" cy="11754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>
                <a:ea typeface="Palatino" pitchFamily="2" charset="77"/>
              </a:rPr>
              <a:t>IDE</a:t>
            </a:r>
          </a:p>
          <a:p>
            <a:pPr marL="0" indent="0" algn="ctr">
              <a:buNone/>
            </a:pPr>
            <a:r>
              <a:rPr lang="en-GB" dirty="0">
                <a:ea typeface="Palatino" pitchFamily="2" charset="77"/>
              </a:rPr>
              <a:t>(To write code, compile, and test)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7BE7F-6618-9F4F-AA4D-01388EE08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80" y="1352716"/>
            <a:ext cx="1175436" cy="1175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348893-4B2E-6A42-982F-BC50885E8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212" y="4071839"/>
            <a:ext cx="1504083" cy="1504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B71F4-9828-9243-8712-7928344BE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369" y="4157564"/>
            <a:ext cx="1332632" cy="1332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B6FD0D-606A-2A4C-82D4-965249AB1F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3124" y="4366246"/>
            <a:ext cx="1809750" cy="11239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F42A0B-8F78-8F4B-B5D1-F94394880C1C}"/>
              </a:ext>
            </a:extLst>
          </p:cNvPr>
          <p:cNvSpPr txBox="1">
            <a:spLocks/>
          </p:cNvSpPr>
          <p:nvPr/>
        </p:nvSpPr>
        <p:spPr>
          <a:xfrm>
            <a:off x="943835" y="5606823"/>
            <a:ext cx="2654839" cy="1175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Android Studio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Android support)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5BBF5-9296-F741-8EC7-C7C6155406D6}"/>
              </a:ext>
            </a:extLst>
          </p:cNvPr>
          <p:cNvSpPr txBox="1">
            <a:spLocks/>
          </p:cNvSpPr>
          <p:nvPr/>
        </p:nvSpPr>
        <p:spPr>
          <a:xfrm>
            <a:off x="4579514" y="5616017"/>
            <a:ext cx="2266130" cy="1175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XCode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iOS support)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1B0E8B-8FC6-2341-94C6-C86325E674E3}"/>
              </a:ext>
            </a:extLst>
          </p:cNvPr>
          <p:cNvSpPr txBox="1">
            <a:spLocks/>
          </p:cNvSpPr>
          <p:nvPr/>
        </p:nvSpPr>
        <p:spPr>
          <a:xfrm>
            <a:off x="8067933" y="5575819"/>
            <a:ext cx="2266130" cy="1175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VCS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version control and to enable teamwork)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FAB8D-0B5A-1D45-8F26-93EEFDAB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3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9267062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The first component of the environment is the IDE (Integrated Development Environment).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The IDE is where we actually will write the code: it is a text editor with some flavour (high-level functionalities).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The IDE of choice in this course is Visual Studio Code (VS Code)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E8C23-795B-6D4D-BBB3-BA2B6296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414" y="1540784"/>
            <a:ext cx="1175436" cy="11754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A26A7-3348-BA4E-A78A-E1E6F275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8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Framework and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ea typeface="Palatino" pitchFamily="2" charset="77"/>
              </a:rPr>
              <a:t>The second component of the environment is, of course, the framework (and the programming language) we are going to use to develop mobile apps.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We will use Flutter: a brand-new framework by Google based on the Dart programming language.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Why Flutter? Because it allows us to </a:t>
            </a:r>
            <a:r>
              <a:rPr lang="en-GB" b="1" dirty="0">
                <a:ea typeface="Palatino" pitchFamily="2" charset="77"/>
              </a:rPr>
              <a:t>write a single code base and compile to either iOS or Android</a:t>
            </a:r>
            <a:r>
              <a:rPr lang="en-GB" dirty="0">
                <a:ea typeface="Palatino" pitchFamily="2" charset="77"/>
              </a:rPr>
              <a:t>. This means that: </a:t>
            </a:r>
          </a:p>
          <a:p>
            <a:pPr lvl="1"/>
            <a:r>
              <a:rPr lang="en-GB" dirty="0">
                <a:ea typeface="Palatino" pitchFamily="2" charset="77"/>
              </a:rPr>
              <a:t>We will build one app that will look the same in both iOS and Android </a:t>
            </a:r>
          </a:p>
          <a:p>
            <a:pPr lvl="1"/>
            <a:r>
              <a:rPr lang="en-GB" dirty="0">
                <a:ea typeface="Palatino" pitchFamily="2" charset="77"/>
              </a:rPr>
              <a:t>We will not be constrained by the operating system (OS)</a:t>
            </a:r>
          </a:p>
          <a:p>
            <a:pPr lvl="1"/>
            <a:r>
              <a:rPr lang="en-GB" dirty="0">
                <a:ea typeface="Palatino" pitchFamily="2" charset="77"/>
              </a:rPr>
              <a:t>Developing time is </a:t>
            </a:r>
            <a:r>
              <a:rPr lang="en-GB" dirty="0" err="1">
                <a:ea typeface="Palatino" pitchFamily="2" charset="77"/>
              </a:rPr>
              <a:t>halven</a:t>
            </a:r>
            <a:endParaRPr lang="en-GB" dirty="0">
              <a:ea typeface="Palatino" pitchFamily="2" charset="77"/>
            </a:endParaRPr>
          </a:p>
          <a:p>
            <a:pPr lvl="1"/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To install Flutter and Dart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A5E57-A04B-DC44-BA07-0A95E1451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373014" y="1566659"/>
            <a:ext cx="1971933" cy="1774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7028B-8E1D-DD4B-83C5-0AEA8D5A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98" y="4302097"/>
            <a:ext cx="1266567" cy="12665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FD40-6C26-A54D-8034-6B693F08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3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OS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ea typeface="Palatino" pitchFamily="2" charset="77"/>
              </a:rPr>
              <a:t>The third component of the environment are the OS-specific (iOS or Android) libraries to install in order to let Flutter do its magic and compile.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Both the iOS and the Android libraries will install the compiler for Flutter and a virtual phone simulator to allow you to test the mobile app without actually having a physical device.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Since Flutter is OS-agnostic, you have a choice here:</a:t>
            </a:r>
          </a:p>
          <a:p>
            <a:pPr lvl="1"/>
            <a:r>
              <a:rPr lang="en-GB" dirty="0">
                <a:ea typeface="Palatino" pitchFamily="2" charset="77"/>
              </a:rPr>
              <a:t>Install iOS support</a:t>
            </a:r>
          </a:p>
          <a:p>
            <a:pPr lvl="1"/>
            <a:r>
              <a:rPr lang="en-GB" dirty="0">
                <a:ea typeface="Palatino" pitchFamily="2" charset="77"/>
              </a:rPr>
              <a:t>Install Android support</a:t>
            </a:r>
          </a:p>
          <a:p>
            <a:pPr lvl="1"/>
            <a:r>
              <a:rPr lang="en-GB" dirty="0">
                <a:ea typeface="Palatino" pitchFamily="2" charset="77"/>
              </a:rPr>
              <a:t>Install both</a:t>
            </a:r>
          </a:p>
          <a:p>
            <a:pPr lvl="1"/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A good way to chose the best option is: ok, I will have a virtual device, but at some point I would like to deploy my app to an actual phone. So, which physical device I am going to use?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Note that if you have an iPhone but you do not have a Mac, you need to go for Android (XCode is not available for PC)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990A5-F123-3D49-A8B9-ADABC1EC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464" y="1803670"/>
            <a:ext cx="1924687" cy="1684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ECFEF4-9966-9D44-A91E-83A10EBB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756" y="4139929"/>
            <a:ext cx="1684101" cy="16841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4F5B-0387-8C4D-8A9F-6993B920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9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iOS or Android support?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87BFD-D2F3-1C46-BF43-709DFCB546D3}"/>
              </a:ext>
            </a:extLst>
          </p:cNvPr>
          <p:cNvSpPr/>
          <p:nvPr/>
        </p:nvSpPr>
        <p:spPr>
          <a:xfrm>
            <a:off x="5858115" y="1643484"/>
            <a:ext cx="1584724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you have a Mac?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353A4-3A91-B94A-9021-8C732A577756}"/>
              </a:ext>
            </a:extLst>
          </p:cNvPr>
          <p:cNvSpPr/>
          <p:nvPr/>
        </p:nvSpPr>
        <p:spPr>
          <a:xfrm>
            <a:off x="1875081" y="5266397"/>
            <a:ext cx="1584724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iOS support or both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E747B6-6941-4B48-9C6A-7F45F264F701}"/>
              </a:ext>
            </a:extLst>
          </p:cNvPr>
          <p:cNvSpPr/>
          <p:nvPr/>
        </p:nvSpPr>
        <p:spPr>
          <a:xfrm>
            <a:off x="7744986" y="5266397"/>
            <a:ext cx="1990928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Android 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C5F2C-CAE8-1848-B1F4-152FEC0081D6}"/>
              </a:ext>
            </a:extLst>
          </p:cNvPr>
          <p:cNvSpPr/>
          <p:nvPr/>
        </p:nvSpPr>
        <p:spPr>
          <a:xfrm>
            <a:off x="3110495" y="3371606"/>
            <a:ext cx="2673042" cy="8602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OS of the physical device you are going to use for testing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619756-5CBF-C54E-AEAF-0093FFE92E1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667443" y="4231849"/>
            <a:ext cx="1779573" cy="10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E9BD78-C493-9C4F-81D2-34F02B2B9D1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447016" y="4231849"/>
            <a:ext cx="4293434" cy="10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39780-B45A-5547-8E0B-033D74CCC7C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650477" y="2372568"/>
            <a:ext cx="2089973" cy="289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91B32F-5572-A843-9C68-9469BB1C0BB6}"/>
              </a:ext>
            </a:extLst>
          </p:cNvPr>
          <p:cNvSpPr/>
          <p:nvPr/>
        </p:nvSpPr>
        <p:spPr>
          <a:xfrm>
            <a:off x="7345258" y="2626151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0DA1C-1712-DC4F-9B98-69CE5D7548A2}"/>
              </a:ext>
            </a:extLst>
          </p:cNvPr>
          <p:cNvSpPr/>
          <p:nvPr/>
        </p:nvSpPr>
        <p:spPr>
          <a:xfrm>
            <a:off x="4942537" y="2559890"/>
            <a:ext cx="53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59909-8EF0-2644-AEB8-F9EBC4C9EEC4}"/>
              </a:ext>
            </a:extLst>
          </p:cNvPr>
          <p:cNvSpPr/>
          <p:nvPr/>
        </p:nvSpPr>
        <p:spPr>
          <a:xfrm>
            <a:off x="2601687" y="4466944"/>
            <a:ext cx="59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iOS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4A9DBC-A424-2F42-9EC4-C1B07B459048}"/>
              </a:ext>
            </a:extLst>
          </p:cNvPr>
          <p:cNvSpPr/>
          <p:nvPr/>
        </p:nvSpPr>
        <p:spPr>
          <a:xfrm>
            <a:off x="6360490" y="4358722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Android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56E8C4-C1A4-224F-8AEF-01653E940AC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447016" y="2372568"/>
            <a:ext cx="2203461" cy="99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44AC5-3D10-FE4E-B91F-F07DBE9B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5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The final component of the environment is the Version Control System (VCS)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As you will learn in the first lab lesson, the VCS is a software that allows to maintain and manage the various version of the code your are going to write and it will be fundamental to work as a team.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In this course, we will use GIT, the most famous VCS.</a:t>
            </a:r>
          </a:p>
          <a:p>
            <a:pPr marL="0" indent="0">
              <a:buNone/>
            </a:pPr>
            <a:endParaRPr lang="en-GB" dirty="0">
              <a:ea typeface="Palatin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5D2D4-DA86-7C47-93D3-1DFF943D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788" y="2070519"/>
            <a:ext cx="1809750" cy="1123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5332-2D31-9D4F-B4BB-B8BF5792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981267"/>
          </a:xfrm>
        </p:spPr>
        <p:txBody>
          <a:bodyPr>
            <a:normAutofit/>
          </a:bodyPr>
          <a:lstStyle/>
          <a:p>
            <a:r>
              <a:rPr lang="en-IT" dirty="0"/>
              <a:t>First check if it is already installed (~99% probability)</a:t>
            </a:r>
          </a:p>
          <a:p>
            <a:pPr lvl="1"/>
            <a:r>
              <a:rPr lang="en-IT" dirty="0"/>
              <a:t>Open the Terminal &gt; Type </a:t>
            </a:r>
            <a:r>
              <a:rPr lang="en-IT" dirty="0">
                <a:latin typeface="Courier" pitchFamily="2" charset="0"/>
              </a:rPr>
              <a:t>“git --version”</a:t>
            </a: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r>
              <a:rPr lang="en-IT" dirty="0">
                <a:ea typeface="Palatino" pitchFamily="2" charset="77"/>
              </a:rPr>
              <a:t>If an error appears you will need to install it (step 4 of slide 11). Otherwise, if you see the git version printed out, you can skip step 4 of slide 11.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7812B3-D3B9-7242-8271-8BD9E96C7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05" y="2175513"/>
            <a:ext cx="7387625" cy="15511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1D888-710A-A44E-9C8F-17860AB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795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4656</TotalTime>
  <Words>961</Words>
  <Application>Microsoft Macintosh PowerPoint</Application>
  <PresentationFormat>Widescreen</PresentationFormat>
  <Paragraphs>117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We need some tools in our belt</vt:lpstr>
      <vt:lpstr>The environment: Overview </vt:lpstr>
      <vt:lpstr>The environment: IDE</vt:lpstr>
      <vt:lpstr>The environment: Framework and compiler</vt:lpstr>
      <vt:lpstr>The environment: OS support</vt:lpstr>
      <vt:lpstr>iOS or Android support?</vt:lpstr>
      <vt:lpstr>The environment: VCS</vt:lpstr>
      <vt:lpstr>The environment: VCS</vt:lpstr>
      <vt:lpstr>Install everything (Part 1)</vt:lpstr>
      <vt:lpstr>Install everything (Part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73</cp:revision>
  <dcterms:created xsi:type="dcterms:W3CDTF">2021-07-19T09:08:13Z</dcterms:created>
  <dcterms:modified xsi:type="dcterms:W3CDTF">2022-03-01T16:41:57Z</dcterms:modified>
</cp:coreProperties>
</file>