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33" r:id="rId3"/>
    <p:sldId id="334" r:id="rId4"/>
    <p:sldId id="335" r:id="rId5"/>
    <p:sldId id="287" r:id="rId6"/>
    <p:sldId id="320" r:id="rId7"/>
    <p:sldId id="319" r:id="rId8"/>
    <p:sldId id="321" r:id="rId9"/>
    <p:sldId id="286" r:id="rId10"/>
    <p:sldId id="288" r:id="rId11"/>
    <p:sldId id="278" r:id="rId12"/>
    <p:sldId id="289" r:id="rId13"/>
    <p:sldId id="290" r:id="rId14"/>
    <p:sldId id="291" r:id="rId15"/>
    <p:sldId id="322" r:id="rId16"/>
    <p:sldId id="292" r:id="rId17"/>
    <p:sldId id="293" r:id="rId18"/>
    <p:sldId id="323" r:id="rId19"/>
    <p:sldId id="294" r:id="rId20"/>
    <p:sldId id="295" r:id="rId21"/>
    <p:sldId id="324" r:id="rId22"/>
    <p:sldId id="296" r:id="rId23"/>
    <p:sldId id="298" r:id="rId24"/>
    <p:sldId id="297" r:id="rId25"/>
    <p:sldId id="299" r:id="rId26"/>
    <p:sldId id="300" r:id="rId27"/>
    <p:sldId id="301" r:id="rId28"/>
    <p:sldId id="302" r:id="rId29"/>
    <p:sldId id="304" r:id="rId30"/>
    <p:sldId id="306" r:id="rId31"/>
    <p:sldId id="308" r:id="rId32"/>
    <p:sldId id="307" r:id="rId33"/>
    <p:sldId id="309" r:id="rId34"/>
    <p:sldId id="310" r:id="rId35"/>
    <p:sldId id="274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D61AD-5ABE-41AD-B3EF-A04A3105339F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C57DE-844F-40A0-9096-8901BDBBC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7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100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  <a:p>
            <a:pPr>
              <a:spcAft>
                <a:spcPts val="600"/>
              </a:spcAft>
            </a:pPr>
            <a:r>
              <a:rPr lang="it-IT" sz="2800" baseline="0" dirty="0"/>
              <a:t>Giacomo Cappon</a:t>
            </a:r>
            <a:endParaRPr lang="en-GB" sz="2800" dirty="0"/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5" Type="http://schemas.openxmlformats.org/officeDocument/2006/relationships/image" Target="../media/image400.png"/><Relationship Id="rId10" Type="http://schemas.openxmlformats.org/officeDocument/2006/relationships/image" Target="../media/image45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image" Target="../media/image35.jpeg"/><Relationship Id="rId18" Type="http://schemas.openxmlformats.org/officeDocument/2006/relationships/image" Target="../media/image40.jpeg"/><Relationship Id="rId3" Type="http://schemas.openxmlformats.org/officeDocument/2006/relationships/image" Target="../media/image25.jpeg"/><Relationship Id="rId7" Type="http://schemas.openxmlformats.org/officeDocument/2006/relationships/image" Target="../media/image29.jfif"/><Relationship Id="rId12" Type="http://schemas.openxmlformats.org/officeDocument/2006/relationships/image" Target="../media/image34.png"/><Relationship Id="rId17" Type="http://schemas.openxmlformats.org/officeDocument/2006/relationships/image" Target="../media/image39.jpeg"/><Relationship Id="rId2" Type="http://schemas.openxmlformats.org/officeDocument/2006/relationships/image" Target="../media/image24.png"/><Relationship Id="rId16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Wearable sensors</a:t>
            </a:r>
          </a:p>
        </p:txBody>
      </p:sp>
    </p:spTree>
    <p:extLst>
      <p:ext uri="{BB962C8B-B14F-4D97-AF65-F5344CB8AC3E}">
        <p14:creationId xmlns:p14="http://schemas.microsoft.com/office/powerpoint/2010/main" val="406818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069" y="1135651"/>
            <a:ext cx="6148818" cy="226204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6122" y="1306404"/>
            <a:ext cx="5524082" cy="3486576"/>
          </a:xfrm>
        </p:spPr>
        <p:txBody>
          <a:bodyPr>
            <a:normAutofit/>
          </a:bodyPr>
          <a:lstStyle/>
          <a:p>
            <a:pPr marL="457200"/>
            <a:r>
              <a:rPr lang="en-US" sz="2000" u="sng" dirty="0" err="1"/>
              <a:t>Amperometric</a:t>
            </a:r>
            <a:r>
              <a:rPr lang="en-US" sz="2000" dirty="0"/>
              <a:t> </a:t>
            </a:r>
            <a:r>
              <a:rPr lang="en-US" sz="2000" u="sng" dirty="0"/>
              <a:t>electrochemical</a:t>
            </a:r>
            <a:r>
              <a:rPr lang="en-US" sz="2000" dirty="0"/>
              <a:t> sensor </a:t>
            </a:r>
          </a:p>
          <a:p>
            <a:pPr marL="457200"/>
            <a:r>
              <a:rPr lang="en-US" sz="2000" dirty="0"/>
              <a:t>It exploits glucose oxidase (</a:t>
            </a:r>
            <a:r>
              <a:rPr lang="en-US" sz="2000" dirty="0" err="1"/>
              <a:t>GOx</a:t>
            </a:r>
            <a:r>
              <a:rPr lang="en-US" sz="2000" dirty="0"/>
              <a:t>) to measure glucose concentration in the ISF.</a:t>
            </a:r>
          </a:p>
          <a:p>
            <a:pPr marL="457200"/>
            <a:r>
              <a:rPr lang="en-US" sz="2000" dirty="0"/>
              <a:t>Glucose oxidation: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457200"/>
            <a:r>
              <a:rPr lang="en-US" sz="2000" dirty="0"/>
              <a:t>Oxidation of hydrogen peroxide:</a:t>
            </a:r>
          </a:p>
          <a:p>
            <a:pPr marL="457200"/>
            <a:endParaRPr lang="it-IT" sz="2000" dirty="0"/>
          </a:p>
          <a:p>
            <a:pPr marL="457200"/>
            <a:endParaRPr lang="it-IT" sz="2000" dirty="0"/>
          </a:p>
          <a:p>
            <a:pPr marL="457200"/>
            <a:endParaRPr lang="en-GB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07599" y="3052431"/>
            <a:ext cx="2517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Glucose</a:t>
            </a:r>
            <a:r>
              <a:rPr lang="it-IT" sz="2000" dirty="0">
                <a:latin typeface="Palatino Linotype" panose="02040502050505030304" pitchFamily="18" charset="0"/>
              </a:rPr>
              <a:t> + 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 + 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>
            <a:endCxn id="8" idx="1"/>
          </p:cNvCxnSpPr>
          <p:nvPr/>
        </p:nvCxnSpPr>
        <p:spPr>
          <a:xfrm flipV="1">
            <a:off x="2867773" y="3236174"/>
            <a:ext cx="478192" cy="8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345965" y="3036119"/>
            <a:ext cx="329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Gluconic</a:t>
            </a:r>
            <a:r>
              <a:rPr lang="it-IT" sz="2000" dirty="0">
                <a:latin typeface="Palatino Linotype" panose="02040502050505030304" pitchFamily="18" charset="0"/>
              </a:rPr>
              <a:t> acid + 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27632" y="2738963"/>
            <a:ext cx="1158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GOx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477512" y="4234906"/>
            <a:ext cx="93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H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 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1" name="Connettore 2 10"/>
          <p:cNvCxnSpPr/>
          <p:nvPr/>
        </p:nvCxnSpPr>
        <p:spPr>
          <a:xfrm>
            <a:off x="2282734" y="4439013"/>
            <a:ext cx="1847571" cy="2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4182557" y="4234777"/>
            <a:ext cx="37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O</a:t>
            </a:r>
            <a:r>
              <a:rPr lang="it-IT" sz="2000" baseline="-25000" dirty="0">
                <a:latin typeface="Palatino Linotype" panose="02040502050505030304" pitchFamily="18" charset="0"/>
              </a:rPr>
              <a:t>2</a:t>
            </a:r>
            <a:r>
              <a:rPr lang="it-IT" sz="2000" dirty="0">
                <a:latin typeface="Palatino Linotype" panose="02040502050505030304" pitchFamily="18" charset="0"/>
              </a:rPr>
              <a:t> + 2H</a:t>
            </a:r>
            <a:r>
              <a:rPr lang="it-IT" sz="2000" baseline="30000" dirty="0">
                <a:latin typeface="Palatino Linotype" panose="02040502050505030304" pitchFamily="18" charset="0"/>
              </a:rPr>
              <a:t>+</a:t>
            </a:r>
            <a:r>
              <a:rPr lang="it-IT" sz="2000" dirty="0">
                <a:latin typeface="Palatino Linotype" panose="02040502050505030304" pitchFamily="18" charset="0"/>
              </a:rPr>
              <a:t> + 2e</a:t>
            </a:r>
            <a:r>
              <a:rPr lang="it-IT" sz="2000" baseline="30000" dirty="0">
                <a:latin typeface="Palatino Linotype" panose="02040502050505030304" pitchFamily="18" charset="0"/>
              </a:rPr>
              <a:t>-</a:t>
            </a:r>
            <a:endParaRPr lang="en-GB" sz="2000" baseline="30000" dirty="0">
              <a:latin typeface="Palatino Linotype" panose="02040502050505030304" pitchFamily="18" charset="0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96122" y="4922571"/>
            <a:ext cx="1176382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reaction takes place at a platinum working electrode used as anode and polarized to a positive potential of +500 mV with respect to an iridium oxide (</a:t>
            </a:r>
            <a:r>
              <a:rPr lang="en-US" sz="2000" dirty="0" err="1">
                <a:latin typeface="Palatino Linotype" panose="02040502050505030304" pitchFamily="18" charset="0"/>
              </a:rPr>
              <a:t>IrOx</a:t>
            </a:r>
            <a:r>
              <a:rPr lang="en-US" sz="2000" dirty="0">
                <a:latin typeface="Palatino Linotype" panose="02040502050505030304" pitchFamily="18" charset="0"/>
              </a:rPr>
              <a:t>) reference electrode.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A counter electrode, also made of platinum, closes the electrical circuit.</a:t>
            </a:r>
          </a:p>
          <a:p>
            <a:pPr marL="4572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Palatino Linotype" panose="02040502050505030304" pitchFamily="18" charset="0"/>
              </a:rPr>
              <a:t>The electrons generated by the oxidation hydrogen peroxide generate an electrical current which is proportional to glucose concentration in the ISF.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2156169" y="4030541"/>
            <a:ext cx="2333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+500 </a:t>
            </a:r>
            <a:r>
              <a:rPr lang="it-IT" sz="2000" dirty="0" err="1">
                <a:latin typeface="Palatino Linotype" panose="02040502050505030304" pitchFamily="18" charset="0"/>
              </a:rPr>
              <a:t>mV</a:t>
            </a:r>
            <a:r>
              <a:rPr lang="it-IT" sz="2000" dirty="0">
                <a:latin typeface="Palatino Linotype" panose="02040502050505030304" pitchFamily="18" charset="0"/>
              </a:rPr>
              <a:t> vs </a:t>
            </a:r>
            <a:r>
              <a:rPr lang="it-IT" sz="2000" dirty="0" err="1">
                <a:latin typeface="Palatino Linotype" panose="02040502050505030304" pitchFamily="18" charset="0"/>
              </a:rPr>
              <a:t>IrOx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6983642" y="3509098"/>
            <a:ext cx="45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Ribet</a:t>
            </a:r>
            <a:r>
              <a:rPr lang="it-IT" dirty="0">
                <a:latin typeface="Palatino Linotype" panose="02040502050505030304" pitchFamily="18" charset="0"/>
              </a:rPr>
              <a:t> et al., </a:t>
            </a:r>
            <a:r>
              <a:rPr lang="en-GB" dirty="0">
                <a:latin typeface="Palatino Linotype" panose="02040502050505030304" pitchFamily="18" charset="0"/>
              </a:rPr>
              <a:t>Biomedical </a:t>
            </a:r>
            <a:r>
              <a:rPr lang="en-GB" dirty="0" err="1">
                <a:latin typeface="Palatino Linotype" panose="02040502050505030304" pitchFamily="18" charset="0"/>
              </a:rPr>
              <a:t>Microdevices</a:t>
            </a:r>
            <a:r>
              <a:rPr lang="en-GB" dirty="0">
                <a:latin typeface="Palatino Linotype" panose="02040502050505030304" pitchFamily="18" charset="0"/>
              </a:rPr>
              <a:t>, 2018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4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/>
              <a:t>Non-invasive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5537" y="4993107"/>
            <a:ext cx="11682549" cy="1363243"/>
          </a:xfrm>
        </p:spPr>
        <p:txBody>
          <a:bodyPr>
            <a:noAutofit/>
          </a:bodyPr>
          <a:lstStyle/>
          <a:p>
            <a:r>
              <a:rPr lang="en-US" sz="2200" dirty="0"/>
              <a:t>At the cathode, a standard </a:t>
            </a:r>
            <a:r>
              <a:rPr lang="en-US" sz="2200" dirty="0" err="1"/>
              <a:t>amperometric</a:t>
            </a:r>
            <a:r>
              <a:rPr lang="en-US" sz="2200" dirty="0"/>
              <a:t> glucose sensor measures the glucose concentration by the enzymatic method. </a:t>
            </a:r>
          </a:p>
          <a:p>
            <a:r>
              <a:rPr lang="en-US" sz="2200" dirty="0"/>
              <a:t>Reverse iontophoresis is very promising for enabling biochemical analyses on skin in a noninvasive way.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95" y="1726925"/>
            <a:ext cx="5249091" cy="2723441"/>
          </a:xfrm>
          <a:prstGeom prst="rect">
            <a:avLst/>
          </a:prstGeom>
        </p:spPr>
      </p:pic>
      <p:sp>
        <p:nvSpPr>
          <p:cNvPr id="8" name="Segnaposto contenuto 2"/>
          <p:cNvSpPr txBox="1">
            <a:spLocks/>
          </p:cNvSpPr>
          <p:nvPr/>
        </p:nvSpPr>
        <p:spPr>
          <a:xfrm>
            <a:off x="215537" y="1515862"/>
            <a:ext cx="6662058" cy="3571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Reverse iontophoresis </a:t>
            </a:r>
            <a:r>
              <a:rPr lang="en-US" sz="2200" dirty="0"/>
              <a:t>technique: application of a small controlled current between two electrodes connected to the skin, the anode (positive) and cathode (negative) to promote migration of biochemical species from ISF to sweat.</a:t>
            </a:r>
          </a:p>
          <a:p>
            <a:r>
              <a:rPr lang="en-US" sz="2200" dirty="0"/>
              <a:t>The current causes a migration of Na</a:t>
            </a:r>
            <a:r>
              <a:rPr lang="en-US" sz="2200" baseline="30000" dirty="0"/>
              <a:t>+ </a:t>
            </a:r>
            <a:r>
              <a:rPr lang="en-US" sz="2200" dirty="0"/>
              <a:t>ions in the ISF towards the cathode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convective flow of the ISF that transports the uncharged species, e.g., glucose, towards the iontophoretic cathode.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0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Sensor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 truly understand sensors, and how sensors that measure the same </a:t>
            </a:r>
            <a:r>
              <a:rPr lang="en-GB" dirty="0" err="1"/>
              <a:t>measurand</a:t>
            </a:r>
            <a:r>
              <a:rPr lang="en-GB" dirty="0"/>
              <a:t> can differ, it is necessary to understand sensor performance characteristics, which are reported in </a:t>
            </a:r>
            <a:r>
              <a:rPr lang="en-GB" b="1" dirty="0"/>
              <a:t>specifications</a:t>
            </a:r>
            <a:r>
              <a:rPr lang="en-GB" dirty="0"/>
              <a:t> (specs) or </a:t>
            </a:r>
            <a:r>
              <a:rPr lang="en-GB" b="1" dirty="0"/>
              <a:t>datasheet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Systematic characteristics</a:t>
            </a:r>
            <a:r>
              <a:rPr lang="en-GB" sz="2400" dirty="0"/>
              <a:t>: those which can be exactly quantified by mathematical or graphical means;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Statistical characteristics</a:t>
            </a:r>
            <a:r>
              <a:rPr lang="en-GB" sz="2400" dirty="0"/>
              <a:t>: those which cannot be exactly quantified;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GB" sz="2400" u="sng" dirty="0"/>
              <a:t>Dynamic characteristics</a:t>
            </a:r>
            <a:r>
              <a:rPr lang="en-GB" sz="2400" dirty="0"/>
              <a:t>: those characterizing the ways in which an element responds to sudden input changes.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2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Ranges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minimum-maximum values of the sensor input or output over which the sensor works well (systematic characteristic).</a:t>
            </a:r>
          </a:p>
          <a:p>
            <a:r>
              <a:rPr lang="en-US" b="1" dirty="0"/>
              <a:t>Full-scale range</a:t>
            </a:r>
            <a:r>
              <a:rPr lang="en-US" dirty="0"/>
              <a:t>: the difference between the minimum and the maximum values of the input (measurand).</a:t>
            </a:r>
          </a:p>
          <a:p>
            <a:r>
              <a:rPr lang="en-US" b="1" dirty="0"/>
              <a:t>Full-scale output</a:t>
            </a:r>
            <a:r>
              <a:rPr lang="en-US" dirty="0"/>
              <a:t>: the difference between the output signals measured at maximum input stimulus and minimum input stimulus.</a:t>
            </a:r>
          </a:p>
          <a:p>
            <a:r>
              <a:rPr lang="en-US" b="1" dirty="0"/>
              <a:t>Operating voltage range</a:t>
            </a:r>
            <a:r>
              <a:rPr lang="en-US" dirty="0"/>
              <a:t>: the minimum and maximum voltages that can be used to operate a sensor (for sensors requiring it). Applying an input voltage outside of this range may permanently damage the sensor.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9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Transfer </a:t>
            </a:r>
            <a:r>
              <a:rPr lang="it-IT" dirty="0" err="1"/>
              <a:t>function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function </a:t>
                </a:r>
                <a:r>
                  <a:rPr lang="en-US" i="1" dirty="0"/>
                  <a:t>f</a:t>
                </a:r>
                <a:r>
                  <a:rPr lang="en-US" dirty="0"/>
                  <a:t> that describes the relationship between the </a:t>
                </a:r>
                <a:r>
                  <a:rPr lang="en-US" dirty="0" err="1"/>
                  <a:t>measurand</a:t>
                </a:r>
                <a:r>
                  <a:rPr lang="en-US" dirty="0"/>
                  <a:t> and the output signal (electrical or optical).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Represented in specs as a table of values, a graph, or a mathematical formula.</a:t>
                </a:r>
              </a:p>
              <a:p>
                <a:r>
                  <a:rPr lang="en-US" dirty="0"/>
                  <a:t>Typically the actual transfer function is complex </a:t>
                </a:r>
                <a:r>
                  <a:rPr lang="en-US" dirty="0">
                    <a:sym typeface="Wingdings" panose="05000000000000000000" pitchFamily="2" charset="2"/>
                  </a:rPr>
                  <a:t> the transfer function is approximated by a simpler linear or non-linear function, F(.), which can be mathematically expressed as a formula.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	   e = approximation error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4533941"/>
              </a:xfrm>
              <a:blipFill>
                <a:blip r:embed="rId2"/>
                <a:stretch>
                  <a:fillRect l="-670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2 4"/>
          <p:cNvCxnSpPr>
            <a:cxnSpLocks/>
          </p:cNvCxnSpPr>
          <p:nvPr/>
        </p:nvCxnSpPr>
        <p:spPr>
          <a:xfrm flipH="1">
            <a:off x="5011292" y="2386388"/>
            <a:ext cx="523335" cy="406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2458579" y="2576848"/>
            <a:ext cx="279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Palatino Linotype" panose="02040502050505030304" pitchFamily="18" charset="0"/>
              </a:rPr>
              <a:t>Output </a:t>
            </a:r>
            <a:r>
              <a:rPr lang="it-IT" sz="2400" dirty="0" err="1">
                <a:latin typeface="Palatino Linotype" panose="02040502050505030304" pitchFamily="18" charset="0"/>
              </a:rPr>
              <a:t>electrical</a:t>
            </a:r>
            <a:r>
              <a:rPr lang="it-IT" sz="2400" dirty="0">
                <a:latin typeface="Palatino Linotype" panose="02040502050505030304" pitchFamily="18" charset="0"/>
              </a:rPr>
              <a:t> (or </a:t>
            </a:r>
            <a:r>
              <a:rPr lang="it-IT" sz="2400" dirty="0" err="1">
                <a:latin typeface="Palatino Linotype" panose="02040502050505030304" pitchFamily="18" charset="0"/>
              </a:rPr>
              <a:t>optical</a:t>
            </a:r>
            <a:r>
              <a:rPr lang="it-IT" sz="2400" dirty="0">
                <a:latin typeface="Palatino Linotype" panose="02040502050505030304" pitchFamily="18" charset="0"/>
              </a:rPr>
              <a:t>) </a:t>
            </a:r>
            <a:r>
              <a:rPr lang="it-IT" sz="24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6966986" y="2725386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latin typeface="Palatino Linotype" panose="02040502050505030304" pitchFamily="18" charset="0"/>
              </a:rPr>
              <a:t>Measurand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cxnSp>
        <p:nvCxnSpPr>
          <p:cNvPr id="8" name="Connettore 2 7"/>
          <p:cNvCxnSpPr>
            <a:cxnSpLocks/>
          </p:cNvCxnSpPr>
          <p:nvPr/>
        </p:nvCxnSpPr>
        <p:spPr>
          <a:xfrm>
            <a:off x="6565392" y="2386388"/>
            <a:ext cx="475790" cy="3902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34"/>
              <p:cNvSpPr/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5" name="Rettango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33" y="1991833"/>
                <a:ext cx="1438792" cy="461665"/>
              </a:xfrm>
              <a:prstGeom prst="rect">
                <a:avLst/>
              </a:prstGeom>
              <a:blipFill>
                <a:blip r:embed="rId3"/>
                <a:stretch>
                  <a:fillRect r="-847" b="-18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65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Inverse transfer </a:t>
            </a:r>
            <a:r>
              <a:rPr lang="it-IT" dirty="0" err="1"/>
              <a:t>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1185"/>
            <a:ext cx="11244283" cy="14997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of the sensor device applies the inverse of F(.), F</a:t>
            </a:r>
            <a:r>
              <a:rPr lang="en-US" baseline="30000" dirty="0"/>
              <a:t>-1</a:t>
            </a:r>
            <a:r>
              <a:rPr lang="en-US" dirty="0"/>
              <a:t>(.), to convert the electrical sensor generated by the sensing technique to output measurements in the same domain of the </a:t>
            </a:r>
            <a:r>
              <a:rPr lang="en-US" dirty="0" err="1"/>
              <a:t>measurand</a:t>
            </a:r>
            <a:r>
              <a:rPr lang="en-US" dirty="0"/>
              <a:t>.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445735" y="3547317"/>
            <a:ext cx="2043639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Palatino Linotype" panose="02040502050505030304" pitchFamily="18" charset="0"/>
              </a:rPr>
              <a:t>Amperometric</a:t>
            </a:r>
            <a:r>
              <a:rPr lang="en-GB" dirty="0">
                <a:latin typeface="Palatino Linotype" panose="02040502050505030304" pitchFamily="18" charset="0"/>
              </a:rPr>
              <a:t> glucose sensor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248351" y="3411948"/>
            <a:ext cx="1963784" cy="1194616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Approximated inverse transfer function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F</a:t>
            </a:r>
            <a:r>
              <a:rPr lang="en-GB" baseline="30000" dirty="0">
                <a:latin typeface="Palatino Linotype" panose="02040502050505030304" pitchFamily="18" charset="0"/>
              </a:rPr>
              <a:t>-1</a:t>
            </a:r>
            <a:r>
              <a:rPr lang="en-GB" dirty="0">
                <a:latin typeface="Palatino Linotype" panose="02040502050505030304" pitchFamily="18" charset="0"/>
              </a:rPr>
              <a:t>(y)</a:t>
            </a:r>
          </a:p>
        </p:txBody>
      </p:sp>
      <p:sp>
        <p:nvSpPr>
          <p:cNvPr id="14" name="Ovale 13"/>
          <p:cNvSpPr/>
          <p:nvPr/>
        </p:nvSpPr>
        <p:spPr>
          <a:xfrm>
            <a:off x="1749433" y="3603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e 14"/>
          <p:cNvSpPr/>
          <p:nvPr/>
        </p:nvSpPr>
        <p:spPr>
          <a:xfrm>
            <a:off x="1381187" y="383112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e 15"/>
          <p:cNvSpPr/>
          <p:nvPr/>
        </p:nvSpPr>
        <p:spPr>
          <a:xfrm>
            <a:off x="1742438" y="3953588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e 16"/>
          <p:cNvSpPr/>
          <p:nvPr/>
        </p:nvSpPr>
        <p:spPr>
          <a:xfrm>
            <a:off x="2071032" y="3865256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e 17"/>
          <p:cNvSpPr/>
          <p:nvPr/>
        </p:nvSpPr>
        <p:spPr>
          <a:xfrm>
            <a:off x="1542758" y="4221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e 18"/>
          <p:cNvSpPr/>
          <p:nvPr/>
        </p:nvSpPr>
        <p:spPr>
          <a:xfrm>
            <a:off x="2143032" y="4149225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e 19"/>
          <p:cNvSpPr/>
          <p:nvPr/>
        </p:nvSpPr>
        <p:spPr>
          <a:xfrm>
            <a:off x="1886438" y="438139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480784" y="2868804"/>
            <a:ext cx="26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Measurand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Glucose concentration</a:t>
            </a:r>
          </a:p>
        </p:txBody>
      </p:sp>
      <p:cxnSp>
        <p:nvCxnSpPr>
          <p:cNvPr id="23" name="Connettore 2 22"/>
          <p:cNvCxnSpPr>
            <a:endCxn id="11" idx="1"/>
          </p:cNvCxnSpPr>
          <p:nvPr/>
        </p:nvCxnSpPr>
        <p:spPr>
          <a:xfrm>
            <a:off x="2713908" y="3975125"/>
            <a:ext cx="7318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stCxn id="11" idx="3"/>
            <a:endCxn id="12" idx="1"/>
          </p:cNvCxnSpPr>
          <p:nvPr/>
        </p:nvCxnSpPr>
        <p:spPr>
          <a:xfrm>
            <a:off x="5489374" y="3975126"/>
            <a:ext cx="17638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343211" y="3184796"/>
            <a:ext cx="1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Electrical current </a:t>
            </a:r>
          </a:p>
          <a:p>
            <a:pPr algn="ctr"/>
            <a:r>
              <a:rPr lang="en-GB" dirty="0" err="1">
                <a:latin typeface="Palatino Linotype" panose="02040502050505030304" pitchFamily="18" charset="0"/>
              </a:rPr>
              <a:t>pA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9217035" y="3226150"/>
            <a:ext cx="250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Glucose concentration mg/dl</a:t>
            </a:r>
          </a:p>
        </p:txBody>
      </p:sp>
      <p:cxnSp>
        <p:nvCxnSpPr>
          <p:cNvPr id="28" name="Connettore 2 27"/>
          <p:cNvCxnSpPr/>
          <p:nvPr/>
        </p:nvCxnSpPr>
        <p:spPr>
          <a:xfrm>
            <a:off x="9217035" y="3971685"/>
            <a:ext cx="1587137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100" y="4012065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t="-6557" r="-26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/>
              <p:cNvSpPr txBox="1"/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79" y="39825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/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A18B52F-6D5A-D87B-34A2-216D821B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49" y="4021887"/>
                <a:ext cx="5777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7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Common transfer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approximations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Linear transfer function approximation: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offset, b, is the output value of the sensor when no measurand is applied. It is the component of the output signal which does not depend on the measurand. </a:t>
            </a:r>
          </a:p>
          <a:p>
            <a:r>
              <a:rPr lang="en-US" sz="2000" dirty="0"/>
              <a:t>The slope, a, represents the </a:t>
            </a:r>
            <a:r>
              <a:rPr lang="en-US" sz="2000" b="1" dirty="0"/>
              <a:t>sensor sensitivity</a:t>
            </a:r>
            <a:r>
              <a:rPr lang="en-US" sz="2000" dirty="0"/>
              <a:t>, i.e., the change in the sensor output resulting from a unit change in the input measurand.</a:t>
            </a:r>
          </a:p>
          <a:p>
            <a:pPr marL="0" indent="0">
              <a:buNone/>
            </a:pPr>
            <a:r>
              <a:rPr lang="en-US" sz="2000" b="1" dirty="0"/>
              <a:t>Non-linear transfer function approximations: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/>
              <p:cNvSpPr/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Rettango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57" y="1696979"/>
                <a:ext cx="2093457" cy="400110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85287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it-I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t-IT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IT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852871"/>
                  </p:ext>
                </p:extLst>
              </p:nvPr>
            </p:nvGraphicFramePr>
            <p:xfrm>
              <a:off x="1685834" y="4087238"/>
              <a:ext cx="8128000" cy="22743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1963882765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562997081"/>
                        </a:ext>
                      </a:extLst>
                    </a:gridCol>
                  </a:tblGrid>
                  <a:tr h="44987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Logarithmic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351" r="-300" b="-4162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80295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Exponential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100000" r="-300" b="-3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074697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Power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200000" r="-300" b="-2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6045168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Second-order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300000" r="-300" b="-1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0812989"/>
                      </a:ext>
                    </a:extLst>
                  </a:tr>
                  <a:tr h="45612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Third-order polynomial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50" t="-400000" r="-300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91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/>
          <p:cNvCxnSpPr/>
          <p:nvPr/>
        </p:nvCxnSpPr>
        <p:spPr>
          <a:xfrm flipV="1">
            <a:off x="1095214" y="404290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274831"/>
            <a:ext cx="11368314" cy="2206843"/>
          </a:xfrm>
        </p:spPr>
        <p:txBody>
          <a:bodyPr>
            <a:normAutofit/>
          </a:bodyPr>
          <a:lstStyle/>
          <a:p>
            <a:r>
              <a:rPr lang="en-US" sz="2000" dirty="0"/>
              <a:t>The transfer function parameters, e.g., a and b in the linear transfer function, are in general unknown and must be estimated. </a:t>
            </a:r>
            <a:r>
              <a:rPr lang="en-US" sz="2000" dirty="0">
                <a:sym typeface="Wingdings" panose="05000000000000000000" pitchFamily="2" charset="2"/>
              </a:rPr>
              <a:t>This process is called </a:t>
            </a:r>
            <a:r>
              <a:rPr lang="en-US" sz="2000" b="1" dirty="0">
                <a:sym typeface="Wingdings" panose="05000000000000000000" pitchFamily="2" charset="2"/>
              </a:rPr>
              <a:t>calibration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sz="2000" dirty="0">
                <a:sym typeface="Wingdings" panose="05000000000000000000" pitchFamily="2" charset="2"/>
              </a:rPr>
              <a:t>If a set of known (</a:t>
            </a:r>
            <a:r>
              <a:rPr lang="en-US" sz="2000" dirty="0" err="1">
                <a:sym typeface="Wingdings" panose="05000000000000000000" pitchFamily="2" charset="2"/>
              </a:rPr>
              <a:t>x,y</a:t>
            </a:r>
            <a:r>
              <a:rPr lang="en-US" sz="2000" dirty="0">
                <a:sym typeface="Wingdings" panose="05000000000000000000" pitchFamily="2" charset="2"/>
              </a:rPr>
              <a:t>) paired values are available, estimation of </a:t>
            </a:r>
            <a:r>
              <a:rPr lang="en-US" sz="2000" dirty="0"/>
              <a:t>transfer function parameters can be performed by the least square approach.</a:t>
            </a:r>
          </a:p>
          <a:p>
            <a:r>
              <a:rPr lang="en-US" sz="2000" dirty="0"/>
              <a:t>For linear transfer function: </a:t>
            </a:r>
          </a:p>
          <a:p>
            <a:pPr marL="0" indent="0">
              <a:buNone/>
            </a:pPr>
            <a:endParaRPr lang="it-IT" dirty="0"/>
          </a:p>
          <a:p>
            <a:endParaRPr lang="en-GB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8375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 err="1"/>
              <a:t>Two-point</a:t>
            </a:r>
            <a:r>
              <a:rPr lang="it-IT" sz="2000" b="1" dirty="0"/>
              <a:t> </a:t>
            </a:r>
            <a:r>
              <a:rPr lang="en-GB" sz="2000" b="1" dirty="0">
                <a:sym typeface="Wingdings" panose="05000000000000000000" pitchFamily="2" charset="2"/>
              </a:rPr>
              <a:t>calibration</a:t>
            </a:r>
            <a:endParaRPr lang="it-IT" b="1" dirty="0"/>
          </a:p>
          <a:p>
            <a:endParaRPr lang="en-GB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1095215" y="364091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1095215" y="619048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8" y="3673576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583" y="6190489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/>
          <p:cNvSpPr/>
          <p:nvPr/>
        </p:nvSpPr>
        <p:spPr>
          <a:xfrm>
            <a:off x="1611198" y="524343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/>
          <p:cNvSpPr/>
          <p:nvPr/>
        </p:nvSpPr>
        <p:spPr>
          <a:xfrm>
            <a:off x="3298484" y="424847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nettore diritto 15"/>
          <p:cNvCxnSpPr>
            <a:endCxn id="13" idx="2"/>
          </p:cNvCxnSpPr>
          <p:nvPr/>
        </p:nvCxnSpPr>
        <p:spPr>
          <a:xfrm>
            <a:off x="1095215" y="5296770"/>
            <a:ext cx="515983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>
            <a:endCxn id="14" idx="2"/>
          </p:cNvCxnSpPr>
          <p:nvPr/>
        </p:nvCxnSpPr>
        <p:spPr>
          <a:xfrm flipV="1">
            <a:off x="1095215" y="4301819"/>
            <a:ext cx="2203269" cy="173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endCxn id="14" idx="4"/>
          </p:cNvCxnSpPr>
          <p:nvPr/>
        </p:nvCxnSpPr>
        <p:spPr>
          <a:xfrm flipV="1">
            <a:off x="3352484" y="4355158"/>
            <a:ext cx="0" cy="183533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/>
          <p:cNvCxnSpPr>
            <a:stCxn id="13" idx="4"/>
          </p:cNvCxnSpPr>
          <p:nvPr/>
        </p:nvCxnSpPr>
        <p:spPr>
          <a:xfrm>
            <a:off x="1665198" y="5350110"/>
            <a:ext cx="0" cy="84037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/>
              <p:cNvSpPr/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31" name="Rettango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12" y="3799985"/>
                <a:ext cx="1654812" cy="416589"/>
              </a:xfrm>
              <a:prstGeom prst="rect">
                <a:avLst/>
              </a:prstGeom>
              <a:blipFill>
                <a:blip r:embed="rId4"/>
                <a:stretch>
                  <a:fillRect t="-8696" r="-15809"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54" y="6160886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6" y="6143037"/>
                <a:ext cx="581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9" y="5081320"/>
                <a:ext cx="5812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/>
              <p:cNvSpPr txBox="1"/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CasellaDiTes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2" y="4112102"/>
                <a:ext cx="58129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4608459"/>
                <a:ext cx="1218923" cy="519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30" y="5416933"/>
                <a:ext cx="2117887" cy="51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egnaposto contenuto 2"/>
          <p:cNvSpPr txBox="1">
            <a:spLocks/>
          </p:cNvSpPr>
          <p:nvPr/>
        </p:nvSpPr>
        <p:spPr>
          <a:xfrm>
            <a:off x="7845787" y="3347592"/>
            <a:ext cx="3686628" cy="45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b="1" dirty="0"/>
              <a:t>Multiple-</a:t>
            </a:r>
            <a:r>
              <a:rPr lang="it-IT" sz="2000" b="1" dirty="0" err="1"/>
              <a:t>point</a:t>
            </a:r>
            <a:r>
              <a:rPr lang="it-IT" sz="2000" b="1" dirty="0"/>
              <a:t> </a:t>
            </a:r>
            <a:r>
              <a:rPr lang="en-GB" sz="2000" b="1" dirty="0">
                <a:sym typeface="Wingdings" panose="05000000000000000000" pitchFamily="2" charset="2"/>
              </a:rPr>
              <a:t>calibration</a:t>
            </a:r>
            <a:endParaRPr lang="it-IT" b="1" dirty="0"/>
          </a:p>
          <a:p>
            <a:endParaRPr lang="en-GB" dirty="0"/>
          </a:p>
        </p:txBody>
      </p:sp>
      <p:cxnSp>
        <p:nvCxnSpPr>
          <p:cNvPr id="39" name="Connettore diritto 38"/>
          <p:cNvCxnSpPr/>
          <p:nvPr/>
        </p:nvCxnSpPr>
        <p:spPr>
          <a:xfrm flipV="1">
            <a:off x="7845787" y="4087497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 flipV="1">
            <a:off x="7845788" y="3685508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7845788" y="6235078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511" y="3718165"/>
                <a:ext cx="581297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3156" y="6235078"/>
                <a:ext cx="5812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e 43"/>
          <p:cNvSpPr/>
          <p:nvPr/>
        </p:nvSpPr>
        <p:spPr>
          <a:xfrm>
            <a:off x="8286066" y="49437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e 44"/>
          <p:cNvSpPr/>
          <p:nvPr/>
        </p:nvSpPr>
        <p:spPr>
          <a:xfrm>
            <a:off x="9995056" y="452859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e 53"/>
          <p:cNvSpPr/>
          <p:nvPr/>
        </p:nvSpPr>
        <p:spPr>
          <a:xfrm>
            <a:off x="9563684" y="478005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e 54"/>
          <p:cNvSpPr/>
          <p:nvPr/>
        </p:nvSpPr>
        <p:spPr>
          <a:xfrm>
            <a:off x="9208877" y="455191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e 55"/>
          <p:cNvSpPr/>
          <p:nvPr/>
        </p:nvSpPr>
        <p:spPr>
          <a:xfrm>
            <a:off x="8859413" y="487206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e 56"/>
          <p:cNvSpPr/>
          <p:nvPr/>
        </p:nvSpPr>
        <p:spPr>
          <a:xfrm>
            <a:off x="10265156" y="40412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8859413" y="537692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ttangolo 58"/>
              <p:cNvSpPr/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9" name="Rettangol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693" y="3677979"/>
                <a:ext cx="1654812" cy="416589"/>
              </a:xfrm>
              <a:prstGeom prst="rect">
                <a:avLst/>
              </a:prstGeom>
              <a:blipFill>
                <a:blip r:embed="rId13"/>
                <a:stretch>
                  <a:fillRect t="-8696" r="-15809"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ttangolo 59"/>
              <p:cNvSpPr/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it-IT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0" name="Rettangol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46" y="2531043"/>
                <a:ext cx="4381520" cy="9326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Factory</a:t>
            </a:r>
            <a:r>
              <a:rPr lang="it-IT" dirty="0"/>
              <a:t>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188864" cy="5281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Factory-calibration</a:t>
            </a:r>
            <a:r>
              <a:rPr lang="en-US" dirty="0"/>
              <a:t>: the calibration performed during the manufacturing process and performed under controlled laboratory conditions. </a:t>
            </a:r>
          </a:p>
          <a:p>
            <a:pPr lvl="1"/>
            <a:r>
              <a:rPr lang="en-US" sz="2400" dirty="0"/>
              <a:t>The sensor is tested in laboratory by measuring known quantities. </a:t>
            </a:r>
          </a:p>
          <a:p>
            <a:pPr lvl="1"/>
            <a:r>
              <a:rPr lang="en-US" sz="2400" dirty="0"/>
              <a:t>Many (</a:t>
            </a:r>
            <a:r>
              <a:rPr lang="en-US" sz="2400" dirty="0" err="1"/>
              <a:t>x,y</a:t>
            </a:r>
            <a:r>
              <a:rPr lang="en-US" sz="2400" dirty="0"/>
              <a:t>) paired values are obtained across the entire operating range and the shape and the parameters of the transfer function are then determined.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47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Field </a:t>
            </a:r>
            <a:r>
              <a:rPr lang="it-IT" dirty="0" err="1"/>
              <a:t>calibration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Field calibration: </a:t>
                </a:r>
                <a:r>
                  <a:rPr lang="en-US" dirty="0"/>
                  <a:t>the calibration performed by end-users. Some sensors need to be calibrated in the field to work properly. </a:t>
                </a:r>
              </a:p>
              <a:p>
                <a:pPr lvl="1"/>
                <a:r>
                  <a:rPr lang="en-US" sz="2400" b="1" dirty="0"/>
                  <a:t>Reference measurements </a:t>
                </a:r>
                <a:r>
                  <a:rPr lang="en-US" sz="2400" dirty="0"/>
                  <a:t>are collected by a reference device, with high accuracy and precision, and matched to the sensor’s measurements of the same quantities. </a:t>
                </a:r>
              </a:p>
              <a:p>
                <a:pPr lvl="1"/>
                <a:r>
                  <a:rPr lang="en-US" sz="2400" dirty="0"/>
                  <a:t>The obtained (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) pairs are then used to estimate new transfer function parameters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:r>
                  <a:rPr lang="en-US" sz="2400" dirty="0"/>
                  <a:t>the transfer function is adapted to the working environment.  </a:t>
                </a:r>
              </a:p>
              <a:p>
                <a:pPr lvl="1"/>
                <a:r>
                  <a:rPr lang="en-US" sz="2400" dirty="0"/>
                  <a:t>Sometimes the calibration process need to be repeated over time to guarantee good sensor performance (</a:t>
                </a:r>
                <a:r>
                  <a:rPr lang="en-US" sz="2400" b="1" dirty="0"/>
                  <a:t>re-calibration</a:t>
                </a:r>
                <a:r>
                  <a:rPr lang="en-US" sz="2400" dirty="0"/>
                  <a:t>). </a:t>
                </a:r>
              </a:p>
              <a:p>
                <a:pPr lvl="1"/>
                <a:r>
                  <a:rPr lang="en-US" sz="2400" dirty="0"/>
                  <a:t>If the temporal variations of sensor properties present a predictable pattern, then the re-calibration requirements can be relaxed by making the transfer function dependent on time so that it adapts to the changes of sensor properties over time: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172" y="1361167"/>
                <a:ext cx="11368314" cy="5281296"/>
              </a:xfrm>
              <a:blipFill>
                <a:blip r:embed="rId2"/>
                <a:stretch>
                  <a:fillRect l="-697" t="-1615" r="-8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6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Definition of sensors and wearable sensors</a:t>
            </a:r>
          </a:p>
          <a:p>
            <a:r>
              <a:rPr lang="en-GB" dirty="0"/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1</a:t>
            </a:r>
            <a:endParaRPr lang="it-IT" b="1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2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41666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47" y="3452247"/>
            <a:ext cx="5680364" cy="3186277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80" y="1450936"/>
            <a:ext cx="3015233" cy="171868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428172" y="1450937"/>
            <a:ext cx="8424883" cy="1882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current measured by the sensor presents a non-physiologic drift due to the non-stationary conditions of the sensor interaction with the physiological environment.  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</a:pPr>
            <a:r>
              <a:rPr lang="en-US" sz="2400" dirty="0">
                <a:latin typeface="Palatino Linotype" panose="0204050205050503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The parameters of the transfer function need to be updated over time.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1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Calibration</a:t>
            </a:r>
            <a:r>
              <a:rPr lang="it-IT" dirty="0"/>
              <a:t> – </a:t>
            </a:r>
            <a:r>
              <a:rPr lang="it-IT" dirty="0" err="1"/>
              <a:t>Example</a:t>
            </a:r>
            <a:br>
              <a:rPr lang="it-IT" dirty="0"/>
            </a:br>
            <a:r>
              <a:rPr lang="it-IT" dirty="0" err="1"/>
              <a:t>Minimally</a:t>
            </a:r>
            <a:r>
              <a:rPr lang="it-IT" dirty="0"/>
              <a:t>-invasive </a:t>
            </a:r>
            <a:r>
              <a:rPr lang="it-IT" dirty="0" err="1"/>
              <a:t>glucose</a:t>
            </a:r>
            <a:r>
              <a:rPr lang="it-IT" dirty="0"/>
              <a:t> </a:t>
            </a:r>
            <a:r>
              <a:rPr lang="it-IT" dirty="0" err="1"/>
              <a:t>sensor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28169" y="1416812"/>
            <a:ext cx="11584926" cy="155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Past-generation sensors required one calibration every 12 hours using a </a:t>
            </a:r>
            <a:r>
              <a:rPr lang="en-US" sz="2400" dirty="0" err="1">
                <a:latin typeface="Palatino Linotype" panose="02040502050505030304" pitchFamily="18" charset="0"/>
              </a:rPr>
              <a:t>fingerstick</a:t>
            </a:r>
            <a:r>
              <a:rPr lang="en-US" sz="2400" dirty="0">
                <a:latin typeface="Palatino Linotype" panose="02040502050505030304" pitchFamily="18" charset="0"/>
              </a:rPr>
              <a:t> device to collect reference measurements.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reference measurements are given in input to the sensor processing unit which runs the parameter estimation algorithm</a:t>
            </a:r>
            <a:r>
              <a:rPr lang="it-IT" sz="2400" dirty="0">
                <a:latin typeface="Palatino Linotype" panose="02040502050505030304" pitchFamily="18" charset="0"/>
              </a:rPr>
              <a:t>. 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0" t="-5252" r="52039" b="5252"/>
          <a:stretch/>
        </p:blipFill>
        <p:spPr>
          <a:xfrm>
            <a:off x="7889579" y="3131194"/>
            <a:ext cx="4026652" cy="29019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72715"/>
            <a:ext cx="1476059" cy="96888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CasellaDiTesto 9"/>
          <p:cNvSpPr txBox="1"/>
          <p:nvPr/>
        </p:nvSpPr>
        <p:spPr>
          <a:xfrm>
            <a:off x="428169" y="3326751"/>
            <a:ext cx="5744031" cy="3212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Modern sensors comes factory-calibrated with a time-dependent transfer functions which automatically compensate the non-physiologic drift.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Palatino Linotype" panose="02040502050505030304" pitchFamily="18" charset="0"/>
              </a:rPr>
              <a:t>The systems allows to perform optional re-calibrations with </a:t>
            </a:r>
            <a:r>
              <a:rPr lang="en-US" sz="2400" dirty="0" err="1">
                <a:latin typeface="Palatino Linotype" panose="02040502050505030304" pitchFamily="18" charset="0"/>
              </a:rPr>
              <a:t>fingerstick</a:t>
            </a:r>
            <a:r>
              <a:rPr lang="en-US" sz="2400" dirty="0">
                <a:latin typeface="Palatino Linotype" panose="02040502050505030304" pitchFamily="18" charset="0"/>
              </a:rPr>
              <a:t> in case of perceived sensor inaccuracy.</a:t>
            </a: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5" t="14111" r="6580" b="13500"/>
          <a:stretch/>
        </p:blipFill>
        <p:spPr>
          <a:xfrm>
            <a:off x="6487159" y="4326208"/>
            <a:ext cx="1005839" cy="1805938"/>
          </a:xfrm>
          <a:prstGeom prst="rect">
            <a:avLst/>
          </a:prstGeom>
        </p:spPr>
      </p:pic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47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Sensitivity</a:t>
            </a:r>
            <a:r>
              <a:rPr lang="it-IT" dirty="0"/>
              <a:t> and non-</a:t>
            </a:r>
            <a:r>
              <a:rPr lang="it-IT" dirty="0" err="1"/>
              <a:t>linearity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406095"/>
          </a:xfrm>
        </p:spPr>
        <p:txBody>
          <a:bodyPr>
            <a:noAutofit/>
          </a:bodyPr>
          <a:lstStyle/>
          <a:p>
            <a:pPr algn="just"/>
            <a:r>
              <a:rPr lang="it-IT" b="1" dirty="0" err="1"/>
              <a:t>Sensitivity</a:t>
            </a:r>
            <a:r>
              <a:rPr lang="it-IT" dirty="0"/>
              <a:t>: t</a:t>
            </a:r>
            <a:r>
              <a:rPr lang="en-GB" dirty="0"/>
              <a:t>he change in output generated by a unit change in input. </a:t>
            </a:r>
          </a:p>
          <a:p>
            <a:pPr lvl="1" algn="just"/>
            <a:r>
              <a:rPr lang="en-GB" sz="2200" dirty="0"/>
              <a:t>If the sensor response (i.e., the transfer function) is linear, then sensitivity is constant over the range of the sensor and is equal to the slope of the transfer function. </a:t>
            </a:r>
          </a:p>
          <a:p>
            <a:pPr lvl="1" algn="just"/>
            <a:r>
              <a:rPr lang="en-GB" sz="2200" dirty="0"/>
              <a:t>If the sensor response is not linear, sensitivity varies over the sensor range. </a:t>
            </a:r>
          </a:p>
        </p:txBody>
      </p:sp>
      <p:sp>
        <p:nvSpPr>
          <p:cNvPr id="5" name="Rettangolo 4"/>
          <p:cNvSpPr/>
          <p:nvPr/>
        </p:nvSpPr>
        <p:spPr>
          <a:xfrm>
            <a:off x="412965" y="3395938"/>
            <a:ext cx="602075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>
                <a:latin typeface="Palatino Linotype" panose="02040502050505030304" pitchFamily="18" charset="0"/>
              </a:rPr>
              <a:t>Non-</a:t>
            </a:r>
            <a:r>
              <a:rPr lang="it-IT" sz="2400" b="1" dirty="0" err="1">
                <a:latin typeface="Palatino Linotype" panose="02040502050505030304" pitchFamily="18" charset="0"/>
              </a:rPr>
              <a:t>linearity</a:t>
            </a:r>
            <a:r>
              <a:rPr lang="it-IT" sz="2400" dirty="0">
                <a:latin typeface="Palatino Linotype" panose="02040502050505030304" pitchFamily="18" charset="0"/>
              </a:rPr>
              <a:t>: </a:t>
            </a:r>
            <a:r>
              <a:rPr lang="it-IT" sz="2400" dirty="0" err="1">
                <a:latin typeface="Palatino Linotype" panose="02040502050505030304" pitchFamily="18" charset="0"/>
              </a:rPr>
              <a:t>If</a:t>
            </a:r>
            <a:r>
              <a:rPr lang="it-IT" sz="2400" dirty="0">
                <a:latin typeface="Palatino Linotype" panose="02040502050505030304" pitchFamily="18" charset="0"/>
              </a:rPr>
              <a:t> the </a:t>
            </a:r>
            <a:r>
              <a:rPr lang="it-IT" sz="2400" dirty="0" err="1">
                <a:latin typeface="Palatino Linotype" panose="02040502050505030304" pitchFamily="18" charset="0"/>
              </a:rPr>
              <a:t>sensor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response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is</a:t>
            </a:r>
            <a:r>
              <a:rPr lang="it-IT" sz="2400" dirty="0">
                <a:latin typeface="Palatino Linotype" panose="02040502050505030304" pitchFamily="18" charset="0"/>
              </a:rPr>
              <a:t> non-linear, the </a:t>
            </a:r>
            <a:r>
              <a:rPr lang="it-IT" sz="2400" dirty="0" err="1">
                <a:latin typeface="Palatino Linotype" panose="02040502050505030304" pitchFamily="18" charset="0"/>
              </a:rPr>
              <a:t>specs</a:t>
            </a:r>
            <a:r>
              <a:rPr lang="it-IT" sz="2400" dirty="0">
                <a:latin typeface="Palatino Linotype" panose="02040502050505030304" pitchFamily="18" charset="0"/>
              </a:rPr>
              <a:t> report the </a:t>
            </a:r>
            <a:r>
              <a:rPr lang="it-IT" sz="2400" dirty="0" err="1">
                <a:latin typeface="Palatino Linotype" panose="02040502050505030304" pitchFamily="18" charset="0"/>
              </a:rPr>
              <a:t>level</a:t>
            </a:r>
            <a:r>
              <a:rPr lang="it-IT" sz="2400" dirty="0">
                <a:latin typeface="Palatino Linotype" panose="02040502050505030304" pitchFamily="18" charset="0"/>
              </a:rPr>
              <a:t> of non-</a:t>
            </a:r>
            <a:r>
              <a:rPr lang="it-IT" sz="2400" dirty="0" err="1">
                <a:latin typeface="Palatino Linotype" panose="02040502050505030304" pitchFamily="18" charset="0"/>
              </a:rPr>
              <a:t>linearity</a:t>
            </a:r>
            <a:r>
              <a:rPr lang="en-GB" sz="2400" dirty="0">
                <a:latin typeface="Palatino Linotype" panose="02040502050505030304" pitchFamily="18" charset="0"/>
              </a:rPr>
              <a:t>. It is defined as the maximum distance of the non-linear transfer function from the best-fit straight line.  </a:t>
            </a:r>
          </a:p>
        </p:txBody>
      </p:sp>
      <p:cxnSp>
        <p:nvCxnSpPr>
          <p:cNvPr id="6" name="Connettore diritto 5"/>
          <p:cNvCxnSpPr/>
          <p:nvPr/>
        </p:nvCxnSpPr>
        <p:spPr>
          <a:xfrm flipV="1">
            <a:off x="7901310" y="3969340"/>
            <a:ext cx="1709521" cy="19312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V="1">
            <a:off x="7585388" y="3653904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7585388" y="6203474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11" y="3686561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56" y="6203474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e 10"/>
          <p:cNvSpPr/>
          <p:nvPr/>
        </p:nvSpPr>
        <p:spPr>
          <a:xfrm>
            <a:off x="8006349" y="5337729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e 11"/>
          <p:cNvSpPr/>
          <p:nvPr/>
        </p:nvSpPr>
        <p:spPr>
          <a:xfrm>
            <a:off x="9134314" y="474869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8677624" y="4851990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e 13"/>
          <p:cNvSpPr/>
          <p:nvPr/>
        </p:nvSpPr>
        <p:spPr>
          <a:xfrm>
            <a:off x="8648070" y="5192985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e 14"/>
          <p:cNvSpPr/>
          <p:nvPr/>
        </p:nvSpPr>
        <p:spPr>
          <a:xfrm>
            <a:off x="8726062" y="501931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/>
          <p:cNvSpPr/>
          <p:nvPr/>
        </p:nvSpPr>
        <p:spPr>
          <a:xfrm>
            <a:off x="9245443" y="41505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e 16"/>
          <p:cNvSpPr/>
          <p:nvPr/>
        </p:nvSpPr>
        <p:spPr>
          <a:xfrm>
            <a:off x="7898889" y="557573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e 17"/>
          <p:cNvSpPr/>
          <p:nvPr/>
        </p:nvSpPr>
        <p:spPr>
          <a:xfrm>
            <a:off x="9189193" y="5011194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e 18"/>
          <p:cNvSpPr/>
          <p:nvPr/>
        </p:nvSpPr>
        <p:spPr>
          <a:xfrm>
            <a:off x="9397843" y="4302913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/>
          <p:cNvSpPr/>
          <p:nvPr/>
        </p:nvSpPr>
        <p:spPr>
          <a:xfrm>
            <a:off x="8964200" y="470883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/>
          <p:cNvSpPr/>
          <p:nvPr/>
        </p:nvSpPr>
        <p:spPr>
          <a:xfrm>
            <a:off x="9026314" y="447928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e 21"/>
          <p:cNvSpPr/>
          <p:nvPr/>
        </p:nvSpPr>
        <p:spPr>
          <a:xfrm>
            <a:off x="9191443" y="433517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/>
          <p:cNvSpPr/>
          <p:nvPr/>
        </p:nvSpPr>
        <p:spPr>
          <a:xfrm>
            <a:off x="9289057" y="3852082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e 23"/>
          <p:cNvSpPr/>
          <p:nvPr/>
        </p:nvSpPr>
        <p:spPr>
          <a:xfrm>
            <a:off x="8484660" y="5398301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e 24"/>
          <p:cNvSpPr/>
          <p:nvPr/>
        </p:nvSpPr>
        <p:spPr>
          <a:xfrm>
            <a:off x="8324008" y="521377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e 25"/>
          <p:cNvSpPr/>
          <p:nvPr/>
        </p:nvSpPr>
        <p:spPr>
          <a:xfrm>
            <a:off x="7696433" y="5602247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/>
          <p:cNvSpPr/>
          <p:nvPr/>
        </p:nvSpPr>
        <p:spPr>
          <a:xfrm>
            <a:off x="8016136" y="5495568"/>
            <a:ext cx="108000" cy="106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igura a mano libera 33"/>
          <p:cNvSpPr/>
          <p:nvPr/>
        </p:nvSpPr>
        <p:spPr>
          <a:xfrm>
            <a:off x="7748337" y="3716659"/>
            <a:ext cx="1589035" cy="1907005"/>
          </a:xfrm>
          <a:custGeom>
            <a:avLst/>
            <a:gdLst>
              <a:gd name="connsiteX0" fmla="*/ 0 w 1601041"/>
              <a:gd name="connsiteY0" fmla="*/ 1907005 h 1907005"/>
              <a:gd name="connsiteX1" fmla="*/ 992605 w 1601041"/>
              <a:gd name="connsiteY1" fmla="*/ 1564105 h 1907005"/>
              <a:gd name="connsiteX2" fmla="*/ 1528010 w 1601041"/>
              <a:gd name="connsiteY2" fmla="*/ 1112921 h 1907005"/>
              <a:gd name="connsiteX3" fmla="*/ 1582152 w 1601041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96926"/>
              <a:gd name="connsiteY0" fmla="*/ 1907005 h 1907005"/>
              <a:gd name="connsiteX1" fmla="*/ 1076826 w 1596926"/>
              <a:gd name="connsiteY1" fmla="*/ 1503947 h 1907005"/>
              <a:gd name="connsiteX2" fmla="*/ 1528010 w 1596926"/>
              <a:gd name="connsiteY2" fmla="*/ 1112921 h 1907005"/>
              <a:gd name="connsiteX3" fmla="*/ 1582152 w 1596926"/>
              <a:gd name="connsiteY3" fmla="*/ 0 h 1907005"/>
              <a:gd name="connsiteX0" fmla="*/ 0 w 1586533"/>
              <a:gd name="connsiteY0" fmla="*/ 1907005 h 1907005"/>
              <a:gd name="connsiteX1" fmla="*/ 1076826 w 1586533"/>
              <a:gd name="connsiteY1" fmla="*/ 1503947 h 1907005"/>
              <a:gd name="connsiteX2" fmla="*/ 1455820 w 1586533"/>
              <a:gd name="connsiteY2" fmla="*/ 1106906 h 1907005"/>
              <a:gd name="connsiteX3" fmla="*/ 1582152 w 1586533"/>
              <a:gd name="connsiteY3" fmla="*/ 0 h 1907005"/>
              <a:gd name="connsiteX0" fmla="*/ 0 w 1589035"/>
              <a:gd name="connsiteY0" fmla="*/ 1907005 h 1907005"/>
              <a:gd name="connsiteX1" fmla="*/ 1076826 w 1589035"/>
              <a:gd name="connsiteY1" fmla="*/ 1503947 h 1907005"/>
              <a:gd name="connsiteX2" fmla="*/ 1455820 w 1589035"/>
              <a:gd name="connsiteY2" fmla="*/ 1106906 h 1907005"/>
              <a:gd name="connsiteX3" fmla="*/ 1582152 w 1589035"/>
              <a:gd name="connsiteY3" fmla="*/ 0 h 190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035" h="1907005">
                <a:moveTo>
                  <a:pt x="0" y="1907005"/>
                </a:moveTo>
                <a:cubicBezTo>
                  <a:pt x="368968" y="1801728"/>
                  <a:pt x="834189" y="1637297"/>
                  <a:pt x="1076826" y="1503947"/>
                </a:cubicBezTo>
                <a:cubicBezTo>
                  <a:pt x="1319463" y="1370597"/>
                  <a:pt x="1335505" y="1375611"/>
                  <a:pt x="1455820" y="1106906"/>
                </a:cubicBezTo>
                <a:cubicBezTo>
                  <a:pt x="1576135" y="838201"/>
                  <a:pt x="1604210" y="426118"/>
                  <a:pt x="1582152" y="0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diritto 35"/>
          <p:cNvCxnSpPr/>
          <p:nvPr/>
        </p:nvCxnSpPr>
        <p:spPr>
          <a:xfrm flipH="1" flipV="1">
            <a:off x="8834062" y="4855377"/>
            <a:ext cx="246252" cy="21727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/>
          <p:nvPr/>
        </p:nvCxnSpPr>
        <p:spPr>
          <a:xfrm flipH="1" flipV="1">
            <a:off x="8929019" y="5014927"/>
            <a:ext cx="62114" cy="564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8404989" y="5551167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Non-</a:t>
            </a:r>
            <a:r>
              <a:rPr lang="it-IT" dirty="0" err="1">
                <a:latin typeface="Palatino Linotype" panose="02040502050505030304" pitchFamily="18" charset="0"/>
              </a:rPr>
              <a:t>linearity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41" name="CasellaDiTesto 40"/>
          <p:cNvSpPr txBox="1"/>
          <p:nvPr/>
        </p:nvSpPr>
        <p:spPr>
          <a:xfrm>
            <a:off x="9490345" y="4027154"/>
            <a:ext cx="191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  <a:latin typeface="Palatino Linotype" panose="02040502050505030304" pitchFamily="18" charset="0"/>
              </a:rPr>
              <a:t>Best-</a:t>
            </a:r>
            <a:r>
              <a:rPr lang="it-IT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fit</a:t>
            </a:r>
            <a:r>
              <a:rPr lang="it-IT" dirty="0">
                <a:solidFill>
                  <a:srgbClr val="FF0000"/>
                </a:solidFill>
                <a:latin typeface="Palatino Linotype" panose="02040502050505030304" pitchFamily="18" charset="0"/>
              </a:rPr>
              <a:t> line</a:t>
            </a:r>
            <a:endParaRPr lang="en-GB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7898889" y="3434138"/>
            <a:ext cx="320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Non-linear transfer </a:t>
            </a:r>
            <a:r>
              <a:rPr lang="it-IT" dirty="0" err="1">
                <a:solidFill>
                  <a:schemeClr val="accent1">
                    <a:lumMod val="75000"/>
                  </a:schemeClr>
                </a:solidFill>
                <a:latin typeface="Palatino Linotype" panose="02040502050505030304" pitchFamily="18" charset="0"/>
              </a:rPr>
              <a:t>function</a:t>
            </a:r>
            <a:endParaRPr lang="en-GB" dirty="0">
              <a:solidFill>
                <a:schemeClr val="accent1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89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40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Hysteresis</a:t>
            </a:r>
            <a:r>
              <a:rPr lang="it-IT" dirty="0"/>
              <a:t> and </a:t>
            </a:r>
            <a:r>
              <a:rPr lang="it-IT" dirty="0" err="1"/>
              <a:t>resolution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19" y="1612230"/>
            <a:ext cx="3865552" cy="3059241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1" y="1496040"/>
            <a:ext cx="7136731" cy="3478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it-IT" sz="2400" b="1" dirty="0" err="1">
                <a:latin typeface="Palatino Linotype" panose="02040502050505030304" pitchFamily="18" charset="0"/>
              </a:rPr>
              <a:t>Hysteresis</a:t>
            </a:r>
            <a:r>
              <a:rPr lang="it-IT" sz="2400" dirty="0">
                <a:latin typeface="Palatino Linotype" panose="02040502050505030304" pitchFamily="18" charset="0"/>
              </a:rPr>
              <a:t>: the output of a </a:t>
            </a:r>
            <a:r>
              <a:rPr lang="it-IT" sz="2400" dirty="0" err="1">
                <a:latin typeface="Palatino Linotype" panose="02040502050505030304" pitchFamily="18" charset="0"/>
              </a:rPr>
              <a:t>sensor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may</a:t>
            </a:r>
            <a:r>
              <a:rPr lang="it-IT" sz="2400" dirty="0">
                <a:latin typeface="Palatino Linotype" panose="02040502050505030304" pitchFamily="18" charset="0"/>
              </a:rPr>
              <a:t> be </a:t>
            </a:r>
            <a:r>
              <a:rPr lang="it-IT" sz="2400" dirty="0" err="1">
                <a:latin typeface="Palatino Linotype" panose="02040502050505030304" pitchFamily="18" charset="0"/>
              </a:rPr>
              <a:t>different</a:t>
            </a:r>
            <a:r>
              <a:rPr lang="it-IT" sz="2400" dirty="0">
                <a:latin typeface="Palatino Linotype" panose="02040502050505030304" pitchFamily="18" charset="0"/>
              </a:rPr>
              <a:t> f</a:t>
            </a:r>
            <a:r>
              <a:rPr lang="en-GB" sz="2400" dirty="0">
                <a:latin typeface="Palatino Linotype" panose="02040502050505030304" pitchFamily="18" charset="0"/>
              </a:rPr>
              <a:t>or a given input, depending on whether the input is increasing or decreasing.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Palatino Linotype" panose="02040502050505030304" pitchFamily="18" charset="0"/>
              </a:rPr>
              <a:t>Hysteresis commonly occurs when a sensing technique relies on the stressing of a particular material (as with strain gauges). The material may never return to its original start position after repeated use </a:t>
            </a:r>
            <a:r>
              <a:rPr lang="en-GB" sz="2200" dirty="0">
                <a:latin typeface="Palatino Linotype" panose="02040502050505030304" pitchFamily="18" charset="0"/>
                <a:sym typeface="Wingdings" panose="05000000000000000000" pitchFamily="2" charset="2"/>
              </a:rPr>
              <a:t> </a:t>
            </a:r>
            <a:r>
              <a:rPr lang="en-GB" sz="2200" dirty="0">
                <a:latin typeface="Palatino Linotype" panose="02040502050505030304" pitchFamily="18" charset="0"/>
              </a:rPr>
              <a:t>unknown offset over time which can affect the transfer function. </a:t>
            </a:r>
          </a:p>
          <a:p>
            <a:pPr marL="800100" lvl="1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200" dirty="0">
                <a:latin typeface="Palatino Linotype" panose="02040502050505030304" pitchFamily="18" charset="0"/>
              </a:rPr>
              <a:t>Maximum hysteresis reported in the specs. </a:t>
            </a:r>
          </a:p>
        </p:txBody>
      </p:sp>
      <p:sp>
        <p:nvSpPr>
          <p:cNvPr id="6" name="Rettangolo 5"/>
          <p:cNvSpPr/>
          <p:nvPr/>
        </p:nvSpPr>
        <p:spPr>
          <a:xfrm>
            <a:off x="428170" y="5391641"/>
            <a:ext cx="871583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b="1" dirty="0">
                <a:latin typeface="Palatino Linotype" panose="02040502050505030304" pitchFamily="18" charset="0"/>
              </a:rPr>
              <a:t>Resolution or discrimination: </a:t>
            </a:r>
            <a:r>
              <a:rPr lang="en-GB" sz="2400" dirty="0">
                <a:latin typeface="Palatino Linotype" panose="02040502050505030304" pitchFamily="18" charset="0"/>
              </a:rPr>
              <a:t>the smallest increment of the </a:t>
            </a:r>
            <a:r>
              <a:rPr lang="en-GB" sz="2400" dirty="0" err="1">
                <a:latin typeface="Palatino Linotype" panose="02040502050505030304" pitchFamily="18" charset="0"/>
              </a:rPr>
              <a:t>measurand</a:t>
            </a:r>
            <a:r>
              <a:rPr lang="en-GB" sz="2400" dirty="0">
                <a:latin typeface="Palatino Linotype" panose="02040502050505030304" pitchFamily="18" charset="0"/>
              </a:rPr>
              <a:t> that causes a detectable change in output. 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Modifying</a:t>
            </a:r>
            <a:r>
              <a:rPr lang="it-IT" dirty="0"/>
              <a:t> input and </a:t>
            </a:r>
            <a:r>
              <a:rPr lang="it-IT" dirty="0" err="1"/>
              <a:t>interfering</a:t>
            </a:r>
            <a:r>
              <a:rPr lang="it-IT" dirty="0"/>
              <a:t> input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309" y="1518226"/>
            <a:ext cx="5657255" cy="1491387"/>
          </a:xfrm>
        </p:spPr>
        <p:txBody>
          <a:bodyPr/>
          <a:lstStyle/>
          <a:p>
            <a:r>
              <a:rPr lang="en-US" sz="2200" b="1" dirty="0"/>
              <a:t>Modifying inputs</a:t>
            </a:r>
            <a:r>
              <a:rPr lang="en-US" sz="2200" dirty="0"/>
              <a:t>: factors other than the measurand that can change the sensor sensitivity (e.g., ambient humidity). 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Connettore diritto 3"/>
          <p:cNvCxnSpPr/>
          <p:nvPr/>
        </p:nvCxnSpPr>
        <p:spPr>
          <a:xfrm flipV="1">
            <a:off x="1559287" y="3226831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/>
          <p:cNvCxnSpPr/>
          <p:nvPr/>
        </p:nvCxnSpPr>
        <p:spPr>
          <a:xfrm flipV="1">
            <a:off x="1559288" y="2824842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>
            <a:off x="1559288" y="5374412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1" y="2857499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656" y="5374412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/>
          <p:cNvCxnSpPr/>
          <p:nvPr/>
        </p:nvCxnSpPr>
        <p:spPr>
          <a:xfrm flipV="1">
            <a:off x="1572622" y="4559931"/>
            <a:ext cx="2864032" cy="2593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V="1">
            <a:off x="1592308" y="3877835"/>
            <a:ext cx="2913518" cy="941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V="1">
            <a:off x="1578975" y="2890156"/>
            <a:ext cx="2024483" cy="19290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6418847" y="1518226"/>
            <a:ext cx="5267461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latin typeface="Palatino Linotype" panose="02040502050505030304" pitchFamily="18" charset="0"/>
              </a:rPr>
              <a:t>Interfering inputs</a:t>
            </a:r>
            <a:r>
              <a:rPr lang="en-US" sz="2200" dirty="0">
                <a:latin typeface="Palatino Linotype" panose="02040502050505030304" pitchFamily="18" charset="0"/>
              </a:rPr>
              <a:t>: factors other than the measurand that change the sensor offset (e.g., ambient temperature). </a:t>
            </a:r>
          </a:p>
        </p:txBody>
      </p:sp>
      <p:cxnSp>
        <p:nvCxnSpPr>
          <p:cNvPr id="23" name="Connettore diritto 22"/>
          <p:cNvCxnSpPr/>
          <p:nvPr/>
        </p:nvCxnSpPr>
        <p:spPr>
          <a:xfrm flipV="1">
            <a:off x="7390592" y="3259488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V="1">
            <a:off x="7390593" y="2857499"/>
            <a:ext cx="0" cy="2549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7390593" y="5407069"/>
            <a:ext cx="3050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16" y="2890156"/>
                <a:ext cx="581297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/>
              <p:cNvSpPr txBox="1"/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61" y="5407069"/>
                <a:ext cx="581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diritto 30"/>
          <p:cNvCxnSpPr/>
          <p:nvPr/>
        </p:nvCxnSpPr>
        <p:spPr>
          <a:xfrm flipV="1">
            <a:off x="7423613" y="3734430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flipV="1">
            <a:off x="7390592" y="2967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/>
          <p:cNvCxnSpPr/>
          <p:nvPr/>
        </p:nvCxnSpPr>
        <p:spPr>
          <a:xfrm flipV="1">
            <a:off x="7407101" y="3495522"/>
            <a:ext cx="2677887" cy="1592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4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Accuracy</a:t>
            </a:r>
            <a:r>
              <a:rPr lang="it-IT" dirty="0"/>
              <a:t> and </a:t>
            </a:r>
            <a:r>
              <a:rPr lang="it-IT" dirty="0" err="1"/>
              <a:t>precision</a:t>
            </a:r>
            <a:r>
              <a:rPr lang="it-IT" dirty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</p:spPr>
            <p:txBody>
              <a:bodyPr>
                <a:normAutofit/>
              </a:bodyPr>
              <a:lstStyle/>
              <a:p>
                <a:r>
                  <a:rPr lang="it-IT" sz="2200" b="1" dirty="0"/>
                  <a:t>Accuracy</a:t>
                </a:r>
                <a:r>
                  <a:rPr lang="it-IT" sz="2200" dirty="0"/>
                  <a:t>: the </a:t>
                </a:r>
                <a:r>
                  <a:rPr lang="en-GB" sz="2200" dirty="0"/>
                  <a:t>sensor’s ability to provide an output close to the true value of the </a:t>
                </a:r>
                <a:r>
                  <a:rPr lang="en-GB" sz="2200" dirty="0" err="1"/>
                  <a:t>measurand</a:t>
                </a:r>
                <a:r>
                  <a:rPr lang="en-GB" sz="2200" dirty="0"/>
                  <a:t>. It is often quantified by the percentage relative error between the actual and ideal output signals.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𝑚𝑒𝑎𝑠𝑢𝑟𝑒𝑑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num>
                        <m:den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</m:den>
                      </m:f>
                      <m:r>
                        <a:rPr lang="it-IT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030" y="1270931"/>
                <a:ext cx="11567312" cy="2065666"/>
              </a:xfrm>
              <a:blipFill>
                <a:blip r:embed="rId2"/>
                <a:stretch>
                  <a:fillRect l="-580" t="-35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49" y="3158779"/>
            <a:ext cx="5055532" cy="3159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/>
              <p:cNvSpPr/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r>
                  <a:rPr lang="it-IT" sz="2200" b="1" dirty="0">
                    <a:latin typeface="Palatino Linotype" panose="02040502050505030304" pitchFamily="18" charset="0"/>
                  </a:rPr>
                  <a:t>Precision</a:t>
                </a:r>
                <a:r>
                  <a:rPr lang="it-IT" sz="2200" dirty="0">
                    <a:latin typeface="Palatino Linotype" panose="02040502050505030304" pitchFamily="18" charset="0"/>
                  </a:rPr>
                  <a:t>: </a:t>
                </a:r>
                <a:r>
                  <a:rPr lang="en-GB" sz="2200" dirty="0">
                    <a:latin typeface="Palatino Linotype" panose="02040502050505030304" pitchFamily="18" charset="0"/>
                  </a:rPr>
                  <a:t>the ability of the sensor to constantly reproduce its output when measuring the same quantity at the same conditions. It is related to the reproducibility of a measure. It is usually quantified by the percentage standard deviation (SD) of repeated measurements.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ts val="10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Ø"/>
                </a:pPr>
                <a:endParaRPr lang="en-GB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200" i="1">
                          <a:latin typeface="Cambria Math" panose="02040503050406030204" pitchFamily="18" charset="0"/>
                        </a:rPr>
                        <m:t>𝑝𝑒𝑟𝑐𝑒𝑛𝑡𝑎𝑔𝑒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%= </m:t>
                      </m:r>
                      <m:f>
                        <m:fPr>
                          <m:ctrlPr>
                            <a:rPr lang="it-IT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den>
                      </m:f>
                      <m:r>
                        <a:rPr lang="it-IT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∙100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6" name="Rettango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0" y="3188464"/>
                <a:ext cx="6090392" cy="3100336"/>
              </a:xfrm>
              <a:prstGeom prst="rect">
                <a:avLst/>
              </a:prstGeom>
              <a:blipFill>
                <a:blip r:embed="rId4"/>
                <a:stretch>
                  <a:fillRect l="-1101" t="-2554" r="-17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Systematic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and random </a:t>
            </a:r>
            <a:r>
              <a:rPr lang="it-IT" dirty="0" err="1"/>
              <a:t>error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48963" cy="4858203"/>
          </a:xfrm>
        </p:spPr>
        <p:txBody>
          <a:bodyPr>
            <a:normAutofit/>
          </a:bodyPr>
          <a:lstStyle/>
          <a:p>
            <a:r>
              <a:rPr lang="en-US" b="1" dirty="0"/>
              <a:t>Systematic error</a:t>
            </a:r>
            <a:r>
              <a:rPr lang="en-US" dirty="0"/>
              <a:t>: reproducible inaccuracies that can be corrected with compensation methods, such as feedback, filtering, and calibration.</a:t>
            </a:r>
          </a:p>
          <a:p>
            <a:pPr lvl="1"/>
            <a:r>
              <a:rPr lang="en-US" sz="2200" dirty="0"/>
              <a:t>Interfering inputs and modifying inputs are sources of systematic errors. </a:t>
            </a:r>
          </a:p>
          <a:p>
            <a:r>
              <a:rPr lang="en-US" b="1" dirty="0"/>
              <a:t>Random error </a:t>
            </a:r>
            <a:r>
              <a:rPr lang="en-US" dirty="0"/>
              <a:t>or </a:t>
            </a:r>
            <a:r>
              <a:rPr lang="en-US" b="1" dirty="0"/>
              <a:t>noise</a:t>
            </a:r>
            <a:r>
              <a:rPr lang="en-US" dirty="0"/>
              <a:t>: a signal component that carries no information. </a:t>
            </a:r>
          </a:p>
          <a:p>
            <a:pPr lvl="1"/>
            <a:r>
              <a:rPr lang="en-US" sz="2200" dirty="0"/>
              <a:t>Signal-to-noise ratio (SNR): the ratio of the true signal amplitude to the standard deviation of the noise. High SNR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high signal quality. </a:t>
            </a:r>
          </a:p>
          <a:p>
            <a:pPr lvl="1"/>
            <a:r>
              <a:rPr lang="en-US" sz="2200" dirty="0"/>
              <a:t>Noise can be measured by recording the signal in the absence of the measurand, or by recording a known measurand several times, then subtracting the known true signal from the measured signal.</a:t>
            </a:r>
          </a:p>
          <a:p>
            <a:pPr lvl="1"/>
            <a:r>
              <a:rPr lang="en-US" sz="2200" dirty="0"/>
              <a:t>Sources of noise are: noise of the measurand itself, environmental noise, transmission noise.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85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Statistical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11368314" cy="4812620"/>
          </a:xfrm>
        </p:spPr>
        <p:txBody>
          <a:bodyPr>
            <a:normAutofit/>
          </a:bodyPr>
          <a:lstStyle/>
          <a:p>
            <a:r>
              <a:rPr lang="it-IT" dirty="0" err="1"/>
              <a:t>They</a:t>
            </a:r>
            <a:r>
              <a:rPr lang="it-IT" dirty="0"/>
              <a:t> </a:t>
            </a:r>
            <a:r>
              <a:rPr lang="en-GB" dirty="0"/>
              <a:t>cannot be exactly described by formulas or graphical means.</a:t>
            </a:r>
          </a:p>
          <a:p>
            <a:endParaRPr lang="it-IT" dirty="0"/>
          </a:p>
          <a:p>
            <a:r>
              <a:rPr lang="it-IT" b="1" dirty="0" err="1"/>
              <a:t>Repeatability</a:t>
            </a:r>
            <a:r>
              <a:rPr lang="it-IT" dirty="0"/>
              <a:t>: </a:t>
            </a:r>
            <a:r>
              <a:rPr lang="en-GB" dirty="0"/>
              <a:t>the ability of a sensor to produce the same output when the same input is applied to it. Lack of repeatability generally occurs due to random fluctuations in environmental inputs or operator error.</a:t>
            </a:r>
          </a:p>
          <a:p>
            <a:endParaRPr lang="it-IT" dirty="0"/>
          </a:p>
          <a:p>
            <a:r>
              <a:rPr lang="it-IT" b="1" dirty="0" err="1"/>
              <a:t>Tolerance</a:t>
            </a:r>
            <a:r>
              <a:rPr lang="it-IT" dirty="0"/>
              <a:t>: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en-GB" dirty="0"/>
              <a:t>describes the variations in the reported output among a batch of similar elements due to small random manufacturing variations.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62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332196" cy="4858203"/>
          </a:xfrm>
        </p:spPr>
        <p:txBody>
          <a:bodyPr>
            <a:noAutofit/>
          </a:bodyPr>
          <a:lstStyle/>
          <a:p>
            <a:r>
              <a:rPr lang="en-GB" dirty="0"/>
              <a:t>Time-dependent characteristics of a sensor.</a:t>
            </a:r>
          </a:p>
          <a:p>
            <a:r>
              <a:rPr lang="en-GB" b="1" dirty="0"/>
              <a:t>Response time</a:t>
            </a:r>
            <a:r>
              <a:rPr lang="en-GB" dirty="0"/>
              <a:t>: The period of time taken for the sensor to change its output from its previous state in response to a input change. A tolerance band around the new correct value is considered. </a:t>
            </a:r>
          </a:p>
          <a:p>
            <a:r>
              <a:rPr lang="en-GB" dirty="0"/>
              <a:t>Response time is commonly defined using </a:t>
            </a:r>
            <a:r>
              <a:rPr lang="en-GB" b="1" dirty="0"/>
              <a:t>time constants in first-order systems</a:t>
            </a:r>
            <a:r>
              <a:rPr lang="en-GB" dirty="0"/>
              <a:t>. </a:t>
            </a:r>
          </a:p>
          <a:p>
            <a:r>
              <a:rPr lang="en-GB" u="sng" dirty="0"/>
              <a:t>Time constant</a:t>
            </a:r>
            <a:r>
              <a:rPr lang="en-GB" dirty="0"/>
              <a:t>: the time required by a sensor to reach 63.2 percent of a step change in output under a specified set of conditions. It can be estimated by fitting a single exponential curve to the response curve.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80" y="1425742"/>
            <a:ext cx="3461990" cy="290684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08" y="4385510"/>
            <a:ext cx="3590068" cy="2255921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3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Embedded processing </a:t>
            </a:r>
            <a:r>
              <a:rPr lang="it-IT" dirty="0" err="1"/>
              <a:t>unit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230730" cy="485820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embedded</a:t>
            </a:r>
            <a:r>
              <a:rPr lang="it-IT" dirty="0"/>
              <a:t> processing </a:t>
            </a:r>
            <a:r>
              <a:rPr lang="it-IT" dirty="0" err="1"/>
              <a:t>unit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for: </a:t>
            </a:r>
          </a:p>
          <a:p>
            <a:pPr lvl="1"/>
            <a:r>
              <a:rPr lang="it-IT" dirty="0" err="1"/>
              <a:t>Performing</a:t>
            </a:r>
            <a:r>
              <a:rPr lang="it-IT" dirty="0"/>
              <a:t> </a:t>
            </a:r>
            <a:r>
              <a:rPr lang="it-IT" dirty="0" err="1"/>
              <a:t>local</a:t>
            </a:r>
            <a:r>
              <a:rPr lang="it-IT" dirty="0"/>
              <a:t> </a:t>
            </a:r>
            <a:r>
              <a:rPr lang="en-US" dirty="0"/>
              <a:t>processing of the measurements </a:t>
            </a:r>
          </a:p>
          <a:p>
            <a:pPr lvl="1"/>
            <a:r>
              <a:rPr lang="en-US" dirty="0"/>
              <a:t>Storing some data in a local memory</a:t>
            </a:r>
          </a:p>
          <a:p>
            <a:pPr lvl="1"/>
            <a:r>
              <a:rPr lang="en-US" dirty="0"/>
              <a:t>Sending the data to another device (e.g., a display device or a gateway device for IoT systems)</a:t>
            </a:r>
            <a:r>
              <a:rPr lang="it-IT" dirty="0"/>
              <a:t> 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15" y="3128210"/>
            <a:ext cx="3880987" cy="292342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111542" y="5200233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Sensor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3459080" y="6340860"/>
            <a:ext cx="382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Palatino Linotype" panose="02040502050505030304" pitchFamily="18" charset="0"/>
              </a:rPr>
              <a:t>Embedded processing </a:t>
            </a:r>
            <a:r>
              <a:rPr lang="it-IT" sz="2000" dirty="0" err="1">
                <a:latin typeface="Palatino Linotype" panose="02040502050505030304" pitchFamily="18" charset="0"/>
              </a:rPr>
              <a:t>unit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019926" y="5426460"/>
            <a:ext cx="908384" cy="173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H="1" flipV="1">
            <a:off x="4529889" y="5780695"/>
            <a:ext cx="222588" cy="560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7757924" y="5292146"/>
            <a:ext cx="363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Receiver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device</a:t>
            </a:r>
            <a:r>
              <a:rPr lang="it-IT" sz="2000" dirty="0">
                <a:latin typeface="Palatino Linotype" panose="02040502050505030304" pitchFamily="18" charset="0"/>
              </a:rPr>
              <a:t> / Gateway </a:t>
            </a:r>
            <a:r>
              <a:rPr lang="it-IT" sz="2000" dirty="0" err="1">
                <a:latin typeface="Palatino Linotype" panose="02040502050505030304" pitchFamily="18" charset="0"/>
              </a:rPr>
              <a:t>device</a:t>
            </a:r>
            <a:r>
              <a:rPr lang="it-IT" sz="2000" dirty="0">
                <a:latin typeface="Palatino Linotype" panose="02040502050505030304" pitchFamily="18" charset="0"/>
              </a:rPr>
              <a:t> (for </a:t>
            </a:r>
            <a:r>
              <a:rPr lang="it-IT" sz="2000" dirty="0" err="1">
                <a:latin typeface="Palatino Linotype" panose="02040502050505030304" pitchFamily="18" charset="0"/>
              </a:rPr>
              <a:t>IoT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devices</a:t>
            </a:r>
            <a:r>
              <a:rPr lang="it-IT" sz="2000" dirty="0">
                <a:latin typeface="Palatino Linotype" panose="02040502050505030304" pitchFamily="18" charset="0"/>
              </a:rPr>
              <a:t>)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cxnSp>
        <p:nvCxnSpPr>
          <p:cNvPr id="10" name="Connettore 2 9"/>
          <p:cNvCxnSpPr/>
          <p:nvPr/>
        </p:nvCxnSpPr>
        <p:spPr>
          <a:xfrm flipH="1" flipV="1">
            <a:off x="7387717" y="4758489"/>
            <a:ext cx="819829" cy="459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6791826" y="5600343"/>
            <a:ext cx="1173079" cy="399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8231359" y="1690437"/>
            <a:ext cx="3673642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Three main operations: 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Palatino Linotype" panose="02040502050505030304" pitchFamily="18" charset="0"/>
              </a:rPr>
              <a:t>Denoising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Calibration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Fault detection</a:t>
            </a: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6834032" y="1943100"/>
            <a:ext cx="1368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5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431439-BC89-1988-C2C1-B1C6DE63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4076E-D502-4DCB-5432-92C8CB6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639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bg2"/>
                </a:solidFill>
              </a:rPr>
              <a:t>Definition of sensors and wearable sensors</a:t>
            </a:r>
          </a:p>
          <a:p>
            <a:r>
              <a:rPr lang="en-GB" dirty="0">
                <a:solidFill>
                  <a:schemeClr val="bg2"/>
                </a:solidFill>
              </a:rPr>
              <a:t>Different types of sensors used in wearable devices based on the sensing technique: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Mechanical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Electrical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>
                <a:solidFill>
                  <a:schemeClr val="bg2"/>
                </a:solidFill>
              </a:rPr>
              <a:t>Optical sensors</a:t>
            </a:r>
          </a:p>
          <a:p>
            <a:pPr lvl="1">
              <a:lnSpc>
                <a:spcPct val="100000"/>
              </a:lnSpc>
            </a:pPr>
            <a:r>
              <a:rPr lang="en-GB" sz="2200" dirty="0"/>
              <a:t>Chemical sensors</a:t>
            </a:r>
          </a:p>
          <a:p>
            <a:r>
              <a:rPr lang="en-GB" dirty="0"/>
              <a:t> Sensor characteristics</a:t>
            </a:r>
          </a:p>
          <a:p>
            <a:pPr lvl="1"/>
            <a:r>
              <a:rPr lang="en-GB" sz="2200" dirty="0"/>
              <a:t>Systematic characteristics</a:t>
            </a:r>
          </a:p>
          <a:p>
            <a:pPr lvl="1"/>
            <a:r>
              <a:rPr lang="en-GB" sz="2200" dirty="0"/>
              <a:t>Statistical characteristics</a:t>
            </a:r>
          </a:p>
          <a:p>
            <a:pPr lvl="1"/>
            <a:r>
              <a:rPr lang="en-GB" sz="2200" dirty="0"/>
              <a:t>Dynamic characteristics</a:t>
            </a:r>
          </a:p>
          <a:p>
            <a:r>
              <a:rPr lang="en-GB" dirty="0"/>
              <a:t>Embedded processing unit</a:t>
            </a:r>
          </a:p>
          <a:p>
            <a:pPr lvl="1"/>
            <a:r>
              <a:rPr lang="en-GB" sz="2200" dirty="0"/>
              <a:t>Signal processing</a:t>
            </a:r>
          </a:p>
          <a:p>
            <a:pPr lvl="1"/>
            <a:r>
              <a:rPr lang="en-GB" sz="2200" dirty="0"/>
              <a:t>Communication systems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E1D48-A695-0F24-FC1E-FE428DD5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BAD1430-34E7-B7AC-5AAD-1B147FBE7017}"/>
              </a:ext>
            </a:extLst>
          </p:cNvPr>
          <p:cNvSpPr/>
          <p:nvPr/>
        </p:nvSpPr>
        <p:spPr>
          <a:xfrm>
            <a:off x="10731500" y="1463565"/>
            <a:ext cx="457200" cy="2067831"/>
          </a:xfrm>
          <a:prstGeom prst="rightBrac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AB05259-6C65-81F1-57D6-AD52B3C98B2B}"/>
              </a:ext>
            </a:extLst>
          </p:cNvPr>
          <p:cNvSpPr/>
          <p:nvPr/>
        </p:nvSpPr>
        <p:spPr>
          <a:xfrm>
            <a:off x="10731500" y="3559957"/>
            <a:ext cx="457200" cy="2767832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42A53E1-A7EA-29C1-9541-5B082D875B44}"/>
              </a:ext>
            </a:extLst>
          </p:cNvPr>
          <p:cNvSpPr txBox="1">
            <a:spLocks/>
          </p:cNvSpPr>
          <p:nvPr/>
        </p:nvSpPr>
        <p:spPr>
          <a:xfrm>
            <a:off x="11042374" y="2178078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>
                <a:solidFill>
                  <a:schemeClr val="bg2"/>
                </a:solidFill>
              </a:rPr>
              <a:t>Part 1</a:t>
            </a:r>
            <a:endParaRPr lang="it-IT" b="1" dirty="0">
              <a:solidFill>
                <a:schemeClr val="bg2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7A72DE1-8885-04FD-83C8-1F22626EFDB1}"/>
              </a:ext>
            </a:extLst>
          </p:cNvPr>
          <p:cNvSpPr txBox="1">
            <a:spLocks/>
          </p:cNvSpPr>
          <p:nvPr/>
        </p:nvSpPr>
        <p:spPr>
          <a:xfrm>
            <a:off x="11042374" y="4584909"/>
            <a:ext cx="1268106" cy="59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Part 2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089856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</a:t>
            </a:r>
          </a:p>
          <a:p>
            <a:r>
              <a:rPr lang="en-US" dirty="0"/>
              <a:t>Example: high-frequency noise on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31" y="2354318"/>
            <a:ext cx="7690120" cy="4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22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1153433"/>
          </a:xfrm>
        </p:spPr>
        <p:txBody>
          <a:bodyPr>
            <a:normAutofit/>
          </a:bodyPr>
          <a:lstStyle/>
          <a:p>
            <a:r>
              <a:rPr lang="en-US" dirty="0"/>
              <a:t>Raw signals are often noisy: the signal of interest is corrupted by noise </a:t>
            </a:r>
          </a:p>
          <a:p>
            <a:r>
              <a:rPr lang="en-US" dirty="0"/>
              <a:t>Example: low-frequency noise (e.g., due to movement) on an ECG signal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35" y="2514600"/>
            <a:ext cx="5157787" cy="401027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5378115" y="2396107"/>
            <a:ext cx="25326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Palatino Linotype" panose="02040502050505030304" pitchFamily="18" charset="0"/>
              </a:rPr>
              <a:t>Clean</a:t>
            </a:r>
            <a:r>
              <a:rPr lang="it-IT" sz="1600" dirty="0">
                <a:latin typeface="Palatino Linotype" panose="02040502050505030304" pitchFamily="18" charset="0"/>
              </a:rPr>
              <a:t> ECG </a:t>
            </a:r>
            <a:r>
              <a:rPr lang="it-IT" sz="1600" dirty="0" err="1">
                <a:latin typeface="Palatino Linotype" panose="02040502050505030304" pitchFamily="18" charset="0"/>
              </a:rPr>
              <a:t>signal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313732" y="4460488"/>
            <a:ext cx="43774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Palatino Linotype" panose="02040502050505030304" pitchFamily="18" charset="0"/>
              </a:rPr>
              <a:t>ECG </a:t>
            </a:r>
            <a:r>
              <a:rPr lang="it-IT" sz="1600" dirty="0" err="1">
                <a:latin typeface="Palatino Linotype" panose="02040502050505030304" pitchFamily="18" charset="0"/>
              </a:rPr>
              <a:t>signal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corrupted</a:t>
            </a:r>
            <a:r>
              <a:rPr lang="it-IT" sz="1600" dirty="0">
                <a:latin typeface="Palatino Linotype" panose="02040502050505030304" pitchFamily="18" charset="0"/>
              </a:rPr>
              <a:t> by </a:t>
            </a:r>
            <a:r>
              <a:rPr lang="it-IT" sz="1600" dirty="0" err="1">
                <a:latin typeface="Palatino Linotype" panose="02040502050505030304" pitchFamily="18" charset="0"/>
              </a:rPr>
              <a:t>low-freq</a:t>
            </a:r>
            <a:r>
              <a:rPr lang="it-IT" sz="1600" dirty="0">
                <a:latin typeface="Palatino Linotype" panose="02040502050505030304" pitchFamily="18" charset="0"/>
              </a:rPr>
              <a:t>. </a:t>
            </a:r>
            <a:r>
              <a:rPr lang="it-IT" sz="1600" dirty="0" err="1">
                <a:latin typeface="Palatino Linotype" panose="02040502050505030304" pitchFamily="18" charset="0"/>
              </a:rPr>
              <a:t>noise</a:t>
            </a:r>
            <a:endParaRPr lang="en-GB" sz="1600" dirty="0">
              <a:latin typeface="Palatino Linotype" panose="02040502050505030304" pitchFamily="18" charset="0"/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004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Denoising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15771"/>
            <a:ext cx="11368314" cy="825912"/>
          </a:xfrm>
        </p:spPr>
        <p:txBody>
          <a:bodyPr>
            <a:normAutofit/>
          </a:bodyPr>
          <a:lstStyle/>
          <a:p>
            <a:r>
              <a:rPr lang="en-US" dirty="0"/>
              <a:t>The noise can be filtered by applying a denoising algorithm exploiting a digital filter.</a:t>
            </a:r>
          </a:p>
        </p:txBody>
      </p:sp>
      <p:sp>
        <p:nvSpPr>
          <p:cNvPr id="4" name="Rettangolo 3"/>
          <p:cNvSpPr/>
          <p:nvPr/>
        </p:nvSpPr>
        <p:spPr>
          <a:xfrm>
            <a:off x="4599358" y="3165398"/>
            <a:ext cx="3025942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latin typeface="Palatino Linotype" panose="02040502050505030304" pitchFamily="18" charset="0"/>
              </a:rPr>
              <a:t>Denoising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algorithm</a:t>
            </a:r>
            <a:endParaRPr lang="it-IT" sz="2400" dirty="0">
              <a:latin typeface="Palatino Linotype" panose="02040502050505030304" pitchFamily="18" charset="0"/>
            </a:endParaRPr>
          </a:p>
          <a:p>
            <a:pPr algn="ctr"/>
            <a:r>
              <a:rPr lang="it-IT" sz="2400" dirty="0">
                <a:latin typeface="Palatino Linotype" panose="02040502050505030304" pitchFamily="18" charset="0"/>
              </a:rPr>
              <a:t>(</a:t>
            </a:r>
            <a:r>
              <a:rPr lang="it-IT" sz="2400" dirty="0" err="1">
                <a:latin typeface="Palatino Linotype" panose="02040502050505030304" pitchFamily="18" charset="0"/>
              </a:rPr>
              <a:t>digital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filter</a:t>
            </a:r>
            <a:r>
              <a:rPr lang="it-IT" sz="2400" dirty="0">
                <a:latin typeface="Palatino Linotype" panose="02040502050505030304" pitchFamily="18" charset="0"/>
              </a:rPr>
              <a:t>)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5" name="Freeform 374">
            <a:extLst>
              <a:ext uri="{FF2B5EF4-FFF2-40B4-BE49-F238E27FC236}">
                <a16:creationId xmlns:a16="http://schemas.microsoft.com/office/drawing/2014/main" id="{AF2C2861-40AC-A345-9BD7-1B27D50F8EAF}"/>
              </a:ext>
            </a:extLst>
          </p:cNvPr>
          <p:cNvSpPr/>
          <p:nvPr/>
        </p:nvSpPr>
        <p:spPr>
          <a:xfrm>
            <a:off x="1774659" y="2814693"/>
            <a:ext cx="1730902" cy="811094"/>
          </a:xfrm>
          <a:custGeom>
            <a:avLst/>
            <a:gdLst>
              <a:gd name="connsiteX0" fmla="*/ 0 w 1286633"/>
              <a:gd name="connsiteY0" fmla="*/ 436970 h 517890"/>
              <a:gd name="connsiteX1" fmla="*/ 16184 w 1286633"/>
              <a:gd name="connsiteY1" fmla="*/ 461246 h 517890"/>
              <a:gd name="connsiteX2" fmla="*/ 48552 w 1286633"/>
              <a:gd name="connsiteY2" fmla="*/ 493614 h 517890"/>
              <a:gd name="connsiteX3" fmla="*/ 56644 w 1286633"/>
              <a:gd name="connsiteY3" fmla="*/ 517890 h 517890"/>
              <a:gd name="connsiteX4" fmla="*/ 64736 w 1286633"/>
              <a:gd name="connsiteY4" fmla="*/ 485522 h 517890"/>
              <a:gd name="connsiteX5" fmla="*/ 72828 w 1286633"/>
              <a:gd name="connsiteY5" fmla="*/ 461246 h 517890"/>
              <a:gd name="connsiteX6" fmla="*/ 113288 w 1286633"/>
              <a:gd name="connsiteY6" fmla="*/ 485522 h 517890"/>
              <a:gd name="connsiteX7" fmla="*/ 161840 w 1286633"/>
              <a:gd name="connsiteY7" fmla="*/ 517890 h 517890"/>
              <a:gd name="connsiteX8" fmla="*/ 178025 w 1286633"/>
              <a:gd name="connsiteY8" fmla="*/ 436970 h 517890"/>
              <a:gd name="connsiteX9" fmla="*/ 186117 w 1286633"/>
              <a:gd name="connsiteY9" fmla="*/ 331773 h 517890"/>
              <a:gd name="connsiteX10" fmla="*/ 194209 w 1286633"/>
              <a:gd name="connsiteY10" fmla="*/ 307497 h 517890"/>
              <a:gd name="connsiteX11" fmla="*/ 202301 w 1286633"/>
              <a:gd name="connsiteY11" fmla="*/ 258945 h 517890"/>
              <a:gd name="connsiteX12" fmla="*/ 210393 w 1286633"/>
              <a:gd name="connsiteY12" fmla="*/ 283221 h 517890"/>
              <a:gd name="connsiteX13" fmla="*/ 234669 w 1286633"/>
              <a:gd name="connsiteY13" fmla="*/ 275129 h 517890"/>
              <a:gd name="connsiteX14" fmla="*/ 242761 w 1286633"/>
              <a:gd name="connsiteY14" fmla="*/ 145656 h 517890"/>
              <a:gd name="connsiteX15" fmla="*/ 250853 w 1286633"/>
              <a:gd name="connsiteY15" fmla="*/ 121380 h 517890"/>
              <a:gd name="connsiteX16" fmla="*/ 275129 w 1286633"/>
              <a:gd name="connsiteY16" fmla="*/ 137564 h 517890"/>
              <a:gd name="connsiteX17" fmla="*/ 267037 w 1286633"/>
              <a:gd name="connsiteY17" fmla="*/ 89012 h 517890"/>
              <a:gd name="connsiteX18" fmla="*/ 299405 w 1286633"/>
              <a:gd name="connsiteY18" fmla="*/ 0 h 517890"/>
              <a:gd name="connsiteX19" fmla="*/ 315589 w 1286633"/>
              <a:gd name="connsiteY19" fmla="*/ 24276 h 517890"/>
              <a:gd name="connsiteX20" fmla="*/ 323681 w 1286633"/>
              <a:gd name="connsiteY20" fmla="*/ 89012 h 517890"/>
              <a:gd name="connsiteX21" fmla="*/ 331773 w 1286633"/>
              <a:gd name="connsiteY21" fmla="*/ 113288 h 517890"/>
              <a:gd name="connsiteX22" fmla="*/ 339865 w 1286633"/>
              <a:gd name="connsiteY22" fmla="*/ 153748 h 517890"/>
              <a:gd name="connsiteX23" fmla="*/ 356049 w 1286633"/>
              <a:gd name="connsiteY23" fmla="*/ 169933 h 517890"/>
              <a:gd name="connsiteX24" fmla="*/ 380325 w 1286633"/>
              <a:gd name="connsiteY24" fmla="*/ 234669 h 517890"/>
              <a:gd name="connsiteX25" fmla="*/ 396509 w 1286633"/>
              <a:gd name="connsiteY25" fmla="*/ 315589 h 517890"/>
              <a:gd name="connsiteX26" fmla="*/ 412694 w 1286633"/>
              <a:gd name="connsiteY26" fmla="*/ 364141 h 517890"/>
              <a:gd name="connsiteX27" fmla="*/ 428878 w 1286633"/>
              <a:gd name="connsiteY27" fmla="*/ 145656 h 517890"/>
              <a:gd name="connsiteX28" fmla="*/ 445062 w 1286633"/>
              <a:gd name="connsiteY28" fmla="*/ 97104 h 517890"/>
              <a:gd name="connsiteX29" fmla="*/ 461246 w 1286633"/>
              <a:gd name="connsiteY29" fmla="*/ 145656 h 517890"/>
              <a:gd name="connsiteX30" fmla="*/ 477430 w 1286633"/>
              <a:gd name="connsiteY30" fmla="*/ 202301 h 517890"/>
              <a:gd name="connsiteX31" fmla="*/ 485522 w 1286633"/>
              <a:gd name="connsiteY31" fmla="*/ 323681 h 517890"/>
              <a:gd name="connsiteX32" fmla="*/ 509798 w 1286633"/>
              <a:gd name="connsiteY32" fmla="*/ 347957 h 517890"/>
              <a:gd name="connsiteX33" fmla="*/ 534074 w 1286633"/>
              <a:gd name="connsiteY33" fmla="*/ 396509 h 517890"/>
              <a:gd name="connsiteX34" fmla="*/ 550258 w 1286633"/>
              <a:gd name="connsiteY34" fmla="*/ 420786 h 517890"/>
              <a:gd name="connsiteX35" fmla="*/ 598810 w 1286633"/>
              <a:gd name="connsiteY35" fmla="*/ 436970 h 517890"/>
              <a:gd name="connsiteX36" fmla="*/ 614994 w 1286633"/>
              <a:gd name="connsiteY36" fmla="*/ 412694 h 517890"/>
              <a:gd name="connsiteX37" fmla="*/ 631178 w 1286633"/>
              <a:gd name="connsiteY37" fmla="*/ 356049 h 517890"/>
              <a:gd name="connsiteX38" fmla="*/ 671639 w 1286633"/>
              <a:gd name="connsiteY38" fmla="*/ 436970 h 517890"/>
              <a:gd name="connsiteX39" fmla="*/ 712099 w 1286633"/>
              <a:gd name="connsiteY39" fmla="*/ 485522 h 517890"/>
              <a:gd name="connsiteX40" fmla="*/ 736375 w 1286633"/>
              <a:gd name="connsiteY40" fmla="*/ 469338 h 517890"/>
              <a:gd name="connsiteX41" fmla="*/ 809203 w 1286633"/>
              <a:gd name="connsiteY41" fmla="*/ 501706 h 517890"/>
              <a:gd name="connsiteX42" fmla="*/ 890124 w 1286633"/>
              <a:gd name="connsiteY42" fmla="*/ 501706 h 517890"/>
              <a:gd name="connsiteX43" fmla="*/ 954860 w 1286633"/>
              <a:gd name="connsiteY43" fmla="*/ 485522 h 517890"/>
              <a:gd name="connsiteX44" fmla="*/ 1116701 w 1286633"/>
              <a:gd name="connsiteY44" fmla="*/ 477430 h 517890"/>
              <a:gd name="connsiteX45" fmla="*/ 1140977 w 1286633"/>
              <a:gd name="connsiteY45" fmla="*/ 453154 h 517890"/>
              <a:gd name="connsiteX46" fmla="*/ 1157161 w 1286633"/>
              <a:gd name="connsiteY46" fmla="*/ 445062 h 517890"/>
              <a:gd name="connsiteX47" fmla="*/ 1181437 w 1286633"/>
              <a:gd name="connsiteY47" fmla="*/ 436970 h 517890"/>
              <a:gd name="connsiteX48" fmla="*/ 1205713 w 1286633"/>
              <a:gd name="connsiteY48" fmla="*/ 420786 h 517890"/>
              <a:gd name="connsiteX49" fmla="*/ 1254265 w 1286633"/>
              <a:gd name="connsiteY49" fmla="*/ 412694 h 517890"/>
              <a:gd name="connsiteX50" fmla="*/ 1278541 w 1286633"/>
              <a:gd name="connsiteY50" fmla="*/ 404602 h 517890"/>
              <a:gd name="connsiteX51" fmla="*/ 1286633 w 1286633"/>
              <a:gd name="connsiteY51" fmla="*/ 380325 h 51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86633" h="517890">
                <a:moveTo>
                  <a:pt x="0" y="436970"/>
                </a:moveTo>
                <a:cubicBezTo>
                  <a:pt x="5395" y="445062"/>
                  <a:pt x="9855" y="453862"/>
                  <a:pt x="16184" y="461246"/>
                </a:cubicBezTo>
                <a:cubicBezTo>
                  <a:pt x="26114" y="472831"/>
                  <a:pt x="39683" y="481198"/>
                  <a:pt x="48552" y="493614"/>
                </a:cubicBezTo>
                <a:cubicBezTo>
                  <a:pt x="53510" y="500555"/>
                  <a:pt x="53947" y="509798"/>
                  <a:pt x="56644" y="517890"/>
                </a:cubicBezTo>
                <a:cubicBezTo>
                  <a:pt x="59341" y="507101"/>
                  <a:pt x="61681" y="496215"/>
                  <a:pt x="64736" y="485522"/>
                </a:cubicBezTo>
                <a:cubicBezTo>
                  <a:pt x="67079" y="477320"/>
                  <a:pt x="64298" y="461246"/>
                  <a:pt x="72828" y="461246"/>
                </a:cubicBezTo>
                <a:cubicBezTo>
                  <a:pt x="88556" y="461246"/>
                  <a:pt x="100019" y="477078"/>
                  <a:pt x="113288" y="485522"/>
                </a:cubicBezTo>
                <a:cubicBezTo>
                  <a:pt x="129698" y="495965"/>
                  <a:pt x="161840" y="517890"/>
                  <a:pt x="161840" y="517890"/>
                </a:cubicBezTo>
                <a:cubicBezTo>
                  <a:pt x="169631" y="486726"/>
                  <a:pt x="174418" y="471233"/>
                  <a:pt x="178025" y="436970"/>
                </a:cubicBezTo>
                <a:cubicBezTo>
                  <a:pt x="181707" y="401994"/>
                  <a:pt x="181755" y="366671"/>
                  <a:pt x="186117" y="331773"/>
                </a:cubicBezTo>
                <a:cubicBezTo>
                  <a:pt x="187175" y="323309"/>
                  <a:pt x="192359" y="315824"/>
                  <a:pt x="194209" y="307497"/>
                </a:cubicBezTo>
                <a:cubicBezTo>
                  <a:pt x="197768" y="291480"/>
                  <a:pt x="199604" y="275129"/>
                  <a:pt x="202301" y="258945"/>
                </a:cubicBezTo>
                <a:cubicBezTo>
                  <a:pt x="204998" y="267037"/>
                  <a:pt x="202764" y="279406"/>
                  <a:pt x="210393" y="283221"/>
                </a:cubicBezTo>
                <a:cubicBezTo>
                  <a:pt x="218022" y="287036"/>
                  <a:pt x="232715" y="283432"/>
                  <a:pt x="234669" y="275129"/>
                </a:cubicBezTo>
                <a:cubicBezTo>
                  <a:pt x="244573" y="233037"/>
                  <a:pt x="238234" y="188660"/>
                  <a:pt x="242761" y="145656"/>
                </a:cubicBezTo>
                <a:cubicBezTo>
                  <a:pt x="243654" y="137173"/>
                  <a:pt x="248156" y="129472"/>
                  <a:pt x="250853" y="121380"/>
                </a:cubicBezTo>
                <a:cubicBezTo>
                  <a:pt x="258945" y="126775"/>
                  <a:pt x="270780" y="146263"/>
                  <a:pt x="275129" y="137564"/>
                </a:cubicBezTo>
                <a:cubicBezTo>
                  <a:pt x="282467" y="122889"/>
                  <a:pt x="267037" y="105419"/>
                  <a:pt x="267037" y="89012"/>
                </a:cubicBezTo>
                <a:cubicBezTo>
                  <a:pt x="267037" y="2585"/>
                  <a:pt x="252226" y="15726"/>
                  <a:pt x="299405" y="0"/>
                </a:cubicBezTo>
                <a:cubicBezTo>
                  <a:pt x="304800" y="8092"/>
                  <a:pt x="313030" y="14893"/>
                  <a:pt x="315589" y="24276"/>
                </a:cubicBezTo>
                <a:cubicBezTo>
                  <a:pt x="321311" y="45256"/>
                  <a:pt x="319791" y="67616"/>
                  <a:pt x="323681" y="89012"/>
                </a:cubicBezTo>
                <a:cubicBezTo>
                  <a:pt x="325207" y="97404"/>
                  <a:pt x="329704" y="105013"/>
                  <a:pt x="331773" y="113288"/>
                </a:cubicBezTo>
                <a:cubicBezTo>
                  <a:pt x="335109" y="126631"/>
                  <a:pt x="334447" y="141106"/>
                  <a:pt x="339865" y="153748"/>
                </a:cubicBezTo>
                <a:cubicBezTo>
                  <a:pt x="342870" y="160761"/>
                  <a:pt x="350654" y="164538"/>
                  <a:pt x="356049" y="169933"/>
                </a:cubicBezTo>
                <a:cubicBezTo>
                  <a:pt x="376572" y="272550"/>
                  <a:pt x="349070" y="161741"/>
                  <a:pt x="380325" y="234669"/>
                </a:cubicBezTo>
                <a:cubicBezTo>
                  <a:pt x="388394" y="253498"/>
                  <a:pt x="392493" y="299524"/>
                  <a:pt x="396509" y="315589"/>
                </a:cubicBezTo>
                <a:cubicBezTo>
                  <a:pt x="400647" y="332139"/>
                  <a:pt x="412694" y="364141"/>
                  <a:pt x="412694" y="364141"/>
                </a:cubicBezTo>
                <a:cubicBezTo>
                  <a:pt x="443499" y="271725"/>
                  <a:pt x="403537" y="399070"/>
                  <a:pt x="428878" y="145656"/>
                </a:cubicBezTo>
                <a:cubicBezTo>
                  <a:pt x="430575" y="128681"/>
                  <a:pt x="445062" y="97104"/>
                  <a:pt x="445062" y="97104"/>
                </a:cubicBezTo>
                <a:cubicBezTo>
                  <a:pt x="450457" y="113288"/>
                  <a:pt x="457109" y="129106"/>
                  <a:pt x="461246" y="145656"/>
                </a:cubicBezTo>
                <a:cubicBezTo>
                  <a:pt x="471407" y="186300"/>
                  <a:pt x="465821" y="167474"/>
                  <a:pt x="477430" y="202301"/>
                </a:cubicBezTo>
                <a:cubicBezTo>
                  <a:pt x="480127" y="242761"/>
                  <a:pt x="476726" y="284097"/>
                  <a:pt x="485522" y="323681"/>
                </a:cubicBezTo>
                <a:cubicBezTo>
                  <a:pt x="488005" y="334852"/>
                  <a:pt x="503450" y="338435"/>
                  <a:pt x="509798" y="347957"/>
                </a:cubicBezTo>
                <a:cubicBezTo>
                  <a:pt x="519835" y="363012"/>
                  <a:pt x="525287" y="380692"/>
                  <a:pt x="534074" y="396509"/>
                </a:cubicBezTo>
                <a:cubicBezTo>
                  <a:pt x="538797" y="405011"/>
                  <a:pt x="542011" y="415631"/>
                  <a:pt x="550258" y="420786"/>
                </a:cubicBezTo>
                <a:cubicBezTo>
                  <a:pt x="564724" y="429828"/>
                  <a:pt x="598810" y="436970"/>
                  <a:pt x="598810" y="436970"/>
                </a:cubicBezTo>
                <a:cubicBezTo>
                  <a:pt x="604205" y="428878"/>
                  <a:pt x="610645" y="421393"/>
                  <a:pt x="614994" y="412694"/>
                </a:cubicBezTo>
                <a:cubicBezTo>
                  <a:pt x="620798" y="401086"/>
                  <a:pt x="628586" y="366418"/>
                  <a:pt x="631178" y="356049"/>
                </a:cubicBezTo>
                <a:cubicBezTo>
                  <a:pt x="651628" y="417397"/>
                  <a:pt x="637127" y="390954"/>
                  <a:pt x="671639" y="436970"/>
                </a:cubicBezTo>
                <a:cubicBezTo>
                  <a:pt x="678729" y="458239"/>
                  <a:pt x="681235" y="481113"/>
                  <a:pt x="712099" y="485522"/>
                </a:cubicBezTo>
                <a:cubicBezTo>
                  <a:pt x="721727" y="486897"/>
                  <a:pt x="728283" y="474733"/>
                  <a:pt x="736375" y="469338"/>
                </a:cubicBezTo>
                <a:cubicBezTo>
                  <a:pt x="794153" y="488597"/>
                  <a:pt x="770733" y="476059"/>
                  <a:pt x="809203" y="501706"/>
                </a:cubicBezTo>
                <a:cubicBezTo>
                  <a:pt x="884385" y="482910"/>
                  <a:pt x="790920" y="501706"/>
                  <a:pt x="890124" y="501706"/>
                </a:cubicBezTo>
                <a:cubicBezTo>
                  <a:pt x="997172" y="501706"/>
                  <a:pt x="881427" y="491907"/>
                  <a:pt x="954860" y="485522"/>
                </a:cubicBezTo>
                <a:cubicBezTo>
                  <a:pt x="1008671" y="480843"/>
                  <a:pt x="1062754" y="480127"/>
                  <a:pt x="1116701" y="477430"/>
                </a:cubicBezTo>
                <a:cubicBezTo>
                  <a:pt x="1124793" y="469338"/>
                  <a:pt x="1137358" y="464011"/>
                  <a:pt x="1140977" y="453154"/>
                </a:cubicBezTo>
                <a:cubicBezTo>
                  <a:pt x="1148084" y="431834"/>
                  <a:pt x="1104952" y="410256"/>
                  <a:pt x="1157161" y="445062"/>
                </a:cubicBezTo>
                <a:cubicBezTo>
                  <a:pt x="1165253" y="442365"/>
                  <a:pt x="1173808" y="440785"/>
                  <a:pt x="1181437" y="436970"/>
                </a:cubicBezTo>
                <a:cubicBezTo>
                  <a:pt x="1190136" y="432621"/>
                  <a:pt x="1196487" y="423861"/>
                  <a:pt x="1205713" y="420786"/>
                </a:cubicBezTo>
                <a:cubicBezTo>
                  <a:pt x="1221278" y="415598"/>
                  <a:pt x="1238248" y="416253"/>
                  <a:pt x="1254265" y="412694"/>
                </a:cubicBezTo>
                <a:cubicBezTo>
                  <a:pt x="1262592" y="410844"/>
                  <a:pt x="1270449" y="407299"/>
                  <a:pt x="1278541" y="404602"/>
                </a:cubicBezTo>
                <a:lnTo>
                  <a:pt x="1286633" y="380325"/>
                </a:ln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138879" y="2770469"/>
            <a:ext cx="1657820" cy="855318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6669" h="590549">
                <a:moveTo>
                  <a:pt x="0" y="576262"/>
                </a:moveTo>
                <a:cubicBezTo>
                  <a:pt x="42862" y="583405"/>
                  <a:pt x="85725" y="590549"/>
                  <a:pt x="114300" y="566737"/>
                </a:cubicBezTo>
                <a:cubicBezTo>
                  <a:pt x="142875" y="542925"/>
                  <a:pt x="155575" y="492124"/>
                  <a:pt x="171450" y="433387"/>
                </a:cubicBezTo>
                <a:cubicBezTo>
                  <a:pt x="187325" y="374650"/>
                  <a:pt x="195263" y="282574"/>
                  <a:pt x="209550" y="214312"/>
                </a:cubicBezTo>
                <a:cubicBezTo>
                  <a:pt x="223837" y="146050"/>
                  <a:pt x="234950" y="0"/>
                  <a:pt x="257175" y="23812"/>
                </a:cubicBezTo>
                <a:cubicBezTo>
                  <a:pt x="279400" y="47624"/>
                  <a:pt x="317500" y="330200"/>
                  <a:pt x="342900" y="357187"/>
                </a:cubicBezTo>
                <a:cubicBezTo>
                  <a:pt x="368300" y="384175"/>
                  <a:pt x="384175" y="174625"/>
                  <a:pt x="409575" y="185737"/>
                </a:cubicBezTo>
                <a:cubicBezTo>
                  <a:pt x="434975" y="196849"/>
                  <a:pt x="471488" y="381000"/>
                  <a:pt x="495300" y="423862"/>
                </a:cubicBezTo>
                <a:cubicBezTo>
                  <a:pt x="519113" y="466725"/>
                  <a:pt x="533400" y="442912"/>
                  <a:pt x="552450" y="442912"/>
                </a:cubicBezTo>
                <a:cubicBezTo>
                  <a:pt x="571500" y="442912"/>
                  <a:pt x="571500" y="403225"/>
                  <a:pt x="609600" y="423862"/>
                </a:cubicBezTo>
                <a:cubicBezTo>
                  <a:pt x="647700" y="444499"/>
                  <a:pt x="668205" y="554233"/>
                  <a:pt x="781050" y="566737"/>
                </a:cubicBezTo>
                <a:cubicBezTo>
                  <a:pt x="893895" y="579241"/>
                  <a:pt x="1133475" y="575607"/>
                  <a:pt x="1286669" y="49888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7" name="Connettore 2 6"/>
          <p:cNvCxnSpPr/>
          <p:nvPr/>
        </p:nvCxnSpPr>
        <p:spPr>
          <a:xfrm flipV="1">
            <a:off x="2923034" y="388729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7701576" y="3853202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2273968" y="2326135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Noisy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881310" y="2329158"/>
            <a:ext cx="18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Clean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11" name="Segnaposto contenuto 2"/>
          <p:cNvSpPr txBox="1">
            <a:spLocks/>
          </p:cNvSpPr>
          <p:nvPr/>
        </p:nvSpPr>
        <p:spPr>
          <a:xfrm>
            <a:off x="428172" y="4910776"/>
            <a:ext cx="5479333" cy="115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Non-causal filters</a:t>
            </a:r>
            <a:r>
              <a:rPr lang="en-US" dirty="0"/>
              <a:t>: the filter output depends on past and future inputs </a:t>
            </a:r>
            <a:r>
              <a:rPr lang="en-US" dirty="0">
                <a:sym typeface="Wingdings" panose="05000000000000000000" pitchFamily="2" charset="2"/>
              </a:rPr>
              <a:t> for </a:t>
            </a:r>
            <a:r>
              <a:rPr lang="en-US" u="sng" dirty="0">
                <a:sym typeface="Wingdings" panose="05000000000000000000" pitchFamily="2" charset="2"/>
              </a:rPr>
              <a:t>offline</a:t>
            </a:r>
            <a:r>
              <a:rPr lang="en-US" dirty="0">
                <a:sym typeface="Wingdings" panose="05000000000000000000" pitchFamily="2" charset="2"/>
              </a:rPr>
              <a:t> use only</a:t>
            </a:r>
            <a:endParaRPr lang="en-US" dirty="0"/>
          </a:p>
          <a:p>
            <a:endParaRPr lang="en-US" dirty="0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6715897" y="4910776"/>
            <a:ext cx="5362833" cy="1462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Causal filte</a:t>
            </a:r>
            <a:r>
              <a:rPr lang="en-US" dirty="0"/>
              <a:t>rs: </a:t>
            </a:r>
            <a:r>
              <a:rPr lang="en-GB" dirty="0"/>
              <a:t>the filter output depends only on past and present inputs </a:t>
            </a:r>
            <a:r>
              <a:rPr lang="en-GB" dirty="0">
                <a:sym typeface="Wingdings" panose="05000000000000000000" pitchFamily="2" charset="2"/>
              </a:rPr>
              <a:t> suitable for </a:t>
            </a:r>
            <a:r>
              <a:rPr lang="en-GB" u="sng" dirty="0">
                <a:sym typeface="Wingdings" panose="05000000000000000000" pitchFamily="2" charset="2"/>
              </a:rPr>
              <a:t>online</a:t>
            </a:r>
            <a:r>
              <a:rPr lang="en-GB" dirty="0">
                <a:sym typeface="Wingdings" panose="05000000000000000000" pitchFamily="2" charset="2"/>
              </a:rPr>
              <a:t> application</a:t>
            </a:r>
            <a:endParaRPr lang="en-US" dirty="0"/>
          </a:p>
          <a:p>
            <a:endParaRPr lang="en-US" dirty="0"/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03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and </a:t>
            </a:r>
            <a:r>
              <a:rPr lang="it-IT" dirty="0" err="1"/>
              <a:t>calibration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1" y="1361167"/>
            <a:ext cx="11512037" cy="2663396"/>
          </a:xfrm>
        </p:spPr>
        <p:txBody>
          <a:bodyPr>
            <a:normAutofit/>
          </a:bodyPr>
          <a:lstStyle/>
          <a:p>
            <a:r>
              <a:rPr lang="en-US" dirty="0"/>
              <a:t>The embedded processing unit applies the inverse transfer function to convert the raw signal into the signal representing the physical quantity of interest</a:t>
            </a:r>
          </a:p>
          <a:p>
            <a:pPr lvl="1"/>
            <a:r>
              <a:rPr lang="en-US" dirty="0"/>
              <a:t>E.g. electrical current to analyte concentration signal in electro-chemical </a:t>
            </a:r>
            <a:r>
              <a:rPr lang="en-US" dirty="0" err="1"/>
              <a:t>amperometric</a:t>
            </a:r>
            <a:r>
              <a:rPr lang="en-US" dirty="0"/>
              <a:t> sensors</a:t>
            </a:r>
          </a:p>
          <a:p>
            <a:r>
              <a:rPr lang="en-US" dirty="0"/>
              <a:t>For systems enabling field calibration, the processing unit may also implement the algorithm for performing the calibration (most often this is included in the companion device for computation limitations)</a:t>
            </a:r>
          </a:p>
        </p:txBody>
      </p:sp>
      <p:sp>
        <p:nvSpPr>
          <p:cNvPr id="4" name="Rettangolo 3"/>
          <p:cNvSpPr/>
          <p:nvPr/>
        </p:nvSpPr>
        <p:spPr>
          <a:xfrm>
            <a:off x="4860758" y="4528824"/>
            <a:ext cx="2095616" cy="855617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Inverse transfer </a:t>
            </a:r>
            <a:r>
              <a:rPr lang="it-IT" dirty="0" err="1">
                <a:latin typeface="Palatino Linotype" panose="02040502050505030304" pitchFamily="18" charset="0"/>
              </a:rPr>
              <a:t>function</a:t>
            </a:r>
            <a:endParaRPr lang="it-IT" dirty="0">
              <a:latin typeface="Palatino Linotype" panose="02040502050505030304" pitchFamily="18" charset="0"/>
            </a:endParaRPr>
          </a:p>
          <a:p>
            <a:pPr algn="ctr"/>
            <a:r>
              <a:rPr lang="it-IT" dirty="0">
                <a:latin typeface="Palatino Linotype" panose="02040502050505030304" pitchFamily="18" charset="0"/>
              </a:rPr>
              <a:t>F</a:t>
            </a:r>
            <a:r>
              <a:rPr lang="it-IT" baseline="30000" dirty="0">
                <a:latin typeface="Palatino Linotype" panose="02040502050505030304" pitchFamily="18" charset="0"/>
              </a:rPr>
              <a:t>-1</a:t>
            </a:r>
            <a:r>
              <a:rPr lang="it-IT" dirty="0">
                <a:latin typeface="Palatino Linotype" panose="02040502050505030304" pitchFamily="18" charset="0"/>
              </a:rPr>
              <a:t>(y)</a:t>
            </a:r>
          </a:p>
        </p:txBody>
      </p:sp>
      <p:cxnSp>
        <p:nvCxnSpPr>
          <p:cNvPr id="5" name="Connettore 2 4"/>
          <p:cNvCxnSpPr>
            <a:endCxn id="4" idx="1"/>
          </p:cNvCxnSpPr>
          <p:nvPr/>
        </p:nvCxnSpPr>
        <p:spPr>
          <a:xfrm>
            <a:off x="2394183" y="4953192"/>
            <a:ext cx="2466575" cy="3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1503948" y="4499686"/>
            <a:ext cx="3924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e.g. </a:t>
            </a:r>
            <a:r>
              <a:rPr lang="it-IT" sz="1600" dirty="0" err="1">
                <a:latin typeface="Palatino Linotype" panose="02040502050505030304" pitchFamily="18" charset="0"/>
              </a:rPr>
              <a:t>electrical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current</a:t>
            </a:r>
            <a:r>
              <a:rPr lang="it-IT" sz="1600" dirty="0">
                <a:latin typeface="Palatino Linotype" panose="02040502050505030304" pitchFamily="18" charset="0"/>
              </a:rPr>
              <a:t> [</a:t>
            </a:r>
            <a:r>
              <a:rPr lang="it-IT" sz="1600" dirty="0" err="1">
                <a:latin typeface="Palatino Linotype" panose="02040502050505030304" pitchFamily="18" charset="0"/>
              </a:rPr>
              <a:t>pA</a:t>
            </a:r>
            <a:r>
              <a:rPr lang="it-IT" sz="1600" dirty="0">
                <a:latin typeface="Palatino Linotype" panose="02040502050505030304" pitchFamily="18" charset="0"/>
              </a:rPr>
              <a:t>]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6876023" y="4499686"/>
            <a:ext cx="3580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e.g. </a:t>
            </a:r>
            <a:r>
              <a:rPr lang="it-IT" sz="1600" dirty="0" err="1">
                <a:latin typeface="Palatino Linotype" panose="02040502050505030304" pitchFamily="18" charset="0"/>
              </a:rPr>
              <a:t>analyte</a:t>
            </a:r>
            <a:r>
              <a:rPr lang="it-IT" sz="1600" dirty="0">
                <a:latin typeface="Palatino Linotype" panose="02040502050505030304" pitchFamily="18" charset="0"/>
              </a:rPr>
              <a:t> </a:t>
            </a:r>
            <a:r>
              <a:rPr lang="it-IT" sz="1600" dirty="0" err="1">
                <a:latin typeface="Palatino Linotype" panose="02040502050505030304" pitchFamily="18" charset="0"/>
              </a:rPr>
              <a:t>concentration</a:t>
            </a:r>
            <a:r>
              <a:rPr lang="it-IT" sz="1600" dirty="0">
                <a:latin typeface="Palatino Linotype" panose="02040502050505030304" pitchFamily="18" charset="0"/>
              </a:rPr>
              <a:t> [mg/dl]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6956374" y="4953192"/>
            <a:ext cx="2632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460" y="4972390"/>
                <a:ext cx="581297" cy="369332"/>
              </a:xfrm>
              <a:prstGeom prst="rect">
                <a:avLst/>
              </a:prstGeom>
              <a:blipFill>
                <a:blip r:embed="rId2"/>
                <a:stretch>
                  <a:fillRect t="-6667" r="-22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550" y="4985871"/>
                <a:ext cx="581297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2394183" y="4077906"/>
            <a:ext cx="195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Raw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284371" y="4068438"/>
            <a:ext cx="2763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Converted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signal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13" name="Segnaposto numero diapositiva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30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Fault </a:t>
            </a:r>
            <a:r>
              <a:rPr lang="it-IT" dirty="0" err="1"/>
              <a:t>detection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455727"/>
            <a:ext cx="5966550" cy="1561297"/>
          </a:xfrm>
        </p:spPr>
        <p:txBody>
          <a:bodyPr>
            <a:normAutofit/>
          </a:bodyPr>
          <a:lstStyle/>
          <a:p>
            <a:r>
              <a:rPr lang="en-US" dirty="0"/>
              <a:t>Detection of temporary sensor errors also called faults or artifacts</a:t>
            </a:r>
          </a:p>
          <a:p>
            <a:r>
              <a:rPr lang="en-US" dirty="0"/>
              <a:t>Example: pressure-induced signal suppression in a CGM signal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512862" y="6359787"/>
            <a:ext cx="3185886" cy="365125"/>
          </a:xfrm>
        </p:spPr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  <p:grpSp>
        <p:nvGrpSpPr>
          <p:cNvPr id="7" name="Gruppo 6"/>
          <p:cNvGrpSpPr/>
          <p:nvPr/>
        </p:nvGrpSpPr>
        <p:grpSpPr>
          <a:xfrm>
            <a:off x="6366527" y="1211717"/>
            <a:ext cx="4096376" cy="2945663"/>
            <a:chOff x="3832329" y="2592806"/>
            <a:chExt cx="4560000" cy="3194384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980C7DD-8EB6-41C0-8D33-09CA68DFE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597"/>
            <a:stretch/>
          </p:blipFill>
          <p:spPr>
            <a:xfrm>
              <a:off x="3832329" y="2592806"/>
              <a:ext cx="4560000" cy="3194384"/>
            </a:xfrm>
            <a:prstGeom prst="rect">
              <a:avLst/>
            </a:prstGeom>
          </p:spPr>
        </p:pic>
        <p:sp>
          <p:nvSpPr>
            <p:cNvPr id="6" name="Rettangolo 5"/>
            <p:cNvSpPr/>
            <p:nvPr/>
          </p:nvSpPr>
          <p:spPr>
            <a:xfrm>
              <a:off x="7531768" y="5630779"/>
              <a:ext cx="553453" cy="1564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ttangolo 7"/>
          <p:cNvSpPr/>
          <p:nvPr/>
        </p:nvSpPr>
        <p:spPr>
          <a:xfrm>
            <a:off x="2514860" y="4934928"/>
            <a:ext cx="1894608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Fault </a:t>
            </a:r>
            <a:r>
              <a:rPr lang="it-IT" dirty="0" err="1">
                <a:latin typeface="Palatino Linotype" panose="02040502050505030304" pitchFamily="18" charset="0"/>
              </a:rPr>
              <a:t>detection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algorithm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10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28172" y="4692824"/>
            <a:ext cx="1730010" cy="867919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2697" h="599249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  <a:cubicBezTo>
                  <a:pt x="582144" y="331783"/>
                  <a:pt x="548185" y="465806"/>
                  <a:pt x="571126" y="469267"/>
                </a:cubicBezTo>
                <a:cubicBezTo>
                  <a:pt x="594067" y="472728"/>
                  <a:pt x="622860" y="291128"/>
                  <a:pt x="698312" y="308996"/>
                </a:cubicBezTo>
                <a:cubicBezTo>
                  <a:pt x="773764" y="326864"/>
                  <a:pt x="910992" y="563974"/>
                  <a:pt x="1023837" y="576478"/>
                </a:cubicBezTo>
                <a:cubicBezTo>
                  <a:pt x="1136682" y="588982"/>
                  <a:pt x="1189503" y="631037"/>
                  <a:pt x="1342697" y="554314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11" name="Connettore 2 10"/>
          <p:cNvCxnSpPr/>
          <p:nvPr/>
        </p:nvCxnSpPr>
        <p:spPr>
          <a:xfrm flipV="1">
            <a:off x="919671" y="5652935"/>
            <a:ext cx="1595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8" idx="3"/>
            <a:endCxn id="15" idx="1"/>
          </p:cNvCxnSpPr>
          <p:nvPr/>
        </p:nvCxnSpPr>
        <p:spPr>
          <a:xfrm flipV="1">
            <a:off x="4409468" y="5594361"/>
            <a:ext cx="2489063" cy="2035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443724" y="4192755"/>
            <a:ext cx="25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Measured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signal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9071189" y="4192755"/>
            <a:ext cx="281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Reconstructed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signal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6898531" y="4914577"/>
            <a:ext cx="2490537" cy="1359568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Signal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reconstruction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algorithm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</a:p>
          <a:p>
            <a:pPr algn="ctr"/>
            <a:r>
              <a:rPr lang="it-IT" dirty="0">
                <a:latin typeface="Palatino Linotype" panose="02040502050505030304" pitchFamily="18" charset="0"/>
              </a:rPr>
              <a:t>(e.g. </a:t>
            </a:r>
            <a:r>
              <a:rPr lang="it-IT" dirty="0" err="1">
                <a:latin typeface="Palatino Linotype" panose="02040502050505030304" pitchFamily="18" charset="0"/>
              </a:rPr>
              <a:t>interpolation</a:t>
            </a:r>
            <a:r>
              <a:rPr lang="it-IT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1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4681679" y="4654676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2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5564458" y="5106062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4" name="CasellaDiTesto 23"/>
          <p:cNvSpPr txBox="1"/>
          <p:nvPr/>
        </p:nvSpPr>
        <p:spPr>
          <a:xfrm>
            <a:off x="4406171" y="4197704"/>
            <a:ext cx="29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Artifact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suppressed</a:t>
            </a:r>
            <a:endParaRPr lang="en-GB" sz="2000" dirty="0">
              <a:latin typeface="Palatino Linotype" panose="02040502050505030304" pitchFamily="18" charset="0"/>
            </a:endParaRPr>
          </a:p>
        </p:txBody>
      </p:sp>
      <p:sp>
        <p:nvSpPr>
          <p:cNvPr id="25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9648161" y="4597462"/>
            <a:ext cx="722395" cy="81054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023837"/>
              <a:gd name="connsiteY0" fmla="*/ 552774 h 576478"/>
              <a:gd name="connsiteX1" fmla="*/ 114300 w 1023837"/>
              <a:gd name="connsiteY1" fmla="*/ 543249 h 576478"/>
              <a:gd name="connsiteX2" fmla="*/ 171450 w 1023837"/>
              <a:gd name="connsiteY2" fmla="*/ 409899 h 576478"/>
              <a:gd name="connsiteX3" fmla="*/ 209550 w 1023837"/>
              <a:gd name="connsiteY3" fmla="*/ 190824 h 576478"/>
              <a:gd name="connsiteX4" fmla="*/ 257175 w 1023837"/>
              <a:gd name="connsiteY4" fmla="*/ 324 h 576478"/>
              <a:gd name="connsiteX5" fmla="*/ 356907 w 1023837"/>
              <a:gd name="connsiteY5" fmla="*/ 146789 h 576478"/>
              <a:gd name="connsiteX6" fmla="*/ 442258 w 1023837"/>
              <a:gd name="connsiteY6" fmla="*/ 207939 h 576478"/>
              <a:gd name="connsiteX7" fmla="*/ 560666 w 1023837"/>
              <a:gd name="connsiteY7" fmla="*/ 288228 h 576478"/>
              <a:gd name="connsiteX8" fmla="*/ 571126 w 1023837"/>
              <a:gd name="connsiteY8" fmla="*/ 469267 h 576478"/>
              <a:gd name="connsiteX9" fmla="*/ 698312 w 1023837"/>
              <a:gd name="connsiteY9" fmla="*/ 308996 h 576478"/>
              <a:gd name="connsiteX10" fmla="*/ 1023837 w 1023837"/>
              <a:gd name="connsiteY10" fmla="*/ 576478 h 576478"/>
              <a:gd name="connsiteX0" fmla="*/ 0 w 698312"/>
              <a:gd name="connsiteY0" fmla="*/ 552774 h 559637"/>
              <a:gd name="connsiteX1" fmla="*/ 114300 w 698312"/>
              <a:gd name="connsiteY1" fmla="*/ 543249 h 559637"/>
              <a:gd name="connsiteX2" fmla="*/ 171450 w 698312"/>
              <a:gd name="connsiteY2" fmla="*/ 409899 h 559637"/>
              <a:gd name="connsiteX3" fmla="*/ 209550 w 698312"/>
              <a:gd name="connsiteY3" fmla="*/ 190824 h 559637"/>
              <a:gd name="connsiteX4" fmla="*/ 257175 w 698312"/>
              <a:gd name="connsiteY4" fmla="*/ 324 h 559637"/>
              <a:gd name="connsiteX5" fmla="*/ 356907 w 698312"/>
              <a:gd name="connsiteY5" fmla="*/ 146789 h 559637"/>
              <a:gd name="connsiteX6" fmla="*/ 442258 w 698312"/>
              <a:gd name="connsiteY6" fmla="*/ 207939 h 559637"/>
              <a:gd name="connsiteX7" fmla="*/ 560666 w 698312"/>
              <a:gd name="connsiteY7" fmla="*/ 288228 h 559637"/>
              <a:gd name="connsiteX8" fmla="*/ 571126 w 698312"/>
              <a:gd name="connsiteY8" fmla="*/ 469267 h 559637"/>
              <a:gd name="connsiteX9" fmla="*/ 698312 w 698312"/>
              <a:gd name="connsiteY9" fmla="*/ 308996 h 559637"/>
              <a:gd name="connsiteX0" fmla="*/ 0 w 571126"/>
              <a:gd name="connsiteY0" fmla="*/ 552774 h 559637"/>
              <a:gd name="connsiteX1" fmla="*/ 114300 w 571126"/>
              <a:gd name="connsiteY1" fmla="*/ 543249 h 559637"/>
              <a:gd name="connsiteX2" fmla="*/ 171450 w 571126"/>
              <a:gd name="connsiteY2" fmla="*/ 409899 h 559637"/>
              <a:gd name="connsiteX3" fmla="*/ 209550 w 571126"/>
              <a:gd name="connsiteY3" fmla="*/ 190824 h 559637"/>
              <a:gd name="connsiteX4" fmla="*/ 257175 w 571126"/>
              <a:gd name="connsiteY4" fmla="*/ 324 h 559637"/>
              <a:gd name="connsiteX5" fmla="*/ 356907 w 571126"/>
              <a:gd name="connsiteY5" fmla="*/ 146789 h 559637"/>
              <a:gd name="connsiteX6" fmla="*/ 442258 w 571126"/>
              <a:gd name="connsiteY6" fmla="*/ 207939 h 559637"/>
              <a:gd name="connsiteX7" fmla="*/ 560666 w 571126"/>
              <a:gd name="connsiteY7" fmla="*/ 288228 h 559637"/>
              <a:gd name="connsiteX8" fmla="*/ 571126 w 571126"/>
              <a:gd name="connsiteY8" fmla="*/ 469267 h 559637"/>
              <a:gd name="connsiteX0" fmla="*/ 0 w 560666"/>
              <a:gd name="connsiteY0" fmla="*/ 552774 h 559637"/>
              <a:gd name="connsiteX1" fmla="*/ 114300 w 560666"/>
              <a:gd name="connsiteY1" fmla="*/ 543249 h 559637"/>
              <a:gd name="connsiteX2" fmla="*/ 171450 w 560666"/>
              <a:gd name="connsiteY2" fmla="*/ 409899 h 559637"/>
              <a:gd name="connsiteX3" fmla="*/ 209550 w 560666"/>
              <a:gd name="connsiteY3" fmla="*/ 190824 h 559637"/>
              <a:gd name="connsiteX4" fmla="*/ 257175 w 560666"/>
              <a:gd name="connsiteY4" fmla="*/ 324 h 559637"/>
              <a:gd name="connsiteX5" fmla="*/ 356907 w 560666"/>
              <a:gd name="connsiteY5" fmla="*/ 146789 h 559637"/>
              <a:gd name="connsiteX6" fmla="*/ 442258 w 560666"/>
              <a:gd name="connsiteY6" fmla="*/ 207939 h 559637"/>
              <a:gd name="connsiteX7" fmla="*/ 560666 w 560666"/>
              <a:gd name="connsiteY7" fmla="*/ 288228 h 5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666" h="559637">
                <a:moveTo>
                  <a:pt x="0" y="552774"/>
                </a:moveTo>
                <a:cubicBezTo>
                  <a:pt x="42862" y="559917"/>
                  <a:pt x="85725" y="567061"/>
                  <a:pt x="114300" y="543249"/>
                </a:cubicBezTo>
                <a:cubicBezTo>
                  <a:pt x="142875" y="519437"/>
                  <a:pt x="155575" y="468636"/>
                  <a:pt x="171450" y="409899"/>
                </a:cubicBezTo>
                <a:cubicBezTo>
                  <a:pt x="187325" y="351162"/>
                  <a:pt x="195263" y="259086"/>
                  <a:pt x="209550" y="190824"/>
                </a:cubicBezTo>
                <a:cubicBezTo>
                  <a:pt x="223837" y="122562"/>
                  <a:pt x="232616" y="7663"/>
                  <a:pt x="257175" y="324"/>
                </a:cubicBezTo>
                <a:cubicBezTo>
                  <a:pt x="281735" y="-7015"/>
                  <a:pt x="326060" y="112187"/>
                  <a:pt x="356907" y="146789"/>
                </a:cubicBezTo>
                <a:cubicBezTo>
                  <a:pt x="387754" y="181392"/>
                  <a:pt x="408298" y="184366"/>
                  <a:pt x="442258" y="207939"/>
                </a:cubicBezTo>
                <a:cubicBezTo>
                  <a:pt x="476218" y="231512"/>
                  <a:pt x="539188" y="244673"/>
                  <a:pt x="560666" y="28822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sp>
        <p:nvSpPr>
          <p:cNvPr id="26" name="Freeform 355">
            <a:extLst>
              <a:ext uri="{FF2B5EF4-FFF2-40B4-BE49-F238E27FC236}">
                <a16:creationId xmlns:a16="http://schemas.microsoft.com/office/drawing/2014/main" id="{B55B2CBF-E488-CC48-A261-9017AE29DA85}"/>
              </a:ext>
            </a:extLst>
          </p:cNvPr>
          <p:cNvSpPr/>
          <p:nvPr/>
        </p:nvSpPr>
        <p:spPr>
          <a:xfrm>
            <a:off x="10561028" y="5059950"/>
            <a:ext cx="830264" cy="420387"/>
          </a:xfrm>
          <a:custGeom>
            <a:avLst/>
            <a:gdLst>
              <a:gd name="connsiteX0" fmla="*/ 0 w 1295400"/>
              <a:gd name="connsiteY0" fmla="*/ 576262 h 593725"/>
              <a:gd name="connsiteX1" fmla="*/ 114300 w 1295400"/>
              <a:gd name="connsiteY1" fmla="*/ 566737 h 593725"/>
              <a:gd name="connsiteX2" fmla="*/ 171450 w 1295400"/>
              <a:gd name="connsiteY2" fmla="*/ 433387 h 593725"/>
              <a:gd name="connsiteX3" fmla="*/ 209550 w 1295400"/>
              <a:gd name="connsiteY3" fmla="*/ 214312 h 593725"/>
              <a:gd name="connsiteX4" fmla="*/ 257175 w 1295400"/>
              <a:gd name="connsiteY4" fmla="*/ 23812 h 593725"/>
              <a:gd name="connsiteX5" fmla="*/ 342900 w 1295400"/>
              <a:gd name="connsiteY5" fmla="*/ 357187 h 593725"/>
              <a:gd name="connsiteX6" fmla="*/ 409575 w 1295400"/>
              <a:gd name="connsiteY6" fmla="*/ 185737 h 593725"/>
              <a:gd name="connsiteX7" fmla="*/ 495300 w 1295400"/>
              <a:gd name="connsiteY7" fmla="*/ 423862 h 593725"/>
              <a:gd name="connsiteX8" fmla="*/ 552450 w 1295400"/>
              <a:gd name="connsiteY8" fmla="*/ 442912 h 593725"/>
              <a:gd name="connsiteX9" fmla="*/ 609600 w 1295400"/>
              <a:gd name="connsiteY9" fmla="*/ 423862 h 593725"/>
              <a:gd name="connsiteX10" fmla="*/ 781050 w 1295400"/>
              <a:gd name="connsiteY10" fmla="*/ 566737 h 593725"/>
              <a:gd name="connsiteX11" fmla="*/ 1295400 w 1295400"/>
              <a:gd name="connsiteY11" fmla="*/ 585787 h 593725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76262 h 590549"/>
              <a:gd name="connsiteX1" fmla="*/ 114300 w 1286669"/>
              <a:gd name="connsiteY1" fmla="*/ 566737 h 590549"/>
              <a:gd name="connsiteX2" fmla="*/ 171450 w 1286669"/>
              <a:gd name="connsiteY2" fmla="*/ 433387 h 590549"/>
              <a:gd name="connsiteX3" fmla="*/ 209550 w 1286669"/>
              <a:gd name="connsiteY3" fmla="*/ 214312 h 590549"/>
              <a:gd name="connsiteX4" fmla="*/ 257175 w 1286669"/>
              <a:gd name="connsiteY4" fmla="*/ 23812 h 590549"/>
              <a:gd name="connsiteX5" fmla="*/ 342900 w 1286669"/>
              <a:gd name="connsiteY5" fmla="*/ 357187 h 590549"/>
              <a:gd name="connsiteX6" fmla="*/ 409575 w 1286669"/>
              <a:gd name="connsiteY6" fmla="*/ 185737 h 590549"/>
              <a:gd name="connsiteX7" fmla="*/ 495300 w 1286669"/>
              <a:gd name="connsiteY7" fmla="*/ 423862 h 590549"/>
              <a:gd name="connsiteX8" fmla="*/ 552450 w 1286669"/>
              <a:gd name="connsiteY8" fmla="*/ 442912 h 590549"/>
              <a:gd name="connsiteX9" fmla="*/ 609600 w 1286669"/>
              <a:gd name="connsiteY9" fmla="*/ 423862 h 590549"/>
              <a:gd name="connsiteX10" fmla="*/ 781050 w 1286669"/>
              <a:gd name="connsiteY10" fmla="*/ 566737 h 590549"/>
              <a:gd name="connsiteX11" fmla="*/ 1286669 w 1286669"/>
              <a:gd name="connsiteY11" fmla="*/ 498884 h 590549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495300 w 1286669"/>
              <a:gd name="connsiteY7" fmla="*/ 400357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552450 w 1286669"/>
              <a:gd name="connsiteY8" fmla="*/ 419407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607356 w 1286669"/>
              <a:gd name="connsiteY7" fmla="*/ 358822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609600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59620"/>
              <a:gd name="connsiteX1" fmla="*/ 114300 w 1286669"/>
              <a:gd name="connsiteY1" fmla="*/ 543232 h 559620"/>
              <a:gd name="connsiteX2" fmla="*/ 171450 w 1286669"/>
              <a:gd name="connsiteY2" fmla="*/ 409882 h 559620"/>
              <a:gd name="connsiteX3" fmla="*/ 209550 w 1286669"/>
              <a:gd name="connsiteY3" fmla="*/ 190807 h 559620"/>
              <a:gd name="connsiteX4" fmla="*/ 257175 w 1286669"/>
              <a:gd name="connsiteY4" fmla="*/ 307 h 559620"/>
              <a:gd name="connsiteX5" fmla="*/ 356907 w 1286669"/>
              <a:gd name="connsiteY5" fmla="*/ 146772 h 559620"/>
              <a:gd name="connsiteX6" fmla="*/ 409575 w 1286669"/>
              <a:gd name="connsiteY6" fmla="*/ 162232 h 559620"/>
              <a:gd name="connsiteX7" fmla="*/ 527983 w 1286669"/>
              <a:gd name="connsiteY7" fmla="*/ 288211 h 559620"/>
              <a:gd name="connsiteX8" fmla="*/ 659836 w 1286669"/>
              <a:gd name="connsiteY8" fmla="*/ 527400 h 559620"/>
              <a:gd name="connsiteX9" fmla="*/ 763677 w 1286669"/>
              <a:gd name="connsiteY9" fmla="*/ 400357 h 559620"/>
              <a:gd name="connsiteX10" fmla="*/ 781050 w 1286669"/>
              <a:gd name="connsiteY10" fmla="*/ 543232 h 559620"/>
              <a:gd name="connsiteX11" fmla="*/ 1286669 w 1286669"/>
              <a:gd name="connsiteY11" fmla="*/ 475379 h 559620"/>
              <a:gd name="connsiteX0" fmla="*/ 0 w 1286669"/>
              <a:gd name="connsiteY0" fmla="*/ 552757 h 578855"/>
              <a:gd name="connsiteX1" fmla="*/ 114300 w 1286669"/>
              <a:gd name="connsiteY1" fmla="*/ 543232 h 578855"/>
              <a:gd name="connsiteX2" fmla="*/ 171450 w 1286669"/>
              <a:gd name="connsiteY2" fmla="*/ 409882 h 578855"/>
              <a:gd name="connsiteX3" fmla="*/ 209550 w 1286669"/>
              <a:gd name="connsiteY3" fmla="*/ 190807 h 578855"/>
              <a:gd name="connsiteX4" fmla="*/ 257175 w 1286669"/>
              <a:gd name="connsiteY4" fmla="*/ 307 h 578855"/>
              <a:gd name="connsiteX5" fmla="*/ 356907 w 1286669"/>
              <a:gd name="connsiteY5" fmla="*/ 146772 h 578855"/>
              <a:gd name="connsiteX6" fmla="*/ 409575 w 1286669"/>
              <a:gd name="connsiteY6" fmla="*/ 162232 h 578855"/>
              <a:gd name="connsiteX7" fmla="*/ 527983 w 1286669"/>
              <a:gd name="connsiteY7" fmla="*/ 288211 h 578855"/>
              <a:gd name="connsiteX8" fmla="*/ 659836 w 1286669"/>
              <a:gd name="connsiteY8" fmla="*/ 527400 h 578855"/>
              <a:gd name="connsiteX9" fmla="*/ 763677 w 1286669"/>
              <a:gd name="connsiteY9" fmla="*/ 400357 h 578855"/>
              <a:gd name="connsiteX10" fmla="*/ 1023837 w 1286669"/>
              <a:gd name="connsiteY10" fmla="*/ 576461 h 578855"/>
              <a:gd name="connsiteX11" fmla="*/ 1286669 w 1286669"/>
              <a:gd name="connsiteY11" fmla="*/ 475379 h 578855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59836 w 1342697"/>
              <a:gd name="connsiteY8" fmla="*/ 527400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763677 w 1342697"/>
              <a:gd name="connsiteY9" fmla="*/ 400357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57 h 599232"/>
              <a:gd name="connsiteX1" fmla="*/ 114300 w 1342697"/>
              <a:gd name="connsiteY1" fmla="*/ 543232 h 599232"/>
              <a:gd name="connsiteX2" fmla="*/ 171450 w 1342697"/>
              <a:gd name="connsiteY2" fmla="*/ 409882 h 599232"/>
              <a:gd name="connsiteX3" fmla="*/ 209550 w 1342697"/>
              <a:gd name="connsiteY3" fmla="*/ 190807 h 599232"/>
              <a:gd name="connsiteX4" fmla="*/ 257175 w 1342697"/>
              <a:gd name="connsiteY4" fmla="*/ 307 h 599232"/>
              <a:gd name="connsiteX5" fmla="*/ 356907 w 1342697"/>
              <a:gd name="connsiteY5" fmla="*/ 146772 h 599232"/>
              <a:gd name="connsiteX6" fmla="*/ 409575 w 1342697"/>
              <a:gd name="connsiteY6" fmla="*/ 162232 h 599232"/>
              <a:gd name="connsiteX7" fmla="*/ 527983 w 1342697"/>
              <a:gd name="connsiteY7" fmla="*/ 288211 h 599232"/>
              <a:gd name="connsiteX8" fmla="*/ 603809 w 1342697"/>
              <a:gd name="connsiteY8" fmla="*/ 460943 h 599232"/>
              <a:gd name="connsiteX9" fmla="*/ 679635 w 1342697"/>
              <a:gd name="connsiteY9" fmla="*/ 354668 h 599232"/>
              <a:gd name="connsiteX10" fmla="*/ 1023837 w 1342697"/>
              <a:gd name="connsiteY10" fmla="*/ 576461 h 599232"/>
              <a:gd name="connsiteX11" fmla="*/ 1342697 w 1342697"/>
              <a:gd name="connsiteY11" fmla="*/ 554297 h 599232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79635 w 1342697"/>
              <a:gd name="connsiteY9" fmla="*/ 354685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603809 w 1342697"/>
              <a:gd name="connsiteY8" fmla="*/ 460960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27983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60959 w 1342697"/>
              <a:gd name="connsiteY9" fmla="*/ 317303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342697"/>
              <a:gd name="connsiteY0" fmla="*/ 552774 h 599249"/>
              <a:gd name="connsiteX1" fmla="*/ 114300 w 1342697"/>
              <a:gd name="connsiteY1" fmla="*/ 543249 h 599249"/>
              <a:gd name="connsiteX2" fmla="*/ 171450 w 1342697"/>
              <a:gd name="connsiteY2" fmla="*/ 409899 h 599249"/>
              <a:gd name="connsiteX3" fmla="*/ 209550 w 1342697"/>
              <a:gd name="connsiteY3" fmla="*/ 190824 h 599249"/>
              <a:gd name="connsiteX4" fmla="*/ 257175 w 1342697"/>
              <a:gd name="connsiteY4" fmla="*/ 324 h 599249"/>
              <a:gd name="connsiteX5" fmla="*/ 356907 w 1342697"/>
              <a:gd name="connsiteY5" fmla="*/ 146789 h 599249"/>
              <a:gd name="connsiteX6" fmla="*/ 442258 w 1342697"/>
              <a:gd name="connsiteY6" fmla="*/ 207939 h 599249"/>
              <a:gd name="connsiteX7" fmla="*/ 560666 w 1342697"/>
              <a:gd name="connsiteY7" fmla="*/ 288228 h 599249"/>
              <a:gd name="connsiteX8" fmla="*/ 571126 w 1342697"/>
              <a:gd name="connsiteY8" fmla="*/ 469267 h 599249"/>
              <a:gd name="connsiteX9" fmla="*/ 698312 w 1342697"/>
              <a:gd name="connsiteY9" fmla="*/ 308996 h 599249"/>
              <a:gd name="connsiteX10" fmla="*/ 1023837 w 1342697"/>
              <a:gd name="connsiteY10" fmla="*/ 576478 h 599249"/>
              <a:gd name="connsiteX11" fmla="*/ 1342697 w 1342697"/>
              <a:gd name="connsiteY11" fmla="*/ 554314 h 599249"/>
              <a:gd name="connsiteX0" fmla="*/ 0 w 1228397"/>
              <a:gd name="connsiteY0" fmla="*/ 543249 h 599249"/>
              <a:gd name="connsiteX1" fmla="*/ 57150 w 1228397"/>
              <a:gd name="connsiteY1" fmla="*/ 409899 h 599249"/>
              <a:gd name="connsiteX2" fmla="*/ 95250 w 1228397"/>
              <a:gd name="connsiteY2" fmla="*/ 190824 h 599249"/>
              <a:gd name="connsiteX3" fmla="*/ 142875 w 1228397"/>
              <a:gd name="connsiteY3" fmla="*/ 324 h 599249"/>
              <a:gd name="connsiteX4" fmla="*/ 242607 w 1228397"/>
              <a:gd name="connsiteY4" fmla="*/ 146789 h 599249"/>
              <a:gd name="connsiteX5" fmla="*/ 327958 w 1228397"/>
              <a:gd name="connsiteY5" fmla="*/ 207939 h 599249"/>
              <a:gd name="connsiteX6" fmla="*/ 446366 w 1228397"/>
              <a:gd name="connsiteY6" fmla="*/ 288228 h 599249"/>
              <a:gd name="connsiteX7" fmla="*/ 456826 w 1228397"/>
              <a:gd name="connsiteY7" fmla="*/ 469267 h 599249"/>
              <a:gd name="connsiteX8" fmla="*/ 584012 w 1228397"/>
              <a:gd name="connsiteY8" fmla="*/ 308996 h 599249"/>
              <a:gd name="connsiteX9" fmla="*/ 909537 w 1228397"/>
              <a:gd name="connsiteY9" fmla="*/ 576478 h 599249"/>
              <a:gd name="connsiteX10" fmla="*/ 1228397 w 1228397"/>
              <a:gd name="connsiteY10" fmla="*/ 554314 h 599249"/>
              <a:gd name="connsiteX0" fmla="*/ 0 w 1171247"/>
              <a:gd name="connsiteY0" fmla="*/ 409899 h 599249"/>
              <a:gd name="connsiteX1" fmla="*/ 38100 w 1171247"/>
              <a:gd name="connsiteY1" fmla="*/ 190824 h 599249"/>
              <a:gd name="connsiteX2" fmla="*/ 85725 w 1171247"/>
              <a:gd name="connsiteY2" fmla="*/ 324 h 599249"/>
              <a:gd name="connsiteX3" fmla="*/ 185457 w 1171247"/>
              <a:gd name="connsiteY3" fmla="*/ 146789 h 599249"/>
              <a:gd name="connsiteX4" fmla="*/ 270808 w 1171247"/>
              <a:gd name="connsiteY4" fmla="*/ 207939 h 599249"/>
              <a:gd name="connsiteX5" fmla="*/ 389216 w 1171247"/>
              <a:gd name="connsiteY5" fmla="*/ 288228 h 599249"/>
              <a:gd name="connsiteX6" fmla="*/ 399676 w 1171247"/>
              <a:gd name="connsiteY6" fmla="*/ 469267 h 599249"/>
              <a:gd name="connsiteX7" fmla="*/ 526862 w 1171247"/>
              <a:gd name="connsiteY7" fmla="*/ 308996 h 599249"/>
              <a:gd name="connsiteX8" fmla="*/ 852387 w 1171247"/>
              <a:gd name="connsiteY8" fmla="*/ 576478 h 599249"/>
              <a:gd name="connsiteX9" fmla="*/ 1171247 w 1171247"/>
              <a:gd name="connsiteY9" fmla="*/ 554314 h 599249"/>
              <a:gd name="connsiteX0" fmla="*/ 0 w 1133147"/>
              <a:gd name="connsiteY0" fmla="*/ 190824 h 599249"/>
              <a:gd name="connsiteX1" fmla="*/ 47625 w 1133147"/>
              <a:gd name="connsiteY1" fmla="*/ 324 h 599249"/>
              <a:gd name="connsiteX2" fmla="*/ 147357 w 1133147"/>
              <a:gd name="connsiteY2" fmla="*/ 146789 h 599249"/>
              <a:gd name="connsiteX3" fmla="*/ 232708 w 1133147"/>
              <a:gd name="connsiteY3" fmla="*/ 207939 h 599249"/>
              <a:gd name="connsiteX4" fmla="*/ 351116 w 1133147"/>
              <a:gd name="connsiteY4" fmla="*/ 288228 h 599249"/>
              <a:gd name="connsiteX5" fmla="*/ 361576 w 1133147"/>
              <a:gd name="connsiteY5" fmla="*/ 469267 h 599249"/>
              <a:gd name="connsiteX6" fmla="*/ 488762 w 1133147"/>
              <a:gd name="connsiteY6" fmla="*/ 308996 h 599249"/>
              <a:gd name="connsiteX7" fmla="*/ 814287 w 1133147"/>
              <a:gd name="connsiteY7" fmla="*/ 576478 h 599249"/>
              <a:gd name="connsiteX8" fmla="*/ 1133147 w 1133147"/>
              <a:gd name="connsiteY8" fmla="*/ 554314 h 599249"/>
              <a:gd name="connsiteX0" fmla="*/ 0 w 1085522"/>
              <a:gd name="connsiteY0" fmla="*/ 324 h 599249"/>
              <a:gd name="connsiteX1" fmla="*/ 99732 w 1085522"/>
              <a:gd name="connsiteY1" fmla="*/ 146789 h 599249"/>
              <a:gd name="connsiteX2" fmla="*/ 185083 w 1085522"/>
              <a:gd name="connsiteY2" fmla="*/ 207939 h 599249"/>
              <a:gd name="connsiteX3" fmla="*/ 303491 w 1085522"/>
              <a:gd name="connsiteY3" fmla="*/ 288228 h 599249"/>
              <a:gd name="connsiteX4" fmla="*/ 313951 w 1085522"/>
              <a:gd name="connsiteY4" fmla="*/ 469267 h 599249"/>
              <a:gd name="connsiteX5" fmla="*/ 441137 w 1085522"/>
              <a:gd name="connsiteY5" fmla="*/ 308996 h 599249"/>
              <a:gd name="connsiteX6" fmla="*/ 766662 w 1085522"/>
              <a:gd name="connsiteY6" fmla="*/ 576478 h 599249"/>
              <a:gd name="connsiteX7" fmla="*/ 1085522 w 1085522"/>
              <a:gd name="connsiteY7" fmla="*/ 554314 h 599249"/>
              <a:gd name="connsiteX0" fmla="*/ 0 w 985790"/>
              <a:gd name="connsiteY0" fmla="*/ 0 h 452460"/>
              <a:gd name="connsiteX1" fmla="*/ 85351 w 985790"/>
              <a:gd name="connsiteY1" fmla="*/ 61150 h 452460"/>
              <a:gd name="connsiteX2" fmla="*/ 203759 w 985790"/>
              <a:gd name="connsiteY2" fmla="*/ 141439 h 452460"/>
              <a:gd name="connsiteX3" fmla="*/ 214219 w 985790"/>
              <a:gd name="connsiteY3" fmla="*/ 322478 h 452460"/>
              <a:gd name="connsiteX4" fmla="*/ 341405 w 985790"/>
              <a:gd name="connsiteY4" fmla="*/ 162207 h 452460"/>
              <a:gd name="connsiteX5" fmla="*/ 666930 w 985790"/>
              <a:gd name="connsiteY5" fmla="*/ 429689 h 452460"/>
              <a:gd name="connsiteX6" fmla="*/ 985790 w 985790"/>
              <a:gd name="connsiteY6" fmla="*/ 407525 h 452460"/>
              <a:gd name="connsiteX0" fmla="*/ 0 w 900439"/>
              <a:gd name="connsiteY0" fmla="*/ 0 h 391310"/>
              <a:gd name="connsiteX1" fmla="*/ 118408 w 900439"/>
              <a:gd name="connsiteY1" fmla="*/ 80289 h 391310"/>
              <a:gd name="connsiteX2" fmla="*/ 128868 w 900439"/>
              <a:gd name="connsiteY2" fmla="*/ 261328 h 391310"/>
              <a:gd name="connsiteX3" fmla="*/ 256054 w 900439"/>
              <a:gd name="connsiteY3" fmla="*/ 101057 h 391310"/>
              <a:gd name="connsiteX4" fmla="*/ 581579 w 900439"/>
              <a:gd name="connsiteY4" fmla="*/ 368539 h 391310"/>
              <a:gd name="connsiteX5" fmla="*/ 900439 w 900439"/>
              <a:gd name="connsiteY5" fmla="*/ 346375 h 391310"/>
              <a:gd name="connsiteX0" fmla="*/ 0 w 782031"/>
              <a:gd name="connsiteY0" fmla="*/ 0 h 311021"/>
              <a:gd name="connsiteX1" fmla="*/ 10460 w 782031"/>
              <a:gd name="connsiteY1" fmla="*/ 181039 h 311021"/>
              <a:gd name="connsiteX2" fmla="*/ 137646 w 782031"/>
              <a:gd name="connsiteY2" fmla="*/ 20768 h 311021"/>
              <a:gd name="connsiteX3" fmla="*/ 463171 w 782031"/>
              <a:gd name="connsiteY3" fmla="*/ 288250 h 311021"/>
              <a:gd name="connsiteX4" fmla="*/ 782031 w 782031"/>
              <a:gd name="connsiteY4" fmla="*/ 266086 h 311021"/>
              <a:gd name="connsiteX0" fmla="*/ 0 w 771571"/>
              <a:gd name="connsiteY0" fmla="*/ 161509 h 291491"/>
              <a:gd name="connsiteX1" fmla="*/ 127186 w 771571"/>
              <a:gd name="connsiteY1" fmla="*/ 1238 h 291491"/>
              <a:gd name="connsiteX2" fmla="*/ 452711 w 771571"/>
              <a:gd name="connsiteY2" fmla="*/ 268720 h 291491"/>
              <a:gd name="connsiteX3" fmla="*/ 771571 w 771571"/>
              <a:gd name="connsiteY3" fmla="*/ 246556 h 291491"/>
              <a:gd name="connsiteX0" fmla="*/ 0 w 644385"/>
              <a:gd name="connsiteY0" fmla="*/ 0 h 290253"/>
              <a:gd name="connsiteX1" fmla="*/ 325525 w 644385"/>
              <a:gd name="connsiteY1" fmla="*/ 267482 h 290253"/>
              <a:gd name="connsiteX2" fmla="*/ 644385 w 644385"/>
              <a:gd name="connsiteY2" fmla="*/ 245318 h 29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4385" h="290253">
                <a:moveTo>
                  <a:pt x="0" y="0"/>
                </a:moveTo>
                <a:cubicBezTo>
                  <a:pt x="75452" y="17868"/>
                  <a:pt x="212680" y="254978"/>
                  <a:pt x="325525" y="267482"/>
                </a:cubicBezTo>
                <a:cubicBezTo>
                  <a:pt x="438370" y="279986"/>
                  <a:pt x="491191" y="322041"/>
                  <a:pt x="644385" y="24531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2000"/>
          </a:p>
        </p:txBody>
      </p:sp>
      <p:cxnSp>
        <p:nvCxnSpPr>
          <p:cNvPr id="28" name="Connettore 2 27"/>
          <p:cNvCxnSpPr>
            <a:stCxn id="15" idx="3"/>
          </p:cNvCxnSpPr>
          <p:nvPr/>
        </p:nvCxnSpPr>
        <p:spPr>
          <a:xfrm flipV="1">
            <a:off x="9389068" y="5588678"/>
            <a:ext cx="2159784" cy="568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igura a mano libera 36"/>
          <p:cNvSpPr/>
          <p:nvPr/>
        </p:nvSpPr>
        <p:spPr>
          <a:xfrm>
            <a:off x="10364778" y="5002816"/>
            <a:ext cx="196250" cy="58419"/>
          </a:xfrm>
          <a:custGeom>
            <a:avLst/>
            <a:gdLst>
              <a:gd name="connsiteX0" fmla="*/ 0 w 304800"/>
              <a:gd name="connsiteY0" fmla="*/ 0 h 152400"/>
              <a:gd name="connsiteX1" fmla="*/ 194734 w 304800"/>
              <a:gd name="connsiteY1" fmla="*/ 59267 h 152400"/>
              <a:gd name="connsiteX2" fmla="*/ 304800 w 304800"/>
              <a:gd name="connsiteY2" fmla="*/ 152400 h 152400"/>
              <a:gd name="connsiteX0" fmla="*/ 0 w 304800"/>
              <a:gd name="connsiteY0" fmla="*/ 0 h 152400"/>
              <a:gd name="connsiteX1" fmla="*/ 105834 w 304800"/>
              <a:gd name="connsiteY1" fmla="*/ 29634 h 152400"/>
              <a:gd name="connsiteX2" fmla="*/ 304800 w 304800"/>
              <a:gd name="connsiteY2" fmla="*/ 152400 h 152400"/>
              <a:gd name="connsiteX0" fmla="*/ 0 w 105834"/>
              <a:gd name="connsiteY0" fmla="*/ 0 h 29634"/>
              <a:gd name="connsiteX1" fmla="*/ 105834 w 105834"/>
              <a:gd name="connsiteY1" fmla="*/ 29634 h 29634"/>
              <a:gd name="connsiteX0" fmla="*/ 0 w 165101"/>
              <a:gd name="connsiteY0" fmla="*/ 0 h 55034"/>
              <a:gd name="connsiteX1" fmla="*/ 165101 w 165101"/>
              <a:gd name="connsiteY1" fmla="*/ 55034 h 55034"/>
              <a:gd name="connsiteX0" fmla="*/ 0 w 127022"/>
              <a:gd name="connsiteY0" fmla="*/ 0 h 34650"/>
              <a:gd name="connsiteX1" fmla="*/ 127022 w 127022"/>
              <a:gd name="connsiteY1" fmla="*/ 34650 h 34650"/>
              <a:gd name="connsiteX0" fmla="*/ 0 w 176523"/>
              <a:gd name="connsiteY0" fmla="*/ 0 h 70322"/>
              <a:gd name="connsiteX1" fmla="*/ 176523 w 176523"/>
              <a:gd name="connsiteY1" fmla="*/ 70322 h 70322"/>
              <a:gd name="connsiteX0" fmla="*/ 0 w 176523"/>
              <a:gd name="connsiteY0" fmla="*/ 0 h 70322"/>
              <a:gd name="connsiteX1" fmla="*/ 176523 w 176523"/>
              <a:gd name="connsiteY1" fmla="*/ 70322 h 7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6523" h="70322">
                <a:moveTo>
                  <a:pt x="0" y="0"/>
                </a:moveTo>
                <a:cubicBezTo>
                  <a:pt x="98622" y="32221"/>
                  <a:pt x="125723" y="44922"/>
                  <a:pt x="176523" y="70322"/>
                </a:cubicBezTo>
              </a:path>
            </a:pathLst>
          </a:cu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9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systems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203609"/>
          </a:xfrm>
        </p:spPr>
        <p:txBody>
          <a:bodyPr>
            <a:normAutofit/>
          </a:bodyPr>
          <a:lstStyle/>
          <a:p>
            <a:r>
              <a:rPr lang="en-GB" dirty="0"/>
              <a:t>Wearable devices require a data transmission systems that wirelessly communicate between the sensing device and the receiver and/or gateway device (it can be the smartphone).</a:t>
            </a:r>
          </a:p>
          <a:p>
            <a:r>
              <a:rPr lang="en-GB" b="1" dirty="0"/>
              <a:t>Bluetooth communication </a:t>
            </a:r>
            <a:r>
              <a:rPr lang="en-GB" dirty="0"/>
              <a:t>is the primary choice because of its simplicity, low operation cost, compatibility with new smartphone technology, and simple hardware. Drawback: it requires high power consumption.</a:t>
            </a:r>
          </a:p>
          <a:p>
            <a:r>
              <a:rPr lang="it-IT" b="1" dirty="0" err="1"/>
              <a:t>Near</a:t>
            </a:r>
            <a:r>
              <a:rPr lang="it-IT" b="1" dirty="0"/>
              <a:t> field </a:t>
            </a:r>
            <a:r>
              <a:rPr lang="it-IT" b="1" dirty="0" err="1"/>
              <a:t>communication</a:t>
            </a:r>
            <a:r>
              <a:rPr lang="it-IT" b="1" dirty="0"/>
              <a:t> (NFC): </a:t>
            </a:r>
            <a:r>
              <a:rPr lang="en-GB" dirty="0"/>
              <a:t>a wireless communication technology that operates at a short distance (about 4 cm) and does not need the energy from the battery to transfer the data.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709" y="4618416"/>
            <a:ext cx="2743200" cy="1666875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28172" y="4694551"/>
            <a:ext cx="8343537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Palatino Linotype" panose="02040502050505030304" pitchFamily="18" charset="0"/>
              </a:rPr>
              <a:t>NFC tags can directly communicate with the smartphone equipped with the NFC modules.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Palatino Linotype" panose="02040502050505030304" pitchFamily="18" charset="0"/>
              </a:rPr>
              <a:t>Bypassing the need for batteries, NFC enables ultrathin, ultraminiaturized designs for sensors, like a temporary transfer tattoo.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6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architecture of wearable </a:t>
            </a:r>
            <a:r>
              <a:rPr lang="en-US" dirty="0" err="1"/>
              <a:t>IoT</a:t>
            </a:r>
            <a:r>
              <a:rPr lang="en-US" dirty="0"/>
              <a:t> systems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586154" y="5457092"/>
            <a:ext cx="10861431" cy="12600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658166" y="5902426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alatino Linotype" panose="02040502050505030304" pitchFamily="18" charset="0"/>
              </a:rPr>
              <a:t>1. </a:t>
            </a:r>
            <a:r>
              <a:rPr lang="it-IT" b="1" dirty="0" err="1">
                <a:latin typeface="Palatino Linotype" panose="02040502050505030304" pitchFamily="18" charset="0"/>
              </a:rPr>
              <a:t>Sensing</a:t>
            </a:r>
            <a:r>
              <a:rPr lang="it-IT" b="1" dirty="0">
                <a:latin typeface="Palatino Linotype" panose="02040502050505030304" pitchFamily="18" charset="0"/>
              </a:rPr>
              <a:t> </a:t>
            </a:r>
            <a:r>
              <a:rPr lang="it-IT" b="1" dirty="0" err="1">
                <a:latin typeface="Palatino Linotype" panose="02040502050505030304" pitchFamily="18" charset="0"/>
              </a:rPr>
              <a:t>layer</a:t>
            </a:r>
            <a:endParaRPr lang="en-GB" b="1" dirty="0">
              <a:latin typeface="Palatino Linotype" panose="02040502050505030304" pitchFamily="18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586154" y="4091374"/>
            <a:ext cx="10861431" cy="126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asellaDiTesto 6"/>
          <p:cNvSpPr txBox="1"/>
          <p:nvPr/>
        </p:nvSpPr>
        <p:spPr>
          <a:xfrm>
            <a:off x="658166" y="4536708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alatino Linotype" panose="02040502050505030304" pitchFamily="18" charset="0"/>
              </a:rPr>
              <a:t>2. Network </a:t>
            </a:r>
            <a:r>
              <a:rPr lang="it-IT" b="1" dirty="0" err="1">
                <a:latin typeface="Palatino Linotype" panose="02040502050505030304" pitchFamily="18" charset="0"/>
              </a:rPr>
              <a:t>layer</a:t>
            </a:r>
            <a:endParaRPr lang="en-GB" b="1" dirty="0">
              <a:latin typeface="Palatino Linotype" panose="02040502050505030304" pitchFamily="18" charset="0"/>
            </a:endParaRPr>
          </a:p>
        </p:txBody>
      </p:sp>
      <p:sp>
        <p:nvSpPr>
          <p:cNvPr id="8" name="Rettangolo arrotondato 7"/>
          <p:cNvSpPr/>
          <p:nvPr/>
        </p:nvSpPr>
        <p:spPr>
          <a:xfrm>
            <a:off x="586153" y="2719790"/>
            <a:ext cx="10861431" cy="126000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666143" y="3037008"/>
            <a:ext cx="280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alatino Linotype" panose="02040502050505030304" pitchFamily="18" charset="0"/>
              </a:rPr>
              <a:t>3. Data </a:t>
            </a:r>
            <a:r>
              <a:rPr lang="it-IT" b="1" dirty="0" err="1">
                <a:latin typeface="Palatino Linotype" panose="02040502050505030304" pitchFamily="18" charset="0"/>
              </a:rPr>
              <a:t>storing</a:t>
            </a:r>
            <a:r>
              <a:rPr lang="it-IT" b="1" dirty="0">
                <a:latin typeface="Palatino Linotype" panose="02040502050505030304" pitchFamily="18" charset="0"/>
              </a:rPr>
              <a:t> and processing </a:t>
            </a:r>
            <a:r>
              <a:rPr lang="it-IT" b="1" dirty="0" err="1">
                <a:latin typeface="Palatino Linotype" panose="02040502050505030304" pitchFamily="18" charset="0"/>
              </a:rPr>
              <a:t>layer</a:t>
            </a:r>
            <a:endParaRPr lang="en-GB" b="1" dirty="0">
              <a:latin typeface="Palatino Linotype" panose="02040502050505030304" pitchFamily="18" charset="0"/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586153" y="1331674"/>
            <a:ext cx="10796954" cy="1260000"/>
          </a:xfrm>
          <a:prstGeom prst="round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/>
          <p:cNvSpPr txBox="1"/>
          <p:nvPr/>
        </p:nvSpPr>
        <p:spPr>
          <a:xfrm>
            <a:off x="658166" y="1777008"/>
            <a:ext cx="2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Palatino Linotype" panose="02040502050505030304" pitchFamily="18" charset="0"/>
              </a:rPr>
              <a:t>4. Application </a:t>
            </a:r>
            <a:r>
              <a:rPr lang="it-IT" b="1" dirty="0" err="1">
                <a:latin typeface="Palatino Linotype" panose="02040502050505030304" pitchFamily="18" charset="0"/>
              </a:rPr>
              <a:t>layer</a:t>
            </a:r>
            <a:endParaRPr lang="en-GB" b="1" dirty="0">
              <a:latin typeface="Palatino Linotype" panose="02040502050505030304" pitchFamily="18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206262" y="1488831"/>
            <a:ext cx="145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Alerts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654063" y="1488831"/>
            <a:ext cx="234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Decision-support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998677" y="1488831"/>
            <a:ext cx="12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Event</a:t>
            </a:r>
            <a:r>
              <a:rPr lang="it-IT" dirty="0">
                <a:latin typeface="Palatino Linotype" panose="02040502050505030304" pitchFamily="18" charset="0"/>
              </a:rPr>
              <a:t> log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991601" y="1501647"/>
            <a:ext cx="208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Self-management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5701662" y="2801335"/>
            <a:ext cx="192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Data </a:t>
            </a:r>
            <a:r>
              <a:rPr lang="it-IT" dirty="0" err="1">
                <a:latin typeface="Palatino Linotype" panose="02040502050505030304" pitchFamily="18" charset="0"/>
              </a:rPr>
              <a:t>analyses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8302649" y="2811852"/>
            <a:ext cx="38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Modeling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7527578" y="2808458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Signal</a:t>
            </a:r>
            <a:r>
              <a:rPr lang="it-IT" dirty="0">
                <a:latin typeface="Palatino Linotype" panose="02040502050505030304" pitchFamily="18" charset="0"/>
              </a:rPr>
              <a:t> processing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642052" y="4178031"/>
            <a:ext cx="244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Gateway </a:t>
            </a:r>
            <a:r>
              <a:rPr lang="it-IT" dirty="0" err="1">
                <a:latin typeface="Palatino Linotype" panose="02040502050505030304" pitchFamily="18" charset="0"/>
              </a:rPr>
              <a:t>device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5704075" y="4141499"/>
            <a:ext cx="1922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WiFi</a:t>
            </a:r>
            <a:r>
              <a:rPr lang="it-IT" dirty="0">
                <a:latin typeface="Palatino Linotype" panose="02040502050505030304" pitchFamily="18" charset="0"/>
              </a:rPr>
              <a:t>, </a:t>
            </a:r>
          </a:p>
          <a:p>
            <a:r>
              <a:rPr lang="it-IT" dirty="0">
                <a:latin typeface="Palatino Linotype" panose="02040502050505030304" pitchFamily="18" charset="0"/>
              </a:rPr>
              <a:t>Router 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9174823" y="4234017"/>
            <a:ext cx="192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Internet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6187264" y="5525689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Palatino Linotype" panose="02040502050505030304" pitchFamily="18" charset="0"/>
              </a:rPr>
              <a:t>Sensors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3114146" y="5660879"/>
            <a:ext cx="208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alatino Linotype" panose="02040502050505030304" pitchFamily="18" charset="0"/>
              </a:rPr>
              <a:t>Activity </a:t>
            </a:r>
            <a:r>
              <a:rPr lang="it-IT" sz="1400" dirty="0" err="1">
                <a:latin typeface="Palatino Linotype" panose="02040502050505030304" pitchFamily="18" charset="0"/>
              </a:rPr>
              <a:t>tracker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5068973" y="6332950"/>
            <a:ext cx="208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alatino Linotype" panose="02040502050505030304" pitchFamily="18" charset="0"/>
              </a:rPr>
              <a:t>Blood pressure </a:t>
            </a:r>
            <a:r>
              <a:rPr lang="it-IT" sz="1400" dirty="0" err="1">
                <a:latin typeface="Palatino Linotype" panose="02040502050505030304" pitchFamily="18" charset="0"/>
              </a:rPr>
              <a:t>sensor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7728849" y="5701229"/>
            <a:ext cx="208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alatino Linotype" panose="02040502050505030304" pitchFamily="18" charset="0"/>
              </a:rPr>
              <a:t>ECG </a:t>
            </a:r>
            <a:r>
              <a:rPr lang="it-IT" sz="1400" dirty="0" err="1">
                <a:latin typeface="Palatino Linotype" panose="02040502050505030304" pitchFamily="18" charset="0"/>
              </a:rPr>
              <a:t>sensor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9709775" y="6332949"/>
            <a:ext cx="2086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latin typeface="Palatino Linotype" panose="02040502050505030304" pitchFamily="18" charset="0"/>
              </a:rPr>
              <a:t>Glucose</a:t>
            </a:r>
            <a:r>
              <a:rPr lang="it-IT" sz="1400" dirty="0">
                <a:latin typeface="Palatino Linotype" panose="02040502050505030304" pitchFamily="18" charset="0"/>
              </a:rPr>
              <a:t> </a:t>
            </a:r>
            <a:r>
              <a:rPr lang="it-IT" sz="1400" dirty="0" err="1">
                <a:latin typeface="Palatino Linotype" panose="02040502050505030304" pitchFamily="18" charset="0"/>
              </a:rPr>
              <a:t>sensor</a:t>
            </a:r>
            <a:endParaRPr lang="en-GB" sz="1400" dirty="0">
              <a:latin typeface="Palatino Linotype" panose="02040502050505030304" pitchFamily="18" charset="0"/>
            </a:endParaRPr>
          </a:p>
        </p:txBody>
      </p:sp>
      <p:sp>
        <p:nvSpPr>
          <p:cNvPr id="29" name="Nuvola 28"/>
          <p:cNvSpPr/>
          <p:nvPr/>
        </p:nvSpPr>
        <p:spPr>
          <a:xfrm>
            <a:off x="9087036" y="4595118"/>
            <a:ext cx="1148861" cy="46892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ccia bidirezionale orizzontale 29"/>
          <p:cNvSpPr/>
          <p:nvPr/>
        </p:nvSpPr>
        <p:spPr>
          <a:xfrm>
            <a:off x="4317616" y="4744982"/>
            <a:ext cx="1226738" cy="16919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Immagine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0" b="12302"/>
          <a:stretch/>
        </p:blipFill>
        <p:spPr>
          <a:xfrm>
            <a:off x="6568116" y="4163857"/>
            <a:ext cx="790166" cy="585025"/>
          </a:xfrm>
          <a:prstGeom prst="rect">
            <a:avLst/>
          </a:prstGeom>
        </p:spPr>
      </p:pic>
      <p:sp>
        <p:nvSpPr>
          <p:cNvPr id="34" name="CasellaDiTesto 33"/>
          <p:cNvSpPr txBox="1"/>
          <p:nvPr/>
        </p:nvSpPr>
        <p:spPr>
          <a:xfrm>
            <a:off x="5832653" y="4855596"/>
            <a:ext cx="7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GSM</a:t>
            </a:r>
            <a:endParaRPr lang="en-GB" dirty="0">
              <a:latin typeface="Palatino Linotype" panose="02040502050505030304" pitchFamily="18" charset="0"/>
            </a:endParaRPr>
          </a:p>
        </p:txBody>
      </p:sp>
      <p:pic>
        <p:nvPicPr>
          <p:cNvPr id="35" name="Immagine 3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3" b="9488"/>
          <a:stretch/>
        </p:blipFill>
        <p:spPr>
          <a:xfrm>
            <a:off x="6721426" y="4783171"/>
            <a:ext cx="510962" cy="487222"/>
          </a:xfrm>
          <a:prstGeom prst="rect">
            <a:avLst/>
          </a:prstGeom>
        </p:spPr>
      </p:pic>
      <p:pic>
        <p:nvPicPr>
          <p:cNvPr id="36" name="Immagin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88" y="4505560"/>
            <a:ext cx="791025" cy="791025"/>
          </a:xfrm>
          <a:prstGeom prst="rect">
            <a:avLst/>
          </a:prstGeom>
        </p:spPr>
      </p:pic>
      <p:pic>
        <p:nvPicPr>
          <p:cNvPr id="37" name="Immagin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46" y="1788867"/>
            <a:ext cx="654524" cy="654524"/>
          </a:xfrm>
          <a:prstGeom prst="rect">
            <a:avLst/>
          </a:prstGeom>
        </p:spPr>
      </p:pic>
      <p:pic>
        <p:nvPicPr>
          <p:cNvPr id="38" name="Immagine 37"/>
          <p:cNvPicPr>
            <a:picLocks noChangeAspect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4795"/>
          <a:stretch/>
        </p:blipFill>
        <p:spPr>
          <a:xfrm>
            <a:off x="3308809" y="5959420"/>
            <a:ext cx="966237" cy="672070"/>
          </a:xfrm>
          <a:prstGeom prst="rect">
            <a:avLst/>
          </a:prstGeom>
        </p:spPr>
      </p:pic>
      <p:pic>
        <p:nvPicPr>
          <p:cNvPr id="39" name="Immagine 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1" b="10889"/>
          <a:stretch/>
        </p:blipFill>
        <p:spPr>
          <a:xfrm>
            <a:off x="5261453" y="5725827"/>
            <a:ext cx="815078" cy="617508"/>
          </a:xfrm>
          <a:prstGeom prst="rect">
            <a:avLst/>
          </a:prstGeom>
        </p:spPr>
      </p:pic>
      <p:pic>
        <p:nvPicPr>
          <p:cNvPr id="40" name="Immagine 39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8" t="11966" r="19396" b="26154"/>
          <a:stretch/>
        </p:blipFill>
        <p:spPr>
          <a:xfrm>
            <a:off x="7973057" y="5969126"/>
            <a:ext cx="577215" cy="623737"/>
          </a:xfrm>
          <a:prstGeom prst="rect">
            <a:avLst/>
          </a:prstGeom>
        </p:spPr>
      </p:pic>
      <p:pic>
        <p:nvPicPr>
          <p:cNvPr id="41" name="Immagine 40"/>
          <p:cNvPicPr>
            <a:picLocks noChangeAspect="1"/>
          </p:cNvPicPr>
          <p:nvPr/>
        </p:nvPicPr>
        <p:blipFill rotWithShape="1">
          <a:blip r:embed="rId9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9" r="13195"/>
          <a:stretch/>
        </p:blipFill>
        <p:spPr>
          <a:xfrm>
            <a:off x="9853211" y="5725826"/>
            <a:ext cx="1175410" cy="594235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0"/>
          <a:stretch/>
        </p:blipFill>
        <p:spPr>
          <a:xfrm>
            <a:off x="6165335" y="3177790"/>
            <a:ext cx="738082" cy="631281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204" y="3153651"/>
            <a:ext cx="1082830" cy="693804"/>
          </a:xfrm>
          <a:prstGeom prst="rect">
            <a:avLst/>
          </a:prstGeom>
        </p:spPr>
      </p:pic>
      <p:pic>
        <p:nvPicPr>
          <p:cNvPr id="44" name="Immagin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043" y="3240823"/>
            <a:ext cx="1190766" cy="567904"/>
          </a:xfrm>
          <a:prstGeom prst="rect">
            <a:avLst/>
          </a:prstGeom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biLevel thresh="75000"/>
          </a:blip>
          <a:srcRect l="5016" t="4758" r="50097" b="4943"/>
          <a:stretch>
            <a:fillRect/>
          </a:stretch>
        </p:blipFill>
        <p:spPr bwMode="auto">
          <a:xfrm>
            <a:off x="5510026" y="1846052"/>
            <a:ext cx="638548" cy="65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Immagin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846" y="1812020"/>
            <a:ext cx="725623" cy="725623"/>
          </a:xfrm>
          <a:prstGeom prst="rect">
            <a:avLst/>
          </a:prstGeom>
        </p:spPr>
      </p:pic>
      <p:pic>
        <p:nvPicPr>
          <p:cNvPr id="47" name="Immagine 4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4" t="6540" r="27640"/>
          <a:stretch/>
        </p:blipFill>
        <p:spPr>
          <a:xfrm>
            <a:off x="9655162" y="1833686"/>
            <a:ext cx="423584" cy="722471"/>
          </a:xfrm>
          <a:prstGeom prst="rect">
            <a:avLst/>
          </a:prstGeom>
        </p:spPr>
      </p:pic>
      <p:pic>
        <p:nvPicPr>
          <p:cNvPr id="48" name="Immagine 47"/>
          <p:cNvPicPr>
            <a:picLocks noChangeAspect="1"/>
          </p:cNvPicPr>
          <p:nvPr/>
        </p:nvPicPr>
        <p:blipFill rotWithShape="1">
          <a:blip r:embed="rId1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6" t="16998" r="18567" b="18788"/>
          <a:stretch/>
        </p:blipFill>
        <p:spPr>
          <a:xfrm>
            <a:off x="9727043" y="2044594"/>
            <a:ext cx="291353" cy="198495"/>
          </a:xfrm>
          <a:prstGeom prst="rect">
            <a:avLst/>
          </a:prstGeom>
        </p:spPr>
      </p:pic>
      <p:sp>
        <p:nvSpPr>
          <p:cNvPr id="51" name="Freccia bidirezionale orizzontale 50"/>
          <p:cNvSpPr/>
          <p:nvPr/>
        </p:nvSpPr>
        <p:spPr>
          <a:xfrm>
            <a:off x="7652240" y="4731501"/>
            <a:ext cx="1226738" cy="16919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 rotWithShape="1">
          <a:blip r:embed="rId1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6" r="37156" b="37692"/>
          <a:stretch/>
        </p:blipFill>
        <p:spPr>
          <a:xfrm>
            <a:off x="7301040" y="1809632"/>
            <a:ext cx="464960" cy="700322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3692770" y="2801335"/>
            <a:ext cx="192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Database</a:t>
            </a:r>
            <a:endParaRPr lang="en-GB" dirty="0">
              <a:latin typeface="Palatino Linotype" panose="02040502050505030304" pitchFamily="18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94" b="16165"/>
          <a:stretch/>
        </p:blipFill>
        <p:spPr>
          <a:xfrm>
            <a:off x="3733874" y="3112824"/>
            <a:ext cx="1017056" cy="784655"/>
          </a:xfrm>
          <a:prstGeom prst="rect">
            <a:avLst/>
          </a:prstGeom>
        </p:spPr>
      </p:pic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134" y="5140064"/>
            <a:ext cx="1712287" cy="16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0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</a:t>
            </a:r>
            <a:r>
              <a:rPr lang="it-IT" dirty="0" err="1"/>
              <a:t>techniques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signal from biomarkers can be detected, either directly (e.g., Na</a:t>
            </a:r>
            <a:r>
              <a:rPr lang="en-US" baseline="30000" dirty="0"/>
              <a:t>+</a:t>
            </a:r>
            <a:r>
              <a:rPr lang="en-GB" dirty="0"/>
              <a:t> and K</a:t>
            </a:r>
            <a:r>
              <a:rPr lang="en-US" baseline="30000" dirty="0"/>
              <a:t>+</a:t>
            </a:r>
            <a:r>
              <a:rPr lang="en-GB" dirty="0"/>
              <a:t> in sweat by ion-selective host), or indirectly from other species generated from the reaction between biomarker and recognition element (e.g., glucose measurement via H</a:t>
            </a:r>
            <a:r>
              <a:rPr lang="en-GB" baseline="-25000" dirty="0"/>
              <a:t>2</a:t>
            </a:r>
            <a:r>
              <a:rPr lang="en-GB" dirty="0"/>
              <a:t>O</a:t>
            </a:r>
            <a:r>
              <a:rPr lang="en-GB" baseline="-25000" dirty="0"/>
              <a:t>2</a:t>
            </a:r>
            <a:r>
              <a:rPr lang="en-GB" dirty="0"/>
              <a:t> generated from the glucose oxidase-catalysed reaction)</a:t>
            </a:r>
          </a:p>
          <a:p>
            <a:endParaRPr lang="en-GB" dirty="0"/>
          </a:p>
          <a:p>
            <a:r>
              <a:rPr lang="en-US" dirty="0"/>
              <a:t>Two most popular detection techniques: </a:t>
            </a:r>
          </a:p>
          <a:p>
            <a:endParaRPr lang="en-US" dirty="0"/>
          </a:p>
          <a:p>
            <a:pPr lvl="1"/>
            <a:r>
              <a:rPr lang="en-US" sz="2400" dirty="0" err="1"/>
              <a:t>Optochemical</a:t>
            </a:r>
            <a:r>
              <a:rPr lang="en-US" sz="2400" dirty="0"/>
              <a:t> detection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Electrochemical detection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5C7C-F31D-86A4-E146-8624A3515294}"/>
              </a:ext>
            </a:extLst>
          </p:cNvPr>
          <p:cNvSpPr/>
          <p:nvPr/>
        </p:nvSpPr>
        <p:spPr>
          <a:xfrm>
            <a:off x="922158" y="4759106"/>
            <a:ext cx="3828518" cy="6431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dirty="0"/>
              <a:t>An electrochemical sensor is composed of a sensing or working electrode, a reference electrode, and, in many cases, a counter electrode. </a:t>
            </a:r>
          </a:p>
          <a:p>
            <a:r>
              <a:rPr lang="en-GB" dirty="0"/>
              <a:t>Electrodes are typically placed in contact with a liquid or solid electrolyte.</a:t>
            </a:r>
          </a:p>
          <a:p>
            <a:r>
              <a:rPr lang="en-GB" dirty="0"/>
              <a:t>Electrochemical sensors work on the principle of measuring an electrical parameter of the sample of interest. </a:t>
            </a:r>
          </a:p>
          <a:p>
            <a:r>
              <a:rPr lang="en-GB" dirty="0"/>
              <a:t>Categories based on the measurement approach:</a:t>
            </a:r>
          </a:p>
          <a:p>
            <a:pPr lvl="1"/>
            <a:r>
              <a:rPr lang="en-GB" sz="2400" dirty="0"/>
              <a:t>Potentiometric sensors</a:t>
            </a:r>
          </a:p>
          <a:p>
            <a:pPr lvl="1"/>
            <a:r>
              <a:rPr lang="en-GB" sz="2400" dirty="0" err="1"/>
              <a:t>Amperometric</a:t>
            </a:r>
            <a:r>
              <a:rPr lang="en-GB" sz="2400" dirty="0"/>
              <a:t> sensors</a:t>
            </a:r>
          </a:p>
          <a:p>
            <a:pPr lvl="1"/>
            <a:r>
              <a:rPr lang="it-IT" sz="2400" dirty="0" err="1"/>
              <a:t>Voltammetric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endParaRPr lang="en-GB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19" y="4114800"/>
            <a:ext cx="3893889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(1/3)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260908" cy="5199653"/>
          </a:xfrm>
        </p:spPr>
        <p:txBody>
          <a:bodyPr>
            <a:normAutofit/>
          </a:bodyPr>
          <a:lstStyle/>
          <a:p>
            <a:r>
              <a:rPr lang="en-GB" b="1" dirty="0"/>
              <a:t>Potentiometric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the </a:t>
            </a:r>
            <a:r>
              <a:rPr lang="en-GB" sz="2400" b="1" dirty="0"/>
              <a:t>difference in potentials </a:t>
            </a:r>
            <a:r>
              <a:rPr lang="en-GB" sz="2400" dirty="0"/>
              <a:t>(voltage) between the working electrode and a reference electrode.</a:t>
            </a:r>
          </a:p>
          <a:p>
            <a:pPr lvl="1"/>
            <a:r>
              <a:rPr lang="en-GB" sz="2400" dirty="0"/>
              <a:t> The working electrode is made of a ion-selective material and its potential depends on the concentration of the target ion which is related to the </a:t>
            </a:r>
            <a:r>
              <a:rPr lang="en-GB" sz="2400" dirty="0" err="1"/>
              <a:t>analyte</a:t>
            </a:r>
            <a:r>
              <a:rPr lang="en-GB" sz="2400" dirty="0"/>
              <a:t> of interest.</a:t>
            </a:r>
          </a:p>
          <a:p>
            <a:endParaRPr lang="en-GB" sz="2200" b="1" dirty="0" err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72" y="3346910"/>
            <a:ext cx="3329019" cy="3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1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33" y="2004411"/>
            <a:ext cx="2880765" cy="30911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(2/3)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3" y="1361167"/>
            <a:ext cx="9070760" cy="5199653"/>
          </a:xfrm>
        </p:spPr>
        <p:txBody>
          <a:bodyPr>
            <a:normAutofit/>
          </a:bodyPr>
          <a:lstStyle/>
          <a:p>
            <a:r>
              <a:rPr lang="en-GB" b="1" dirty="0" err="1"/>
              <a:t>Amperometric</a:t>
            </a:r>
            <a:r>
              <a:rPr lang="en-GB" b="1" dirty="0"/>
              <a:t> sensors</a:t>
            </a:r>
            <a:r>
              <a:rPr lang="en-GB" dirty="0"/>
              <a:t>: </a:t>
            </a:r>
          </a:p>
          <a:p>
            <a:pPr lvl="1"/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</a:p>
          <a:p>
            <a:pPr lvl="1"/>
            <a:r>
              <a:rPr lang="en-GB" sz="2400" dirty="0"/>
              <a:t>The potential of the working electrode is maintained at a fixed value (relative to a reference electrode) and the current between the working electrode and the counter (or auxiliary) electrode is measured.</a:t>
            </a:r>
          </a:p>
          <a:p>
            <a:pPr lvl="1"/>
            <a:r>
              <a:rPr lang="en-GB" sz="2400" dirty="0"/>
              <a:t>The working electrode surface contains specific enzymes catalysing a redox (reduction-oxidation) reaction which generates electron transfer (current). </a:t>
            </a:r>
          </a:p>
          <a:p>
            <a:pPr lvl="1"/>
            <a:r>
              <a:rPr lang="en-GB" sz="2400" dirty="0"/>
              <a:t>The working electrode is designed so that the measured current is directly proportional to the concentration of a redox active species of interest in the sample solution.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4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96" y="1943100"/>
            <a:ext cx="4747204" cy="431332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(3/3)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7705175" cy="5199653"/>
          </a:xfrm>
        </p:spPr>
        <p:txBody>
          <a:bodyPr>
            <a:normAutofit/>
          </a:bodyPr>
          <a:lstStyle/>
          <a:p>
            <a:r>
              <a:rPr lang="it-IT" b="1" dirty="0" err="1"/>
              <a:t>Voltammetric</a:t>
            </a:r>
            <a:r>
              <a:rPr lang="it-IT" b="1" dirty="0"/>
              <a:t> </a:t>
            </a:r>
            <a:r>
              <a:rPr lang="it-IT" b="1" dirty="0" err="1"/>
              <a:t>sensors</a:t>
            </a:r>
            <a:r>
              <a:rPr lang="it-IT" dirty="0"/>
              <a:t>: </a:t>
            </a:r>
          </a:p>
          <a:p>
            <a:pPr lvl="1"/>
            <a:r>
              <a:rPr lang="it-IT" sz="2400" dirty="0" err="1"/>
              <a:t>As</a:t>
            </a:r>
            <a:r>
              <a:rPr lang="it-IT" sz="2400" dirty="0"/>
              <a:t> the </a:t>
            </a:r>
            <a:r>
              <a:rPr lang="it-IT" sz="2400" dirty="0" err="1"/>
              <a:t>amperometric</a:t>
            </a:r>
            <a:r>
              <a:rPr lang="it-IT" sz="2400" dirty="0"/>
              <a:t> </a:t>
            </a:r>
            <a:r>
              <a:rPr lang="it-IT" sz="2400" dirty="0" err="1"/>
              <a:t>sensors</a:t>
            </a:r>
            <a:r>
              <a:rPr lang="it-IT" sz="2400" dirty="0"/>
              <a:t>, </a:t>
            </a:r>
            <a:r>
              <a:rPr lang="en-GB" sz="2400" dirty="0"/>
              <a:t>they measure </a:t>
            </a:r>
            <a:r>
              <a:rPr lang="en-GB" sz="2400" b="1" dirty="0"/>
              <a:t>changes in current</a:t>
            </a:r>
            <a:r>
              <a:rPr lang="en-GB" sz="2400" dirty="0"/>
              <a:t>. </a:t>
            </a:r>
            <a:endParaRPr lang="it-IT" sz="2400" dirty="0"/>
          </a:p>
          <a:p>
            <a:pPr lvl="1"/>
            <a:r>
              <a:rPr lang="it-IT" sz="2400" dirty="0"/>
              <a:t>In</a:t>
            </a:r>
            <a:r>
              <a:rPr lang="en-GB" sz="2400" dirty="0"/>
              <a:t>formation about the </a:t>
            </a:r>
            <a:r>
              <a:rPr lang="en-GB" sz="2400" dirty="0" err="1"/>
              <a:t>analyte</a:t>
            </a:r>
            <a:r>
              <a:rPr lang="en-GB" sz="2400" dirty="0"/>
              <a:t> is obtained by measuring the current between the working electrode and the counter electrode as the potential between the working electrode and the reference electrode varies. </a:t>
            </a:r>
          </a:p>
          <a:p>
            <a:pPr lvl="1"/>
            <a:r>
              <a:rPr lang="en-GB" sz="2400" dirty="0"/>
              <a:t>The current, generated by a redox reaction, is proportional to the species of interest.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Electrochemical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: </a:t>
            </a:r>
            <a:r>
              <a:rPr lang="it-IT" dirty="0" err="1"/>
              <a:t>Pros</a:t>
            </a:r>
            <a:r>
              <a:rPr lang="it-IT" dirty="0"/>
              <a:t> and </a:t>
            </a:r>
            <a:r>
              <a:rPr lang="it-IT" dirty="0" err="1"/>
              <a:t>cons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Pros: </a:t>
            </a:r>
          </a:p>
          <a:p>
            <a:pPr lvl="1"/>
            <a:r>
              <a:rPr lang="en-GB" sz="2400" dirty="0"/>
              <a:t>Since this group of techniques directly deals with electrical signals, the signal transduction and processing are simpler than optical detection methods.</a:t>
            </a:r>
          </a:p>
          <a:p>
            <a:pPr lvl="1"/>
            <a:endParaRPr lang="en-GB" sz="2400" dirty="0"/>
          </a:p>
          <a:p>
            <a:r>
              <a:rPr lang="en-GB" dirty="0"/>
              <a:t>Cons: </a:t>
            </a:r>
          </a:p>
          <a:p>
            <a:pPr lvl="1"/>
            <a:r>
              <a:rPr lang="en-GB" sz="2400" dirty="0"/>
              <a:t>They require an electronic hardware (</a:t>
            </a:r>
            <a:r>
              <a:rPr lang="en-GB" sz="2400" dirty="0" err="1"/>
              <a:t>potentiostat</a:t>
            </a:r>
            <a:r>
              <a:rPr lang="en-GB" sz="2400" dirty="0"/>
              <a:t>) to produce the excitation signal and measure the electrical response </a:t>
            </a:r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main obstacle for wearable sensor miniaturization.</a:t>
            </a:r>
          </a:p>
          <a:p>
            <a:pPr lvl="1"/>
            <a:r>
              <a:rPr lang="en-GB" sz="2400" dirty="0"/>
              <a:t>Ions and many electroactive species in the biofluids might interfere with the analysis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the sensor must be carefully designed to achieve selectivity.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2953</Words>
  <Application>Microsoft Macintosh PowerPoint</Application>
  <PresentationFormat>Widescreen</PresentationFormat>
  <Paragraphs>344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Palatino Linotype</vt:lpstr>
      <vt:lpstr>Times New Roman</vt:lpstr>
      <vt:lpstr>Wingdings</vt:lpstr>
      <vt:lpstr>Tema di Office</vt:lpstr>
      <vt:lpstr>PowerPoint Presentation</vt:lpstr>
      <vt:lpstr>Agenda</vt:lpstr>
      <vt:lpstr>Agenda</vt:lpstr>
      <vt:lpstr>Detection techniques</vt:lpstr>
      <vt:lpstr>Electrochemical sensors</vt:lpstr>
      <vt:lpstr>Types of electrochemical sensors (1/3)</vt:lpstr>
      <vt:lpstr>Types of electrochemical sensors (2/3)</vt:lpstr>
      <vt:lpstr>Types of electrochemical sensors (3/3)</vt:lpstr>
      <vt:lpstr>Electrochemical sensors: Pros and cons</vt:lpstr>
      <vt:lpstr>Electrochemical sensors – Example Minimally-invasive electrochemical glucose sensor</vt:lpstr>
      <vt:lpstr>Electrochemical sensors – Example Non-invasive electrochemical glucose sensor</vt:lpstr>
      <vt:lpstr>Sensor characteristics</vt:lpstr>
      <vt:lpstr>Ranges</vt:lpstr>
      <vt:lpstr>Transfer function</vt:lpstr>
      <vt:lpstr>Inverse transfer function</vt:lpstr>
      <vt:lpstr>Common transfer function approximations</vt:lpstr>
      <vt:lpstr>Calibration</vt:lpstr>
      <vt:lpstr>Factory calibration</vt:lpstr>
      <vt:lpstr>Field calibration</vt:lpstr>
      <vt:lpstr>Calibration – Example Minimally-invasive glucose sensor</vt:lpstr>
      <vt:lpstr>Calibration – Example Minimally-invasive glucose sensor</vt:lpstr>
      <vt:lpstr>Sensitivity and non-linearity</vt:lpstr>
      <vt:lpstr>Hysteresis and resolution</vt:lpstr>
      <vt:lpstr>Modifying input and interfering input</vt:lpstr>
      <vt:lpstr>Accuracy and precision </vt:lpstr>
      <vt:lpstr>Systematic error and random error</vt:lpstr>
      <vt:lpstr>Statistical characteristics</vt:lpstr>
      <vt:lpstr>Dynamic characteristics</vt:lpstr>
      <vt:lpstr>Embedded processing unit</vt:lpstr>
      <vt:lpstr>Denoising</vt:lpstr>
      <vt:lpstr>Denoising</vt:lpstr>
      <vt:lpstr>Denoising</vt:lpstr>
      <vt:lpstr>Signal transformation and calibration</vt:lpstr>
      <vt:lpstr>Fault detection</vt:lpstr>
      <vt:lpstr>Communication systems</vt:lpstr>
      <vt:lpstr>The architecture of wearable IoT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375</cp:revision>
  <dcterms:created xsi:type="dcterms:W3CDTF">2021-07-19T09:08:13Z</dcterms:created>
  <dcterms:modified xsi:type="dcterms:W3CDTF">2024-01-30T09:29:46Z</dcterms:modified>
</cp:coreProperties>
</file>