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7" r:id="rId5"/>
    <p:sldId id="280" r:id="rId6"/>
    <p:sldId id="260" r:id="rId7"/>
    <p:sldId id="271" r:id="rId8"/>
    <p:sldId id="270" r:id="rId9"/>
    <p:sldId id="268" r:id="rId10"/>
    <p:sldId id="272" r:id="rId11"/>
    <p:sldId id="261" r:id="rId12"/>
    <p:sldId id="263" r:id="rId13"/>
    <p:sldId id="262" r:id="rId14"/>
    <p:sldId id="264" r:id="rId15"/>
    <p:sldId id="275" r:id="rId16"/>
    <p:sldId id="276" r:id="rId17"/>
    <p:sldId id="277" r:id="rId18"/>
    <p:sldId id="278" r:id="rId19"/>
    <p:sldId id="279" r:id="rId20"/>
    <p:sldId id="282" r:id="rId21"/>
    <p:sldId id="258" r:id="rId22"/>
    <p:sldId id="283" r:id="rId23"/>
    <p:sldId id="266" r:id="rId24"/>
    <p:sldId id="284" r:id="rId25"/>
    <p:sldId id="285" r:id="rId26"/>
    <p:sldId id="286" r:id="rId27"/>
    <p:sldId id="287" r:id="rId28"/>
    <p:sldId id="288" r:id="rId29"/>
    <p:sldId id="289"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EBF1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Stile chiaro 3 - Colore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Stile medio 4 - Colore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16" autoAdjust="0"/>
    <p:restoredTop sz="94660"/>
  </p:normalViewPr>
  <p:slideViewPr>
    <p:cSldViewPr snapToGrid="0">
      <p:cViewPr varScale="1">
        <p:scale>
          <a:sx n="123" d="100"/>
          <a:sy n="123" d="100"/>
        </p:scale>
        <p:origin x="3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BD0CA-8F9C-4380-8AFD-600A0D90DFDA}" type="datetimeFigureOut">
              <a:rPr lang="en-GB" smtClean="0"/>
              <a:t>02/02/2024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C5DFC-85A9-4C89-B923-D32D369DC18C}" type="slidenum">
              <a:rPr lang="en-GB" smtClean="0"/>
              <a:t>‹#›</a:t>
            </a:fld>
            <a:endParaRPr lang="en-GB"/>
          </a:p>
        </p:txBody>
      </p:sp>
    </p:spTree>
    <p:extLst>
      <p:ext uri="{BB962C8B-B14F-4D97-AF65-F5344CB8AC3E}">
        <p14:creationId xmlns:p14="http://schemas.microsoft.com/office/powerpoint/2010/main" val="2489753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21</a:t>
            </a:fld>
            <a:endParaRPr lang="en-GB"/>
          </a:p>
        </p:txBody>
      </p:sp>
    </p:spTree>
    <p:extLst>
      <p:ext uri="{BB962C8B-B14F-4D97-AF65-F5344CB8AC3E}">
        <p14:creationId xmlns:p14="http://schemas.microsoft.com/office/powerpoint/2010/main" val="2459488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452F5A9-226A-479A-BA7C-FE8E1E3031D5}" type="slidenum">
              <a:rPr lang="en-GB" smtClean="0"/>
              <a:t>22</a:t>
            </a:fld>
            <a:endParaRPr lang="en-GB"/>
          </a:p>
        </p:txBody>
      </p:sp>
    </p:spTree>
    <p:extLst>
      <p:ext uri="{BB962C8B-B14F-4D97-AF65-F5344CB8AC3E}">
        <p14:creationId xmlns:p14="http://schemas.microsoft.com/office/powerpoint/2010/main" val="322329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24</a:t>
            </a:fld>
            <a:endParaRPr lang="en-GB"/>
          </a:p>
        </p:txBody>
      </p:sp>
    </p:spTree>
    <p:extLst>
      <p:ext uri="{BB962C8B-B14F-4D97-AF65-F5344CB8AC3E}">
        <p14:creationId xmlns:p14="http://schemas.microsoft.com/office/powerpoint/2010/main" val="432095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25</a:t>
            </a:fld>
            <a:endParaRPr lang="en-GB"/>
          </a:p>
        </p:txBody>
      </p:sp>
    </p:spTree>
    <p:extLst>
      <p:ext uri="{BB962C8B-B14F-4D97-AF65-F5344CB8AC3E}">
        <p14:creationId xmlns:p14="http://schemas.microsoft.com/office/powerpoint/2010/main" val="2361366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452F5A9-226A-479A-BA7C-FE8E1E3031D5}" type="slidenum">
              <a:rPr lang="en-GB" smtClean="0"/>
              <a:t>29</a:t>
            </a:fld>
            <a:endParaRPr lang="en-GB"/>
          </a:p>
        </p:txBody>
      </p:sp>
    </p:spTree>
    <p:extLst>
      <p:ext uri="{BB962C8B-B14F-4D97-AF65-F5344CB8AC3E}">
        <p14:creationId xmlns:p14="http://schemas.microsoft.com/office/powerpoint/2010/main" val="4040559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Fundamentals of computer networks</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Services and </a:t>
            </a:r>
            <a:r>
              <a:rPr lang="it-IT" dirty="0" err="1"/>
              <a:t>primitives</a:t>
            </a:r>
            <a:endParaRPr lang="en-GB" dirty="0"/>
          </a:p>
        </p:txBody>
      </p:sp>
      <p:sp>
        <p:nvSpPr>
          <p:cNvPr id="3" name="Segnaposto contenuto 2"/>
          <p:cNvSpPr>
            <a:spLocks noGrp="1"/>
          </p:cNvSpPr>
          <p:nvPr>
            <p:ph idx="1"/>
          </p:nvPr>
        </p:nvSpPr>
        <p:spPr/>
        <p:txBody>
          <a:bodyPr/>
          <a:lstStyle/>
          <a:p>
            <a:r>
              <a:rPr lang="en-GB" b="1" dirty="0"/>
              <a:t>Service: </a:t>
            </a:r>
            <a:r>
              <a:rPr lang="en-GB" dirty="0"/>
              <a:t>a set of primitives (operations) that a layer provides to the layer above.</a:t>
            </a:r>
          </a:p>
          <a:p>
            <a:pPr lvl="1"/>
            <a:r>
              <a:rPr lang="en-GB" dirty="0"/>
              <a:t>What operations the layer is prepared to perform on behalf of its users</a:t>
            </a:r>
          </a:p>
          <a:p>
            <a:pPr lvl="1"/>
            <a:r>
              <a:rPr lang="en-GB" dirty="0"/>
              <a:t>No information about how these operations are implemented. </a:t>
            </a:r>
          </a:p>
          <a:p>
            <a:pPr lvl="1"/>
            <a:r>
              <a:rPr lang="en-GB" dirty="0"/>
              <a:t>It relates to an interface between two layers, with the lower layer being the service provider and the upper layer being the service user.</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10</a:t>
            </a:fld>
            <a:endParaRPr lang="en-GB"/>
          </a:p>
        </p:txBody>
      </p:sp>
      <p:graphicFrame>
        <p:nvGraphicFramePr>
          <p:cNvPr id="5" name="Tabella 4"/>
          <p:cNvGraphicFramePr>
            <a:graphicFrameLocks noGrp="1"/>
          </p:cNvGraphicFramePr>
          <p:nvPr>
            <p:extLst>
              <p:ext uri="{D42A27DB-BD31-4B8C-83A1-F6EECF244321}">
                <p14:modId xmlns:p14="http://schemas.microsoft.com/office/powerpoint/2010/main" val="3727956536"/>
              </p:ext>
            </p:extLst>
          </p:nvPr>
        </p:nvGraphicFramePr>
        <p:xfrm>
          <a:off x="2326099" y="3735182"/>
          <a:ext cx="7572457" cy="2773680"/>
        </p:xfrm>
        <a:graphic>
          <a:graphicData uri="http://schemas.openxmlformats.org/drawingml/2006/table">
            <a:tbl>
              <a:tblPr firstRow="1" bandRow="1">
                <a:tableStyleId>{93296810-A885-4BE3-A3E7-6D5BEEA58F35}</a:tableStyleId>
              </a:tblPr>
              <a:tblGrid>
                <a:gridCol w="2057511">
                  <a:extLst>
                    <a:ext uri="{9D8B030D-6E8A-4147-A177-3AD203B41FA5}">
                      <a16:colId xmlns:a16="http://schemas.microsoft.com/office/drawing/2014/main" val="2484700247"/>
                    </a:ext>
                  </a:extLst>
                </a:gridCol>
                <a:gridCol w="5514946">
                  <a:extLst>
                    <a:ext uri="{9D8B030D-6E8A-4147-A177-3AD203B41FA5}">
                      <a16:colId xmlns:a16="http://schemas.microsoft.com/office/drawing/2014/main" val="2495377281"/>
                    </a:ext>
                  </a:extLst>
                </a:gridCol>
              </a:tblGrid>
              <a:tr h="370840">
                <a:tc>
                  <a:txBody>
                    <a:bodyPr/>
                    <a:lstStyle/>
                    <a:p>
                      <a:pPr algn="ctr"/>
                      <a:r>
                        <a:rPr lang="it-IT" sz="2000" dirty="0">
                          <a:latin typeface="Palatino Linotype" panose="02040502050505030304" pitchFamily="18" charset="0"/>
                        </a:rPr>
                        <a:t>Primitive</a:t>
                      </a:r>
                      <a:endParaRPr lang="en-GB" sz="2000" dirty="0">
                        <a:latin typeface="Palatino Linotype" panose="02040502050505030304" pitchFamily="18" charset="0"/>
                      </a:endParaRPr>
                    </a:p>
                  </a:txBody>
                  <a:tcPr/>
                </a:tc>
                <a:tc>
                  <a:txBody>
                    <a:bodyPr/>
                    <a:lstStyle/>
                    <a:p>
                      <a:pPr algn="ctr"/>
                      <a:r>
                        <a:rPr lang="it-IT" sz="2000" dirty="0" err="1">
                          <a:latin typeface="Palatino Linotype" panose="02040502050505030304" pitchFamily="18" charset="0"/>
                        </a:rPr>
                        <a:t>Meaning</a:t>
                      </a:r>
                      <a:endParaRPr lang="en-GB" sz="2000" dirty="0">
                        <a:latin typeface="Palatino Linotype" panose="02040502050505030304" pitchFamily="18" charset="0"/>
                      </a:endParaRPr>
                    </a:p>
                  </a:txBody>
                  <a:tcPr/>
                </a:tc>
                <a:extLst>
                  <a:ext uri="{0D108BD9-81ED-4DB2-BD59-A6C34878D82A}">
                    <a16:rowId xmlns:a16="http://schemas.microsoft.com/office/drawing/2014/main" val="1473213367"/>
                  </a:ext>
                </a:extLst>
              </a:tr>
              <a:tr h="370840">
                <a:tc>
                  <a:txBody>
                    <a:bodyPr/>
                    <a:lstStyle/>
                    <a:p>
                      <a:r>
                        <a:rPr lang="it-IT" sz="2000" dirty="0">
                          <a:latin typeface="Palatino Linotype" panose="02040502050505030304" pitchFamily="18" charset="0"/>
                        </a:rPr>
                        <a:t>LISTEN</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Block waiting for an incoming connection</a:t>
                      </a:r>
                      <a:endParaRPr lang="en-GB" sz="2000" dirty="0">
                        <a:latin typeface="Palatino Linotype" panose="02040502050505030304" pitchFamily="18" charset="0"/>
                      </a:endParaRPr>
                    </a:p>
                  </a:txBody>
                  <a:tcPr/>
                </a:tc>
                <a:extLst>
                  <a:ext uri="{0D108BD9-81ED-4DB2-BD59-A6C34878D82A}">
                    <a16:rowId xmlns:a16="http://schemas.microsoft.com/office/drawing/2014/main" val="1044071627"/>
                  </a:ext>
                </a:extLst>
              </a:tr>
              <a:tr h="370840">
                <a:tc>
                  <a:txBody>
                    <a:bodyPr/>
                    <a:lstStyle/>
                    <a:p>
                      <a:r>
                        <a:rPr lang="it-IT" sz="2000" dirty="0">
                          <a:latin typeface="Palatino Linotype" panose="02040502050505030304" pitchFamily="18" charset="0"/>
                        </a:rPr>
                        <a:t>CONNECT</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Establish a connection with a waiting peer</a:t>
                      </a:r>
                      <a:endParaRPr lang="en-GB" sz="2000" dirty="0">
                        <a:latin typeface="Palatino Linotype" panose="02040502050505030304" pitchFamily="18" charset="0"/>
                      </a:endParaRPr>
                    </a:p>
                  </a:txBody>
                  <a:tcPr/>
                </a:tc>
                <a:extLst>
                  <a:ext uri="{0D108BD9-81ED-4DB2-BD59-A6C34878D82A}">
                    <a16:rowId xmlns:a16="http://schemas.microsoft.com/office/drawing/2014/main" val="1754100155"/>
                  </a:ext>
                </a:extLst>
              </a:tr>
              <a:tr h="370840">
                <a:tc>
                  <a:txBody>
                    <a:bodyPr/>
                    <a:lstStyle/>
                    <a:p>
                      <a:r>
                        <a:rPr lang="it-IT" sz="2000" dirty="0">
                          <a:latin typeface="Palatino Linotype" panose="02040502050505030304" pitchFamily="18" charset="0"/>
                        </a:rPr>
                        <a:t>ACCEPT</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Accept an incoming connection from a peer</a:t>
                      </a:r>
                      <a:endParaRPr lang="en-GB" sz="2000" dirty="0">
                        <a:latin typeface="Palatino Linotype" panose="02040502050505030304" pitchFamily="18" charset="0"/>
                      </a:endParaRPr>
                    </a:p>
                  </a:txBody>
                  <a:tcPr/>
                </a:tc>
                <a:extLst>
                  <a:ext uri="{0D108BD9-81ED-4DB2-BD59-A6C34878D82A}">
                    <a16:rowId xmlns:a16="http://schemas.microsoft.com/office/drawing/2014/main" val="2331133742"/>
                  </a:ext>
                </a:extLst>
              </a:tr>
              <a:tr h="370840">
                <a:tc>
                  <a:txBody>
                    <a:bodyPr/>
                    <a:lstStyle/>
                    <a:p>
                      <a:r>
                        <a:rPr lang="it-IT" sz="2000" dirty="0">
                          <a:latin typeface="Palatino Linotype" panose="02040502050505030304" pitchFamily="18" charset="0"/>
                        </a:rPr>
                        <a:t>RECEIVE</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Block waiting for an incoming message</a:t>
                      </a:r>
                      <a:endParaRPr lang="en-GB" sz="2000" dirty="0">
                        <a:latin typeface="Palatino Linotype" panose="02040502050505030304" pitchFamily="18" charset="0"/>
                      </a:endParaRPr>
                    </a:p>
                  </a:txBody>
                  <a:tcPr/>
                </a:tc>
                <a:extLst>
                  <a:ext uri="{0D108BD9-81ED-4DB2-BD59-A6C34878D82A}">
                    <a16:rowId xmlns:a16="http://schemas.microsoft.com/office/drawing/2014/main" val="2213472570"/>
                  </a:ext>
                </a:extLst>
              </a:tr>
              <a:tr h="370840">
                <a:tc>
                  <a:txBody>
                    <a:bodyPr/>
                    <a:lstStyle/>
                    <a:p>
                      <a:r>
                        <a:rPr lang="it-IT" sz="2000" dirty="0">
                          <a:latin typeface="Palatino Linotype" panose="02040502050505030304" pitchFamily="18" charset="0"/>
                        </a:rPr>
                        <a:t>SEND</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Send a message to the peer</a:t>
                      </a:r>
                      <a:endParaRPr lang="en-GB" sz="2000" dirty="0">
                        <a:latin typeface="Palatino Linotype" panose="02040502050505030304" pitchFamily="18" charset="0"/>
                      </a:endParaRPr>
                    </a:p>
                  </a:txBody>
                  <a:tcPr/>
                </a:tc>
                <a:extLst>
                  <a:ext uri="{0D108BD9-81ED-4DB2-BD59-A6C34878D82A}">
                    <a16:rowId xmlns:a16="http://schemas.microsoft.com/office/drawing/2014/main" val="1594829731"/>
                  </a:ext>
                </a:extLst>
              </a:tr>
              <a:tr h="370840">
                <a:tc>
                  <a:txBody>
                    <a:bodyPr/>
                    <a:lstStyle/>
                    <a:p>
                      <a:r>
                        <a:rPr lang="it-IT" sz="2000" dirty="0">
                          <a:latin typeface="Palatino Linotype" panose="02040502050505030304" pitchFamily="18" charset="0"/>
                        </a:rPr>
                        <a:t>DISCONNECT</a:t>
                      </a:r>
                      <a:endParaRPr lang="en-GB" sz="2000" dirty="0">
                        <a:latin typeface="Palatino Linotype" panose="02040502050505030304" pitchFamily="18" charset="0"/>
                      </a:endParaRPr>
                    </a:p>
                  </a:txBody>
                  <a:tcPr/>
                </a:tc>
                <a:tc>
                  <a:txBody>
                    <a:bodyPr/>
                    <a:lstStyle/>
                    <a:p>
                      <a:r>
                        <a:rPr lang="en-GB" sz="2000" b="0" i="0" u="none" strike="noStrike" kern="1200" baseline="0" dirty="0">
                          <a:solidFill>
                            <a:schemeClr val="dk1"/>
                          </a:solidFill>
                          <a:latin typeface="Palatino Linotype" panose="02040502050505030304" pitchFamily="18" charset="0"/>
                          <a:ea typeface="+mn-ea"/>
                          <a:cs typeface="+mn-cs"/>
                        </a:rPr>
                        <a:t>Terminate a connection</a:t>
                      </a:r>
                      <a:endParaRPr lang="en-GB" sz="2000" dirty="0">
                        <a:latin typeface="Palatino Linotype" panose="02040502050505030304" pitchFamily="18" charset="0"/>
                      </a:endParaRPr>
                    </a:p>
                  </a:txBody>
                  <a:tcPr/>
                </a:tc>
                <a:extLst>
                  <a:ext uri="{0D108BD9-81ED-4DB2-BD59-A6C34878D82A}">
                    <a16:rowId xmlns:a16="http://schemas.microsoft.com/office/drawing/2014/main" val="2518255275"/>
                  </a:ext>
                </a:extLst>
              </a:tr>
            </a:tbl>
          </a:graphicData>
        </a:graphic>
      </p:graphicFrame>
      <p:sp>
        <p:nvSpPr>
          <p:cNvPr id="6" name="CasellaDiTesto 5"/>
          <p:cNvSpPr txBox="1"/>
          <p:nvPr/>
        </p:nvSpPr>
        <p:spPr>
          <a:xfrm>
            <a:off x="2326099" y="3316909"/>
            <a:ext cx="7572457" cy="400110"/>
          </a:xfrm>
          <a:prstGeom prst="rect">
            <a:avLst/>
          </a:prstGeom>
          <a:noFill/>
        </p:spPr>
        <p:txBody>
          <a:bodyPr wrap="square" rtlCol="0">
            <a:spAutoFit/>
          </a:bodyPr>
          <a:lstStyle/>
          <a:p>
            <a:pPr algn="ctr"/>
            <a:r>
              <a:rPr lang="en-US" sz="2000" dirty="0">
                <a:latin typeface="Palatino Linotype" panose="02040502050505030304" pitchFamily="18" charset="0"/>
              </a:rPr>
              <a:t>Examples of primitives for a simple connection-oriented service</a:t>
            </a:r>
          </a:p>
        </p:txBody>
      </p:sp>
    </p:spTree>
    <p:extLst>
      <p:ext uri="{BB962C8B-B14F-4D97-AF65-F5344CB8AC3E}">
        <p14:creationId xmlns:p14="http://schemas.microsoft.com/office/powerpoint/2010/main" val="1389862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Connection-</a:t>
            </a:r>
            <a:r>
              <a:rPr lang="it-IT" dirty="0" err="1"/>
              <a:t>oriented</a:t>
            </a:r>
            <a:r>
              <a:rPr lang="it-IT" dirty="0"/>
              <a:t> vs </a:t>
            </a:r>
            <a:r>
              <a:rPr lang="it-IT" dirty="0" err="1"/>
              <a:t>connectionless</a:t>
            </a:r>
            <a:r>
              <a:rPr lang="it-IT" dirty="0"/>
              <a:t> </a:t>
            </a:r>
            <a:r>
              <a:rPr lang="it-IT" dirty="0" err="1"/>
              <a:t>services</a:t>
            </a:r>
            <a:endParaRPr lang="en-GB" dirty="0"/>
          </a:p>
        </p:txBody>
      </p:sp>
      <p:sp>
        <p:nvSpPr>
          <p:cNvPr id="3" name="Segnaposto contenuto 2"/>
          <p:cNvSpPr>
            <a:spLocks noGrp="1"/>
          </p:cNvSpPr>
          <p:nvPr>
            <p:ph idx="1"/>
          </p:nvPr>
        </p:nvSpPr>
        <p:spPr>
          <a:xfrm>
            <a:off x="428172" y="1361167"/>
            <a:ext cx="11502160" cy="4858203"/>
          </a:xfrm>
        </p:spPr>
        <p:txBody>
          <a:bodyPr>
            <a:normAutofit lnSpcReduction="10000"/>
          </a:bodyPr>
          <a:lstStyle/>
          <a:p>
            <a:pPr marL="0" indent="0">
              <a:buNone/>
            </a:pPr>
            <a:r>
              <a:rPr lang="en-GB" b="1" dirty="0"/>
              <a:t>Two types of service</a:t>
            </a:r>
            <a:r>
              <a:rPr lang="en-GB" dirty="0"/>
              <a:t>:</a:t>
            </a:r>
          </a:p>
          <a:p>
            <a:pPr marL="0" indent="0">
              <a:buNone/>
            </a:pPr>
            <a:endParaRPr lang="en-GB" dirty="0"/>
          </a:p>
          <a:p>
            <a:r>
              <a:rPr lang="en-GB" b="1" dirty="0"/>
              <a:t>Connection-oriented service: </a:t>
            </a:r>
            <a:r>
              <a:rPr lang="en-GB" dirty="0"/>
              <a:t>the service user first establishes a connection with the receiver, then it uses the connection to send data, and finally it releases the connection (like in a telephone communication).</a:t>
            </a:r>
          </a:p>
          <a:p>
            <a:pPr lvl="1"/>
            <a:r>
              <a:rPr lang="en-GB" dirty="0"/>
              <a:t>In most cases the order of data bits is preserved </a:t>
            </a:r>
            <a:r>
              <a:rPr lang="en-GB" dirty="0">
                <a:sym typeface="Wingdings" panose="05000000000000000000" pitchFamily="2" charset="2"/>
              </a:rPr>
              <a:t></a:t>
            </a:r>
            <a:r>
              <a:rPr lang="en-GB" dirty="0"/>
              <a:t> bits arrive in the same order they were sent.</a:t>
            </a:r>
          </a:p>
          <a:p>
            <a:pPr lvl="1"/>
            <a:endParaRPr lang="en-GB" dirty="0"/>
          </a:p>
          <a:p>
            <a:r>
              <a:rPr lang="en-GB" b="1" dirty="0"/>
              <a:t>Connectionless</a:t>
            </a:r>
            <a:r>
              <a:rPr lang="en-GB" dirty="0"/>
              <a:t> </a:t>
            </a:r>
            <a:r>
              <a:rPr lang="en-GB" b="1" dirty="0"/>
              <a:t>service</a:t>
            </a:r>
            <a:r>
              <a:rPr lang="en-GB" dirty="0"/>
              <a:t>: each message carries the full destination address and each one is sent independently on the subsequent messages (like in postal system). </a:t>
            </a:r>
          </a:p>
          <a:p>
            <a:pPr lvl="1"/>
            <a:r>
              <a:rPr lang="en-GB" dirty="0"/>
              <a:t>Normally, when two messages are sent to the same destination, the first one sent will be the first one to arrive. However, it is possible that the first one sent can be delayed so that the second one arrives first.</a:t>
            </a:r>
          </a:p>
          <a:p>
            <a:pPr lvl="1"/>
            <a:r>
              <a:rPr lang="it-IT" dirty="0"/>
              <a:t>The </a:t>
            </a:r>
            <a:r>
              <a:rPr lang="it-IT" dirty="0" err="1"/>
              <a:t>messages</a:t>
            </a:r>
            <a:r>
              <a:rPr lang="it-IT" dirty="0"/>
              <a:t> in a </a:t>
            </a:r>
            <a:r>
              <a:rPr lang="it-IT" dirty="0" err="1"/>
              <a:t>connectionless</a:t>
            </a:r>
            <a:r>
              <a:rPr lang="it-IT" dirty="0"/>
              <a:t> service are </a:t>
            </a:r>
            <a:r>
              <a:rPr lang="it-IT" dirty="0" err="1"/>
              <a:t>also</a:t>
            </a:r>
            <a:r>
              <a:rPr lang="it-IT" dirty="0"/>
              <a:t> </a:t>
            </a:r>
            <a:r>
              <a:rPr lang="it-IT" dirty="0" err="1"/>
              <a:t>called</a:t>
            </a:r>
            <a:r>
              <a:rPr lang="it-IT" dirty="0"/>
              <a:t> </a:t>
            </a:r>
            <a:r>
              <a:rPr lang="it-IT" b="1" dirty="0" err="1"/>
              <a:t>datagram</a:t>
            </a:r>
            <a:r>
              <a:rPr lang="it-IT" dirty="0"/>
              <a: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89701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466" y="3429000"/>
            <a:ext cx="6085380" cy="3111322"/>
          </a:xfrm>
          <a:prstGeom prst="rect">
            <a:avLst/>
          </a:prstGeom>
        </p:spPr>
      </p:pic>
      <p:sp>
        <p:nvSpPr>
          <p:cNvPr id="2" name="Titolo 1"/>
          <p:cNvSpPr>
            <a:spLocks noGrp="1"/>
          </p:cNvSpPr>
          <p:nvPr>
            <p:ph type="title"/>
          </p:nvPr>
        </p:nvSpPr>
        <p:spPr/>
        <p:txBody>
          <a:bodyPr/>
          <a:lstStyle/>
          <a:p>
            <a:r>
              <a:rPr lang="it-IT" dirty="0" err="1"/>
              <a:t>Reliable</a:t>
            </a:r>
            <a:r>
              <a:rPr lang="it-IT" dirty="0"/>
              <a:t> vs. </a:t>
            </a:r>
            <a:r>
              <a:rPr lang="it-IT" dirty="0" err="1"/>
              <a:t>unrealiable</a:t>
            </a:r>
            <a:r>
              <a:rPr lang="it-IT" dirty="0"/>
              <a:t> </a:t>
            </a:r>
            <a:r>
              <a:rPr lang="it-IT" dirty="0" err="1"/>
              <a:t>services</a:t>
            </a:r>
            <a:endParaRPr lang="en-GB" dirty="0"/>
          </a:p>
        </p:txBody>
      </p:sp>
      <p:sp>
        <p:nvSpPr>
          <p:cNvPr id="3" name="Segnaposto contenuto 2"/>
          <p:cNvSpPr>
            <a:spLocks noGrp="1"/>
          </p:cNvSpPr>
          <p:nvPr>
            <p:ph idx="1"/>
          </p:nvPr>
        </p:nvSpPr>
        <p:spPr>
          <a:xfrm>
            <a:off x="428172" y="1202739"/>
            <a:ext cx="11495028" cy="4858203"/>
          </a:xfrm>
        </p:spPr>
        <p:txBody>
          <a:bodyPr/>
          <a:lstStyle/>
          <a:p>
            <a:r>
              <a:rPr lang="it-IT" sz="2200" dirty="0"/>
              <a:t>A </a:t>
            </a:r>
            <a:r>
              <a:rPr lang="it-IT" sz="2200" b="1" dirty="0" err="1"/>
              <a:t>reliable</a:t>
            </a:r>
            <a:r>
              <a:rPr lang="it-IT" sz="2200" dirty="0"/>
              <a:t> service </a:t>
            </a:r>
            <a:r>
              <a:rPr lang="it-IT" sz="2200" dirty="0" err="1"/>
              <a:t>never</a:t>
            </a:r>
            <a:r>
              <a:rPr lang="it-IT" sz="2200" dirty="0"/>
              <a:t> </a:t>
            </a:r>
            <a:r>
              <a:rPr lang="it-IT" sz="2200" dirty="0" err="1"/>
              <a:t>looses</a:t>
            </a:r>
            <a:r>
              <a:rPr lang="it-IT" sz="2200" dirty="0"/>
              <a:t> data: </a:t>
            </a:r>
            <a:r>
              <a:rPr lang="en-GB" sz="2200" dirty="0"/>
              <a:t>the receiver acknowledges the receipt of each message so the sender is sure that it arrived. </a:t>
            </a:r>
          </a:p>
          <a:p>
            <a:r>
              <a:rPr lang="en-GB" sz="2200" dirty="0"/>
              <a:t>The acknowledgement process introduces overhead and delays, sometimes undesirable.</a:t>
            </a:r>
          </a:p>
          <a:p>
            <a:pPr lvl="1"/>
            <a:r>
              <a:rPr lang="en-GB" dirty="0"/>
              <a:t>E.g. in a telephone communication it is less disruptive to hear a bit of noise on the line from time to time than to experience a delay waiting for acknowledgements.</a:t>
            </a:r>
          </a:p>
          <a:p>
            <a:r>
              <a:rPr lang="it-IT" sz="2200" dirty="0"/>
              <a:t>An </a:t>
            </a:r>
            <a:r>
              <a:rPr lang="it-IT" sz="2200" b="1" dirty="0" err="1"/>
              <a:t>unreliable</a:t>
            </a:r>
            <a:r>
              <a:rPr lang="it-IT" sz="2200" dirty="0"/>
              <a:t> service </a:t>
            </a:r>
            <a:r>
              <a:rPr lang="it-IT" sz="2200" dirty="0" err="1"/>
              <a:t>does</a:t>
            </a:r>
            <a:r>
              <a:rPr lang="it-IT" sz="2200" dirty="0"/>
              <a:t> </a:t>
            </a:r>
            <a:r>
              <a:rPr lang="it-IT" sz="2200" dirty="0" err="1"/>
              <a:t>not</a:t>
            </a:r>
            <a:r>
              <a:rPr lang="it-IT" sz="2200" dirty="0"/>
              <a:t> </a:t>
            </a:r>
            <a:r>
              <a:rPr lang="it-IT" sz="2200" dirty="0" err="1"/>
              <a:t>return</a:t>
            </a:r>
            <a:r>
              <a:rPr lang="it-IT" sz="2200" dirty="0"/>
              <a:t> an </a:t>
            </a:r>
            <a:r>
              <a:rPr lang="en-GB" sz="2200" dirty="0"/>
              <a:t>acknowledgement to the sender</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608118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Protocol vs. service</a:t>
            </a:r>
          </a:p>
        </p:txBody>
      </p:sp>
      <p:sp>
        <p:nvSpPr>
          <p:cNvPr id="3" name="Segnaposto contenuto 2"/>
          <p:cNvSpPr>
            <a:spLocks noGrp="1"/>
          </p:cNvSpPr>
          <p:nvPr>
            <p:ph idx="1"/>
          </p:nvPr>
        </p:nvSpPr>
        <p:spPr/>
        <p:txBody>
          <a:bodyPr>
            <a:normAutofit/>
          </a:bodyPr>
          <a:lstStyle/>
          <a:p>
            <a:r>
              <a:rPr lang="it-IT" b="1" dirty="0" err="1"/>
              <a:t>Protocol</a:t>
            </a:r>
            <a:r>
              <a:rPr lang="it-IT" dirty="0"/>
              <a:t>: </a:t>
            </a:r>
            <a:r>
              <a:rPr lang="en-GB" dirty="0"/>
              <a:t>The set of rules governing the format and meaning of the packets, or messages that are exchanged by the </a:t>
            </a:r>
            <a:r>
              <a:rPr lang="en-GB" u="sng" dirty="0"/>
              <a:t>peer entities within a layer</a:t>
            </a:r>
            <a:r>
              <a:rPr lang="en-GB" dirty="0"/>
              <a:t>.</a:t>
            </a:r>
          </a:p>
          <a:p>
            <a:r>
              <a:rPr lang="en-GB" b="1" dirty="0"/>
              <a:t>Service:</a:t>
            </a:r>
            <a:r>
              <a:rPr lang="en-GB" i="1" dirty="0"/>
              <a:t> </a:t>
            </a:r>
            <a:r>
              <a:rPr lang="en-GB" dirty="0"/>
              <a:t>the set of primitives (operations) that a layer provides to the layer above it. They are related to the </a:t>
            </a:r>
            <a:r>
              <a:rPr lang="en-GB" u="sng" dirty="0"/>
              <a:t>interfaces between layers</a:t>
            </a:r>
            <a:r>
              <a:rPr lang="en-GB" dirty="0"/>
              <a:t>. </a:t>
            </a:r>
          </a:p>
          <a:p>
            <a:r>
              <a:rPr lang="en-GB" dirty="0"/>
              <a:t>The protocol of layer k defines the implementation details of services which layer k provides to users of layer k+1; such details are not visible to users of layer k+1.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13</a:t>
            </a:fld>
            <a:endParaRPr lang="en-GB"/>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8044" y="3790268"/>
            <a:ext cx="6348570" cy="2883600"/>
          </a:xfrm>
          <a:prstGeom prst="rect">
            <a:avLst/>
          </a:prstGeom>
        </p:spPr>
      </p:pic>
    </p:spTree>
    <p:extLst>
      <p:ext uri="{BB962C8B-B14F-4D97-AF65-F5344CB8AC3E}">
        <p14:creationId xmlns:p14="http://schemas.microsoft.com/office/powerpoint/2010/main" val="3082954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a:t>
            </a:r>
            <a:endParaRPr lang="en-GB" dirty="0"/>
          </a:p>
        </p:txBody>
      </p:sp>
      <p:sp>
        <p:nvSpPr>
          <p:cNvPr id="3" name="Segnaposto contenuto 2"/>
          <p:cNvSpPr>
            <a:spLocks noGrp="1"/>
          </p:cNvSpPr>
          <p:nvPr>
            <p:ph idx="1"/>
          </p:nvPr>
        </p:nvSpPr>
        <p:spPr>
          <a:xfrm>
            <a:off x="3955473" y="2057152"/>
            <a:ext cx="7896431" cy="2802030"/>
          </a:xfrm>
        </p:spPr>
        <p:txBody>
          <a:bodyPr>
            <a:normAutofit/>
          </a:bodyPr>
          <a:lstStyle/>
          <a:p>
            <a:r>
              <a:rPr lang="en-GB" b="1" dirty="0"/>
              <a:t>Worldwide Internet</a:t>
            </a:r>
            <a:r>
              <a:rPr lang="en-GB" dirty="0"/>
              <a:t>: the global system of interconnected computer networks that uses the Internet protocol suite (TCP/IP) to communicate between networks and devices.</a:t>
            </a:r>
            <a:endParaRPr lang="it-IT" dirty="0"/>
          </a:p>
          <a:p>
            <a:r>
              <a:rPr lang="it-IT" dirty="0"/>
              <a:t>The </a:t>
            </a:r>
            <a:r>
              <a:rPr lang="it-IT" dirty="0" err="1"/>
              <a:t>reference</a:t>
            </a:r>
            <a:r>
              <a:rPr lang="it-IT" dirty="0"/>
              <a:t> model </a:t>
            </a:r>
            <a:r>
              <a:rPr lang="it-IT" dirty="0" err="1"/>
              <a:t>used</a:t>
            </a:r>
            <a:r>
              <a:rPr lang="it-IT" dirty="0"/>
              <a:t> by the </a:t>
            </a:r>
            <a:r>
              <a:rPr lang="it-IT" dirty="0" err="1"/>
              <a:t>worldwide</a:t>
            </a:r>
            <a:r>
              <a:rPr lang="it-IT" dirty="0"/>
              <a:t> Internet </a:t>
            </a:r>
            <a:r>
              <a:rPr lang="it-IT" dirty="0" err="1"/>
              <a:t>is</a:t>
            </a:r>
            <a:r>
              <a:rPr lang="it-IT" dirty="0"/>
              <a:t> </a:t>
            </a:r>
            <a:r>
              <a:rPr lang="it-IT" dirty="0" err="1"/>
              <a:t>called</a:t>
            </a:r>
            <a:r>
              <a:rPr lang="it-IT" dirty="0"/>
              <a:t> </a:t>
            </a:r>
            <a:r>
              <a:rPr lang="it-IT" b="1" dirty="0"/>
              <a:t>TCP/IP </a:t>
            </a:r>
            <a:r>
              <a:rPr lang="it-IT" b="1" dirty="0" err="1"/>
              <a:t>reference</a:t>
            </a:r>
            <a:r>
              <a:rPr lang="it-IT" b="1" dirty="0"/>
              <a:t> model </a:t>
            </a:r>
            <a:r>
              <a:rPr lang="it-IT" dirty="0"/>
              <a:t>and </a:t>
            </a:r>
            <a:r>
              <a:rPr lang="it-IT" dirty="0" err="1"/>
              <a:t>it</a:t>
            </a:r>
            <a:r>
              <a:rPr lang="it-IT" dirty="0"/>
              <a:t> </a:t>
            </a:r>
            <a:r>
              <a:rPr lang="it-IT" dirty="0" err="1"/>
              <a:t>was</a:t>
            </a:r>
            <a:r>
              <a:rPr lang="it-IT" dirty="0"/>
              <a:t> </a:t>
            </a:r>
            <a:r>
              <a:rPr lang="it-IT" dirty="0" err="1"/>
              <a:t>introduced</a:t>
            </a:r>
            <a:r>
              <a:rPr lang="it-IT" dirty="0"/>
              <a:t> by </a:t>
            </a:r>
            <a:r>
              <a:rPr lang="en-GB" dirty="0"/>
              <a:t>Cerf and Kahn in 1974.</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14</a:t>
            </a:fld>
            <a:endParaRPr lang="en-GB"/>
          </a:p>
        </p:txBody>
      </p:sp>
      <p:sp>
        <p:nvSpPr>
          <p:cNvPr id="5" name="Rettangolo arrotondato 4"/>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Link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6" name="Rettangolo arrotondato 5"/>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Network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7" name="Rettangolo arrotondato 6"/>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Transport</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8" name="Rettangolo arrotondato 7"/>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Application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3" name="Rettangolo arrotondato 12"/>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Physical</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Tree>
    <p:extLst>
      <p:ext uri="{BB962C8B-B14F-4D97-AF65-F5344CB8AC3E}">
        <p14:creationId xmlns:p14="http://schemas.microsoft.com/office/powerpoint/2010/main" val="3747566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sp>
        <p:nvSpPr>
          <p:cNvPr id="10" name="Rettangolo arrotondato 9"/>
          <p:cNvSpPr/>
          <p:nvPr/>
        </p:nvSpPr>
        <p:spPr>
          <a:xfrm>
            <a:off x="4495799" y="1574365"/>
            <a:ext cx="6830291" cy="2588926"/>
          </a:xfrm>
          <a:prstGeom prst="round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It includes the protocols used by applications running on different hosts to communicate</a:t>
            </a:r>
            <a:endParaRPr lang="en-GB" sz="2400" dirty="0">
              <a:latin typeface="Palatino Linotype" panose="02040502050505030304" pitchFamily="18" charset="0"/>
            </a:endParaRPr>
          </a:p>
          <a:p>
            <a:pPr marL="285750" indent="-285750">
              <a:buClr>
                <a:srgbClr val="00B050"/>
              </a:buClr>
              <a:buFont typeface="Wingdings" panose="05000000000000000000" pitchFamily="2" charset="2"/>
              <a:buChar char="Ø"/>
            </a:pPr>
            <a:r>
              <a:rPr lang="it-IT" sz="2400" dirty="0" err="1">
                <a:latin typeface="Palatino Linotype" panose="02040502050505030304" pitchFamily="18" charset="0"/>
              </a:rPr>
              <a:t>Example</a:t>
            </a:r>
            <a:r>
              <a:rPr lang="it-IT" sz="2400" dirty="0">
                <a:latin typeface="Palatino Linotype" panose="02040502050505030304" pitchFamily="18" charset="0"/>
              </a:rPr>
              <a:t>: A Web browser can </a:t>
            </a:r>
            <a:r>
              <a:rPr lang="it-IT" sz="2400" dirty="0" err="1">
                <a:latin typeface="Palatino Linotype" panose="02040502050505030304" pitchFamily="18" charset="0"/>
              </a:rPr>
              <a:t>send</a:t>
            </a:r>
            <a:r>
              <a:rPr lang="it-IT" sz="2400" dirty="0">
                <a:latin typeface="Palatino Linotype" panose="02040502050505030304" pitchFamily="18" charset="0"/>
              </a:rPr>
              <a:t> </a:t>
            </a:r>
            <a:r>
              <a:rPr lang="it-IT" sz="2400" dirty="0" err="1">
                <a:latin typeface="Palatino Linotype" panose="02040502050505030304" pitchFamily="18" charset="0"/>
              </a:rPr>
              <a:t>requests</a:t>
            </a:r>
            <a:r>
              <a:rPr lang="it-IT" sz="2400" dirty="0">
                <a:latin typeface="Palatino Linotype" panose="02040502050505030304" pitchFamily="18" charset="0"/>
              </a:rPr>
              <a:t> to a Web server </a:t>
            </a:r>
            <a:r>
              <a:rPr lang="it-IT" sz="2400" dirty="0" err="1">
                <a:latin typeface="Palatino Linotype" panose="02040502050505030304" pitchFamily="18" charset="0"/>
              </a:rPr>
              <a:t>using</a:t>
            </a:r>
            <a:r>
              <a:rPr lang="it-IT" sz="2400" dirty="0">
                <a:latin typeface="Palatino Linotype" panose="02040502050505030304" pitchFamily="18" charset="0"/>
              </a:rPr>
              <a:t> the </a:t>
            </a:r>
            <a:r>
              <a:rPr lang="it-IT" sz="2400" b="1" dirty="0">
                <a:latin typeface="Palatino Linotype" panose="02040502050505030304" pitchFamily="18" charset="0"/>
              </a:rPr>
              <a:t>HTTP </a:t>
            </a:r>
            <a:r>
              <a:rPr lang="it-IT" sz="2400" b="1" dirty="0" err="1">
                <a:latin typeface="Palatino Linotype" panose="02040502050505030304" pitchFamily="18" charset="0"/>
              </a:rPr>
              <a:t>protocol</a:t>
            </a:r>
            <a:r>
              <a:rPr lang="it-IT" sz="2400" dirty="0">
                <a:latin typeface="Palatino Linotype" panose="02040502050505030304" pitchFamily="18" charset="0"/>
              </a:rPr>
              <a:t>, </a:t>
            </a:r>
            <a:r>
              <a:rPr lang="it-IT" sz="2400" dirty="0" err="1">
                <a:latin typeface="Palatino Linotype" panose="02040502050505030304" pitchFamily="18" charset="0"/>
              </a:rPr>
              <a:t>which</a:t>
            </a:r>
            <a:r>
              <a:rPr lang="it-IT" sz="2400" dirty="0">
                <a:latin typeface="Palatino Linotype" panose="02040502050505030304" pitchFamily="18" charset="0"/>
              </a:rPr>
              <a:t> </a:t>
            </a:r>
            <a:r>
              <a:rPr lang="it-IT" sz="2400" dirty="0" err="1">
                <a:latin typeface="Palatino Linotype" panose="02040502050505030304" pitchFamily="18" charset="0"/>
              </a:rPr>
              <a:t>is</a:t>
            </a:r>
            <a:r>
              <a:rPr lang="it-IT" sz="2400" dirty="0">
                <a:latin typeface="Palatino Linotype" panose="02040502050505030304" pitchFamily="18" charset="0"/>
              </a:rPr>
              <a:t> a </a:t>
            </a:r>
            <a:r>
              <a:rPr lang="it-IT" sz="2400" dirty="0" err="1">
                <a:latin typeface="Palatino Linotype" panose="02040502050505030304" pitchFamily="18" charset="0"/>
              </a:rPr>
              <a:t>protocol</a:t>
            </a:r>
            <a:r>
              <a:rPr lang="it-IT" sz="2400" dirty="0">
                <a:latin typeface="Palatino Linotype" panose="02040502050505030304" pitchFamily="18" charset="0"/>
              </a:rPr>
              <a:t> of the </a:t>
            </a:r>
            <a:r>
              <a:rPr lang="it-IT" sz="2400" dirty="0" err="1">
                <a:latin typeface="Palatino Linotype" panose="02040502050505030304" pitchFamily="18" charset="0"/>
              </a:rPr>
              <a:t>application</a:t>
            </a:r>
            <a:r>
              <a:rPr lang="it-IT" sz="2400" dirty="0">
                <a:latin typeface="Palatino Linotype" panose="02040502050505030304" pitchFamily="18" charset="0"/>
              </a:rPr>
              <a:t> </a:t>
            </a:r>
            <a:r>
              <a:rPr lang="it-IT" sz="2400" dirty="0" err="1">
                <a:latin typeface="Palatino Linotype" panose="02040502050505030304" pitchFamily="18" charset="0"/>
              </a:rPr>
              <a:t>layer</a:t>
            </a:r>
            <a:endParaRPr lang="en-GB" sz="2400" dirty="0">
              <a:latin typeface="Palatino Linotype" panose="02040502050505030304" pitchFamily="18" charset="0"/>
            </a:endParaRPr>
          </a:p>
        </p:txBody>
      </p:sp>
      <p:cxnSp>
        <p:nvCxnSpPr>
          <p:cNvPr id="14" name="Connettore 2 13"/>
          <p:cNvCxnSpPr/>
          <p:nvPr/>
        </p:nvCxnSpPr>
        <p:spPr>
          <a:xfrm>
            <a:off x="3373582" y="1919965"/>
            <a:ext cx="101138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ttangolo arrotondato 15"/>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Link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7" name="Rettangolo arrotondato 16"/>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Network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8" name="Rettangolo arrotondato 17"/>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Transport</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9" name="Rettangolo arrotondato 18"/>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b="1" dirty="0">
                <a:solidFill>
                  <a:sysClr val="windowText" lastClr="000000"/>
                </a:solidFill>
                <a:latin typeface="Palatino Linotype" panose="02040502050505030304" pitchFamily="18" charset="0"/>
              </a:rPr>
              <a:t>Application </a:t>
            </a:r>
            <a:r>
              <a:rPr lang="it-IT" sz="2400" b="1" dirty="0" err="1">
                <a:solidFill>
                  <a:sysClr val="windowText" lastClr="000000"/>
                </a:solidFill>
                <a:latin typeface="Palatino Linotype" panose="02040502050505030304" pitchFamily="18" charset="0"/>
              </a:rPr>
              <a:t>layer</a:t>
            </a:r>
            <a:endParaRPr lang="en-GB" sz="2400" b="1" dirty="0">
              <a:solidFill>
                <a:sysClr val="windowText" lastClr="000000"/>
              </a:solidFill>
              <a:latin typeface="Palatino Linotype" panose="02040502050505030304" pitchFamily="18" charset="0"/>
            </a:endParaRPr>
          </a:p>
        </p:txBody>
      </p:sp>
      <p:sp>
        <p:nvSpPr>
          <p:cNvPr id="20" name="Rettangolo arrotondato 19"/>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Physical</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Tree>
    <p:extLst>
      <p:ext uri="{BB962C8B-B14F-4D97-AF65-F5344CB8AC3E}">
        <p14:creationId xmlns:p14="http://schemas.microsoft.com/office/powerpoint/2010/main" val="2711898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arrotondato 2"/>
          <p:cNvSpPr/>
          <p:nvPr/>
        </p:nvSpPr>
        <p:spPr>
          <a:xfrm>
            <a:off x="6984460" y="5760699"/>
            <a:ext cx="2879388" cy="77821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16</a:t>
            </a:fld>
            <a:endParaRPr lang="en-GB"/>
          </a:p>
        </p:txBody>
      </p:sp>
      <p:sp>
        <p:nvSpPr>
          <p:cNvPr id="10" name="Rettangolo arrotondato 9"/>
          <p:cNvSpPr/>
          <p:nvPr/>
        </p:nvSpPr>
        <p:spPr>
          <a:xfrm>
            <a:off x="4494827" y="1265361"/>
            <a:ext cx="6830291" cy="4289842"/>
          </a:xfrm>
          <a:prstGeom prst="round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It creates and maintain conversations between applications on two hosts</a:t>
            </a:r>
            <a:endParaRPr lang="en-GB" sz="2400" dirty="0">
              <a:latin typeface="Palatino Linotype" panose="02040502050505030304" pitchFamily="18" charset="0"/>
            </a:endParaRPr>
          </a:p>
          <a:p>
            <a:pPr marL="285750" indent="-285750">
              <a:buClr>
                <a:srgbClr val="00B050"/>
              </a:buClr>
              <a:buFont typeface="Wingdings" panose="05000000000000000000" pitchFamily="2" charset="2"/>
              <a:buChar char="Ø"/>
            </a:pPr>
            <a:r>
              <a:rPr lang="it-IT" sz="2400" dirty="0" err="1">
                <a:latin typeface="Palatino Linotype" panose="02040502050505030304" pitchFamily="18" charset="0"/>
              </a:rPr>
              <a:t>Two</a:t>
            </a:r>
            <a:r>
              <a:rPr lang="it-IT" sz="2400" dirty="0">
                <a:latin typeface="Palatino Linotype" panose="02040502050505030304" pitchFamily="18" charset="0"/>
              </a:rPr>
              <a:t> </a:t>
            </a:r>
            <a:r>
              <a:rPr lang="it-IT" sz="2400" dirty="0" err="1">
                <a:latin typeface="Palatino Linotype" panose="02040502050505030304" pitchFamily="18" charset="0"/>
              </a:rPr>
              <a:t>transport</a:t>
            </a:r>
            <a:r>
              <a:rPr lang="it-IT" sz="2400" dirty="0">
                <a:latin typeface="Palatino Linotype" panose="02040502050505030304" pitchFamily="18" charset="0"/>
              </a:rPr>
              <a:t> </a:t>
            </a:r>
            <a:r>
              <a:rPr lang="it-IT" sz="2400" dirty="0" err="1">
                <a:latin typeface="Palatino Linotype" panose="02040502050505030304" pitchFamily="18" charset="0"/>
              </a:rPr>
              <a:t>protocols</a:t>
            </a:r>
            <a:r>
              <a:rPr lang="it-IT" sz="2400" dirty="0">
                <a:latin typeface="Palatino Linotype" panose="02040502050505030304" pitchFamily="18" charset="0"/>
              </a:rPr>
              <a:t> </a:t>
            </a:r>
            <a:r>
              <a:rPr lang="it-IT" sz="2400" dirty="0" err="1">
                <a:latin typeface="Palatino Linotype" panose="02040502050505030304" pitchFamily="18" charset="0"/>
              </a:rPr>
              <a:t>have</a:t>
            </a:r>
            <a:r>
              <a:rPr lang="it-IT" sz="2400" dirty="0">
                <a:latin typeface="Palatino Linotype" panose="02040502050505030304" pitchFamily="18" charset="0"/>
              </a:rPr>
              <a:t> </a:t>
            </a:r>
            <a:r>
              <a:rPr lang="it-IT" sz="2400" dirty="0" err="1">
                <a:latin typeface="Palatino Linotype" panose="02040502050505030304" pitchFamily="18" charset="0"/>
              </a:rPr>
              <a:t>been</a:t>
            </a:r>
            <a:r>
              <a:rPr lang="it-IT" sz="2400" dirty="0">
                <a:latin typeface="Palatino Linotype" panose="02040502050505030304" pitchFamily="18" charset="0"/>
              </a:rPr>
              <a:t> </a:t>
            </a:r>
            <a:r>
              <a:rPr lang="it-IT" sz="2400" dirty="0" err="1">
                <a:latin typeface="Palatino Linotype" panose="02040502050505030304" pitchFamily="18" charset="0"/>
              </a:rPr>
              <a:t>defined</a:t>
            </a:r>
            <a:r>
              <a:rPr lang="it-IT" sz="2400" dirty="0">
                <a:latin typeface="Palatino Linotype" panose="02040502050505030304" pitchFamily="18" charset="0"/>
              </a:rPr>
              <a:t>: </a:t>
            </a:r>
          </a:p>
          <a:p>
            <a:pPr marL="742950" lvl="1" indent="-285750">
              <a:buClr>
                <a:srgbClr val="00B050"/>
              </a:buClr>
              <a:buFont typeface="Wingdings" panose="05000000000000000000" pitchFamily="2" charset="2"/>
              <a:buChar char="Ø"/>
            </a:pPr>
            <a:r>
              <a:rPr lang="it-IT" sz="2200" b="1" dirty="0" err="1">
                <a:latin typeface="Palatino Linotype" panose="02040502050505030304" pitchFamily="18" charset="0"/>
              </a:rPr>
              <a:t>Transmission</a:t>
            </a:r>
            <a:r>
              <a:rPr lang="it-IT" sz="2200" b="1" dirty="0">
                <a:latin typeface="Palatino Linotype" panose="02040502050505030304" pitchFamily="18" charset="0"/>
              </a:rPr>
              <a:t> control </a:t>
            </a:r>
            <a:r>
              <a:rPr lang="it-IT" sz="2200" b="1" dirty="0" err="1">
                <a:latin typeface="Palatino Linotype" panose="02040502050505030304" pitchFamily="18" charset="0"/>
              </a:rPr>
              <a:t>protocol</a:t>
            </a:r>
            <a:r>
              <a:rPr lang="it-IT" sz="2200" b="1" dirty="0">
                <a:latin typeface="Palatino Linotype" panose="02040502050505030304" pitchFamily="18" charset="0"/>
              </a:rPr>
              <a:t> (TCP)</a:t>
            </a:r>
            <a:r>
              <a:rPr lang="it-IT" sz="2200" dirty="0">
                <a:latin typeface="Palatino Linotype" panose="02040502050505030304" pitchFamily="18" charset="0"/>
              </a:rPr>
              <a:t>: </a:t>
            </a:r>
            <a:r>
              <a:rPr lang="en-GB" sz="2200" dirty="0">
                <a:latin typeface="Palatino Linotype" panose="02040502050505030304" pitchFamily="18" charset="0"/>
              </a:rPr>
              <a:t>a reliable connection-oriented protocol that allows a byte stream delivery without </a:t>
            </a:r>
            <a:r>
              <a:rPr lang="en-GB" sz="2200" dirty="0">
                <a:solidFill>
                  <a:srgbClr val="FF0000"/>
                </a:solidFill>
                <a:latin typeface="Palatino Linotype" panose="02040502050505030304" pitchFamily="18" charset="0"/>
              </a:rPr>
              <a:t>errors.</a:t>
            </a:r>
            <a:r>
              <a:rPr lang="it-IT" sz="2200" dirty="0">
                <a:latin typeface="Palatino Linotype" panose="02040502050505030304" pitchFamily="18" charset="0"/>
              </a:rPr>
              <a:t> </a:t>
            </a:r>
          </a:p>
          <a:p>
            <a:pPr marL="742950" lvl="1" indent="-285750">
              <a:buClr>
                <a:srgbClr val="00B050"/>
              </a:buClr>
              <a:buFont typeface="Wingdings" panose="05000000000000000000" pitchFamily="2" charset="2"/>
              <a:buChar char="Ø"/>
            </a:pPr>
            <a:r>
              <a:rPr lang="en-GB" sz="2200" b="1" dirty="0">
                <a:latin typeface="Palatino Linotype" panose="02040502050505030304" pitchFamily="18" charset="0"/>
              </a:rPr>
              <a:t>User Datagram Protocol (UDP)</a:t>
            </a:r>
            <a:r>
              <a:rPr lang="en-GB" sz="2200" dirty="0">
                <a:latin typeface="Palatino Linotype" panose="02040502050505030304" pitchFamily="18" charset="0"/>
              </a:rPr>
              <a:t>: an unreliable, connectionless protocol for applications in which prompt delivery is more important than accurate delivery (e.g., speech or video).</a:t>
            </a:r>
            <a:endParaRPr lang="it-IT" sz="2200" dirty="0">
              <a:latin typeface="Palatino Linotype" panose="02040502050505030304" pitchFamily="18" charset="0"/>
            </a:endParaRPr>
          </a:p>
        </p:txBody>
      </p:sp>
      <p:cxnSp>
        <p:nvCxnSpPr>
          <p:cNvPr id="14" name="Connettore 2 13"/>
          <p:cNvCxnSpPr/>
          <p:nvPr/>
        </p:nvCxnSpPr>
        <p:spPr>
          <a:xfrm>
            <a:off x="3387436" y="2841293"/>
            <a:ext cx="101138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arrotondato 10"/>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Link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2" name="Rettangolo arrotondato 11"/>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Network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5" name="Rettangolo arrotondato 14"/>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b="1" dirty="0" err="1">
                <a:solidFill>
                  <a:sysClr val="windowText" lastClr="000000"/>
                </a:solidFill>
                <a:latin typeface="Palatino Linotype" panose="02040502050505030304" pitchFamily="18" charset="0"/>
              </a:rPr>
              <a:t>Transport</a:t>
            </a:r>
            <a:r>
              <a:rPr lang="it-IT" sz="2400" b="1" dirty="0">
                <a:solidFill>
                  <a:sysClr val="windowText" lastClr="000000"/>
                </a:solidFill>
                <a:latin typeface="Palatino Linotype" panose="02040502050505030304" pitchFamily="18" charset="0"/>
              </a:rPr>
              <a:t> </a:t>
            </a:r>
            <a:r>
              <a:rPr lang="it-IT" sz="2400" b="1" dirty="0" err="1">
                <a:solidFill>
                  <a:sysClr val="windowText" lastClr="000000"/>
                </a:solidFill>
                <a:latin typeface="Palatino Linotype" panose="02040502050505030304" pitchFamily="18" charset="0"/>
              </a:rPr>
              <a:t>layer</a:t>
            </a:r>
            <a:endParaRPr lang="en-GB" sz="2400" b="1" dirty="0">
              <a:solidFill>
                <a:sysClr val="windowText" lastClr="000000"/>
              </a:solidFill>
              <a:latin typeface="Palatino Linotype" panose="02040502050505030304" pitchFamily="18" charset="0"/>
            </a:endParaRPr>
          </a:p>
        </p:txBody>
      </p:sp>
      <p:sp>
        <p:nvSpPr>
          <p:cNvPr id="16" name="Rettangolo arrotondato 15"/>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Application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7" name="Rettangolo arrotondato 16"/>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Physical</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8" name="Rettangolo arrotondato 17"/>
          <p:cNvSpPr/>
          <p:nvPr/>
        </p:nvSpPr>
        <p:spPr>
          <a:xfrm>
            <a:off x="8424154" y="5864207"/>
            <a:ext cx="1352144" cy="52879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Data</a:t>
            </a:r>
            <a:endParaRPr lang="en-GB" dirty="0">
              <a:latin typeface="Palatino Linotype" panose="02040502050505030304" pitchFamily="18" charset="0"/>
            </a:endParaRPr>
          </a:p>
        </p:txBody>
      </p:sp>
      <p:sp>
        <p:nvSpPr>
          <p:cNvPr id="19" name="Rettangolo arrotondato 18"/>
          <p:cNvSpPr/>
          <p:nvPr/>
        </p:nvSpPr>
        <p:spPr>
          <a:xfrm>
            <a:off x="7069724" y="5864207"/>
            <a:ext cx="1287147" cy="528791"/>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TCP/UDP </a:t>
            </a:r>
            <a:r>
              <a:rPr lang="it-IT" dirty="0" err="1">
                <a:latin typeface="Palatino Linotype" panose="02040502050505030304" pitchFamily="18" charset="0"/>
              </a:rPr>
              <a:t>header</a:t>
            </a:r>
            <a:endParaRPr lang="en-GB" dirty="0">
              <a:latin typeface="Palatino Linotype" panose="02040502050505030304" pitchFamily="18" charset="0"/>
            </a:endParaRPr>
          </a:p>
        </p:txBody>
      </p:sp>
      <p:sp>
        <p:nvSpPr>
          <p:cNvPr id="9" name="CasellaDiTesto 8"/>
          <p:cNvSpPr txBox="1"/>
          <p:nvPr/>
        </p:nvSpPr>
        <p:spPr>
          <a:xfrm>
            <a:off x="5455228" y="6023666"/>
            <a:ext cx="1428050" cy="369332"/>
          </a:xfrm>
          <a:prstGeom prst="rect">
            <a:avLst/>
          </a:prstGeom>
          <a:noFill/>
        </p:spPr>
        <p:txBody>
          <a:bodyPr wrap="square" rtlCol="0">
            <a:spAutoFit/>
          </a:bodyPr>
          <a:lstStyle/>
          <a:p>
            <a:r>
              <a:rPr lang="it-IT" dirty="0">
                <a:latin typeface="Palatino Linotype" panose="02040502050505030304" pitchFamily="18" charset="0"/>
              </a:rPr>
              <a:t>SEGMENT</a:t>
            </a:r>
            <a:endParaRPr lang="en-GB" dirty="0">
              <a:latin typeface="Palatino Linotype" panose="02040502050505030304" pitchFamily="18" charset="0"/>
            </a:endParaRPr>
          </a:p>
        </p:txBody>
      </p:sp>
    </p:spTree>
    <p:extLst>
      <p:ext uri="{BB962C8B-B14F-4D97-AF65-F5344CB8AC3E}">
        <p14:creationId xmlns:p14="http://schemas.microsoft.com/office/powerpoint/2010/main" val="265420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17</a:t>
            </a:fld>
            <a:endParaRPr lang="en-GB" dirty="0"/>
          </a:p>
        </p:txBody>
      </p:sp>
      <p:sp>
        <p:nvSpPr>
          <p:cNvPr id="10" name="Rettangolo arrotondato 9"/>
          <p:cNvSpPr/>
          <p:nvPr/>
        </p:nvSpPr>
        <p:spPr>
          <a:xfrm>
            <a:off x="4478545" y="1548982"/>
            <a:ext cx="7397579" cy="4131792"/>
          </a:xfrm>
          <a:prstGeom prst="roundRect">
            <a:avLst>
              <a:gd name="adj" fmla="val 6798"/>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Unreliable connectionless data transmission. </a:t>
            </a:r>
          </a:p>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Packets are sent independently to the destination by a certain path. </a:t>
            </a:r>
          </a:p>
          <a:p>
            <a:pPr marL="285750" indent="-285750">
              <a:buClr>
                <a:srgbClr val="00B050"/>
              </a:buClr>
              <a:buFont typeface="Wingdings" panose="05000000000000000000" pitchFamily="2" charset="2"/>
              <a:buChar char="Ø"/>
            </a:pPr>
            <a:r>
              <a:rPr lang="en-US" sz="2400" dirty="0">
                <a:solidFill>
                  <a:schemeClr val="tx1"/>
                </a:solidFill>
                <a:latin typeface="Palatino Linotype" panose="02040502050505030304" pitchFamily="18" charset="0"/>
              </a:rPr>
              <a:t>This layer works with two protocols: </a:t>
            </a:r>
          </a:p>
          <a:p>
            <a:pPr marL="742950" lvl="1" indent="-285750">
              <a:buClr>
                <a:srgbClr val="00B050"/>
              </a:buClr>
              <a:buFont typeface="Wingdings" panose="05000000000000000000" pitchFamily="2" charset="2"/>
              <a:buChar char="Ø"/>
            </a:pPr>
            <a:r>
              <a:rPr lang="en-US" sz="2400" b="1" dirty="0">
                <a:solidFill>
                  <a:schemeClr val="tx1"/>
                </a:solidFill>
                <a:latin typeface="Palatino Linotype" panose="02040502050505030304" pitchFamily="18" charset="0"/>
              </a:rPr>
              <a:t>Internet protocol (IP): </a:t>
            </a:r>
            <a:r>
              <a:rPr lang="en-US" sz="2400" dirty="0">
                <a:solidFill>
                  <a:schemeClr val="tx1"/>
                </a:solidFill>
                <a:latin typeface="Palatino Linotype" panose="02040502050505030304" pitchFamily="18" charset="0"/>
              </a:rPr>
              <a:t>it defines the IP addresses, </a:t>
            </a:r>
            <a:r>
              <a:rPr lang="en-US" sz="2400" dirty="0" err="1">
                <a:solidFill>
                  <a:schemeClr val="tx1"/>
                </a:solidFill>
                <a:latin typeface="Palatino Linotype" panose="02040502050505030304" pitchFamily="18" charset="0"/>
              </a:rPr>
              <a:t>i.e</a:t>
            </a:r>
            <a:r>
              <a:rPr lang="en-US" sz="2400" dirty="0">
                <a:solidFill>
                  <a:schemeClr val="tx1"/>
                </a:solidFill>
                <a:latin typeface="Palatino Linotype" panose="02040502050505030304" pitchFamily="18" charset="0"/>
              </a:rPr>
              <a:t>,. </a:t>
            </a:r>
            <a:r>
              <a:rPr lang="en-US" sz="2400" dirty="0">
                <a:solidFill>
                  <a:prstClr val="black"/>
                </a:solidFill>
                <a:latin typeface="Palatino Linotype" panose="02040502050505030304" pitchFamily="18" charset="0"/>
              </a:rPr>
              <a:t>that label (e.g., 192.0.2.1) that uniquely identifies a host connected to a computer network using the IP protocol. </a:t>
            </a:r>
            <a:endParaRPr lang="en-US" sz="2400" dirty="0">
              <a:solidFill>
                <a:schemeClr val="tx1"/>
              </a:solidFill>
              <a:latin typeface="Palatino Linotype" panose="02040502050505030304" pitchFamily="18" charset="0"/>
            </a:endParaRPr>
          </a:p>
          <a:p>
            <a:pPr marL="742950" lvl="1" indent="-285750">
              <a:buClr>
                <a:srgbClr val="00B050"/>
              </a:buClr>
              <a:buFont typeface="Wingdings" panose="05000000000000000000" pitchFamily="2" charset="2"/>
              <a:buChar char="Ø"/>
            </a:pPr>
            <a:r>
              <a:rPr lang="en-US" sz="2400" b="1" dirty="0">
                <a:solidFill>
                  <a:schemeClr val="tx1"/>
                </a:solidFill>
                <a:latin typeface="Palatino Linotype" panose="02040502050505030304" pitchFamily="18" charset="0"/>
              </a:rPr>
              <a:t>Internet Control Message Protocol (ICMP)</a:t>
            </a:r>
            <a:r>
              <a:rPr lang="en-US" sz="2400" dirty="0">
                <a:solidFill>
                  <a:schemeClr val="tx1"/>
                </a:solidFill>
                <a:latin typeface="Palatino Linotype" panose="02040502050505030304" pitchFamily="18" charset="0"/>
              </a:rPr>
              <a:t>: it sends error and control messages.</a:t>
            </a:r>
          </a:p>
        </p:txBody>
      </p:sp>
      <p:cxnSp>
        <p:nvCxnSpPr>
          <p:cNvPr id="14" name="Connettore 2 13"/>
          <p:cNvCxnSpPr/>
          <p:nvPr/>
        </p:nvCxnSpPr>
        <p:spPr>
          <a:xfrm>
            <a:off x="3305827" y="3741838"/>
            <a:ext cx="101138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arrotondato 10"/>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Link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2" name="Rettangolo arrotondato 11"/>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b="1" dirty="0">
                <a:solidFill>
                  <a:sysClr val="windowText" lastClr="000000"/>
                </a:solidFill>
                <a:latin typeface="Palatino Linotype" panose="02040502050505030304" pitchFamily="18" charset="0"/>
              </a:rPr>
              <a:t>Network </a:t>
            </a:r>
            <a:r>
              <a:rPr lang="it-IT" sz="2400" b="1" dirty="0" err="1">
                <a:solidFill>
                  <a:sysClr val="windowText" lastClr="000000"/>
                </a:solidFill>
                <a:latin typeface="Palatino Linotype" panose="02040502050505030304" pitchFamily="18" charset="0"/>
              </a:rPr>
              <a:t>layer</a:t>
            </a:r>
            <a:endParaRPr lang="en-GB" sz="2400" b="1" dirty="0">
              <a:solidFill>
                <a:sysClr val="windowText" lastClr="000000"/>
              </a:solidFill>
              <a:latin typeface="Palatino Linotype" panose="02040502050505030304" pitchFamily="18" charset="0"/>
            </a:endParaRPr>
          </a:p>
        </p:txBody>
      </p:sp>
      <p:sp>
        <p:nvSpPr>
          <p:cNvPr id="15" name="Rettangolo arrotondato 14"/>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Transport</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6" name="Rettangolo arrotondato 15"/>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Application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7" name="Rettangolo arrotondato 16"/>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Physical</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8" name="Rettangolo arrotondato 17"/>
          <p:cNvSpPr/>
          <p:nvPr/>
        </p:nvSpPr>
        <p:spPr>
          <a:xfrm>
            <a:off x="5963055" y="5967243"/>
            <a:ext cx="3871610" cy="77821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arrotondato 18"/>
          <p:cNvSpPr/>
          <p:nvPr/>
        </p:nvSpPr>
        <p:spPr>
          <a:xfrm>
            <a:off x="8394971" y="6084297"/>
            <a:ext cx="1352144" cy="51524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Data</a:t>
            </a:r>
            <a:endParaRPr lang="en-GB" dirty="0">
              <a:latin typeface="Palatino Linotype" panose="02040502050505030304" pitchFamily="18" charset="0"/>
            </a:endParaRPr>
          </a:p>
        </p:txBody>
      </p:sp>
      <p:sp>
        <p:nvSpPr>
          <p:cNvPr id="20" name="Rettangolo arrotondato 19"/>
          <p:cNvSpPr/>
          <p:nvPr/>
        </p:nvSpPr>
        <p:spPr>
          <a:xfrm>
            <a:off x="7052554" y="6084297"/>
            <a:ext cx="1304318" cy="51524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TCP/UDC </a:t>
            </a:r>
            <a:r>
              <a:rPr lang="it-IT" dirty="0" err="1">
                <a:latin typeface="Palatino Linotype" panose="02040502050505030304" pitchFamily="18" charset="0"/>
              </a:rPr>
              <a:t>header</a:t>
            </a:r>
            <a:endParaRPr lang="en-GB" dirty="0">
              <a:latin typeface="Palatino Linotype" panose="02040502050505030304" pitchFamily="18" charset="0"/>
            </a:endParaRPr>
          </a:p>
        </p:txBody>
      </p:sp>
      <p:sp>
        <p:nvSpPr>
          <p:cNvPr id="21" name="CasellaDiTesto 20"/>
          <p:cNvSpPr txBox="1"/>
          <p:nvPr/>
        </p:nvSpPr>
        <p:spPr>
          <a:xfrm>
            <a:off x="4827389" y="6230210"/>
            <a:ext cx="1428050" cy="369332"/>
          </a:xfrm>
          <a:prstGeom prst="rect">
            <a:avLst/>
          </a:prstGeom>
          <a:noFill/>
        </p:spPr>
        <p:txBody>
          <a:bodyPr wrap="square" rtlCol="0">
            <a:spAutoFit/>
          </a:bodyPr>
          <a:lstStyle/>
          <a:p>
            <a:r>
              <a:rPr lang="it-IT" dirty="0">
                <a:latin typeface="Palatino Linotype" panose="02040502050505030304" pitchFamily="18" charset="0"/>
              </a:rPr>
              <a:t>PACKET</a:t>
            </a:r>
            <a:endParaRPr lang="en-GB" dirty="0">
              <a:latin typeface="Palatino Linotype" panose="02040502050505030304" pitchFamily="18" charset="0"/>
            </a:endParaRPr>
          </a:p>
        </p:txBody>
      </p:sp>
      <p:sp>
        <p:nvSpPr>
          <p:cNvPr id="22" name="Rettangolo arrotondato 21"/>
          <p:cNvSpPr/>
          <p:nvPr/>
        </p:nvSpPr>
        <p:spPr>
          <a:xfrm>
            <a:off x="6040395" y="6084297"/>
            <a:ext cx="982975" cy="515244"/>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IP </a:t>
            </a:r>
            <a:r>
              <a:rPr lang="it-IT" dirty="0" err="1">
                <a:latin typeface="Palatino Linotype" panose="02040502050505030304" pitchFamily="18" charset="0"/>
              </a:rPr>
              <a:t>header</a:t>
            </a:r>
            <a:endParaRPr lang="en-GB" dirty="0">
              <a:latin typeface="Palatino Linotype" panose="02040502050505030304" pitchFamily="18" charset="0"/>
            </a:endParaRPr>
          </a:p>
        </p:txBody>
      </p:sp>
    </p:spTree>
    <p:extLst>
      <p:ext uri="{BB962C8B-B14F-4D97-AF65-F5344CB8AC3E}">
        <p14:creationId xmlns:p14="http://schemas.microsoft.com/office/powerpoint/2010/main" val="355437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 (</a:t>
            </a:r>
            <a:r>
              <a:rPr lang="it-IT" dirty="0" err="1"/>
              <a:t>revised</a:t>
            </a:r>
            <a:r>
              <a:rPr lang="it-IT" dirty="0"/>
              <a: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18</a:t>
            </a:fld>
            <a:endParaRPr lang="en-GB" dirty="0"/>
          </a:p>
        </p:txBody>
      </p:sp>
      <p:sp>
        <p:nvSpPr>
          <p:cNvPr id="10" name="Rettangolo arrotondato 9"/>
          <p:cNvSpPr/>
          <p:nvPr/>
        </p:nvSpPr>
        <p:spPr>
          <a:xfrm>
            <a:off x="4495799" y="3602181"/>
            <a:ext cx="7100456" cy="2445328"/>
          </a:xfrm>
          <a:prstGeom prst="round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It moves packets between the network layer and the physical layer. </a:t>
            </a:r>
          </a:p>
          <a:p>
            <a:pPr marL="285750" indent="-28575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Not really a layer at all, but rather an interface between hosts and physical transmission links.</a:t>
            </a:r>
          </a:p>
        </p:txBody>
      </p:sp>
      <p:cxnSp>
        <p:nvCxnSpPr>
          <p:cNvPr id="14" name="Connettore 2 13"/>
          <p:cNvCxnSpPr/>
          <p:nvPr/>
        </p:nvCxnSpPr>
        <p:spPr>
          <a:xfrm>
            <a:off x="3395881" y="4628529"/>
            <a:ext cx="101138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arrotondato 10"/>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b="1" dirty="0">
                <a:solidFill>
                  <a:sysClr val="windowText" lastClr="000000"/>
                </a:solidFill>
                <a:latin typeface="Palatino Linotype" panose="02040502050505030304" pitchFamily="18" charset="0"/>
              </a:rPr>
              <a:t>Link </a:t>
            </a:r>
            <a:r>
              <a:rPr lang="it-IT" sz="2400" b="1" dirty="0" err="1">
                <a:solidFill>
                  <a:sysClr val="windowText" lastClr="000000"/>
                </a:solidFill>
                <a:latin typeface="Palatino Linotype" panose="02040502050505030304" pitchFamily="18" charset="0"/>
              </a:rPr>
              <a:t>layer</a:t>
            </a:r>
            <a:endParaRPr lang="en-GB" sz="2400" b="1" dirty="0">
              <a:solidFill>
                <a:sysClr val="windowText" lastClr="000000"/>
              </a:solidFill>
              <a:latin typeface="Palatino Linotype" panose="02040502050505030304" pitchFamily="18" charset="0"/>
            </a:endParaRPr>
          </a:p>
        </p:txBody>
      </p:sp>
      <p:sp>
        <p:nvSpPr>
          <p:cNvPr id="12" name="Rettangolo arrotondato 11"/>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Network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5" name="Rettangolo arrotondato 14"/>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Transport</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6" name="Rettangolo arrotondato 15"/>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Application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7" name="Rettangolo arrotondato 16"/>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Physical</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8" name="Rettangolo arrotondato 17"/>
          <p:cNvSpPr/>
          <p:nvPr/>
        </p:nvSpPr>
        <p:spPr>
          <a:xfrm>
            <a:off x="5038927" y="2319374"/>
            <a:ext cx="6147881" cy="778213"/>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ttangolo arrotondato 18"/>
          <p:cNvSpPr/>
          <p:nvPr/>
        </p:nvSpPr>
        <p:spPr>
          <a:xfrm>
            <a:off x="8560341" y="2436428"/>
            <a:ext cx="1352144" cy="51524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Data</a:t>
            </a:r>
            <a:endParaRPr lang="en-GB" dirty="0">
              <a:latin typeface="Palatino Linotype" panose="02040502050505030304" pitchFamily="18" charset="0"/>
            </a:endParaRPr>
          </a:p>
        </p:txBody>
      </p:sp>
      <p:sp>
        <p:nvSpPr>
          <p:cNvPr id="20" name="Rettangolo arrotondato 19"/>
          <p:cNvSpPr/>
          <p:nvPr/>
        </p:nvSpPr>
        <p:spPr>
          <a:xfrm>
            <a:off x="7211699" y="2435915"/>
            <a:ext cx="1325683" cy="515245"/>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TCP/UDC </a:t>
            </a:r>
            <a:r>
              <a:rPr lang="it-IT" dirty="0" err="1">
                <a:latin typeface="Palatino Linotype" panose="02040502050505030304" pitchFamily="18" charset="0"/>
              </a:rPr>
              <a:t>header</a:t>
            </a:r>
            <a:endParaRPr lang="en-GB" dirty="0">
              <a:latin typeface="Palatino Linotype" panose="02040502050505030304" pitchFamily="18" charset="0"/>
            </a:endParaRPr>
          </a:p>
        </p:txBody>
      </p:sp>
      <p:sp>
        <p:nvSpPr>
          <p:cNvPr id="21" name="CasellaDiTesto 20"/>
          <p:cNvSpPr txBox="1"/>
          <p:nvPr/>
        </p:nvSpPr>
        <p:spPr>
          <a:xfrm>
            <a:off x="4019915" y="2543590"/>
            <a:ext cx="1428050" cy="369332"/>
          </a:xfrm>
          <a:prstGeom prst="rect">
            <a:avLst/>
          </a:prstGeom>
          <a:noFill/>
        </p:spPr>
        <p:txBody>
          <a:bodyPr wrap="square" rtlCol="0">
            <a:spAutoFit/>
          </a:bodyPr>
          <a:lstStyle/>
          <a:p>
            <a:r>
              <a:rPr lang="it-IT" dirty="0">
                <a:latin typeface="Palatino Linotype" panose="02040502050505030304" pitchFamily="18" charset="0"/>
              </a:rPr>
              <a:t>FRAME</a:t>
            </a:r>
            <a:endParaRPr lang="en-GB" dirty="0">
              <a:latin typeface="Palatino Linotype" panose="02040502050505030304" pitchFamily="18" charset="0"/>
            </a:endParaRPr>
          </a:p>
        </p:txBody>
      </p:sp>
      <p:sp>
        <p:nvSpPr>
          <p:cNvPr id="22" name="Rettangolo arrotondato 21"/>
          <p:cNvSpPr/>
          <p:nvPr/>
        </p:nvSpPr>
        <p:spPr>
          <a:xfrm>
            <a:off x="6205765" y="2436428"/>
            <a:ext cx="982975" cy="515244"/>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IP </a:t>
            </a:r>
            <a:r>
              <a:rPr lang="it-IT" dirty="0" err="1">
                <a:latin typeface="Palatino Linotype" panose="02040502050505030304" pitchFamily="18" charset="0"/>
              </a:rPr>
              <a:t>header</a:t>
            </a:r>
            <a:endParaRPr lang="en-GB" dirty="0">
              <a:latin typeface="Palatino Linotype" panose="02040502050505030304" pitchFamily="18" charset="0"/>
            </a:endParaRPr>
          </a:p>
        </p:txBody>
      </p:sp>
      <p:sp>
        <p:nvSpPr>
          <p:cNvPr id="23" name="Rettangolo arrotondato 22"/>
          <p:cNvSpPr/>
          <p:nvPr/>
        </p:nvSpPr>
        <p:spPr>
          <a:xfrm>
            <a:off x="5165388" y="2450858"/>
            <a:ext cx="982975" cy="515244"/>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Link </a:t>
            </a:r>
            <a:r>
              <a:rPr lang="it-IT" dirty="0" err="1">
                <a:latin typeface="Palatino Linotype" panose="02040502050505030304" pitchFamily="18" charset="0"/>
              </a:rPr>
              <a:t>header</a:t>
            </a:r>
            <a:endParaRPr lang="en-GB" dirty="0">
              <a:latin typeface="Palatino Linotype" panose="02040502050505030304" pitchFamily="18" charset="0"/>
            </a:endParaRPr>
          </a:p>
        </p:txBody>
      </p:sp>
      <p:sp>
        <p:nvSpPr>
          <p:cNvPr id="24" name="Rettangolo arrotondato 23"/>
          <p:cNvSpPr/>
          <p:nvPr/>
        </p:nvSpPr>
        <p:spPr>
          <a:xfrm>
            <a:off x="9979768" y="2436428"/>
            <a:ext cx="982975" cy="515244"/>
          </a:xfrm>
          <a:prstGeom prst="round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Palatino Linotype" panose="02040502050505030304" pitchFamily="18" charset="0"/>
              </a:rPr>
              <a:t>Link trailer</a:t>
            </a:r>
            <a:endParaRPr lang="en-GB" dirty="0">
              <a:latin typeface="Palatino Linotype" panose="02040502050505030304" pitchFamily="18" charset="0"/>
            </a:endParaRPr>
          </a:p>
        </p:txBody>
      </p:sp>
      <p:sp>
        <p:nvSpPr>
          <p:cNvPr id="25" name="CasellaDiTesto 24"/>
          <p:cNvSpPr txBox="1"/>
          <p:nvPr/>
        </p:nvSpPr>
        <p:spPr>
          <a:xfrm>
            <a:off x="9504070" y="1459714"/>
            <a:ext cx="1934370" cy="646331"/>
          </a:xfrm>
          <a:prstGeom prst="rect">
            <a:avLst/>
          </a:prstGeom>
          <a:noFill/>
        </p:spPr>
        <p:txBody>
          <a:bodyPr wrap="square" rtlCol="0">
            <a:spAutoFit/>
          </a:bodyPr>
          <a:lstStyle/>
          <a:p>
            <a:pPr algn="ctr"/>
            <a:r>
              <a:rPr lang="it-IT" dirty="0" err="1">
                <a:latin typeface="Palatino Linotype" panose="02040502050505030304" pitchFamily="18" charset="0"/>
              </a:rPr>
              <a:t>Error</a:t>
            </a:r>
            <a:r>
              <a:rPr lang="it-IT" dirty="0">
                <a:latin typeface="Palatino Linotype" panose="02040502050505030304" pitchFamily="18" charset="0"/>
              </a:rPr>
              <a:t> </a:t>
            </a:r>
            <a:r>
              <a:rPr lang="it-IT" dirty="0" err="1">
                <a:latin typeface="Palatino Linotype" panose="02040502050505030304" pitchFamily="18" charset="0"/>
              </a:rPr>
              <a:t>checking</a:t>
            </a:r>
            <a:r>
              <a:rPr lang="it-IT" dirty="0">
                <a:latin typeface="Palatino Linotype" panose="02040502050505030304" pitchFamily="18" charset="0"/>
              </a:rPr>
              <a:t> information</a:t>
            </a:r>
            <a:endParaRPr lang="en-GB" dirty="0">
              <a:latin typeface="Palatino Linotype" panose="02040502050505030304" pitchFamily="18" charset="0"/>
            </a:endParaRPr>
          </a:p>
        </p:txBody>
      </p:sp>
      <p:sp>
        <p:nvSpPr>
          <p:cNvPr id="26" name="CasellaDiTesto 25"/>
          <p:cNvSpPr txBox="1"/>
          <p:nvPr/>
        </p:nvSpPr>
        <p:spPr>
          <a:xfrm>
            <a:off x="4350181" y="1182943"/>
            <a:ext cx="2604145" cy="923330"/>
          </a:xfrm>
          <a:prstGeom prst="rect">
            <a:avLst/>
          </a:prstGeom>
          <a:noFill/>
        </p:spPr>
        <p:txBody>
          <a:bodyPr wrap="square" rtlCol="0">
            <a:spAutoFit/>
          </a:bodyPr>
          <a:lstStyle/>
          <a:p>
            <a:pPr algn="ctr"/>
            <a:r>
              <a:rPr lang="it-IT" dirty="0">
                <a:latin typeface="Palatino Linotype" panose="02040502050505030304" pitchFamily="18" charset="0"/>
              </a:rPr>
              <a:t>Source and </a:t>
            </a:r>
            <a:r>
              <a:rPr lang="it-IT" dirty="0" err="1">
                <a:latin typeface="Palatino Linotype" panose="02040502050505030304" pitchFamily="18" charset="0"/>
              </a:rPr>
              <a:t>destination</a:t>
            </a:r>
            <a:r>
              <a:rPr lang="it-IT" dirty="0">
                <a:latin typeface="Palatino Linotype" panose="02040502050505030304" pitchFamily="18" charset="0"/>
              </a:rPr>
              <a:t> MAC </a:t>
            </a:r>
            <a:r>
              <a:rPr lang="it-IT" dirty="0" err="1">
                <a:latin typeface="Palatino Linotype" panose="02040502050505030304" pitchFamily="18" charset="0"/>
              </a:rPr>
              <a:t>address</a:t>
            </a:r>
            <a:r>
              <a:rPr lang="it-IT" dirty="0">
                <a:latin typeface="Palatino Linotype" panose="02040502050505030304" pitchFamily="18" charset="0"/>
              </a:rPr>
              <a:t> (</a:t>
            </a:r>
            <a:r>
              <a:rPr lang="it-IT" dirty="0" err="1">
                <a:latin typeface="Palatino Linotype" panose="02040502050505030304" pitchFamily="18" charset="0"/>
              </a:rPr>
              <a:t>local</a:t>
            </a:r>
            <a:r>
              <a:rPr lang="it-IT" dirty="0">
                <a:latin typeface="Palatino Linotype" panose="02040502050505030304" pitchFamily="18" charset="0"/>
              </a:rPr>
              <a:t> </a:t>
            </a:r>
            <a:r>
              <a:rPr lang="it-IT" dirty="0" err="1">
                <a:latin typeface="Palatino Linotype" panose="02040502050505030304" pitchFamily="18" charset="0"/>
              </a:rPr>
              <a:t>address</a:t>
            </a:r>
            <a:r>
              <a:rPr lang="it-IT" dirty="0">
                <a:latin typeface="Palatino Linotype" panose="02040502050505030304" pitchFamily="18" charset="0"/>
              </a:rPr>
              <a:t> in a LAN)</a:t>
            </a:r>
            <a:endParaRPr lang="en-GB" dirty="0">
              <a:latin typeface="Palatino Linotype" panose="02040502050505030304" pitchFamily="18" charset="0"/>
            </a:endParaRPr>
          </a:p>
        </p:txBody>
      </p:sp>
      <p:cxnSp>
        <p:nvCxnSpPr>
          <p:cNvPr id="9" name="Connettore 2 8"/>
          <p:cNvCxnSpPr>
            <a:stCxn id="26" idx="2"/>
            <a:endCxn id="23" idx="0"/>
          </p:cNvCxnSpPr>
          <p:nvPr/>
        </p:nvCxnSpPr>
        <p:spPr>
          <a:xfrm>
            <a:off x="5652254" y="2106273"/>
            <a:ext cx="4622" cy="3445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p:cNvCxnSpPr/>
          <p:nvPr/>
        </p:nvCxnSpPr>
        <p:spPr>
          <a:xfrm>
            <a:off x="10471255" y="2052420"/>
            <a:ext cx="0" cy="21314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95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The TCP/IP </a:t>
            </a:r>
            <a:r>
              <a:rPr lang="it-IT" dirty="0" err="1"/>
              <a:t>reference</a:t>
            </a:r>
            <a:r>
              <a:rPr lang="it-IT" dirty="0"/>
              <a:t> model</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19</a:t>
            </a:fld>
            <a:endParaRPr lang="en-GB" dirty="0"/>
          </a:p>
        </p:txBody>
      </p:sp>
      <p:sp>
        <p:nvSpPr>
          <p:cNvPr id="10" name="Rettangolo arrotondato 9"/>
          <p:cNvSpPr/>
          <p:nvPr/>
        </p:nvSpPr>
        <p:spPr>
          <a:xfrm>
            <a:off x="4497863" y="4414556"/>
            <a:ext cx="7100456" cy="2201327"/>
          </a:xfrm>
          <a:prstGeom prst="round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marL="342900" indent="-342900">
              <a:buClr>
                <a:srgbClr val="00B050"/>
              </a:buClr>
              <a:buFont typeface="Wingdings" panose="05000000000000000000" pitchFamily="2" charset="2"/>
              <a:buChar char="Ø"/>
            </a:pPr>
            <a:r>
              <a:rPr lang="it-IT" sz="2400" dirty="0" err="1">
                <a:solidFill>
                  <a:schemeClr val="tx1"/>
                </a:solidFill>
                <a:latin typeface="Palatino Linotype" panose="02040502050505030304" pitchFamily="18" charset="0"/>
              </a:rPr>
              <a:t>It</a:t>
            </a:r>
            <a:r>
              <a:rPr lang="it-IT" sz="2400" dirty="0">
                <a:solidFill>
                  <a:schemeClr val="tx1"/>
                </a:solidFill>
                <a:latin typeface="Palatino Linotype" panose="02040502050505030304" pitchFamily="18" charset="0"/>
              </a:rPr>
              <a:t> </a:t>
            </a:r>
            <a:r>
              <a:rPr lang="it-IT" sz="2400" dirty="0" err="1">
                <a:solidFill>
                  <a:schemeClr val="tx1"/>
                </a:solidFill>
                <a:latin typeface="Palatino Linotype" panose="02040502050505030304" pitchFamily="18" charset="0"/>
              </a:rPr>
              <a:t>physically</a:t>
            </a:r>
            <a:r>
              <a:rPr lang="it-IT" sz="2400" dirty="0">
                <a:solidFill>
                  <a:schemeClr val="tx1"/>
                </a:solidFill>
                <a:latin typeface="Palatino Linotype" panose="02040502050505030304" pitchFamily="18" charset="0"/>
              </a:rPr>
              <a:t> </a:t>
            </a:r>
            <a:r>
              <a:rPr lang="it-IT" sz="2400" dirty="0" err="1">
                <a:solidFill>
                  <a:schemeClr val="tx1"/>
                </a:solidFill>
                <a:latin typeface="Palatino Linotype" panose="02040502050505030304" pitchFamily="18" charset="0"/>
              </a:rPr>
              <a:t>receives</a:t>
            </a:r>
            <a:r>
              <a:rPr lang="it-IT" sz="2400" dirty="0">
                <a:solidFill>
                  <a:schemeClr val="tx1"/>
                </a:solidFill>
                <a:latin typeface="Palatino Linotype" panose="02040502050505030304" pitchFamily="18" charset="0"/>
              </a:rPr>
              <a:t> and </a:t>
            </a:r>
            <a:r>
              <a:rPr lang="it-IT" sz="2400" dirty="0" err="1">
                <a:solidFill>
                  <a:schemeClr val="tx1"/>
                </a:solidFill>
                <a:latin typeface="Palatino Linotype" panose="02040502050505030304" pitchFamily="18" charset="0"/>
              </a:rPr>
              <a:t>transmit</a:t>
            </a:r>
            <a:r>
              <a:rPr lang="it-IT" sz="2400" dirty="0">
                <a:solidFill>
                  <a:schemeClr val="tx1"/>
                </a:solidFill>
                <a:latin typeface="Palatino Linotype" panose="02040502050505030304" pitchFamily="18" charset="0"/>
              </a:rPr>
              <a:t> </a:t>
            </a:r>
            <a:r>
              <a:rPr lang="en-GB" sz="2400" dirty="0">
                <a:solidFill>
                  <a:schemeClr val="tx1"/>
                </a:solidFill>
                <a:latin typeface="Palatino Linotype" panose="02040502050505030304" pitchFamily="18" charset="0"/>
              </a:rPr>
              <a:t>raw bits over a communication channel.</a:t>
            </a:r>
          </a:p>
          <a:p>
            <a:pPr marL="342900" indent="-342900">
              <a:buClr>
                <a:srgbClr val="00B050"/>
              </a:buClr>
              <a:buFont typeface="Wingdings" panose="05000000000000000000" pitchFamily="2" charset="2"/>
              <a:buChar char="Ø"/>
            </a:pPr>
            <a:r>
              <a:rPr lang="en-GB" sz="2400" dirty="0">
                <a:solidFill>
                  <a:schemeClr val="tx1"/>
                </a:solidFill>
                <a:latin typeface="Palatino Linotype" panose="02040502050505030304" pitchFamily="18" charset="0"/>
              </a:rPr>
              <a:t>A standardized interface to the transmission medium (electrical, optical, or wireless communication).</a:t>
            </a:r>
          </a:p>
        </p:txBody>
      </p:sp>
      <p:cxnSp>
        <p:nvCxnSpPr>
          <p:cNvPr id="14" name="Connettore 2 13"/>
          <p:cNvCxnSpPr/>
          <p:nvPr/>
        </p:nvCxnSpPr>
        <p:spPr>
          <a:xfrm>
            <a:off x="3388954" y="5515220"/>
            <a:ext cx="101138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arrotondato 10"/>
          <p:cNvSpPr/>
          <p:nvPr/>
        </p:nvSpPr>
        <p:spPr>
          <a:xfrm>
            <a:off x="525294" y="4279104"/>
            <a:ext cx="27805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Link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2" name="Rettangolo arrotondato 11"/>
          <p:cNvSpPr/>
          <p:nvPr/>
        </p:nvSpPr>
        <p:spPr>
          <a:xfrm>
            <a:off x="525294" y="3385201"/>
            <a:ext cx="27589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Network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5" name="Rettangolo arrotondato 14"/>
          <p:cNvSpPr/>
          <p:nvPr/>
        </p:nvSpPr>
        <p:spPr>
          <a:xfrm>
            <a:off x="525294" y="2480196"/>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err="1">
                <a:solidFill>
                  <a:sysClr val="windowText" lastClr="000000"/>
                </a:solidFill>
                <a:latin typeface="Palatino Linotype" panose="02040502050505030304" pitchFamily="18" charset="0"/>
              </a:rPr>
              <a:t>Transport</a:t>
            </a:r>
            <a:r>
              <a:rPr lang="it-IT" sz="2400" dirty="0">
                <a:solidFill>
                  <a:sysClr val="windowText" lastClr="000000"/>
                </a:solidFill>
                <a:latin typeface="Palatino Linotype" panose="02040502050505030304" pitchFamily="18" charset="0"/>
              </a:rPr>
              <a:t>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6" name="Rettangolo arrotondato 15"/>
          <p:cNvSpPr/>
          <p:nvPr/>
        </p:nvSpPr>
        <p:spPr>
          <a:xfrm>
            <a:off x="525294" y="1574365"/>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dirty="0">
                <a:solidFill>
                  <a:sysClr val="windowText" lastClr="000000"/>
                </a:solidFill>
                <a:latin typeface="Palatino Linotype" panose="02040502050505030304" pitchFamily="18" charset="0"/>
              </a:rPr>
              <a:t>Application </a:t>
            </a:r>
            <a:r>
              <a:rPr lang="it-IT" sz="2400" dirty="0" err="1">
                <a:solidFill>
                  <a:sysClr val="windowText" lastClr="000000"/>
                </a:solidFill>
                <a:latin typeface="Palatino Linotype" panose="02040502050505030304" pitchFamily="18" charset="0"/>
              </a:rPr>
              <a:t>layer</a:t>
            </a:r>
            <a:endParaRPr lang="en-GB" sz="2400" dirty="0">
              <a:solidFill>
                <a:sysClr val="windowText" lastClr="000000"/>
              </a:solidFill>
              <a:latin typeface="Palatino Linotype" panose="02040502050505030304" pitchFamily="18" charset="0"/>
            </a:endParaRPr>
          </a:p>
        </p:txBody>
      </p:sp>
      <p:sp>
        <p:nvSpPr>
          <p:cNvPr id="17" name="Rettangolo arrotondato 16"/>
          <p:cNvSpPr/>
          <p:nvPr/>
        </p:nvSpPr>
        <p:spPr>
          <a:xfrm>
            <a:off x="525294" y="5173007"/>
            <a:ext cx="2766133" cy="691200"/>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2400" b="1" dirty="0" err="1">
                <a:solidFill>
                  <a:sysClr val="windowText" lastClr="000000"/>
                </a:solidFill>
                <a:latin typeface="Palatino Linotype" panose="02040502050505030304" pitchFamily="18" charset="0"/>
              </a:rPr>
              <a:t>Physical</a:t>
            </a:r>
            <a:r>
              <a:rPr lang="it-IT" sz="2400" b="1" dirty="0">
                <a:solidFill>
                  <a:sysClr val="windowText" lastClr="000000"/>
                </a:solidFill>
                <a:latin typeface="Palatino Linotype" panose="02040502050505030304" pitchFamily="18" charset="0"/>
              </a:rPr>
              <a:t> </a:t>
            </a:r>
            <a:r>
              <a:rPr lang="it-IT" sz="2400" b="1" dirty="0" err="1">
                <a:solidFill>
                  <a:sysClr val="windowText" lastClr="000000"/>
                </a:solidFill>
                <a:latin typeface="Palatino Linotype" panose="02040502050505030304" pitchFamily="18" charset="0"/>
              </a:rPr>
              <a:t>layer</a:t>
            </a:r>
            <a:endParaRPr lang="en-GB" sz="2400" b="1" dirty="0">
              <a:solidFill>
                <a:sysClr val="windowText" lastClr="000000"/>
              </a:solidFill>
              <a:latin typeface="Palatino Linotype" panose="02040502050505030304" pitchFamily="18" charset="0"/>
            </a:endParaRPr>
          </a:p>
        </p:txBody>
      </p:sp>
      <p:sp>
        <p:nvSpPr>
          <p:cNvPr id="18" name="Rettangolo arrotondato 17"/>
          <p:cNvSpPr/>
          <p:nvPr/>
        </p:nvSpPr>
        <p:spPr>
          <a:xfrm>
            <a:off x="5448773" y="3666515"/>
            <a:ext cx="5136205" cy="48674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asellaDiTesto 2"/>
          <p:cNvSpPr txBox="1"/>
          <p:nvPr/>
        </p:nvSpPr>
        <p:spPr>
          <a:xfrm>
            <a:off x="5448773" y="3709830"/>
            <a:ext cx="5029201" cy="400110"/>
          </a:xfrm>
          <a:prstGeom prst="rect">
            <a:avLst/>
          </a:prstGeom>
          <a:noFill/>
        </p:spPr>
        <p:txBody>
          <a:bodyPr wrap="square" rtlCol="0">
            <a:spAutoFit/>
          </a:bodyPr>
          <a:lstStyle/>
          <a:p>
            <a:pPr algn="ctr"/>
            <a:r>
              <a:rPr lang="it-IT" sz="2000" dirty="0">
                <a:solidFill>
                  <a:schemeClr val="bg1"/>
                </a:solidFill>
                <a:latin typeface="Palatino Linotype" panose="02040502050505030304" pitchFamily="18" charset="0"/>
              </a:rPr>
              <a:t>00010101110110101001100110101111010101</a:t>
            </a:r>
            <a:endParaRPr lang="en-GB" sz="20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196508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Computer networks</a:t>
            </a:r>
            <a:endParaRPr lang="en-GB" dirty="0"/>
          </a:p>
        </p:txBody>
      </p:sp>
      <p:sp>
        <p:nvSpPr>
          <p:cNvPr id="3" name="Segnaposto contenuto 2"/>
          <p:cNvSpPr>
            <a:spLocks noGrp="1"/>
          </p:cNvSpPr>
          <p:nvPr>
            <p:ph idx="1"/>
          </p:nvPr>
        </p:nvSpPr>
        <p:spPr>
          <a:xfrm>
            <a:off x="428172" y="1361167"/>
            <a:ext cx="9594717" cy="5352454"/>
          </a:xfrm>
        </p:spPr>
        <p:txBody>
          <a:bodyPr>
            <a:normAutofit/>
          </a:bodyPr>
          <a:lstStyle/>
          <a:p>
            <a:r>
              <a:rPr lang="en-US" dirty="0"/>
              <a:t>Data collected by wearable IoT sensors are shared among different devices running over a computer network, typically the Internet.</a:t>
            </a:r>
          </a:p>
          <a:p>
            <a:endParaRPr lang="en-US" dirty="0"/>
          </a:p>
          <a:p>
            <a:r>
              <a:rPr lang="en-US" b="1" dirty="0"/>
              <a:t>Computer network: </a:t>
            </a:r>
            <a:r>
              <a:rPr lang="en-US" dirty="0"/>
              <a:t>a collection of autonomous computers (</a:t>
            </a:r>
            <a:r>
              <a:rPr lang="en-US" b="1" dirty="0"/>
              <a:t>hosts</a:t>
            </a:r>
            <a:r>
              <a:rPr lang="en-US" dirty="0"/>
              <a:t>) interconnected by a single technology. </a:t>
            </a:r>
          </a:p>
          <a:p>
            <a:endParaRPr lang="en-US" dirty="0"/>
          </a:p>
          <a:p>
            <a:r>
              <a:rPr lang="en-US" dirty="0"/>
              <a:t>Two computers are said to be interconnected if they are able to exchange information.</a:t>
            </a:r>
          </a:p>
          <a:p>
            <a:endParaRPr lang="en-US" dirty="0"/>
          </a:p>
          <a:p>
            <a:r>
              <a:rPr lang="en-US" dirty="0">
                <a:sym typeface="Wingdings" panose="05000000000000000000" pitchFamily="2" charset="2"/>
              </a:rPr>
              <a:t>Purpose of computer networks: to </a:t>
            </a:r>
            <a:r>
              <a:rPr lang="en-US" b="1" dirty="0">
                <a:sym typeface="Wingdings" panose="05000000000000000000" pitchFamily="2" charset="2"/>
              </a:rPr>
              <a:t>share resources </a:t>
            </a:r>
            <a:r>
              <a:rPr lang="en-US" dirty="0">
                <a:sym typeface="Wingdings" panose="05000000000000000000" pitchFamily="2" charset="2"/>
              </a:rPr>
              <a:t>(e.g. data and applications).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a:t>
            </a:fld>
            <a:endParaRPr lang="en-GB"/>
          </a:p>
        </p:txBody>
      </p:sp>
      <p:pic>
        <p:nvPicPr>
          <p:cNvPr id="6" name="Picture 5" descr="A computer and a computer tower&#10;&#10;Description automatically generated with medium confidence">
            <a:extLst>
              <a:ext uri="{FF2B5EF4-FFF2-40B4-BE49-F238E27FC236}">
                <a16:creationId xmlns:a16="http://schemas.microsoft.com/office/drawing/2014/main" id="{FCDAC03C-BF04-8EB4-6F5D-7E788711B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9799" y="4764165"/>
            <a:ext cx="1133199" cy="1133199"/>
          </a:xfrm>
          <a:prstGeom prst="rect">
            <a:avLst/>
          </a:prstGeom>
        </p:spPr>
      </p:pic>
      <p:pic>
        <p:nvPicPr>
          <p:cNvPr id="8" name="Picture 7" descr="A blue smart watch with a heart and a red heart&#10;&#10;Description automatically generated">
            <a:extLst>
              <a:ext uri="{FF2B5EF4-FFF2-40B4-BE49-F238E27FC236}">
                <a16:creationId xmlns:a16="http://schemas.microsoft.com/office/drawing/2014/main" id="{A03287B2-6208-3E25-C0B1-314A3C390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9799" y="1286037"/>
            <a:ext cx="1133198" cy="1133198"/>
          </a:xfrm>
          <a:prstGeom prst="rect">
            <a:avLst/>
          </a:prstGeom>
        </p:spPr>
      </p:pic>
      <p:pic>
        <p:nvPicPr>
          <p:cNvPr id="10" name="Picture 9" descr="A blue and yellow logo&#10;&#10;Description automatically generated">
            <a:extLst>
              <a:ext uri="{FF2B5EF4-FFF2-40B4-BE49-F238E27FC236}">
                <a16:creationId xmlns:a16="http://schemas.microsoft.com/office/drawing/2014/main" id="{393F22C5-FD28-C7A9-1830-EC4A7B1D84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9799" y="3025101"/>
            <a:ext cx="1133198" cy="1133198"/>
          </a:xfrm>
          <a:prstGeom prst="rect">
            <a:avLst/>
          </a:prstGeom>
        </p:spPr>
      </p:pic>
      <p:cxnSp>
        <p:nvCxnSpPr>
          <p:cNvPr id="12" name="Straight Arrow Connector 11">
            <a:extLst>
              <a:ext uri="{FF2B5EF4-FFF2-40B4-BE49-F238E27FC236}">
                <a16:creationId xmlns:a16="http://schemas.microsoft.com/office/drawing/2014/main" id="{4B0631BC-A5ED-6954-B3C3-10C3146145AF}"/>
              </a:ext>
            </a:extLst>
          </p:cNvPr>
          <p:cNvCxnSpPr/>
          <p:nvPr/>
        </p:nvCxnSpPr>
        <p:spPr>
          <a:xfrm>
            <a:off x="11066398" y="2539014"/>
            <a:ext cx="0" cy="3906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9D6E7B8-7C77-2FCA-4550-786C53EC25F9}"/>
              </a:ext>
            </a:extLst>
          </p:cNvPr>
          <p:cNvCxnSpPr/>
          <p:nvPr/>
        </p:nvCxnSpPr>
        <p:spPr>
          <a:xfrm>
            <a:off x="11066398" y="4289394"/>
            <a:ext cx="0" cy="39061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8640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World Wide Web</a:t>
            </a:r>
            <a:endParaRPr lang="en-GB" dirty="0"/>
          </a:p>
        </p:txBody>
      </p:sp>
      <p:sp>
        <p:nvSpPr>
          <p:cNvPr id="3" name="Segnaposto contenuto 2"/>
          <p:cNvSpPr>
            <a:spLocks noGrp="1"/>
          </p:cNvSpPr>
          <p:nvPr>
            <p:ph idx="1"/>
          </p:nvPr>
        </p:nvSpPr>
        <p:spPr>
          <a:xfrm>
            <a:off x="428172" y="1361168"/>
            <a:ext cx="11368314" cy="5376062"/>
          </a:xfrm>
        </p:spPr>
        <p:txBody>
          <a:bodyPr>
            <a:normAutofit/>
          </a:bodyPr>
          <a:lstStyle/>
          <a:p>
            <a:r>
              <a:rPr lang="en-GB" sz="2200" dirty="0"/>
              <a:t>An architectural framework for accessing linked content spread out over millions of machines all over the Internet.</a:t>
            </a:r>
          </a:p>
          <a:p>
            <a:r>
              <a:rPr lang="it-IT" sz="2200" dirty="0"/>
              <a:t>How the Web </a:t>
            </a:r>
            <a:r>
              <a:rPr lang="it-IT" sz="2200" dirty="0" err="1"/>
              <a:t>was</a:t>
            </a:r>
            <a:r>
              <a:rPr lang="it-IT" sz="2200" dirty="0"/>
              <a:t> </a:t>
            </a:r>
            <a:r>
              <a:rPr lang="it-IT" sz="2200" dirty="0" err="1"/>
              <a:t>born</a:t>
            </a:r>
            <a:r>
              <a:rPr lang="it-IT" sz="2200" dirty="0"/>
              <a:t>: </a:t>
            </a:r>
            <a:endParaRPr lang="en-GB" sz="2200" dirty="0"/>
          </a:p>
          <a:p>
            <a:pPr lvl="1"/>
            <a:r>
              <a:rPr lang="en-GB" sz="2200" dirty="0"/>
              <a:t>1989, Geneva, CERN: the physicist Tim Berners-Lee proposed to develop a web of linked documents to help large research teams</a:t>
            </a:r>
          </a:p>
          <a:p>
            <a:pPr lvl="1"/>
            <a:r>
              <a:rPr lang="en-GB" sz="2200" dirty="0"/>
              <a:t>1991, San Antonio, Texas: First prototype of Web presented at the Hypertext ’91 conference </a:t>
            </a:r>
          </a:p>
          <a:p>
            <a:pPr lvl="1"/>
            <a:r>
              <a:rPr lang="it-IT" sz="2200" dirty="0"/>
              <a:t>1993, </a:t>
            </a:r>
            <a:r>
              <a:rPr lang="en-GB" sz="2200" dirty="0"/>
              <a:t>Champaign, Illinois: First graphical browser (Mosaic) developed by Marc Andreessen (University of Illinois).</a:t>
            </a:r>
          </a:p>
          <a:p>
            <a:pPr lvl="1"/>
            <a:r>
              <a:rPr lang="it-IT" sz="2200" dirty="0"/>
              <a:t>1994, Mountain </a:t>
            </a:r>
            <a:r>
              <a:rPr lang="it-IT" sz="2200" dirty="0" err="1"/>
              <a:t>View</a:t>
            </a:r>
            <a:r>
              <a:rPr lang="it-IT" sz="2200" dirty="0"/>
              <a:t>, California: </a:t>
            </a:r>
            <a:r>
              <a:rPr lang="en-GB" sz="2200" dirty="0"/>
              <a:t>Marc Andreessen found the company Netscape Communications Corp., whose goal was to develop Web software. </a:t>
            </a:r>
          </a:p>
          <a:p>
            <a:pPr lvl="1"/>
            <a:r>
              <a:rPr lang="it-IT" sz="2200" dirty="0"/>
              <a:t>1994: </a:t>
            </a:r>
            <a:r>
              <a:rPr lang="en-GB" sz="2200" dirty="0"/>
              <a:t>CERN and M.I.T. Foundation of the World Wide Web Consortium (W3C), an organization devoted to further developing the Web, standardizing protocols, and encouraging interoperability between sites. </a:t>
            </a:r>
          </a:p>
          <a:p>
            <a:pPr lvl="1"/>
            <a:r>
              <a:rPr lang="en-GB" sz="2200" dirty="0"/>
              <a:t>1994 - today: The Web has grown exponentially…</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774485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Architectural</a:t>
            </a:r>
            <a:r>
              <a:rPr lang="it-IT" dirty="0"/>
              <a:t> </a:t>
            </a:r>
            <a:r>
              <a:rPr lang="it-IT" dirty="0" err="1"/>
              <a:t>overview</a:t>
            </a:r>
            <a:endParaRPr lang="en-GB" dirty="0"/>
          </a:p>
        </p:txBody>
      </p:sp>
      <p:sp>
        <p:nvSpPr>
          <p:cNvPr id="3" name="Segnaposto contenuto 2"/>
          <p:cNvSpPr>
            <a:spLocks noGrp="1"/>
          </p:cNvSpPr>
          <p:nvPr>
            <p:ph idx="1"/>
          </p:nvPr>
        </p:nvSpPr>
        <p:spPr>
          <a:xfrm>
            <a:off x="428172" y="1388223"/>
            <a:ext cx="11261920" cy="5281935"/>
          </a:xfrm>
        </p:spPr>
        <p:txBody>
          <a:bodyPr>
            <a:noAutofit/>
          </a:bodyPr>
          <a:lstStyle/>
          <a:p>
            <a:r>
              <a:rPr lang="en-US" dirty="0"/>
              <a:t>The Web is a vast, worldwide collection of contents in the form of </a:t>
            </a:r>
            <a:r>
              <a:rPr lang="en-US" b="1" dirty="0"/>
              <a:t>Web pages</a:t>
            </a:r>
            <a:r>
              <a:rPr lang="en-US" dirty="0"/>
              <a:t>, accessed and shared through the Internet according to a </a:t>
            </a:r>
            <a:r>
              <a:rPr lang="en-US" b="1" dirty="0"/>
              <a:t>client-server architecture </a:t>
            </a:r>
            <a:r>
              <a:rPr lang="en-US" dirty="0"/>
              <a:t>model. </a:t>
            </a:r>
          </a:p>
          <a:p>
            <a:pPr lvl="1"/>
            <a:r>
              <a:rPr lang="en-US" sz="2200" dirty="0"/>
              <a:t>Pages can contain text, images, videos, programs that produce a graphical interface with which users can interact, etc.</a:t>
            </a:r>
            <a:endParaRPr lang="en-US" sz="2200" b="1" dirty="0"/>
          </a:p>
          <a:p>
            <a:r>
              <a:rPr lang="en-US" dirty="0"/>
              <a:t>Each page may contain </a:t>
            </a:r>
            <a:r>
              <a:rPr lang="en-US" b="1" dirty="0"/>
              <a:t>links</a:t>
            </a:r>
            <a:r>
              <a:rPr lang="en-US" dirty="0"/>
              <a:t> to other pages. A piece of text, icon, image, etc. associated with another page is called a </a:t>
            </a:r>
            <a:r>
              <a:rPr lang="en-US" b="1" dirty="0"/>
              <a:t>hyperlink. </a:t>
            </a:r>
          </a:p>
          <a:p>
            <a:r>
              <a:rPr lang="en-US" dirty="0"/>
              <a:t>A page can be static or dynamic.</a:t>
            </a:r>
          </a:p>
          <a:p>
            <a:pPr lvl="1"/>
            <a:r>
              <a:rPr lang="en-US" sz="2200" b="1" dirty="0"/>
              <a:t>Static page</a:t>
            </a:r>
            <a:r>
              <a:rPr lang="en-US" sz="2200" dirty="0"/>
              <a:t>: a document that is the same every time it is displayed.</a:t>
            </a:r>
          </a:p>
          <a:p>
            <a:pPr lvl="1"/>
            <a:r>
              <a:rPr lang="en-US" sz="2200" b="1" dirty="0"/>
              <a:t>Dynamic page</a:t>
            </a:r>
            <a:r>
              <a:rPr lang="en-US" sz="2200" dirty="0"/>
              <a:t>: a page that contains a program generating dynamic content or that is generated on demand by a program.</a:t>
            </a:r>
          </a:p>
          <a:p>
            <a:r>
              <a:rPr lang="en-US" dirty="0"/>
              <a:t>A </a:t>
            </a:r>
            <a:r>
              <a:rPr lang="en-US" b="1" dirty="0"/>
              <a:t>Web site </a:t>
            </a:r>
            <a:r>
              <a:rPr lang="en-US" dirty="0"/>
              <a:t>is a collection of Web pages.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3765531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Architectural</a:t>
            </a:r>
            <a:r>
              <a:rPr lang="it-IT" dirty="0"/>
              <a:t> </a:t>
            </a:r>
            <a:r>
              <a:rPr lang="it-IT" dirty="0" err="1"/>
              <a:t>overview</a:t>
            </a:r>
            <a:endParaRPr lang="en-GB" dirty="0"/>
          </a:p>
        </p:txBody>
      </p:sp>
      <p:sp>
        <p:nvSpPr>
          <p:cNvPr id="3" name="Segnaposto contenuto 2"/>
          <p:cNvSpPr>
            <a:spLocks noGrp="1"/>
          </p:cNvSpPr>
          <p:nvPr>
            <p:ph idx="1"/>
          </p:nvPr>
        </p:nvSpPr>
        <p:spPr>
          <a:xfrm>
            <a:off x="428173" y="1361167"/>
            <a:ext cx="5010102" cy="4713567"/>
          </a:xfrm>
        </p:spPr>
        <p:txBody>
          <a:bodyPr>
            <a:normAutofit/>
          </a:bodyPr>
          <a:lstStyle/>
          <a:p>
            <a:r>
              <a:rPr lang="en-GB" sz="2200" b="1" dirty="0"/>
              <a:t>Browser</a:t>
            </a:r>
            <a:r>
              <a:rPr lang="en-GB" sz="2200" dirty="0"/>
              <a:t>: program running on the client to view Web pages </a:t>
            </a:r>
          </a:p>
          <a:p>
            <a:endParaRPr lang="en-GB" sz="2200" dirty="0"/>
          </a:p>
          <a:p>
            <a:r>
              <a:rPr lang="en-GB" sz="2200" dirty="0"/>
              <a:t>The browser requests the page to the server, receives it, interprets the content, and displays the page, properly formatted, on the screen.</a:t>
            </a:r>
          </a:p>
          <a:p>
            <a:endParaRPr lang="en-GB" sz="2200" dirty="0"/>
          </a:p>
          <a:p>
            <a:r>
              <a:rPr lang="en-GB" sz="2200" dirty="0"/>
              <a:t>The request-response protocol for fetching pages is a simple text-based protocol that runs over TCP, called </a:t>
            </a:r>
            <a:r>
              <a:rPr lang="en-GB" sz="2200" b="1" dirty="0" err="1"/>
              <a:t>HyperText</a:t>
            </a:r>
            <a:r>
              <a:rPr lang="en-GB" sz="2200" b="1" dirty="0"/>
              <a:t> Transfer Protocol (HTTP).</a:t>
            </a:r>
          </a:p>
          <a:p>
            <a:endParaRPr lang="en-GB" sz="2200"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9581" y="1283868"/>
            <a:ext cx="6676055" cy="4407069"/>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1667196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server </a:t>
            </a:r>
            <a:r>
              <a:rPr lang="it-IT" dirty="0" err="1"/>
              <a:t>structure</a:t>
            </a:r>
            <a:endParaRPr lang="en-GB" dirty="0"/>
          </a:p>
        </p:txBody>
      </p:sp>
      <p:sp>
        <p:nvSpPr>
          <p:cNvPr id="3" name="Segnaposto contenuto 2"/>
          <p:cNvSpPr>
            <a:spLocks noGrp="1"/>
          </p:cNvSpPr>
          <p:nvPr>
            <p:ph idx="1"/>
          </p:nvPr>
        </p:nvSpPr>
        <p:spPr>
          <a:xfrm>
            <a:off x="428172" y="1361168"/>
            <a:ext cx="11368314" cy="2067832"/>
          </a:xfrm>
        </p:spPr>
        <p:txBody>
          <a:bodyPr>
            <a:normAutofit/>
          </a:bodyPr>
          <a:lstStyle/>
          <a:p>
            <a:r>
              <a:rPr lang="en-US" sz="2600" dirty="0"/>
              <a:t>Web servers are designed with a </a:t>
            </a:r>
            <a:r>
              <a:rPr lang="en-US" sz="2600" b="1" dirty="0"/>
              <a:t>multithreaded design </a:t>
            </a:r>
            <a:r>
              <a:rPr lang="en-US" sz="2600" dirty="0"/>
              <a:t>to manage multiple requests at a time. </a:t>
            </a:r>
          </a:p>
          <a:p>
            <a:pPr lvl="1"/>
            <a:r>
              <a:rPr lang="en-GB" sz="2600" dirty="0"/>
              <a:t>A front-end module that accepts all incoming requests and </a:t>
            </a:r>
            <a:r>
              <a:rPr lang="en-GB" sz="2600" i="1" dirty="0"/>
              <a:t>k </a:t>
            </a:r>
            <a:r>
              <a:rPr lang="en-GB" sz="2600" dirty="0"/>
              <a:t>parallel</a:t>
            </a:r>
            <a:r>
              <a:rPr lang="en-GB" sz="2600" i="1" dirty="0"/>
              <a:t> </a:t>
            </a:r>
            <a:r>
              <a:rPr lang="en-GB" sz="2600" dirty="0"/>
              <a:t>processing modules.</a:t>
            </a:r>
          </a:p>
          <a:p>
            <a:pPr lvl="1"/>
            <a:r>
              <a:rPr lang="en-US" sz="2600" dirty="0"/>
              <a:t>The cache stores the most-recently read files. </a:t>
            </a:r>
          </a:p>
          <a:p>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964" y="3303059"/>
            <a:ext cx="8842051" cy="3554941"/>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1852368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err="1"/>
              <a:t>HyperText</a:t>
            </a:r>
            <a:r>
              <a:rPr lang="en-GB" dirty="0"/>
              <a:t> </a:t>
            </a:r>
            <a:r>
              <a:rPr lang="en-GB" dirty="0" err="1"/>
              <a:t>Markup</a:t>
            </a:r>
            <a:r>
              <a:rPr lang="en-GB" dirty="0"/>
              <a:t> Language (HTML)</a:t>
            </a:r>
          </a:p>
        </p:txBody>
      </p:sp>
      <p:sp>
        <p:nvSpPr>
          <p:cNvPr id="3" name="Segnaposto contenuto 2"/>
          <p:cNvSpPr>
            <a:spLocks noGrp="1"/>
          </p:cNvSpPr>
          <p:nvPr>
            <p:ph idx="1"/>
          </p:nvPr>
        </p:nvSpPr>
        <p:spPr>
          <a:xfrm>
            <a:off x="343111" y="1361167"/>
            <a:ext cx="7298154" cy="5004191"/>
          </a:xfrm>
        </p:spPr>
        <p:txBody>
          <a:bodyPr>
            <a:noAutofit/>
          </a:bodyPr>
          <a:lstStyle/>
          <a:p>
            <a:r>
              <a:rPr lang="en-US" sz="2200" dirty="0"/>
              <a:t>Web pages are written in a </a:t>
            </a:r>
            <a:r>
              <a:rPr lang="en-US" sz="2200" b="1" dirty="0"/>
              <a:t>HTML (</a:t>
            </a:r>
            <a:r>
              <a:rPr lang="en-US" sz="2200" b="1" dirty="0" err="1"/>
              <a:t>HyperText</a:t>
            </a:r>
            <a:r>
              <a:rPr lang="en-US" sz="2200" b="1" dirty="0"/>
              <a:t> Markup Language). </a:t>
            </a:r>
            <a:r>
              <a:rPr lang="en-US" sz="2200" dirty="0"/>
              <a:t>HTML is a markup language: language for describing how documents are to be formatted.</a:t>
            </a:r>
          </a:p>
          <a:p>
            <a:r>
              <a:rPr lang="en-US" sz="2200" dirty="0"/>
              <a:t>A browser is basically an HTML interpreter</a:t>
            </a:r>
          </a:p>
          <a:p>
            <a:r>
              <a:rPr lang="en-US" sz="2200" dirty="0"/>
              <a:t>HTML pages can contain text and rich content elements (e.g., MPEG, JPEG, mp3).</a:t>
            </a:r>
          </a:p>
          <a:p>
            <a:r>
              <a:rPr lang="en-US" sz="2200" dirty="0"/>
              <a:t>When a server returns a page, it also returns some information about the type of contents in the page (MIME type).</a:t>
            </a:r>
          </a:p>
          <a:p>
            <a:r>
              <a:rPr lang="en-US" sz="2200" dirty="0"/>
              <a:t>If the page content is different from text/html, the browser resorts to a </a:t>
            </a:r>
            <a:r>
              <a:rPr lang="en-US" sz="2200" b="1" dirty="0"/>
              <a:t>plug-in</a:t>
            </a:r>
            <a:r>
              <a:rPr lang="en-US" sz="2200" dirty="0"/>
              <a:t>, i.e., a third-party code module that is installed as an extension to the browser, to interpret that content (e.g., plug-in for PDF). </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5130" y="1203158"/>
            <a:ext cx="4160996" cy="5654842"/>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2457893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client side</a:t>
            </a:r>
            <a:endParaRPr lang="en-GB" dirty="0"/>
          </a:p>
        </p:txBody>
      </p:sp>
      <p:sp>
        <p:nvSpPr>
          <p:cNvPr id="3" name="Segnaposto contenuto 2"/>
          <p:cNvSpPr>
            <a:spLocks noGrp="1"/>
          </p:cNvSpPr>
          <p:nvPr>
            <p:ph idx="1"/>
          </p:nvPr>
        </p:nvSpPr>
        <p:spPr>
          <a:xfrm>
            <a:off x="428172" y="1361168"/>
            <a:ext cx="11368314" cy="2831838"/>
          </a:xfrm>
        </p:spPr>
        <p:txBody>
          <a:bodyPr/>
          <a:lstStyle/>
          <a:p>
            <a:r>
              <a:rPr lang="en-US" sz="2000" dirty="0"/>
              <a:t>How can the browser retrieve a page? </a:t>
            </a:r>
          </a:p>
          <a:p>
            <a:r>
              <a:rPr lang="en-US" sz="2000" dirty="0"/>
              <a:t>Each page is assigned an identifier called </a:t>
            </a:r>
            <a:r>
              <a:rPr lang="en-US" sz="2000" b="1" dirty="0"/>
              <a:t>Uniform </a:t>
            </a:r>
            <a:r>
              <a:rPr lang="en-US" sz="2000" b="1" dirty="0" err="1"/>
              <a:t>Resourse</a:t>
            </a:r>
            <a:r>
              <a:rPr lang="en-US" sz="2000" b="1" dirty="0"/>
              <a:t> Locator (URL)</a:t>
            </a:r>
          </a:p>
          <a:p>
            <a:r>
              <a:rPr lang="en-US" sz="2000" dirty="0"/>
              <a:t>The URL includes three components: </a:t>
            </a:r>
          </a:p>
          <a:p>
            <a:pPr lvl="1"/>
            <a:r>
              <a:rPr lang="en-US" dirty="0"/>
              <a:t>the communication protocol to access to the page</a:t>
            </a:r>
          </a:p>
          <a:p>
            <a:pPr lvl="1"/>
            <a:r>
              <a:rPr lang="en-US" dirty="0"/>
              <a:t>the name of the server where the page is located</a:t>
            </a:r>
          </a:p>
          <a:p>
            <a:pPr lvl="1"/>
            <a:r>
              <a:rPr lang="en-US" dirty="0"/>
              <a:t>the path identifying the page file on the server</a:t>
            </a:r>
          </a:p>
        </p:txBody>
      </p:sp>
      <p:sp>
        <p:nvSpPr>
          <p:cNvPr id="4" name="Rettangolo 3"/>
          <p:cNvSpPr/>
          <p:nvPr/>
        </p:nvSpPr>
        <p:spPr>
          <a:xfrm>
            <a:off x="3450896" y="3792896"/>
            <a:ext cx="4295278" cy="400110"/>
          </a:xfrm>
          <a:prstGeom prst="rect">
            <a:avLst/>
          </a:prstGeom>
        </p:spPr>
        <p:txBody>
          <a:bodyPr wrap="none">
            <a:spAutoFit/>
          </a:bodyPr>
          <a:lstStyle/>
          <a:p>
            <a:r>
              <a:rPr lang="en-GB" sz="2000" b="1" dirty="0">
                <a:latin typeface="Palatino Linotype" panose="02040502050505030304" pitchFamily="18" charset="0"/>
              </a:rPr>
              <a:t>http://</a:t>
            </a:r>
            <a:r>
              <a:rPr lang="en-GB" sz="2000" b="1" dirty="0" err="1">
                <a:latin typeface="Palatino Linotype" panose="02040502050505030304" pitchFamily="18" charset="0"/>
              </a:rPr>
              <a:t>www.dei.unipd.it</a:t>
            </a:r>
            <a:r>
              <a:rPr lang="en-GB" sz="2000" b="1" dirty="0">
                <a:latin typeface="Palatino Linotype" panose="02040502050505030304" pitchFamily="18" charset="0"/>
              </a:rPr>
              <a:t>/</a:t>
            </a:r>
            <a:r>
              <a:rPr lang="en-GB" sz="2000" b="1" dirty="0" err="1">
                <a:latin typeface="Palatino Linotype" panose="02040502050505030304" pitchFamily="18" charset="0"/>
              </a:rPr>
              <a:t>index.html</a:t>
            </a:r>
            <a:endParaRPr lang="en-GB" sz="2000" b="1" dirty="0">
              <a:latin typeface="Palatino Linotype" panose="02040502050505030304" pitchFamily="18" charset="0"/>
            </a:endParaRPr>
          </a:p>
        </p:txBody>
      </p:sp>
      <p:graphicFrame>
        <p:nvGraphicFramePr>
          <p:cNvPr id="6" name="Tabella 5"/>
          <p:cNvGraphicFramePr>
            <a:graphicFrameLocks noGrp="1"/>
          </p:cNvGraphicFramePr>
          <p:nvPr>
            <p:extLst>
              <p:ext uri="{D42A27DB-BD31-4B8C-83A1-F6EECF244321}">
                <p14:modId xmlns:p14="http://schemas.microsoft.com/office/powerpoint/2010/main" val="1433282899"/>
              </p:ext>
            </p:extLst>
          </p:nvPr>
        </p:nvGraphicFramePr>
        <p:xfrm>
          <a:off x="1821448" y="4441768"/>
          <a:ext cx="8127999" cy="7416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971624290"/>
                    </a:ext>
                  </a:extLst>
                </a:gridCol>
                <a:gridCol w="2709333">
                  <a:extLst>
                    <a:ext uri="{9D8B030D-6E8A-4147-A177-3AD203B41FA5}">
                      <a16:colId xmlns:a16="http://schemas.microsoft.com/office/drawing/2014/main" val="3208827788"/>
                    </a:ext>
                  </a:extLst>
                </a:gridCol>
                <a:gridCol w="2709333">
                  <a:extLst>
                    <a:ext uri="{9D8B030D-6E8A-4147-A177-3AD203B41FA5}">
                      <a16:colId xmlns:a16="http://schemas.microsoft.com/office/drawing/2014/main" val="3811814885"/>
                    </a:ext>
                  </a:extLst>
                </a:gridCol>
              </a:tblGrid>
              <a:tr h="370840">
                <a:tc>
                  <a:txBody>
                    <a:bodyPr/>
                    <a:lstStyle/>
                    <a:p>
                      <a:pPr algn="ctr"/>
                      <a:r>
                        <a:rPr lang="it-IT" dirty="0">
                          <a:latin typeface="Palatino Linotype" panose="02040502050505030304" pitchFamily="18" charset="0"/>
                        </a:rPr>
                        <a:t>http</a:t>
                      </a:r>
                      <a:endParaRPr lang="en-GB" dirty="0">
                        <a:latin typeface="Palatino Linotype" panose="02040502050505030304" pitchFamily="18" charset="0"/>
                      </a:endParaRPr>
                    </a:p>
                  </a:txBody>
                  <a:tcPr/>
                </a:tc>
                <a:tc>
                  <a:txBody>
                    <a:bodyPr/>
                    <a:lstStyle/>
                    <a:p>
                      <a:pPr algn="ctr"/>
                      <a:r>
                        <a:rPr lang="en-GB" sz="1800" dirty="0" err="1">
                          <a:latin typeface="Palatino Linotype" panose="02040502050505030304" pitchFamily="18" charset="0"/>
                        </a:rPr>
                        <a:t>www.dei.unipd.it</a:t>
                      </a:r>
                      <a:endParaRPr lang="en-GB" dirty="0">
                        <a:latin typeface="Palatino Linotype" panose="02040502050505030304" pitchFamily="18" charset="0"/>
                      </a:endParaRPr>
                    </a:p>
                  </a:txBody>
                  <a:tcPr/>
                </a:tc>
                <a:tc>
                  <a:txBody>
                    <a:bodyPr/>
                    <a:lstStyle/>
                    <a:p>
                      <a:pPr algn="ctr"/>
                      <a:r>
                        <a:rPr lang="en-GB" sz="1800" dirty="0">
                          <a:latin typeface="Palatino Linotype" panose="02040502050505030304" pitchFamily="18" charset="0"/>
                        </a:rPr>
                        <a:t>index.html</a:t>
                      </a:r>
                      <a:endParaRPr lang="en-GB" dirty="0">
                        <a:latin typeface="Palatino Linotype" panose="02040502050505030304" pitchFamily="18" charset="0"/>
                      </a:endParaRPr>
                    </a:p>
                  </a:txBody>
                  <a:tcPr/>
                </a:tc>
                <a:extLst>
                  <a:ext uri="{0D108BD9-81ED-4DB2-BD59-A6C34878D82A}">
                    <a16:rowId xmlns:a16="http://schemas.microsoft.com/office/drawing/2014/main" val="3304135300"/>
                  </a:ext>
                </a:extLst>
              </a:tr>
              <a:tr h="370840">
                <a:tc>
                  <a:txBody>
                    <a:bodyPr/>
                    <a:lstStyle/>
                    <a:p>
                      <a:pPr algn="ctr"/>
                      <a:r>
                        <a:rPr lang="it-IT" dirty="0" err="1">
                          <a:latin typeface="Palatino Linotype" panose="02040502050505030304" pitchFamily="18" charset="0"/>
                        </a:rPr>
                        <a:t>Protocol</a:t>
                      </a:r>
                      <a:endParaRPr lang="en-GB" dirty="0">
                        <a:latin typeface="Palatino Linotype" panose="02040502050505030304" pitchFamily="18" charset="0"/>
                      </a:endParaRPr>
                    </a:p>
                  </a:txBody>
                  <a:tcPr/>
                </a:tc>
                <a:tc>
                  <a:txBody>
                    <a:bodyPr/>
                    <a:lstStyle/>
                    <a:p>
                      <a:pPr algn="ctr"/>
                      <a:r>
                        <a:rPr lang="it-IT" dirty="0" err="1">
                          <a:latin typeface="Palatino Linotype" panose="02040502050505030304" pitchFamily="18" charset="0"/>
                        </a:rPr>
                        <a:t>Name</a:t>
                      </a:r>
                      <a:r>
                        <a:rPr lang="it-IT" dirty="0">
                          <a:latin typeface="Palatino Linotype" panose="02040502050505030304" pitchFamily="18" charset="0"/>
                        </a:rPr>
                        <a:t> of the server</a:t>
                      </a:r>
                      <a:endParaRPr lang="en-GB" dirty="0">
                        <a:latin typeface="Palatino Linotype" panose="02040502050505030304" pitchFamily="18" charset="0"/>
                      </a:endParaRPr>
                    </a:p>
                  </a:txBody>
                  <a:tcPr/>
                </a:tc>
                <a:tc>
                  <a:txBody>
                    <a:bodyPr/>
                    <a:lstStyle/>
                    <a:p>
                      <a:pPr algn="ctr"/>
                      <a:r>
                        <a:rPr lang="it-IT" dirty="0" err="1">
                          <a:latin typeface="Palatino Linotype" panose="02040502050505030304" pitchFamily="18" charset="0"/>
                        </a:rPr>
                        <a:t>Path</a:t>
                      </a:r>
                      <a:r>
                        <a:rPr lang="it-IT" dirty="0">
                          <a:latin typeface="Palatino Linotype" panose="02040502050505030304" pitchFamily="18" charset="0"/>
                        </a:rPr>
                        <a:t> of the page</a:t>
                      </a:r>
                      <a:endParaRPr lang="en-GB" dirty="0">
                        <a:latin typeface="Palatino Linotype" panose="02040502050505030304" pitchFamily="18" charset="0"/>
                      </a:endParaRPr>
                    </a:p>
                  </a:txBody>
                  <a:tcPr/>
                </a:tc>
                <a:extLst>
                  <a:ext uri="{0D108BD9-81ED-4DB2-BD59-A6C34878D82A}">
                    <a16:rowId xmlns:a16="http://schemas.microsoft.com/office/drawing/2014/main" val="1142302420"/>
                  </a:ext>
                </a:extLst>
              </a:tr>
            </a:tbl>
          </a:graphicData>
        </a:graphic>
      </p:graphicFrame>
      <p:sp>
        <p:nvSpPr>
          <p:cNvPr id="7" name="Segnaposto contenuto 2"/>
          <p:cNvSpPr txBox="1">
            <a:spLocks/>
          </p:cNvSpPr>
          <p:nvPr/>
        </p:nvSpPr>
        <p:spPr>
          <a:xfrm>
            <a:off x="428172" y="5527449"/>
            <a:ext cx="11368314" cy="1097285"/>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But in order to send the request the browser needs to know the IP address of the server. </a:t>
            </a:r>
          </a:p>
          <a:p>
            <a:r>
              <a:rPr lang="en-US" sz="2000" dirty="0"/>
              <a:t>This information is stored in a </a:t>
            </a:r>
            <a:r>
              <a:rPr lang="en-US" sz="2000" b="1" dirty="0"/>
              <a:t>name server</a:t>
            </a:r>
            <a:r>
              <a:rPr lang="en-US" sz="2000" dirty="0"/>
              <a:t>…</a:t>
            </a:r>
            <a:endParaRPr lang="en-US" sz="2000" b="1" dirty="0"/>
          </a:p>
        </p:txBody>
      </p:sp>
      <p:sp>
        <p:nvSpPr>
          <p:cNvPr id="5" name="Rettangolo 4"/>
          <p:cNvSpPr/>
          <p:nvPr/>
        </p:nvSpPr>
        <p:spPr>
          <a:xfrm>
            <a:off x="8591106" y="2468534"/>
            <a:ext cx="3352800" cy="1535037"/>
          </a:xfrm>
          <a:prstGeom prst="rect">
            <a:avLst/>
          </a:prstGeom>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solidFill>
                  <a:schemeClr val="tx1"/>
                </a:solidFill>
                <a:latin typeface="Palatino Linotype" panose="02040502050505030304" pitchFamily="18" charset="0"/>
              </a:rPr>
              <a:t>Remember</a:t>
            </a:r>
            <a:r>
              <a:rPr lang="it-IT" dirty="0">
                <a:solidFill>
                  <a:schemeClr val="tx1"/>
                </a:solidFill>
                <a:latin typeface="Palatino Linotype" panose="02040502050505030304" pitchFamily="18" charset="0"/>
              </a:rPr>
              <a:t>: The </a:t>
            </a:r>
            <a:r>
              <a:rPr lang="it-IT" b="1" dirty="0">
                <a:solidFill>
                  <a:schemeClr val="tx1"/>
                </a:solidFill>
                <a:latin typeface="Palatino Linotype" panose="02040502050505030304" pitchFamily="18" charset="0"/>
              </a:rPr>
              <a:t>IP </a:t>
            </a:r>
            <a:r>
              <a:rPr lang="it-IT" b="1" dirty="0" err="1">
                <a:solidFill>
                  <a:schemeClr val="tx1"/>
                </a:solidFill>
                <a:latin typeface="Palatino Linotype" panose="02040502050505030304" pitchFamily="18" charset="0"/>
              </a:rPr>
              <a:t>address</a:t>
            </a:r>
            <a:r>
              <a:rPr lang="it-IT" b="1" dirty="0">
                <a:solidFill>
                  <a:schemeClr val="tx1"/>
                </a:solidFill>
                <a:latin typeface="Palatino Linotype" panose="02040502050505030304" pitchFamily="18" charset="0"/>
              </a:rPr>
              <a:t> </a:t>
            </a:r>
            <a:r>
              <a:rPr lang="it-IT" dirty="0" err="1">
                <a:solidFill>
                  <a:schemeClr val="tx1"/>
                </a:solidFill>
                <a:latin typeface="Palatino Linotype" panose="02040502050505030304" pitchFamily="18" charset="0"/>
              </a:rPr>
              <a:t>is</a:t>
            </a:r>
            <a:r>
              <a:rPr lang="it-IT" dirty="0">
                <a:solidFill>
                  <a:schemeClr val="tx1"/>
                </a:solidFill>
                <a:latin typeface="Palatino Linotype" panose="02040502050505030304" pitchFamily="18" charset="0"/>
              </a:rPr>
              <a:t> </a:t>
            </a:r>
            <a:r>
              <a:rPr lang="en-US" dirty="0">
                <a:solidFill>
                  <a:schemeClr val="tx1"/>
                </a:solidFill>
                <a:latin typeface="Palatino Linotype" panose="02040502050505030304" pitchFamily="18" charset="0"/>
              </a:rPr>
              <a:t>that label (e.g. 192.0.2.1) which uniquely identifies a host connected to a computer network using the IP protocol.</a:t>
            </a:r>
            <a:endParaRPr lang="en-GB" dirty="0">
              <a:solidFill>
                <a:schemeClr val="tx1"/>
              </a:solidFill>
              <a:latin typeface="Palatino Linotype" panose="02040502050505030304" pitchFamily="18" charset="0"/>
            </a:endParaRPr>
          </a:p>
        </p:txBody>
      </p:sp>
      <p:sp>
        <p:nvSpPr>
          <p:cNvPr id="8" name="Segnaposto numero diapositiva 7"/>
          <p:cNvSpPr>
            <a:spLocks noGrp="1"/>
          </p:cNvSpPr>
          <p:nvPr>
            <p:ph type="sldNum" sz="quarter" idx="12"/>
          </p:nvPr>
        </p:nvSpPr>
        <p:spPr/>
        <p:txBody>
          <a:bodyPr/>
          <a:lstStyle/>
          <a:p>
            <a:fld id="{31DE2C5B-556E-47B8-A792-024C2FCA4ACC}" type="slidenum">
              <a:rPr lang="en-GB" smtClean="0"/>
              <a:t>25</a:t>
            </a:fld>
            <a:endParaRPr lang="en-GB"/>
          </a:p>
        </p:txBody>
      </p:sp>
    </p:spTree>
    <p:extLst>
      <p:ext uri="{BB962C8B-B14F-4D97-AF65-F5344CB8AC3E}">
        <p14:creationId xmlns:p14="http://schemas.microsoft.com/office/powerpoint/2010/main" val="292187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Domain </a:t>
            </a:r>
            <a:r>
              <a:rPr lang="it-IT" dirty="0" err="1"/>
              <a:t>Name</a:t>
            </a:r>
            <a:r>
              <a:rPr lang="it-IT" dirty="0"/>
              <a:t> Space (DNS)</a:t>
            </a:r>
            <a:endParaRPr lang="en-GB" dirty="0"/>
          </a:p>
        </p:txBody>
      </p:sp>
      <p:sp>
        <p:nvSpPr>
          <p:cNvPr id="3" name="Segnaposto contenuto 2"/>
          <p:cNvSpPr>
            <a:spLocks noGrp="1"/>
          </p:cNvSpPr>
          <p:nvPr>
            <p:ph idx="1"/>
          </p:nvPr>
        </p:nvSpPr>
        <p:spPr>
          <a:xfrm>
            <a:off x="428172" y="1361168"/>
            <a:ext cx="11368314" cy="2500970"/>
          </a:xfrm>
        </p:spPr>
        <p:txBody>
          <a:bodyPr>
            <a:normAutofit lnSpcReduction="10000"/>
          </a:bodyPr>
          <a:lstStyle/>
          <a:p>
            <a:r>
              <a:rPr lang="en-GB" dirty="0"/>
              <a:t>The </a:t>
            </a:r>
            <a:r>
              <a:rPr lang="en-GB" b="1" dirty="0"/>
              <a:t>Domain Name Space (DNS) </a:t>
            </a:r>
            <a:r>
              <a:rPr lang="en-GB" dirty="0"/>
              <a:t>is a hierarchical, domain-based naming scheme and a distributed database system used for mapping server names with their IP address. </a:t>
            </a:r>
          </a:p>
          <a:p>
            <a:r>
              <a:rPr lang="en-GB" dirty="0"/>
              <a:t>The DNS is managed by an organization called </a:t>
            </a:r>
            <a:r>
              <a:rPr lang="en-GB" b="1" dirty="0"/>
              <a:t>ICANN </a:t>
            </a:r>
            <a:r>
              <a:rPr lang="en-GB" dirty="0"/>
              <a:t>(</a:t>
            </a:r>
            <a:r>
              <a:rPr lang="en-GB" b="1" dirty="0"/>
              <a:t>Internet Corporation for Assigned Names and Numbers</a:t>
            </a:r>
            <a:r>
              <a:rPr lang="en-GB" dirty="0"/>
              <a:t>). </a:t>
            </a:r>
          </a:p>
          <a:p>
            <a:r>
              <a:rPr lang="en-GB" dirty="0"/>
              <a:t>There are 250 top-level domains, each divided into subdomains according to a </a:t>
            </a:r>
            <a:r>
              <a:rPr lang="en-GB" dirty="0" err="1"/>
              <a:t>hieararchical</a:t>
            </a:r>
            <a:r>
              <a:rPr lang="en-GB" dirty="0"/>
              <a:t> structure.</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581" y="3840752"/>
            <a:ext cx="7153440" cy="2916554"/>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3043607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DNS database</a:t>
            </a:r>
            <a:endParaRPr lang="en-GB" dirty="0"/>
          </a:p>
        </p:txBody>
      </p:sp>
      <p:sp>
        <p:nvSpPr>
          <p:cNvPr id="3" name="Segnaposto contenuto 2"/>
          <p:cNvSpPr>
            <a:spLocks noGrp="1"/>
          </p:cNvSpPr>
          <p:nvPr>
            <p:ph idx="1"/>
          </p:nvPr>
        </p:nvSpPr>
        <p:spPr>
          <a:xfrm>
            <a:off x="428172" y="1361167"/>
            <a:ext cx="11368314" cy="2865393"/>
          </a:xfrm>
        </p:spPr>
        <p:txBody>
          <a:bodyPr>
            <a:normAutofit/>
          </a:bodyPr>
          <a:lstStyle/>
          <a:p>
            <a:r>
              <a:rPr lang="en-US" sz="2200" dirty="0"/>
              <a:t>The DNS database stores information about each registered domain, including the IP address.</a:t>
            </a:r>
          </a:p>
          <a:p>
            <a:r>
              <a:rPr lang="en-US" sz="2200" dirty="0"/>
              <a:t>The DNS database is not stored in a single server. It is divided into non-overlapping </a:t>
            </a:r>
            <a:r>
              <a:rPr lang="en-US" sz="2200" b="1" dirty="0"/>
              <a:t>zones</a:t>
            </a:r>
            <a:r>
              <a:rPr lang="en-US" sz="2200" dirty="0"/>
              <a:t> and each zone is associated to multiple servers.</a:t>
            </a:r>
          </a:p>
          <a:p>
            <a:r>
              <a:rPr lang="en-US" sz="2200" dirty="0"/>
              <a:t>The process of looking up a domain name in the DNS database and finding its resource records (e.g., IP address) is called </a:t>
            </a:r>
            <a:r>
              <a:rPr lang="en-US" sz="2200" b="1" dirty="0"/>
              <a:t>name resolution </a:t>
            </a:r>
            <a:r>
              <a:rPr lang="en-US" sz="2200" dirty="0"/>
              <a:t>and it is performed by a program called </a:t>
            </a:r>
            <a:r>
              <a:rPr lang="en-US" sz="2200" b="1" dirty="0"/>
              <a:t>resolver</a:t>
            </a:r>
            <a:r>
              <a:rPr lang="en-US" sz="2200" dirty="0"/>
              <a:t>. </a:t>
            </a:r>
          </a:p>
          <a:p>
            <a:endParaRPr lang="en-US" sz="2200" dirty="0"/>
          </a:p>
          <a:p>
            <a:endParaRPr lang="en-US"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412" y="3580564"/>
            <a:ext cx="7464953" cy="3115510"/>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1466926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Browsing - the client side</a:t>
            </a:r>
          </a:p>
        </p:txBody>
      </p:sp>
      <p:sp>
        <p:nvSpPr>
          <p:cNvPr id="3" name="Segnaposto contenuto 2"/>
          <p:cNvSpPr>
            <a:spLocks noGrp="1"/>
          </p:cNvSpPr>
          <p:nvPr>
            <p:ph idx="1"/>
          </p:nvPr>
        </p:nvSpPr>
        <p:spPr>
          <a:xfrm>
            <a:off x="428172" y="1361166"/>
            <a:ext cx="11368314" cy="5289799"/>
          </a:xfrm>
        </p:spPr>
        <p:txBody>
          <a:bodyPr>
            <a:normAutofit fontScale="92500"/>
          </a:bodyPr>
          <a:lstStyle/>
          <a:p>
            <a:pPr marL="0" indent="0">
              <a:buNone/>
            </a:pPr>
            <a:r>
              <a:rPr lang="en-US" dirty="0"/>
              <a:t>When the user click on a hyperlink linking the URL: </a:t>
            </a:r>
          </a:p>
          <a:p>
            <a:pPr marL="0" indent="0">
              <a:buNone/>
            </a:pPr>
            <a:r>
              <a:rPr lang="en-US" dirty="0"/>
              <a:t>                                   </a:t>
            </a:r>
            <a:r>
              <a:rPr lang="en-US" b="1" dirty="0"/>
              <a:t>http://</a:t>
            </a:r>
            <a:r>
              <a:rPr lang="en-US" b="1" dirty="0" err="1"/>
              <a:t>www.dei.unipd.it</a:t>
            </a:r>
            <a:r>
              <a:rPr lang="en-US" b="1" dirty="0"/>
              <a:t>/</a:t>
            </a:r>
            <a:r>
              <a:rPr lang="en-US" b="1" dirty="0" err="1"/>
              <a:t>index.html</a:t>
            </a:r>
            <a:endParaRPr lang="en-US" b="1" dirty="0"/>
          </a:p>
          <a:p>
            <a:r>
              <a:rPr lang="en-US" dirty="0"/>
              <a:t>The browser determines the linked URL (by seeing what was selected).</a:t>
            </a:r>
          </a:p>
          <a:p>
            <a:r>
              <a:rPr lang="en-US" dirty="0"/>
              <a:t>The browser asks to the DNS resolver the IP address of the server </a:t>
            </a:r>
            <a:r>
              <a:rPr lang="en-US" i="1" dirty="0"/>
              <a:t>www.dei.unipd.it</a:t>
            </a:r>
          </a:p>
          <a:p>
            <a:r>
              <a:rPr lang="en-US" dirty="0"/>
              <a:t>The resolver replies with 147.162.2.199.</a:t>
            </a:r>
          </a:p>
          <a:p>
            <a:r>
              <a:rPr lang="en-US" dirty="0"/>
              <a:t>The browser makes a TCP connection to 147.162.2.199 on port 80 (port for HTTP).</a:t>
            </a:r>
          </a:p>
          <a:p>
            <a:r>
              <a:rPr lang="en-US" dirty="0"/>
              <a:t>It sends over an HTTP request asking for the page </a:t>
            </a:r>
            <a:r>
              <a:rPr lang="en-US" i="1" dirty="0"/>
              <a:t>/</a:t>
            </a:r>
            <a:r>
              <a:rPr lang="en-US" i="1" dirty="0" err="1"/>
              <a:t>index.html</a:t>
            </a:r>
            <a:r>
              <a:rPr lang="en-US" dirty="0"/>
              <a:t>.</a:t>
            </a:r>
          </a:p>
          <a:p>
            <a:r>
              <a:rPr lang="en-US" dirty="0"/>
              <a:t>The server </a:t>
            </a:r>
            <a:r>
              <a:rPr lang="en-US" i="1" dirty="0"/>
              <a:t>www.dei.unipd.it </a:t>
            </a:r>
            <a:r>
              <a:rPr lang="en-US" dirty="0"/>
              <a:t>sends the page </a:t>
            </a:r>
            <a:r>
              <a:rPr lang="en-US" i="1" dirty="0"/>
              <a:t>/</a:t>
            </a:r>
            <a:r>
              <a:rPr lang="en-US" i="1" dirty="0" err="1"/>
              <a:t>index.html</a:t>
            </a:r>
            <a:r>
              <a:rPr lang="en-US" i="1" dirty="0"/>
              <a:t> </a:t>
            </a:r>
            <a:r>
              <a:rPr lang="en-US" dirty="0"/>
              <a:t>as an HTTP response.</a:t>
            </a:r>
          </a:p>
          <a:p>
            <a:r>
              <a:rPr lang="en-US" dirty="0"/>
              <a:t>If the page includes URLs that are needed for display, the browser fetches the other URLs using the same process.</a:t>
            </a:r>
          </a:p>
          <a:p>
            <a:r>
              <a:rPr lang="en-US" dirty="0"/>
              <a:t>The browser displays the page. </a:t>
            </a:r>
          </a:p>
          <a:p>
            <a:r>
              <a:rPr lang="en-US" dirty="0"/>
              <a:t>The TCP connection with </a:t>
            </a:r>
            <a:r>
              <a:rPr lang="en-US" i="1" dirty="0"/>
              <a:t>www.dei.unipd.it </a:t>
            </a:r>
            <a:r>
              <a:rPr lang="en-US" dirty="0"/>
              <a:t>is closed if there are no other requests for the same server for a short period.  </a:t>
            </a:r>
          </a:p>
          <a:p>
            <a:endParaRPr lang="en-GB" dirty="0"/>
          </a:p>
          <a:p>
            <a:pPr marL="0" indent="0">
              <a:buNone/>
            </a:pPr>
            <a:endParaRPr lang="en-GB" dirty="0"/>
          </a:p>
          <a:p>
            <a:endParaRPr lang="it-IT"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2388728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Browsing</a:t>
            </a:r>
            <a:r>
              <a:rPr lang="it-IT" dirty="0"/>
              <a:t> – The server side</a:t>
            </a:r>
            <a:endParaRPr lang="en-GB" dirty="0"/>
          </a:p>
        </p:txBody>
      </p:sp>
      <p:sp>
        <p:nvSpPr>
          <p:cNvPr id="3" name="Segnaposto contenuto 2"/>
          <p:cNvSpPr>
            <a:spLocks noGrp="1"/>
          </p:cNvSpPr>
          <p:nvPr>
            <p:ph idx="1"/>
          </p:nvPr>
        </p:nvSpPr>
        <p:spPr>
          <a:xfrm>
            <a:off x="428172" y="1361167"/>
            <a:ext cx="11368314" cy="5246667"/>
          </a:xfrm>
        </p:spPr>
        <p:txBody>
          <a:bodyPr>
            <a:normAutofit/>
          </a:bodyPr>
          <a:lstStyle/>
          <a:p>
            <a:pPr marL="0" indent="0">
              <a:buNone/>
            </a:pPr>
            <a:r>
              <a:rPr lang="en-US" dirty="0"/>
              <a:t>When the client sends a connection request to a server, the server:</a:t>
            </a:r>
          </a:p>
          <a:p>
            <a:r>
              <a:rPr lang="en-US" dirty="0"/>
              <a:t>Accepts a TCP connection from a client (a browser).</a:t>
            </a:r>
          </a:p>
          <a:p>
            <a:r>
              <a:rPr lang="en-US" dirty="0"/>
              <a:t>Resolves the name of the Web page requested (some incoming paths may contain build-in shortcuts that need to be parsed, e.g., empty file names to be expanded to a default file name). </a:t>
            </a:r>
          </a:p>
          <a:p>
            <a:r>
              <a:rPr lang="en-US" dirty="0"/>
              <a:t>Performs access control on the Web page </a:t>
            </a:r>
            <a:r>
              <a:rPr lang="en-US" dirty="0">
                <a:sym typeface="Wingdings" panose="05000000000000000000" pitchFamily="2" charset="2"/>
              </a:rPr>
              <a:t></a:t>
            </a:r>
            <a:r>
              <a:rPr lang="en-US" dirty="0"/>
              <a:t> checking access restrictions for the requested page. </a:t>
            </a:r>
          </a:p>
          <a:p>
            <a:r>
              <a:rPr lang="en-US" dirty="0"/>
              <a:t>Fetches the requested page from disk or run a program to build it.</a:t>
            </a:r>
          </a:p>
          <a:p>
            <a:r>
              <a:rPr lang="en-US" dirty="0"/>
              <a:t>Returns the response to the client. </a:t>
            </a:r>
          </a:p>
          <a:p>
            <a:r>
              <a:rPr lang="en-US" dirty="0"/>
              <a:t>Makes an entry in the server log for administrative purposes. </a:t>
            </a:r>
          </a:p>
          <a:p>
            <a:pPr marL="0" indent="0">
              <a:buNone/>
            </a:pPr>
            <a:r>
              <a:rPr lang="en-US" dirty="0"/>
              <a:t>To increase performance, a single TCP connection may be used by a client and server for multiple page fetches.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255880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Types</a:t>
            </a:r>
            <a:r>
              <a:rPr lang="it-IT" dirty="0"/>
              <a:t> of computer networks by </a:t>
            </a:r>
            <a:r>
              <a:rPr lang="it-IT" dirty="0" err="1"/>
              <a:t>their</a:t>
            </a:r>
            <a:r>
              <a:rPr lang="it-IT" dirty="0"/>
              <a:t> </a:t>
            </a:r>
            <a:r>
              <a:rPr lang="it-IT" dirty="0" err="1"/>
              <a:t>extention</a:t>
            </a:r>
            <a:endParaRPr lang="en-GB" dirty="0"/>
          </a:p>
        </p:txBody>
      </p:sp>
      <p:sp>
        <p:nvSpPr>
          <p:cNvPr id="3" name="Segnaposto contenuto 2"/>
          <p:cNvSpPr>
            <a:spLocks noGrp="1"/>
          </p:cNvSpPr>
          <p:nvPr>
            <p:ph idx="1"/>
          </p:nvPr>
        </p:nvSpPr>
        <p:spPr>
          <a:xfrm>
            <a:off x="135096" y="1255660"/>
            <a:ext cx="8757188" cy="5465816"/>
          </a:xfrm>
        </p:spPr>
        <p:txBody>
          <a:bodyPr>
            <a:normAutofit fontScale="92500" lnSpcReduction="20000"/>
          </a:bodyPr>
          <a:lstStyle/>
          <a:p>
            <a:pPr>
              <a:spcAft>
                <a:spcPts val="600"/>
              </a:spcAft>
            </a:pPr>
            <a:r>
              <a:rPr lang="en-GB" sz="2200" b="1" dirty="0"/>
              <a:t>Personal Area Network (PAN)</a:t>
            </a:r>
            <a:r>
              <a:rPr lang="en-GB" sz="2200" dirty="0"/>
              <a:t>: it lets devices communicate over the range of a person (e.g., short-range Bluetooth networks).</a:t>
            </a:r>
          </a:p>
          <a:p>
            <a:pPr>
              <a:spcAft>
                <a:spcPts val="600"/>
              </a:spcAft>
            </a:pPr>
            <a:r>
              <a:rPr lang="en-GB" sz="2200" b="1" dirty="0"/>
              <a:t>Local Area Network (LAN)</a:t>
            </a:r>
            <a:r>
              <a:rPr lang="en-GB" sz="2200" dirty="0"/>
              <a:t>: a privately owned network that operates within and nearby a single building (e.g., the network of a company).</a:t>
            </a:r>
          </a:p>
          <a:p>
            <a:pPr>
              <a:spcAft>
                <a:spcPts val="600"/>
              </a:spcAft>
            </a:pPr>
            <a:r>
              <a:rPr lang="en-GB" sz="2200" b="1" dirty="0"/>
              <a:t>Metropolitan Area Network (MAN)</a:t>
            </a:r>
            <a:r>
              <a:rPr lang="en-GB" sz="2200" dirty="0"/>
              <a:t>: it covers a city (e.g. cable television networks available in many cities with poor over-the-air television reception).</a:t>
            </a:r>
          </a:p>
          <a:p>
            <a:pPr>
              <a:spcAft>
                <a:spcPts val="600"/>
              </a:spcAft>
            </a:pPr>
            <a:r>
              <a:rPr lang="en-GB" sz="2200" b="1" dirty="0"/>
              <a:t>Wide Area Network (WAN)</a:t>
            </a:r>
            <a:r>
              <a:rPr lang="en-GB" sz="2200" dirty="0"/>
              <a:t>: it spans a large geographical area, often a country or continent (e.g., a network of a company that has offices in different cities)</a:t>
            </a:r>
          </a:p>
          <a:p>
            <a:pPr>
              <a:spcAft>
                <a:spcPts val="600"/>
              </a:spcAft>
            </a:pPr>
            <a:r>
              <a:rPr lang="en-GB" sz="2200" b="1" dirty="0"/>
              <a:t>Internetworks (internet): </a:t>
            </a:r>
            <a:r>
              <a:rPr lang="en-GB" sz="2200" dirty="0"/>
              <a:t>a collection of interconnected networks, in which devices of different networks can exchange messages regardless of their underling network hardware</a:t>
            </a:r>
          </a:p>
          <a:p>
            <a:pPr lvl="1">
              <a:spcAft>
                <a:spcPts val="600"/>
              </a:spcAft>
            </a:pPr>
            <a:r>
              <a:rPr lang="en-GB" b="1" dirty="0"/>
              <a:t>Gateway</a:t>
            </a:r>
            <a:r>
              <a:rPr lang="en-GB" dirty="0"/>
              <a:t>: a machine that makes a connection between two or more networks and provides the necessary translation, both in terms of hardware and software</a:t>
            </a:r>
          </a:p>
          <a:p>
            <a:pPr lvl="1">
              <a:spcAft>
                <a:spcPts val="600"/>
              </a:spcAft>
            </a:pPr>
            <a:r>
              <a:rPr lang="it-IT" dirty="0"/>
              <a:t>The </a:t>
            </a:r>
            <a:r>
              <a:rPr lang="it-IT" dirty="0" err="1"/>
              <a:t>worldwide</a:t>
            </a:r>
            <a:r>
              <a:rPr lang="it-IT" dirty="0"/>
              <a:t> </a:t>
            </a:r>
            <a:r>
              <a:rPr lang="it-IT" b="1" dirty="0"/>
              <a:t>Internet</a:t>
            </a:r>
            <a:r>
              <a:rPr lang="it-IT" dirty="0"/>
              <a:t> (with capital I) </a:t>
            </a:r>
            <a:r>
              <a:rPr lang="it-IT" dirty="0" err="1"/>
              <a:t>is</a:t>
            </a:r>
            <a:r>
              <a:rPr lang="it-IT" dirty="0"/>
              <a:t> the </a:t>
            </a:r>
            <a:r>
              <a:rPr lang="it-IT" dirty="0" err="1"/>
              <a:t>most</a:t>
            </a:r>
            <a:r>
              <a:rPr lang="it-IT" dirty="0"/>
              <a:t> </a:t>
            </a:r>
            <a:r>
              <a:rPr lang="it-IT" dirty="0" err="1"/>
              <a:t>popular</a:t>
            </a:r>
            <a:r>
              <a:rPr lang="it-IT" dirty="0"/>
              <a:t> </a:t>
            </a:r>
            <a:r>
              <a:rPr lang="it-IT" dirty="0" err="1"/>
              <a:t>example</a:t>
            </a:r>
            <a:r>
              <a:rPr lang="it-IT" dirty="0"/>
              <a:t> of internet</a:t>
            </a:r>
            <a:endParaRPr lang="en-GB" dirty="0"/>
          </a:p>
          <a:p>
            <a:endParaRPr lang="it-IT" dirty="0"/>
          </a:p>
          <a:p>
            <a:endParaRPr lang="en-GB" dirty="0"/>
          </a:p>
          <a:p>
            <a:endParaRPr lang="en-GB" dirty="0"/>
          </a:p>
          <a:p>
            <a:endParaRPr lang="it-IT"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dirty="0"/>
          </a:p>
        </p:txBody>
      </p:sp>
      <p:sp>
        <p:nvSpPr>
          <p:cNvPr id="5" name="Oval 4">
            <a:extLst>
              <a:ext uri="{FF2B5EF4-FFF2-40B4-BE49-F238E27FC236}">
                <a16:creationId xmlns:a16="http://schemas.microsoft.com/office/drawing/2014/main" id="{BE2EE7E4-E347-0A9B-8A3E-6CCDCA361004}"/>
              </a:ext>
            </a:extLst>
          </p:cNvPr>
          <p:cNvSpPr/>
          <p:nvPr/>
        </p:nvSpPr>
        <p:spPr>
          <a:xfrm>
            <a:off x="9223997" y="1416591"/>
            <a:ext cx="2325950" cy="3204839"/>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WAN</a:t>
            </a:r>
          </a:p>
        </p:txBody>
      </p:sp>
      <p:sp>
        <p:nvSpPr>
          <p:cNvPr id="6" name="Oval 5">
            <a:extLst>
              <a:ext uri="{FF2B5EF4-FFF2-40B4-BE49-F238E27FC236}">
                <a16:creationId xmlns:a16="http://schemas.microsoft.com/office/drawing/2014/main" id="{98ACE102-6A2F-F409-5DB7-4E353047E85C}"/>
              </a:ext>
            </a:extLst>
          </p:cNvPr>
          <p:cNvSpPr/>
          <p:nvPr/>
        </p:nvSpPr>
        <p:spPr>
          <a:xfrm>
            <a:off x="9442240" y="2216758"/>
            <a:ext cx="1889463" cy="2262630"/>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MAN</a:t>
            </a:r>
          </a:p>
        </p:txBody>
      </p:sp>
      <p:sp>
        <p:nvSpPr>
          <p:cNvPr id="7" name="Oval 6">
            <a:extLst>
              <a:ext uri="{FF2B5EF4-FFF2-40B4-BE49-F238E27FC236}">
                <a16:creationId xmlns:a16="http://schemas.microsoft.com/office/drawing/2014/main" id="{4DAF9050-01A0-10ED-114E-9BE5145F5791}"/>
              </a:ext>
            </a:extLst>
          </p:cNvPr>
          <p:cNvSpPr/>
          <p:nvPr/>
        </p:nvSpPr>
        <p:spPr>
          <a:xfrm>
            <a:off x="9697843" y="2970184"/>
            <a:ext cx="1372710" cy="1393794"/>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LAN</a:t>
            </a:r>
          </a:p>
        </p:txBody>
      </p:sp>
      <p:sp>
        <p:nvSpPr>
          <p:cNvPr id="8" name="Oval 7">
            <a:extLst>
              <a:ext uri="{FF2B5EF4-FFF2-40B4-BE49-F238E27FC236}">
                <a16:creationId xmlns:a16="http://schemas.microsoft.com/office/drawing/2014/main" id="{084119C4-43DF-80F7-20E5-D868E655C029}"/>
              </a:ext>
            </a:extLst>
          </p:cNvPr>
          <p:cNvSpPr/>
          <p:nvPr/>
        </p:nvSpPr>
        <p:spPr>
          <a:xfrm>
            <a:off x="9885014" y="3582277"/>
            <a:ext cx="998367" cy="597298"/>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PAN</a:t>
            </a:r>
          </a:p>
        </p:txBody>
      </p:sp>
      <p:sp>
        <p:nvSpPr>
          <p:cNvPr id="9" name="Oval 8">
            <a:extLst>
              <a:ext uri="{FF2B5EF4-FFF2-40B4-BE49-F238E27FC236}">
                <a16:creationId xmlns:a16="http://schemas.microsoft.com/office/drawing/2014/main" id="{12D79D85-2A83-946A-A3E2-C21DF3A11280}"/>
              </a:ext>
            </a:extLst>
          </p:cNvPr>
          <p:cNvSpPr/>
          <p:nvPr/>
        </p:nvSpPr>
        <p:spPr>
          <a:xfrm>
            <a:off x="8780318" y="4983045"/>
            <a:ext cx="3276587" cy="1738429"/>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internet</a:t>
            </a:r>
          </a:p>
        </p:txBody>
      </p:sp>
      <p:sp>
        <p:nvSpPr>
          <p:cNvPr id="10" name="Oval 9">
            <a:extLst>
              <a:ext uri="{FF2B5EF4-FFF2-40B4-BE49-F238E27FC236}">
                <a16:creationId xmlns:a16="http://schemas.microsoft.com/office/drawing/2014/main" id="{D30ABB6E-73C7-CD57-CFB8-39A4D0B7FE7E}"/>
              </a:ext>
            </a:extLst>
          </p:cNvPr>
          <p:cNvSpPr/>
          <p:nvPr/>
        </p:nvSpPr>
        <p:spPr>
          <a:xfrm>
            <a:off x="8895000" y="5556184"/>
            <a:ext cx="1018296" cy="55631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N1</a:t>
            </a:r>
          </a:p>
        </p:txBody>
      </p:sp>
      <p:sp>
        <p:nvSpPr>
          <p:cNvPr id="11" name="Oval 10">
            <a:extLst>
              <a:ext uri="{FF2B5EF4-FFF2-40B4-BE49-F238E27FC236}">
                <a16:creationId xmlns:a16="http://schemas.microsoft.com/office/drawing/2014/main" id="{8092700B-A9B6-E791-49DA-57FB1D1C15D8}"/>
              </a:ext>
            </a:extLst>
          </p:cNvPr>
          <p:cNvSpPr/>
          <p:nvPr/>
        </p:nvSpPr>
        <p:spPr>
          <a:xfrm>
            <a:off x="10881949" y="5769430"/>
            <a:ext cx="1018296" cy="556317"/>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alatino Linotype" panose="02040502050505030304" pitchFamily="18" charset="0"/>
              </a:rPr>
              <a:t>N2</a:t>
            </a:r>
          </a:p>
        </p:txBody>
      </p:sp>
      <p:cxnSp>
        <p:nvCxnSpPr>
          <p:cNvPr id="13" name="Straight Arrow Connector 12">
            <a:extLst>
              <a:ext uri="{FF2B5EF4-FFF2-40B4-BE49-F238E27FC236}">
                <a16:creationId xmlns:a16="http://schemas.microsoft.com/office/drawing/2014/main" id="{8A49C387-6472-64ED-7262-C2ACD74DF55C}"/>
              </a:ext>
            </a:extLst>
          </p:cNvPr>
          <p:cNvCxnSpPr>
            <a:cxnSpLocks/>
            <a:stCxn id="10" idx="6"/>
            <a:endCxn id="11" idx="2"/>
          </p:cNvCxnSpPr>
          <p:nvPr/>
        </p:nvCxnSpPr>
        <p:spPr>
          <a:xfrm>
            <a:off x="9913296" y="5834343"/>
            <a:ext cx="968653" cy="2132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F426392C-E530-8FE6-68AD-0ED183EAC26C}"/>
              </a:ext>
            </a:extLst>
          </p:cNvPr>
          <p:cNvSpPr txBox="1"/>
          <p:nvPr/>
        </p:nvSpPr>
        <p:spPr>
          <a:xfrm>
            <a:off x="9791365" y="5971717"/>
            <a:ext cx="6099462" cy="369332"/>
          </a:xfrm>
          <a:prstGeom prst="rect">
            <a:avLst/>
          </a:prstGeom>
          <a:noFill/>
        </p:spPr>
        <p:txBody>
          <a:bodyPr wrap="square">
            <a:spAutoFit/>
          </a:bodyPr>
          <a:lstStyle/>
          <a:p>
            <a:r>
              <a:rPr lang="en-GB" b="1" dirty="0"/>
              <a:t>Gateway</a:t>
            </a:r>
            <a:endParaRPr lang="en-US" dirty="0"/>
          </a:p>
        </p:txBody>
      </p:sp>
    </p:spTree>
    <p:extLst>
      <p:ext uri="{BB962C8B-B14F-4D97-AF65-F5344CB8AC3E}">
        <p14:creationId xmlns:p14="http://schemas.microsoft.com/office/powerpoint/2010/main" val="141442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3E89F-B9A3-3D02-754C-E50E8599E54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9A0DABC-810F-DA4F-4AF9-D5A677B2AF46}"/>
              </a:ext>
            </a:extLst>
          </p:cNvPr>
          <p:cNvSpPr>
            <a:spLocks noGrp="1"/>
          </p:cNvSpPr>
          <p:nvPr>
            <p:ph type="title"/>
          </p:nvPr>
        </p:nvSpPr>
        <p:spPr/>
        <p:txBody>
          <a:bodyPr/>
          <a:lstStyle/>
          <a:p>
            <a:r>
              <a:rPr lang="it-IT" dirty="0" err="1"/>
              <a:t>References</a:t>
            </a:r>
            <a:endParaRPr lang="it-IT" dirty="0"/>
          </a:p>
        </p:txBody>
      </p:sp>
      <p:sp>
        <p:nvSpPr>
          <p:cNvPr id="3" name="Segnaposto contenuto 2">
            <a:extLst>
              <a:ext uri="{FF2B5EF4-FFF2-40B4-BE49-F238E27FC236}">
                <a16:creationId xmlns:a16="http://schemas.microsoft.com/office/drawing/2014/main" id="{1E12B103-9FC0-1920-B60E-36BE844C7005}"/>
              </a:ext>
            </a:extLst>
          </p:cNvPr>
          <p:cNvSpPr>
            <a:spLocks noGrp="1"/>
          </p:cNvSpPr>
          <p:nvPr>
            <p:ph idx="1"/>
          </p:nvPr>
        </p:nvSpPr>
        <p:spPr/>
        <p:txBody>
          <a:bodyPr/>
          <a:lstStyle/>
          <a:p>
            <a:r>
              <a:rPr lang="it-IT" dirty="0" err="1"/>
              <a:t>Tanenbaum</a:t>
            </a:r>
            <a:r>
              <a:rPr lang="it-IT" dirty="0"/>
              <a:t>, </a:t>
            </a:r>
            <a:r>
              <a:rPr lang="it-IT" dirty="0" err="1"/>
              <a:t>Wetherall</a:t>
            </a:r>
            <a:r>
              <a:rPr lang="it-IT" dirty="0"/>
              <a:t> – Computer Networks – Fifth Edition</a:t>
            </a:r>
          </a:p>
          <a:p>
            <a:pPr lvl="1"/>
            <a:r>
              <a:rPr lang="it-IT" dirty="0" err="1"/>
              <a:t>Chapter</a:t>
            </a:r>
            <a:r>
              <a:rPr lang="it-IT" dirty="0"/>
              <a:t> 1 – </a:t>
            </a:r>
            <a:r>
              <a:rPr lang="it-IT" dirty="0" err="1"/>
              <a:t>Introduction</a:t>
            </a:r>
            <a:endParaRPr lang="it-IT" dirty="0"/>
          </a:p>
          <a:p>
            <a:pPr lvl="1"/>
            <a:r>
              <a:rPr lang="it-IT" dirty="0" err="1"/>
              <a:t>Chapter</a:t>
            </a:r>
            <a:r>
              <a:rPr lang="it-IT" dirty="0"/>
              <a:t> 7 – The </a:t>
            </a:r>
            <a:r>
              <a:rPr lang="it-IT" dirty="0" err="1"/>
              <a:t>application</a:t>
            </a:r>
            <a:r>
              <a:rPr lang="it-IT" dirty="0"/>
              <a:t> </a:t>
            </a:r>
            <a:r>
              <a:rPr lang="it-IT" dirty="0" err="1"/>
              <a:t>layer</a:t>
            </a:r>
            <a:r>
              <a:rPr lang="it-IT" dirty="0"/>
              <a:t> </a:t>
            </a:r>
          </a:p>
          <a:p>
            <a:endParaRPr lang="it-IT" dirty="0"/>
          </a:p>
        </p:txBody>
      </p:sp>
      <p:sp>
        <p:nvSpPr>
          <p:cNvPr id="4" name="Segnaposto numero diapositiva 3">
            <a:extLst>
              <a:ext uri="{FF2B5EF4-FFF2-40B4-BE49-F238E27FC236}">
                <a16:creationId xmlns:a16="http://schemas.microsoft.com/office/drawing/2014/main" id="{B41B9853-564A-6BE5-D47A-51D4A09D5D0F}"/>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371048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Client-server</a:t>
            </a:r>
            <a:r>
              <a:rPr lang="it-IT" dirty="0"/>
              <a:t> model</a:t>
            </a:r>
            <a:endParaRPr lang="en-GB" dirty="0"/>
          </a:p>
        </p:txBody>
      </p:sp>
      <p:sp>
        <p:nvSpPr>
          <p:cNvPr id="3" name="Segnaposto contenuto 2"/>
          <p:cNvSpPr>
            <a:spLocks noGrp="1"/>
          </p:cNvSpPr>
          <p:nvPr>
            <p:ph idx="1"/>
          </p:nvPr>
        </p:nvSpPr>
        <p:spPr/>
        <p:txBody>
          <a:bodyPr/>
          <a:lstStyle/>
          <a:p>
            <a:r>
              <a:rPr lang="en-GB" b="1" dirty="0"/>
              <a:t>Client-server model: </a:t>
            </a:r>
            <a:r>
              <a:rPr lang="en-GB" dirty="0"/>
              <a:t>a network structure that partitions tasks between the providers of a resource or service, called servers, and service requesters, called clients.</a:t>
            </a:r>
          </a:p>
          <a:p>
            <a:r>
              <a:rPr lang="en-GB" dirty="0"/>
              <a:t>The server is often designed to operate as a centralized system that serves many clients. The computing power, memory and storage requirements of a server must be scaled appropriately to the expected workload. </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4</a:t>
            </a:fld>
            <a:endParaRPr lang="en-GB"/>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302" y="3624006"/>
            <a:ext cx="5962214" cy="3097469"/>
          </a:xfrm>
          <a:prstGeom prst="rect">
            <a:avLst/>
          </a:prstGeom>
        </p:spPr>
      </p:pic>
    </p:spTree>
    <p:extLst>
      <p:ext uri="{BB962C8B-B14F-4D97-AF65-F5344CB8AC3E}">
        <p14:creationId xmlns:p14="http://schemas.microsoft.com/office/powerpoint/2010/main" val="187817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Peer-to-peer model</a:t>
            </a:r>
            <a:endParaRPr lang="en-GB" dirty="0"/>
          </a:p>
        </p:txBody>
      </p:sp>
      <p:sp>
        <p:nvSpPr>
          <p:cNvPr id="3" name="Segnaposto contenuto 2"/>
          <p:cNvSpPr>
            <a:spLocks noGrp="1"/>
          </p:cNvSpPr>
          <p:nvPr>
            <p:ph idx="1"/>
          </p:nvPr>
        </p:nvSpPr>
        <p:spPr/>
        <p:txBody>
          <a:bodyPr/>
          <a:lstStyle/>
          <a:p>
            <a:r>
              <a:rPr lang="en-GB" b="1" dirty="0"/>
              <a:t>Peer-to-peer model: </a:t>
            </a:r>
            <a:r>
              <a:rPr lang="en-GB" dirty="0"/>
              <a:t>a network structure that partitions tasks or workloads between peers. Peers are equally privileged, equipotent participants in the application.</a:t>
            </a:r>
          </a:p>
          <a:p>
            <a:r>
              <a:rPr lang="en-GB" dirty="0"/>
              <a:t>Every hosts can communicate with one or more other hosts.</a:t>
            </a:r>
          </a:p>
          <a:p>
            <a:r>
              <a:rPr lang="en-GB" dirty="0"/>
              <a:t>No fixed division into clients and servers (they are all peers).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17" y="3336430"/>
            <a:ext cx="7452624" cy="3521570"/>
          </a:xfrm>
          <a:prstGeom prst="rect">
            <a:avLst/>
          </a:prstGeom>
        </p:spPr>
      </p:pic>
    </p:spTree>
    <p:extLst>
      <p:ext uri="{BB962C8B-B14F-4D97-AF65-F5344CB8AC3E}">
        <p14:creationId xmlns:p14="http://schemas.microsoft.com/office/powerpoint/2010/main" val="1570790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Network software: </a:t>
            </a:r>
            <a:r>
              <a:rPr lang="it-IT" dirty="0" err="1"/>
              <a:t>protocol</a:t>
            </a:r>
            <a:r>
              <a:rPr lang="it-IT" dirty="0"/>
              <a:t> </a:t>
            </a:r>
            <a:r>
              <a:rPr lang="it-IT" dirty="0" err="1"/>
              <a:t>hierarchies</a:t>
            </a:r>
            <a:endParaRPr lang="en-GB" dirty="0"/>
          </a:p>
        </p:txBody>
      </p:sp>
      <p:sp>
        <p:nvSpPr>
          <p:cNvPr id="3" name="Segnaposto contenuto 2"/>
          <p:cNvSpPr>
            <a:spLocks noGrp="1"/>
          </p:cNvSpPr>
          <p:nvPr>
            <p:ph idx="1"/>
          </p:nvPr>
        </p:nvSpPr>
        <p:spPr>
          <a:xfrm>
            <a:off x="428172" y="1554896"/>
            <a:ext cx="5561923" cy="4876901"/>
          </a:xfrm>
        </p:spPr>
        <p:txBody>
          <a:bodyPr>
            <a:normAutofit/>
          </a:bodyPr>
          <a:lstStyle/>
          <a:p>
            <a:r>
              <a:rPr lang="en-GB" dirty="0"/>
              <a:t>To reduce their design complexity, most networks are organized as a stack of </a:t>
            </a:r>
            <a:r>
              <a:rPr lang="en-GB" b="1" dirty="0"/>
              <a:t>layers </a:t>
            </a:r>
            <a:r>
              <a:rPr lang="en-GB" dirty="0"/>
              <a:t>or </a:t>
            </a:r>
            <a:r>
              <a:rPr lang="en-GB" b="1" dirty="0"/>
              <a:t>levels</a:t>
            </a:r>
            <a:r>
              <a:rPr lang="en-GB" dirty="0"/>
              <a:t>, each one built upon the one below it.</a:t>
            </a:r>
          </a:p>
          <a:p>
            <a:r>
              <a:rPr lang="en-GB" dirty="0"/>
              <a:t>The purpose of each layer is to offer certain services to the higher layers while shielding those layers from the details of how the offered services are actually implemented.</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603" y="1310491"/>
            <a:ext cx="5949632" cy="4959554"/>
          </a:xfrm>
          <a:prstGeom prst="rect">
            <a:avLst/>
          </a:prstGeom>
        </p:spPr>
      </p:pic>
      <p:sp>
        <p:nvSpPr>
          <p:cNvPr id="8" name="Segnaposto numero diapositiva 7"/>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66882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Network software: </a:t>
            </a:r>
            <a:r>
              <a:rPr lang="it-IT" dirty="0" err="1"/>
              <a:t>protocol</a:t>
            </a:r>
            <a:r>
              <a:rPr lang="it-IT" dirty="0"/>
              <a:t> </a:t>
            </a:r>
            <a:r>
              <a:rPr lang="it-IT" dirty="0" err="1"/>
              <a:t>hierarchies</a:t>
            </a:r>
            <a:endParaRPr lang="en-GB" dirty="0"/>
          </a:p>
        </p:txBody>
      </p:sp>
      <p:sp>
        <p:nvSpPr>
          <p:cNvPr id="3" name="Segnaposto contenuto 2"/>
          <p:cNvSpPr>
            <a:spLocks noGrp="1"/>
          </p:cNvSpPr>
          <p:nvPr>
            <p:ph idx="1"/>
          </p:nvPr>
        </p:nvSpPr>
        <p:spPr>
          <a:xfrm>
            <a:off x="428172" y="1554896"/>
            <a:ext cx="5561923" cy="4876901"/>
          </a:xfrm>
        </p:spPr>
        <p:txBody>
          <a:bodyPr>
            <a:normAutofit/>
          </a:bodyPr>
          <a:lstStyle/>
          <a:p>
            <a:r>
              <a:rPr lang="en-GB" dirty="0"/>
              <a:t>Two entities of the same layer on different machines are called </a:t>
            </a:r>
            <a:r>
              <a:rPr lang="en-GB" b="1" dirty="0"/>
              <a:t>peers.</a:t>
            </a:r>
            <a:endParaRPr lang="en-GB" dirty="0"/>
          </a:p>
          <a:p>
            <a:r>
              <a:rPr lang="en-GB" dirty="0"/>
              <a:t>When two peers of layer n communicate, the rules and conventions used in this conversation constitute the layer n protocol.</a:t>
            </a:r>
          </a:p>
          <a:p>
            <a:r>
              <a:rPr lang="en-GB" b="1" dirty="0"/>
              <a:t>Protocol: </a:t>
            </a:r>
            <a:r>
              <a:rPr lang="en-GB" dirty="0"/>
              <a:t>agreement between the communicating parties on how communication is to proceed.</a:t>
            </a:r>
          </a:p>
          <a:p>
            <a:r>
              <a:rPr lang="en-GB" dirty="0"/>
              <a:t>Layers and protocols form the </a:t>
            </a:r>
            <a:r>
              <a:rPr lang="en-GB" b="1" dirty="0"/>
              <a:t>network architecture</a:t>
            </a:r>
            <a:r>
              <a:rPr lang="en-GB" dirty="0"/>
              <a:t>.</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603" y="1310491"/>
            <a:ext cx="5949632" cy="4959554"/>
          </a:xfrm>
          <a:prstGeom prst="rect">
            <a:avLst/>
          </a:prstGeom>
        </p:spPr>
      </p:pic>
      <p:sp>
        <p:nvSpPr>
          <p:cNvPr id="7" name="Cornice 6"/>
          <p:cNvSpPr/>
          <p:nvPr/>
        </p:nvSpPr>
        <p:spPr>
          <a:xfrm>
            <a:off x="7160217" y="3215899"/>
            <a:ext cx="4554784" cy="658678"/>
          </a:xfrm>
          <a:prstGeom prst="frame">
            <a:avLst>
              <a:gd name="adj1" fmla="val 6466"/>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Segnaposto numero diapositiva 4"/>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293919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Network software: </a:t>
            </a:r>
            <a:r>
              <a:rPr lang="it-IT" dirty="0" err="1"/>
              <a:t>protocol</a:t>
            </a:r>
            <a:r>
              <a:rPr lang="it-IT" dirty="0"/>
              <a:t> </a:t>
            </a:r>
            <a:r>
              <a:rPr lang="it-IT" dirty="0" err="1"/>
              <a:t>hierarchies</a:t>
            </a:r>
            <a:endParaRPr lang="en-GB" dirty="0"/>
          </a:p>
        </p:txBody>
      </p:sp>
      <p:sp>
        <p:nvSpPr>
          <p:cNvPr id="3" name="Segnaposto contenuto 2"/>
          <p:cNvSpPr>
            <a:spLocks noGrp="1"/>
          </p:cNvSpPr>
          <p:nvPr>
            <p:ph idx="1"/>
          </p:nvPr>
        </p:nvSpPr>
        <p:spPr>
          <a:xfrm>
            <a:off x="428172" y="1554896"/>
            <a:ext cx="5561923" cy="5233362"/>
          </a:xfrm>
        </p:spPr>
        <p:txBody>
          <a:bodyPr>
            <a:normAutofit lnSpcReduction="10000"/>
          </a:bodyPr>
          <a:lstStyle/>
          <a:p>
            <a:r>
              <a:rPr lang="en-GB" dirty="0"/>
              <a:t>In reality, no data are directly transferred from layer </a:t>
            </a:r>
            <a:r>
              <a:rPr lang="en-GB" i="1" dirty="0"/>
              <a:t>n </a:t>
            </a:r>
            <a:r>
              <a:rPr lang="en-GB" dirty="0"/>
              <a:t>on one machine to layer </a:t>
            </a:r>
            <a:r>
              <a:rPr lang="en-GB" i="1" dirty="0"/>
              <a:t>n </a:t>
            </a:r>
            <a:r>
              <a:rPr lang="en-GB" dirty="0"/>
              <a:t>on another machine.</a:t>
            </a:r>
          </a:p>
          <a:p>
            <a:r>
              <a:rPr lang="en-GB" dirty="0"/>
              <a:t>Each layer passes data to the layer immediately below it, until the lowest layer is reached. </a:t>
            </a:r>
          </a:p>
          <a:p>
            <a:r>
              <a:rPr lang="en-GB" dirty="0"/>
              <a:t>Layer 1 passes data to the </a:t>
            </a:r>
            <a:r>
              <a:rPr lang="en-GB" b="1" dirty="0"/>
              <a:t>physical medium </a:t>
            </a:r>
            <a:r>
              <a:rPr lang="en-GB" dirty="0"/>
              <a:t>through which actual communication occurs.</a:t>
            </a:r>
          </a:p>
          <a:p>
            <a:r>
              <a:rPr lang="en-GB" dirty="0"/>
              <a:t>An </a:t>
            </a:r>
            <a:r>
              <a:rPr lang="en-GB" b="1" dirty="0"/>
              <a:t>interface</a:t>
            </a:r>
            <a:r>
              <a:rPr lang="en-GB" dirty="0"/>
              <a:t> between each pair of adjacent layers defines which primitive operations and services the lower layer makes available to the upper one.</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2603" y="1310491"/>
            <a:ext cx="5949632" cy="4959554"/>
          </a:xfrm>
          <a:prstGeom prst="rect">
            <a:avLst/>
          </a:prstGeom>
        </p:spPr>
      </p:pic>
      <p:sp>
        <p:nvSpPr>
          <p:cNvPr id="5" name="Cornice 4"/>
          <p:cNvSpPr/>
          <p:nvPr/>
        </p:nvSpPr>
        <p:spPr>
          <a:xfrm>
            <a:off x="7683282" y="2086826"/>
            <a:ext cx="166609" cy="524638"/>
          </a:xfrm>
          <a:prstGeom prst="frame">
            <a:avLst>
              <a:gd name="adj1" fmla="val 6466"/>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Rettangolo 6"/>
          <p:cNvSpPr/>
          <p:nvPr/>
        </p:nvSpPr>
        <p:spPr>
          <a:xfrm>
            <a:off x="5165872" y="1332476"/>
            <a:ext cx="1770680" cy="75435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t>Physical</a:t>
            </a:r>
            <a:r>
              <a:rPr lang="it-IT" dirty="0"/>
              <a:t> </a:t>
            </a:r>
            <a:r>
              <a:rPr lang="it-IT" dirty="0" err="1"/>
              <a:t>communication</a:t>
            </a:r>
            <a:endParaRPr lang="en-GB" dirty="0"/>
          </a:p>
        </p:txBody>
      </p:sp>
      <p:sp>
        <p:nvSpPr>
          <p:cNvPr id="8" name="Cornice 7"/>
          <p:cNvSpPr/>
          <p:nvPr/>
        </p:nvSpPr>
        <p:spPr>
          <a:xfrm>
            <a:off x="8097864" y="1875295"/>
            <a:ext cx="2696705" cy="189546"/>
          </a:xfrm>
          <a:prstGeom prst="frame">
            <a:avLst>
              <a:gd name="adj1" fmla="val 6466"/>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9" name="Rettangolo 8"/>
          <p:cNvSpPr/>
          <p:nvPr/>
        </p:nvSpPr>
        <p:spPr>
          <a:xfrm>
            <a:off x="10215737" y="592047"/>
            <a:ext cx="1770680" cy="75435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Virtual </a:t>
            </a:r>
            <a:r>
              <a:rPr lang="it-IT" dirty="0" err="1"/>
              <a:t>communication</a:t>
            </a:r>
            <a:endParaRPr lang="en-GB" dirty="0"/>
          </a:p>
        </p:txBody>
      </p:sp>
      <p:cxnSp>
        <p:nvCxnSpPr>
          <p:cNvPr id="11" name="Connettore 2 10"/>
          <p:cNvCxnSpPr/>
          <p:nvPr/>
        </p:nvCxnSpPr>
        <p:spPr>
          <a:xfrm>
            <a:off x="6954105" y="1952020"/>
            <a:ext cx="662550" cy="2696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p:cNvCxnSpPr/>
          <p:nvPr/>
        </p:nvCxnSpPr>
        <p:spPr>
          <a:xfrm flipH="1">
            <a:off x="10215738" y="1352771"/>
            <a:ext cx="168126" cy="4482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Segnaposto numero diapositiva 14"/>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1588568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network </a:t>
            </a:r>
            <a:r>
              <a:rPr lang="it-IT" dirty="0" err="1"/>
              <a:t>architecture</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9</a:t>
            </a:fld>
            <a:endParaRPr lang="en-GB"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545" y="1361167"/>
            <a:ext cx="8190193" cy="5097917"/>
          </a:xfrm>
          <a:prstGeom prst="rect">
            <a:avLst/>
          </a:prstGeom>
        </p:spPr>
      </p:pic>
      <p:graphicFrame>
        <p:nvGraphicFramePr>
          <p:cNvPr id="7" name="Tabella 6"/>
          <p:cNvGraphicFramePr>
            <a:graphicFrameLocks noGrp="1"/>
          </p:cNvGraphicFramePr>
          <p:nvPr>
            <p:extLst>
              <p:ext uri="{D42A27DB-BD31-4B8C-83A1-F6EECF244321}">
                <p14:modId xmlns:p14="http://schemas.microsoft.com/office/powerpoint/2010/main" val="1180388250"/>
              </p:ext>
            </p:extLst>
          </p:nvPr>
        </p:nvGraphicFramePr>
        <p:xfrm>
          <a:off x="271068" y="1361167"/>
          <a:ext cx="3330413" cy="5029200"/>
        </p:xfrm>
        <a:graphic>
          <a:graphicData uri="http://schemas.openxmlformats.org/drawingml/2006/table">
            <a:tbl>
              <a:tblPr firstRow="1" bandRow="1">
                <a:tableStyleId>{16D9F66E-5EB9-4882-86FB-DCBF35E3C3E4}</a:tableStyleId>
              </a:tblPr>
              <a:tblGrid>
                <a:gridCol w="3330413">
                  <a:extLst>
                    <a:ext uri="{9D8B030D-6E8A-4147-A177-3AD203B41FA5}">
                      <a16:colId xmlns:a16="http://schemas.microsoft.com/office/drawing/2014/main" val="679406831"/>
                    </a:ext>
                  </a:extLst>
                </a:gridCol>
              </a:tblGrid>
              <a:tr h="370840">
                <a:tc>
                  <a:txBody>
                    <a:bodyPr/>
                    <a:lstStyle/>
                    <a:p>
                      <a:r>
                        <a:rPr lang="en-US" b="0" noProof="0" dirty="0">
                          <a:latin typeface="Palatino Linotype" panose="02040502050505030304" pitchFamily="18" charset="0"/>
                        </a:rPr>
                        <a:t>A message M is produced</a:t>
                      </a:r>
                      <a:r>
                        <a:rPr lang="en-US" b="0" baseline="0" noProof="0" dirty="0">
                          <a:latin typeface="Palatino Linotype" panose="02040502050505030304" pitchFamily="18" charset="0"/>
                        </a:rPr>
                        <a:t> by an application running on layer 5 and given to layer 4 for transmission.</a:t>
                      </a:r>
                      <a:endParaRPr lang="en-US" b="0" noProof="0" dirty="0">
                        <a:latin typeface="Palatino Linotype" panose="02040502050505030304" pitchFamily="18" charset="0"/>
                      </a:endParaRPr>
                    </a:p>
                  </a:txBody>
                  <a:tcPr/>
                </a:tc>
                <a:extLst>
                  <a:ext uri="{0D108BD9-81ED-4DB2-BD59-A6C34878D82A}">
                    <a16:rowId xmlns:a16="http://schemas.microsoft.com/office/drawing/2014/main" val="3002652260"/>
                  </a:ext>
                </a:extLst>
              </a:tr>
              <a:tr h="370840">
                <a:tc>
                  <a:txBody>
                    <a:bodyPr/>
                    <a:lstStyle/>
                    <a:p>
                      <a:r>
                        <a:rPr lang="en-US" b="0" noProof="0" dirty="0">
                          <a:latin typeface="Palatino Linotype" panose="02040502050505030304" pitchFamily="18" charset="0"/>
                        </a:rPr>
                        <a:t>Layer 4 puts a header (e.g. address)</a:t>
                      </a:r>
                      <a:r>
                        <a:rPr lang="en-US" b="0" baseline="0" noProof="0" dirty="0">
                          <a:latin typeface="Palatino Linotype" panose="02040502050505030304" pitchFamily="18" charset="0"/>
                        </a:rPr>
                        <a:t> </a:t>
                      </a:r>
                      <a:r>
                        <a:rPr lang="en-US" b="0" noProof="0" dirty="0">
                          <a:latin typeface="Palatino Linotype" panose="02040502050505030304" pitchFamily="18" charset="0"/>
                        </a:rPr>
                        <a:t>in front</a:t>
                      </a:r>
                      <a:r>
                        <a:rPr lang="en-US" b="0" baseline="0" noProof="0" dirty="0">
                          <a:latin typeface="Palatino Linotype" panose="02040502050505030304" pitchFamily="18" charset="0"/>
                        </a:rPr>
                        <a:t> of M to identify it and then pass it to layer 3.</a:t>
                      </a:r>
                    </a:p>
                  </a:txBody>
                  <a:tcPr/>
                </a:tc>
                <a:extLst>
                  <a:ext uri="{0D108BD9-81ED-4DB2-BD59-A6C34878D82A}">
                    <a16:rowId xmlns:a16="http://schemas.microsoft.com/office/drawing/2014/main" val="2879673925"/>
                  </a:ext>
                </a:extLst>
              </a:tr>
              <a:tr h="370840">
                <a:tc>
                  <a:txBody>
                    <a:bodyPr/>
                    <a:lstStyle/>
                    <a:p>
                      <a:r>
                        <a:rPr lang="en-US" b="0" noProof="0" dirty="0">
                          <a:latin typeface="Palatino Linotype" panose="02040502050505030304" pitchFamily="18" charset="0"/>
                        </a:rPr>
                        <a:t>Layer 3 breaks</a:t>
                      </a:r>
                      <a:r>
                        <a:rPr lang="en-US" b="0" baseline="0" noProof="0" dirty="0">
                          <a:latin typeface="Palatino Linotype" panose="02040502050505030304" pitchFamily="18" charset="0"/>
                        </a:rPr>
                        <a:t> M into smaller packets (M1 and M2) and add headers to each packet which are passed to layer 2.</a:t>
                      </a:r>
                      <a:endParaRPr lang="en-US" b="0" noProof="0" dirty="0">
                        <a:latin typeface="Palatino Linotype" panose="02040502050505030304" pitchFamily="18" charset="0"/>
                      </a:endParaRPr>
                    </a:p>
                  </a:txBody>
                  <a:tcPr/>
                </a:tc>
                <a:extLst>
                  <a:ext uri="{0D108BD9-81ED-4DB2-BD59-A6C34878D82A}">
                    <a16:rowId xmlns:a16="http://schemas.microsoft.com/office/drawing/2014/main" val="3478019471"/>
                  </a:ext>
                </a:extLst>
              </a:tr>
              <a:tr h="370840">
                <a:tc>
                  <a:txBody>
                    <a:bodyPr/>
                    <a:lstStyle/>
                    <a:p>
                      <a:r>
                        <a:rPr lang="en-US" b="0" noProof="0" dirty="0">
                          <a:latin typeface="Palatino Linotype" panose="02040502050505030304" pitchFamily="18" charset="0"/>
                        </a:rPr>
                        <a:t>Layer 2 adds</a:t>
                      </a:r>
                      <a:r>
                        <a:rPr lang="en-US" b="0" baseline="0" noProof="0" dirty="0">
                          <a:latin typeface="Palatino Linotype" panose="02040502050505030304" pitchFamily="18" charset="0"/>
                        </a:rPr>
                        <a:t> a header and a trailer to each packet and then pass them to layer 1 for physical transmission to the destination machine. </a:t>
                      </a:r>
                      <a:endParaRPr lang="en-US" b="0" noProof="0" dirty="0">
                        <a:latin typeface="Palatino Linotype" panose="02040502050505030304" pitchFamily="18" charset="0"/>
                      </a:endParaRPr>
                    </a:p>
                  </a:txBody>
                  <a:tcPr/>
                </a:tc>
                <a:extLst>
                  <a:ext uri="{0D108BD9-81ED-4DB2-BD59-A6C34878D82A}">
                    <a16:rowId xmlns:a16="http://schemas.microsoft.com/office/drawing/2014/main" val="2378358837"/>
                  </a:ext>
                </a:extLst>
              </a:tr>
            </a:tbl>
          </a:graphicData>
        </a:graphic>
      </p:graphicFrame>
      <p:sp>
        <p:nvSpPr>
          <p:cNvPr id="8" name="Rettangolo 7"/>
          <p:cNvSpPr/>
          <p:nvPr/>
        </p:nvSpPr>
        <p:spPr>
          <a:xfrm>
            <a:off x="8460000" y="5112973"/>
            <a:ext cx="3603402" cy="646331"/>
          </a:xfrm>
          <a:prstGeom prst="rect">
            <a:avLst/>
          </a:prstGeom>
          <a:solidFill>
            <a:srgbClr val="EBF1E9"/>
          </a:solidFill>
          <a:ln>
            <a:solidFill>
              <a:srgbClr val="70AD47"/>
            </a:solidFill>
          </a:ln>
        </p:spPr>
        <p:txBody>
          <a:bodyPr wrap="square">
            <a:spAutoFit/>
          </a:bodyPr>
          <a:lstStyle/>
          <a:p>
            <a:pPr algn="ctr"/>
            <a:r>
              <a:rPr lang="en-GB" dirty="0">
                <a:latin typeface="Palatino Linotype" panose="02040502050505030304" pitchFamily="18" charset="0"/>
              </a:rPr>
              <a:t>None of the headers for layers below </a:t>
            </a:r>
            <a:r>
              <a:rPr lang="en-GB" i="1" dirty="0">
                <a:latin typeface="Palatino Linotype" panose="02040502050505030304" pitchFamily="18" charset="0"/>
              </a:rPr>
              <a:t>n </a:t>
            </a:r>
            <a:r>
              <a:rPr lang="en-GB" dirty="0">
                <a:latin typeface="Palatino Linotype" panose="02040502050505030304" pitchFamily="18" charset="0"/>
              </a:rPr>
              <a:t>are passed up to layer </a:t>
            </a:r>
            <a:r>
              <a:rPr lang="en-GB" i="1" dirty="0">
                <a:latin typeface="Palatino Linotype" panose="02040502050505030304" pitchFamily="18" charset="0"/>
              </a:rPr>
              <a:t>n.</a:t>
            </a:r>
            <a:endParaRPr lang="en-GB" dirty="0">
              <a:latin typeface="Palatino Linotype" panose="02040502050505030304" pitchFamily="18" charset="0"/>
            </a:endParaRPr>
          </a:p>
        </p:txBody>
      </p:sp>
    </p:spTree>
    <p:extLst>
      <p:ext uri="{BB962C8B-B14F-4D97-AF65-F5344CB8AC3E}">
        <p14:creationId xmlns:p14="http://schemas.microsoft.com/office/powerpoint/2010/main" val="111913083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TotalTime>
  <Words>2809</Words>
  <Application>Microsoft Macintosh PowerPoint</Application>
  <PresentationFormat>Widescreen</PresentationFormat>
  <Paragraphs>280</Paragraphs>
  <Slides>30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Palatino Linotype</vt:lpstr>
      <vt:lpstr>Times New Roman</vt:lpstr>
      <vt:lpstr>Wingdings</vt:lpstr>
      <vt:lpstr>Tema di Office</vt:lpstr>
      <vt:lpstr>PowerPoint Presentation</vt:lpstr>
      <vt:lpstr>Computer networks</vt:lpstr>
      <vt:lpstr>Types of computer networks by their extention</vt:lpstr>
      <vt:lpstr>Client-server model</vt:lpstr>
      <vt:lpstr>Peer-to-peer model</vt:lpstr>
      <vt:lpstr>Network software: protocol hierarchies</vt:lpstr>
      <vt:lpstr>Network software: protocol hierarchies</vt:lpstr>
      <vt:lpstr>Network software: protocol hierarchies</vt:lpstr>
      <vt:lpstr>Example of network architecture</vt:lpstr>
      <vt:lpstr>Services and primitives</vt:lpstr>
      <vt:lpstr>Connection-oriented vs connectionless services</vt:lpstr>
      <vt:lpstr>Reliable vs. unrealiable services</vt:lpstr>
      <vt:lpstr>Protocol vs. service</vt:lpstr>
      <vt:lpstr>The TCP/IP reference model</vt:lpstr>
      <vt:lpstr>The TCP/IP reference model</vt:lpstr>
      <vt:lpstr>The TCP/IP reference model</vt:lpstr>
      <vt:lpstr>The TCP/IP reference model</vt:lpstr>
      <vt:lpstr>The TCP/IP reference model (revised)</vt:lpstr>
      <vt:lpstr>The TCP/IP reference model</vt:lpstr>
      <vt:lpstr>World Wide Web</vt:lpstr>
      <vt:lpstr>Architectural overview</vt:lpstr>
      <vt:lpstr>Architectural overview</vt:lpstr>
      <vt:lpstr>The server structure</vt:lpstr>
      <vt:lpstr>HyperText Markup Language (HTML)</vt:lpstr>
      <vt:lpstr>The client side</vt:lpstr>
      <vt:lpstr>Domain Name Space (DNS)</vt:lpstr>
      <vt:lpstr>The DNS database</vt:lpstr>
      <vt:lpstr>Browsing - the client side</vt:lpstr>
      <vt:lpstr>Browsing – The server side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314</cp:revision>
  <dcterms:created xsi:type="dcterms:W3CDTF">2021-07-19T09:08:13Z</dcterms:created>
  <dcterms:modified xsi:type="dcterms:W3CDTF">2024-02-02T15:41:43Z</dcterms:modified>
</cp:coreProperties>
</file>