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40" r:id="rId3"/>
    <p:sldId id="341" r:id="rId4"/>
    <p:sldId id="342" r:id="rId5"/>
    <p:sldId id="348" r:id="rId6"/>
    <p:sldId id="358" r:id="rId7"/>
    <p:sldId id="354" r:id="rId8"/>
    <p:sldId id="380" r:id="rId9"/>
    <p:sldId id="343" r:id="rId10"/>
    <p:sldId id="344" r:id="rId11"/>
    <p:sldId id="352" r:id="rId12"/>
    <p:sldId id="353" r:id="rId13"/>
    <p:sldId id="359" r:id="rId14"/>
    <p:sldId id="384" r:id="rId15"/>
    <p:sldId id="349" r:id="rId16"/>
    <p:sldId id="356" r:id="rId17"/>
    <p:sldId id="357" r:id="rId18"/>
    <p:sldId id="376" r:id="rId19"/>
    <p:sldId id="379" r:id="rId20"/>
    <p:sldId id="355" r:id="rId21"/>
    <p:sldId id="345" r:id="rId22"/>
    <p:sldId id="373" r:id="rId23"/>
    <p:sldId id="374" r:id="rId24"/>
    <p:sldId id="369" r:id="rId25"/>
    <p:sldId id="381" r:id="rId26"/>
    <p:sldId id="382" r:id="rId27"/>
    <p:sldId id="370" r:id="rId28"/>
    <p:sldId id="383" r:id="rId29"/>
    <p:sldId id="350" r:id="rId30"/>
    <p:sldId id="371" r:id="rId31"/>
    <p:sldId id="372" r:id="rId32"/>
    <p:sldId id="377" r:id="rId33"/>
    <p:sldId id="378" r:id="rId34"/>
    <p:sldId id="3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5" autoAdjust="0"/>
    <p:restoredTop sz="94660"/>
  </p:normalViewPr>
  <p:slideViewPr>
    <p:cSldViewPr snapToGrid="0">
      <p:cViewPr varScale="1">
        <p:scale>
          <a:sx n="209" d="100"/>
          <a:sy n="209" d="100"/>
        </p:scale>
        <p:origin x="216"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01/02/2024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garanteprivacy.i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Regulation on data protection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F3E4-5D1D-3366-5B74-AE53694E599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32AECC6-0523-7CB6-1EBB-89752EEB31B2}"/>
              </a:ext>
            </a:extLst>
          </p:cNvPr>
          <p:cNvSpPr>
            <a:spLocks noGrp="1"/>
          </p:cNvSpPr>
          <p:nvPr>
            <p:ph type="title"/>
          </p:nvPr>
        </p:nvSpPr>
        <p:spPr/>
        <p:txBody>
          <a:bodyPr/>
          <a:lstStyle/>
          <a:p>
            <a:r>
              <a:rPr lang="en-GB" dirty="0"/>
              <a:t>Restrictions to the application of GDPR</a:t>
            </a:r>
          </a:p>
        </p:txBody>
      </p:sp>
      <p:sp>
        <p:nvSpPr>
          <p:cNvPr id="3" name="Segnaposto contenuto 2">
            <a:extLst>
              <a:ext uri="{FF2B5EF4-FFF2-40B4-BE49-F238E27FC236}">
                <a16:creationId xmlns:a16="http://schemas.microsoft.com/office/drawing/2014/main" id="{FE9606D9-3FC9-A4E6-0838-5C13A7A96060}"/>
              </a:ext>
            </a:extLst>
          </p:cNvPr>
          <p:cNvSpPr>
            <a:spLocks noGrp="1"/>
          </p:cNvSpPr>
          <p:nvPr>
            <p:ph idx="1"/>
          </p:nvPr>
        </p:nvSpPr>
        <p:spPr/>
        <p:txBody>
          <a:bodyPr>
            <a:normAutofit lnSpcReduction="10000"/>
          </a:bodyPr>
          <a:lstStyle/>
          <a:p>
            <a:pPr>
              <a:spcAft>
                <a:spcPts val="1200"/>
              </a:spcAft>
            </a:pPr>
            <a:r>
              <a:rPr lang="en-GB" dirty="0"/>
              <a:t>In the EU, privacy and data protection are </a:t>
            </a:r>
            <a:r>
              <a:rPr lang="en-GB" b="1" dirty="0"/>
              <a:t>not absolute rights </a:t>
            </a:r>
            <a:r>
              <a:rPr lang="en-GB" dirty="0"/>
              <a:t>and can be limited under certain conditions according to the EU Charter of Fundamental Rights.</a:t>
            </a:r>
          </a:p>
          <a:p>
            <a:pPr>
              <a:spcAft>
                <a:spcPts val="1200"/>
              </a:spcAft>
            </a:pPr>
            <a:endParaRPr lang="en-GB" dirty="0"/>
          </a:p>
          <a:p>
            <a:pPr>
              <a:spcAft>
                <a:spcPts val="1200"/>
              </a:spcAft>
            </a:pPr>
            <a:r>
              <a:rPr lang="en-GB" dirty="0"/>
              <a:t>Need to balance the rights to privacy against other EU values, human rights (e.g., right to freedom of expression), public and private interests (e.g., right to freedom of press), and national security. </a:t>
            </a:r>
          </a:p>
          <a:p>
            <a:pPr lvl="1">
              <a:spcAft>
                <a:spcPts val="1200"/>
              </a:spcAft>
            </a:pPr>
            <a:r>
              <a:rPr lang="en-GB" sz="2400" dirty="0"/>
              <a:t>GDPR not applicable if data are used for the purposes of prevention, investigation, detection or prosecution of criminal offences. </a:t>
            </a:r>
          </a:p>
          <a:p>
            <a:pPr lvl="1">
              <a:spcAft>
                <a:spcPts val="1200"/>
              </a:spcAft>
            </a:pPr>
            <a:endParaRPr lang="en-GB" sz="2400" dirty="0"/>
          </a:p>
          <a:p>
            <a:pPr>
              <a:spcAft>
                <a:spcPts val="1200"/>
              </a:spcAft>
            </a:pPr>
            <a:r>
              <a:rPr lang="en-GB" dirty="0"/>
              <a:t>DPAs ensure the balance between privacy and other interests.</a:t>
            </a:r>
          </a:p>
          <a:p>
            <a:endParaRPr lang="en-GB" dirty="0"/>
          </a:p>
        </p:txBody>
      </p:sp>
      <p:sp>
        <p:nvSpPr>
          <p:cNvPr id="4" name="Segnaposto numero diapositiva 3">
            <a:extLst>
              <a:ext uri="{FF2B5EF4-FFF2-40B4-BE49-F238E27FC236}">
                <a16:creationId xmlns:a16="http://schemas.microsoft.com/office/drawing/2014/main" id="{D22327FA-5D01-7C65-08DC-85A710E22F7E}"/>
              </a:ext>
            </a:extLst>
          </p:cNvPr>
          <p:cNvSpPr>
            <a:spLocks noGrp="1"/>
          </p:cNvSpPr>
          <p:nvPr>
            <p:ph type="sldNum" sz="quarter" idx="12"/>
          </p:nvPr>
        </p:nvSpPr>
        <p:spPr/>
        <p:txBody>
          <a:bodyPr/>
          <a:lstStyle/>
          <a:p>
            <a:fld id="{31DE2C5B-556E-47B8-A792-024C2FCA4ACC}" type="slidenum">
              <a:rPr lang="en-GB" smtClean="0"/>
              <a:t>10</a:t>
            </a:fld>
            <a:endParaRPr lang="en-GB"/>
          </a:p>
        </p:txBody>
      </p:sp>
      <p:pic>
        <p:nvPicPr>
          <p:cNvPr id="6" name="Picture 5" descr="A hand with a yellow sign&#10;&#10;Description automatically generated">
            <a:extLst>
              <a:ext uri="{FF2B5EF4-FFF2-40B4-BE49-F238E27FC236}">
                <a16:creationId xmlns:a16="http://schemas.microsoft.com/office/drawing/2014/main" id="{2609E103-752E-EDA2-97ED-7FAA4E278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3732" y="4578096"/>
            <a:ext cx="1530096" cy="1530096"/>
          </a:xfrm>
          <a:prstGeom prst="rect">
            <a:avLst/>
          </a:prstGeom>
        </p:spPr>
      </p:pic>
    </p:spTree>
    <p:extLst>
      <p:ext uri="{BB962C8B-B14F-4D97-AF65-F5344CB8AC3E}">
        <p14:creationId xmlns:p14="http://schemas.microsoft.com/office/powerpoint/2010/main" val="415065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2C386-AD2F-CA31-5073-073ADB3044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65F04BA-19D7-3AE1-9153-AF2CF91FB9ED}"/>
              </a:ext>
            </a:extLst>
          </p:cNvPr>
          <p:cNvSpPr>
            <a:spLocks noGrp="1"/>
          </p:cNvSpPr>
          <p:nvPr>
            <p:ph type="title"/>
          </p:nvPr>
        </p:nvSpPr>
        <p:spPr/>
        <p:txBody>
          <a:bodyPr/>
          <a:lstStyle/>
          <a:p>
            <a:r>
              <a:rPr lang="it-IT" dirty="0" err="1"/>
              <a:t>Pseudonymised</a:t>
            </a:r>
            <a:r>
              <a:rPr lang="it-IT" dirty="0"/>
              <a:t> and </a:t>
            </a:r>
            <a:r>
              <a:rPr lang="it-IT" dirty="0" err="1"/>
              <a:t>anonymised</a:t>
            </a:r>
            <a:r>
              <a:rPr lang="it-IT" dirty="0"/>
              <a:t> data</a:t>
            </a:r>
            <a:endParaRPr lang="en-GB" dirty="0"/>
          </a:p>
        </p:txBody>
      </p:sp>
      <p:sp>
        <p:nvSpPr>
          <p:cNvPr id="3" name="Segnaposto contenuto 2">
            <a:extLst>
              <a:ext uri="{FF2B5EF4-FFF2-40B4-BE49-F238E27FC236}">
                <a16:creationId xmlns:a16="http://schemas.microsoft.com/office/drawing/2014/main" id="{1CA0C3B0-4AFA-5153-CC41-BE492648BC00}"/>
              </a:ext>
            </a:extLst>
          </p:cNvPr>
          <p:cNvSpPr>
            <a:spLocks noGrp="1"/>
          </p:cNvSpPr>
          <p:nvPr>
            <p:ph idx="1"/>
          </p:nvPr>
        </p:nvSpPr>
        <p:spPr>
          <a:xfrm>
            <a:off x="428172" y="1361167"/>
            <a:ext cx="11368314" cy="5250186"/>
          </a:xfrm>
        </p:spPr>
        <p:txBody>
          <a:bodyPr>
            <a:normAutofit fontScale="92500" lnSpcReduction="20000"/>
          </a:bodyPr>
          <a:lstStyle/>
          <a:p>
            <a:r>
              <a:rPr lang="en-GB" b="1" dirty="0"/>
              <a:t>Pseudonymisation: </a:t>
            </a:r>
            <a:r>
              <a:rPr lang="en-GB" dirty="0"/>
              <a:t>a technique that replaces or removes information that identifies an individual.</a:t>
            </a:r>
          </a:p>
          <a:p>
            <a:r>
              <a:rPr lang="en-GB" dirty="0"/>
              <a:t>GDPR definition: </a:t>
            </a:r>
            <a:r>
              <a:rPr lang="en-GB" i="1" dirty="0"/>
              <a:t>“…the processing of personal data in such a manner that the personal data can no longer be attributed to a specific data subject without the use of additional information, provided that such additional information is kept separately and is subject to technical and organisational measures to ensure that the personal data are not attributed to an identified or identifiable natural person.”</a:t>
            </a:r>
          </a:p>
          <a:p>
            <a:endParaRPr lang="en-GB" dirty="0"/>
          </a:p>
          <a:p>
            <a:r>
              <a:rPr lang="en-GB" dirty="0"/>
              <a:t>Example of pseudonymisation: replacing names and other identifying attributes with a unique identifier. </a:t>
            </a:r>
          </a:p>
          <a:p>
            <a:pPr lvl="1"/>
            <a:r>
              <a:rPr lang="en-GB" dirty="0"/>
              <a:t>The data controller can still match the unique identifier to the individual having access to relevant additional information.</a:t>
            </a:r>
          </a:p>
          <a:p>
            <a:pPr lvl="1"/>
            <a:r>
              <a:rPr lang="en-GB" dirty="0"/>
              <a:t>Technical measures must be used to ensure that this additional information is held separately and no one apart the authorized people can retrieve it.</a:t>
            </a:r>
          </a:p>
          <a:p>
            <a:pPr lvl="1"/>
            <a:endParaRPr lang="en-GB" dirty="0"/>
          </a:p>
          <a:p>
            <a:r>
              <a:rPr lang="en-GB" dirty="0"/>
              <a:t>Pseudonymisation help protecting the privacy of subjects’ identity.</a:t>
            </a:r>
          </a:p>
          <a:p>
            <a:endParaRPr lang="en-GB" dirty="0"/>
          </a:p>
          <a:p>
            <a:r>
              <a:rPr lang="en-GB" b="1" dirty="0"/>
              <a:t>Remember</a:t>
            </a:r>
            <a:r>
              <a:rPr lang="en-GB" dirty="0"/>
              <a:t>: Pseudonymised data are still personal data </a:t>
            </a:r>
            <a:r>
              <a:rPr lang="en-GB" dirty="0">
                <a:sym typeface="Wingdings" panose="05000000000000000000" pitchFamily="2" charset="2"/>
              </a:rPr>
              <a:t> subject to GDPR.</a:t>
            </a:r>
            <a:r>
              <a:rPr lang="en-GB" dirty="0"/>
              <a:t> </a:t>
            </a:r>
          </a:p>
        </p:txBody>
      </p:sp>
      <p:sp>
        <p:nvSpPr>
          <p:cNvPr id="4" name="Segnaposto numero diapositiva 3">
            <a:extLst>
              <a:ext uri="{FF2B5EF4-FFF2-40B4-BE49-F238E27FC236}">
                <a16:creationId xmlns:a16="http://schemas.microsoft.com/office/drawing/2014/main" id="{7E433079-D120-4660-FFDD-24959F373A4A}"/>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305122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C0A1-6E48-F087-4495-589FD072B00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C25CC6-D8BC-3040-FF1F-A64A369B2EEA}"/>
              </a:ext>
            </a:extLst>
          </p:cNvPr>
          <p:cNvSpPr>
            <a:spLocks noGrp="1"/>
          </p:cNvSpPr>
          <p:nvPr>
            <p:ph type="title"/>
          </p:nvPr>
        </p:nvSpPr>
        <p:spPr/>
        <p:txBody>
          <a:bodyPr/>
          <a:lstStyle/>
          <a:p>
            <a:r>
              <a:rPr lang="it-IT" dirty="0" err="1"/>
              <a:t>Pseudonymised</a:t>
            </a:r>
            <a:r>
              <a:rPr lang="it-IT" dirty="0"/>
              <a:t> and </a:t>
            </a:r>
            <a:r>
              <a:rPr lang="it-IT" dirty="0" err="1"/>
              <a:t>anonymised</a:t>
            </a:r>
            <a:r>
              <a:rPr lang="it-IT" dirty="0"/>
              <a:t> data</a:t>
            </a:r>
            <a:endParaRPr lang="en-GB" dirty="0"/>
          </a:p>
        </p:txBody>
      </p:sp>
      <p:sp>
        <p:nvSpPr>
          <p:cNvPr id="3" name="Segnaposto contenuto 2">
            <a:extLst>
              <a:ext uri="{FF2B5EF4-FFF2-40B4-BE49-F238E27FC236}">
                <a16:creationId xmlns:a16="http://schemas.microsoft.com/office/drawing/2014/main" id="{3C843BD6-E405-3EDA-B9DF-0C605CCBD390}"/>
              </a:ext>
            </a:extLst>
          </p:cNvPr>
          <p:cNvSpPr>
            <a:spLocks noGrp="1"/>
          </p:cNvSpPr>
          <p:nvPr>
            <p:ph idx="1"/>
          </p:nvPr>
        </p:nvSpPr>
        <p:spPr>
          <a:xfrm>
            <a:off x="428172" y="1361167"/>
            <a:ext cx="11368314" cy="4895254"/>
          </a:xfrm>
        </p:spPr>
        <p:txBody>
          <a:bodyPr>
            <a:normAutofit fontScale="92500"/>
          </a:bodyPr>
          <a:lstStyle/>
          <a:p>
            <a:r>
              <a:rPr lang="en-GB" b="1" dirty="0"/>
              <a:t>Anonymisation: </a:t>
            </a:r>
            <a:r>
              <a:rPr lang="en-GB" dirty="0"/>
              <a:t>a technique that eliminates all the information that identifies an individual.</a:t>
            </a:r>
          </a:p>
          <a:p>
            <a:endParaRPr lang="en-GB" dirty="0"/>
          </a:p>
          <a:p>
            <a:r>
              <a:rPr lang="en-GB" i="1" dirty="0"/>
              <a:t>“…</a:t>
            </a:r>
            <a:r>
              <a:rPr lang="en-GB" b="1" i="1" dirty="0"/>
              <a:t>The principles of data protection should therefore not apply to anonymous information</a:t>
            </a:r>
            <a:r>
              <a:rPr lang="en-GB" i="1" dirty="0"/>
              <a:t>, namely information which does not relate to an identified or identifiable natural person or to personal data rendered anonymous in such a manner that the data subject </a:t>
            </a:r>
            <a:r>
              <a:rPr lang="en-GB" b="1" i="1" dirty="0"/>
              <a:t>is not or no longer identifiable</a:t>
            </a:r>
            <a:r>
              <a:rPr lang="en-GB" i="1" dirty="0"/>
              <a:t>. This Regulation does not therefore concern the processing of such anonymous information, including for statistical or research purposes.”</a:t>
            </a:r>
          </a:p>
          <a:p>
            <a:pPr marL="0" indent="0">
              <a:buNone/>
            </a:pPr>
            <a:endParaRPr lang="en-GB" dirty="0"/>
          </a:p>
          <a:p>
            <a:r>
              <a:rPr lang="en-GB" dirty="0"/>
              <a:t>If at any point we realise that some information allows to re-identify individuals, data should be considered as pseudonymised. </a:t>
            </a:r>
          </a:p>
          <a:p>
            <a:endParaRPr lang="en-GB" dirty="0"/>
          </a:p>
          <a:p>
            <a:r>
              <a:rPr lang="en-GB" b="1" dirty="0"/>
              <a:t>Remember</a:t>
            </a:r>
            <a:r>
              <a:rPr lang="en-GB" dirty="0"/>
              <a:t>: The GDPR does not apply to personal data that has been anonymised. </a:t>
            </a:r>
          </a:p>
          <a:p>
            <a:endParaRPr lang="en-GB" dirty="0"/>
          </a:p>
        </p:txBody>
      </p:sp>
      <p:sp>
        <p:nvSpPr>
          <p:cNvPr id="4" name="Segnaposto numero diapositiva 3">
            <a:extLst>
              <a:ext uri="{FF2B5EF4-FFF2-40B4-BE49-F238E27FC236}">
                <a16:creationId xmlns:a16="http://schemas.microsoft.com/office/drawing/2014/main" id="{92320A1E-E78F-56EC-3F4B-C7C1D014B710}"/>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9412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GDPR: </a:t>
            </a:r>
            <a:r>
              <a:rPr lang="it-IT" dirty="0" err="1"/>
              <a:t>seven</a:t>
            </a:r>
            <a:r>
              <a:rPr lang="it-IT" dirty="0"/>
              <a:t> </a:t>
            </a:r>
            <a:r>
              <a:rPr lang="it-IT" dirty="0" err="1"/>
              <a:t>main</a:t>
            </a:r>
            <a:r>
              <a:rPr lang="it-IT" dirty="0"/>
              <a:t> </a:t>
            </a:r>
            <a:r>
              <a:rPr lang="it-IT" dirty="0" err="1"/>
              <a:t>principles</a:t>
            </a:r>
            <a:endParaRPr lang="en-GB" dirty="0"/>
          </a:p>
        </p:txBody>
      </p:sp>
      <p:sp>
        <p:nvSpPr>
          <p:cNvPr id="3" name="Segnaposto contenuto 2"/>
          <p:cNvSpPr>
            <a:spLocks noGrp="1"/>
          </p:cNvSpPr>
          <p:nvPr>
            <p:ph idx="1"/>
          </p:nvPr>
        </p:nvSpPr>
        <p:spPr>
          <a:xfrm>
            <a:off x="428172" y="1361167"/>
            <a:ext cx="9337151" cy="5193637"/>
          </a:xfrm>
        </p:spPr>
        <p:txBody>
          <a:bodyPr>
            <a:normAutofit/>
          </a:bodyPr>
          <a:lstStyle/>
          <a:p>
            <a:pPr marL="457200" indent="-457200">
              <a:spcAft>
                <a:spcPts val="600"/>
              </a:spcAft>
              <a:buFont typeface="+mj-lt"/>
              <a:buAutoNum type="arabicPeriod"/>
            </a:pPr>
            <a:r>
              <a:rPr lang="en-GB" b="1" dirty="0"/>
              <a:t>Lawfulness, fairness and transparency</a:t>
            </a:r>
            <a:r>
              <a:rPr lang="en-GB" dirty="0"/>
              <a:t>: Personal data shall be processed lawfully, fairly and in a transparent manner in relation to the data subject.  </a:t>
            </a:r>
          </a:p>
          <a:p>
            <a:pPr lvl="1">
              <a:spcAft>
                <a:spcPts val="600"/>
              </a:spcAft>
            </a:pPr>
            <a:r>
              <a:rPr lang="en-GB" dirty="0"/>
              <a:t>Identify valid grounds under GDPR (known as a ‘lawful basis’) for collecting and using personal data.</a:t>
            </a:r>
          </a:p>
          <a:p>
            <a:pPr lvl="1">
              <a:spcAft>
                <a:spcPts val="600"/>
              </a:spcAft>
            </a:pPr>
            <a:endParaRPr lang="en-GB" dirty="0"/>
          </a:p>
          <a:p>
            <a:pPr marL="457200" indent="-457200">
              <a:spcAft>
                <a:spcPts val="600"/>
              </a:spcAft>
              <a:buFont typeface="+mj-lt"/>
              <a:buAutoNum type="arabicPeriod"/>
            </a:pPr>
            <a:r>
              <a:rPr lang="en-GB" b="1" dirty="0"/>
              <a:t>Purpose limitation</a:t>
            </a:r>
            <a:r>
              <a:rPr lang="en-GB" dirty="0"/>
              <a:t>: Personal data shall be collected for specified, explicit and legitimate purposes and not further processed in a manner that is incompatible with those purposes.</a:t>
            </a:r>
          </a:p>
          <a:p>
            <a:pPr lvl="1">
              <a:spcAft>
                <a:spcPts val="600"/>
              </a:spcAft>
            </a:pPr>
            <a:r>
              <a:rPr lang="en-GB" dirty="0"/>
              <a:t>Purposes for processing must be clear from the start</a:t>
            </a:r>
          </a:p>
          <a:p>
            <a:pPr lvl="1">
              <a:spcAft>
                <a:spcPts val="600"/>
              </a:spcAft>
            </a:pPr>
            <a:r>
              <a:rPr lang="en-GB" dirty="0"/>
              <a:t>Further processing for archiving purposes in the public interest, scientific or historical research purposes or statistical purposes are not considered to be incompatible with the initial purposes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pic>
        <p:nvPicPr>
          <p:cNvPr id="6" name="Picture 5" descr="A gavel on a book&#10;&#10;Description automatically generated">
            <a:extLst>
              <a:ext uri="{FF2B5EF4-FFF2-40B4-BE49-F238E27FC236}">
                <a16:creationId xmlns:a16="http://schemas.microsoft.com/office/drawing/2014/main" id="{F6C4B02A-21F9-E142-89A5-930707849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323" y="1490121"/>
            <a:ext cx="1635369" cy="1635369"/>
          </a:xfrm>
          <a:prstGeom prst="rect">
            <a:avLst/>
          </a:prstGeom>
        </p:spPr>
      </p:pic>
      <p:pic>
        <p:nvPicPr>
          <p:cNvPr id="8" name="Picture 7" descr="A hands holding a red and white target&#10;&#10;Description automatically generated">
            <a:extLst>
              <a:ext uri="{FF2B5EF4-FFF2-40B4-BE49-F238E27FC236}">
                <a16:creationId xmlns:a16="http://schemas.microsoft.com/office/drawing/2014/main" id="{14CDC61E-3CBA-EA8D-7F24-F586D2393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4943" y="4067907"/>
            <a:ext cx="1611923" cy="1611923"/>
          </a:xfrm>
          <a:prstGeom prst="rect">
            <a:avLst/>
          </a:prstGeom>
        </p:spPr>
      </p:pic>
    </p:spTree>
    <p:extLst>
      <p:ext uri="{BB962C8B-B14F-4D97-AF65-F5344CB8AC3E}">
        <p14:creationId xmlns:p14="http://schemas.microsoft.com/office/powerpoint/2010/main" val="93265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CE11F-F5D2-17DD-30C2-3F45EF4AC3E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23E6314-2136-5BDF-D883-25F8906B90F4}"/>
              </a:ext>
            </a:extLst>
          </p:cNvPr>
          <p:cNvSpPr>
            <a:spLocks noGrp="1"/>
          </p:cNvSpPr>
          <p:nvPr>
            <p:ph type="title"/>
          </p:nvPr>
        </p:nvSpPr>
        <p:spPr/>
        <p:txBody>
          <a:bodyPr/>
          <a:lstStyle/>
          <a:p>
            <a:r>
              <a:rPr lang="it-IT" dirty="0"/>
              <a:t>GDPR: </a:t>
            </a:r>
            <a:r>
              <a:rPr lang="it-IT" dirty="0" err="1"/>
              <a:t>seven</a:t>
            </a:r>
            <a:r>
              <a:rPr lang="it-IT" dirty="0"/>
              <a:t> </a:t>
            </a:r>
            <a:r>
              <a:rPr lang="it-IT" dirty="0" err="1"/>
              <a:t>main</a:t>
            </a:r>
            <a:r>
              <a:rPr lang="it-IT" dirty="0"/>
              <a:t> </a:t>
            </a:r>
            <a:r>
              <a:rPr lang="it-IT" dirty="0" err="1"/>
              <a:t>principles</a:t>
            </a:r>
            <a:endParaRPr lang="en-GB" dirty="0"/>
          </a:p>
        </p:txBody>
      </p:sp>
      <p:sp>
        <p:nvSpPr>
          <p:cNvPr id="3" name="Segnaposto contenuto 2">
            <a:extLst>
              <a:ext uri="{FF2B5EF4-FFF2-40B4-BE49-F238E27FC236}">
                <a16:creationId xmlns:a16="http://schemas.microsoft.com/office/drawing/2014/main" id="{DD107163-B54D-24F0-0C8B-200CEF227A58}"/>
              </a:ext>
            </a:extLst>
          </p:cNvPr>
          <p:cNvSpPr>
            <a:spLocks noGrp="1"/>
          </p:cNvSpPr>
          <p:nvPr>
            <p:ph idx="1"/>
          </p:nvPr>
        </p:nvSpPr>
        <p:spPr>
          <a:xfrm>
            <a:off x="428172" y="1361167"/>
            <a:ext cx="9721668" cy="5193637"/>
          </a:xfrm>
        </p:spPr>
        <p:txBody>
          <a:bodyPr>
            <a:normAutofit lnSpcReduction="10000"/>
          </a:bodyPr>
          <a:lstStyle/>
          <a:p>
            <a:pPr marL="457200" indent="-457200">
              <a:spcAft>
                <a:spcPts val="600"/>
              </a:spcAft>
              <a:buFont typeface="+mj-lt"/>
              <a:buAutoNum type="arabicPeriod" startAt="3"/>
            </a:pPr>
            <a:r>
              <a:rPr lang="en-GB" b="1" dirty="0"/>
              <a:t>Data minimisation</a:t>
            </a:r>
            <a:r>
              <a:rPr lang="en-GB" dirty="0"/>
              <a:t>: Personal data shall be adequate, relevant and limited to what is necessary in relation to the purposes for which they are processed.</a:t>
            </a:r>
          </a:p>
          <a:p>
            <a:pPr marL="457200" indent="-457200">
              <a:spcAft>
                <a:spcPts val="600"/>
              </a:spcAft>
              <a:buFont typeface="+mj-lt"/>
              <a:buAutoNum type="arabicPeriod" startAt="3"/>
            </a:pPr>
            <a:endParaRPr lang="en-GB" dirty="0"/>
          </a:p>
          <a:p>
            <a:pPr marL="457200" indent="-457200">
              <a:spcAft>
                <a:spcPts val="600"/>
              </a:spcAft>
              <a:buFont typeface="+mj-lt"/>
              <a:buAutoNum type="arabicPeriod" startAt="4"/>
            </a:pPr>
            <a:r>
              <a:rPr lang="en-GB" b="1" dirty="0"/>
              <a:t>Accuracy</a:t>
            </a:r>
            <a:r>
              <a:rPr lang="en-GB" dirty="0"/>
              <a:t>: personal data must be accurate and, where necessary, kept up to date. </a:t>
            </a:r>
          </a:p>
          <a:p>
            <a:pPr lvl="1">
              <a:spcAft>
                <a:spcPts val="600"/>
              </a:spcAft>
            </a:pPr>
            <a:r>
              <a:rPr lang="en-GB" dirty="0"/>
              <a:t>Personal data that are inaccurate must be erased or rectified without delay.</a:t>
            </a:r>
          </a:p>
          <a:p>
            <a:pPr lvl="1">
              <a:spcAft>
                <a:spcPts val="600"/>
              </a:spcAft>
            </a:pPr>
            <a:endParaRPr lang="en-GB" dirty="0"/>
          </a:p>
          <a:p>
            <a:pPr marL="457200" indent="-457200">
              <a:spcAft>
                <a:spcPts val="600"/>
              </a:spcAft>
              <a:buFont typeface="+mj-lt"/>
              <a:buAutoNum type="arabicPeriod" startAt="5"/>
            </a:pPr>
            <a:r>
              <a:rPr lang="en-GB" b="1" dirty="0"/>
              <a:t>Storage limitation</a:t>
            </a:r>
            <a:r>
              <a:rPr lang="en-GB" dirty="0"/>
              <a:t>: personal data shall be stored in a form which permits identification of data subjects for no longer than is necessary for the purposes for which they are processed. </a:t>
            </a:r>
          </a:p>
          <a:p>
            <a:pPr lvl="1">
              <a:spcAft>
                <a:spcPts val="600"/>
              </a:spcAft>
            </a:pPr>
            <a:r>
              <a:rPr lang="en-GB" dirty="0"/>
              <a:t>Personal data may be stored for longer periods only if they are processed for archiving purposes in the public interest, scientific/historical research purposes or statistical purposes. </a:t>
            </a:r>
          </a:p>
          <a:p>
            <a:pPr marL="457200" indent="-457200">
              <a:spcAft>
                <a:spcPts val="600"/>
              </a:spcAft>
              <a:buFont typeface="+mj-lt"/>
              <a:buAutoNum type="arabicPeriod" startAt="3"/>
            </a:pPr>
            <a:endParaRPr lang="en-GB" dirty="0"/>
          </a:p>
        </p:txBody>
      </p:sp>
      <p:sp>
        <p:nvSpPr>
          <p:cNvPr id="4" name="Segnaposto numero diapositiva 3">
            <a:extLst>
              <a:ext uri="{FF2B5EF4-FFF2-40B4-BE49-F238E27FC236}">
                <a16:creationId xmlns:a16="http://schemas.microsoft.com/office/drawing/2014/main" id="{26F3EA41-D28B-5C12-AF6B-65D8A347628D}"/>
              </a:ext>
            </a:extLst>
          </p:cNvPr>
          <p:cNvSpPr>
            <a:spLocks noGrp="1"/>
          </p:cNvSpPr>
          <p:nvPr>
            <p:ph type="sldNum" sz="quarter" idx="12"/>
          </p:nvPr>
        </p:nvSpPr>
        <p:spPr/>
        <p:txBody>
          <a:bodyPr/>
          <a:lstStyle/>
          <a:p>
            <a:fld id="{31DE2C5B-556E-47B8-A792-024C2FCA4ACC}" type="slidenum">
              <a:rPr lang="en-GB" smtClean="0"/>
              <a:t>14</a:t>
            </a:fld>
            <a:endParaRPr lang="en-GB"/>
          </a:p>
        </p:txBody>
      </p:sp>
      <p:pic>
        <p:nvPicPr>
          <p:cNvPr id="6" name="Picture 5" descr="A black background with a black square&#10;&#10;Description automatically generated with medium confidence">
            <a:extLst>
              <a:ext uri="{FF2B5EF4-FFF2-40B4-BE49-F238E27FC236}">
                <a16:creationId xmlns:a16="http://schemas.microsoft.com/office/drawing/2014/main" id="{39BA09AB-E650-8AFB-DE2E-6ABE69D0B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501" y="1202637"/>
            <a:ext cx="902208" cy="902208"/>
          </a:xfrm>
          <a:prstGeom prst="rect">
            <a:avLst/>
          </a:prstGeom>
        </p:spPr>
      </p:pic>
      <p:pic>
        <p:nvPicPr>
          <p:cNvPr id="8" name="Picture 7" descr="A green and red target with a tick in the center&#10;&#10;Description automatically generated">
            <a:extLst>
              <a:ext uri="{FF2B5EF4-FFF2-40B4-BE49-F238E27FC236}">
                <a16:creationId xmlns:a16="http://schemas.microsoft.com/office/drawing/2014/main" id="{3F2C5FA0-DD2B-6C81-235F-A4C795CE0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747" y="2808732"/>
            <a:ext cx="1240536" cy="1240536"/>
          </a:xfrm>
          <a:prstGeom prst="rect">
            <a:avLst/>
          </a:prstGeom>
        </p:spPr>
      </p:pic>
      <p:pic>
        <p:nvPicPr>
          <p:cNvPr id="10" name="Picture 9" descr="A computer server and a yellow object&#10;&#10;Description automatically generated with medium confidence">
            <a:extLst>
              <a:ext uri="{FF2B5EF4-FFF2-40B4-BE49-F238E27FC236}">
                <a16:creationId xmlns:a16="http://schemas.microsoft.com/office/drawing/2014/main" id="{3C15C18B-E66B-8049-5086-23C9B0AF9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2928" y="4986527"/>
            <a:ext cx="1189355" cy="1189355"/>
          </a:xfrm>
          <a:prstGeom prst="rect">
            <a:avLst/>
          </a:prstGeom>
        </p:spPr>
      </p:pic>
    </p:spTree>
    <p:extLst>
      <p:ext uri="{BB962C8B-B14F-4D97-AF65-F5344CB8AC3E}">
        <p14:creationId xmlns:p14="http://schemas.microsoft.com/office/powerpoint/2010/main" val="416801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GDPR: </a:t>
            </a:r>
            <a:r>
              <a:rPr lang="it-IT" dirty="0" err="1"/>
              <a:t>seven</a:t>
            </a:r>
            <a:r>
              <a:rPr lang="it-IT" dirty="0"/>
              <a:t> </a:t>
            </a:r>
            <a:r>
              <a:rPr lang="it-IT" dirty="0" err="1"/>
              <a:t>main</a:t>
            </a:r>
            <a:r>
              <a:rPr lang="it-IT" dirty="0"/>
              <a:t> </a:t>
            </a:r>
            <a:r>
              <a:rPr lang="it-IT" dirty="0" err="1"/>
              <a:t>principles</a:t>
            </a:r>
            <a:endParaRPr lang="en-GB" dirty="0"/>
          </a:p>
        </p:txBody>
      </p:sp>
      <p:sp>
        <p:nvSpPr>
          <p:cNvPr id="3" name="Segnaposto contenuto 2"/>
          <p:cNvSpPr>
            <a:spLocks noGrp="1"/>
          </p:cNvSpPr>
          <p:nvPr>
            <p:ph idx="1"/>
          </p:nvPr>
        </p:nvSpPr>
        <p:spPr>
          <a:xfrm>
            <a:off x="428172" y="1824463"/>
            <a:ext cx="9441252" cy="4531887"/>
          </a:xfrm>
        </p:spPr>
        <p:txBody>
          <a:bodyPr>
            <a:normAutofit/>
          </a:bodyPr>
          <a:lstStyle/>
          <a:p>
            <a:pPr marL="457200" indent="-457200">
              <a:spcAft>
                <a:spcPts val="600"/>
              </a:spcAft>
              <a:buFont typeface="+mj-lt"/>
              <a:buAutoNum type="arabicPeriod" startAt="6"/>
            </a:pPr>
            <a:r>
              <a:rPr lang="en-GB" b="1" dirty="0"/>
              <a:t>Integrity and confidentiality</a:t>
            </a:r>
            <a:r>
              <a:rPr lang="en-GB" dirty="0"/>
              <a:t>: appropriate security of the personal data must be ensured using appropriate technical security measures. </a:t>
            </a:r>
          </a:p>
          <a:p>
            <a:pPr lvl="1">
              <a:spcAft>
                <a:spcPts val="600"/>
              </a:spcAft>
            </a:pPr>
            <a:r>
              <a:rPr lang="en-GB" dirty="0"/>
              <a:t>Protection against unauthorised or unlawful processing and against accidental loss, destruction or damage.</a:t>
            </a:r>
          </a:p>
          <a:p>
            <a:pPr lvl="1">
              <a:spcAft>
                <a:spcPts val="600"/>
              </a:spcAft>
            </a:pPr>
            <a:endParaRPr lang="en-GB" dirty="0"/>
          </a:p>
          <a:p>
            <a:pPr lvl="1">
              <a:spcAft>
                <a:spcPts val="600"/>
              </a:spcAft>
            </a:pPr>
            <a:endParaRPr lang="en-GB" dirty="0"/>
          </a:p>
          <a:p>
            <a:pPr marL="457200" indent="-457200">
              <a:spcAft>
                <a:spcPts val="600"/>
              </a:spcAft>
              <a:buFont typeface="+mj-lt"/>
              <a:buAutoNum type="arabicPeriod" startAt="7"/>
            </a:pPr>
            <a:r>
              <a:rPr lang="en-GB" b="1" dirty="0"/>
              <a:t>Accountability</a:t>
            </a:r>
            <a:r>
              <a:rPr lang="en-GB" dirty="0"/>
              <a:t>: The controller shall be responsible for, and be able to demonstrate compliance with the principles of the GDPR.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pic>
        <p:nvPicPr>
          <p:cNvPr id="8" name="Picture 7" descr="A yellow folder with a padlock&#10;&#10;Description automatically generated">
            <a:extLst>
              <a:ext uri="{FF2B5EF4-FFF2-40B4-BE49-F238E27FC236}">
                <a16:creationId xmlns:a16="http://schemas.microsoft.com/office/drawing/2014/main" id="{078D9C07-1A16-B660-7180-2AB784C69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4212" y="2065591"/>
            <a:ext cx="1347216" cy="1347216"/>
          </a:xfrm>
          <a:prstGeom prst="rect">
            <a:avLst/>
          </a:prstGeom>
        </p:spPr>
      </p:pic>
      <p:pic>
        <p:nvPicPr>
          <p:cNvPr id="10" name="Picture 9" descr="A person holding a paper next to a clipboard&#10;&#10;Description automatically generated">
            <a:extLst>
              <a:ext uri="{FF2B5EF4-FFF2-40B4-BE49-F238E27FC236}">
                <a16:creationId xmlns:a16="http://schemas.microsoft.com/office/drawing/2014/main" id="{CCB81454-D96A-2830-F969-5344C9596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5652" y="4456229"/>
            <a:ext cx="1164336" cy="1164336"/>
          </a:xfrm>
          <a:prstGeom prst="rect">
            <a:avLst/>
          </a:prstGeom>
        </p:spPr>
      </p:pic>
    </p:spTree>
    <p:extLst>
      <p:ext uri="{BB962C8B-B14F-4D97-AF65-F5344CB8AC3E}">
        <p14:creationId xmlns:p14="http://schemas.microsoft.com/office/powerpoint/2010/main" val="306180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76DB6-933E-D58C-1DFE-4CE61687EC9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C8A961-9BA3-E2CB-E2CF-4BA90881F155}"/>
              </a:ext>
            </a:extLst>
          </p:cNvPr>
          <p:cNvSpPr>
            <a:spLocks noGrp="1"/>
          </p:cNvSpPr>
          <p:nvPr>
            <p:ph type="title"/>
          </p:nvPr>
        </p:nvSpPr>
        <p:spPr/>
        <p:txBody>
          <a:bodyPr/>
          <a:lstStyle/>
          <a:p>
            <a:r>
              <a:rPr lang="it-IT" dirty="0"/>
              <a:t>Data </a:t>
            </a:r>
            <a:r>
              <a:rPr lang="it-IT" dirty="0" err="1"/>
              <a:t>subjects</a:t>
            </a:r>
            <a:r>
              <a:rPr lang="it-IT" dirty="0"/>
              <a:t> </a:t>
            </a:r>
            <a:r>
              <a:rPr lang="it-IT" dirty="0" err="1"/>
              <a:t>rights</a:t>
            </a:r>
            <a:r>
              <a:rPr lang="it-IT" dirty="0"/>
              <a:t> under GDPR</a:t>
            </a:r>
            <a:endParaRPr lang="en-GB" dirty="0"/>
          </a:p>
        </p:txBody>
      </p:sp>
      <p:sp>
        <p:nvSpPr>
          <p:cNvPr id="3" name="Segnaposto contenuto 2">
            <a:extLst>
              <a:ext uri="{FF2B5EF4-FFF2-40B4-BE49-F238E27FC236}">
                <a16:creationId xmlns:a16="http://schemas.microsoft.com/office/drawing/2014/main" id="{E28DAD9E-1EC8-DA02-CE3E-450D016BE941}"/>
              </a:ext>
            </a:extLst>
          </p:cNvPr>
          <p:cNvSpPr>
            <a:spLocks noGrp="1"/>
          </p:cNvSpPr>
          <p:nvPr>
            <p:ph idx="1"/>
          </p:nvPr>
        </p:nvSpPr>
        <p:spPr>
          <a:xfrm>
            <a:off x="428172" y="1361167"/>
            <a:ext cx="9813108" cy="5360308"/>
          </a:xfrm>
        </p:spPr>
        <p:txBody>
          <a:bodyPr>
            <a:normAutofit fontScale="92500" lnSpcReduction="20000"/>
          </a:bodyPr>
          <a:lstStyle/>
          <a:p>
            <a:r>
              <a:rPr lang="en-GB" b="1" dirty="0"/>
              <a:t>The right to be informed</a:t>
            </a:r>
          </a:p>
          <a:p>
            <a:pPr lvl="1"/>
            <a:r>
              <a:rPr lang="en-GB" sz="2400" dirty="0"/>
              <a:t>Right to be informed about the collection and use of their personal data. </a:t>
            </a:r>
          </a:p>
          <a:p>
            <a:pPr lvl="1"/>
            <a:endParaRPr lang="en-GB" sz="1600" dirty="0"/>
          </a:p>
          <a:p>
            <a:r>
              <a:rPr lang="en-GB" b="1" dirty="0"/>
              <a:t>The right of access</a:t>
            </a:r>
          </a:p>
          <a:p>
            <a:pPr lvl="1"/>
            <a:r>
              <a:rPr lang="en-GB" sz="2400" dirty="0"/>
              <a:t>Right to access and receive a copy of their personal data, and other supplementary information, including the purpose and period of processing.</a:t>
            </a:r>
          </a:p>
          <a:p>
            <a:pPr lvl="1"/>
            <a:endParaRPr lang="en-GB" sz="1600" dirty="0"/>
          </a:p>
          <a:p>
            <a:r>
              <a:rPr lang="en-GB" b="1" dirty="0"/>
              <a:t>The right to rectification</a:t>
            </a:r>
          </a:p>
          <a:p>
            <a:pPr lvl="1"/>
            <a:r>
              <a:rPr lang="en-GB" sz="2400" dirty="0"/>
              <a:t>Right to have inaccurate personal data rectified or completed.</a:t>
            </a:r>
          </a:p>
          <a:p>
            <a:pPr lvl="1"/>
            <a:endParaRPr lang="en-GB" sz="1600" dirty="0"/>
          </a:p>
          <a:p>
            <a:r>
              <a:rPr lang="en-GB" b="1" dirty="0"/>
              <a:t>The right to erasure (‘right to be forgotten’)</a:t>
            </a:r>
          </a:p>
          <a:p>
            <a:pPr lvl="1"/>
            <a:r>
              <a:rPr lang="en-GB" sz="2400" dirty="0"/>
              <a:t>Right to have personal data erased. </a:t>
            </a:r>
          </a:p>
          <a:p>
            <a:pPr lvl="1"/>
            <a:endParaRPr lang="en-GB" sz="1600" dirty="0"/>
          </a:p>
          <a:p>
            <a:r>
              <a:rPr lang="en-GB" b="1" dirty="0"/>
              <a:t>The right to object</a:t>
            </a:r>
          </a:p>
          <a:p>
            <a:pPr lvl="1"/>
            <a:r>
              <a:rPr lang="en-GB" sz="2400" dirty="0"/>
              <a:t>Right to object to the processing of personal data in certain circumstances.</a:t>
            </a:r>
          </a:p>
        </p:txBody>
      </p:sp>
      <p:sp>
        <p:nvSpPr>
          <p:cNvPr id="4" name="Segnaposto numero diapositiva 3">
            <a:extLst>
              <a:ext uri="{FF2B5EF4-FFF2-40B4-BE49-F238E27FC236}">
                <a16:creationId xmlns:a16="http://schemas.microsoft.com/office/drawing/2014/main" id="{D9C34F94-1519-1E68-AA03-B7EEF1CD3AA9}"/>
              </a:ext>
            </a:extLst>
          </p:cNvPr>
          <p:cNvSpPr>
            <a:spLocks noGrp="1"/>
          </p:cNvSpPr>
          <p:nvPr>
            <p:ph type="sldNum" sz="quarter" idx="12"/>
          </p:nvPr>
        </p:nvSpPr>
        <p:spPr/>
        <p:txBody>
          <a:bodyPr/>
          <a:lstStyle/>
          <a:p>
            <a:fld id="{31DE2C5B-556E-47B8-A792-024C2FCA4ACC}" type="slidenum">
              <a:rPr lang="en-GB" smtClean="0"/>
              <a:t>16</a:t>
            </a:fld>
            <a:endParaRPr lang="en-GB"/>
          </a:p>
        </p:txBody>
      </p:sp>
      <p:pic>
        <p:nvPicPr>
          <p:cNvPr id="6" name="Picture 5" descr="A group of hands raised up&#10;&#10;Description automatically generated">
            <a:extLst>
              <a:ext uri="{FF2B5EF4-FFF2-40B4-BE49-F238E27FC236}">
                <a16:creationId xmlns:a16="http://schemas.microsoft.com/office/drawing/2014/main" id="{28F365B9-79E7-765B-F0A3-7888FD6C5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1361167"/>
            <a:ext cx="1328928" cy="1328928"/>
          </a:xfrm>
          <a:prstGeom prst="rect">
            <a:avLst/>
          </a:prstGeom>
        </p:spPr>
      </p:pic>
    </p:spTree>
    <p:extLst>
      <p:ext uri="{BB962C8B-B14F-4D97-AF65-F5344CB8AC3E}">
        <p14:creationId xmlns:p14="http://schemas.microsoft.com/office/powerpoint/2010/main" val="8391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B8F0A-8235-55C1-62E8-F63E54A611F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A8A834D-5F2D-6ACC-C826-464AEF2FDB65}"/>
              </a:ext>
            </a:extLst>
          </p:cNvPr>
          <p:cNvSpPr>
            <a:spLocks noGrp="1"/>
          </p:cNvSpPr>
          <p:nvPr>
            <p:ph type="title"/>
          </p:nvPr>
        </p:nvSpPr>
        <p:spPr/>
        <p:txBody>
          <a:bodyPr/>
          <a:lstStyle/>
          <a:p>
            <a:r>
              <a:rPr lang="it-IT" dirty="0"/>
              <a:t>Data </a:t>
            </a:r>
            <a:r>
              <a:rPr lang="it-IT" dirty="0" err="1"/>
              <a:t>subjects</a:t>
            </a:r>
            <a:r>
              <a:rPr lang="it-IT" dirty="0"/>
              <a:t> </a:t>
            </a:r>
            <a:r>
              <a:rPr lang="it-IT" dirty="0" err="1"/>
              <a:t>rights</a:t>
            </a:r>
            <a:r>
              <a:rPr lang="it-IT" dirty="0"/>
              <a:t> under GDPR</a:t>
            </a:r>
            <a:endParaRPr lang="en-GB" dirty="0"/>
          </a:p>
        </p:txBody>
      </p:sp>
      <p:sp>
        <p:nvSpPr>
          <p:cNvPr id="3" name="Segnaposto contenuto 2">
            <a:extLst>
              <a:ext uri="{FF2B5EF4-FFF2-40B4-BE49-F238E27FC236}">
                <a16:creationId xmlns:a16="http://schemas.microsoft.com/office/drawing/2014/main" id="{812B2962-BF48-2C43-3AC9-64E89FDEA0AD}"/>
              </a:ext>
            </a:extLst>
          </p:cNvPr>
          <p:cNvSpPr>
            <a:spLocks noGrp="1"/>
          </p:cNvSpPr>
          <p:nvPr>
            <p:ph idx="1"/>
          </p:nvPr>
        </p:nvSpPr>
        <p:spPr>
          <a:xfrm>
            <a:off x="428172" y="1361167"/>
            <a:ext cx="9660708" cy="5236278"/>
          </a:xfrm>
        </p:spPr>
        <p:txBody>
          <a:bodyPr>
            <a:normAutofit fontScale="92500" lnSpcReduction="10000"/>
          </a:bodyPr>
          <a:lstStyle/>
          <a:p>
            <a:r>
              <a:rPr lang="en-GB" b="1" dirty="0"/>
              <a:t>The right to restrict processing</a:t>
            </a:r>
          </a:p>
          <a:p>
            <a:pPr lvl="1"/>
            <a:r>
              <a:rPr lang="en-GB" sz="2400" dirty="0"/>
              <a:t>Right to request the restriction or suppression of their personal data. When processing is restricted, the controller can store the data, but not use it.</a:t>
            </a:r>
          </a:p>
          <a:p>
            <a:pPr lvl="1"/>
            <a:endParaRPr lang="en-GB" sz="2400" dirty="0"/>
          </a:p>
          <a:p>
            <a:r>
              <a:rPr lang="en-GB" b="1" dirty="0"/>
              <a:t>The right to data portability</a:t>
            </a:r>
          </a:p>
          <a:p>
            <a:pPr lvl="1"/>
            <a:r>
              <a:rPr lang="en-GB" sz="2400" dirty="0"/>
              <a:t>Right to move, copy or transfer personal data easily to another controller.</a:t>
            </a:r>
          </a:p>
          <a:p>
            <a:pPr lvl="1"/>
            <a:endParaRPr lang="en-GB" sz="2400" dirty="0"/>
          </a:p>
          <a:p>
            <a:r>
              <a:rPr lang="en-GB" dirty="0"/>
              <a:t>Rights not to be subject to </a:t>
            </a:r>
            <a:r>
              <a:rPr lang="en-GB" b="1" dirty="0"/>
              <a:t>automated decision making and profiling</a:t>
            </a:r>
            <a:r>
              <a:rPr lang="en-GB" dirty="0"/>
              <a:t>.</a:t>
            </a:r>
          </a:p>
          <a:p>
            <a:pPr lvl="1"/>
            <a:r>
              <a:rPr lang="en-GB" sz="2400" dirty="0"/>
              <a:t>Right not to be subject to a decision based solely on automated processing, including profiling, which significantly affects him or her.</a:t>
            </a:r>
          </a:p>
          <a:p>
            <a:pPr lvl="1"/>
            <a:r>
              <a:rPr lang="en-GB" sz="2400" b="1" dirty="0"/>
              <a:t>Profiling</a:t>
            </a:r>
            <a:r>
              <a:rPr lang="en-GB" sz="2400" dirty="0"/>
              <a:t>: use of personal data to evaluate or predict certain personal aspects relating to a person, e.g., performance at work, economic situation, health, personal preferences, interests, position…</a:t>
            </a:r>
          </a:p>
          <a:p>
            <a:pPr lvl="1"/>
            <a:endParaRPr lang="en-GB" sz="2400" dirty="0"/>
          </a:p>
          <a:p>
            <a:pPr lvl="1"/>
            <a:endParaRPr lang="en-GB" sz="2400" dirty="0"/>
          </a:p>
          <a:p>
            <a:endParaRPr lang="en-GB" dirty="0"/>
          </a:p>
        </p:txBody>
      </p:sp>
      <p:sp>
        <p:nvSpPr>
          <p:cNvPr id="4" name="Segnaposto numero diapositiva 3">
            <a:extLst>
              <a:ext uri="{FF2B5EF4-FFF2-40B4-BE49-F238E27FC236}">
                <a16:creationId xmlns:a16="http://schemas.microsoft.com/office/drawing/2014/main" id="{B276B2B5-FE55-5786-3E6D-6C0368D9B8BB}"/>
              </a:ext>
            </a:extLst>
          </p:cNvPr>
          <p:cNvSpPr>
            <a:spLocks noGrp="1"/>
          </p:cNvSpPr>
          <p:nvPr>
            <p:ph type="sldNum" sz="quarter" idx="12"/>
          </p:nvPr>
        </p:nvSpPr>
        <p:spPr/>
        <p:txBody>
          <a:bodyPr/>
          <a:lstStyle/>
          <a:p>
            <a:fld id="{31DE2C5B-556E-47B8-A792-024C2FCA4ACC}" type="slidenum">
              <a:rPr lang="en-GB" smtClean="0"/>
              <a:t>17</a:t>
            </a:fld>
            <a:endParaRPr lang="en-GB"/>
          </a:p>
        </p:txBody>
      </p:sp>
      <p:pic>
        <p:nvPicPr>
          <p:cNvPr id="5" name="Picture 4" descr="A group of hands raised up&#10;&#10;Description automatically generated">
            <a:extLst>
              <a:ext uri="{FF2B5EF4-FFF2-40B4-BE49-F238E27FC236}">
                <a16:creationId xmlns:a16="http://schemas.microsoft.com/office/drawing/2014/main" id="{DD0DC4BE-DC06-958C-69A6-66F6BCB83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1361167"/>
            <a:ext cx="1328928" cy="1328928"/>
          </a:xfrm>
          <a:prstGeom prst="rect">
            <a:avLst/>
          </a:prstGeom>
        </p:spPr>
      </p:pic>
    </p:spTree>
    <p:extLst>
      <p:ext uri="{BB962C8B-B14F-4D97-AF65-F5344CB8AC3E}">
        <p14:creationId xmlns:p14="http://schemas.microsoft.com/office/powerpoint/2010/main" val="77283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6471-BD25-094A-31F9-81EBEF77AB0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B381E6D-2AA2-9458-7A71-B18921857329}"/>
              </a:ext>
            </a:extLst>
          </p:cNvPr>
          <p:cNvSpPr>
            <a:spLocks noGrp="1"/>
          </p:cNvSpPr>
          <p:nvPr>
            <p:ph type="title"/>
          </p:nvPr>
        </p:nvSpPr>
        <p:spPr/>
        <p:txBody>
          <a:bodyPr/>
          <a:lstStyle/>
          <a:p>
            <a:r>
              <a:rPr lang="it-IT" dirty="0"/>
              <a:t>Data </a:t>
            </a:r>
            <a:r>
              <a:rPr lang="it-IT" dirty="0" err="1"/>
              <a:t>protection</a:t>
            </a:r>
            <a:r>
              <a:rPr lang="it-IT" dirty="0"/>
              <a:t> by design and by default</a:t>
            </a:r>
          </a:p>
        </p:txBody>
      </p:sp>
      <p:sp>
        <p:nvSpPr>
          <p:cNvPr id="3" name="Segnaposto contenuto 2">
            <a:extLst>
              <a:ext uri="{FF2B5EF4-FFF2-40B4-BE49-F238E27FC236}">
                <a16:creationId xmlns:a16="http://schemas.microsoft.com/office/drawing/2014/main" id="{E4753675-CA4D-3AE4-B14F-475CFA4B72ED}"/>
              </a:ext>
            </a:extLst>
          </p:cNvPr>
          <p:cNvSpPr>
            <a:spLocks noGrp="1"/>
          </p:cNvSpPr>
          <p:nvPr>
            <p:ph idx="1"/>
          </p:nvPr>
        </p:nvSpPr>
        <p:spPr>
          <a:xfrm>
            <a:off x="428172" y="1361167"/>
            <a:ext cx="9922836" cy="4858203"/>
          </a:xfrm>
        </p:spPr>
        <p:txBody>
          <a:bodyPr/>
          <a:lstStyle/>
          <a:p>
            <a:r>
              <a:rPr lang="en-GB" b="1" dirty="0"/>
              <a:t>Data protection by design</a:t>
            </a:r>
            <a:r>
              <a:rPr lang="en-GB" dirty="0"/>
              <a:t>: </a:t>
            </a:r>
          </a:p>
          <a:p>
            <a:pPr lvl="1"/>
            <a:r>
              <a:rPr lang="en-GB" sz="2400" dirty="0"/>
              <a:t>The controller shall implement appropriate technical and organisational measures, e.g., pseudonymisation, which are designed to implement data-protection principles, in an effective manner.</a:t>
            </a:r>
          </a:p>
          <a:p>
            <a:endParaRPr lang="en-GB" dirty="0"/>
          </a:p>
          <a:p>
            <a:r>
              <a:rPr lang="en-GB" b="1" dirty="0"/>
              <a:t>Data protection by default</a:t>
            </a:r>
            <a:r>
              <a:rPr lang="en-GB" dirty="0"/>
              <a:t>: </a:t>
            </a:r>
          </a:p>
          <a:p>
            <a:pPr lvl="1"/>
            <a:r>
              <a:rPr lang="en-GB" sz="2400" dirty="0"/>
              <a:t>The controller shall implement appropriate technical and organisa­tional measures for ensuring that, by default, only personal data which are necessary for each specific purpose of the processing are processed. </a:t>
            </a:r>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CE00B27F-C3A1-A49B-3133-60549291FC80}"/>
              </a:ext>
            </a:extLst>
          </p:cNvPr>
          <p:cNvSpPr>
            <a:spLocks noGrp="1"/>
          </p:cNvSpPr>
          <p:nvPr>
            <p:ph type="sldNum" sz="quarter" idx="12"/>
          </p:nvPr>
        </p:nvSpPr>
        <p:spPr/>
        <p:txBody>
          <a:bodyPr/>
          <a:lstStyle/>
          <a:p>
            <a:fld id="{31DE2C5B-556E-47B8-A792-024C2FCA4ACC}" type="slidenum">
              <a:rPr lang="en-GB" smtClean="0"/>
              <a:t>18</a:t>
            </a:fld>
            <a:endParaRPr lang="en-GB"/>
          </a:p>
        </p:txBody>
      </p:sp>
      <p:pic>
        <p:nvPicPr>
          <p:cNvPr id="5" name="Picture 4" descr="A blue shield with a yellow lock&#10;&#10;Description automatically generated">
            <a:extLst>
              <a:ext uri="{FF2B5EF4-FFF2-40B4-BE49-F238E27FC236}">
                <a16:creationId xmlns:a16="http://schemas.microsoft.com/office/drawing/2014/main" id="{45EFFA93-809F-D83F-1312-73EDCF8AE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4070" y="1417320"/>
            <a:ext cx="1042416" cy="1042416"/>
          </a:xfrm>
          <a:prstGeom prst="rect">
            <a:avLst/>
          </a:prstGeom>
        </p:spPr>
      </p:pic>
    </p:spTree>
    <p:extLst>
      <p:ext uri="{BB962C8B-B14F-4D97-AF65-F5344CB8AC3E}">
        <p14:creationId xmlns:p14="http://schemas.microsoft.com/office/powerpoint/2010/main" val="2072833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A815C-03AB-8F30-55F1-CF8D5014B14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B96CF9A-41DB-3FC0-6DC7-4CD81D5EA70C}"/>
              </a:ext>
            </a:extLst>
          </p:cNvPr>
          <p:cNvSpPr>
            <a:spLocks noGrp="1"/>
          </p:cNvSpPr>
          <p:nvPr>
            <p:ph type="title"/>
          </p:nvPr>
        </p:nvSpPr>
        <p:spPr/>
        <p:txBody>
          <a:bodyPr/>
          <a:lstStyle/>
          <a:p>
            <a:r>
              <a:rPr lang="en-GB" dirty="0"/>
              <a:t>Security measures</a:t>
            </a:r>
          </a:p>
        </p:txBody>
      </p:sp>
      <p:sp>
        <p:nvSpPr>
          <p:cNvPr id="3" name="Segnaposto contenuto 2">
            <a:extLst>
              <a:ext uri="{FF2B5EF4-FFF2-40B4-BE49-F238E27FC236}">
                <a16:creationId xmlns:a16="http://schemas.microsoft.com/office/drawing/2014/main" id="{419EA06B-D92E-7CF8-E03D-C29C58515996}"/>
              </a:ext>
            </a:extLst>
          </p:cNvPr>
          <p:cNvSpPr>
            <a:spLocks noGrp="1"/>
          </p:cNvSpPr>
          <p:nvPr>
            <p:ph idx="1"/>
          </p:nvPr>
        </p:nvSpPr>
        <p:spPr>
          <a:xfrm>
            <a:off x="428172" y="1361167"/>
            <a:ext cx="10020372" cy="4858203"/>
          </a:xfrm>
        </p:spPr>
        <p:txBody>
          <a:bodyPr>
            <a:normAutofit fontScale="92500" lnSpcReduction="10000"/>
          </a:bodyPr>
          <a:lstStyle/>
          <a:p>
            <a:pPr>
              <a:spcAft>
                <a:spcPts val="1200"/>
              </a:spcAft>
            </a:pPr>
            <a:r>
              <a:rPr lang="en-GB" dirty="0"/>
              <a:t>Techniques for the </a:t>
            </a:r>
            <a:r>
              <a:rPr lang="en-GB" b="1" dirty="0"/>
              <a:t>pseudonymisation</a:t>
            </a:r>
            <a:r>
              <a:rPr lang="en-GB" dirty="0"/>
              <a:t> and </a:t>
            </a:r>
            <a:r>
              <a:rPr lang="en-GB" b="1" dirty="0"/>
              <a:t>encryption</a:t>
            </a:r>
            <a:r>
              <a:rPr lang="en-GB" dirty="0"/>
              <a:t> of personal data</a:t>
            </a:r>
          </a:p>
          <a:p>
            <a:pPr>
              <a:spcAft>
                <a:spcPts val="1200"/>
              </a:spcAft>
            </a:pPr>
            <a:endParaRPr lang="en-GB" dirty="0"/>
          </a:p>
          <a:p>
            <a:pPr>
              <a:spcAft>
                <a:spcPts val="1200"/>
              </a:spcAft>
            </a:pPr>
            <a:r>
              <a:rPr lang="en-GB" dirty="0"/>
              <a:t>Techniques to ensure confidentiality, integrity, availabil­ity and resilience of processing systems and services</a:t>
            </a:r>
          </a:p>
          <a:p>
            <a:pPr>
              <a:spcAft>
                <a:spcPts val="1200"/>
              </a:spcAft>
            </a:pPr>
            <a:endParaRPr lang="en-GB" dirty="0"/>
          </a:p>
          <a:p>
            <a:pPr>
              <a:spcAft>
                <a:spcPts val="1200"/>
              </a:spcAft>
            </a:pPr>
            <a:r>
              <a:rPr lang="en-GB" dirty="0"/>
              <a:t>Techniques to restore the availability and access to personal data in a timely manner in the event of a physical or technical incident </a:t>
            </a:r>
          </a:p>
          <a:p>
            <a:pPr>
              <a:spcAft>
                <a:spcPts val="1200"/>
              </a:spcAft>
            </a:pPr>
            <a:endParaRPr lang="en-GB" dirty="0"/>
          </a:p>
          <a:p>
            <a:pPr>
              <a:spcAft>
                <a:spcPts val="1200"/>
              </a:spcAft>
            </a:pPr>
            <a:r>
              <a:rPr lang="en-GB" dirty="0"/>
              <a:t>Techniques for regularly testing, assessing and evaluating the effec­tiveness of security measures</a:t>
            </a:r>
          </a:p>
          <a:p>
            <a:endParaRPr lang="it-IT" dirty="0"/>
          </a:p>
          <a:p>
            <a:endParaRPr lang="it-IT" dirty="0"/>
          </a:p>
        </p:txBody>
      </p:sp>
      <p:sp>
        <p:nvSpPr>
          <p:cNvPr id="4" name="Segnaposto numero diapositiva 3">
            <a:extLst>
              <a:ext uri="{FF2B5EF4-FFF2-40B4-BE49-F238E27FC236}">
                <a16:creationId xmlns:a16="http://schemas.microsoft.com/office/drawing/2014/main" id="{7483D2CC-BAF2-F42A-00E7-5803CEBC2815}"/>
              </a:ext>
            </a:extLst>
          </p:cNvPr>
          <p:cNvSpPr>
            <a:spLocks noGrp="1"/>
          </p:cNvSpPr>
          <p:nvPr>
            <p:ph type="sldNum" sz="quarter" idx="12"/>
          </p:nvPr>
        </p:nvSpPr>
        <p:spPr/>
        <p:txBody>
          <a:bodyPr/>
          <a:lstStyle/>
          <a:p>
            <a:fld id="{31DE2C5B-556E-47B8-A792-024C2FCA4ACC}" type="slidenum">
              <a:rPr lang="en-GB" smtClean="0"/>
              <a:t>19</a:t>
            </a:fld>
            <a:endParaRPr lang="en-GB"/>
          </a:p>
        </p:txBody>
      </p:sp>
      <p:pic>
        <p:nvPicPr>
          <p:cNvPr id="6" name="Picture 5" descr="A blue shield with a yellow lock&#10;&#10;Description automatically generated">
            <a:extLst>
              <a:ext uri="{FF2B5EF4-FFF2-40B4-BE49-F238E27FC236}">
                <a16:creationId xmlns:a16="http://schemas.microsoft.com/office/drawing/2014/main" id="{3025B9F7-7C1A-6CF1-D4FF-F7BEFB4CF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4070" y="1417320"/>
            <a:ext cx="1042416" cy="1042416"/>
          </a:xfrm>
          <a:prstGeom prst="rect">
            <a:avLst/>
          </a:prstGeom>
        </p:spPr>
      </p:pic>
    </p:spTree>
    <p:extLst>
      <p:ext uri="{BB962C8B-B14F-4D97-AF65-F5344CB8AC3E}">
        <p14:creationId xmlns:p14="http://schemas.microsoft.com/office/powerpoint/2010/main" val="222118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Privacy</a:t>
            </a:r>
            <a:endParaRPr lang="en-GB" dirty="0"/>
          </a:p>
        </p:txBody>
      </p:sp>
      <p:sp>
        <p:nvSpPr>
          <p:cNvPr id="3" name="Segnaposto contenuto 2"/>
          <p:cNvSpPr>
            <a:spLocks noGrp="1"/>
          </p:cNvSpPr>
          <p:nvPr>
            <p:ph idx="1"/>
          </p:nvPr>
        </p:nvSpPr>
        <p:spPr/>
        <p:txBody>
          <a:bodyPr/>
          <a:lstStyle/>
          <a:p>
            <a:r>
              <a:rPr lang="it-IT" b="1" dirty="0"/>
              <a:t>Privacy</a:t>
            </a:r>
            <a:r>
              <a:rPr lang="it-IT" dirty="0"/>
              <a:t>: </a:t>
            </a:r>
            <a:r>
              <a:rPr lang="en-GB" dirty="0"/>
              <a:t>the right to a private life, to be autonomous, </a:t>
            </a:r>
            <a:r>
              <a:rPr lang="en-GB" u="sng" dirty="0"/>
              <a:t>in control of information about yourself</a:t>
            </a:r>
            <a:r>
              <a:rPr lang="en-GB" dirty="0"/>
              <a:t>, to be let alone.</a:t>
            </a:r>
          </a:p>
          <a:p>
            <a:endParaRPr lang="en-GB" dirty="0"/>
          </a:p>
          <a:p>
            <a:r>
              <a:rPr lang="en-GB" dirty="0"/>
              <a:t>Almost every country in the world recognises privacy in some way. </a:t>
            </a:r>
          </a:p>
          <a:p>
            <a:endParaRPr lang="en-GB" dirty="0"/>
          </a:p>
          <a:p>
            <a:r>
              <a:rPr lang="en-GB" dirty="0"/>
              <a:t>Privacy recognised as a universal human right. </a:t>
            </a:r>
          </a:p>
          <a:p>
            <a:pPr lvl="1"/>
            <a:r>
              <a:rPr lang="en-GB" dirty="0"/>
              <a:t>Universal Declaration of Human Rights (Article 12)</a:t>
            </a:r>
          </a:p>
          <a:p>
            <a:pPr lvl="1"/>
            <a:r>
              <a:rPr lang="en-GB" dirty="0"/>
              <a:t>European Convention of Human Rights (Article 8)</a:t>
            </a:r>
          </a:p>
          <a:p>
            <a:pPr lvl="1"/>
            <a:r>
              <a:rPr lang="en-GB" dirty="0"/>
              <a:t>European Charter of Fundamental Rights (Article 7).</a:t>
            </a:r>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pic>
        <p:nvPicPr>
          <p:cNvPr id="10" name="Picture 9" descr="A yellow shield and padlock with a green shield and a green shield&#10;&#10;Description automatically generated">
            <a:extLst>
              <a:ext uri="{FF2B5EF4-FFF2-40B4-BE49-F238E27FC236}">
                <a16:creationId xmlns:a16="http://schemas.microsoft.com/office/drawing/2014/main" id="{075D4C33-C427-C051-4FC9-90675ECE2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505" y="3429000"/>
            <a:ext cx="2526323" cy="2526323"/>
          </a:xfrm>
          <a:prstGeom prst="rect">
            <a:avLst/>
          </a:prstGeom>
        </p:spPr>
      </p:pic>
    </p:spTree>
    <p:extLst>
      <p:ext uri="{BB962C8B-B14F-4D97-AF65-F5344CB8AC3E}">
        <p14:creationId xmlns:p14="http://schemas.microsoft.com/office/powerpoint/2010/main" val="696513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Lawful basis for data processing under GDPR</a:t>
            </a:r>
          </a:p>
        </p:txBody>
      </p:sp>
      <p:sp>
        <p:nvSpPr>
          <p:cNvPr id="3" name="Segnaposto contenuto 2"/>
          <p:cNvSpPr>
            <a:spLocks noGrp="1"/>
          </p:cNvSpPr>
          <p:nvPr>
            <p:ph idx="1"/>
          </p:nvPr>
        </p:nvSpPr>
        <p:spPr>
          <a:xfrm>
            <a:off x="428172" y="1361167"/>
            <a:ext cx="10087428" cy="5167452"/>
          </a:xfrm>
        </p:spPr>
        <p:txBody>
          <a:bodyPr>
            <a:normAutofit fontScale="92500" lnSpcReduction="20000"/>
          </a:bodyPr>
          <a:lstStyle/>
          <a:p>
            <a:pPr>
              <a:spcAft>
                <a:spcPts val="600"/>
              </a:spcAft>
            </a:pPr>
            <a:r>
              <a:rPr lang="en-GB" dirty="0"/>
              <a:t>The processing of personal data is lawful if at least one of the following applies:</a:t>
            </a:r>
          </a:p>
          <a:p>
            <a:pPr lvl="1">
              <a:spcAft>
                <a:spcPts val="600"/>
              </a:spcAft>
            </a:pPr>
            <a:r>
              <a:rPr lang="en-GB" sz="2200" b="1" dirty="0"/>
              <a:t>Consent</a:t>
            </a:r>
            <a:r>
              <a:rPr lang="en-GB" sz="2200" dirty="0"/>
              <a:t>: the data subject has given clear consent for processing his or her personal data for a specific purpose.</a:t>
            </a:r>
          </a:p>
          <a:p>
            <a:pPr lvl="1">
              <a:spcAft>
                <a:spcPts val="600"/>
              </a:spcAft>
            </a:pPr>
            <a:r>
              <a:rPr lang="en-GB" sz="2200" b="1" dirty="0"/>
              <a:t>Contract</a:t>
            </a:r>
            <a:r>
              <a:rPr lang="en-GB" sz="2200" dirty="0"/>
              <a:t>: the processing is necessary for a contract you have with the individual.</a:t>
            </a:r>
          </a:p>
          <a:p>
            <a:pPr lvl="1">
              <a:spcAft>
                <a:spcPts val="600"/>
              </a:spcAft>
            </a:pPr>
            <a:r>
              <a:rPr lang="en-GB" sz="2200" b="1" dirty="0"/>
              <a:t>Legal obligation</a:t>
            </a:r>
            <a:r>
              <a:rPr lang="en-GB" sz="2200" dirty="0"/>
              <a:t>: the processing is necessary to comply with a legal obligation to which the controller is subject.</a:t>
            </a:r>
          </a:p>
          <a:p>
            <a:pPr lvl="1">
              <a:spcAft>
                <a:spcPts val="600"/>
              </a:spcAft>
            </a:pPr>
            <a:r>
              <a:rPr lang="en-GB" sz="2200" b="1" dirty="0"/>
              <a:t>Vital interests</a:t>
            </a:r>
            <a:r>
              <a:rPr lang="en-GB" sz="2200" dirty="0"/>
              <a:t>: the processing is necessary to protect someone’s life.</a:t>
            </a:r>
          </a:p>
          <a:p>
            <a:pPr lvl="1">
              <a:spcAft>
                <a:spcPts val="600"/>
              </a:spcAft>
            </a:pPr>
            <a:r>
              <a:rPr lang="en-GB" sz="2200" b="1" dirty="0"/>
              <a:t>Public task</a:t>
            </a:r>
            <a:r>
              <a:rPr lang="en-GB" sz="2200" dirty="0"/>
              <a:t>: the processing is necessary for performing a task in the public interest.</a:t>
            </a:r>
          </a:p>
          <a:p>
            <a:pPr lvl="1">
              <a:spcAft>
                <a:spcPts val="600"/>
              </a:spcAft>
            </a:pPr>
            <a:r>
              <a:rPr lang="en-GB" sz="2200" b="1" dirty="0"/>
              <a:t>Legitimate interests</a:t>
            </a:r>
            <a:r>
              <a:rPr lang="en-GB" sz="2200" dirty="0"/>
              <a:t>: the processing is necessary for your legitimate interests or the legitimate interests of a third party, unless there is a good reason to protect the individual’s personal data which overrides those legitimate interests.</a:t>
            </a:r>
          </a:p>
          <a:p>
            <a:pPr lvl="1">
              <a:spcAft>
                <a:spcPts val="600"/>
              </a:spcAft>
            </a:pPr>
            <a:endParaRPr lang="en-GB" sz="2200" dirty="0"/>
          </a:p>
          <a:p>
            <a:pPr>
              <a:spcAft>
                <a:spcPts val="600"/>
              </a:spcAft>
            </a:pPr>
            <a:r>
              <a:rPr lang="en-GB" dirty="0"/>
              <a:t>Data controllers and processors are required to provide information about the lawful basis for processing usually through a privacy notice.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20</a:t>
            </a:fld>
            <a:endParaRPr lang="en-GB"/>
          </a:p>
        </p:txBody>
      </p:sp>
      <p:pic>
        <p:nvPicPr>
          <p:cNvPr id="6" name="Picture 5" descr="A handshake on a paper&#10;&#10;Description automatically generated">
            <a:extLst>
              <a:ext uri="{FF2B5EF4-FFF2-40B4-BE49-F238E27FC236}">
                <a16:creationId xmlns:a16="http://schemas.microsoft.com/office/drawing/2014/main" id="{FE4A8E62-63CF-37FA-2622-B89607605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2776728"/>
            <a:ext cx="1432560" cy="1432560"/>
          </a:xfrm>
          <a:prstGeom prst="rect">
            <a:avLst/>
          </a:prstGeom>
        </p:spPr>
      </p:pic>
    </p:spTree>
    <p:extLst>
      <p:ext uri="{BB962C8B-B14F-4D97-AF65-F5344CB8AC3E}">
        <p14:creationId xmlns:p14="http://schemas.microsoft.com/office/powerpoint/2010/main" val="41801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Consent</a:t>
            </a:r>
            <a:endParaRPr lang="en-GB" dirty="0"/>
          </a:p>
        </p:txBody>
      </p:sp>
      <p:sp>
        <p:nvSpPr>
          <p:cNvPr id="3" name="Segnaposto contenuto 2"/>
          <p:cNvSpPr>
            <a:spLocks noGrp="1"/>
          </p:cNvSpPr>
          <p:nvPr>
            <p:ph idx="1"/>
          </p:nvPr>
        </p:nvSpPr>
        <p:spPr>
          <a:xfrm>
            <a:off x="428172" y="1361167"/>
            <a:ext cx="9855780" cy="5177285"/>
          </a:xfrm>
        </p:spPr>
        <p:txBody>
          <a:bodyPr>
            <a:normAutofit fontScale="92500"/>
          </a:bodyPr>
          <a:lstStyle/>
          <a:p>
            <a:r>
              <a:rPr lang="it-IT" dirty="0" err="1"/>
              <a:t>Lawful</a:t>
            </a:r>
            <a:r>
              <a:rPr lang="it-IT" dirty="0"/>
              <a:t> </a:t>
            </a:r>
            <a:r>
              <a:rPr lang="it-IT" dirty="0" err="1"/>
              <a:t>basis</a:t>
            </a:r>
            <a:r>
              <a:rPr lang="it-IT" dirty="0"/>
              <a:t> </a:t>
            </a:r>
            <a:r>
              <a:rPr lang="it-IT" dirty="0" err="1"/>
              <a:t>based</a:t>
            </a:r>
            <a:r>
              <a:rPr lang="it-IT" dirty="0"/>
              <a:t> on </a:t>
            </a:r>
            <a:r>
              <a:rPr lang="it-IT" dirty="0" err="1"/>
              <a:t>consent</a:t>
            </a:r>
            <a:r>
              <a:rPr lang="it-IT" dirty="0"/>
              <a:t> </a:t>
            </a:r>
            <a:r>
              <a:rPr lang="it-IT" dirty="0">
                <a:sym typeface="Wingdings" panose="05000000000000000000" pitchFamily="2" charset="2"/>
              </a:rPr>
              <a:t> </a:t>
            </a:r>
            <a:r>
              <a:rPr lang="en-GB" dirty="0"/>
              <a:t>the controller shall be able to demonstrate that the data subject has consented to processing of his or her personal data.</a:t>
            </a:r>
          </a:p>
          <a:p>
            <a:endParaRPr lang="en-GB" dirty="0"/>
          </a:p>
          <a:p>
            <a:r>
              <a:rPr lang="en-GB" b="1" dirty="0"/>
              <a:t>Consent: </a:t>
            </a:r>
            <a:r>
              <a:rPr lang="en-GB" dirty="0"/>
              <a:t>any freely given, specific, informed and unambiguous indication of the data subject's wishes by which he/she agrees to the processing of his/her personal data. </a:t>
            </a:r>
          </a:p>
          <a:p>
            <a:endParaRPr lang="en-GB" dirty="0"/>
          </a:p>
          <a:p>
            <a:r>
              <a:rPr lang="en-GB" dirty="0"/>
              <a:t>The </a:t>
            </a:r>
            <a:r>
              <a:rPr lang="en-GB" b="1" dirty="0"/>
              <a:t>request for consent </a:t>
            </a:r>
            <a:r>
              <a:rPr lang="en-GB" dirty="0"/>
              <a:t>must be clear and presented using plain language.</a:t>
            </a:r>
          </a:p>
          <a:p>
            <a:endParaRPr lang="en-GB" dirty="0"/>
          </a:p>
          <a:p>
            <a:r>
              <a:rPr lang="en-GB" dirty="0"/>
              <a:t>The data subject has the </a:t>
            </a:r>
            <a:r>
              <a:rPr lang="en-GB" b="1" dirty="0"/>
              <a:t>right to withdraw</a:t>
            </a:r>
            <a:r>
              <a:rPr lang="en-GB" dirty="0"/>
              <a:t> his or her consent at any time. </a:t>
            </a:r>
          </a:p>
          <a:p>
            <a:endParaRPr lang="en-GB" dirty="0"/>
          </a:p>
          <a:p>
            <a:r>
              <a:rPr lang="en-GB" dirty="0"/>
              <a:t>Withdrawing the consent should be as easy as giving the consent. </a:t>
            </a:r>
            <a:endParaRPr lang="it-IT" dirty="0"/>
          </a:p>
          <a:p>
            <a:endParaRPr lang="en-GB" dirty="0"/>
          </a:p>
          <a:p>
            <a:endParaRPr lang="en-GB" dirty="0"/>
          </a:p>
          <a:p>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21</a:t>
            </a:fld>
            <a:endParaRPr lang="en-GB"/>
          </a:p>
        </p:txBody>
      </p:sp>
      <p:pic>
        <p:nvPicPr>
          <p:cNvPr id="5" name="Picture 4" descr="A handshake on a paper&#10;&#10;Description automatically generated">
            <a:extLst>
              <a:ext uri="{FF2B5EF4-FFF2-40B4-BE49-F238E27FC236}">
                <a16:creationId xmlns:a16="http://schemas.microsoft.com/office/drawing/2014/main" id="{37091671-577B-A915-629B-EA7C094F7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2776728"/>
            <a:ext cx="1432560" cy="1432560"/>
          </a:xfrm>
          <a:prstGeom prst="rect">
            <a:avLst/>
          </a:prstGeom>
        </p:spPr>
      </p:pic>
    </p:spTree>
    <p:extLst>
      <p:ext uri="{BB962C8B-B14F-4D97-AF65-F5344CB8AC3E}">
        <p14:creationId xmlns:p14="http://schemas.microsoft.com/office/powerpoint/2010/main" val="224027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AA16FF-085D-D041-AAFF-73DF4B68139A}"/>
              </a:ext>
            </a:extLst>
          </p:cNvPr>
          <p:cNvSpPr>
            <a:spLocks noGrp="1"/>
          </p:cNvSpPr>
          <p:nvPr>
            <p:ph type="title"/>
          </p:nvPr>
        </p:nvSpPr>
        <p:spPr/>
        <p:txBody>
          <a:bodyPr>
            <a:normAutofit fontScale="90000"/>
          </a:bodyPr>
          <a:lstStyle/>
          <a:p>
            <a:r>
              <a:rPr lang="it-IT" dirty="0"/>
              <a:t>Information to be </a:t>
            </a:r>
            <a:r>
              <a:rPr lang="it-IT" dirty="0" err="1"/>
              <a:t>provided</a:t>
            </a:r>
            <a:r>
              <a:rPr lang="it-IT" dirty="0"/>
              <a:t> </a:t>
            </a:r>
            <a:r>
              <a:rPr lang="it-IT" dirty="0" err="1"/>
              <a:t>before</a:t>
            </a:r>
            <a:r>
              <a:rPr lang="it-IT" dirty="0"/>
              <a:t> personal data </a:t>
            </a:r>
            <a:r>
              <a:rPr lang="it-IT" dirty="0" err="1"/>
              <a:t>collection</a:t>
            </a:r>
            <a:endParaRPr lang="it-IT" dirty="0"/>
          </a:p>
        </p:txBody>
      </p:sp>
      <p:sp>
        <p:nvSpPr>
          <p:cNvPr id="3" name="Segnaposto contenuto 2">
            <a:extLst>
              <a:ext uri="{FF2B5EF4-FFF2-40B4-BE49-F238E27FC236}">
                <a16:creationId xmlns:a16="http://schemas.microsoft.com/office/drawing/2014/main" id="{7F0DB69D-366B-8045-B60E-AEB254CF649E}"/>
              </a:ext>
            </a:extLst>
          </p:cNvPr>
          <p:cNvSpPr>
            <a:spLocks noGrp="1"/>
          </p:cNvSpPr>
          <p:nvPr>
            <p:ph idx="1"/>
          </p:nvPr>
        </p:nvSpPr>
        <p:spPr>
          <a:xfrm>
            <a:off x="428172" y="1361167"/>
            <a:ext cx="10672644" cy="4858203"/>
          </a:xfrm>
        </p:spPr>
        <p:txBody>
          <a:bodyPr>
            <a:normAutofit fontScale="77500" lnSpcReduction="20000"/>
          </a:bodyPr>
          <a:lstStyle/>
          <a:p>
            <a:r>
              <a:rPr lang="en-GB" dirty="0"/>
              <a:t>The </a:t>
            </a:r>
            <a:r>
              <a:rPr lang="en-GB" b="1" dirty="0"/>
              <a:t>identity and the contact details of the controller</a:t>
            </a:r>
          </a:p>
          <a:p>
            <a:endParaRPr lang="en-GB" dirty="0"/>
          </a:p>
          <a:p>
            <a:r>
              <a:rPr lang="en-GB" dirty="0"/>
              <a:t>The contact details of the </a:t>
            </a:r>
            <a:r>
              <a:rPr lang="en-GB" b="1" dirty="0"/>
              <a:t>data protection officer </a:t>
            </a:r>
            <a:r>
              <a:rPr lang="en-GB" dirty="0"/>
              <a:t>(if applicable)</a:t>
            </a:r>
          </a:p>
          <a:p>
            <a:endParaRPr lang="en-GB" dirty="0"/>
          </a:p>
          <a:p>
            <a:r>
              <a:rPr lang="en-GB" dirty="0"/>
              <a:t>The </a:t>
            </a:r>
            <a:r>
              <a:rPr lang="en-GB" b="1" dirty="0"/>
              <a:t>categories of personal data </a:t>
            </a:r>
            <a:r>
              <a:rPr lang="en-GB" dirty="0"/>
              <a:t>concerned</a:t>
            </a:r>
          </a:p>
          <a:p>
            <a:endParaRPr lang="en-GB" dirty="0"/>
          </a:p>
          <a:p>
            <a:r>
              <a:rPr lang="en-GB" dirty="0"/>
              <a:t>The </a:t>
            </a:r>
            <a:r>
              <a:rPr lang="en-GB" b="1" dirty="0"/>
              <a:t>purposes</a:t>
            </a:r>
            <a:r>
              <a:rPr lang="en-GB" dirty="0"/>
              <a:t> </a:t>
            </a:r>
            <a:r>
              <a:rPr lang="en-GB" b="1" dirty="0"/>
              <a:t>of the processing </a:t>
            </a:r>
            <a:r>
              <a:rPr lang="en-GB" dirty="0"/>
              <a:t>and the </a:t>
            </a:r>
            <a:r>
              <a:rPr lang="en-GB" b="1" dirty="0"/>
              <a:t>legal basis </a:t>
            </a:r>
            <a:r>
              <a:rPr lang="en-GB" dirty="0"/>
              <a:t>for the processing </a:t>
            </a:r>
          </a:p>
          <a:p>
            <a:endParaRPr lang="en-GB" dirty="0"/>
          </a:p>
          <a:p>
            <a:r>
              <a:rPr lang="en-GB" dirty="0"/>
              <a:t>The </a:t>
            </a:r>
            <a:r>
              <a:rPr lang="en-GB" b="1" dirty="0"/>
              <a:t>recipients</a:t>
            </a:r>
            <a:r>
              <a:rPr lang="en-GB" dirty="0"/>
              <a:t> of the personal data, if any</a:t>
            </a:r>
          </a:p>
          <a:p>
            <a:endParaRPr lang="en-GB" dirty="0"/>
          </a:p>
          <a:p>
            <a:r>
              <a:rPr lang="en-GB" dirty="0"/>
              <a:t>If applicable, intention to </a:t>
            </a:r>
            <a:r>
              <a:rPr lang="en-GB" b="1" dirty="0"/>
              <a:t>transfer</a:t>
            </a:r>
            <a:r>
              <a:rPr lang="en-GB" dirty="0"/>
              <a:t> personal data to a third country or international organisation and the existence/absence of an adequacy decision by the European Commission.</a:t>
            </a:r>
          </a:p>
          <a:p>
            <a:endParaRPr lang="en-GB" dirty="0"/>
          </a:p>
          <a:p>
            <a:r>
              <a:rPr lang="en-GB" dirty="0"/>
              <a:t>The </a:t>
            </a:r>
            <a:r>
              <a:rPr lang="en-GB" b="1" dirty="0"/>
              <a:t>period</a:t>
            </a:r>
            <a:r>
              <a:rPr lang="en-GB" dirty="0"/>
              <a:t> for which the personal data will be stored, or the criteria used to determine that period.</a:t>
            </a:r>
            <a:endParaRPr lang="it-IT" dirty="0"/>
          </a:p>
          <a:p>
            <a:pPr lvl="1"/>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B7E31FEF-6FD4-5343-87CB-73DD4EB77510}"/>
              </a:ext>
            </a:extLst>
          </p:cNvPr>
          <p:cNvSpPr>
            <a:spLocks noGrp="1"/>
          </p:cNvSpPr>
          <p:nvPr>
            <p:ph type="sldNum" sz="quarter" idx="12"/>
          </p:nvPr>
        </p:nvSpPr>
        <p:spPr/>
        <p:txBody>
          <a:bodyPr/>
          <a:lstStyle/>
          <a:p>
            <a:fld id="{31DE2C5B-556E-47B8-A792-024C2FCA4ACC}" type="slidenum">
              <a:rPr lang="en-GB" smtClean="0"/>
              <a:t>22</a:t>
            </a:fld>
            <a:endParaRPr lang="en-GB"/>
          </a:p>
        </p:txBody>
      </p:sp>
      <p:pic>
        <p:nvPicPr>
          <p:cNvPr id="6" name="Picture 5" descr="A hand with a blue bubble and a blue circle with a white letter&#10;&#10;Description automatically generated">
            <a:extLst>
              <a:ext uri="{FF2B5EF4-FFF2-40B4-BE49-F238E27FC236}">
                <a16:creationId xmlns:a16="http://schemas.microsoft.com/office/drawing/2014/main" id="{5976E216-2808-2FB0-FBDD-0DF2925DA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361167"/>
            <a:ext cx="1298702" cy="1298702"/>
          </a:xfrm>
          <a:prstGeom prst="rect">
            <a:avLst/>
          </a:prstGeom>
        </p:spPr>
      </p:pic>
    </p:spTree>
    <p:extLst>
      <p:ext uri="{BB962C8B-B14F-4D97-AF65-F5344CB8AC3E}">
        <p14:creationId xmlns:p14="http://schemas.microsoft.com/office/powerpoint/2010/main" val="406652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E3F5E9-8669-AB48-BEB5-AE536E9A276E}"/>
              </a:ext>
            </a:extLst>
          </p:cNvPr>
          <p:cNvSpPr>
            <a:spLocks noGrp="1"/>
          </p:cNvSpPr>
          <p:nvPr>
            <p:ph type="title"/>
          </p:nvPr>
        </p:nvSpPr>
        <p:spPr/>
        <p:txBody>
          <a:bodyPr>
            <a:normAutofit fontScale="90000"/>
          </a:bodyPr>
          <a:lstStyle/>
          <a:p>
            <a:r>
              <a:rPr lang="it-IT" dirty="0"/>
              <a:t>Information to be </a:t>
            </a:r>
            <a:r>
              <a:rPr lang="it-IT" dirty="0" err="1"/>
              <a:t>provided</a:t>
            </a:r>
            <a:r>
              <a:rPr lang="it-IT" dirty="0"/>
              <a:t> </a:t>
            </a:r>
            <a:r>
              <a:rPr lang="it-IT" dirty="0" err="1"/>
              <a:t>before</a:t>
            </a:r>
            <a:r>
              <a:rPr lang="it-IT" dirty="0"/>
              <a:t> personal data </a:t>
            </a:r>
            <a:r>
              <a:rPr lang="it-IT" dirty="0" err="1"/>
              <a:t>collection</a:t>
            </a:r>
            <a:endParaRPr lang="it-IT" dirty="0"/>
          </a:p>
        </p:txBody>
      </p:sp>
      <p:sp>
        <p:nvSpPr>
          <p:cNvPr id="3" name="Segnaposto contenuto 2">
            <a:extLst>
              <a:ext uri="{FF2B5EF4-FFF2-40B4-BE49-F238E27FC236}">
                <a16:creationId xmlns:a16="http://schemas.microsoft.com/office/drawing/2014/main" id="{15A695CF-AFC7-0247-A503-B0A5107682C4}"/>
              </a:ext>
            </a:extLst>
          </p:cNvPr>
          <p:cNvSpPr>
            <a:spLocks noGrp="1"/>
          </p:cNvSpPr>
          <p:nvPr>
            <p:ph idx="1"/>
          </p:nvPr>
        </p:nvSpPr>
        <p:spPr>
          <a:xfrm>
            <a:off x="428172" y="1361166"/>
            <a:ext cx="11368314" cy="5334907"/>
          </a:xfrm>
        </p:spPr>
        <p:txBody>
          <a:bodyPr>
            <a:normAutofit/>
          </a:bodyPr>
          <a:lstStyle/>
          <a:p>
            <a:pPr>
              <a:spcBef>
                <a:spcPts val="0"/>
              </a:spcBef>
              <a:spcAft>
                <a:spcPts val="600"/>
              </a:spcAft>
            </a:pPr>
            <a:r>
              <a:rPr lang="en-GB" dirty="0"/>
              <a:t>The existence of the </a:t>
            </a:r>
            <a:r>
              <a:rPr lang="en-GB" b="1" dirty="0"/>
              <a:t>right to request:</a:t>
            </a:r>
          </a:p>
          <a:p>
            <a:pPr lvl="1">
              <a:spcBef>
                <a:spcPts val="0"/>
              </a:spcBef>
              <a:spcAft>
                <a:spcPts val="600"/>
              </a:spcAft>
            </a:pPr>
            <a:r>
              <a:rPr lang="en-GB" sz="2400" b="1" dirty="0"/>
              <a:t>access</a:t>
            </a:r>
            <a:r>
              <a:rPr lang="en-GB" sz="2400" dirty="0"/>
              <a:t> to the personal data</a:t>
            </a:r>
          </a:p>
          <a:p>
            <a:pPr lvl="1">
              <a:spcBef>
                <a:spcPts val="0"/>
              </a:spcBef>
              <a:spcAft>
                <a:spcPts val="600"/>
              </a:spcAft>
            </a:pPr>
            <a:r>
              <a:rPr lang="en-GB" sz="2400" b="1" dirty="0"/>
              <a:t>rectification</a:t>
            </a:r>
            <a:r>
              <a:rPr lang="en-GB" sz="2400" dirty="0"/>
              <a:t> of the personal data</a:t>
            </a:r>
          </a:p>
          <a:p>
            <a:pPr lvl="1">
              <a:spcBef>
                <a:spcPts val="0"/>
              </a:spcBef>
              <a:spcAft>
                <a:spcPts val="600"/>
              </a:spcAft>
            </a:pPr>
            <a:r>
              <a:rPr lang="en-GB" sz="2400" b="1" dirty="0"/>
              <a:t>erasure</a:t>
            </a:r>
            <a:r>
              <a:rPr lang="en-GB" sz="2400" dirty="0"/>
              <a:t> of personal data </a:t>
            </a:r>
          </a:p>
          <a:p>
            <a:pPr lvl="1">
              <a:spcBef>
                <a:spcPts val="0"/>
              </a:spcBef>
              <a:spcAft>
                <a:spcPts val="600"/>
              </a:spcAft>
            </a:pPr>
            <a:r>
              <a:rPr lang="en-GB" sz="2400" b="1" dirty="0"/>
              <a:t>restriction of processing </a:t>
            </a:r>
            <a:r>
              <a:rPr lang="en-GB" sz="2400" dirty="0"/>
              <a:t>of personal data</a:t>
            </a:r>
          </a:p>
          <a:p>
            <a:pPr>
              <a:spcBef>
                <a:spcPts val="0"/>
              </a:spcBef>
              <a:spcAft>
                <a:spcPts val="1200"/>
              </a:spcAft>
            </a:pPr>
            <a:r>
              <a:rPr lang="en-GB" dirty="0"/>
              <a:t>The </a:t>
            </a:r>
            <a:r>
              <a:rPr lang="en-GB" b="1" dirty="0"/>
              <a:t>right to withdraw </a:t>
            </a:r>
            <a:r>
              <a:rPr lang="en-GB" dirty="0"/>
              <a:t>consent at any time</a:t>
            </a:r>
          </a:p>
          <a:p>
            <a:pPr>
              <a:spcBef>
                <a:spcPts val="0"/>
              </a:spcBef>
              <a:spcAft>
                <a:spcPts val="1200"/>
              </a:spcAft>
            </a:pPr>
            <a:r>
              <a:rPr lang="en-GB" dirty="0"/>
              <a:t>The </a:t>
            </a:r>
            <a:r>
              <a:rPr lang="en-GB" b="1" dirty="0"/>
              <a:t>right to raise a complaint</a:t>
            </a:r>
            <a:r>
              <a:rPr lang="en-GB" dirty="0"/>
              <a:t> with a supervisory authority</a:t>
            </a:r>
          </a:p>
          <a:p>
            <a:pPr>
              <a:spcBef>
                <a:spcPts val="0"/>
              </a:spcBef>
              <a:spcAft>
                <a:spcPts val="1200"/>
              </a:spcAft>
            </a:pPr>
            <a:r>
              <a:rPr lang="en-GB" dirty="0"/>
              <a:t>If the provision of personal data is a contractual requirement, the possible </a:t>
            </a:r>
            <a:r>
              <a:rPr lang="en-GB" b="1" dirty="0"/>
              <a:t>consequences of failure to provide such data</a:t>
            </a:r>
            <a:endParaRPr lang="en-GB" dirty="0"/>
          </a:p>
          <a:p>
            <a:pPr>
              <a:spcBef>
                <a:spcPts val="0"/>
              </a:spcBef>
              <a:spcAft>
                <a:spcPts val="1200"/>
              </a:spcAft>
            </a:pPr>
            <a:r>
              <a:rPr lang="en-GB" dirty="0"/>
              <a:t>The existence of </a:t>
            </a:r>
            <a:r>
              <a:rPr lang="en-GB" b="1" dirty="0"/>
              <a:t>automated decision-making, including profiling</a:t>
            </a:r>
            <a:r>
              <a:rPr lang="en-GB" dirty="0"/>
              <a:t>, and information about the logic involved and the consequences of such profiling</a:t>
            </a:r>
            <a:endParaRPr lang="it-IT" dirty="0"/>
          </a:p>
          <a:p>
            <a:pPr lvl="1"/>
            <a:endParaRPr lang="it-IT" dirty="0"/>
          </a:p>
          <a:p>
            <a:pPr lvl="1"/>
            <a:endParaRPr lang="it-IT" dirty="0"/>
          </a:p>
          <a:p>
            <a:pPr lvl="1"/>
            <a:endParaRPr lang="it-IT" dirty="0"/>
          </a:p>
          <a:p>
            <a:pPr lvl="1"/>
            <a:endParaRPr lang="it-IT" dirty="0"/>
          </a:p>
          <a:p>
            <a:pPr lvl="1"/>
            <a:endParaRPr lang="it-IT" dirty="0"/>
          </a:p>
          <a:p>
            <a:endParaRPr lang="it-IT" dirty="0"/>
          </a:p>
        </p:txBody>
      </p:sp>
      <p:sp>
        <p:nvSpPr>
          <p:cNvPr id="4" name="Segnaposto numero diapositiva 3">
            <a:extLst>
              <a:ext uri="{FF2B5EF4-FFF2-40B4-BE49-F238E27FC236}">
                <a16:creationId xmlns:a16="http://schemas.microsoft.com/office/drawing/2014/main" id="{DF313ED0-D035-CB43-A8D4-A50DD3103F1C}"/>
              </a:ext>
            </a:extLst>
          </p:cNvPr>
          <p:cNvSpPr>
            <a:spLocks noGrp="1"/>
          </p:cNvSpPr>
          <p:nvPr>
            <p:ph type="sldNum" sz="quarter" idx="12"/>
          </p:nvPr>
        </p:nvSpPr>
        <p:spPr/>
        <p:txBody>
          <a:bodyPr/>
          <a:lstStyle/>
          <a:p>
            <a:fld id="{31DE2C5B-556E-47B8-A792-024C2FCA4ACC}" type="slidenum">
              <a:rPr lang="en-GB" smtClean="0"/>
              <a:t>23</a:t>
            </a:fld>
            <a:endParaRPr lang="en-GB" dirty="0"/>
          </a:p>
        </p:txBody>
      </p:sp>
      <p:pic>
        <p:nvPicPr>
          <p:cNvPr id="5" name="Picture 4" descr="A hand with a blue bubble and a blue circle with a white letter&#10;&#10;Description automatically generated">
            <a:extLst>
              <a:ext uri="{FF2B5EF4-FFF2-40B4-BE49-F238E27FC236}">
                <a16:creationId xmlns:a16="http://schemas.microsoft.com/office/drawing/2014/main" id="{22EE7ECA-0620-FE32-6E84-CEDB9E9C1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361167"/>
            <a:ext cx="1298702" cy="1298702"/>
          </a:xfrm>
          <a:prstGeom prst="rect">
            <a:avLst/>
          </a:prstGeom>
        </p:spPr>
      </p:pic>
    </p:spTree>
    <p:extLst>
      <p:ext uri="{BB962C8B-B14F-4D97-AF65-F5344CB8AC3E}">
        <p14:creationId xmlns:p14="http://schemas.microsoft.com/office/powerpoint/2010/main" val="257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a:t>Example</a:t>
            </a:r>
            <a:r>
              <a:rPr lang="it-IT" dirty="0"/>
              <a:t>: </a:t>
            </a:r>
            <a:r>
              <a:rPr lang="it-IT" dirty="0" err="1"/>
              <a:t>Informed</a:t>
            </a:r>
            <a:r>
              <a:rPr lang="it-IT" dirty="0"/>
              <a:t> </a:t>
            </a:r>
            <a:r>
              <a:rPr lang="it-IT" dirty="0" err="1"/>
              <a:t>consent</a:t>
            </a:r>
            <a:r>
              <a:rPr lang="it-IT" dirty="0"/>
              <a:t> </a:t>
            </a:r>
            <a:r>
              <a:rPr lang="it-IT" dirty="0" err="1"/>
              <a:t>form</a:t>
            </a:r>
            <a:r>
              <a:rPr lang="it-IT" dirty="0"/>
              <a:t> for </a:t>
            </a:r>
            <a:r>
              <a:rPr lang="it-IT" dirty="0" err="1"/>
              <a:t>participating</a:t>
            </a:r>
            <a:r>
              <a:rPr lang="it-IT" dirty="0"/>
              <a:t> in a </a:t>
            </a:r>
            <a:r>
              <a:rPr lang="it-IT" dirty="0" err="1"/>
              <a:t>research</a:t>
            </a:r>
            <a:r>
              <a:rPr lang="it-IT" dirty="0"/>
              <a:t> trial</a:t>
            </a:r>
            <a:endParaRPr lang="en-GB" dirty="0"/>
          </a:p>
        </p:txBody>
      </p:sp>
      <p:sp>
        <p:nvSpPr>
          <p:cNvPr id="3" name="Segnaposto contenuto 2"/>
          <p:cNvSpPr>
            <a:spLocks noGrp="1"/>
          </p:cNvSpPr>
          <p:nvPr>
            <p:ph idx="1"/>
          </p:nvPr>
        </p:nvSpPr>
        <p:spPr>
          <a:xfrm>
            <a:off x="428171" y="1361167"/>
            <a:ext cx="11246993" cy="4858203"/>
          </a:xfrm>
        </p:spPr>
        <p:txBody>
          <a:bodyPr/>
          <a:lstStyle/>
          <a:p>
            <a:r>
              <a:rPr lang="en-US" dirty="0"/>
              <a:t>Planning a research trial in which you collect some personal data.</a:t>
            </a:r>
          </a:p>
          <a:p>
            <a:endParaRPr lang="en-US" dirty="0"/>
          </a:p>
          <a:p>
            <a:endParaRPr lang="en-US" dirty="0"/>
          </a:p>
          <a:p>
            <a:pPr lvl="2">
              <a:buFont typeface="Wingdings" panose="05000000000000000000" pitchFamily="2" charset="2"/>
              <a:buChar char="Ø"/>
            </a:pPr>
            <a:r>
              <a:rPr lang="en-US" sz="2400" dirty="0"/>
              <a:t>Each participant must provide an explicit consent by which they agree with you processing their data for the purpose of the research. </a:t>
            </a:r>
          </a:p>
          <a:p>
            <a:pPr lvl="2">
              <a:buFont typeface="Wingdings" panose="05000000000000000000" pitchFamily="2" charset="2"/>
              <a:buChar char="Ø"/>
            </a:pPr>
            <a:endParaRPr lang="en-US" sz="2400" dirty="0"/>
          </a:p>
          <a:p>
            <a:pPr lvl="2">
              <a:buFont typeface="Wingdings" panose="05000000000000000000" pitchFamily="2" charset="2"/>
              <a:buChar char="Ø"/>
            </a:pPr>
            <a:endParaRPr lang="en-US"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24</a:t>
            </a:fld>
            <a:endParaRPr lang="en-GB"/>
          </a:p>
        </p:txBody>
      </p:sp>
      <p:sp>
        <p:nvSpPr>
          <p:cNvPr id="8" name="CasellaDiTesto 7">
            <a:extLst>
              <a:ext uri="{FF2B5EF4-FFF2-40B4-BE49-F238E27FC236}">
                <a16:creationId xmlns:a16="http://schemas.microsoft.com/office/drawing/2014/main" id="{07CD1235-C26E-9EF3-16AD-AEE6D43B4ABA}"/>
              </a:ext>
            </a:extLst>
          </p:cNvPr>
          <p:cNvSpPr txBox="1"/>
          <p:nvPr/>
        </p:nvSpPr>
        <p:spPr>
          <a:xfrm>
            <a:off x="915409" y="4583106"/>
            <a:ext cx="4709682" cy="1089529"/>
          </a:xfrm>
          <a:prstGeom prst="rect">
            <a:avLst/>
          </a:prstGeom>
          <a:noFill/>
        </p:spPr>
        <p:txBody>
          <a:bodyPr wrap="square">
            <a:spAutoFit/>
          </a:bodyPr>
          <a:lstStyle/>
          <a:p>
            <a:pPr marL="342900" marR="0" lvl="0" indent="-34290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Information sheet</a:t>
            </a:r>
            <a:r>
              <a:rPr kumimoji="0" 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 document to share the information of the research trial. </a:t>
            </a:r>
          </a:p>
        </p:txBody>
      </p:sp>
      <p:sp>
        <p:nvSpPr>
          <p:cNvPr id="12" name="CasellaDiTesto 11">
            <a:extLst>
              <a:ext uri="{FF2B5EF4-FFF2-40B4-BE49-F238E27FC236}">
                <a16:creationId xmlns:a16="http://schemas.microsoft.com/office/drawing/2014/main" id="{B8F82FDE-2F66-02A7-BD1F-106EB06B09C4}"/>
              </a:ext>
            </a:extLst>
          </p:cNvPr>
          <p:cNvSpPr txBox="1"/>
          <p:nvPr/>
        </p:nvSpPr>
        <p:spPr>
          <a:xfrm>
            <a:off x="6112329" y="4583107"/>
            <a:ext cx="5257801" cy="1089529"/>
          </a:xfrm>
          <a:prstGeom prst="rect">
            <a:avLst/>
          </a:prstGeom>
          <a:noFill/>
        </p:spPr>
        <p:txBody>
          <a:bodyPr wrap="square">
            <a:spAutoFit/>
          </a:bodyPr>
          <a:lstStyle/>
          <a:p>
            <a:pPr marL="342900" marR="0" lvl="0" indent="-34290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Consent form</a:t>
            </a:r>
            <a:r>
              <a:rPr kumimoji="0" 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 form by which the subject provides the consent and agree to participate in the study.  </a:t>
            </a:r>
          </a:p>
        </p:txBody>
      </p:sp>
      <p:sp>
        <p:nvSpPr>
          <p:cNvPr id="13" name="Freccia curva 12">
            <a:extLst>
              <a:ext uri="{FF2B5EF4-FFF2-40B4-BE49-F238E27FC236}">
                <a16:creationId xmlns:a16="http://schemas.microsoft.com/office/drawing/2014/main" id="{4EDE0A82-1993-5E06-0BF6-F7B41A3B0E1F}"/>
              </a:ext>
            </a:extLst>
          </p:cNvPr>
          <p:cNvSpPr/>
          <p:nvPr/>
        </p:nvSpPr>
        <p:spPr>
          <a:xfrm rot="10800000" flipH="1">
            <a:off x="750770" y="1882607"/>
            <a:ext cx="577515" cy="1089529"/>
          </a:xfrm>
          <a:prstGeom prst="ben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4" name="Freccia a destra 13">
            <a:extLst>
              <a:ext uri="{FF2B5EF4-FFF2-40B4-BE49-F238E27FC236}">
                <a16:creationId xmlns:a16="http://schemas.microsoft.com/office/drawing/2014/main" id="{3024CE0E-6A7B-04B6-A23C-89F6CB761B29}"/>
              </a:ext>
            </a:extLst>
          </p:cNvPr>
          <p:cNvSpPr/>
          <p:nvPr/>
        </p:nvSpPr>
        <p:spPr>
          <a:xfrm rot="8438633">
            <a:off x="3155766" y="3809260"/>
            <a:ext cx="1376413" cy="36576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5" name="Freccia a destra 14">
            <a:extLst>
              <a:ext uri="{FF2B5EF4-FFF2-40B4-BE49-F238E27FC236}">
                <a16:creationId xmlns:a16="http://schemas.microsoft.com/office/drawing/2014/main" id="{26234687-DAF4-52BE-DF82-97F41F309E96}"/>
              </a:ext>
            </a:extLst>
          </p:cNvPr>
          <p:cNvSpPr/>
          <p:nvPr/>
        </p:nvSpPr>
        <p:spPr>
          <a:xfrm rot="2407455">
            <a:off x="6510690" y="3816875"/>
            <a:ext cx="1376413" cy="36576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7355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D81B4-524F-FB4D-B765-49F2A4BADF6D}"/>
              </a:ext>
            </a:extLst>
          </p:cNvPr>
          <p:cNvSpPr>
            <a:spLocks noGrp="1"/>
          </p:cNvSpPr>
          <p:nvPr>
            <p:ph type="title"/>
          </p:nvPr>
        </p:nvSpPr>
        <p:spPr/>
        <p:txBody>
          <a:bodyPr/>
          <a:lstStyle/>
          <a:p>
            <a:r>
              <a:rPr lang="it-IT" dirty="0" err="1"/>
              <a:t>Example</a:t>
            </a:r>
            <a:r>
              <a:rPr lang="it-IT" dirty="0"/>
              <a:t> of an information </a:t>
            </a:r>
            <a:r>
              <a:rPr lang="it-IT" dirty="0" err="1"/>
              <a:t>sheet</a:t>
            </a:r>
            <a:r>
              <a:rPr lang="it-IT" dirty="0"/>
              <a:t> </a:t>
            </a:r>
            <a:r>
              <a:rPr lang="it-IT" dirty="0" err="1"/>
              <a:t>template</a:t>
            </a:r>
            <a:endParaRPr lang="it-IT" dirty="0"/>
          </a:p>
        </p:txBody>
      </p:sp>
      <p:sp>
        <p:nvSpPr>
          <p:cNvPr id="4" name="Segnaposto numero diapositiva 3">
            <a:extLst>
              <a:ext uri="{FF2B5EF4-FFF2-40B4-BE49-F238E27FC236}">
                <a16:creationId xmlns:a16="http://schemas.microsoft.com/office/drawing/2014/main" id="{1FDD0B97-6DF2-AE45-86D9-1C441F2F96B4}"/>
              </a:ext>
            </a:extLst>
          </p:cNvPr>
          <p:cNvSpPr>
            <a:spLocks noGrp="1"/>
          </p:cNvSpPr>
          <p:nvPr>
            <p:ph type="sldNum" sz="quarter" idx="12"/>
          </p:nvPr>
        </p:nvSpPr>
        <p:spPr/>
        <p:txBody>
          <a:bodyPr/>
          <a:lstStyle/>
          <a:p>
            <a:fld id="{31DE2C5B-556E-47B8-A792-024C2FCA4ACC}" type="slidenum">
              <a:rPr lang="en-GB" smtClean="0"/>
              <a:t>25</a:t>
            </a:fld>
            <a:endParaRPr lang="en-GB"/>
          </a:p>
        </p:txBody>
      </p:sp>
      <p:pic>
        <p:nvPicPr>
          <p:cNvPr id="5" name="Immagine 4">
            <a:extLst>
              <a:ext uri="{FF2B5EF4-FFF2-40B4-BE49-F238E27FC236}">
                <a16:creationId xmlns:a16="http://schemas.microsoft.com/office/drawing/2014/main" id="{802723C6-328E-7546-9FE3-A013D2F46555}"/>
              </a:ext>
            </a:extLst>
          </p:cNvPr>
          <p:cNvPicPr>
            <a:picLocks noChangeAspect="1"/>
          </p:cNvPicPr>
          <p:nvPr/>
        </p:nvPicPr>
        <p:blipFill>
          <a:blip r:embed="rId2"/>
          <a:stretch>
            <a:fillRect/>
          </a:stretch>
        </p:blipFill>
        <p:spPr>
          <a:xfrm>
            <a:off x="625790" y="1195101"/>
            <a:ext cx="5415006" cy="5605749"/>
          </a:xfrm>
          <a:prstGeom prst="rect">
            <a:avLst/>
          </a:prstGeom>
          <a:ln>
            <a:solidFill>
              <a:srgbClr val="00B050"/>
            </a:solidFill>
          </a:ln>
        </p:spPr>
      </p:pic>
      <p:pic>
        <p:nvPicPr>
          <p:cNvPr id="6" name="Immagine 5">
            <a:extLst>
              <a:ext uri="{FF2B5EF4-FFF2-40B4-BE49-F238E27FC236}">
                <a16:creationId xmlns:a16="http://schemas.microsoft.com/office/drawing/2014/main" id="{572E643E-C83E-4C41-809C-F89467E00FF6}"/>
              </a:ext>
            </a:extLst>
          </p:cNvPr>
          <p:cNvPicPr>
            <a:picLocks noChangeAspect="1"/>
          </p:cNvPicPr>
          <p:nvPr/>
        </p:nvPicPr>
        <p:blipFill>
          <a:blip r:embed="rId3"/>
          <a:stretch>
            <a:fillRect/>
          </a:stretch>
        </p:blipFill>
        <p:spPr>
          <a:xfrm>
            <a:off x="6171601" y="1195101"/>
            <a:ext cx="5394610" cy="5605749"/>
          </a:xfrm>
          <a:prstGeom prst="rect">
            <a:avLst/>
          </a:prstGeom>
          <a:ln>
            <a:solidFill>
              <a:srgbClr val="00B050"/>
            </a:solidFill>
          </a:ln>
        </p:spPr>
      </p:pic>
    </p:spTree>
    <p:extLst>
      <p:ext uri="{BB962C8B-B14F-4D97-AF65-F5344CB8AC3E}">
        <p14:creationId xmlns:p14="http://schemas.microsoft.com/office/powerpoint/2010/main" val="48832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F40547-E216-DE46-87B6-805D4BC7EDFA}"/>
              </a:ext>
            </a:extLst>
          </p:cNvPr>
          <p:cNvSpPr>
            <a:spLocks noGrp="1"/>
          </p:cNvSpPr>
          <p:nvPr>
            <p:ph type="title"/>
          </p:nvPr>
        </p:nvSpPr>
        <p:spPr/>
        <p:txBody>
          <a:bodyPr/>
          <a:lstStyle/>
          <a:p>
            <a:r>
              <a:rPr lang="it-IT" dirty="0" err="1"/>
              <a:t>Example</a:t>
            </a:r>
            <a:r>
              <a:rPr lang="it-IT" dirty="0"/>
              <a:t> of a </a:t>
            </a:r>
            <a:r>
              <a:rPr lang="it-IT" dirty="0" err="1"/>
              <a:t>consent</a:t>
            </a:r>
            <a:r>
              <a:rPr lang="it-IT" dirty="0"/>
              <a:t> </a:t>
            </a:r>
            <a:r>
              <a:rPr lang="it-IT" dirty="0" err="1"/>
              <a:t>form</a:t>
            </a:r>
            <a:r>
              <a:rPr lang="it-IT" dirty="0"/>
              <a:t> </a:t>
            </a:r>
            <a:r>
              <a:rPr lang="it-IT" dirty="0" err="1"/>
              <a:t>template</a:t>
            </a:r>
            <a:endParaRPr lang="it-IT" dirty="0"/>
          </a:p>
        </p:txBody>
      </p:sp>
      <p:sp>
        <p:nvSpPr>
          <p:cNvPr id="4" name="Segnaposto numero diapositiva 3">
            <a:extLst>
              <a:ext uri="{FF2B5EF4-FFF2-40B4-BE49-F238E27FC236}">
                <a16:creationId xmlns:a16="http://schemas.microsoft.com/office/drawing/2014/main" id="{5B1408A7-E8CF-784F-84A1-01D060440627}"/>
              </a:ext>
            </a:extLst>
          </p:cNvPr>
          <p:cNvSpPr>
            <a:spLocks noGrp="1"/>
          </p:cNvSpPr>
          <p:nvPr>
            <p:ph type="sldNum" sz="quarter" idx="12"/>
          </p:nvPr>
        </p:nvSpPr>
        <p:spPr/>
        <p:txBody>
          <a:bodyPr/>
          <a:lstStyle/>
          <a:p>
            <a:fld id="{31DE2C5B-556E-47B8-A792-024C2FCA4ACC}" type="slidenum">
              <a:rPr lang="en-GB" smtClean="0"/>
              <a:t>26</a:t>
            </a:fld>
            <a:endParaRPr lang="en-GB"/>
          </a:p>
        </p:txBody>
      </p:sp>
      <p:pic>
        <p:nvPicPr>
          <p:cNvPr id="6" name="Immagine 5">
            <a:extLst>
              <a:ext uri="{FF2B5EF4-FFF2-40B4-BE49-F238E27FC236}">
                <a16:creationId xmlns:a16="http://schemas.microsoft.com/office/drawing/2014/main" id="{5FA615D3-603C-8C45-B177-6E1952CE8131}"/>
              </a:ext>
            </a:extLst>
          </p:cNvPr>
          <p:cNvPicPr>
            <a:picLocks noChangeAspect="1"/>
          </p:cNvPicPr>
          <p:nvPr/>
        </p:nvPicPr>
        <p:blipFill>
          <a:blip r:embed="rId2"/>
          <a:stretch>
            <a:fillRect/>
          </a:stretch>
        </p:blipFill>
        <p:spPr>
          <a:xfrm>
            <a:off x="5777634" y="1203158"/>
            <a:ext cx="5665931" cy="5654843"/>
          </a:xfrm>
          <a:prstGeom prst="rect">
            <a:avLst/>
          </a:prstGeom>
          <a:ln>
            <a:solidFill>
              <a:srgbClr val="00B050"/>
            </a:solidFill>
          </a:ln>
        </p:spPr>
      </p:pic>
      <p:pic>
        <p:nvPicPr>
          <p:cNvPr id="7" name="Immagine 6">
            <a:extLst>
              <a:ext uri="{FF2B5EF4-FFF2-40B4-BE49-F238E27FC236}">
                <a16:creationId xmlns:a16="http://schemas.microsoft.com/office/drawing/2014/main" id="{246B266B-CB73-1441-9598-B5D4A81B553C}"/>
              </a:ext>
            </a:extLst>
          </p:cNvPr>
          <p:cNvPicPr>
            <a:picLocks noChangeAspect="1"/>
          </p:cNvPicPr>
          <p:nvPr/>
        </p:nvPicPr>
        <p:blipFill>
          <a:blip r:embed="rId3"/>
          <a:stretch>
            <a:fillRect/>
          </a:stretch>
        </p:blipFill>
        <p:spPr>
          <a:xfrm>
            <a:off x="428172" y="1203158"/>
            <a:ext cx="5110124" cy="5660137"/>
          </a:xfrm>
          <a:prstGeom prst="rect">
            <a:avLst/>
          </a:prstGeom>
          <a:ln>
            <a:solidFill>
              <a:srgbClr val="00B050"/>
            </a:solidFill>
          </a:ln>
        </p:spPr>
      </p:pic>
    </p:spTree>
    <p:extLst>
      <p:ext uri="{BB962C8B-B14F-4D97-AF65-F5344CB8AC3E}">
        <p14:creationId xmlns:p14="http://schemas.microsoft.com/office/powerpoint/2010/main" val="3455804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Websites</a:t>
            </a:r>
            <a:r>
              <a:rPr lang="it-IT" dirty="0"/>
              <a:t> </a:t>
            </a:r>
            <a:r>
              <a:rPr lang="it-IT" dirty="0" err="1"/>
              <a:t>using</a:t>
            </a:r>
            <a:r>
              <a:rPr lang="it-IT"/>
              <a:t> cookies and GDPR</a:t>
            </a:r>
            <a:endParaRPr lang="en-GB" dirty="0"/>
          </a:p>
        </p:txBody>
      </p:sp>
      <p:sp>
        <p:nvSpPr>
          <p:cNvPr id="3" name="Segnaposto contenuto 2"/>
          <p:cNvSpPr>
            <a:spLocks noGrp="1"/>
          </p:cNvSpPr>
          <p:nvPr>
            <p:ph idx="1"/>
          </p:nvPr>
        </p:nvSpPr>
        <p:spPr>
          <a:xfrm>
            <a:off x="428172" y="1361167"/>
            <a:ext cx="11368314" cy="5360308"/>
          </a:xfrm>
        </p:spPr>
        <p:txBody>
          <a:bodyPr>
            <a:normAutofit fontScale="92500" lnSpcReduction="20000"/>
          </a:bodyPr>
          <a:lstStyle/>
          <a:p>
            <a:pPr>
              <a:spcAft>
                <a:spcPts val="600"/>
              </a:spcAft>
            </a:pPr>
            <a:r>
              <a:rPr lang="en-GB" sz="2200" b="1" dirty="0"/>
              <a:t>HTTP cookies: </a:t>
            </a:r>
            <a:r>
              <a:rPr lang="en-GB" sz="2200" dirty="0"/>
              <a:t>small blocks of data created by a Web server while a user is browsing a website, needed for some crucial functions of browsers (e.g., to track the session state).</a:t>
            </a:r>
          </a:p>
          <a:p>
            <a:pPr>
              <a:spcAft>
                <a:spcPts val="600"/>
              </a:spcAft>
            </a:pPr>
            <a:r>
              <a:rPr lang="en-GB" sz="2200" dirty="0"/>
              <a:t> </a:t>
            </a:r>
          </a:p>
          <a:p>
            <a:pPr>
              <a:spcAft>
                <a:spcPts val="600"/>
              </a:spcAft>
            </a:pPr>
            <a:r>
              <a:rPr lang="en-GB" sz="2200" dirty="0"/>
              <a:t>Cookies can store enough data to </a:t>
            </a:r>
            <a:r>
              <a:rPr lang="en-GB" sz="2200" b="1" dirty="0"/>
              <a:t>potentially identify the user </a:t>
            </a:r>
            <a:r>
              <a:rPr lang="en-GB" sz="2200" dirty="0"/>
              <a:t>without his/her consent.</a:t>
            </a:r>
          </a:p>
          <a:p>
            <a:pPr lvl="1">
              <a:spcAft>
                <a:spcPts val="600"/>
              </a:spcAft>
            </a:pPr>
            <a:r>
              <a:rPr lang="en-GB" dirty="0"/>
              <a:t>Used by advertisers to track users’ online activity so that they can target them with highly specific advertisements. </a:t>
            </a:r>
          </a:p>
          <a:p>
            <a:pPr lvl="1">
              <a:spcAft>
                <a:spcPts val="600"/>
              </a:spcAft>
            </a:pPr>
            <a:r>
              <a:rPr lang="en-GB" dirty="0"/>
              <a:t>They can be considered </a:t>
            </a:r>
            <a:r>
              <a:rPr lang="en-GB" dirty="0">
                <a:sym typeface="Wingdings" panose="05000000000000000000" pitchFamily="2" charset="2"/>
              </a:rPr>
              <a:t>personal data subject to GDPR!</a:t>
            </a:r>
          </a:p>
          <a:p>
            <a:pPr lvl="1">
              <a:spcAft>
                <a:spcPts val="600"/>
              </a:spcAft>
            </a:pPr>
            <a:endParaRPr lang="en-GB" dirty="0"/>
          </a:p>
          <a:p>
            <a:pPr>
              <a:spcAft>
                <a:spcPts val="600"/>
              </a:spcAft>
            </a:pPr>
            <a:r>
              <a:rPr lang="en-GB" sz="2200" b="1" dirty="0"/>
              <a:t>Compliance with the GDPR</a:t>
            </a:r>
            <a:r>
              <a:rPr lang="en-GB" sz="2200" dirty="0"/>
              <a:t> imposes that Web servers using cookies must: </a:t>
            </a:r>
          </a:p>
          <a:p>
            <a:pPr lvl="1">
              <a:spcAft>
                <a:spcPts val="600"/>
              </a:spcAft>
            </a:pPr>
            <a:r>
              <a:rPr lang="en-GB" dirty="0"/>
              <a:t>receive users’ consent before using any cookies except those that are strictly necessary;</a:t>
            </a:r>
          </a:p>
          <a:p>
            <a:pPr lvl="1">
              <a:spcAft>
                <a:spcPts val="600"/>
              </a:spcAft>
            </a:pPr>
            <a:r>
              <a:rPr lang="en-GB" dirty="0"/>
              <a:t>provide accurate and specific information about the data each cookie tracks and its purpose in plain language before consent is received;</a:t>
            </a:r>
          </a:p>
          <a:p>
            <a:pPr lvl="1">
              <a:spcAft>
                <a:spcPts val="600"/>
              </a:spcAft>
            </a:pPr>
            <a:r>
              <a:rPr lang="en-GB" dirty="0"/>
              <a:t>document and store user consent;</a:t>
            </a:r>
          </a:p>
          <a:p>
            <a:pPr lvl="1">
              <a:spcAft>
                <a:spcPts val="600"/>
              </a:spcAft>
            </a:pPr>
            <a:r>
              <a:rPr lang="en-GB" dirty="0"/>
              <a:t>allow users to access the service even if they refuse the use of certain cookies;</a:t>
            </a:r>
          </a:p>
          <a:p>
            <a:pPr lvl="1">
              <a:spcAft>
                <a:spcPts val="600"/>
              </a:spcAft>
            </a:pPr>
            <a:r>
              <a:rPr lang="en-GB" dirty="0"/>
              <a:t>allow easy withdrawal of consent.</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27</a:t>
            </a:fld>
            <a:endParaRPr lang="en-GB"/>
          </a:p>
        </p:txBody>
      </p:sp>
      <p:pic>
        <p:nvPicPr>
          <p:cNvPr id="6" name="Picture 5" descr="A cookie with a black and white design&#10;&#10;Description automatically generated">
            <a:extLst>
              <a:ext uri="{FF2B5EF4-FFF2-40B4-BE49-F238E27FC236}">
                <a16:creationId xmlns:a16="http://schemas.microsoft.com/office/drawing/2014/main" id="{1F7395A6-0328-86F8-768D-795529117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846" y="5314869"/>
            <a:ext cx="871982" cy="871982"/>
          </a:xfrm>
          <a:prstGeom prst="rect">
            <a:avLst/>
          </a:prstGeom>
        </p:spPr>
      </p:pic>
    </p:spTree>
    <p:extLst>
      <p:ext uri="{BB962C8B-B14F-4D97-AF65-F5344CB8AC3E}">
        <p14:creationId xmlns:p14="http://schemas.microsoft.com/office/powerpoint/2010/main" val="213199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a:t>Example</a:t>
            </a:r>
            <a:r>
              <a:rPr lang="it-IT" dirty="0"/>
              <a:t> of an </a:t>
            </a:r>
            <a:r>
              <a:rPr lang="it-IT" dirty="0" err="1"/>
              <a:t>informed</a:t>
            </a:r>
            <a:r>
              <a:rPr lang="it-IT" dirty="0"/>
              <a:t> </a:t>
            </a:r>
            <a:r>
              <a:rPr lang="it-IT" dirty="0" err="1"/>
              <a:t>consent</a:t>
            </a:r>
            <a:r>
              <a:rPr lang="it-IT" dirty="0"/>
              <a:t> </a:t>
            </a:r>
            <a:r>
              <a:rPr lang="it-IT" dirty="0" err="1"/>
              <a:t>form</a:t>
            </a:r>
            <a:r>
              <a:rPr lang="it-IT" dirty="0"/>
              <a:t> for the use of cookies</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28</a:t>
            </a:fld>
            <a:endParaRPr lang="en-GB"/>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28" y="1586382"/>
            <a:ext cx="7221201" cy="4205754"/>
          </a:xfrm>
          <a:prstGeom prst="rect">
            <a:avLst/>
          </a:prstGeom>
        </p:spPr>
      </p:pic>
    </p:spTree>
    <p:extLst>
      <p:ext uri="{BB962C8B-B14F-4D97-AF65-F5344CB8AC3E}">
        <p14:creationId xmlns:p14="http://schemas.microsoft.com/office/powerpoint/2010/main" val="1155646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Special </a:t>
            </a:r>
            <a:r>
              <a:rPr lang="it-IT" dirty="0" err="1"/>
              <a:t>categories</a:t>
            </a:r>
            <a:r>
              <a:rPr lang="it-IT" dirty="0"/>
              <a:t> of personal data (Art 9)</a:t>
            </a:r>
            <a:endParaRPr lang="en-GB" dirty="0"/>
          </a:p>
        </p:txBody>
      </p:sp>
      <p:sp>
        <p:nvSpPr>
          <p:cNvPr id="3" name="Segnaposto contenuto 2"/>
          <p:cNvSpPr>
            <a:spLocks noGrp="1"/>
          </p:cNvSpPr>
          <p:nvPr>
            <p:ph idx="1"/>
          </p:nvPr>
        </p:nvSpPr>
        <p:spPr/>
        <p:txBody>
          <a:bodyPr>
            <a:normAutofit/>
          </a:bodyPr>
          <a:lstStyle/>
          <a:p>
            <a:pPr marL="0" indent="0">
              <a:buNone/>
            </a:pPr>
            <a:r>
              <a:rPr lang="en-GB" dirty="0"/>
              <a:t>Personal data revealing:</a:t>
            </a:r>
          </a:p>
          <a:p>
            <a:r>
              <a:rPr lang="en-GB" dirty="0"/>
              <a:t>racial or ethnic origin</a:t>
            </a:r>
          </a:p>
          <a:p>
            <a:r>
              <a:rPr lang="en-GB" dirty="0"/>
              <a:t>political opinions</a:t>
            </a:r>
          </a:p>
          <a:p>
            <a:r>
              <a:rPr lang="en-GB" dirty="0"/>
              <a:t>religious or philosophical beliefs</a:t>
            </a:r>
          </a:p>
          <a:p>
            <a:r>
              <a:rPr lang="en-GB" dirty="0"/>
              <a:t>trade union membership</a:t>
            </a:r>
          </a:p>
          <a:p>
            <a:r>
              <a:rPr lang="en-GB" dirty="0"/>
              <a:t>data concerning physical or mental health </a:t>
            </a:r>
          </a:p>
          <a:p>
            <a:r>
              <a:rPr lang="en-GB" dirty="0"/>
              <a:t>data concerning sexual life or sexual orientation</a:t>
            </a:r>
          </a:p>
          <a:p>
            <a:r>
              <a:rPr lang="en-GB" dirty="0"/>
              <a:t>genetic data or biometric data (physical, physiological or behavioural characteristics which allow or confirm the unique identification of a person</a:t>
            </a:r>
          </a:p>
          <a:p>
            <a:endParaRPr lang="en-GB" dirty="0"/>
          </a:p>
          <a:p>
            <a:pPr marL="0" indent="0">
              <a:buNone/>
            </a:pPr>
            <a:r>
              <a:rPr lang="en-GB" dirty="0"/>
              <a:t>The processing of these kind of data </a:t>
            </a:r>
            <a:r>
              <a:rPr lang="en-GB" b="1" dirty="0"/>
              <a:t>shall be prohibited</a:t>
            </a:r>
            <a:r>
              <a:rPr lang="en-GB" dirty="0"/>
              <a:t>. </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279686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Data </a:t>
            </a:r>
            <a:r>
              <a:rPr lang="it-IT" dirty="0" err="1"/>
              <a:t>protection</a:t>
            </a:r>
            <a:endParaRPr lang="en-GB" dirty="0"/>
          </a:p>
        </p:txBody>
      </p:sp>
      <p:sp>
        <p:nvSpPr>
          <p:cNvPr id="3" name="Segnaposto contenuto 2"/>
          <p:cNvSpPr>
            <a:spLocks noGrp="1"/>
          </p:cNvSpPr>
          <p:nvPr>
            <p:ph idx="1"/>
          </p:nvPr>
        </p:nvSpPr>
        <p:spPr>
          <a:xfrm>
            <a:off x="428172" y="1361167"/>
            <a:ext cx="11368314" cy="5169029"/>
          </a:xfrm>
        </p:spPr>
        <p:txBody>
          <a:bodyPr>
            <a:normAutofit lnSpcReduction="10000"/>
          </a:bodyPr>
          <a:lstStyle/>
          <a:p>
            <a:r>
              <a:rPr lang="it-IT" dirty="0"/>
              <a:t>The </a:t>
            </a:r>
            <a:r>
              <a:rPr lang="en-GB" dirty="0"/>
              <a:t>European Charter of Fundamental Rights (Article 8) contains an explicit right to the </a:t>
            </a:r>
            <a:r>
              <a:rPr lang="en-GB" b="1" dirty="0"/>
              <a:t>protection of personal data</a:t>
            </a:r>
            <a:r>
              <a:rPr lang="en-GB" dirty="0"/>
              <a:t>. </a:t>
            </a:r>
          </a:p>
          <a:p>
            <a:endParaRPr lang="en-GB" b="1" dirty="0"/>
          </a:p>
          <a:p>
            <a:r>
              <a:rPr lang="en-GB" b="1" dirty="0"/>
              <a:t>Data protection </a:t>
            </a:r>
            <a:r>
              <a:rPr lang="en-GB" b="1" dirty="0">
                <a:sym typeface="Wingdings" panose="05000000000000000000" pitchFamily="2" charset="2"/>
              </a:rPr>
              <a:t> </a:t>
            </a:r>
            <a:r>
              <a:rPr lang="en-GB" dirty="0"/>
              <a:t>ensure the fair processing (collection, use, storage) of </a:t>
            </a:r>
            <a:r>
              <a:rPr lang="en-GB" u="sng" dirty="0"/>
              <a:t>personal data </a:t>
            </a:r>
            <a:r>
              <a:rPr lang="en-GB" dirty="0"/>
              <a:t>by public and private sectors.</a:t>
            </a:r>
          </a:p>
          <a:p>
            <a:endParaRPr lang="en-GB" b="1" dirty="0"/>
          </a:p>
          <a:p>
            <a:r>
              <a:rPr lang="en-GB" b="1" dirty="0"/>
              <a:t>Personal data: </a:t>
            </a:r>
            <a:r>
              <a:rPr lang="en-GB" dirty="0"/>
              <a:t>any information related to an identified or identifiable natural (living) person</a:t>
            </a:r>
          </a:p>
          <a:p>
            <a:pPr lvl="1"/>
            <a:r>
              <a:rPr lang="en-GB" dirty="0"/>
              <a:t>Identifiable natural person: one who can be identified, directly or indirectly, by an identifier such as a name, an identification number, location data, etc.</a:t>
            </a:r>
          </a:p>
          <a:p>
            <a:pPr lvl="1"/>
            <a:endParaRPr lang="en-GB" dirty="0"/>
          </a:p>
          <a:p>
            <a:r>
              <a:rPr lang="en-US" dirty="0"/>
              <a:t>Examples</a:t>
            </a:r>
            <a:r>
              <a:rPr lang="it-IT" dirty="0"/>
              <a:t> of personal data: </a:t>
            </a:r>
            <a:endParaRPr lang="en-GB" dirty="0"/>
          </a:p>
          <a:p>
            <a:pPr lvl="1"/>
            <a:r>
              <a:rPr lang="en-GB" dirty="0"/>
              <a:t>Names, dates of birth, photographs, email addresses and telephone numbers</a:t>
            </a:r>
          </a:p>
          <a:p>
            <a:pPr lvl="1"/>
            <a:r>
              <a:rPr lang="en-GB" dirty="0"/>
              <a:t>IP addresses and communication content related to or provided by end-users of communications services</a:t>
            </a:r>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337826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3F178-1166-6C45-B2E5-546482372C0B}"/>
              </a:ext>
            </a:extLst>
          </p:cNvPr>
          <p:cNvSpPr>
            <a:spLocks noGrp="1"/>
          </p:cNvSpPr>
          <p:nvPr>
            <p:ph type="title"/>
          </p:nvPr>
        </p:nvSpPr>
        <p:spPr/>
        <p:txBody>
          <a:bodyPr>
            <a:normAutofit fontScale="90000"/>
          </a:bodyPr>
          <a:lstStyle/>
          <a:p>
            <a:r>
              <a:rPr lang="it-IT" dirty="0" err="1"/>
              <a:t>Conditions</a:t>
            </a:r>
            <a:r>
              <a:rPr lang="it-IT" dirty="0"/>
              <a:t> for use of special </a:t>
            </a:r>
            <a:r>
              <a:rPr lang="it-IT" dirty="0" err="1"/>
              <a:t>categories</a:t>
            </a:r>
            <a:r>
              <a:rPr lang="it-IT" dirty="0"/>
              <a:t> of personal data</a:t>
            </a:r>
          </a:p>
        </p:txBody>
      </p:sp>
      <p:sp>
        <p:nvSpPr>
          <p:cNvPr id="3" name="Segnaposto contenuto 2">
            <a:extLst>
              <a:ext uri="{FF2B5EF4-FFF2-40B4-BE49-F238E27FC236}">
                <a16:creationId xmlns:a16="http://schemas.microsoft.com/office/drawing/2014/main" id="{761EE07C-37D0-FA41-AD03-6DD026B6BFB1}"/>
              </a:ext>
            </a:extLst>
          </p:cNvPr>
          <p:cNvSpPr>
            <a:spLocks noGrp="1"/>
          </p:cNvSpPr>
          <p:nvPr>
            <p:ph idx="1"/>
          </p:nvPr>
        </p:nvSpPr>
        <p:spPr>
          <a:xfrm>
            <a:off x="428172" y="1361167"/>
            <a:ext cx="11368314" cy="5119146"/>
          </a:xfrm>
        </p:spPr>
        <p:txBody>
          <a:bodyPr>
            <a:normAutofit lnSpcReduction="10000"/>
          </a:bodyPr>
          <a:lstStyle/>
          <a:p>
            <a:pPr marL="0" indent="0">
              <a:buNone/>
            </a:pPr>
            <a:r>
              <a:rPr lang="en-GB" b="1" dirty="0"/>
              <a:t>Exceptions</a:t>
            </a:r>
            <a:r>
              <a:rPr lang="en-GB" dirty="0"/>
              <a:t> in which special personal data can be processed: </a:t>
            </a:r>
          </a:p>
          <a:p>
            <a:pPr marL="0" indent="0">
              <a:buNone/>
            </a:pPr>
            <a:endParaRPr lang="en-GB" dirty="0"/>
          </a:p>
          <a:p>
            <a:r>
              <a:rPr lang="en-GB" dirty="0"/>
              <a:t>the data subject gives explicit </a:t>
            </a:r>
            <a:r>
              <a:rPr lang="en-GB" b="1" dirty="0"/>
              <a:t>consent</a:t>
            </a:r>
            <a:r>
              <a:rPr lang="en-GB" dirty="0"/>
              <a:t> to the processing of those personal data;</a:t>
            </a:r>
          </a:p>
          <a:p>
            <a:r>
              <a:rPr lang="en-GB" dirty="0"/>
              <a:t>processing is necessary for carrying out the </a:t>
            </a:r>
            <a:r>
              <a:rPr lang="en-GB" b="1" dirty="0"/>
              <a:t>obli­gations </a:t>
            </a:r>
            <a:r>
              <a:rPr lang="en-GB" dirty="0"/>
              <a:t>and exercising specific rights of the controller or of the data subject;</a:t>
            </a:r>
          </a:p>
          <a:p>
            <a:r>
              <a:rPr lang="en-GB" dirty="0"/>
              <a:t>processing is necessary to protect the </a:t>
            </a:r>
            <a:r>
              <a:rPr lang="en-GB" b="1" dirty="0"/>
              <a:t>vital interests </a:t>
            </a:r>
            <a:r>
              <a:rPr lang="en-GB" dirty="0"/>
              <a:t>of the data subject or of another person and the data subject is physically or legally incapable of giving consent;</a:t>
            </a:r>
          </a:p>
          <a:p>
            <a:r>
              <a:rPr lang="en-GB" dirty="0"/>
              <a:t>processing is done within an organization for </a:t>
            </a:r>
            <a:r>
              <a:rPr lang="en-GB" b="1" dirty="0"/>
              <a:t>legitimate purposes</a:t>
            </a:r>
            <a:r>
              <a:rPr lang="en-GB" dirty="0"/>
              <a:t>, solely for members of the organization, and data are not disclosed outside the organization without the consent of the data subject;</a:t>
            </a:r>
          </a:p>
          <a:p>
            <a:r>
              <a:rPr lang="en-GB" dirty="0"/>
              <a:t>the personal data are manifestly made </a:t>
            </a:r>
            <a:r>
              <a:rPr lang="en-GB" b="1" dirty="0"/>
              <a:t>public</a:t>
            </a:r>
            <a:r>
              <a:rPr lang="en-GB" dirty="0"/>
              <a:t> by the data subject;</a:t>
            </a:r>
          </a:p>
          <a:p>
            <a:r>
              <a:rPr lang="en-GB" dirty="0"/>
              <a:t>…</a:t>
            </a:r>
          </a:p>
          <a:p>
            <a:endParaRPr lang="it-IT" dirty="0"/>
          </a:p>
          <a:p>
            <a:endParaRPr lang="it-IT" dirty="0"/>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BF89CCB4-45A6-FB43-B19F-79D8C1A57B13}"/>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28102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3F178-1166-6C45-B2E5-546482372C0B}"/>
              </a:ext>
            </a:extLst>
          </p:cNvPr>
          <p:cNvSpPr>
            <a:spLocks noGrp="1"/>
          </p:cNvSpPr>
          <p:nvPr>
            <p:ph type="title"/>
          </p:nvPr>
        </p:nvSpPr>
        <p:spPr/>
        <p:txBody>
          <a:bodyPr>
            <a:normAutofit fontScale="90000"/>
          </a:bodyPr>
          <a:lstStyle/>
          <a:p>
            <a:r>
              <a:rPr lang="it-IT" dirty="0" err="1"/>
              <a:t>Conditions</a:t>
            </a:r>
            <a:r>
              <a:rPr lang="it-IT" dirty="0"/>
              <a:t> for use of special </a:t>
            </a:r>
            <a:r>
              <a:rPr lang="it-IT" dirty="0" err="1"/>
              <a:t>categories</a:t>
            </a:r>
            <a:r>
              <a:rPr lang="it-IT" dirty="0"/>
              <a:t> of personal data</a:t>
            </a:r>
          </a:p>
        </p:txBody>
      </p:sp>
      <p:sp>
        <p:nvSpPr>
          <p:cNvPr id="3" name="Segnaposto contenuto 2">
            <a:extLst>
              <a:ext uri="{FF2B5EF4-FFF2-40B4-BE49-F238E27FC236}">
                <a16:creationId xmlns:a16="http://schemas.microsoft.com/office/drawing/2014/main" id="{761EE07C-37D0-FA41-AD03-6DD026B6BFB1}"/>
              </a:ext>
            </a:extLst>
          </p:cNvPr>
          <p:cNvSpPr>
            <a:spLocks noGrp="1"/>
          </p:cNvSpPr>
          <p:nvPr>
            <p:ph idx="1"/>
          </p:nvPr>
        </p:nvSpPr>
        <p:spPr>
          <a:xfrm>
            <a:off x="428171" y="1361167"/>
            <a:ext cx="11476281" cy="4858203"/>
          </a:xfrm>
        </p:spPr>
        <p:txBody>
          <a:bodyPr>
            <a:normAutofit/>
          </a:bodyPr>
          <a:lstStyle/>
          <a:p>
            <a:r>
              <a:rPr lang="en-GB" dirty="0"/>
              <a:t>…</a:t>
            </a:r>
          </a:p>
          <a:p>
            <a:r>
              <a:rPr lang="en-GB" dirty="0"/>
              <a:t>processing is necessary for the establishment, exercise or defence of </a:t>
            </a:r>
            <a:r>
              <a:rPr lang="en-GB" b="1" dirty="0"/>
              <a:t>legal claims</a:t>
            </a:r>
            <a:r>
              <a:rPr lang="en-GB" dirty="0"/>
              <a:t>;</a:t>
            </a:r>
          </a:p>
          <a:p>
            <a:r>
              <a:rPr lang="en-GB" dirty="0"/>
              <a:t>processing is necessary for reasons of </a:t>
            </a:r>
            <a:r>
              <a:rPr lang="en-GB" b="1" dirty="0"/>
              <a:t>public interest</a:t>
            </a:r>
            <a:r>
              <a:rPr lang="en-GB" dirty="0"/>
              <a:t>;</a:t>
            </a:r>
          </a:p>
          <a:p>
            <a:r>
              <a:rPr lang="en-GB" dirty="0"/>
              <a:t>processing is necessary for the purposes of preventive or occupa­tional </a:t>
            </a:r>
            <a:r>
              <a:rPr lang="en-GB" b="1" dirty="0"/>
              <a:t>medicine</a:t>
            </a:r>
            <a:r>
              <a:rPr lang="en-GB" dirty="0"/>
              <a:t>, for the assessment of the working capacity of the employee, medical diagnosis, the provision of health or social care or treatment or the management of health or social care systems;</a:t>
            </a:r>
          </a:p>
          <a:p>
            <a:r>
              <a:rPr lang="en-GB" dirty="0"/>
              <a:t>processing is necessary for reasons of </a:t>
            </a:r>
            <a:r>
              <a:rPr lang="en-GB" b="1" dirty="0"/>
              <a:t>public health</a:t>
            </a:r>
            <a:r>
              <a:rPr lang="en-GB" dirty="0"/>
              <a:t>, such as protecting against serious cross-border threats to health;</a:t>
            </a:r>
          </a:p>
          <a:p>
            <a:r>
              <a:rPr lang="en-GB" dirty="0"/>
              <a:t>processing is necessary for archiving purposes in the public interest, </a:t>
            </a:r>
            <a:r>
              <a:rPr lang="en-GB" b="1" dirty="0"/>
              <a:t>scientific</a:t>
            </a:r>
            <a:r>
              <a:rPr lang="en-GB" dirty="0"/>
              <a:t> or historical research purposes or statistical purpose.</a:t>
            </a:r>
          </a:p>
          <a:p>
            <a:endParaRPr lang="it-IT" dirty="0"/>
          </a:p>
          <a:p>
            <a:endParaRPr lang="it-IT" dirty="0"/>
          </a:p>
          <a:p>
            <a:endParaRPr lang="it-IT" dirty="0"/>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BF89CCB4-45A6-FB43-B19F-79D8C1A57B13}"/>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98120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C6DDC-F307-2240-8CCF-C79BF0FAA296}"/>
              </a:ext>
            </a:extLst>
          </p:cNvPr>
          <p:cNvSpPr>
            <a:spLocks noGrp="1"/>
          </p:cNvSpPr>
          <p:nvPr>
            <p:ph type="title"/>
          </p:nvPr>
        </p:nvSpPr>
        <p:spPr/>
        <p:txBody>
          <a:bodyPr/>
          <a:lstStyle/>
          <a:p>
            <a:r>
              <a:rPr lang="it-IT" dirty="0"/>
              <a:t>Records of processing activities</a:t>
            </a:r>
          </a:p>
        </p:txBody>
      </p:sp>
      <p:sp>
        <p:nvSpPr>
          <p:cNvPr id="3" name="Segnaposto contenuto 2">
            <a:extLst>
              <a:ext uri="{FF2B5EF4-FFF2-40B4-BE49-F238E27FC236}">
                <a16:creationId xmlns:a16="http://schemas.microsoft.com/office/drawing/2014/main" id="{6AC44D7A-129B-D447-AA3B-D37B349E5EB7}"/>
              </a:ext>
            </a:extLst>
          </p:cNvPr>
          <p:cNvSpPr>
            <a:spLocks noGrp="1"/>
          </p:cNvSpPr>
          <p:nvPr>
            <p:ph idx="1"/>
          </p:nvPr>
        </p:nvSpPr>
        <p:spPr>
          <a:xfrm>
            <a:off x="428172" y="1361167"/>
            <a:ext cx="9904548" cy="5193637"/>
          </a:xfrm>
        </p:spPr>
        <p:txBody>
          <a:bodyPr>
            <a:normAutofit/>
          </a:bodyPr>
          <a:lstStyle/>
          <a:p>
            <a:pPr marL="0" indent="0">
              <a:spcAft>
                <a:spcPts val="600"/>
              </a:spcAft>
              <a:buNone/>
            </a:pPr>
            <a:r>
              <a:rPr lang="en-GB" dirty="0"/>
              <a:t>Each </a:t>
            </a:r>
            <a:r>
              <a:rPr lang="en-GB" b="1" dirty="0"/>
              <a:t>controller</a:t>
            </a:r>
            <a:r>
              <a:rPr lang="en-GB" dirty="0"/>
              <a:t> shall maintain a </a:t>
            </a:r>
            <a:r>
              <a:rPr lang="en-GB" b="1" dirty="0"/>
              <a:t>record of processing activities</a:t>
            </a:r>
            <a:r>
              <a:rPr lang="en-GB" dirty="0"/>
              <a:t> under its responsibility. The record shall contain these information: </a:t>
            </a:r>
          </a:p>
          <a:p>
            <a:pPr>
              <a:spcAft>
                <a:spcPts val="600"/>
              </a:spcAft>
            </a:pPr>
            <a:r>
              <a:rPr lang="en-GB" dirty="0"/>
              <a:t>name and contact details of the controller;</a:t>
            </a:r>
          </a:p>
          <a:p>
            <a:pPr>
              <a:spcAft>
                <a:spcPts val="600"/>
              </a:spcAft>
            </a:pPr>
            <a:r>
              <a:rPr lang="en-GB" dirty="0"/>
              <a:t>purpose of processing;</a:t>
            </a:r>
          </a:p>
          <a:p>
            <a:pPr>
              <a:spcAft>
                <a:spcPts val="600"/>
              </a:spcAft>
            </a:pPr>
            <a:r>
              <a:rPr lang="en-GB" dirty="0"/>
              <a:t>the categories of data subjects and the categories of personal data;</a:t>
            </a:r>
          </a:p>
          <a:p>
            <a:pPr>
              <a:spcAft>
                <a:spcPts val="600"/>
              </a:spcAft>
            </a:pPr>
            <a:r>
              <a:rPr lang="en-GB" dirty="0"/>
              <a:t>the categories of recipients to whom the personal data are disclosed;</a:t>
            </a:r>
          </a:p>
          <a:p>
            <a:pPr>
              <a:spcAft>
                <a:spcPts val="600"/>
              </a:spcAft>
            </a:pPr>
            <a:r>
              <a:rPr lang="en-GB" dirty="0"/>
              <a:t>where applicable, transfers of personal data to a third country;</a:t>
            </a:r>
          </a:p>
          <a:p>
            <a:pPr>
              <a:spcAft>
                <a:spcPts val="600"/>
              </a:spcAft>
            </a:pPr>
            <a:r>
              <a:rPr lang="en-GB" dirty="0"/>
              <a:t>where possible, time limits for erasure of the different categories of data;</a:t>
            </a:r>
          </a:p>
          <a:p>
            <a:pPr>
              <a:spcAft>
                <a:spcPts val="600"/>
              </a:spcAft>
            </a:pPr>
            <a:r>
              <a:rPr lang="en-GB" dirty="0"/>
              <a:t>where possible, a description of the security measures adopted.</a:t>
            </a:r>
          </a:p>
          <a:p>
            <a:endParaRPr lang="en-GB" dirty="0"/>
          </a:p>
          <a:p>
            <a:endParaRPr lang="it-IT" dirty="0"/>
          </a:p>
        </p:txBody>
      </p:sp>
      <p:sp>
        <p:nvSpPr>
          <p:cNvPr id="4" name="Segnaposto numero diapositiva 3">
            <a:extLst>
              <a:ext uri="{FF2B5EF4-FFF2-40B4-BE49-F238E27FC236}">
                <a16:creationId xmlns:a16="http://schemas.microsoft.com/office/drawing/2014/main" id="{A1DF0D75-5304-B646-8DEC-98F807FE43D3}"/>
              </a:ext>
            </a:extLst>
          </p:cNvPr>
          <p:cNvSpPr>
            <a:spLocks noGrp="1"/>
          </p:cNvSpPr>
          <p:nvPr>
            <p:ph type="sldNum" sz="quarter" idx="12"/>
          </p:nvPr>
        </p:nvSpPr>
        <p:spPr/>
        <p:txBody>
          <a:bodyPr/>
          <a:lstStyle/>
          <a:p>
            <a:fld id="{31DE2C5B-556E-47B8-A792-024C2FCA4ACC}" type="slidenum">
              <a:rPr lang="en-GB" smtClean="0"/>
              <a:t>32</a:t>
            </a:fld>
            <a:endParaRPr lang="en-GB"/>
          </a:p>
        </p:txBody>
      </p:sp>
      <p:pic>
        <p:nvPicPr>
          <p:cNvPr id="5" name="Picture 4" descr="A colorful pie chart in a gear&#10;&#10;Description automatically generated">
            <a:extLst>
              <a:ext uri="{FF2B5EF4-FFF2-40B4-BE49-F238E27FC236}">
                <a16:creationId xmlns:a16="http://schemas.microsoft.com/office/drawing/2014/main" id="{8EDDEA97-7327-3E32-359F-77F6E10BB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120" y="4840224"/>
            <a:ext cx="1179576" cy="1179576"/>
          </a:xfrm>
          <a:prstGeom prst="rect">
            <a:avLst/>
          </a:prstGeom>
        </p:spPr>
      </p:pic>
    </p:spTree>
    <p:extLst>
      <p:ext uri="{BB962C8B-B14F-4D97-AF65-F5344CB8AC3E}">
        <p14:creationId xmlns:p14="http://schemas.microsoft.com/office/powerpoint/2010/main" val="609895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DC1BEB-C047-1145-BA3D-D514D7429A76}"/>
              </a:ext>
            </a:extLst>
          </p:cNvPr>
          <p:cNvSpPr>
            <a:spLocks noGrp="1"/>
          </p:cNvSpPr>
          <p:nvPr>
            <p:ph type="title"/>
          </p:nvPr>
        </p:nvSpPr>
        <p:spPr/>
        <p:txBody>
          <a:bodyPr/>
          <a:lstStyle/>
          <a:p>
            <a:r>
              <a:rPr lang="it-IT" dirty="0"/>
              <a:t>Records of processing activities</a:t>
            </a:r>
          </a:p>
        </p:txBody>
      </p:sp>
      <p:sp>
        <p:nvSpPr>
          <p:cNvPr id="3" name="Segnaposto contenuto 2">
            <a:extLst>
              <a:ext uri="{FF2B5EF4-FFF2-40B4-BE49-F238E27FC236}">
                <a16:creationId xmlns:a16="http://schemas.microsoft.com/office/drawing/2014/main" id="{2BA5DF24-B644-6145-9199-09F2C268776A}"/>
              </a:ext>
            </a:extLst>
          </p:cNvPr>
          <p:cNvSpPr>
            <a:spLocks noGrp="1"/>
          </p:cNvSpPr>
          <p:nvPr>
            <p:ph idx="1"/>
          </p:nvPr>
        </p:nvSpPr>
        <p:spPr>
          <a:xfrm>
            <a:off x="428172" y="1361167"/>
            <a:ext cx="9965508" cy="4858203"/>
          </a:xfrm>
        </p:spPr>
        <p:txBody>
          <a:bodyPr>
            <a:normAutofit/>
          </a:bodyPr>
          <a:lstStyle/>
          <a:p>
            <a:pPr marL="0" indent="0">
              <a:spcAft>
                <a:spcPts val="600"/>
              </a:spcAft>
              <a:buNone/>
            </a:pPr>
            <a:r>
              <a:rPr lang="en-GB" dirty="0"/>
              <a:t>Each </a:t>
            </a:r>
            <a:r>
              <a:rPr lang="en-GB" b="1" dirty="0"/>
              <a:t>processor</a:t>
            </a:r>
            <a:r>
              <a:rPr lang="en-GB" dirty="0"/>
              <a:t> shall maintain a </a:t>
            </a:r>
            <a:r>
              <a:rPr lang="en-GB" b="1" dirty="0"/>
              <a:t>record of processing activities </a:t>
            </a:r>
            <a:r>
              <a:rPr lang="en-GB" dirty="0"/>
              <a:t>carried out on behalf of the controller. The record shall contain these information:</a:t>
            </a:r>
          </a:p>
          <a:p>
            <a:pPr>
              <a:spcAft>
                <a:spcPts val="600"/>
              </a:spcAft>
            </a:pPr>
            <a:r>
              <a:rPr lang="en-GB" dirty="0"/>
              <a:t>name and contact details of the processor and of the controller;</a:t>
            </a:r>
          </a:p>
          <a:p>
            <a:pPr>
              <a:spcAft>
                <a:spcPts val="600"/>
              </a:spcAft>
            </a:pPr>
            <a:r>
              <a:rPr lang="en-GB" dirty="0"/>
              <a:t>the categories of processing carried out;</a:t>
            </a:r>
          </a:p>
          <a:p>
            <a:pPr>
              <a:spcAft>
                <a:spcPts val="600"/>
              </a:spcAft>
            </a:pPr>
            <a:r>
              <a:rPr lang="en-GB" dirty="0"/>
              <a:t>where applicable, transfers of personal data to a third country;</a:t>
            </a:r>
          </a:p>
          <a:p>
            <a:pPr>
              <a:spcAft>
                <a:spcPts val="600"/>
              </a:spcAft>
            </a:pPr>
            <a:r>
              <a:rPr lang="en-GB" dirty="0"/>
              <a:t>where possible, a general description of the security measures adopted.</a:t>
            </a:r>
          </a:p>
          <a:p>
            <a:endParaRPr lang="it-IT" dirty="0"/>
          </a:p>
        </p:txBody>
      </p:sp>
      <p:sp>
        <p:nvSpPr>
          <p:cNvPr id="4" name="Segnaposto numero diapositiva 3">
            <a:extLst>
              <a:ext uri="{FF2B5EF4-FFF2-40B4-BE49-F238E27FC236}">
                <a16:creationId xmlns:a16="http://schemas.microsoft.com/office/drawing/2014/main" id="{81F497AC-EDDC-1D4E-A5BE-57357CEB85DC}"/>
              </a:ext>
            </a:extLst>
          </p:cNvPr>
          <p:cNvSpPr>
            <a:spLocks noGrp="1"/>
          </p:cNvSpPr>
          <p:nvPr>
            <p:ph type="sldNum" sz="quarter" idx="12"/>
          </p:nvPr>
        </p:nvSpPr>
        <p:spPr/>
        <p:txBody>
          <a:bodyPr/>
          <a:lstStyle/>
          <a:p>
            <a:fld id="{31DE2C5B-556E-47B8-A792-024C2FCA4ACC}" type="slidenum">
              <a:rPr lang="en-GB" smtClean="0"/>
              <a:t>33</a:t>
            </a:fld>
            <a:endParaRPr lang="en-GB"/>
          </a:p>
        </p:txBody>
      </p:sp>
      <p:pic>
        <p:nvPicPr>
          <p:cNvPr id="6" name="Picture 5" descr="A colorful pie chart in a gear&#10;&#10;Description automatically generated">
            <a:extLst>
              <a:ext uri="{FF2B5EF4-FFF2-40B4-BE49-F238E27FC236}">
                <a16:creationId xmlns:a16="http://schemas.microsoft.com/office/drawing/2014/main" id="{A2881B76-BD4C-1BB0-754F-B77B14EF7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120" y="4840224"/>
            <a:ext cx="1179576" cy="1179576"/>
          </a:xfrm>
          <a:prstGeom prst="rect">
            <a:avLst/>
          </a:prstGeom>
        </p:spPr>
      </p:pic>
    </p:spTree>
    <p:extLst>
      <p:ext uri="{BB962C8B-B14F-4D97-AF65-F5344CB8AC3E}">
        <p14:creationId xmlns:p14="http://schemas.microsoft.com/office/powerpoint/2010/main" val="129114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2E025E-A374-C049-964E-9CE8A20A2067}"/>
              </a:ext>
            </a:extLst>
          </p:cNvPr>
          <p:cNvSpPr>
            <a:spLocks noGrp="1"/>
          </p:cNvSpPr>
          <p:nvPr>
            <p:ph type="title"/>
          </p:nvPr>
        </p:nvSpPr>
        <p:spPr/>
        <p:txBody>
          <a:bodyPr/>
          <a:lstStyle/>
          <a:p>
            <a:r>
              <a:rPr lang="en-GB" dirty="0"/>
              <a:t>Secondary use of the personal data</a:t>
            </a:r>
          </a:p>
        </p:txBody>
      </p:sp>
      <p:sp>
        <p:nvSpPr>
          <p:cNvPr id="3" name="Segnaposto contenuto 2">
            <a:extLst>
              <a:ext uri="{FF2B5EF4-FFF2-40B4-BE49-F238E27FC236}">
                <a16:creationId xmlns:a16="http://schemas.microsoft.com/office/drawing/2014/main" id="{89D28667-5E9F-004C-8D4D-A9D4AF72B990}"/>
              </a:ext>
            </a:extLst>
          </p:cNvPr>
          <p:cNvSpPr>
            <a:spLocks noGrp="1"/>
          </p:cNvSpPr>
          <p:nvPr>
            <p:ph idx="1"/>
          </p:nvPr>
        </p:nvSpPr>
        <p:spPr/>
        <p:txBody>
          <a:bodyPr/>
          <a:lstStyle/>
          <a:p>
            <a:r>
              <a:rPr lang="en-GB" b="1" dirty="0"/>
              <a:t>Secondary use of the personal data</a:t>
            </a:r>
            <a:r>
              <a:rPr lang="en-GB" dirty="0"/>
              <a:t>: the controller intends to further process the personal data for a purpose other than that for which the personal data were collected </a:t>
            </a:r>
          </a:p>
          <a:p>
            <a:endParaRPr lang="en-GB" dirty="0"/>
          </a:p>
          <a:p>
            <a:r>
              <a:rPr lang="en-GB" dirty="0"/>
              <a:t>Prior to that further processing, the controller shall provide the data subject with </a:t>
            </a:r>
            <a:r>
              <a:rPr lang="en-GB" b="1" dirty="0"/>
              <a:t>information on that other purpose </a:t>
            </a:r>
            <a:r>
              <a:rPr lang="en-GB" dirty="0"/>
              <a:t>and any relevant further information.</a:t>
            </a:r>
          </a:p>
          <a:p>
            <a:endParaRPr lang="it-IT" dirty="0"/>
          </a:p>
        </p:txBody>
      </p:sp>
      <p:sp>
        <p:nvSpPr>
          <p:cNvPr id="4" name="Segnaposto numero diapositiva 3">
            <a:extLst>
              <a:ext uri="{FF2B5EF4-FFF2-40B4-BE49-F238E27FC236}">
                <a16:creationId xmlns:a16="http://schemas.microsoft.com/office/drawing/2014/main" id="{6FE7C591-D1B8-DB4A-B4E5-A5C395B09B87}"/>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241361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General Data Protection Regulation (GDPR)</a:t>
            </a:r>
          </a:p>
        </p:txBody>
      </p:sp>
      <p:sp>
        <p:nvSpPr>
          <p:cNvPr id="3" name="Segnaposto contenuto 2"/>
          <p:cNvSpPr>
            <a:spLocks noGrp="1"/>
          </p:cNvSpPr>
          <p:nvPr>
            <p:ph idx="1"/>
          </p:nvPr>
        </p:nvSpPr>
        <p:spPr>
          <a:xfrm>
            <a:off x="428171" y="1361167"/>
            <a:ext cx="11478279" cy="5360308"/>
          </a:xfrm>
        </p:spPr>
        <p:txBody>
          <a:bodyPr>
            <a:normAutofit fontScale="92500" lnSpcReduction="20000"/>
          </a:bodyPr>
          <a:lstStyle/>
          <a:p>
            <a:r>
              <a:rPr lang="en-GB" dirty="0"/>
              <a:t>New regulation for data protection adopted by the EU in 2016.</a:t>
            </a:r>
            <a:br>
              <a:rPr lang="en-GB" dirty="0"/>
            </a:br>
            <a:endParaRPr lang="en-GB" dirty="0"/>
          </a:p>
          <a:p>
            <a:r>
              <a:rPr lang="en-GB" dirty="0"/>
              <a:t>GDPR is the most comprehensive and progressive data </a:t>
            </a:r>
            <a:br>
              <a:rPr lang="en-GB" dirty="0"/>
            </a:br>
            <a:r>
              <a:rPr lang="en-GB" dirty="0"/>
              <a:t>protection regulation worldwide.</a:t>
            </a:r>
          </a:p>
          <a:p>
            <a:endParaRPr lang="en-GB" dirty="0"/>
          </a:p>
          <a:p>
            <a:r>
              <a:rPr lang="en-GB" dirty="0"/>
              <a:t>Many global laws are strongly influenced by the EU rules, which are considered the gold standard in data protection law.</a:t>
            </a:r>
          </a:p>
          <a:p>
            <a:endParaRPr lang="en-GB" dirty="0"/>
          </a:p>
          <a:p>
            <a:r>
              <a:rPr lang="en-US" dirty="0"/>
              <a:t>Each EU member state adopted a national regulation on data protection that is compliant with the GDPR. </a:t>
            </a:r>
          </a:p>
          <a:p>
            <a:pPr lvl="1"/>
            <a:r>
              <a:rPr lang="it-IT" dirty="0" err="1"/>
              <a:t>Italian</a:t>
            </a:r>
            <a:r>
              <a:rPr lang="it-IT" dirty="0"/>
              <a:t> law: </a:t>
            </a:r>
            <a:r>
              <a:rPr lang="pt-BR" b="1" dirty="0"/>
              <a:t>DECRETO LEGISLATIVO 10 agosto 2018, n. 101</a:t>
            </a:r>
            <a:r>
              <a:rPr lang="pt-BR" dirty="0"/>
              <a:t>. </a:t>
            </a:r>
            <a:r>
              <a:rPr lang="it-IT" dirty="0"/>
              <a:t>Disposizioni per l'adeguamento della normativa nazionale alle disposizioni del regolamento (UE) 2016/679 del Parlamento europeo e del Consiglio, del 27 aprile 2016, relativo alla protezione delle persone fisiche con riguardo al trattamento dei dati personali, </a:t>
            </a:r>
            <a:r>
              <a:rPr lang="it-IT" dirty="0" err="1"/>
              <a:t>nonchè</a:t>
            </a:r>
            <a:r>
              <a:rPr lang="it-IT" dirty="0"/>
              <a:t> alla libera circolazione di tali dati e che abroga la direttiva 95/46/CE (regolamento generale sulla protezione dei dati). </a:t>
            </a:r>
          </a:p>
          <a:p>
            <a:pPr lvl="1"/>
            <a:endParaRPr lang="it-IT" dirty="0"/>
          </a:p>
          <a:p>
            <a:r>
              <a:rPr lang="en-GB" dirty="0"/>
              <a:t>The GDPR also applies to entities not established in the EU who offer goods and services to individuals in the EU or monitor their behaviour. </a:t>
            </a:r>
          </a:p>
          <a:p>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4</a:t>
            </a:fld>
            <a:endParaRPr lang="en-GB"/>
          </a:p>
        </p:txBody>
      </p:sp>
      <p:pic>
        <p:nvPicPr>
          <p:cNvPr id="6" name="Picture 5" descr="A pink sign with a green shield and a padlock&#10;&#10;Description automatically generated">
            <a:extLst>
              <a:ext uri="{FF2B5EF4-FFF2-40B4-BE49-F238E27FC236}">
                <a16:creationId xmlns:a16="http://schemas.microsoft.com/office/drawing/2014/main" id="{DBC7A86F-BDD0-15BB-6703-93029BFE5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45" y="1361167"/>
            <a:ext cx="1402573" cy="1402573"/>
          </a:xfrm>
          <a:prstGeom prst="rect">
            <a:avLst/>
          </a:prstGeom>
        </p:spPr>
      </p:pic>
    </p:spTree>
    <p:extLst>
      <p:ext uri="{BB962C8B-B14F-4D97-AF65-F5344CB8AC3E}">
        <p14:creationId xmlns:p14="http://schemas.microsoft.com/office/powerpoint/2010/main" val="31115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GDPR</a:t>
            </a:r>
            <a:endParaRPr lang="en-GB" dirty="0"/>
          </a:p>
        </p:txBody>
      </p:sp>
      <p:sp>
        <p:nvSpPr>
          <p:cNvPr id="3" name="Segnaposto contenuto 2"/>
          <p:cNvSpPr>
            <a:spLocks noGrp="1"/>
          </p:cNvSpPr>
          <p:nvPr>
            <p:ph idx="1"/>
          </p:nvPr>
        </p:nvSpPr>
        <p:spPr>
          <a:xfrm>
            <a:off x="428172" y="1361167"/>
            <a:ext cx="9374196" cy="4858203"/>
          </a:xfrm>
        </p:spPr>
        <p:txBody>
          <a:bodyPr/>
          <a:lstStyle/>
          <a:p>
            <a:r>
              <a:rPr lang="en-GB" dirty="0"/>
              <a:t>The GDPR substituted the </a:t>
            </a:r>
            <a:r>
              <a:rPr lang="en-GB" b="1" dirty="0"/>
              <a:t>1995 Data Protection Directive, </a:t>
            </a:r>
            <a:r>
              <a:rPr lang="en-GB" dirty="0"/>
              <a:t>adopted when there was no massive use of the Internet. </a:t>
            </a:r>
          </a:p>
          <a:p>
            <a:endParaRPr lang="en-GB" dirty="0"/>
          </a:p>
          <a:p>
            <a:r>
              <a:rPr lang="en-GB" dirty="0"/>
              <a:t>Over the last 25 years, technology has transformed our lives in ways nobody could have imagined so a review of the rules was needed.</a:t>
            </a:r>
          </a:p>
          <a:p>
            <a:endParaRPr lang="it-IT" dirty="0"/>
          </a:p>
          <a:p>
            <a:r>
              <a:rPr lang="en-GB" dirty="0"/>
              <a:t>The GDPR reinforces a wide range of existing rights and establishes new ones</a:t>
            </a:r>
          </a:p>
          <a:p>
            <a:pPr lvl="1"/>
            <a:r>
              <a:rPr lang="en-GB" dirty="0"/>
              <a:t>Example: the right to erasure (right to be forgotten) </a:t>
            </a:r>
            <a:r>
              <a:rPr lang="en-GB" dirty="0">
                <a:sym typeface="Wingdings" panose="05000000000000000000" pitchFamily="2" charset="2"/>
              </a:rPr>
              <a:t> </a:t>
            </a:r>
            <a:r>
              <a:rPr lang="en-GB" dirty="0"/>
              <a:t>You can request at any time that an organisation delete all your personal data</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pic>
        <p:nvPicPr>
          <p:cNvPr id="7" name="Picture 6" descr="A pink sign with a green shield and a padlock&#10;&#10;Description automatically generated">
            <a:extLst>
              <a:ext uri="{FF2B5EF4-FFF2-40B4-BE49-F238E27FC236}">
                <a16:creationId xmlns:a16="http://schemas.microsoft.com/office/drawing/2014/main" id="{E2F51013-45A0-B5CD-FCEE-1E1AB0271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45" y="1361167"/>
            <a:ext cx="1402573" cy="1402573"/>
          </a:xfrm>
          <a:prstGeom prst="rect">
            <a:avLst/>
          </a:prstGeom>
        </p:spPr>
      </p:pic>
    </p:spTree>
    <p:extLst>
      <p:ext uri="{BB962C8B-B14F-4D97-AF65-F5344CB8AC3E}">
        <p14:creationId xmlns:p14="http://schemas.microsoft.com/office/powerpoint/2010/main" val="149479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Living and dead </a:t>
            </a:r>
            <a:r>
              <a:rPr lang="it-IT" dirty="0" err="1"/>
              <a:t>individuals</a:t>
            </a:r>
            <a:endParaRPr lang="en-GB" dirty="0"/>
          </a:p>
        </p:txBody>
      </p:sp>
      <p:sp>
        <p:nvSpPr>
          <p:cNvPr id="3" name="Segnaposto contenuto 2"/>
          <p:cNvSpPr>
            <a:spLocks noGrp="1"/>
          </p:cNvSpPr>
          <p:nvPr>
            <p:ph idx="1"/>
          </p:nvPr>
        </p:nvSpPr>
        <p:spPr/>
        <p:txBody>
          <a:bodyPr/>
          <a:lstStyle/>
          <a:p>
            <a:r>
              <a:rPr lang="en-US" dirty="0"/>
              <a:t>The GDPR only applies to the personal data related to an </a:t>
            </a:r>
            <a:r>
              <a:rPr lang="en-US" b="1" dirty="0"/>
              <a:t>identifiable living individual. </a:t>
            </a:r>
          </a:p>
          <a:p>
            <a:endParaRPr lang="en-US" b="1" dirty="0"/>
          </a:p>
          <a:p>
            <a:r>
              <a:rPr lang="en-US" dirty="0"/>
              <a:t>Information relating to a dead person is not subject to the GDPR.</a:t>
            </a:r>
          </a:p>
          <a:p>
            <a:endParaRPr lang="en-US" dirty="0"/>
          </a:p>
          <a:p>
            <a:r>
              <a:rPr lang="en-US" dirty="0"/>
              <a:t>Single member states are allowed to define their own rules for</a:t>
            </a:r>
            <a:br>
              <a:rPr lang="en-US" dirty="0"/>
            </a:br>
            <a:r>
              <a:rPr lang="en-US" dirty="0"/>
              <a:t>the protection of dead people. </a:t>
            </a:r>
          </a:p>
          <a:p>
            <a:endParaRPr lang="en-US" dirty="0"/>
          </a:p>
          <a:p>
            <a:r>
              <a:rPr lang="en-US" dirty="0"/>
              <a:t>Italy has extended the application of the GDPR to dead </a:t>
            </a:r>
            <a:br>
              <a:rPr lang="en-US" dirty="0"/>
            </a:br>
            <a:r>
              <a:rPr lang="en-US" dirty="0"/>
              <a:t>people with the regulation </a:t>
            </a:r>
            <a:r>
              <a:rPr lang="en-US" dirty="0" err="1"/>
              <a:t>Decreto</a:t>
            </a:r>
            <a:r>
              <a:rPr lang="en-US" dirty="0"/>
              <a:t> </a:t>
            </a:r>
            <a:r>
              <a:rPr lang="en-US" dirty="0" err="1"/>
              <a:t>Legislativo</a:t>
            </a:r>
            <a:r>
              <a:rPr lang="en-US" dirty="0"/>
              <a:t> 101/2018.</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pic>
        <p:nvPicPr>
          <p:cNvPr id="5" name="Picture 4" descr="A map of italy with different colors&#10;&#10;Description automatically generated">
            <a:extLst>
              <a:ext uri="{FF2B5EF4-FFF2-40B4-BE49-F238E27FC236}">
                <a16:creationId xmlns:a16="http://schemas.microsoft.com/office/drawing/2014/main" id="{9C11837B-6171-2647-BA94-7C6823320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411" y="3974123"/>
            <a:ext cx="2081124" cy="2081124"/>
          </a:xfrm>
          <a:prstGeom prst="rect">
            <a:avLst/>
          </a:prstGeom>
        </p:spPr>
      </p:pic>
    </p:spTree>
    <p:extLst>
      <p:ext uri="{BB962C8B-B14F-4D97-AF65-F5344CB8AC3E}">
        <p14:creationId xmlns:p14="http://schemas.microsoft.com/office/powerpoint/2010/main" val="126291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Data </a:t>
            </a:r>
            <a:r>
              <a:rPr lang="it-IT" dirty="0" err="1"/>
              <a:t>subject</a:t>
            </a:r>
            <a:r>
              <a:rPr lang="it-IT" dirty="0"/>
              <a:t>, controller, processor, and </a:t>
            </a:r>
            <a:r>
              <a:rPr lang="it-IT" dirty="0" err="1"/>
              <a:t>Recipient</a:t>
            </a:r>
            <a:endParaRPr lang="en-GB" dirty="0"/>
          </a:p>
        </p:txBody>
      </p:sp>
      <p:sp>
        <p:nvSpPr>
          <p:cNvPr id="3" name="Segnaposto contenuto 2"/>
          <p:cNvSpPr>
            <a:spLocks noGrp="1"/>
          </p:cNvSpPr>
          <p:nvPr>
            <p:ph idx="1"/>
          </p:nvPr>
        </p:nvSpPr>
        <p:spPr>
          <a:xfrm>
            <a:off x="428172" y="1361167"/>
            <a:ext cx="9782628" cy="4858203"/>
          </a:xfrm>
        </p:spPr>
        <p:txBody>
          <a:bodyPr>
            <a:normAutofit fontScale="92500" lnSpcReduction="10000"/>
          </a:bodyPr>
          <a:lstStyle/>
          <a:p>
            <a:pPr>
              <a:spcAft>
                <a:spcPts val="600"/>
              </a:spcAft>
            </a:pPr>
            <a:r>
              <a:rPr lang="it-IT" b="1" dirty="0"/>
              <a:t>Data </a:t>
            </a:r>
            <a:r>
              <a:rPr lang="it-IT" b="1" dirty="0" err="1"/>
              <a:t>subject</a:t>
            </a:r>
            <a:r>
              <a:rPr lang="it-IT" b="1" dirty="0"/>
              <a:t>: </a:t>
            </a:r>
            <a:r>
              <a:rPr lang="en-GB" dirty="0"/>
              <a:t>the person whose personal data are collected, held or processed.</a:t>
            </a:r>
            <a:endParaRPr lang="en-GB" b="1" dirty="0"/>
          </a:p>
          <a:p>
            <a:pPr>
              <a:spcAft>
                <a:spcPts val="600"/>
              </a:spcAft>
            </a:pPr>
            <a:r>
              <a:rPr lang="en-GB" b="1" dirty="0"/>
              <a:t>Data controller</a:t>
            </a:r>
            <a:r>
              <a:rPr lang="en-GB" dirty="0"/>
              <a:t>: the natural or legal person, public authority, agency or other body which, alone or jointly with others, determines the purposes and means of the processing of personal data.</a:t>
            </a:r>
          </a:p>
          <a:p>
            <a:pPr lvl="1">
              <a:spcAft>
                <a:spcPts val="600"/>
              </a:spcAft>
            </a:pPr>
            <a:r>
              <a:rPr lang="en-GB" dirty="0"/>
              <a:t>It is the official responsible for data protection. </a:t>
            </a:r>
          </a:p>
          <a:p>
            <a:pPr lvl="1">
              <a:spcAft>
                <a:spcPts val="600"/>
              </a:spcAft>
            </a:pPr>
            <a:r>
              <a:rPr lang="en-GB" dirty="0"/>
              <a:t>The actual processing may be delegated to another party, called the data processor.</a:t>
            </a:r>
          </a:p>
          <a:p>
            <a:pPr>
              <a:spcAft>
                <a:spcPts val="600"/>
              </a:spcAft>
            </a:pPr>
            <a:r>
              <a:rPr lang="en-GB" b="1" dirty="0"/>
              <a:t>Data processor</a:t>
            </a:r>
            <a:r>
              <a:rPr lang="en-GB" dirty="0"/>
              <a:t>: a natural or legal person, public authority, agency or other body which processes personal data on behalf of the controller.</a:t>
            </a:r>
          </a:p>
          <a:p>
            <a:pPr lvl="1">
              <a:spcAft>
                <a:spcPts val="600"/>
              </a:spcAft>
            </a:pPr>
            <a:r>
              <a:rPr lang="en-GB" dirty="0"/>
              <a:t>The processor only acts "on behalf of the controller" subject to his instructions.</a:t>
            </a:r>
          </a:p>
          <a:p>
            <a:pPr lvl="1">
              <a:spcAft>
                <a:spcPts val="600"/>
              </a:spcAft>
            </a:pPr>
            <a:r>
              <a:rPr lang="it-IT" dirty="0"/>
              <a:t>The processor </a:t>
            </a:r>
            <a:r>
              <a:rPr lang="it-IT" dirty="0" err="1"/>
              <a:t>may</a:t>
            </a:r>
            <a:r>
              <a:rPr lang="it-IT" dirty="0"/>
              <a:t> </a:t>
            </a:r>
            <a:r>
              <a:rPr lang="en-GB" dirty="0"/>
              <a:t>have recourse to a </a:t>
            </a:r>
            <a:r>
              <a:rPr lang="en-GB" b="1" dirty="0"/>
              <a:t>subcontractor</a:t>
            </a:r>
            <a:r>
              <a:rPr lang="en-GB" dirty="0"/>
              <a:t> who processes the data on his behalf.</a:t>
            </a:r>
          </a:p>
          <a:p>
            <a:pPr>
              <a:spcAft>
                <a:spcPts val="600"/>
              </a:spcAft>
            </a:pPr>
            <a:r>
              <a:rPr lang="en-GB" b="1" dirty="0"/>
              <a:t>Recipient</a:t>
            </a:r>
            <a:r>
              <a:rPr lang="en-GB" dirty="0"/>
              <a:t>: a natural or legal person, public authority, agency or another body, to which the personal data are disclosed.</a:t>
            </a:r>
          </a:p>
        </p:txBody>
      </p:sp>
      <p:sp>
        <p:nvSpPr>
          <p:cNvPr id="4" name="Segnaposto numero diapositiva 3"/>
          <p:cNvSpPr>
            <a:spLocks noGrp="1"/>
          </p:cNvSpPr>
          <p:nvPr>
            <p:ph type="sldNum" sz="quarter" idx="12"/>
          </p:nvPr>
        </p:nvSpPr>
        <p:spPr/>
        <p:txBody>
          <a:bodyPr/>
          <a:lstStyle/>
          <a:p>
            <a:fld id="{31DE2C5B-556E-47B8-A792-024C2FCA4ACC}" type="slidenum">
              <a:rPr lang="en-GB" smtClean="0"/>
              <a:t>7</a:t>
            </a:fld>
            <a:endParaRPr lang="en-GB"/>
          </a:p>
        </p:txBody>
      </p:sp>
      <p:pic>
        <p:nvPicPr>
          <p:cNvPr id="6" name="Picture 5" descr="A person in a suit and tie&#10;&#10;Description automatically generated">
            <a:extLst>
              <a:ext uri="{FF2B5EF4-FFF2-40B4-BE49-F238E27FC236}">
                <a16:creationId xmlns:a16="http://schemas.microsoft.com/office/drawing/2014/main" id="{4E4ECC5C-7BEA-963B-9491-8DEF5486F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368" y="1224187"/>
            <a:ext cx="1371600" cy="1371600"/>
          </a:xfrm>
          <a:prstGeom prst="rect">
            <a:avLst/>
          </a:prstGeom>
        </p:spPr>
      </p:pic>
    </p:spTree>
    <p:extLst>
      <p:ext uri="{BB962C8B-B14F-4D97-AF65-F5344CB8AC3E}">
        <p14:creationId xmlns:p14="http://schemas.microsoft.com/office/powerpoint/2010/main" val="11042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DFCE0-B074-D749-4446-F4FB6DD21CD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9754ECA-0960-49CE-54ED-6A2C846CCFE4}"/>
              </a:ext>
            </a:extLst>
          </p:cNvPr>
          <p:cNvSpPr>
            <a:spLocks noGrp="1"/>
          </p:cNvSpPr>
          <p:nvPr>
            <p:ph type="title"/>
          </p:nvPr>
        </p:nvSpPr>
        <p:spPr/>
        <p:txBody>
          <a:bodyPr/>
          <a:lstStyle/>
          <a:p>
            <a:r>
              <a:rPr lang="it-IT" dirty="0"/>
              <a:t>Data </a:t>
            </a:r>
            <a:r>
              <a:rPr lang="it-IT" dirty="0" err="1"/>
              <a:t>protection</a:t>
            </a:r>
            <a:r>
              <a:rPr lang="it-IT" dirty="0"/>
              <a:t> </a:t>
            </a:r>
            <a:r>
              <a:rPr lang="it-IT" dirty="0" err="1"/>
              <a:t>officer</a:t>
            </a:r>
            <a:r>
              <a:rPr lang="it-IT" dirty="0"/>
              <a:t> (DPO)</a:t>
            </a:r>
          </a:p>
        </p:txBody>
      </p:sp>
      <p:sp>
        <p:nvSpPr>
          <p:cNvPr id="3" name="Segnaposto contenuto 2">
            <a:extLst>
              <a:ext uri="{FF2B5EF4-FFF2-40B4-BE49-F238E27FC236}">
                <a16:creationId xmlns:a16="http://schemas.microsoft.com/office/drawing/2014/main" id="{4DB1CEF3-839B-C6FF-14F7-9072561C10CD}"/>
              </a:ext>
            </a:extLst>
          </p:cNvPr>
          <p:cNvSpPr>
            <a:spLocks noGrp="1"/>
          </p:cNvSpPr>
          <p:nvPr>
            <p:ph idx="1"/>
          </p:nvPr>
        </p:nvSpPr>
        <p:spPr>
          <a:xfrm>
            <a:off x="428172" y="1361167"/>
            <a:ext cx="10136196" cy="5334907"/>
          </a:xfrm>
        </p:spPr>
        <p:txBody>
          <a:bodyPr>
            <a:normAutofit fontScale="92500" lnSpcReduction="10000"/>
          </a:bodyPr>
          <a:lstStyle/>
          <a:p>
            <a:r>
              <a:rPr lang="en-GB" b="1" dirty="0"/>
              <a:t>Data protection officer (DPO): </a:t>
            </a:r>
            <a:r>
              <a:rPr lang="en-GB" dirty="0"/>
              <a:t>expert in data protection regulation and practices.</a:t>
            </a:r>
          </a:p>
          <a:p>
            <a:endParaRPr lang="en-GB" dirty="0"/>
          </a:p>
          <a:p>
            <a:r>
              <a:rPr lang="en-GB" dirty="0"/>
              <a:t>The controller and the processor shall designate a DPO</a:t>
            </a:r>
            <a:r>
              <a:rPr lang="en-GB" b="1" dirty="0"/>
              <a:t> </a:t>
            </a:r>
            <a:r>
              <a:rPr lang="en-GB" dirty="0"/>
              <a:t>if: </a:t>
            </a:r>
          </a:p>
          <a:p>
            <a:pPr lvl="1"/>
            <a:r>
              <a:rPr lang="en-GB" sz="2200" dirty="0"/>
              <a:t>the processing is carried out by a public authority or body; </a:t>
            </a:r>
          </a:p>
          <a:p>
            <a:pPr lvl="1"/>
            <a:r>
              <a:rPr lang="en-GB" sz="2200" dirty="0"/>
              <a:t>regular and systematic monitoring of data subjects on a large scale;</a:t>
            </a:r>
          </a:p>
          <a:p>
            <a:pPr lvl="1"/>
            <a:r>
              <a:rPr lang="en-GB" sz="2200" dirty="0"/>
              <a:t>processing on a large scale of the special categories of data.</a:t>
            </a:r>
          </a:p>
          <a:p>
            <a:pPr lvl="1"/>
            <a:endParaRPr lang="en-GB" sz="2200" dirty="0"/>
          </a:p>
          <a:p>
            <a:r>
              <a:rPr lang="en-GB" dirty="0"/>
              <a:t>Tasks of the DPO: </a:t>
            </a:r>
          </a:p>
          <a:p>
            <a:pPr lvl="1"/>
            <a:r>
              <a:rPr lang="en-GB" sz="2200" dirty="0"/>
              <a:t>to inform and advise the controller or the processor of their obligations according to the GDPR</a:t>
            </a:r>
          </a:p>
          <a:p>
            <a:pPr lvl="1"/>
            <a:r>
              <a:rPr lang="en-GB" sz="2200" dirty="0"/>
              <a:t>to monitor the compliance with GDPR</a:t>
            </a:r>
          </a:p>
          <a:p>
            <a:pPr lvl="1"/>
            <a:r>
              <a:rPr lang="en-GB" sz="2200" dirty="0"/>
              <a:t>to provide advice as regards the data protection </a:t>
            </a:r>
          </a:p>
          <a:p>
            <a:pPr lvl="1"/>
            <a:r>
              <a:rPr lang="en-GB" sz="2200" dirty="0"/>
              <a:t>to cooperate with data protection authorities</a:t>
            </a:r>
          </a:p>
          <a:p>
            <a:pPr lvl="1"/>
            <a:r>
              <a:rPr lang="en-GB" sz="2200" dirty="0"/>
              <a:t>to act a contact point between the controller, the processor and the data protection authorities.  </a:t>
            </a:r>
          </a:p>
          <a:p>
            <a:pPr lvl="1"/>
            <a:endParaRPr lang="it-IT" sz="2400" dirty="0"/>
          </a:p>
          <a:p>
            <a:endParaRPr lang="en-GB" sz="2800" dirty="0"/>
          </a:p>
          <a:p>
            <a:endParaRPr lang="it-IT" dirty="0"/>
          </a:p>
          <a:p>
            <a:endParaRPr lang="it-IT" dirty="0"/>
          </a:p>
        </p:txBody>
      </p:sp>
      <p:sp>
        <p:nvSpPr>
          <p:cNvPr id="4" name="Segnaposto numero diapositiva 3">
            <a:extLst>
              <a:ext uri="{FF2B5EF4-FFF2-40B4-BE49-F238E27FC236}">
                <a16:creationId xmlns:a16="http://schemas.microsoft.com/office/drawing/2014/main" id="{E4BDBB91-0B4F-5423-7541-2530D6591E5F}"/>
              </a:ext>
            </a:extLst>
          </p:cNvPr>
          <p:cNvSpPr>
            <a:spLocks noGrp="1"/>
          </p:cNvSpPr>
          <p:nvPr>
            <p:ph type="sldNum" sz="quarter" idx="12"/>
          </p:nvPr>
        </p:nvSpPr>
        <p:spPr/>
        <p:txBody>
          <a:bodyPr/>
          <a:lstStyle/>
          <a:p>
            <a:fld id="{31DE2C5B-556E-47B8-A792-024C2FCA4ACC}" type="slidenum">
              <a:rPr lang="en-GB" smtClean="0"/>
              <a:t>8</a:t>
            </a:fld>
            <a:endParaRPr lang="en-GB"/>
          </a:p>
        </p:txBody>
      </p:sp>
      <p:pic>
        <p:nvPicPr>
          <p:cNvPr id="5" name="Picture 4" descr="A person in a suit and tie&#10;&#10;Description automatically generated">
            <a:extLst>
              <a:ext uri="{FF2B5EF4-FFF2-40B4-BE49-F238E27FC236}">
                <a16:creationId xmlns:a16="http://schemas.microsoft.com/office/drawing/2014/main" id="{835914D6-AF8A-F780-8492-8828B49D1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368" y="1224187"/>
            <a:ext cx="1371600" cy="1371600"/>
          </a:xfrm>
          <a:prstGeom prst="rect">
            <a:avLst/>
          </a:prstGeom>
        </p:spPr>
      </p:pic>
    </p:spTree>
    <p:extLst>
      <p:ext uri="{BB962C8B-B14F-4D97-AF65-F5344CB8AC3E}">
        <p14:creationId xmlns:p14="http://schemas.microsoft.com/office/powerpoint/2010/main" val="392683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7E341-4C48-E4B1-DDC5-CAF804A0343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CFCC524-3D27-B54A-3F7D-5982EB9B57BA}"/>
              </a:ext>
            </a:extLst>
          </p:cNvPr>
          <p:cNvPicPr>
            <a:picLocks noChangeAspect="1"/>
          </p:cNvPicPr>
          <p:nvPr/>
        </p:nvPicPr>
        <p:blipFill rotWithShape="1">
          <a:blip r:embed="rId2"/>
          <a:srcRect l="17133" t="38199" r="14343" b="36701"/>
          <a:stretch/>
        </p:blipFill>
        <p:spPr>
          <a:xfrm>
            <a:off x="8563228" y="1427063"/>
            <a:ext cx="3403946" cy="651673"/>
          </a:xfrm>
          <a:prstGeom prst="rect">
            <a:avLst/>
          </a:prstGeom>
        </p:spPr>
      </p:pic>
      <p:sp>
        <p:nvSpPr>
          <p:cNvPr id="2" name="Titolo 1">
            <a:extLst>
              <a:ext uri="{FF2B5EF4-FFF2-40B4-BE49-F238E27FC236}">
                <a16:creationId xmlns:a16="http://schemas.microsoft.com/office/drawing/2014/main" id="{574F2FF2-7298-CA4A-9F14-7EDDCF3D5B98}"/>
              </a:ext>
            </a:extLst>
          </p:cNvPr>
          <p:cNvSpPr>
            <a:spLocks noGrp="1"/>
          </p:cNvSpPr>
          <p:nvPr>
            <p:ph type="title"/>
          </p:nvPr>
        </p:nvSpPr>
        <p:spPr/>
        <p:txBody>
          <a:bodyPr/>
          <a:lstStyle/>
          <a:p>
            <a:r>
              <a:rPr lang="it-IT" dirty="0"/>
              <a:t>Data </a:t>
            </a:r>
            <a:r>
              <a:rPr lang="it-IT" dirty="0" err="1"/>
              <a:t>protection</a:t>
            </a:r>
            <a:r>
              <a:rPr lang="it-IT" dirty="0"/>
              <a:t> </a:t>
            </a:r>
            <a:r>
              <a:rPr lang="it-IT" dirty="0" err="1"/>
              <a:t>authorities</a:t>
            </a:r>
            <a:endParaRPr lang="en-GB" dirty="0"/>
          </a:p>
        </p:txBody>
      </p:sp>
      <p:sp>
        <p:nvSpPr>
          <p:cNvPr id="3" name="Segnaposto contenuto 2">
            <a:extLst>
              <a:ext uri="{FF2B5EF4-FFF2-40B4-BE49-F238E27FC236}">
                <a16:creationId xmlns:a16="http://schemas.microsoft.com/office/drawing/2014/main" id="{203814CA-D1AB-A769-E597-48A6CF758066}"/>
              </a:ext>
            </a:extLst>
          </p:cNvPr>
          <p:cNvSpPr>
            <a:spLocks noGrp="1"/>
          </p:cNvSpPr>
          <p:nvPr>
            <p:ph idx="1"/>
          </p:nvPr>
        </p:nvSpPr>
        <p:spPr>
          <a:xfrm>
            <a:off x="428172" y="1361167"/>
            <a:ext cx="10233732" cy="5236278"/>
          </a:xfrm>
        </p:spPr>
        <p:txBody>
          <a:bodyPr>
            <a:normAutofit fontScale="92500" lnSpcReduction="10000"/>
          </a:bodyPr>
          <a:lstStyle/>
          <a:p>
            <a:pPr>
              <a:spcAft>
                <a:spcPts val="1200"/>
              </a:spcAft>
            </a:pPr>
            <a:r>
              <a:rPr lang="en-GB" sz="2000" dirty="0"/>
              <a:t>National </a:t>
            </a:r>
            <a:r>
              <a:rPr lang="en-GB" sz="2000" b="1" dirty="0"/>
              <a:t>Data Protection Authorities (DPAs) </a:t>
            </a:r>
            <a:r>
              <a:rPr lang="en-GB" sz="2000" dirty="0"/>
              <a:t>or Regulators </a:t>
            </a:r>
            <a:br>
              <a:rPr lang="en-GB" sz="2000" dirty="0"/>
            </a:br>
            <a:r>
              <a:rPr lang="en-GB" sz="2000" dirty="0"/>
              <a:t>have been established to be the guardians of data protection.</a:t>
            </a:r>
          </a:p>
          <a:p>
            <a:pPr lvl="1">
              <a:spcAft>
                <a:spcPts val="1200"/>
              </a:spcAft>
            </a:pPr>
            <a:r>
              <a:rPr lang="it-IT" dirty="0"/>
              <a:t>The </a:t>
            </a:r>
            <a:r>
              <a:rPr lang="it-IT" dirty="0" err="1"/>
              <a:t>Italian</a:t>
            </a:r>
            <a:r>
              <a:rPr lang="it-IT" dirty="0"/>
              <a:t> </a:t>
            </a:r>
            <a:r>
              <a:rPr lang="it-IT" dirty="0" err="1"/>
              <a:t>one</a:t>
            </a:r>
            <a:r>
              <a:rPr lang="it-IT" dirty="0"/>
              <a:t> </a:t>
            </a:r>
            <a:r>
              <a:rPr lang="it-IT" dirty="0" err="1"/>
              <a:t>is</a:t>
            </a:r>
            <a:r>
              <a:rPr lang="it-IT" dirty="0"/>
              <a:t>: </a:t>
            </a:r>
            <a:r>
              <a:rPr lang="it-IT" b="1" dirty="0"/>
              <a:t>Garante per la protezione dei dati personali </a:t>
            </a:r>
            <a:r>
              <a:rPr lang="it-IT" dirty="0"/>
              <a:t>(</a:t>
            </a:r>
            <a:r>
              <a:rPr lang="en-GB" b="1" dirty="0">
                <a:hlinkClick r:id="rId3"/>
              </a:rPr>
              <a:t>http://www.garanteprivacy.it/</a:t>
            </a:r>
            <a:r>
              <a:rPr lang="it-IT" dirty="0"/>
              <a:t>)</a:t>
            </a:r>
          </a:p>
          <a:p>
            <a:pPr lvl="1">
              <a:spcAft>
                <a:spcPts val="1200"/>
              </a:spcAft>
            </a:pPr>
            <a:endParaRPr lang="en-GB" dirty="0"/>
          </a:p>
          <a:p>
            <a:pPr>
              <a:spcAft>
                <a:spcPts val="1200"/>
              </a:spcAft>
            </a:pPr>
            <a:r>
              <a:rPr lang="en-GB" sz="2000" dirty="0"/>
              <a:t>DPAs have the power to investigate, detect and punish violations of data protection rights and obligations.</a:t>
            </a:r>
          </a:p>
          <a:p>
            <a:pPr>
              <a:spcAft>
                <a:spcPts val="1200"/>
              </a:spcAft>
            </a:pPr>
            <a:endParaRPr lang="en-GB" sz="2000" dirty="0"/>
          </a:p>
          <a:p>
            <a:pPr>
              <a:spcAft>
                <a:spcPts val="1200"/>
              </a:spcAft>
            </a:pPr>
            <a:r>
              <a:rPr lang="en-GB" sz="2000" dirty="0"/>
              <a:t>In the EU, DPAs must be </a:t>
            </a:r>
            <a:r>
              <a:rPr lang="en-GB" sz="2000" b="1" dirty="0"/>
              <a:t>independent of any political, governmental or other influence</a:t>
            </a:r>
            <a:r>
              <a:rPr lang="en-GB" sz="2000" dirty="0"/>
              <a:t>.</a:t>
            </a:r>
          </a:p>
          <a:p>
            <a:pPr>
              <a:spcAft>
                <a:spcPts val="1200"/>
              </a:spcAft>
            </a:pPr>
            <a:endParaRPr lang="en-GB" sz="2000" dirty="0"/>
          </a:p>
          <a:p>
            <a:pPr>
              <a:spcAft>
                <a:spcPts val="1200"/>
              </a:spcAft>
            </a:pPr>
            <a:r>
              <a:rPr lang="en-GB" sz="2000" b="1" dirty="0"/>
              <a:t>European Data Protection Supervisor (EDPS): </a:t>
            </a:r>
            <a:r>
              <a:rPr lang="en-GB" sz="2000" dirty="0"/>
              <a:t>independent supervisory authority responsible for ensuring that EU institutions and bodies comply with data protection law when processing personal data.</a:t>
            </a:r>
          </a:p>
        </p:txBody>
      </p:sp>
      <p:sp>
        <p:nvSpPr>
          <p:cNvPr id="4" name="Segnaposto numero diapositiva 3">
            <a:extLst>
              <a:ext uri="{FF2B5EF4-FFF2-40B4-BE49-F238E27FC236}">
                <a16:creationId xmlns:a16="http://schemas.microsoft.com/office/drawing/2014/main" id="{480725FE-5D36-4454-1183-4604BD92C962}"/>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346666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3333</Words>
  <Application>Microsoft Macintosh PowerPoint</Application>
  <PresentationFormat>Widescreen</PresentationFormat>
  <Paragraphs>327</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Courier New</vt:lpstr>
      <vt:lpstr>Palatino Linotype</vt:lpstr>
      <vt:lpstr>Times New Roman</vt:lpstr>
      <vt:lpstr>Wingdings</vt:lpstr>
      <vt:lpstr>Tema di Office</vt:lpstr>
      <vt:lpstr>PowerPoint Presentation</vt:lpstr>
      <vt:lpstr>Privacy</vt:lpstr>
      <vt:lpstr>Data protection</vt:lpstr>
      <vt:lpstr>General Data Protection Regulation (GDPR)</vt:lpstr>
      <vt:lpstr>GDPR</vt:lpstr>
      <vt:lpstr>Living and dead individuals</vt:lpstr>
      <vt:lpstr>Data subject, controller, processor, and Recipient</vt:lpstr>
      <vt:lpstr>Data protection officer (DPO)</vt:lpstr>
      <vt:lpstr>Data protection authorities</vt:lpstr>
      <vt:lpstr>Restrictions to the application of GDPR</vt:lpstr>
      <vt:lpstr>Pseudonymised and anonymised data</vt:lpstr>
      <vt:lpstr>Pseudonymised and anonymised data</vt:lpstr>
      <vt:lpstr>GDPR: seven main principles</vt:lpstr>
      <vt:lpstr>GDPR: seven main principles</vt:lpstr>
      <vt:lpstr>GDPR: seven main principles</vt:lpstr>
      <vt:lpstr>Data subjects rights under GDPR</vt:lpstr>
      <vt:lpstr>Data subjects rights under GDPR</vt:lpstr>
      <vt:lpstr>Data protection by design and by default</vt:lpstr>
      <vt:lpstr>Security measures</vt:lpstr>
      <vt:lpstr>Lawful basis for data processing under GDPR</vt:lpstr>
      <vt:lpstr>Consent</vt:lpstr>
      <vt:lpstr>Information to be provided before personal data collection</vt:lpstr>
      <vt:lpstr>Information to be provided before personal data collection</vt:lpstr>
      <vt:lpstr>Example: Informed consent form for participating in a research trial</vt:lpstr>
      <vt:lpstr>Example of an information sheet template</vt:lpstr>
      <vt:lpstr>Example of a consent form template</vt:lpstr>
      <vt:lpstr>Websites using cookies and GDPR</vt:lpstr>
      <vt:lpstr>Example of an informed consent form for the use of cookies</vt:lpstr>
      <vt:lpstr>Special categories of personal data (Art 9)</vt:lpstr>
      <vt:lpstr>Conditions for use of special categories of personal data</vt:lpstr>
      <vt:lpstr>Conditions for use of special categories of personal data</vt:lpstr>
      <vt:lpstr>Records of processing activities</vt:lpstr>
      <vt:lpstr>Records of processing activities</vt:lpstr>
      <vt:lpstr>Secondary use of the personal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887</cp:revision>
  <cp:lastPrinted>2022-05-08T20:17:57Z</cp:lastPrinted>
  <dcterms:created xsi:type="dcterms:W3CDTF">2021-07-19T09:08:13Z</dcterms:created>
  <dcterms:modified xsi:type="dcterms:W3CDTF">2024-02-02T09:48:09Z</dcterms:modified>
</cp:coreProperties>
</file>