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9" r:id="rId2"/>
    <p:sldId id="399" r:id="rId3"/>
    <p:sldId id="391" r:id="rId4"/>
    <p:sldId id="392" r:id="rId5"/>
    <p:sldId id="372" r:id="rId6"/>
    <p:sldId id="393" r:id="rId7"/>
    <p:sldId id="394" r:id="rId8"/>
    <p:sldId id="395" r:id="rId9"/>
    <p:sldId id="396" r:id="rId10"/>
    <p:sldId id="397" r:id="rId11"/>
    <p:sldId id="388" r:id="rId12"/>
    <p:sldId id="352" r:id="rId13"/>
    <p:sldId id="384" r:id="rId14"/>
    <p:sldId id="378" r:id="rId15"/>
    <p:sldId id="304" r:id="rId16"/>
    <p:sldId id="353" r:id="rId17"/>
    <p:sldId id="354" r:id="rId18"/>
    <p:sldId id="355" r:id="rId19"/>
    <p:sldId id="356" r:id="rId20"/>
    <p:sldId id="357" r:id="rId21"/>
    <p:sldId id="359" r:id="rId22"/>
    <p:sldId id="380" r:id="rId23"/>
    <p:sldId id="351" r:id="rId24"/>
    <p:sldId id="360" r:id="rId25"/>
    <p:sldId id="364" r:id="rId26"/>
    <p:sldId id="381" r:id="rId27"/>
    <p:sldId id="366" r:id="rId28"/>
    <p:sldId id="367" r:id="rId29"/>
    <p:sldId id="368" r:id="rId30"/>
    <p:sldId id="369" r:id="rId31"/>
    <p:sldId id="370" r:id="rId32"/>
    <p:sldId id="382" r:id="rId33"/>
    <p:sldId id="371" r:id="rId34"/>
    <p:sldId id="375" r:id="rId35"/>
    <p:sldId id="373" r:id="rId36"/>
    <p:sldId id="374" r:id="rId37"/>
    <p:sldId id="376" r:id="rId38"/>
    <p:sldId id="383" r:id="rId39"/>
    <p:sldId id="400" r:id="rId40"/>
    <p:sldId id="349" r:id="rId41"/>
    <p:sldId id="361" r:id="rId42"/>
    <p:sldId id="377" r:id="rId43"/>
    <p:sldId id="385" r:id="rId44"/>
    <p:sldId id="303" r:id="rId45"/>
    <p:sldId id="386" r:id="rId46"/>
    <p:sldId id="30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74" autoAdjust="0"/>
    <p:restoredTop sz="87702"/>
  </p:normalViewPr>
  <p:slideViewPr>
    <p:cSldViewPr snapToGrid="0">
      <p:cViewPr varScale="1">
        <p:scale>
          <a:sx n="173" d="100"/>
          <a:sy n="173" d="100"/>
        </p:scale>
        <p:origin x="36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03/04/23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24570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403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49253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285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889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099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7050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8824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44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8849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2794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530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widgets/ModalRoute-class.html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flutter.dev/cookbook/navigation/passing-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codelabs/async-await" TargetMode="External"/><Relationship Id="rId2" Type="http://schemas.openxmlformats.org/officeDocument/2006/relationships/hyperlink" Target="https://github.com/gcappon/bwthw/tree/master/lab_06-navig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cookbook/navig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Navigation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(correct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 pitchFamily="2" charset="0"/>
              </a:rPr>
              <a:t>Future&lt;void&gt;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	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Future&lt;void&gt;</a:t>
            </a:r>
            <a:r>
              <a:rPr lang="en-GB" sz="2000" dirty="0">
                <a:latin typeface="Courier" pitchFamily="2" charset="0"/>
              </a:rPr>
              <a:t> main()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lab_06-navigation/02-async_and_await.dart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Now ‘Done’ will be print  AFTER ‘Large latte’.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D9358-749C-7F4E-A88B-58E7FF00D449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DE5B7-4833-1548-A5DC-5FE26EFF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6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  <a:endParaRPr lang="en-GB" b="1" dirty="0"/>
          </a:p>
          <a:p>
            <a:r>
              <a:rPr lang="en-GB" b="1" dirty="0"/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E2B7-20F7-1C47-8496-8F860DC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5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general, apps are made of multiple screens (called </a:t>
            </a:r>
            <a:r>
              <a:rPr lang="en-IT" b="1" dirty="0"/>
              <a:t>routes</a:t>
            </a:r>
            <a:r>
              <a:rPr lang="en-IT" dirty="0"/>
              <a:t>) </a:t>
            </a:r>
          </a:p>
          <a:p>
            <a:endParaRPr lang="en-IT" dirty="0"/>
          </a:p>
          <a:p>
            <a:r>
              <a:rPr lang="en-IT" dirty="0"/>
              <a:t>How to navigate through routes?</a:t>
            </a:r>
          </a:p>
          <a:p>
            <a:endParaRPr lang="en-IT" dirty="0"/>
          </a:p>
          <a:p>
            <a:r>
              <a:rPr lang="en-IT" dirty="0"/>
              <a:t>How to pass things to routes and get values back from them?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a special class that allows to manage all of this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49552-EC7B-3445-8FB3-7A2FA42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80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b="1" dirty="0"/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EBEA5-13FB-0E44-99BF-9F9DA57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4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 fontScale="92500"/>
          </a:bodyPr>
          <a:lstStyle/>
          <a:p>
            <a:r>
              <a:rPr lang="en-IT" dirty="0"/>
              <a:t>First let’s see how to move between two routes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We will start from creating a simple two-routes app where the first route will act as homepage and the second will represent the route that will ideally contain the info on the user profile.</a:t>
            </a:r>
          </a:p>
          <a:p>
            <a:endParaRPr lang="en-IT" dirty="0"/>
          </a:p>
          <a:p>
            <a:r>
              <a:rPr lang="en-IT" dirty="0"/>
              <a:t>When the user taps the button on the homepage it will be directed to the profile page and viceversa</a:t>
            </a:r>
          </a:p>
        </p:txBody>
      </p:sp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8D6A7B-7B21-4C4E-9F90-3DFA0D807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61" y="1200148"/>
            <a:ext cx="2539587" cy="5495926"/>
          </a:xfrm>
          <a:prstGeom prst="rect">
            <a:avLst/>
          </a:prstGeom>
        </p:spPr>
      </p:pic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C1F2C1-A3D7-6C4A-8C08-691171715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590" y="1200148"/>
            <a:ext cx="2539586" cy="549592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62987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1D35E-C19B-1D4B-A56A-A9D111C2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422709" cy="5334907"/>
          </a:xfrm>
        </p:spPr>
        <p:txBody>
          <a:bodyPr>
            <a:normAutofit/>
          </a:bodyPr>
          <a:lstStyle/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in charge of managing the navigation through the app</a:t>
            </a:r>
          </a:p>
          <a:p>
            <a:r>
              <a:rPr lang="en-IT" dirty="0"/>
              <a:t>To do so, </a:t>
            </a:r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uses a </a:t>
            </a:r>
            <a:r>
              <a:rPr lang="en-IT" b="1" dirty="0"/>
              <a:t>stack-like</a:t>
            </a:r>
            <a:r>
              <a:rPr lang="en-IT" dirty="0"/>
              <a:t> </a:t>
            </a:r>
            <a:r>
              <a:rPr lang="en-IT" b="1" dirty="0"/>
              <a:t>structure</a:t>
            </a:r>
            <a:r>
              <a:rPr lang="en-IT" dirty="0"/>
              <a:t>. The user sees the “top” of the stack</a:t>
            </a:r>
          </a:p>
          <a:p>
            <a:r>
              <a:rPr lang="en-IT" dirty="0"/>
              <a:t>When you go to a new route, you are ”pushing” it into the stack</a:t>
            </a:r>
          </a:p>
          <a:p>
            <a:r>
              <a:rPr lang="en-IT" dirty="0"/>
              <a:t>When you go back, you are “popping” the route out of the </a:t>
            </a:r>
            <a:r>
              <a:rPr lang="en-IT" dirty="0">
                <a:latin typeface="Courier" pitchFamily="2" charset="0"/>
              </a:rPr>
              <a:t>Navigator</a:t>
            </a:r>
            <a:endParaRPr lang="en-IT" dirty="0"/>
          </a:p>
          <a:p>
            <a:endParaRPr lang="en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618665" y="597495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9A3C-371D-D64A-95B2-62167F560E6E}"/>
              </a:ext>
            </a:extLst>
          </p:cNvPr>
          <p:cNvSpPr/>
          <p:nvPr/>
        </p:nvSpPr>
        <p:spPr>
          <a:xfrm>
            <a:off x="5080810" y="597495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7763-12BB-9644-8999-8E469261AB4C}"/>
              </a:ext>
            </a:extLst>
          </p:cNvPr>
          <p:cNvSpPr/>
          <p:nvPr/>
        </p:nvSpPr>
        <p:spPr>
          <a:xfrm>
            <a:off x="657454" y="522848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D1BF9-F1AC-814F-AFB6-0C7F7B7F21B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2378921" y="6201045"/>
            <a:ext cx="2701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6841066" y="6201045"/>
            <a:ext cx="25830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78F22-7AA8-864E-AC3D-6651A9EC06BE}"/>
              </a:ext>
            </a:extLst>
          </p:cNvPr>
          <p:cNvSpPr/>
          <p:nvPr/>
        </p:nvSpPr>
        <p:spPr>
          <a:xfrm>
            <a:off x="9424072" y="5974959"/>
            <a:ext cx="1760257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B4CA5B-B3A7-0E42-A757-90477F30B604}"/>
              </a:ext>
            </a:extLst>
          </p:cNvPr>
          <p:cNvSpPr/>
          <p:nvPr/>
        </p:nvSpPr>
        <p:spPr>
          <a:xfrm>
            <a:off x="5080810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E08C6D-0EF6-DE4D-9D30-055B3C439283}"/>
              </a:ext>
            </a:extLst>
          </p:cNvPr>
          <p:cNvSpPr/>
          <p:nvPr/>
        </p:nvSpPr>
        <p:spPr>
          <a:xfrm>
            <a:off x="5080809" y="466267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F25CDF-1795-494B-9739-DA61E3B43F68}"/>
              </a:ext>
            </a:extLst>
          </p:cNvPr>
          <p:cNvSpPr/>
          <p:nvPr/>
        </p:nvSpPr>
        <p:spPr>
          <a:xfrm>
            <a:off x="9424073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160820-7F38-C445-A84B-5870E2F92D0B}"/>
              </a:ext>
            </a:extLst>
          </p:cNvPr>
          <p:cNvSpPr/>
          <p:nvPr/>
        </p:nvSpPr>
        <p:spPr>
          <a:xfrm>
            <a:off x="4877204" y="423404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3DE415-DBEB-394F-86F8-34A804ED7C8F}"/>
              </a:ext>
            </a:extLst>
          </p:cNvPr>
          <p:cNvSpPr/>
          <p:nvPr/>
        </p:nvSpPr>
        <p:spPr>
          <a:xfrm>
            <a:off x="9220467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84F0A7-ACC9-C544-AD04-CB2C1EC20201}"/>
              </a:ext>
            </a:extLst>
          </p:cNvPr>
          <p:cNvSpPr/>
          <p:nvPr/>
        </p:nvSpPr>
        <p:spPr>
          <a:xfrm>
            <a:off x="485222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8BAA83-7B84-7F4C-8D48-15A26E3A1E1F}"/>
              </a:ext>
            </a:extLst>
          </p:cNvPr>
          <p:cNvSpPr/>
          <p:nvPr/>
        </p:nvSpPr>
        <p:spPr>
          <a:xfrm>
            <a:off x="2774895" y="5805457"/>
            <a:ext cx="202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ProfilePage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7169248" y="5805457"/>
            <a:ext cx="198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HomePage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82511-6934-BA46-B95A-F13217D7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-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Create a new project called ‘there_and_back_again’</a:t>
            </a:r>
          </a:p>
          <a:p>
            <a:r>
              <a:rPr lang="en-IT" dirty="0"/>
              <a:t>Create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</a:t>
            </a:r>
          </a:p>
          <a:p>
            <a:r>
              <a:rPr lang="en-IT" dirty="0"/>
              <a:t>Create two files in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just created and rename them as ’homePage.dart’ and ‘profilePage.dart’</a:t>
            </a:r>
          </a:p>
          <a:p>
            <a:r>
              <a:rPr lang="en-IT" dirty="0"/>
              <a:t>The project </a:t>
            </a:r>
            <a:r>
              <a:rPr lang="en-IT" dirty="0">
                <a:latin typeface="Courier" pitchFamily="2" charset="0"/>
              </a:rPr>
              <a:t>lib</a:t>
            </a:r>
            <a:r>
              <a:rPr lang="en-IT" dirty="0"/>
              <a:t> folder should look like this: </a:t>
            </a:r>
          </a:p>
        </p:txBody>
      </p:sp>
      <p:pic>
        <p:nvPicPr>
          <p:cNvPr id="27" name="Picture 26" descr="A picture containing text, device, display, meter&#10;&#10;Description automatically generated">
            <a:extLst>
              <a:ext uri="{FF2B5EF4-FFF2-40B4-BE49-F238E27FC236}">
                <a16:creationId xmlns:a16="http://schemas.microsoft.com/office/drawing/2014/main" id="{A7206A60-ED30-9841-8758-9786F10F5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54" y="4014917"/>
            <a:ext cx="5038750" cy="22044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C22BB-2C97-F449-A673-81511DFC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homePage.dart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146281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'Homepage';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profile'),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HomePage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2C557-26F1-654F-B142-2DD059D7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630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profilePage.dart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ProfilePage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4796E-1C23-914E-8970-BF747B14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9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main.dart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643188" cy="5175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package:there_and_back_again</a:t>
            </a:r>
            <a:r>
              <a:rPr lang="en-GB" sz="1600" dirty="0">
                <a:latin typeface="Courier" pitchFamily="2" charset="0"/>
              </a:rPr>
              <a:t>/screens/</a:t>
            </a:r>
            <a:r>
              <a:rPr lang="en-GB" sz="1600" dirty="0" err="1">
                <a:latin typeface="Courier" pitchFamily="2" charset="0"/>
              </a:rPr>
              <a:t>homepage.dart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//main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()</a:t>
            </a:r>
            <a:r>
              <a:rPr lang="en-GB" sz="1600" b="1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E08FD-DFA2-404D-B75D-D2BD3359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29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9E2B7-20F7-1C47-8496-8F860DC2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62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/>
          <a:lstStyle/>
          <a:p>
            <a:r>
              <a:rPr lang="en-IT" dirty="0"/>
              <a:t>To go to the ProfilePage route, simply invoke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25509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00661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05926"/>
            <a:ext cx="6261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new </a:t>
            </a:r>
            <a:r>
              <a:rPr lang="en-IT" dirty="0">
                <a:latin typeface="Courier" pitchFamily="2" charset="0"/>
              </a:rPr>
              <a:t>MaterialPageRoute</a:t>
            </a:r>
            <a:r>
              <a:rPr lang="en-IT" dirty="0">
                <a:latin typeface="Palatino Linotype" panose="02040502050505030304" pitchFamily="18" charset="0"/>
              </a:rPr>
              <a:t>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V="1">
            <a:off x="7458656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ProfilePage route, simply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</a:t>
            </a:r>
            <a:r>
              <a:rPr lang="en-GB" sz="1600" b="1" dirty="0">
                <a:latin typeface="Courier" pitchFamily="2" charset="0"/>
              </a:rPr>
              <a:t>(context, </a:t>
            </a:r>
            <a:r>
              <a:rPr lang="en-GB" sz="1600" b="1" dirty="0" err="1">
                <a:latin typeface="Courier" pitchFamily="2" charset="0"/>
              </a:rPr>
              <a:t>MaterialPageRoute</a:t>
            </a:r>
            <a:r>
              <a:rPr lang="en-GB" sz="1600" b="1" dirty="0">
                <a:latin typeface="Courier" pitchFamily="2" charset="0"/>
              </a:rPr>
              <a:t>(builder: (context) =&gt; </a:t>
            </a:r>
            <a:r>
              <a:rPr lang="en-GB" sz="1600" b="1" dirty="0" err="1">
                <a:latin typeface="Courier" pitchFamily="2" charset="0"/>
              </a:rPr>
              <a:t>ProfilePage</a:t>
            </a:r>
            <a:r>
              <a:rPr lang="en-GB" sz="1600" b="1" dirty="0">
                <a:latin typeface="Courier" pitchFamily="2" charset="0"/>
              </a:rPr>
              <a:t>()));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510084" y="5988346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D127-88C2-C642-9D87-5BF9F201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61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5095050"/>
          </a:xfrm>
        </p:spPr>
        <p:txBody>
          <a:bodyPr>
            <a:normAutofit/>
          </a:bodyPr>
          <a:lstStyle/>
          <a:p>
            <a:r>
              <a:rPr lang="en-IT" dirty="0"/>
              <a:t>Note that you could have used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 to go back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but this would have been result: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Very messy situation. </a:t>
            </a:r>
            <a:r>
              <a:rPr lang="en-GB" dirty="0"/>
              <a:t>T</a:t>
            </a:r>
            <a:r>
              <a:rPr lang="en-IT" dirty="0"/>
              <a:t>he stack will grow indefinetely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1276183" y="47437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4538450" y="47437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4538450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7818308" y="47437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4334845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7614703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1072578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502311" y="3837791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3240044" y="3837791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6555624" y="3911758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3293357" y="3911759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C374F-CD60-634A-B112-FFF119F72AB1}"/>
              </a:ext>
            </a:extLst>
          </p:cNvPr>
          <p:cNvSpPr/>
          <p:nvPr/>
        </p:nvSpPr>
        <p:spPr>
          <a:xfrm>
            <a:off x="7846967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E4F77D-9E56-D442-A807-7527CB50B16B}"/>
              </a:ext>
            </a:extLst>
          </p:cNvPr>
          <p:cNvSpPr/>
          <p:nvPr/>
        </p:nvSpPr>
        <p:spPr>
          <a:xfrm>
            <a:off x="7846967" y="34323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E1271-A494-ED44-AB27-D181BD3A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3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b="1" dirty="0"/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42D93-64B8-AA4E-9B71-607EA3D5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3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Another approach: Named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An alternative approach to </a:t>
            </a:r>
            <a:r>
              <a:rPr lang="en-GB" dirty="0" err="1">
                <a:latin typeface="Courier" pitchFamily="2" charset="0"/>
              </a:rPr>
              <a:t>Navigator.push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is </a:t>
            </a:r>
            <a:r>
              <a:rPr lang="en-GB" dirty="0" err="1">
                <a:latin typeface="Courier" pitchFamily="2" charset="0"/>
              </a:rPr>
              <a:t>Navigator.pushNamed</a:t>
            </a:r>
            <a:r>
              <a:rPr lang="en-GB" dirty="0">
                <a:latin typeface="Courier" pitchFamily="2" charset="0"/>
              </a:rPr>
              <a:t>()</a:t>
            </a:r>
          </a:p>
          <a:p>
            <a:endParaRPr lang="en-GB" dirty="0"/>
          </a:p>
          <a:p>
            <a:r>
              <a:rPr lang="en-GB" dirty="0"/>
              <a:t>This solution consists of </a:t>
            </a:r>
            <a:r>
              <a:rPr lang="en-GB" b="1" dirty="0"/>
              <a:t>associating names to each route </a:t>
            </a:r>
            <a:r>
              <a:rPr lang="en-GB" dirty="0"/>
              <a:t>and use the names for navigation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My personal opinion: this is a </a:t>
            </a:r>
            <a:r>
              <a:rPr lang="en-GB" b="1" dirty="0"/>
              <a:t>cleaner</a:t>
            </a:r>
            <a:r>
              <a:rPr lang="en-GB" dirty="0"/>
              <a:t> </a:t>
            </a:r>
            <a:r>
              <a:rPr lang="en-GB" b="1" dirty="0"/>
              <a:t>approach</a:t>
            </a:r>
            <a:r>
              <a:rPr lang="en-GB" dirty="0"/>
              <a:t> that leads to better, more readable code</a:t>
            </a:r>
          </a:p>
          <a:p>
            <a:endParaRPr lang="en-GB" dirty="0"/>
          </a:p>
          <a:p>
            <a:r>
              <a:rPr lang="en-GB" dirty="0"/>
              <a:t>Let’s see how to go for this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C86B-EC6C-4344-AA70-A15054DA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21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you want to implement this approach, you need to specify, from the beginning, the name of each route.</a:t>
            </a:r>
          </a:p>
          <a:p>
            <a:endParaRPr lang="en-GB" dirty="0"/>
          </a:p>
          <a:p>
            <a:r>
              <a:rPr lang="en-GB" dirty="0"/>
              <a:t>This is done via the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/>
              <a:t> and </a:t>
            </a:r>
            <a:r>
              <a:rPr lang="en-GB" dirty="0">
                <a:latin typeface="Courier" pitchFamily="2" charset="0"/>
              </a:rPr>
              <a:t>routes</a:t>
            </a:r>
            <a:r>
              <a:rPr lang="en-GB" dirty="0"/>
              <a:t> named parameters of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routes</a:t>
            </a:r>
            <a:r>
              <a:rPr lang="en-GB" dirty="0">
                <a:latin typeface="Courier" pitchFamily="2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449B2-1776-7943-83E6-F63FDFD5661F}"/>
              </a:ext>
            </a:extLst>
          </p:cNvPr>
          <p:cNvSpPr/>
          <p:nvPr/>
        </p:nvSpPr>
        <p:spPr>
          <a:xfrm>
            <a:off x="7151371" y="4317415"/>
            <a:ext cx="4530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maps names to the corresponding routes within the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D041E-6B02-E941-8CA2-ED4EE902113D}"/>
              </a:ext>
            </a:extLst>
          </p:cNvPr>
          <p:cNvSpPr/>
          <p:nvPr/>
        </p:nvSpPr>
        <p:spPr>
          <a:xfrm>
            <a:off x="7151371" y="3429000"/>
            <a:ext cx="4221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specifies the app entry point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F4F2C-4A9E-6D4A-961C-18CFFCC8B2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06240" y="3613666"/>
            <a:ext cx="2945131" cy="5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3C3DD-0BDC-EC4A-8DBD-1314986D70EE}"/>
              </a:ext>
            </a:extLst>
          </p:cNvPr>
          <p:cNvCxnSpPr>
            <a:cxnSpLocks/>
          </p:cNvCxnSpPr>
          <p:nvPr/>
        </p:nvCxnSpPr>
        <p:spPr>
          <a:xfrm flipH="1">
            <a:off x="2663190" y="4480561"/>
            <a:ext cx="4488181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BED1D-48FE-0A4C-9B90-AAF72EB5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1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pushNamed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go to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461537" y="2903221"/>
            <a:ext cx="218923" cy="40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41002"/>
            <a:ext cx="2702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46267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21795" y="2983231"/>
            <a:ext cx="2436002" cy="46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you can still use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(context,’/profile/’);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436823" y="5958463"/>
            <a:ext cx="1216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Navigator.pushNamed()</a:t>
            </a:r>
            <a:endParaRPr lang="en-IT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1818D-4C05-5242-900B-869A1A1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45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b="1" dirty="0"/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FC48C-46D7-164D-B8A5-DF6FF27A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13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8E60534-2F58-B74A-BBC3-99782BBB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28" y="1200148"/>
            <a:ext cx="2533718" cy="5483225"/>
          </a:xfrm>
          <a:prstGeom prst="rect">
            <a:avLst/>
          </a:prstGeom>
        </p:spPr>
      </p:pic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DC4A269-85AF-6349-AD98-169D4892E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61" y="1200148"/>
            <a:ext cx="2539586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Passing an argument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possible to pass arguments to the new route that can be used for several purposes.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that will get an argument from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and will show it in the center of the screen.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7052310" y="1923628"/>
            <a:ext cx="3148330" cy="2499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0D3FF-3086-0A41-BE91-8A14CECC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0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messagePage.dart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    //TODO: get the message from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endParaRPr lang="en-GB" sz="1600" b="1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MessagePage.routename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361167"/>
            <a:ext cx="5478901" cy="5584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child: Column(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mainAxisAlignment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MainAxisAlignment.center</a:t>
            </a:r>
            <a:r>
              <a:rPr lang="en-GB" sz="1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children: [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</a:t>
            </a:r>
            <a:r>
              <a:rPr lang="en-GB" sz="1600" b="1" dirty="0">
                <a:latin typeface="Courier" pitchFamily="2" charset="0"/>
              </a:rPr>
              <a:t>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Text(’’), //TODO: put the message inside the Text here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child: Text('To the home'),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],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 </a:t>
            </a:r>
            <a:r>
              <a:rPr lang="en-GB" sz="1600" dirty="0" err="1">
                <a:latin typeface="Courier" pitchFamily="2" charset="0"/>
              </a:rPr>
              <a:t>MessagePage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FB28B-B6BD-794F-BB0D-C712EDE4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194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Add the new route and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New route? Let’s add it to the list: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routes: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‘/message/': (context) =&gt; </a:t>
            </a:r>
            <a:r>
              <a:rPr lang="en-GB" b="1" dirty="0" err="1">
                <a:latin typeface="Courier" pitchFamily="2" charset="0"/>
              </a:rPr>
              <a:t>MessagePage</a:t>
            </a:r>
            <a:r>
              <a:rPr lang="en-GB" b="1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r>
              <a:rPr lang="en-GB" dirty="0"/>
              <a:t>To do: add a button in the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/>
              <a:t> to navigate to </a:t>
            </a:r>
            <a:r>
              <a:rPr lang="en-GB" dirty="0" err="1">
                <a:latin typeface="Courier" pitchFamily="2" charset="0"/>
              </a:rPr>
              <a:t>MessagePage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756C3-B67B-6144-81A9-ACE6CC97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93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New concept: asynchrony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T" dirty="0"/>
              <a:t>Let’s learn something (I believe) new.</a:t>
            </a:r>
          </a:p>
          <a:p>
            <a:endParaRPr lang="en-IT" dirty="0"/>
          </a:p>
          <a:p>
            <a:r>
              <a:rPr lang="en-IT" dirty="0"/>
              <a:t>Dart (and Flutter) is full of asynchronous functions: they return after doing </a:t>
            </a:r>
            <a:r>
              <a:rPr lang="en-IT" b="1" dirty="0"/>
              <a:t>something</a:t>
            </a:r>
            <a:r>
              <a:rPr lang="en-IT" dirty="0"/>
              <a:t> possibly time consuming without waiting for that </a:t>
            </a:r>
            <a:r>
              <a:rPr lang="en-IT" b="1" dirty="0"/>
              <a:t>something</a:t>
            </a:r>
            <a:r>
              <a:rPr lang="en-IT" dirty="0"/>
              <a:t> to complete</a:t>
            </a:r>
          </a:p>
          <a:p>
            <a:endParaRPr lang="en-IT" dirty="0"/>
          </a:p>
          <a:p>
            <a:r>
              <a:rPr lang="en-IT" dirty="0"/>
              <a:t>Common asynchronous operations:</a:t>
            </a:r>
          </a:p>
          <a:p>
            <a:pPr lvl="1"/>
            <a:r>
              <a:rPr lang="en-IT" dirty="0"/>
              <a:t>Fetching data over the net</a:t>
            </a:r>
          </a:p>
          <a:p>
            <a:pPr lvl="1"/>
            <a:r>
              <a:rPr lang="en-IT" dirty="0"/>
              <a:t>Writing/Reading data from a database</a:t>
            </a:r>
          </a:p>
          <a:p>
            <a:pPr lvl="1"/>
            <a:r>
              <a:rPr lang="en-IT" dirty="0"/>
              <a:t>Load and show an image stored within the phone</a:t>
            </a:r>
          </a:p>
          <a:p>
            <a:pPr lvl="1"/>
            <a:endParaRPr lang="en-IT" dirty="0"/>
          </a:p>
          <a:p>
            <a:r>
              <a:rPr lang="en-IT" dirty="0"/>
              <a:t>This is a problem because this</a:t>
            </a:r>
          </a:p>
          <a:p>
            <a:pPr lvl="1"/>
            <a:r>
              <a:rPr lang="en-IT" dirty="0">
                <a:latin typeface="Courier" pitchFamily="2" charset="0"/>
              </a:rPr>
              <a:t>fetchDataFromFacebook(); // &lt;-- asynchronous stuff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print(‘Done’);</a:t>
            </a:r>
          </a:p>
          <a:p>
            <a:pPr marL="457200" lvl="1" indent="0">
              <a:buNone/>
            </a:pPr>
            <a:r>
              <a:rPr lang="en-IT" dirty="0"/>
              <a:t>Can possibly print ‘Done’ before actually finishing fetching data!</a:t>
            </a:r>
          </a:p>
          <a:p>
            <a:pPr lvl="1"/>
            <a:endParaRPr lang="en-IT" dirty="0"/>
          </a:p>
          <a:p>
            <a:r>
              <a:rPr lang="en-IT" dirty="0"/>
              <a:t>We need to learn how to manage asynchronous code in a synchronized fashion!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77764-36CE-4F4F-99FC-F2A27DF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13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pass an argument to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133165" y="2971801"/>
            <a:ext cx="547295" cy="88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1745136" y="3943400"/>
            <a:ext cx="2776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3737693" y="4349891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17197" y="2983231"/>
            <a:ext cx="1134353" cy="1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07853" y="5528583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pass ANYTHING as argument,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(context,’/message/’, arguments: ‘Hello!’);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30A01B-E707-FA46-9684-75C0FE207130}"/>
              </a:ext>
            </a:extLst>
          </p:cNvPr>
          <p:cNvCxnSpPr>
            <a:cxnSpLocks/>
          </p:cNvCxnSpPr>
          <p:nvPr/>
        </p:nvCxnSpPr>
        <p:spPr>
          <a:xfrm flipH="1" flipV="1">
            <a:off x="7577852" y="2983231"/>
            <a:ext cx="1014819" cy="81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00CE5-764F-8C48-989F-8030038ACE19}"/>
              </a:ext>
            </a:extLst>
          </p:cNvPr>
          <p:cNvSpPr/>
          <p:nvPr/>
        </p:nvSpPr>
        <p:spPr>
          <a:xfrm>
            <a:off x="7143420" y="3832189"/>
            <a:ext cx="3041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arguments to be passed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3C37A-26D0-E144-8144-A6E0A8E1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254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Retrieving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retrieve the argument from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 side you can use a </a:t>
            </a:r>
            <a:r>
              <a:rPr lang="en-IT" dirty="0">
                <a:latin typeface="Courier" pitchFamily="2" charset="0"/>
              </a:rPr>
              <a:t>ModalRoute </a:t>
            </a:r>
            <a:r>
              <a:rPr lang="en-IT" dirty="0"/>
              <a:t>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17520" y="2628900"/>
            <a:ext cx="262890" cy="54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492976" y="3277020"/>
            <a:ext cx="44089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To figure out what this is, you can imagine that as a utility that stands between the previous route (here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) and the current one (here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>
                <a:latin typeface="Palatino Linotype" panose="02040502050505030304" pitchFamily="18" charset="0"/>
              </a:rPr>
              <a:t>). For details see: </a:t>
            </a:r>
            <a:r>
              <a:rPr lang="en-GB" dirty="0">
                <a:latin typeface="Palatino Linotype" panose="02040502050505030304" pitchFamily="18" charset="0"/>
                <a:hlinkClick r:id="rId2"/>
              </a:rPr>
              <a:t>https://api.flutter.dev/flutter/widgets/ModalRoute-class.html</a:t>
            </a:r>
            <a:r>
              <a:rPr lang="en-GB" dirty="0">
                <a:latin typeface="Palatino Linotype" panose="02040502050505030304" pitchFamily="18" charset="0"/>
              </a:rPr>
              <a:t> 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349323" y="4445448"/>
            <a:ext cx="2903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We put the </a:t>
            </a:r>
            <a:r>
              <a:rPr lang="en-IT" b="1" dirty="0">
                <a:latin typeface="Courier" pitchFamily="2" charset="0"/>
              </a:rPr>
              <a:t>!</a:t>
            </a:r>
            <a:r>
              <a:rPr lang="en-IT" dirty="0">
                <a:latin typeface="Palatino Linotype" panose="02040502050505030304" pitchFamily="18" charset="0"/>
              </a:rPr>
              <a:t> </a:t>
            </a:r>
            <a:r>
              <a:rPr lang="en-GB" dirty="0">
                <a:latin typeface="Palatino Linotype" panose="02040502050505030304" pitchFamily="18" charset="0"/>
              </a:rPr>
              <a:t>here to force the non-null type.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H="1" flipV="1">
            <a:off x="5420966" y="2628900"/>
            <a:ext cx="691364" cy="181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396844" y="5459873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Then we display the retrieved argument by simply: 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0" y="1964267"/>
            <a:ext cx="10874830" cy="106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final message = </a:t>
            </a:r>
            <a:r>
              <a:rPr lang="en-GB" sz="1600" b="1" dirty="0" err="1">
                <a:latin typeface="Courier" pitchFamily="2" charset="0"/>
              </a:rPr>
              <a:t>ModalRoute.of</a:t>
            </a:r>
            <a:r>
              <a:rPr lang="en-GB" sz="1600" b="1" dirty="0">
                <a:latin typeface="Courier" pitchFamily="2" charset="0"/>
              </a:rPr>
              <a:t>(context)!.</a:t>
            </a:r>
            <a:r>
              <a:rPr lang="en-GB" sz="1600" b="1" dirty="0" err="1">
                <a:latin typeface="Courier" pitchFamily="2" charset="0"/>
              </a:rPr>
              <a:t>settings.arguments</a:t>
            </a:r>
            <a:r>
              <a:rPr lang="en-GB" sz="1600" b="1" dirty="0">
                <a:latin typeface="Courier" pitchFamily="2" charset="0"/>
              </a:rPr>
              <a:t>! as String;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30A01B-E707-FA46-9684-75C0FE207130}"/>
              </a:ext>
            </a:extLst>
          </p:cNvPr>
          <p:cNvCxnSpPr>
            <a:cxnSpLocks/>
          </p:cNvCxnSpPr>
          <p:nvPr/>
        </p:nvCxnSpPr>
        <p:spPr>
          <a:xfrm flipH="1" flipV="1">
            <a:off x="8252886" y="2628900"/>
            <a:ext cx="711682" cy="69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00CE5-764F-8C48-989F-8030038ACE19}"/>
              </a:ext>
            </a:extLst>
          </p:cNvPr>
          <p:cNvSpPr/>
          <p:nvPr/>
        </p:nvSpPr>
        <p:spPr>
          <a:xfrm>
            <a:off x="7979408" y="3334354"/>
            <a:ext cx="3909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</a:t>
            </a:r>
            <a:r>
              <a:rPr lang="en-IT" dirty="0">
                <a:latin typeface="Palatino Linotype" panose="02040502050505030304" pitchFamily="18" charset="0"/>
              </a:rPr>
              <a:t>rguments is an </a:t>
            </a:r>
            <a:r>
              <a:rPr lang="en-IT" dirty="0">
                <a:latin typeface="Courier" pitchFamily="2" charset="0"/>
              </a:rPr>
              <a:t>Object?</a:t>
            </a:r>
            <a:r>
              <a:rPr lang="en-IT" dirty="0">
                <a:latin typeface="Palatino Linotype" panose="02040502050505030304" pitchFamily="18" charset="0"/>
              </a:rPr>
              <a:t> </a:t>
            </a:r>
            <a:r>
              <a:rPr lang="en-GB" dirty="0">
                <a:latin typeface="Palatino Linotype" panose="02040502050505030304" pitchFamily="18" charset="0"/>
              </a:rPr>
              <a:t>B</a:t>
            </a:r>
            <a:r>
              <a:rPr lang="en-IT" dirty="0">
                <a:latin typeface="Palatino Linotype" panose="02040502050505030304" pitchFamily="18" charset="0"/>
              </a:rPr>
              <a:t>ut you know this is a </a:t>
            </a:r>
            <a:r>
              <a:rPr lang="en-IT" dirty="0">
                <a:latin typeface="Courier" pitchFamily="2" charset="0"/>
              </a:rPr>
              <a:t>String</a:t>
            </a:r>
            <a:r>
              <a:rPr lang="en-IT" dirty="0">
                <a:latin typeface="Palatino Linotype" panose="02040502050505030304" pitchFamily="18" charset="0"/>
              </a:rPr>
              <a:t>, so parse it explicitely!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64ED98-4C05-8C44-9CF9-A6C77A5B98F7}"/>
              </a:ext>
            </a:extLst>
          </p:cNvPr>
          <p:cNvCxnSpPr>
            <a:cxnSpLocks/>
          </p:cNvCxnSpPr>
          <p:nvPr/>
        </p:nvCxnSpPr>
        <p:spPr>
          <a:xfrm flipV="1">
            <a:off x="6285048" y="2620226"/>
            <a:ext cx="1521642" cy="182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5FE2BB0-25ED-B442-8A02-03110C3123F6}"/>
              </a:ext>
            </a:extLst>
          </p:cNvPr>
          <p:cNvSpPr txBox="1">
            <a:spLocks/>
          </p:cNvSpPr>
          <p:nvPr/>
        </p:nvSpPr>
        <p:spPr>
          <a:xfrm>
            <a:off x="396844" y="5865670"/>
            <a:ext cx="10874830" cy="106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Text('This is the message: $message’),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E000C3-1DCC-E346-B598-ED28CA9C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02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b="1" dirty="0"/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FE927-2862-6948-8C70-BE9C6A3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48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8377878-F9F6-3243-BF5A-453577458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41" y="1187445"/>
            <a:ext cx="2539587" cy="5495928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D9E23EF-FFDA-0542-9B07-DB092EB5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15" y="1187448"/>
            <a:ext cx="2539586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Returning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also possible to return data from a route.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/>
              <a:t> that will provide a value to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which will be in charge of showing it via a </a:t>
            </a:r>
            <a:r>
              <a:rPr lang="en-IT" dirty="0">
                <a:latin typeface="Courier" pitchFamily="2" charset="0"/>
              </a:rPr>
              <a:t>ScaffoldMessenger</a:t>
            </a:r>
            <a:r>
              <a:rPr lang="en-IT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72300" y="1923628"/>
            <a:ext cx="3228340" cy="2594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960361" y="165904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B0005-6D8A-4A4F-8EDA-C60CE72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118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pickValuePage.dart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78318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‘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PickValuePage.routename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 + return the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PickValuePage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BA87C-B8B5-3C46-B596-05058C08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6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Add the new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New route? Let’s add it to the list: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routes: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‘/message/': (context) =&gt; </a:t>
            </a:r>
            <a:r>
              <a:rPr lang="en-GB" dirty="0" err="1">
                <a:latin typeface="Courier" pitchFamily="2" charset="0"/>
              </a:rPr>
              <a:t>MessagePage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‘/</a:t>
            </a:r>
            <a:r>
              <a:rPr lang="en-GB" b="1" dirty="0" err="1">
                <a:latin typeface="Courier" pitchFamily="2" charset="0"/>
              </a:rPr>
              <a:t>pickValue</a:t>
            </a:r>
            <a:r>
              <a:rPr lang="en-GB" b="1" dirty="0">
                <a:latin typeface="Courier" pitchFamily="2" charset="0"/>
              </a:rPr>
              <a:t>/': (context) =&gt; </a:t>
            </a:r>
            <a:r>
              <a:rPr lang="en-GB" b="1" dirty="0" err="1">
                <a:latin typeface="Courier" pitchFamily="2" charset="0"/>
              </a:rPr>
              <a:t>PickValuePage</a:t>
            </a:r>
            <a:r>
              <a:rPr lang="en-GB" b="1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81ACF-E8FA-3344-903F-A06FD30D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90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return an argument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route, you can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234690" y="3108961"/>
            <a:ext cx="1005840" cy="9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136827" y="4100644"/>
            <a:ext cx="7491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value that will return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 once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>
                <a:latin typeface="Palatino Linotype" panose="02040502050505030304" pitchFamily="18" charset="0"/>
              </a:rPr>
              <a:t> is popped out from the stack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0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(context, 'This is the value');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1354000-91BF-0049-A86C-ACE7BEA0BAB9}"/>
              </a:ext>
            </a:extLst>
          </p:cNvPr>
          <p:cNvSpPr txBox="1">
            <a:spLocks/>
          </p:cNvSpPr>
          <p:nvPr/>
        </p:nvSpPr>
        <p:spPr>
          <a:xfrm>
            <a:off x="428171" y="5428195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return ANYTHING,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36188-5303-C44D-84F6-5A6F3285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40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/>
          </a:bodyPr>
          <a:lstStyle/>
          <a:p>
            <a:r>
              <a:rPr lang="en-IT" dirty="0"/>
              <a:t>To get the result,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must be patient and </a:t>
            </a:r>
            <a:r>
              <a:rPr lang="en-IT" i="1" dirty="0"/>
              <a:t>await</a:t>
            </a:r>
            <a:r>
              <a:rPr lang="en-IT" dirty="0"/>
              <a:t> for it::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H="1">
            <a:off x="2777490" y="2592989"/>
            <a:ext cx="2274570" cy="56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5052060" y="2152393"/>
            <a:ext cx="482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Await means async stuff. The </a:t>
            </a:r>
            <a:r>
              <a:rPr lang="en-IT" dirty="0">
                <a:latin typeface="Courier" pitchFamily="2" charset="0"/>
              </a:rPr>
              <a:t>onPressed</a:t>
            </a:r>
            <a:r>
              <a:rPr lang="en-IT" dirty="0">
                <a:latin typeface="Palatino Linotype" panose="02040502050505030304" pitchFamily="18" charset="0"/>
              </a:rPr>
              <a:t> function become asynchronous as well so…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1" y="2762525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</a:t>
            </a:r>
            <a:r>
              <a:rPr lang="en-GB" sz="1600" b="1" dirty="0">
                <a:latin typeface="Courier" pitchFamily="2" charset="0"/>
              </a:rPr>
              <a:t>async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final result = await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Navigator.pushNamed</a:t>
            </a:r>
            <a:r>
              <a:rPr lang="en-GB" sz="1600" dirty="0">
                <a:latin typeface="Courier" pitchFamily="2" charset="0"/>
              </a:rPr>
              <a:t>(context, '/</a:t>
            </a:r>
            <a:r>
              <a:rPr lang="en-GB" sz="1600" dirty="0" err="1">
                <a:latin typeface="Courier" pitchFamily="2" charset="0"/>
              </a:rPr>
              <a:t>pickValue</a:t>
            </a:r>
            <a:r>
              <a:rPr lang="en-GB" sz="1600" dirty="0">
                <a:latin typeface="Courier" pitchFamily="2" charset="0"/>
              </a:rPr>
              <a:t>/'); 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ScaffoldMessenger.of</a:t>
            </a:r>
            <a:r>
              <a:rPr lang="en-GB" sz="1600" dirty="0">
                <a:latin typeface="Courier" pitchFamily="2" charset="0"/>
              </a:rPr>
              <a:t>(context)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removeCurrentSnackBar</a:t>
            </a:r>
            <a:r>
              <a:rPr lang="en-GB" sz="16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showSnackBar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SnackBar</a:t>
            </a:r>
            <a:r>
              <a:rPr lang="en-GB" sz="1600" dirty="0">
                <a:latin typeface="Courier" pitchFamily="2" charset="0"/>
              </a:rPr>
              <a:t>(content: Text('$result')));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25A70A-3561-394F-A6C7-F05A93227FC3}"/>
              </a:ext>
            </a:extLst>
          </p:cNvPr>
          <p:cNvCxnSpPr>
            <a:cxnSpLocks/>
          </p:cNvCxnSpPr>
          <p:nvPr/>
        </p:nvCxnSpPr>
        <p:spPr>
          <a:xfrm flipH="1">
            <a:off x="3394710" y="2762525"/>
            <a:ext cx="1657350" cy="66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96B7C4-C3C0-E546-815F-F587BA72164F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lab_06-navigation/there_and_back_again/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E451F-5C66-C44E-BE18-C94ECA5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56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Asynchrony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2D939-F8DA-2243-8E3D-55072F9F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69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IT" dirty="0"/>
              <a:t>Exercise 06.01</a:t>
            </a:r>
          </a:p>
          <a:p>
            <a:pPr lvl="1"/>
            <a:r>
              <a:rPr lang="en-IT" dirty="0"/>
              <a:t>Write an asynchronous function fetchUserRole() that after 3 seconds returns the String ‘admin’. Then, use that function in the main function to print the provided and properly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Fetching user role…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The user is an admin.</a:t>
            </a:r>
          </a:p>
          <a:p>
            <a:pPr lvl="1"/>
            <a:endParaRPr lang="en-IT" dirty="0"/>
          </a:p>
          <a:p>
            <a:r>
              <a:rPr lang="en-IT" dirty="0"/>
              <a:t>Exercise 06.02</a:t>
            </a:r>
          </a:p>
          <a:p>
            <a:pPr lvl="1"/>
            <a:r>
              <a:rPr lang="en-IT" dirty="0"/>
              <a:t>Use the fetchUserRole() function developed in 06.01 to create a new function isAdminUser() that checks if the string provided by fetchUserRole() is ‘admin’ and returns the respective boolean. Use t</a:t>
            </a:r>
            <a:r>
              <a:rPr lang="en-GB" dirty="0"/>
              <a:t>he</a:t>
            </a:r>
            <a:r>
              <a:rPr lang="en-IT" dirty="0"/>
              <a:t> new function in the main to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Checking if user is an admin…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Ok, access granted! </a:t>
            </a:r>
            <a:r>
              <a:rPr lang="en-IT" dirty="0"/>
              <a:t>(if the user is an admin)</a:t>
            </a:r>
            <a:br>
              <a:rPr lang="en-IT" dirty="0"/>
            </a:br>
            <a:r>
              <a:rPr lang="en-IT" dirty="0">
                <a:latin typeface="Courier" pitchFamily="2" charset="0"/>
              </a:rPr>
              <a:t>Access denied! </a:t>
            </a:r>
            <a:r>
              <a:rPr lang="en-IT" dirty="0"/>
              <a:t>(if the user is not an admin)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FD9F2-A816-7349-8A40-B768E58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0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synchronous operation</a:t>
            </a:r>
            <a:r>
              <a:rPr lang="en-GB" dirty="0"/>
              <a:t>: A synchronous operation blocks other operations from executing until it completes.</a:t>
            </a:r>
          </a:p>
          <a:p>
            <a:endParaRPr lang="en-GB" dirty="0"/>
          </a:p>
          <a:p>
            <a:r>
              <a:rPr lang="en-GB" b="1" dirty="0"/>
              <a:t>synchronous function</a:t>
            </a:r>
            <a:r>
              <a:rPr lang="en-GB" dirty="0"/>
              <a:t>: A synchronous function only performs synchronous operations.</a:t>
            </a:r>
          </a:p>
          <a:p>
            <a:endParaRPr lang="en-GB" dirty="0"/>
          </a:p>
          <a:p>
            <a:r>
              <a:rPr lang="en-GB" b="1" dirty="0"/>
              <a:t>asynchronous operation</a:t>
            </a:r>
            <a:r>
              <a:rPr lang="en-GB" dirty="0"/>
              <a:t>: Once initiated, an asynchronous operation allows other operations to execute before it completes.</a:t>
            </a:r>
          </a:p>
          <a:p>
            <a:endParaRPr lang="en-GB" dirty="0"/>
          </a:p>
          <a:p>
            <a:r>
              <a:rPr lang="en-GB" b="1" dirty="0"/>
              <a:t>asynchronous function</a:t>
            </a:r>
            <a:r>
              <a:rPr lang="en-GB" dirty="0"/>
              <a:t>: An asynchronous function performs at least one asynchronous operation and can also perform synchronous operations.</a:t>
            </a:r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4CCE-1D86-464D-84CA-9A1992A4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253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06.03 (easy)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reproduce_structure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 using the </a:t>
            </a:r>
            <a:r>
              <a:rPr lang="en-US" b="1" dirty="0"/>
              <a:t>named routing approach</a:t>
            </a:r>
            <a:r>
              <a:rPr lang="en-US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452757" y="19148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452757" y="28508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98D65-4CAB-B84C-8419-D74D3B3167A8}"/>
              </a:ext>
            </a:extLst>
          </p:cNvPr>
          <p:cNvSpPr/>
          <p:nvPr/>
        </p:nvSpPr>
        <p:spPr>
          <a:xfrm>
            <a:off x="7429817" y="38025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AFEAB-15F5-A347-A171-BEDCFE4C3825}"/>
              </a:ext>
            </a:extLst>
          </p:cNvPr>
          <p:cNvSpPr/>
          <p:nvPr/>
        </p:nvSpPr>
        <p:spPr>
          <a:xfrm>
            <a:off x="9472365" y="4738464"/>
            <a:ext cx="200028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EditEventPage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25B9F-C10C-C647-8007-6D80A539C9A2}"/>
              </a:ext>
            </a:extLst>
          </p:cNvPr>
          <p:cNvSpPr/>
          <p:nvPr/>
        </p:nvSpPr>
        <p:spPr>
          <a:xfrm>
            <a:off x="9472365" y="3802532"/>
            <a:ext cx="1885155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CalendarPage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C1CBB-CDD3-D940-8578-D95C7B635C8C}"/>
              </a:ext>
            </a:extLst>
          </p:cNvPr>
          <p:cNvSpPr/>
          <p:nvPr/>
        </p:nvSpPr>
        <p:spPr>
          <a:xfrm>
            <a:off x="6824588" y="4706882"/>
            <a:ext cx="2415812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EditProfilePage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039497" y="23670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692640" y="23670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49AA7-E049-F04C-B70F-BD310DA8CD21}"/>
              </a:ext>
            </a:extLst>
          </p:cNvPr>
          <p:cNvCxnSpPr>
            <a:cxnSpLocks/>
          </p:cNvCxnSpPr>
          <p:nvPr/>
        </p:nvCxnSpPr>
        <p:spPr>
          <a:xfrm flipV="1">
            <a:off x="8654687" y="33187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190F5F-4C7C-DC49-972F-8A26B4AFCA49}"/>
              </a:ext>
            </a:extLst>
          </p:cNvPr>
          <p:cNvCxnSpPr>
            <a:cxnSpLocks/>
          </p:cNvCxnSpPr>
          <p:nvPr/>
        </p:nvCxnSpPr>
        <p:spPr>
          <a:xfrm>
            <a:off x="8907780" y="33187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440F0-754C-5042-8B9C-EE0D31BEE65F}"/>
              </a:ext>
            </a:extLst>
          </p:cNvPr>
          <p:cNvCxnSpPr>
            <a:cxnSpLocks/>
          </p:cNvCxnSpPr>
          <p:nvPr/>
        </p:nvCxnSpPr>
        <p:spPr>
          <a:xfrm flipV="1">
            <a:off x="9732917" y="3303008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DFE7A5-070B-5C4A-97C4-E9DF540FE663}"/>
              </a:ext>
            </a:extLst>
          </p:cNvPr>
          <p:cNvCxnSpPr>
            <a:cxnSpLocks/>
          </p:cNvCxnSpPr>
          <p:nvPr/>
        </p:nvCxnSpPr>
        <p:spPr>
          <a:xfrm>
            <a:off x="9986010" y="3303007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AD212-909A-6847-AB43-026A4A9E4345}"/>
              </a:ext>
            </a:extLst>
          </p:cNvPr>
          <p:cNvCxnSpPr>
            <a:cxnSpLocks/>
          </p:cNvCxnSpPr>
          <p:nvPr/>
        </p:nvCxnSpPr>
        <p:spPr>
          <a:xfrm flipV="1">
            <a:off x="7923167" y="4254707"/>
            <a:ext cx="0" cy="4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6E80AF-9140-7D45-BA5F-0C27B22C944A}"/>
              </a:ext>
            </a:extLst>
          </p:cNvPr>
          <p:cNvCxnSpPr>
            <a:cxnSpLocks/>
          </p:cNvCxnSpPr>
          <p:nvPr/>
        </p:nvCxnSpPr>
        <p:spPr>
          <a:xfrm>
            <a:off x="8576310" y="4254706"/>
            <a:ext cx="0" cy="45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FD408-0556-9546-B3CC-BE634CCF3DCE}"/>
              </a:ext>
            </a:extLst>
          </p:cNvPr>
          <p:cNvCxnSpPr>
            <a:cxnSpLocks/>
          </p:cNvCxnSpPr>
          <p:nvPr/>
        </p:nvCxnSpPr>
        <p:spPr>
          <a:xfrm flipV="1">
            <a:off x="10037717" y="4254706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A934E7-C2EC-8E48-A4A1-EF9D6854FB8A}"/>
              </a:ext>
            </a:extLst>
          </p:cNvPr>
          <p:cNvCxnSpPr>
            <a:cxnSpLocks/>
          </p:cNvCxnSpPr>
          <p:nvPr/>
        </p:nvCxnSpPr>
        <p:spPr>
          <a:xfrm>
            <a:off x="10690860" y="4254705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36EB-A6E3-4947-B493-DEACE36B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504209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Exercise 06.04 (medium)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login_flow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 using the named routing approach.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login page consists of a form with two textboxes (one for the username and the other for the password) and a button. Hint: you can use the widgets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user types “</a:t>
            </a:r>
            <a:r>
              <a:rPr lang="en-US" dirty="0" err="1"/>
              <a:t>bug@expert.com</a:t>
            </a:r>
            <a:r>
              <a:rPr lang="en-US" dirty="0"/>
              <a:t>” in the username textbox and “5TrNgP5Wd” in the password textbox, and taps the button, the user is redirected to the Homepage. If the credentials are wrong, a </a:t>
            </a:r>
            <a:r>
              <a:rPr lang="en-US" dirty="0" err="1">
                <a:latin typeface="Courier" pitchFamily="2" charset="0"/>
              </a:rPr>
              <a:t>ScaffoldMessenger</a:t>
            </a:r>
            <a:r>
              <a:rPr lang="en-US" dirty="0"/>
              <a:t> is showed for 2 seconds saying “Wrong credentials”. 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HomePage</a:t>
            </a:r>
            <a:r>
              <a:rPr lang="en-US" dirty="0"/>
              <a:t> must show the provided username.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708250" y="2009026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708250" y="294496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294990" y="2461202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948133" y="2461201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3CEF-F50A-E24A-A446-2E46FF5C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14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383521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06.05 (medium) </a:t>
            </a:r>
          </a:p>
          <a:p>
            <a:endParaRPr lang="en-GB" dirty="0"/>
          </a:p>
          <a:p>
            <a:pPr lvl="1"/>
            <a:r>
              <a:rPr lang="en-US" dirty="0"/>
              <a:t>Follow the cookbook </a:t>
            </a:r>
            <a:r>
              <a:rPr lang="en-US" dirty="0">
                <a:hlinkClick r:id="rId2"/>
              </a:rPr>
              <a:t>https://docs.flutter.dev/cookbook/navigation/passing-data</a:t>
            </a:r>
            <a:r>
              <a:rPr lang="en-US" dirty="0"/>
              <a:t> by the Flutter team to learn how to pass data to a route directly to its constructor.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(solution available from the Flutter team in the cookbook)</a:t>
            </a:r>
          </a:p>
          <a:p>
            <a:pPr lvl="1"/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931B8C3-031A-CC42-A8B1-D9D3EE491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70" y="1776460"/>
            <a:ext cx="2735580" cy="3793539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49A45043-7485-2F4D-85DD-70808F98E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0" y="1776460"/>
            <a:ext cx="2735580" cy="374423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0D77EA-26C0-8243-9FDF-E1F796E4D448}"/>
              </a:ext>
            </a:extLst>
          </p:cNvPr>
          <p:cNvCxnSpPr>
            <a:cxnSpLocks/>
          </p:cNvCxnSpPr>
          <p:nvPr/>
        </p:nvCxnSpPr>
        <p:spPr>
          <a:xfrm flipV="1">
            <a:off x="7680960" y="2434590"/>
            <a:ext cx="1600200" cy="640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887961-70C4-9348-9977-B1D5A714FD76}"/>
              </a:ext>
            </a:extLst>
          </p:cNvPr>
          <p:cNvCxnSpPr>
            <a:cxnSpLocks/>
          </p:cNvCxnSpPr>
          <p:nvPr/>
        </p:nvCxnSpPr>
        <p:spPr>
          <a:xfrm flipH="1">
            <a:off x="7338060" y="2045970"/>
            <a:ext cx="12344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DBDB-79EE-304F-8820-6D678EA9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11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5D3AB-7ADF-DE4E-B760-7D6C21C9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224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Asynchrony and Navigator</a:t>
            </a: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F2601-12EC-1B4E-8F13-1A6587DF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EC4BD-0471-3748-9E2B-909E0D4B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50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Code repository of today’s lesson and exercises solution</a:t>
            </a:r>
          </a:p>
          <a:p>
            <a:pPr lvl="1"/>
            <a:r>
              <a:rPr lang="en-GB" dirty="0">
                <a:hlinkClick r:id="rId2"/>
              </a:rPr>
              <a:t>https://github.com/gcappon/bwthw/tree/master/lab_06-navigation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r>
              <a:rPr lang="en-GB" dirty="0"/>
              <a:t>Async and await </a:t>
            </a:r>
            <a:r>
              <a:rPr lang="en-GB" dirty="0" err="1"/>
              <a:t>codelabs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https://dart.dev/codelabs/async-await</a:t>
            </a:r>
            <a:r>
              <a:rPr lang="en-GB" dirty="0"/>
              <a:t> </a:t>
            </a:r>
          </a:p>
          <a:p>
            <a:endParaRPr lang="en-IT" dirty="0"/>
          </a:p>
          <a:p>
            <a:r>
              <a:rPr lang="en-IT" dirty="0"/>
              <a:t>Navigation Recipes</a:t>
            </a:r>
          </a:p>
          <a:p>
            <a:pPr lvl="1"/>
            <a:r>
              <a:rPr lang="en-GB" dirty="0">
                <a:hlinkClick r:id="rId4"/>
              </a:rPr>
              <a:t>https://docs.flutter.dev/cookbook/navigation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AD94D-1F09-934E-96DC-60957E97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Dart manages asynchrony using t</a:t>
            </a:r>
            <a:r>
              <a:rPr lang="en-GB" dirty="0"/>
              <a:t>he</a:t>
            </a:r>
            <a:r>
              <a:rPr lang="en-IT" dirty="0"/>
              <a:t> </a:t>
            </a:r>
            <a:r>
              <a:rPr lang="en-IT" b="1" dirty="0">
                <a:latin typeface="Courier" pitchFamily="2" charset="0"/>
              </a:rPr>
              <a:t>Future</a:t>
            </a:r>
            <a:r>
              <a:rPr lang="en-IT" dirty="0"/>
              <a:t> class</a:t>
            </a:r>
          </a:p>
          <a:p>
            <a:endParaRPr lang="en-IT" dirty="0"/>
          </a:p>
          <a:p>
            <a:r>
              <a:rPr lang="en-GB" dirty="0"/>
              <a:t>A future (lower case “f”) is an instance of the 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 class. A future represents the result of an asynchronous operation, and can have two states: uncompleted or completed.</a:t>
            </a:r>
          </a:p>
          <a:p>
            <a:endParaRPr lang="en-IT" dirty="0"/>
          </a:p>
          <a:p>
            <a:pPr lvl="1"/>
            <a:r>
              <a:rPr lang="en-IT" b="1" dirty="0"/>
              <a:t>Uncompleted</a:t>
            </a:r>
            <a:r>
              <a:rPr lang="en-IT" dirty="0"/>
              <a:t>: </a:t>
            </a:r>
            <a:r>
              <a:rPr lang="en-GB" dirty="0"/>
              <a:t>When you call an asynchronous function, it returns an uncompleted future. That future is waiting for the function’s asynchronous operation to finish or to throw an error.</a:t>
            </a:r>
          </a:p>
          <a:p>
            <a:pPr lvl="1"/>
            <a:endParaRPr lang="en-IT" dirty="0"/>
          </a:p>
          <a:p>
            <a:pPr lvl="1"/>
            <a:r>
              <a:rPr lang="en-IT" b="1" dirty="0"/>
              <a:t>Completed</a:t>
            </a:r>
            <a:r>
              <a:rPr lang="en-IT" dirty="0"/>
              <a:t>:</a:t>
            </a:r>
          </a:p>
          <a:p>
            <a:pPr lvl="2"/>
            <a:r>
              <a:rPr lang="en-GB" b="1" dirty="0"/>
              <a:t>W</a:t>
            </a:r>
            <a:r>
              <a:rPr lang="en-IT" b="1" dirty="0"/>
              <a:t>ith a value</a:t>
            </a:r>
            <a:r>
              <a:rPr lang="en-IT" dirty="0"/>
              <a:t>: </a:t>
            </a:r>
            <a:r>
              <a:rPr lang="en-GB" dirty="0"/>
              <a:t>A future of type </a:t>
            </a:r>
            <a:r>
              <a:rPr lang="en-GB" dirty="0">
                <a:latin typeface="Courier" pitchFamily="2" charset="0"/>
              </a:rPr>
              <a:t>Future&lt;T&gt; </a:t>
            </a:r>
            <a:r>
              <a:rPr lang="en-GB" dirty="0"/>
              <a:t>completes with a value of type</a:t>
            </a:r>
            <a:r>
              <a:rPr lang="en-GB" dirty="0">
                <a:latin typeface="Courier" pitchFamily="2" charset="0"/>
              </a:rPr>
              <a:t> T</a:t>
            </a:r>
            <a:r>
              <a:rPr lang="en-GB" dirty="0"/>
              <a:t>. For example, a future with type </a:t>
            </a:r>
            <a:r>
              <a:rPr lang="en-GB" dirty="0">
                <a:latin typeface="Courier" pitchFamily="2" charset="0"/>
              </a:rPr>
              <a:t>Future&lt;String&gt; </a:t>
            </a:r>
            <a:r>
              <a:rPr lang="en-GB" dirty="0"/>
              <a:t>produces a string value. If a future doesn’t produce a usable value, then the future’s type is </a:t>
            </a:r>
            <a:r>
              <a:rPr lang="en-GB" dirty="0">
                <a:latin typeface="Courier" pitchFamily="2" charset="0"/>
              </a:rPr>
              <a:t>Future&lt;void&gt;</a:t>
            </a:r>
            <a:r>
              <a:rPr lang="en-GB" dirty="0"/>
              <a:t>.</a:t>
            </a:r>
          </a:p>
          <a:p>
            <a:pPr lvl="2"/>
            <a:endParaRPr lang="en-IT" dirty="0"/>
          </a:p>
          <a:p>
            <a:pPr lvl="2"/>
            <a:r>
              <a:rPr lang="en-IT" b="1" dirty="0"/>
              <a:t>With an error</a:t>
            </a:r>
            <a:r>
              <a:rPr lang="en-IT" dirty="0"/>
              <a:t>: </a:t>
            </a:r>
            <a:r>
              <a:rPr lang="en-GB" dirty="0"/>
              <a:t>If the asynchronous operation performed by the function fails for any reason, the future completes with an error.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6C8FB-6773-6A46-A681-9DA035F2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5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(wrong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void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lab_06-navigation/01-introducing_futures.dart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24755-9CDD-9544-BC56-BBCDBE7F3845}"/>
              </a:ext>
            </a:extLst>
          </p:cNvPr>
          <p:cNvSpPr/>
          <p:nvPr/>
        </p:nvSpPr>
        <p:spPr>
          <a:xfrm>
            <a:off x="8267961" y="1361167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function is doing some asynchronous stuff.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‘Done’ will be print before ‘Large latte’. How to fix this?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6FAD8-94BF-654A-B1FB-089A770469E3}"/>
              </a:ext>
            </a:extLst>
          </p:cNvPr>
          <p:cNvSpPr/>
          <p:nvPr/>
        </p:nvSpPr>
        <p:spPr>
          <a:xfrm>
            <a:off x="8246683" y="3101053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main is an asynchronous function now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5200F9-BECA-8E4F-838F-2A4DE683DA3D}"/>
              </a:ext>
            </a:extLst>
          </p:cNvPr>
          <p:cNvCxnSpPr>
            <a:cxnSpLocks/>
          </p:cNvCxnSpPr>
          <p:nvPr/>
        </p:nvCxnSpPr>
        <p:spPr>
          <a:xfrm flipV="1">
            <a:off x="2407534" y="3424218"/>
            <a:ext cx="5590572" cy="2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52029-4E66-914A-9ABA-46BA11E4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3D170D-DC6C-2C43-846F-F6AF57B87856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F9F446-AD64-4347-BC01-8B5DB2A1934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342909" y="1684333"/>
            <a:ext cx="925052" cy="23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1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Async and Await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keywords provide a declarative way to define asynchronous functions and use their results. Remember these two basic guidelines when using 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To define an asynchronous function, add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before the function body and wrap its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.</a:t>
            </a:r>
          </a:p>
          <a:p>
            <a:pPr marL="914400" lvl="1" indent="-457200">
              <a:buAutoNum type="arabicPeriod"/>
            </a:pPr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 is used to wait for the result of an asynchronous function before going on and works only inside asynchronous functions.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C16B1-A36E-D14C-82CD-2FE591F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0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Fixing the main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Let’s then fix the main function:</a:t>
            </a:r>
          </a:p>
          <a:p>
            <a:endParaRPr lang="en-GB" dirty="0"/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main()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>
                <a:latin typeface="Courier" pitchFamily="2" charset="0"/>
              </a:rPr>
              <a:t>main() async {}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that you have a correctly defined async function, you can use the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 keyword to wait for a future to complete:</a:t>
            </a:r>
          </a:p>
          <a:p>
            <a:endParaRPr lang="en-GB" dirty="0">
              <a:latin typeface="Courier" pitchFamily="2" charset="0"/>
            </a:endParaRPr>
          </a:p>
          <a:p>
            <a:pPr marL="914400" lvl="2" indent="0">
              <a:buNone/>
            </a:pP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9866D-2F1E-A542-95E9-87D828F0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3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Fixing </a:t>
            </a:r>
            <a:r>
              <a:rPr lang="en-IT" dirty="0"/>
              <a:t>the fetchUserOrder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 fix the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/>
              <a:t> function we can proceed in a similar way</a:t>
            </a:r>
          </a:p>
          <a:p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Wrap the return type in a </a:t>
            </a:r>
            <a:r>
              <a:rPr lang="en-GB" dirty="0">
                <a:latin typeface="Courier" pitchFamily="2" charset="0"/>
              </a:rPr>
              <a:t>Future: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async {}</a:t>
            </a:r>
          </a:p>
          <a:p>
            <a:pPr lvl="1"/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Then, 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 the end of the asynchronous operation: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await </a:t>
            </a:r>
            <a:r>
              <a:rPr lang="en-GB" b="1" dirty="0" err="1">
                <a:latin typeface="Courier" pitchFamily="2" charset="0"/>
              </a:rPr>
              <a:t>Future.delayed</a:t>
            </a:r>
            <a:r>
              <a:rPr lang="en-GB" b="1" dirty="0">
                <a:latin typeface="Courier" pitchFamily="2" charset="0"/>
              </a:rPr>
              <a:t>...</a:t>
            </a:r>
            <a:endParaRPr lang="en-GB" dirty="0">
              <a:latin typeface="Courier" pitchFamily="2" charset="0"/>
            </a:endParaRPr>
          </a:p>
          <a:p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700353-C90C-C04C-AA57-1BB6F8C5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74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15383</TotalTime>
  <Words>3371</Words>
  <Application>Microsoft Macintosh PowerPoint</Application>
  <PresentationFormat>Widescreen</PresentationFormat>
  <Paragraphs>621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New concept: asynchrony</vt:lpstr>
      <vt:lpstr>Key terms</vt:lpstr>
      <vt:lpstr>Future</vt:lpstr>
      <vt:lpstr>Future (wrong example)</vt:lpstr>
      <vt:lpstr>Async and Await</vt:lpstr>
      <vt:lpstr>Fixing the main function</vt:lpstr>
      <vt:lpstr>Fixing the fetchUserOrder function</vt:lpstr>
      <vt:lpstr>Future (correct example)</vt:lpstr>
      <vt:lpstr>Outline</vt:lpstr>
      <vt:lpstr>Navigator</vt:lpstr>
      <vt:lpstr>Outline</vt:lpstr>
      <vt:lpstr>Navigator basics</vt:lpstr>
      <vt:lpstr>Navigator rationale</vt:lpstr>
      <vt:lpstr>Navigator basics - Preparation</vt:lpstr>
      <vt:lpstr>Navigator basics – homePage.dart boilerplate</vt:lpstr>
      <vt:lpstr>Navigator basics – profilePage.dart boilerplate</vt:lpstr>
      <vt:lpstr>Navigator basics – main.dart boilerplate</vt:lpstr>
      <vt:lpstr>Navigator basics – push and pop</vt:lpstr>
      <vt:lpstr>Navigator basics – push and pop</vt:lpstr>
      <vt:lpstr>Outline</vt:lpstr>
      <vt:lpstr>Another approach: Named routes</vt:lpstr>
      <vt:lpstr>Named navigation – Preparation</vt:lpstr>
      <vt:lpstr>Named navigation – pushNamed</vt:lpstr>
      <vt:lpstr>Outline</vt:lpstr>
      <vt:lpstr>Navigator – Passing an argument</vt:lpstr>
      <vt:lpstr>Passing arguments – messagePage.dart boilerplate</vt:lpstr>
      <vt:lpstr>Passing arguments – Add the new route and UI</vt:lpstr>
      <vt:lpstr>Passing arguments</vt:lpstr>
      <vt:lpstr>Retrieving arguments</vt:lpstr>
      <vt:lpstr>Outline</vt:lpstr>
      <vt:lpstr>Navigator – Returning data</vt:lpstr>
      <vt:lpstr>Returning data – pickValuePage.dart boilerplate</vt:lpstr>
      <vt:lpstr>Returning data – Add the new route</vt:lpstr>
      <vt:lpstr>Returning arguments</vt:lpstr>
      <vt:lpstr>Returning arguments</vt:lpstr>
      <vt:lpstr>Outline</vt:lpstr>
      <vt:lpstr>Exercises</vt:lpstr>
      <vt:lpstr>Exercise</vt:lpstr>
      <vt:lpstr>Exercise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191</cp:revision>
  <dcterms:created xsi:type="dcterms:W3CDTF">2021-07-19T09:08:13Z</dcterms:created>
  <dcterms:modified xsi:type="dcterms:W3CDTF">2023-04-03T15:10:00Z</dcterms:modified>
</cp:coreProperties>
</file>