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95" r:id="rId3"/>
    <p:sldId id="363" r:id="rId4"/>
    <p:sldId id="350" r:id="rId5"/>
    <p:sldId id="362" r:id="rId6"/>
    <p:sldId id="303" r:id="rId7"/>
    <p:sldId id="30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87801"/>
  </p:normalViewPr>
  <p:slideViewPr>
    <p:cSldViewPr snapToGrid="0">
      <p:cViewPr varScale="1">
        <p:scale>
          <a:sx n="175" d="100"/>
          <a:sy n="175" d="100"/>
        </p:scale>
        <p:origin x="120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22/02/22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26855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2021-2022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okeapi.co/" TargetMode="External"/><Relationship Id="rId2" Type="http://schemas.openxmlformats.org/officeDocument/2006/relationships/hyperlink" Target="https://jsonplaceholder.typicode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flutter.dev/cookbook/networking/send-data" TargetMode="External"/><Relationship Id="rId4" Type="http://schemas.openxmlformats.org/officeDocument/2006/relationships/hyperlink" Target="https://docs.flutter.dev/cookbook/networking/fetch-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Networking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Recap</a:t>
            </a:r>
          </a:p>
          <a:p>
            <a:r>
              <a:rPr lang="en-GB" dirty="0"/>
              <a:t>The network flow</a:t>
            </a:r>
          </a:p>
          <a:p>
            <a:r>
              <a:rPr lang="en-GB" dirty="0"/>
              <a:t>GET and POST</a:t>
            </a:r>
          </a:p>
          <a:p>
            <a:r>
              <a:rPr lang="en-GB" dirty="0"/>
              <a:t>Test APIs (docs)</a:t>
            </a:r>
          </a:p>
          <a:p>
            <a:r>
              <a:rPr lang="en-GB" dirty="0"/>
              <a:t>Live demo of a GET and a POST</a:t>
            </a:r>
          </a:p>
          <a:p>
            <a:endParaRPr lang="en-GB" dirty="0"/>
          </a:p>
          <a:p>
            <a:r>
              <a:rPr lang="en-GB" dirty="0"/>
              <a:t>Exercise (</a:t>
            </a:r>
            <a:r>
              <a:rPr lang="en-GB" dirty="0" err="1"/>
              <a:t>Pokedex</a:t>
            </a:r>
            <a:r>
              <a:rPr lang="en-GB" dirty="0"/>
              <a:t>)</a:t>
            </a:r>
          </a:p>
          <a:p>
            <a:r>
              <a:rPr lang="en-GB" dirty="0"/>
              <a:t>Homework</a:t>
            </a:r>
          </a:p>
          <a:p>
            <a:r>
              <a:rPr lang="en-GB" dirty="0"/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45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Recap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59339E-8A81-2441-8894-466CF2091C4C}"/>
              </a:ext>
            </a:extLst>
          </p:cNvPr>
          <p:cNvSpPr/>
          <p:nvPr/>
        </p:nvSpPr>
        <p:spPr>
          <a:xfrm>
            <a:off x="3262086" y="2757271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Navigate between screens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DA10E2-4B67-4448-8871-FA03D68FCBE9}"/>
              </a:ext>
            </a:extLst>
          </p:cNvPr>
          <p:cNvSpPr/>
          <p:nvPr/>
        </p:nvSpPr>
        <p:spPr>
          <a:xfrm>
            <a:off x="6301925" y="1506748"/>
            <a:ext cx="2571750" cy="860243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Make simple API calls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A96BC1-682C-AC4F-AE0B-DE841D7AAA23}"/>
              </a:ext>
            </a:extLst>
          </p:cNvPr>
          <p:cNvSpPr/>
          <p:nvPr/>
        </p:nvSpPr>
        <p:spPr>
          <a:xfrm>
            <a:off x="6287293" y="2757271"/>
            <a:ext cx="2571750" cy="860243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Fetch wearable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0C45BF-9708-D246-AF7A-63F93085FA1B}"/>
              </a:ext>
            </a:extLst>
          </p:cNvPr>
          <p:cNvSpPr/>
          <p:nvPr/>
        </p:nvSpPr>
        <p:spPr>
          <a:xfrm>
            <a:off x="3262086" y="1510133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Create a layout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A3CF9B-84DE-9A4C-9E18-FBA6C2A9FAAE}"/>
              </a:ext>
            </a:extLst>
          </p:cNvPr>
          <p:cNvSpPr/>
          <p:nvPr/>
        </p:nvSpPr>
        <p:spPr>
          <a:xfrm>
            <a:off x="9303992" y="2752427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Persist user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9EA357-0CE7-EE42-AA24-CF594C57CF30}"/>
              </a:ext>
            </a:extLst>
          </p:cNvPr>
          <p:cNvSpPr/>
          <p:nvPr/>
        </p:nvSpPr>
        <p:spPr>
          <a:xfrm>
            <a:off x="3262086" y="4006100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Manage the app state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891CCE-800C-D14F-AC56-D2B57CD4489C}"/>
              </a:ext>
            </a:extLst>
          </p:cNvPr>
          <p:cNvSpPr/>
          <p:nvPr/>
        </p:nvSpPr>
        <p:spPr>
          <a:xfrm>
            <a:off x="428173" y="4001893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Understand Flutter’s principles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78F71A-FE43-5D4A-9447-12A5D61DBED5}"/>
              </a:ext>
            </a:extLst>
          </p:cNvPr>
          <p:cNvSpPr/>
          <p:nvPr/>
        </p:nvSpPr>
        <p:spPr>
          <a:xfrm>
            <a:off x="428173" y="2757271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Get familiar with Dart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6EC684-AEE0-714D-BA51-7C00C2C4DCF1}"/>
              </a:ext>
            </a:extLst>
          </p:cNvPr>
          <p:cNvSpPr/>
          <p:nvPr/>
        </p:nvSpPr>
        <p:spPr>
          <a:xfrm>
            <a:off x="428173" y="1510134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Collaborate and version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EFE1B8-79ED-B645-A1A5-DD1C452F5C1B}"/>
              </a:ext>
            </a:extLst>
          </p:cNvPr>
          <p:cNvSpPr/>
          <p:nvPr/>
        </p:nvSpPr>
        <p:spPr>
          <a:xfrm>
            <a:off x="9303992" y="1498505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Implement user authentication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9206F-E158-C04A-AA9B-1F9FCE860BD3}"/>
              </a:ext>
            </a:extLst>
          </p:cNvPr>
          <p:cNvSpPr/>
          <p:nvPr/>
        </p:nvSpPr>
        <p:spPr>
          <a:xfrm>
            <a:off x="428173" y="5818578"/>
            <a:ext cx="11553370" cy="45375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Do something with your fantasy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6B9E0C-1958-334C-8E68-E5B5D895F3A0}"/>
              </a:ext>
            </a:extLst>
          </p:cNvPr>
          <p:cNvCxnSpPr>
            <a:cxnSpLocks/>
          </p:cNvCxnSpPr>
          <p:nvPr/>
        </p:nvCxnSpPr>
        <p:spPr>
          <a:xfrm>
            <a:off x="11981543" y="1231320"/>
            <a:ext cx="0" cy="408816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714A049-D46C-4741-AC57-5ADD5A556D5E}"/>
              </a:ext>
            </a:extLst>
          </p:cNvPr>
          <p:cNvSpPr txBox="1">
            <a:spLocks/>
          </p:cNvSpPr>
          <p:nvPr/>
        </p:nvSpPr>
        <p:spPr>
          <a:xfrm>
            <a:off x="428172" y="4971142"/>
            <a:ext cx="5405664" cy="348343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#1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727A7E2-5907-244F-9EA4-6EB7B1B78FC4}"/>
              </a:ext>
            </a:extLst>
          </p:cNvPr>
          <p:cNvSpPr txBox="1">
            <a:spLocks/>
          </p:cNvSpPr>
          <p:nvPr/>
        </p:nvSpPr>
        <p:spPr>
          <a:xfrm>
            <a:off x="6273451" y="4971142"/>
            <a:ext cx="2600224" cy="360748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#2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97F527A-6D86-4B4B-8507-E05C41EE2643}"/>
              </a:ext>
            </a:extLst>
          </p:cNvPr>
          <p:cNvSpPr txBox="1">
            <a:spLocks/>
          </p:cNvSpPr>
          <p:nvPr/>
        </p:nvSpPr>
        <p:spPr>
          <a:xfrm>
            <a:off x="9304006" y="4971141"/>
            <a:ext cx="2571736" cy="348343"/>
          </a:xfrm>
          <a:prstGeom prst="rect">
            <a:avLst/>
          </a:prstGeom>
          <a:ln w="38100">
            <a:solidFill>
              <a:srgbClr val="7030A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0D4DC1-5C18-7F46-8370-E7C962DEF38F}"/>
              </a:ext>
            </a:extLst>
          </p:cNvPr>
          <p:cNvSpPr/>
          <p:nvPr/>
        </p:nvSpPr>
        <p:spPr>
          <a:xfrm>
            <a:off x="428172" y="1209985"/>
            <a:ext cx="913817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637D9E-30CA-E84B-801A-C532883DD90D}"/>
              </a:ext>
            </a:extLst>
          </p:cNvPr>
          <p:cNvSpPr/>
          <p:nvPr/>
        </p:nvSpPr>
        <p:spPr>
          <a:xfrm>
            <a:off x="428173" y="2455130"/>
            <a:ext cx="913832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2/3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E7C382-226C-FA46-8DB3-6D1900A47C91}"/>
              </a:ext>
            </a:extLst>
          </p:cNvPr>
          <p:cNvSpPr/>
          <p:nvPr/>
        </p:nvSpPr>
        <p:spPr>
          <a:xfrm>
            <a:off x="428173" y="3696156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FB24BA-496D-0646-B792-701E8EF31927}"/>
              </a:ext>
            </a:extLst>
          </p:cNvPr>
          <p:cNvSpPr/>
          <p:nvPr/>
        </p:nvSpPr>
        <p:spPr>
          <a:xfrm>
            <a:off x="3264544" y="1207068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92D3ECA-27A3-E346-97B6-6DED991CCB03}"/>
              </a:ext>
            </a:extLst>
          </p:cNvPr>
          <p:cNvSpPr/>
          <p:nvPr/>
        </p:nvSpPr>
        <p:spPr>
          <a:xfrm>
            <a:off x="3264544" y="2452279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1FD419-5760-AA40-96E5-CCCF7F0EAF09}"/>
              </a:ext>
            </a:extLst>
          </p:cNvPr>
          <p:cNvSpPr/>
          <p:nvPr/>
        </p:nvSpPr>
        <p:spPr>
          <a:xfrm>
            <a:off x="3264544" y="3705012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BBB248-D357-7143-AFFA-BE798B402DB1}"/>
              </a:ext>
            </a:extLst>
          </p:cNvPr>
          <p:cNvSpPr/>
          <p:nvPr/>
        </p:nvSpPr>
        <p:spPr>
          <a:xfrm>
            <a:off x="6300635" y="1203104"/>
            <a:ext cx="877080" cy="300148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E15202-D95C-2547-87CD-CC21A871EF0B}"/>
              </a:ext>
            </a:extLst>
          </p:cNvPr>
          <p:cNvSpPr/>
          <p:nvPr/>
        </p:nvSpPr>
        <p:spPr>
          <a:xfrm>
            <a:off x="6287293" y="2452279"/>
            <a:ext cx="877080" cy="300148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269CCF-AC68-0344-836A-3DAFE5918B0A}"/>
              </a:ext>
            </a:extLst>
          </p:cNvPr>
          <p:cNvSpPr/>
          <p:nvPr/>
        </p:nvSpPr>
        <p:spPr>
          <a:xfrm>
            <a:off x="9303992" y="1187877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56A9EB-7793-084B-9B37-521829AD396E}"/>
              </a:ext>
            </a:extLst>
          </p:cNvPr>
          <p:cNvSpPr/>
          <p:nvPr/>
        </p:nvSpPr>
        <p:spPr>
          <a:xfrm>
            <a:off x="9305076" y="2436008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6C75B7-9B5F-B74C-BE7F-35C0CDFB1817}"/>
              </a:ext>
            </a:extLst>
          </p:cNvPr>
          <p:cNvCxnSpPr>
            <a:cxnSpLocks/>
          </p:cNvCxnSpPr>
          <p:nvPr/>
        </p:nvCxnSpPr>
        <p:spPr>
          <a:xfrm>
            <a:off x="9056914" y="1231320"/>
            <a:ext cx="0" cy="410267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DF77F43-12C7-A14C-810A-67101A243979}"/>
              </a:ext>
            </a:extLst>
          </p:cNvPr>
          <p:cNvCxnSpPr>
            <a:cxnSpLocks/>
          </p:cNvCxnSpPr>
          <p:nvPr/>
        </p:nvCxnSpPr>
        <p:spPr>
          <a:xfrm>
            <a:off x="6052457" y="1231320"/>
            <a:ext cx="0" cy="410267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98133C5-2A16-344D-B5D1-EC7DFAA4BD42}"/>
              </a:ext>
            </a:extLst>
          </p:cNvPr>
          <p:cNvSpPr/>
          <p:nvPr/>
        </p:nvSpPr>
        <p:spPr>
          <a:xfrm>
            <a:off x="9295165" y="4007242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Advanced stuff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BEB5484-6620-3542-B689-4B959C0B7DF8}"/>
              </a:ext>
            </a:extLst>
          </p:cNvPr>
          <p:cNvSpPr/>
          <p:nvPr/>
        </p:nvSpPr>
        <p:spPr>
          <a:xfrm>
            <a:off x="9296249" y="3690823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12</a:t>
            </a:r>
          </a:p>
        </p:txBody>
      </p:sp>
    </p:spTree>
    <p:extLst>
      <p:ext uri="{BB962C8B-B14F-4D97-AF65-F5344CB8AC3E}">
        <p14:creationId xmlns:p14="http://schemas.microsoft.com/office/powerpoint/2010/main" val="279247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b="1" dirty="0"/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Some fundamental Flutter Widgets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Layout in Flutter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App#1: 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layout_basics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App#2: scaffolding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ListView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17776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504209" cy="5334907"/>
          </a:xfrm>
        </p:spPr>
        <p:txBody>
          <a:bodyPr>
            <a:normAutofit/>
          </a:bodyPr>
          <a:lstStyle/>
          <a:p>
            <a:r>
              <a:rPr lang="en-GB" dirty="0"/>
              <a:t>Exercise 08.01</a:t>
            </a:r>
          </a:p>
          <a:p>
            <a:pPr lvl="1"/>
            <a:r>
              <a:rPr lang="en-US" dirty="0"/>
              <a:t>Implement a </a:t>
            </a:r>
            <a:r>
              <a:rPr lang="en-US" dirty="0" err="1"/>
              <a:t>Pokedex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user can search into the search bar for a Pokémon given its number (be aware that valid numbers go from 1 to 898). Once the button is tapped, if the number is valid, some of the Pokémon details are shown to the user.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user can add that Pokémon to its favorites using a </a:t>
            </a:r>
            <a:r>
              <a:rPr lang="en-US" dirty="0" err="1"/>
              <a:t>FloatingActionButton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Via a button in the </a:t>
            </a:r>
            <a:r>
              <a:rPr lang="en-US" dirty="0" err="1"/>
              <a:t>AppBar</a:t>
            </a:r>
            <a:r>
              <a:rPr lang="en-US" dirty="0"/>
              <a:t>, the user navigates to another screen where all its favorite Pokémon are shown.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3C729A-7A00-C248-89B9-49537842BCA2}"/>
              </a:ext>
            </a:extLst>
          </p:cNvPr>
          <p:cNvSpPr/>
          <p:nvPr/>
        </p:nvSpPr>
        <p:spPr>
          <a:xfrm>
            <a:off x="8452757" y="1914897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LoginPage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21DB30-3370-FD48-AC07-F3F0CE007AB0}"/>
              </a:ext>
            </a:extLst>
          </p:cNvPr>
          <p:cNvSpPr/>
          <p:nvPr/>
        </p:nvSpPr>
        <p:spPr>
          <a:xfrm>
            <a:off x="8452757" y="2850832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9F225E-8A04-A341-B114-5139B0EE971F}"/>
              </a:ext>
            </a:extLst>
          </p:cNvPr>
          <p:cNvCxnSpPr>
            <a:cxnSpLocks/>
          </p:cNvCxnSpPr>
          <p:nvPr/>
        </p:nvCxnSpPr>
        <p:spPr>
          <a:xfrm flipV="1">
            <a:off x="9039497" y="2367073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16A1D1-461C-494C-A59E-87CD8EBBA963}"/>
              </a:ext>
            </a:extLst>
          </p:cNvPr>
          <p:cNvCxnSpPr>
            <a:cxnSpLocks/>
          </p:cNvCxnSpPr>
          <p:nvPr/>
        </p:nvCxnSpPr>
        <p:spPr>
          <a:xfrm>
            <a:off x="9692640" y="2367072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97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91784-8C7D-5A41-BA03-B01CD477EA93}"/>
              </a:ext>
            </a:extLst>
          </p:cNvPr>
          <p:cNvSpPr txBox="1">
            <a:spLocks/>
          </p:cNvSpPr>
          <p:nvPr/>
        </p:nvSpPr>
        <p:spPr>
          <a:xfrm>
            <a:off x="428171" y="1361167"/>
            <a:ext cx="10913119" cy="5334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familiar with the http package</a:t>
            </a:r>
          </a:p>
          <a:p>
            <a:endParaRPr lang="en-US" dirty="0"/>
          </a:p>
          <a:p>
            <a:r>
              <a:rPr lang="en-US" dirty="0"/>
              <a:t>Take a look to a powerful alternative to the http package: </a:t>
            </a:r>
            <a:r>
              <a:rPr lang="en-US" dirty="0" err="1"/>
              <a:t>Dio</a:t>
            </a:r>
            <a:r>
              <a:rPr lang="en-US" dirty="0"/>
              <a:t> </a:t>
            </a:r>
          </a:p>
          <a:p>
            <a:pPr lvl="1"/>
            <a:r>
              <a:rPr lang="en-GB" dirty="0"/>
              <a:t>https://</a:t>
            </a:r>
            <a:r>
              <a:rPr lang="en-GB" dirty="0" err="1"/>
              <a:t>pub.dev</a:t>
            </a:r>
            <a:r>
              <a:rPr lang="en-GB" dirty="0"/>
              <a:t>/packages/</a:t>
            </a:r>
            <a:r>
              <a:rPr lang="en-GB" dirty="0" err="1"/>
              <a:t>dio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89537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IT" dirty="0"/>
              <a:t>{JSON}placeholder APIs</a:t>
            </a:r>
          </a:p>
          <a:p>
            <a:pPr lvl="1"/>
            <a:r>
              <a:rPr lang="en-GB" dirty="0">
                <a:hlinkClick r:id="rId2"/>
              </a:rPr>
              <a:t>https://jsonplaceholder.typicode.com/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 err="1"/>
              <a:t>PokéAPI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3"/>
              </a:rPr>
              <a:t>https://pokeapi.co/</a:t>
            </a:r>
            <a:endParaRPr lang="en-GB" dirty="0"/>
          </a:p>
          <a:p>
            <a:pPr lvl="1"/>
            <a:endParaRPr lang="en-GB" dirty="0"/>
          </a:p>
          <a:p>
            <a:r>
              <a:rPr lang="en-IT" dirty="0"/>
              <a:t>Fetch data from the internet. Cookbook by the Flutter community</a:t>
            </a:r>
          </a:p>
          <a:p>
            <a:pPr lvl="1"/>
            <a:r>
              <a:rPr lang="en-GB" dirty="0">
                <a:hlinkClick r:id="rId4"/>
              </a:rPr>
              <a:t>https://docs.flutter.dev/cookbook/networking/fetch-data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Send data to the internet. Cookbook by the Flutter community</a:t>
            </a:r>
          </a:p>
          <a:p>
            <a:pPr lvl="1"/>
            <a:r>
              <a:rPr lang="en-GB" dirty="0">
                <a:hlinkClick r:id="rId5"/>
              </a:rPr>
              <a:t>https://docs.flutter.dev/cookbook/networking/send-data</a:t>
            </a:r>
            <a:r>
              <a:rPr lang="en-GB" dirty="0"/>
              <a:t> 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17771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15595</TotalTime>
  <Words>320</Words>
  <Application>Microsoft Macintosh PowerPoint</Application>
  <PresentationFormat>Widescreen</PresentationFormat>
  <Paragraphs>82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Courier</vt:lpstr>
      <vt:lpstr>Courier New</vt:lpstr>
      <vt:lpstr>Palatino Linotype</vt:lpstr>
      <vt:lpstr>Times New Roman</vt:lpstr>
      <vt:lpstr>Wingdings</vt:lpstr>
      <vt:lpstr>Tema di Office</vt:lpstr>
      <vt:lpstr>Giacomo Cappon</vt:lpstr>
      <vt:lpstr>Outline</vt:lpstr>
      <vt:lpstr>Recap</vt:lpstr>
      <vt:lpstr>Outline</vt:lpstr>
      <vt:lpstr>Exercise</vt:lpstr>
      <vt:lpstr>Homework 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160</cp:revision>
  <dcterms:created xsi:type="dcterms:W3CDTF">2021-07-19T09:08:13Z</dcterms:created>
  <dcterms:modified xsi:type="dcterms:W3CDTF">2022-02-23T07:54:03Z</dcterms:modified>
</cp:coreProperties>
</file>