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95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51" r:id="rId13"/>
    <p:sldId id="354" r:id="rId14"/>
    <p:sldId id="356" r:id="rId15"/>
    <p:sldId id="413" r:id="rId16"/>
    <p:sldId id="358" r:id="rId17"/>
    <p:sldId id="412" r:id="rId18"/>
    <p:sldId id="390" r:id="rId19"/>
    <p:sldId id="404" r:id="rId20"/>
    <p:sldId id="405" r:id="rId21"/>
    <p:sldId id="406" r:id="rId22"/>
    <p:sldId id="407" r:id="rId23"/>
    <p:sldId id="408" r:id="rId24"/>
    <p:sldId id="409" r:id="rId25"/>
    <p:sldId id="411" r:id="rId26"/>
    <p:sldId id="410" r:id="rId27"/>
    <p:sldId id="398" r:id="rId28"/>
    <p:sldId id="401" r:id="rId29"/>
    <p:sldId id="4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7" autoAdjust="0"/>
    <p:restoredTop sz="86812"/>
  </p:normalViewPr>
  <p:slideViewPr>
    <p:cSldViewPr snapToGrid="0">
      <p:cViewPr varScale="1">
        <p:scale>
          <a:sx n="106" d="100"/>
          <a:sy n="106" d="100"/>
        </p:scale>
        <p:origin x="2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5/16/24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6659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642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0390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655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163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5326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/>
              <a:t>We focused the laboratories on front-end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6749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902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776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4635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655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library" TargetMode="External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library" TargetMode="External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 and Project Discussion Q&amp;A 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DFCF4-137A-A3AD-B37B-04F25E4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multiple-option </a:t>
            </a:r>
            <a:r>
              <a:rPr lang="it-IT" dirty="0" err="1"/>
              <a:t>questions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0095-C5B6-B2C1-9394-73528D16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Q3. The Diffie-Hellman protocol can be used to: 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 shared secret key, without the need to exchange the key through a communication channel.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Authenticate two communicating parties.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the digital signature of a message.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None of the previous answers.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CAC3C8-01C8-7744-A359-E2B8C46F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1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DFCF4-137A-A3AD-B37B-04F25E4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multiple-option </a:t>
            </a:r>
            <a:r>
              <a:rPr lang="it-IT" dirty="0" err="1"/>
              <a:t>questions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0095-C5B6-B2C1-9394-73528D16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Q3. The Diffie-Hellman protocol can be used to: 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b="1" dirty="0">
                <a:solidFill>
                  <a:srgbClr val="00B05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a shared secret key, without the need to exchange the key through a communication channel.</a:t>
            </a:r>
            <a:endParaRPr lang="it-IT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Authenticate two communicating parties.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the digital signature of a message.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None of the previous answers.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CAC3C8-01C8-7744-A359-E2B8C46F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0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9520A-FF88-8F34-A9FD-A61D9925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true</a:t>
            </a:r>
            <a:r>
              <a:rPr lang="it-IT" dirty="0"/>
              <a:t>-false </a:t>
            </a:r>
            <a:r>
              <a:rPr lang="it-IT" dirty="0" err="1"/>
              <a:t>questions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EEEE2-114D-41C6-AB36-4BC2A3B4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Q4. </a:t>
            </a:r>
            <a:r>
              <a:rPr lang="en-US" sz="2800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Amperometric</a:t>
            </a: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electrochemical sensors measure the current between the working electrode and the counter electrode, while the potential of the working electrode is fixed. </a:t>
            </a:r>
            <a:endParaRPr lang="it-IT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490FDF-D3DC-D334-9BF4-BA4BACBA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863461-13FD-F7A5-B47D-6019FBA1EE64}"/>
              </a:ext>
            </a:extLst>
          </p:cNvPr>
          <p:cNvSpPr txBox="1"/>
          <p:nvPr/>
        </p:nvSpPr>
        <p:spPr>
          <a:xfrm>
            <a:off x="5066675" y="2960558"/>
            <a:ext cx="1641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TRUE</a:t>
            </a:r>
            <a:endParaRPr lang="it-IT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1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69520A-FF88-8F34-A9FD-A61D9925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true</a:t>
            </a:r>
            <a:r>
              <a:rPr lang="it-IT" dirty="0"/>
              <a:t>-false </a:t>
            </a:r>
            <a:r>
              <a:rPr lang="it-IT" dirty="0" err="1"/>
              <a:t>questions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EEEE2-114D-41C6-AB36-4BC2A3B4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Q5. TCP (Transport Communication Protocol) is an unreliable connectionless protocol of the transport layer. </a:t>
            </a:r>
            <a:endParaRPr lang="it-IT" sz="2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490FDF-D3DC-D334-9BF4-BA4BACBA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863461-13FD-F7A5-B47D-6019FBA1EE64}"/>
              </a:ext>
            </a:extLst>
          </p:cNvPr>
          <p:cNvSpPr txBox="1"/>
          <p:nvPr/>
        </p:nvSpPr>
        <p:spPr>
          <a:xfrm>
            <a:off x="5066675" y="2960558"/>
            <a:ext cx="1641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FALSE</a:t>
            </a:r>
            <a:endParaRPr lang="it-IT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57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66EB3-8BE4-359F-B352-1F503AB2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open </a:t>
            </a:r>
            <a:r>
              <a:rPr lang="it-IT" dirty="0" err="1"/>
              <a:t>questions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3E232F-845A-74AB-F81B-B4745534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309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Q6.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Given the results of 5 SUS questionnaires collected by 5 participants evaluating an app A: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SUS</a:t>
            </a:r>
            <a:r>
              <a:rPr lang="en-US" baseline="-25000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 = 65, 80, 93, 78, 54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25F44F-FB00-6331-AE9C-F38A1E6E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0CA1A39-49EE-ACD5-ECB4-B49AC6DE7874}"/>
              </a:ext>
            </a:extLst>
          </p:cNvPr>
          <p:cNvSpPr txBox="1">
            <a:spLocks/>
          </p:cNvSpPr>
          <p:nvPr/>
        </p:nvSpPr>
        <p:spPr>
          <a:xfrm>
            <a:off x="411843" y="2887578"/>
            <a:ext cx="7697441" cy="346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Calculate</a:t>
            </a:r>
            <a:r>
              <a:rPr lang="it-IT" dirty="0"/>
              <a:t> the confidence </a:t>
            </a:r>
            <a:r>
              <a:rPr lang="it-IT" dirty="0" err="1"/>
              <a:t>interval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90% : </a:t>
            </a:r>
            <a:r>
              <a:rPr lang="it-IT" b="1" dirty="0">
                <a:solidFill>
                  <a:srgbClr val="00B050"/>
                </a:solidFill>
              </a:rPr>
              <a:t>74 ± 14.25</a:t>
            </a:r>
          </a:p>
          <a:p>
            <a:r>
              <a:rPr lang="it-IT" dirty="0" err="1"/>
              <a:t>Evaluate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an app B (</a:t>
            </a:r>
            <a:r>
              <a:rPr lang="it-IT" dirty="0" err="1"/>
              <a:t>evaluated</a:t>
            </a:r>
            <a:r>
              <a:rPr lang="it-IT" dirty="0"/>
              <a:t> by the </a:t>
            </a:r>
            <a:r>
              <a:rPr lang="it-IT" dirty="0" err="1"/>
              <a:t>same</a:t>
            </a:r>
            <a:r>
              <a:rPr lang="it-IT" dirty="0"/>
              <a:t> 5 </a:t>
            </a:r>
            <a:r>
              <a:rPr lang="it-IT" dirty="0" err="1"/>
              <a:t>participants</a:t>
            </a:r>
            <a:r>
              <a:rPr lang="it-IT" dirty="0"/>
              <a:t>) with SUS: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SUS</a:t>
            </a:r>
            <a:r>
              <a:rPr lang="en-US" baseline="-25000" dirty="0">
                <a:cs typeface="Times New Roman" panose="02020603050405020304" pitchFamily="18" charset="0"/>
              </a:rPr>
              <a:t>B</a:t>
            </a:r>
            <a:r>
              <a:rPr lang="en-US" dirty="0">
                <a:cs typeface="Times New Roman" panose="02020603050405020304" pitchFamily="18" charset="0"/>
              </a:rPr>
              <a:t> = 90, 90, 87, 95, 91</a:t>
            </a:r>
            <a:endParaRPr lang="it-IT" dirty="0"/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can be said to be significantly more usable with a level of confidence &gt;= 0.05: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B050"/>
                </a:solidFill>
                <a:cs typeface="Times New Roman" panose="02020603050405020304" pitchFamily="18" charset="0"/>
              </a:rPr>
              <a:t>t = 2.30 </a:t>
            </a:r>
            <a:r>
              <a:rPr lang="en-US" b="1" dirty="0">
                <a:solidFill>
                  <a:srgbClr val="00B050"/>
                </a:solidFill>
                <a:cs typeface="Times New Roman" panose="02020603050405020304" pitchFamily="18" charset="0"/>
                <a:sym typeface="Wingdings" pitchFamily="2" charset="2"/>
              </a:rPr>
              <a:t> NO (if it was &gt;= 0.1, YES)</a:t>
            </a:r>
            <a:endParaRPr lang="en-US" b="1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79592-CDA8-ADE1-270B-500832BF9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7" t="7957" r="9380" b="8278"/>
          <a:stretch/>
        </p:blipFill>
        <p:spPr>
          <a:xfrm>
            <a:off x="7993988" y="1840832"/>
            <a:ext cx="3373302" cy="488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1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66EB3-8BE4-359F-B352-1F503AB2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open </a:t>
            </a:r>
            <a:r>
              <a:rPr lang="it-IT" dirty="0" err="1"/>
              <a:t>questions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3E232F-845A-74AB-F81B-B4745534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8602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Q7. Provide a brief description of the following HTTP methods: GET, HEAD, POST, PUT, DELETE. 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25F44F-FB00-6331-AE9C-F38A1E6E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0CA1A39-49EE-ACD5-ECB4-B49AC6DE7874}"/>
              </a:ext>
            </a:extLst>
          </p:cNvPr>
          <p:cNvSpPr txBox="1">
            <a:spLocks/>
          </p:cNvSpPr>
          <p:nvPr/>
        </p:nvSpPr>
        <p:spPr>
          <a:xfrm>
            <a:off x="411843" y="2397986"/>
            <a:ext cx="11368314" cy="3958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>
                <a:ea typeface="Calibri" panose="020F0502020204030204" pitchFamily="34" charset="0"/>
                <a:cs typeface="Times New Roman" panose="02020603050405020304" pitchFamily="18" charset="0"/>
              </a:rPr>
              <a:t>Possible answer: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GET: </a:t>
            </a:r>
            <a:r>
              <a:rPr lang="en-US" dirty="0"/>
              <a:t>Method used to request the server to send a page or an object. It only retrieves data.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HEAD: </a:t>
            </a:r>
            <a:r>
              <a:rPr lang="en-GB" dirty="0"/>
              <a:t>Method used to ask for the response message header, without requesting the actual page content.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POST: </a:t>
            </a:r>
            <a:r>
              <a:rPr lang="it-IT" dirty="0"/>
              <a:t>Method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ask</a:t>
            </a:r>
            <a:r>
              <a:rPr lang="it-IT" dirty="0"/>
              <a:t> to upload data to a server. With POST </a:t>
            </a:r>
            <a:r>
              <a:rPr lang="en-US" dirty="0"/>
              <a:t>the client asks to the server to accept the entity enclosed in the request as a new subordinate of the resource identified by the request URL.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PUT: Method used to </a:t>
            </a:r>
            <a:r>
              <a:rPr lang="en-US" dirty="0"/>
              <a:t>ask to write a content in the server to the specified URL. If the request URL refers to an already existing resource, the server replaces the existing entity with the new enclosed entity.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DELETE: Method used to </a:t>
            </a:r>
            <a:r>
              <a:rPr lang="en-US" dirty="0"/>
              <a:t>ask to delete the content in the server at the specified URL.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66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062C3-A10C-EEEA-E755-0F91CF84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open </a:t>
            </a:r>
            <a:r>
              <a:rPr lang="it-IT" dirty="0" err="1"/>
              <a:t>questions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F02FFD-EE45-183A-67B0-9739A100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85021"/>
            <a:ext cx="11368314" cy="531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Q8. List and briefly describe at least 5 of the 7 main principles of the GDPR.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1936AA-BA68-3B29-E9C1-493F6475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1C3F3E0-5864-4F78-8924-014C647FDC7F}"/>
              </a:ext>
            </a:extLst>
          </p:cNvPr>
          <p:cNvSpPr txBox="1"/>
          <p:nvPr/>
        </p:nvSpPr>
        <p:spPr>
          <a:xfrm>
            <a:off x="411843" y="2150813"/>
            <a:ext cx="11368314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Possible answer: 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/>
            </a:pPr>
            <a:r>
              <a:rPr lang="en-GB" sz="2000" dirty="0">
                <a:latin typeface="Palatino Linotype" panose="02040502050505030304" pitchFamily="18" charset="0"/>
              </a:rPr>
              <a:t>Lawfulness, fairness and transparency: Personal data shall be processed lawfully, fairly and in a transparent manner in relation to the data subject.  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/>
            </a:pPr>
            <a:r>
              <a:rPr lang="en-GB" sz="2000" dirty="0">
                <a:latin typeface="Palatino Linotype" panose="02040502050505030304" pitchFamily="18" charset="0"/>
              </a:rPr>
              <a:t>Purpose limitation: Personal data shall be collected for specified, explicit and legitimate purposes and not further processed in a manner that is incompatible with those purposes.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/>
            </a:pPr>
            <a:r>
              <a:rPr lang="en-GB" sz="2000" dirty="0">
                <a:latin typeface="Palatino Linotype" panose="02040502050505030304" pitchFamily="18" charset="0"/>
              </a:rPr>
              <a:t>Data minimisation: Personal data shall be adequate, relevant and limited to what is necessary in relation to the purposes for which they are processed.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4"/>
            </a:pPr>
            <a:r>
              <a:rPr lang="en-GB" sz="2000" dirty="0">
                <a:latin typeface="Palatino Linotype" panose="02040502050505030304" pitchFamily="18" charset="0"/>
              </a:rPr>
              <a:t>Accuracy: personal data must be accurate and, where necessary, kept up to date. 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Clr>
                <a:srgbClr val="00B050"/>
              </a:buClr>
              <a:buFont typeface="+mj-lt"/>
              <a:buAutoNum type="arabicPeriod" startAt="5"/>
            </a:pPr>
            <a:r>
              <a:rPr lang="en-GB" sz="2000" dirty="0">
                <a:latin typeface="Palatino Linotype" panose="02040502050505030304" pitchFamily="18" charset="0"/>
              </a:rPr>
              <a:t>Storage limitation: personal data shall be stored in a form which permits identification of data subjects for no longer than is necessary for the purposes for which they are processed.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8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theory exam</a:t>
            </a:r>
            <a:endParaRPr lang="en-GB" b="1" dirty="0"/>
          </a:p>
          <a:p>
            <a:endParaRPr lang="en-GB" b="1" dirty="0"/>
          </a:p>
          <a:p>
            <a:r>
              <a:rPr lang="en-GB" b="1" dirty="0"/>
              <a:t>Project delivery instructions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Project presentation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23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General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In the following, we reported the instructions on how to deliver your project. In a nutshell, you must prepare and submit a </a:t>
            </a:r>
            <a:r>
              <a:rPr lang="en-GB" b="1" dirty="0"/>
              <a:t>.pdf file </a:t>
            </a:r>
            <a:r>
              <a:rPr lang="en-GB" dirty="0"/>
              <a:t>containing </a:t>
            </a:r>
          </a:p>
          <a:p>
            <a:pPr lvl="1"/>
            <a:r>
              <a:rPr lang="en-GB" dirty="0"/>
              <a:t>the number of your group and the name of each group participant</a:t>
            </a:r>
          </a:p>
          <a:p>
            <a:pPr lvl="1"/>
            <a:r>
              <a:rPr lang="en-GB" dirty="0"/>
              <a:t>the link to a public GitHub repository containing a ”valid” version of the code</a:t>
            </a:r>
          </a:p>
          <a:p>
            <a:endParaRPr lang="en-GB" dirty="0"/>
          </a:p>
          <a:p>
            <a:r>
              <a:rPr lang="en-GB" dirty="0"/>
              <a:t>Since the project must be delivered through GitHub, code delivered via mail will be ignored</a:t>
            </a:r>
          </a:p>
          <a:p>
            <a:endParaRPr lang="en-GB" dirty="0"/>
          </a:p>
          <a:p>
            <a:r>
              <a:rPr lang="en-GB" dirty="0"/>
              <a:t>“Valid” code must be in the </a:t>
            </a:r>
            <a:r>
              <a:rPr lang="en-GB" b="1" dirty="0"/>
              <a:t>master</a:t>
            </a:r>
            <a:r>
              <a:rPr lang="en-GB" dirty="0"/>
              <a:t> (or </a:t>
            </a:r>
            <a:r>
              <a:rPr lang="en-GB" b="1" dirty="0"/>
              <a:t>main</a:t>
            </a:r>
            <a:r>
              <a:rPr lang="en-GB" dirty="0"/>
              <a:t>) </a:t>
            </a:r>
            <a:r>
              <a:rPr lang="en-GB" b="1" dirty="0"/>
              <a:t>branch</a:t>
            </a:r>
            <a:r>
              <a:rPr lang="en-GB" dirty="0"/>
              <a:t> and must have been committed no later than the </a:t>
            </a:r>
            <a:r>
              <a:rPr lang="en-GB" b="1" dirty="0"/>
              <a:t>14/07/2024</a:t>
            </a:r>
            <a:r>
              <a:rPr lang="en-GB" dirty="0"/>
              <a:t>, and no later than the </a:t>
            </a:r>
            <a:r>
              <a:rPr lang="en-GB" b="1" dirty="0"/>
              <a:t>day before the project discussion date</a:t>
            </a:r>
            <a:r>
              <a:rPr lang="en-GB" dirty="0"/>
              <a:t>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05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scenario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”I belong to Group 50 composed by me, Martina Vettoretti, and Luca </a:t>
            </a:r>
            <a:r>
              <a:rPr lang="en-GB" dirty="0" err="1"/>
              <a:t>Cossu</a:t>
            </a:r>
            <a:r>
              <a:rPr lang="en-GB" dirty="0"/>
              <a:t>”</a:t>
            </a:r>
          </a:p>
          <a:p>
            <a:endParaRPr lang="en-GB" dirty="0"/>
          </a:p>
          <a:p>
            <a:r>
              <a:rPr lang="en-GB" dirty="0"/>
              <a:t>“My code is located in my public repository named </a:t>
            </a:r>
            <a:r>
              <a:rPr lang="en-GB" dirty="0" err="1"/>
              <a:t>bwthw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41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The theory exam </a:t>
            </a:r>
          </a:p>
          <a:p>
            <a:endParaRPr lang="en-GB" b="1" dirty="0"/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Project delivery instructions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Project presentation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1: Fill the group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Create a .docx file</a:t>
            </a:r>
          </a:p>
          <a:p>
            <a:endParaRPr lang="en-GB" dirty="0"/>
          </a:p>
          <a:p>
            <a:r>
              <a:rPr lang="en-GB" dirty="0"/>
              <a:t>Fill the group info at the very top of the file, e.g.: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E54D86A-D1E3-D641-2844-75379CB5E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30" y="2862465"/>
            <a:ext cx="8947230" cy="34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73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4449EF9E-C6F2-7F8C-AF44-F4E4B6524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18" y="3161409"/>
            <a:ext cx="5700486" cy="969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2: Make your repository public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First, make sure your repository is public. This is true if, in GitHub, a “public” label is present near your repo name:</a:t>
            </a:r>
          </a:p>
          <a:p>
            <a:r>
              <a:rPr lang="en-GB" dirty="0"/>
              <a:t>If, instead, the label says “private”, follow these steps to make it public:</a:t>
            </a:r>
          </a:p>
          <a:p>
            <a:endParaRPr lang="en-GB" dirty="0"/>
          </a:p>
          <a:p>
            <a:pPr lvl="1"/>
            <a:r>
              <a:rPr lang="en-GB" dirty="0"/>
              <a:t>Go to “Settings”</a:t>
            </a:r>
          </a:p>
          <a:p>
            <a:pPr lvl="1"/>
            <a:r>
              <a:rPr lang="en-GB" dirty="0"/>
              <a:t>Scroll down till the “Danger Zone”</a:t>
            </a:r>
          </a:p>
          <a:p>
            <a:pPr lvl="1"/>
            <a:r>
              <a:rPr lang="en-GB" dirty="0"/>
              <a:t>Click on “Change visibility” </a:t>
            </a:r>
          </a:p>
          <a:p>
            <a:pPr lvl="1"/>
            <a:r>
              <a:rPr lang="en-GB" dirty="0"/>
              <a:t>Select “Make public”</a:t>
            </a:r>
          </a:p>
          <a:p>
            <a:pPr lvl="1"/>
            <a:r>
              <a:rPr lang="en-GB" dirty="0"/>
              <a:t>Type the name of the repo to confirm</a:t>
            </a:r>
          </a:p>
          <a:p>
            <a:pPr lvl="1"/>
            <a:r>
              <a:rPr lang="en-GB" dirty="0"/>
              <a:t>Click on the button</a:t>
            </a:r>
          </a:p>
          <a:p>
            <a:pPr lvl="1"/>
            <a:endParaRPr lang="en-GB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CD861484-0F5C-0290-AB7A-E320B93D1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49" y="1662920"/>
            <a:ext cx="2429686" cy="475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88A0C-C2A0-EA15-0092-6BDB5CEE8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291" y="2489184"/>
            <a:ext cx="6342927" cy="7279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7BCB0A-369F-A36C-9C11-C5455AAF4599}"/>
              </a:ext>
            </a:extLst>
          </p:cNvPr>
          <p:cNvSpPr/>
          <p:nvPr/>
        </p:nvSpPr>
        <p:spPr>
          <a:xfrm>
            <a:off x="11019098" y="2845420"/>
            <a:ext cx="879676" cy="39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B6F5AC-9212-5E90-2EAD-390A5CEAF77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36739" y="3041225"/>
            <a:ext cx="7882359" cy="100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33584C-A68C-8EB5-8C44-94F907BA952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444678" y="3756227"/>
            <a:ext cx="6202771" cy="12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5DE5D-A7BA-4483-33E4-699D08E9EFB2}"/>
              </a:ext>
            </a:extLst>
          </p:cNvPr>
          <p:cNvSpPr/>
          <p:nvPr/>
        </p:nvSpPr>
        <p:spPr>
          <a:xfrm>
            <a:off x="10647449" y="3560422"/>
            <a:ext cx="1116379" cy="3916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1" name="Picture 2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049BC-9D84-358A-048E-71C8B7592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809" y="4008476"/>
            <a:ext cx="3105965" cy="284596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754A73-569B-B950-AFFF-8F099B4479E8}"/>
              </a:ext>
            </a:extLst>
          </p:cNvPr>
          <p:cNvSpPr/>
          <p:nvPr/>
        </p:nvSpPr>
        <p:spPr>
          <a:xfrm>
            <a:off x="8810216" y="4901870"/>
            <a:ext cx="1919516" cy="4572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1F138A-BC6D-651A-85CA-8FEB6C119C25}"/>
              </a:ext>
            </a:extLst>
          </p:cNvPr>
          <p:cNvCxnSpPr>
            <a:cxnSpLocks/>
          </p:cNvCxnSpPr>
          <p:nvPr/>
        </p:nvCxnSpPr>
        <p:spPr>
          <a:xfrm>
            <a:off x="3646025" y="4130424"/>
            <a:ext cx="5146784" cy="7637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0EEEA0-FEBF-D7A4-C58A-40936D4FFDBA}"/>
              </a:ext>
            </a:extLst>
          </p:cNvPr>
          <p:cNvCxnSpPr>
            <a:cxnSpLocks/>
          </p:cNvCxnSpPr>
          <p:nvPr/>
        </p:nvCxnSpPr>
        <p:spPr>
          <a:xfrm>
            <a:off x="5162309" y="4669480"/>
            <a:ext cx="3647907" cy="16271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95B53B-85C2-EFE2-ED82-A17917F28D23}"/>
              </a:ext>
            </a:extLst>
          </p:cNvPr>
          <p:cNvCxnSpPr>
            <a:cxnSpLocks/>
          </p:cNvCxnSpPr>
          <p:nvPr/>
        </p:nvCxnSpPr>
        <p:spPr>
          <a:xfrm>
            <a:off x="3541853" y="4894180"/>
            <a:ext cx="5250956" cy="1668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35E05A3-C4B6-6E74-5FA3-5B87BEA20CED}"/>
              </a:ext>
            </a:extLst>
          </p:cNvPr>
          <p:cNvSpPr/>
          <p:nvPr/>
        </p:nvSpPr>
        <p:spPr>
          <a:xfrm>
            <a:off x="8861678" y="6507060"/>
            <a:ext cx="3037096" cy="298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1EEE34-42F8-2C0F-F57D-26021E0F40AB}"/>
              </a:ext>
            </a:extLst>
          </p:cNvPr>
          <p:cNvSpPr/>
          <p:nvPr/>
        </p:nvSpPr>
        <p:spPr>
          <a:xfrm>
            <a:off x="8863532" y="6208875"/>
            <a:ext cx="3037096" cy="298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8158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3: Locate the link to a valid code version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From the home page of your GitHub repo, click on the “history” link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Click on the link of the version of the code that you want to submit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be sure that your are in the master (or main) branch!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Graphical user interface, application, 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9E7BB534-2414-83D2-02C1-DCB9270B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9" y="1663852"/>
            <a:ext cx="11722100" cy="160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4D5B9F-EF6A-1E79-74AF-28AFEE9EE9B0}"/>
              </a:ext>
            </a:extLst>
          </p:cNvPr>
          <p:cNvSpPr/>
          <p:nvPr/>
        </p:nvSpPr>
        <p:spPr>
          <a:xfrm>
            <a:off x="10289755" y="2547258"/>
            <a:ext cx="1423274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90450-5EEB-0066-B932-A65A6EA9B6FF}"/>
              </a:ext>
            </a:extLst>
          </p:cNvPr>
          <p:cNvCxnSpPr>
            <a:cxnSpLocks/>
          </p:cNvCxnSpPr>
          <p:nvPr/>
        </p:nvCxnSpPr>
        <p:spPr>
          <a:xfrm>
            <a:off x="9437914" y="1453543"/>
            <a:ext cx="1519646" cy="1093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C3D8E74-DC5E-D9DC-C907-D9FDD0EAC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77" y="3695426"/>
            <a:ext cx="9122228" cy="21653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89EB3F7-D1AF-0CB9-B3F8-66583731DFA3}"/>
              </a:ext>
            </a:extLst>
          </p:cNvPr>
          <p:cNvSpPr/>
          <p:nvPr/>
        </p:nvSpPr>
        <p:spPr>
          <a:xfrm>
            <a:off x="10112829" y="4441371"/>
            <a:ext cx="664028" cy="356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3F9069-F81F-FA85-5BA3-44C8CF732BC6}"/>
              </a:ext>
            </a:extLst>
          </p:cNvPr>
          <p:cNvCxnSpPr>
            <a:cxnSpLocks/>
          </p:cNvCxnSpPr>
          <p:nvPr/>
        </p:nvCxnSpPr>
        <p:spPr>
          <a:xfrm>
            <a:off x="8937171" y="3593949"/>
            <a:ext cx="1175658" cy="8474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D4B9482-F6DB-D006-5ABA-A9E2D5ADCB8E}"/>
              </a:ext>
            </a:extLst>
          </p:cNvPr>
          <p:cNvSpPr/>
          <p:nvPr/>
        </p:nvSpPr>
        <p:spPr>
          <a:xfrm>
            <a:off x="2133600" y="3639309"/>
            <a:ext cx="1423274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7FB3F2-FDD8-D553-518A-C8AC9CA7DBE7}"/>
              </a:ext>
            </a:extLst>
          </p:cNvPr>
          <p:cNvCxnSpPr>
            <a:cxnSpLocks/>
          </p:cNvCxnSpPr>
          <p:nvPr/>
        </p:nvCxnSpPr>
        <p:spPr>
          <a:xfrm flipV="1">
            <a:off x="1249011" y="4089596"/>
            <a:ext cx="1047966" cy="1929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0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4: Put the link in the .docx file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Copy and paste the link in the </a:t>
            </a:r>
            <a:r>
              <a:rPr lang="en-GB" dirty="0" err="1"/>
              <a:t>url</a:t>
            </a:r>
            <a:r>
              <a:rPr lang="en-GB" dirty="0"/>
              <a:t> bar of your browser in the .docx file below the group info, e.g.: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0621-DB50-9616-4866-66E751E58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36" y="2075339"/>
            <a:ext cx="10172700" cy="5207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1C92175-15C0-10AC-0DF1-779F4667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77" y="2969829"/>
            <a:ext cx="7637417" cy="36964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87FB7-F2E1-D437-7B58-0899C4BF411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954486" y="2596039"/>
            <a:ext cx="0" cy="3737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240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Step 5: Submit the .pdf to moodle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Export your .docx file to .pdf</a:t>
            </a:r>
          </a:p>
          <a:p>
            <a:endParaRPr lang="en-GB" dirty="0"/>
          </a:p>
          <a:p>
            <a:r>
              <a:rPr lang="en-GB" dirty="0"/>
              <a:t>Then, go to moodle. In the “Project discussion – Project delivery” section locate “Project delivery”:</a:t>
            </a:r>
          </a:p>
          <a:p>
            <a:r>
              <a:rPr lang="en-GB" dirty="0"/>
              <a:t>Click on the delivery button:</a:t>
            </a:r>
          </a:p>
          <a:p>
            <a:endParaRPr lang="en-GB" dirty="0"/>
          </a:p>
          <a:p>
            <a:r>
              <a:rPr lang="en-GB" dirty="0"/>
              <a:t>Upload the .pdf file </a:t>
            </a:r>
          </a:p>
          <a:p>
            <a:endParaRPr lang="en-GB" dirty="0"/>
          </a:p>
          <a:p>
            <a:r>
              <a:rPr lang="en-GB" dirty="0"/>
              <a:t>Save and that’s it!  </a:t>
            </a:r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8C096C0-D4C7-8146-E383-58F3E001B3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2" b="32275"/>
          <a:stretch/>
        </p:blipFill>
        <p:spPr>
          <a:xfrm>
            <a:off x="4332515" y="2605836"/>
            <a:ext cx="2184400" cy="419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5FC5FF-F6C0-DC4A-AFB2-5F2FCAFCF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2970344"/>
            <a:ext cx="1981526" cy="527105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AAD58DF-CA57-96E6-5A90-3D08D8C42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60" y="3497449"/>
            <a:ext cx="5956300" cy="28402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F3C16F-733D-B75A-A704-79F3197C4952}"/>
              </a:ext>
            </a:extLst>
          </p:cNvPr>
          <p:cNvSpPr/>
          <p:nvPr/>
        </p:nvSpPr>
        <p:spPr>
          <a:xfrm>
            <a:off x="6505592" y="5706303"/>
            <a:ext cx="1092637" cy="4502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D2E73-BD4B-38CD-151B-DB3145A9A669}"/>
              </a:ext>
            </a:extLst>
          </p:cNvPr>
          <p:cNvCxnSpPr>
            <a:cxnSpLocks/>
          </p:cNvCxnSpPr>
          <p:nvPr/>
        </p:nvCxnSpPr>
        <p:spPr>
          <a:xfrm>
            <a:off x="3396343" y="4996543"/>
            <a:ext cx="3109249" cy="7431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F0B449-6D0A-0972-F177-6D10B1C48D0D}"/>
              </a:ext>
            </a:extLst>
          </p:cNvPr>
          <p:cNvCxnSpPr>
            <a:cxnSpLocks/>
          </p:cNvCxnSpPr>
          <p:nvPr/>
        </p:nvCxnSpPr>
        <p:spPr>
          <a:xfrm>
            <a:off x="3722914" y="4207209"/>
            <a:ext cx="4441372" cy="4997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40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theory exam</a:t>
            </a:r>
            <a:endParaRPr lang="en-GB" b="1" dirty="0"/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Project delivery instructions</a:t>
            </a:r>
          </a:p>
          <a:p>
            <a:r>
              <a:rPr lang="en-GB" b="1" dirty="0"/>
              <a:t>Project presentation guidelines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5B1-19C9-EE42-9540-E05EF44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41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Rationale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0453188" cy="5377686"/>
          </a:xfrm>
        </p:spPr>
        <p:txBody>
          <a:bodyPr>
            <a:normAutofit/>
          </a:bodyPr>
          <a:lstStyle/>
          <a:p>
            <a:r>
              <a:rPr lang="en-GB" dirty="0"/>
              <a:t>In the following we reported a brief guide that contains some </a:t>
            </a:r>
            <a:r>
              <a:rPr lang="en-GB" b="1" dirty="0"/>
              <a:t>hints </a:t>
            </a:r>
            <a:r>
              <a:rPr lang="en-GB" dirty="0"/>
              <a:t>on what to cover during your project discussion. As such, consider this document as a guide rather than something to “fill” with words and images. </a:t>
            </a:r>
          </a:p>
          <a:p>
            <a:endParaRPr lang="en-GB" dirty="0"/>
          </a:p>
          <a:p>
            <a:r>
              <a:rPr lang="en-GB" dirty="0"/>
              <a:t>You are free to use this PowerPoint template (style, </a:t>
            </a:r>
            <a:r>
              <a:rPr lang="en-GB" dirty="0" err="1"/>
              <a:t>colors</a:t>
            </a:r>
            <a:r>
              <a:rPr lang="en-GB" dirty="0"/>
              <a:t>, etc…) for preparing the presentation. Of course, you are also free to use your own template if you prefer. </a:t>
            </a:r>
          </a:p>
          <a:p>
            <a:endParaRPr lang="en-GB" dirty="0"/>
          </a:p>
          <a:p>
            <a:r>
              <a:rPr lang="en-GB" dirty="0"/>
              <a:t>The skeleton proposed here is just a simple guideline. Feel free to change it according to your needs.</a:t>
            </a:r>
          </a:p>
        </p:txBody>
      </p:sp>
    </p:spTree>
    <p:extLst>
      <p:ext uri="{BB962C8B-B14F-4D97-AF65-F5344CB8AC3E}">
        <p14:creationId xmlns:p14="http://schemas.microsoft.com/office/powerpoint/2010/main" val="4245697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structure – General info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9304163" cy="5274251"/>
          </a:xfrm>
        </p:spPr>
        <p:txBody>
          <a:bodyPr>
            <a:normAutofit/>
          </a:bodyPr>
          <a:lstStyle/>
          <a:p>
            <a:r>
              <a:rPr lang="en-GB" dirty="0"/>
              <a:t>You have </a:t>
            </a:r>
            <a:r>
              <a:rPr lang="en-GB" b="1" dirty="0"/>
              <a:t>25 minutes max </a:t>
            </a:r>
            <a:r>
              <a:rPr lang="en-GB" dirty="0"/>
              <a:t>to present your project followed by ~20 min of Q&amp;A. Discussions of more than 25 minutes will be penalized. </a:t>
            </a:r>
          </a:p>
          <a:p>
            <a:endParaRPr lang="en-GB" dirty="0"/>
          </a:p>
          <a:p>
            <a:r>
              <a:rPr lang="en-GB" dirty="0"/>
              <a:t>The presentation must include a PowerPoint presentation followed by a live demonstration of your app working. Both the presentation and the demo must fit the 25 minutes.</a:t>
            </a:r>
          </a:p>
          <a:p>
            <a:endParaRPr lang="en-GB" dirty="0"/>
          </a:p>
          <a:p>
            <a:r>
              <a:rPr lang="en-GB" dirty="0"/>
              <a:t>The discussion has to be in English. </a:t>
            </a:r>
          </a:p>
          <a:p>
            <a:endParaRPr lang="en-GB" dirty="0"/>
          </a:p>
          <a:p>
            <a:r>
              <a:rPr lang="en-GB" dirty="0"/>
              <a:t>The Q&amp;A session will be in English.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70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structure – (Possible) skeleton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11368314" cy="540747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possible skeleton for your discussion can be:</a:t>
            </a:r>
          </a:p>
          <a:p>
            <a:pPr lvl="1"/>
            <a:r>
              <a:rPr lang="en-GB" b="1" dirty="0"/>
              <a:t>Background</a:t>
            </a:r>
            <a:r>
              <a:rPr lang="en-GB" dirty="0"/>
              <a:t> - </a:t>
            </a:r>
            <a:r>
              <a:rPr lang="en-GB" i="1" dirty="0"/>
              <a:t>What’s the ”story” behind your app? Is it for healthy people? Is it targeting any disease? …</a:t>
            </a:r>
          </a:p>
          <a:p>
            <a:pPr lvl="1"/>
            <a:r>
              <a:rPr lang="en-GB" b="1" dirty="0"/>
              <a:t>Problem to be solved/Feature to be provided to the public </a:t>
            </a:r>
            <a:r>
              <a:rPr lang="en-GB" dirty="0"/>
              <a:t>- </a:t>
            </a:r>
            <a:r>
              <a:rPr lang="en-GB" i="1" dirty="0"/>
              <a:t>What’s the target user/use case? What kind of problem your app is trying to solve? What’s missing in the current market (if some)? … </a:t>
            </a:r>
          </a:p>
          <a:p>
            <a:pPr lvl="1"/>
            <a:r>
              <a:rPr lang="en-GB" b="1" dirty="0"/>
              <a:t>Your solution </a:t>
            </a:r>
            <a:r>
              <a:rPr lang="en-GB" dirty="0"/>
              <a:t>- </a:t>
            </a:r>
            <a:r>
              <a:rPr lang="en-GB" i="1" dirty="0"/>
              <a:t>High overview of your app (name, catchy motto,  …). What do you want to enable with your app? …</a:t>
            </a:r>
          </a:p>
          <a:p>
            <a:pPr lvl="1"/>
            <a:r>
              <a:rPr lang="en-GB" b="1" dirty="0"/>
              <a:t>Core app functionalities</a:t>
            </a:r>
          </a:p>
          <a:p>
            <a:pPr lvl="2"/>
            <a:r>
              <a:rPr lang="en-GB" b="1" dirty="0"/>
              <a:t>Screen map of your app</a:t>
            </a:r>
            <a:endParaRPr lang="en-GB" dirty="0"/>
          </a:p>
          <a:p>
            <a:pPr lvl="2"/>
            <a:r>
              <a:rPr lang="en-GB" b="1" dirty="0"/>
              <a:t>User authentication and management </a:t>
            </a:r>
            <a:r>
              <a:rPr lang="en-GB" dirty="0"/>
              <a:t>- </a:t>
            </a:r>
            <a:r>
              <a:rPr lang="en-GB" i="1" dirty="0"/>
              <a:t>How do you do it? …</a:t>
            </a:r>
          </a:p>
          <a:p>
            <a:pPr lvl="2"/>
            <a:r>
              <a:rPr lang="en-GB" b="1" dirty="0"/>
              <a:t>Data collection </a:t>
            </a:r>
            <a:r>
              <a:rPr lang="en-GB" dirty="0"/>
              <a:t>– </a:t>
            </a:r>
            <a:r>
              <a:rPr lang="en-GB" i="1" dirty="0"/>
              <a:t>How do you do it? …</a:t>
            </a:r>
          </a:p>
          <a:p>
            <a:pPr lvl="2"/>
            <a:r>
              <a:rPr lang="en-GB" b="1" dirty="0"/>
              <a:t>Data persistence </a:t>
            </a:r>
            <a:r>
              <a:rPr lang="en-GB" dirty="0"/>
              <a:t>– </a:t>
            </a:r>
            <a:r>
              <a:rPr lang="en-GB" i="1" dirty="0"/>
              <a:t>How do you manage data in your app (DB schema can be used here)? What’s the data flow inside your app? …</a:t>
            </a:r>
          </a:p>
          <a:p>
            <a:pPr lvl="2"/>
            <a:r>
              <a:rPr lang="en-GB" b="1" dirty="0"/>
              <a:t>Data visualization and presentation </a:t>
            </a:r>
            <a:r>
              <a:rPr lang="en-GB" dirty="0"/>
              <a:t>–</a:t>
            </a:r>
            <a:r>
              <a:rPr lang="en-GB" i="1" dirty="0"/>
              <a:t> How do you visualize user data in your app? …</a:t>
            </a:r>
          </a:p>
          <a:p>
            <a:pPr lvl="1"/>
            <a:r>
              <a:rPr lang="en-GB" b="1" dirty="0"/>
              <a:t>Original part </a:t>
            </a:r>
            <a:r>
              <a:rPr lang="en-GB" dirty="0"/>
              <a:t>- </a:t>
            </a:r>
            <a:r>
              <a:rPr lang="en-GB" i="1" dirty="0"/>
              <a:t>What’s the original part of your app? Have you implemented literature stuff? If yes, briefly describe it. …</a:t>
            </a:r>
          </a:p>
          <a:p>
            <a:pPr lvl="1"/>
            <a:r>
              <a:rPr lang="en-GB" b="1" dirty="0"/>
              <a:t>Project management flavours </a:t>
            </a:r>
            <a:r>
              <a:rPr lang="en-GB" dirty="0"/>
              <a:t>- </a:t>
            </a:r>
            <a:r>
              <a:rPr lang="en-GB" i="1" dirty="0"/>
              <a:t>How did you work as a group? …</a:t>
            </a:r>
          </a:p>
          <a:p>
            <a:pPr lvl="1"/>
            <a:r>
              <a:rPr lang="en-GB" b="1" dirty="0"/>
              <a:t>Special implementation decisions </a:t>
            </a:r>
            <a:r>
              <a:rPr lang="en-GB" dirty="0"/>
              <a:t>– </a:t>
            </a:r>
            <a:r>
              <a:rPr lang="en-GB" i="1" dirty="0"/>
              <a:t>Did you make </a:t>
            </a:r>
            <a:r>
              <a:rPr lang="en-GB" i="1" dirty="0" err="1"/>
              <a:t>implementative</a:t>
            </a:r>
            <a:r>
              <a:rPr lang="en-GB" i="1" dirty="0"/>
              <a:t> decisions that worth some space in the project discussion? …</a:t>
            </a:r>
          </a:p>
          <a:p>
            <a:pPr lvl="1"/>
            <a:r>
              <a:rPr lang="en-GB" b="1" dirty="0"/>
              <a:t>Closing remarks and future developments </a:t>
            </a:r>
            <a:r>
              <a:rPr lang="en-GB" dirty="0"/>
              <a:t>– </a:t>
            </a:r>
            <a:r>
              <a:rPr lang="en-GB" i="1" dirty="0"/>
              <a:t>Sum up you discussion briefly. What are the possible evolution of your app in the future? …</a:t>
            </a:r>
          </a:p>
          <a:p>
            <a:pPr lvl="1"/>
            <a:r>
              <a:rPr lang="en-GB" b="1" dirty="0"/>
              <a:t>Live demo </a:t>
            </a:r>
            <a:r>
              <a:rPr lang="en-GB" dirty="0"/>
              <a:t>- </a:t>
            </a:r>
            <a:r>
              <a:rPr lang="en-GB" i="1" dirty="0"/>
              <a:t>Show (via emulator or physical device) your app working.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363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 suggestions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2B2631-DEDB-D847-9680-271CA1C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8595"/>
            <a:ext cx="9304163" cy="5274251"/>
          </a:xfrm>
        </p:spPr>
        <p:txBody>
          <a:bodyPr>
            <a:normAutofit/>
          </a:bodyPr>
          <a:lstStyle/>
          <a:p>
            <a:r>
              <a:rPr lang="en-GB" dirty="0"/>
              <a:t>Try to motivate every choice.</a:t>
            </a:r>
          </a:p>
          <a:p>
            <a:endParaRPr lang="en-GB" dirty="0"/>
          </a:p>
          <a:p>
            <a:r>
              <a:rPr lang="en-GB" dirty="0"/>
              <a:t>Consider to split the discussion among the group participants to demonstrate that you worked as a group.</a:t>
            </a:r>
          </a:p>
          <a:p>
            <a:endParaRPr lang="en-GB" dirty="0"/>
          </a:p>
          <a:p>
            <a:r>
              <a:rPr lang="en-GB" dirty="0"/>
              <a:t>Consider to allocate around 15 minutes for the PowerPoint presentation and 10 minutes for the live demo.</a:t>
            </a:r>
          </a:p>
          <a:p>
            <a:endParaRPr lang="en-GB" dirty="0"/>
          </a:p>
          <a:p>
            <a:r>
              <a:rPr lang="en-GB" dirty="0"/>
              <a:t>Prepare the live demo. You only have 10 minutes so you must know what to ”tap”,  to show, to do ,….</a:t>
            </a:r>
          </a:p>
          <a:p>
            <a:endParaRPr lang="en-GB" dirty="0"/>
          </a:p>
          <a:p>
            <a:r>
              <a:rPr lang="en-GB" dirty="0"/>
              <a:t>Be sure that your app is working when you run the demo.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49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111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Written</a:t>
            </a:r>
            <a:r>
              <a:rPr lang="fr-FR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 of 90-minute duration:</a:t>
            </a:r>
          </a:p>
          <a:p>
            <a:r>
              <a:rPr lang="fr-FR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 multiple-option questions (</a:t>
            </a:r>
            <a:r>
              <a:rPr lang="fr-FR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fr-FR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 correct </a:t>
            </a:r>
            <a:r>
              <a:rPr lang="fr-FR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r>
              <a:rPr lang="fr-FR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fr-FR" dirty="0" err="1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fr-FR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/false questions</a:t>
            </a: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open questions</a:t>
            </a:r>
          </a:p>
          <a:p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Notes: </a:t>
            </a:r>
          </a:p>
          <a:p>
            <a:pPr lvl="0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exam is in English, answers to be provided in English (English errors not penalized). Dictionary is not allowed.</a:t>
            </a:r>
            <a:endParaRPr lang="it-I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At the exam, the students cannot use any course material (slides, books, articles, etc.), nor any electronic device (e.g., smartphone, notebook, etc.). Only the pen and a calculator is allowed. </a:t>
            </a:r>
            <a:endParaRPr lang="it-I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theory exam will cover all the theory program except the material marked as  </a:t>
            </a:r>
            <a:endParaRPr lang="it-I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225A9-4B41-E88A-A557-21E98EEF7A8C}"/>
              </a:ext>
            </a:extLst>
          </p:cNvPr>
          <p:cNvSpPr/>
          <p:nvPr/>
        </p:nvSpPr>
        <p:spPr>
          <a:xfrm>
            <a:off x="1239252" y="5963611"/>
            <a:ext cx="998622" cy="23265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69651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7C72B-601C-E8BA-1C30-98915BF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Mark of the theory </a:t>
            </a:r>
            <a:r>
              <a:rPr lang="it-IT" dirty="0" err="1"/>
              <a:t>exam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D49F4-F5A6-8402-19D4-F9CC4C57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22079"/>
          </a:xfrm>
        </p:spPr>
        <p:txBody>
          <a:bodyPr>
            <a:normAutofit/>
          </a:bodyPr>
          <a:lstStyle/>
          <a:p>
            <a:r>
              <a:rPr lang="it-IT" dirty="0"/>
              <a:t>Multiple-option </a:t>
            </a:r>
            <a:r>
              <a:rPr lang="it-IT" dirty="0" err="1"/>
              <a:t>questions</a:t>
            </a:r>
            <a:r>
              <a:rPr lang="it-IT" dirty="0"/>
              <a:t>: 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point for each correct answer</a:t>
            </a:r>
            <a:endParaRPr lang="it-IT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-0.33 points for each incorrect answer</a:t>
            </a:r>
            <a:endParaRPr lang="it-I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 points for each not given answer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True/false questions:</a:t>
            </a:r>
          </a:p>
          <a:p>
            <a:pPr lvl="1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point for each correct answer</a:t>
            </a:r>
            <a:endParaRPr lang="it-I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-0.33 points for each incorrect answer</a:t>
            </a:r>
            <a:endParaRPr lang="it-IT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 points for each not given answer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 </a:t>
            </a:r>
            <a:r>
              <a:rPr lang="it-IT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800100" lvl="1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a typeface="Calibri" panose="020F0502020204030204" pitchFamily="34" charset="0"/>
                <a:cs typeface="Times New Roman" panose="02020603050405020304" pitchFamily="18" charset="0"/>
              </a:rPr>
              <a:t>0 to 5 points </a:t>
            </a:r>
            <a:r>
              <a:rPr lang="it-IT" dirty="0" err="1"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endParaRPr lang="it-IT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 score:  up to 30 points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295D15-3395-96C7-CA62-0E7BDCDB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5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0CA2C-C455-4A2B-36E1-F2999322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mark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DBCF875-2A5B-33DF-AEA4-B5A6A41061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510001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written exam is passed if the student gets at least 18/30 points.</a:t>
                </a:r>
              </a:p>
              <a:p>
                <a:endParaRPr lang="en-GB" dirty="0"/>
              </a:p>
              <a:p>
                <a:r>
                  <a:rPr lang="en-GB" dirty="0"/>
                  <a:t>To get the final mark, students must pass both the written exam and the project discussion. </a:t>
                </a:r>
              </a:p>
              <a:p>
                <a:endParaRPr lang="en-GB" dirty="0"/>
              </a:p>
              <a:p>
                <a:r>
                  <a:rPr lang="en-GB" dirty="0"/>
                  <a:t>The mark of the project is up to 12/30 (based on Q&amp;A project discussion, different students in the same group can get different marks for the project). </a:t>
                </a:r>
              </a:p>
              <a:p>
                <a:endParaRPr lang="en-GB" dirty="0"/>
              </a:p>
              <a:p>
                <a:r>
                  <a:rPr lang="en-GB" dirty="0"/>
                  <a:t>The vote of the theory exam accounts for 2/3 of the final mark. </a:t>
                </a:r>
              </a:p>
              <a:p>
                <a:pPr marL="0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𝑓𝑖𝑛𝑎𝑙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𝑚𝑎𝑟𝑘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𝑚𝑎𝑟𝑘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𝑡h𝑒𝑜𝑟𝑦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𝑒𝑥𝑎𝑚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𝑚𝑎𝑟𝑘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𝑝𝑟𝑜𝑗𝑒𝑐𝑡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DBCF875-2A5B-33DF-AEA4-B5A6A41061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5100018"/>
              </a:xfrm>
              <a:blipFill>
                <a:blip r:embed="rId2"/>
                <a:stretch>
                  <a:fillRect l="-697" t="-1673" r="-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45031E-9291-7BD9-0BA2-2578914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64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DFCF4-137A-A3AD-B37B-04F25E4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multiple-option </a:t>
            </a:r>
            <a:r>
              <a:rPr lang="it-IT" dirty="0" err="1"/>
              <a:t>questions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0095-C5B6-B2C1-9394-73528D16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Q1. A diffuse-reflective optical sensor: 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made of two separate components, a light emitter and a light detector, and the sensing object is interposed between these two components.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made of two separate components, a light emitter and a light retroreflector, and the sensing object is interposed between these two components.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made of a single component integrating both a light emitter and a light detector.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none of the previous options. 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CAC3C8-01C8-7744-A359-E2B8C46F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33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DFCF4-137A-A3AD-B37B-04F25E4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multiple-option </a:t>
            </a:r>
            <a:r>
              <a:rPr lang="it-IT" dirty="0" err="1"/>
              <a:t>questions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0095-C5B6-B2C1-9394-73528D16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Q1. A diffuse-reflective optical sensor: 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made of two separate components, a light emitter and a light detector, and the sensing object is interposed between these two components.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made of two separate components, a light emitter and a light retroreflector, and the sensing object is interposed between these two components.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b="1" dirty="0">
                <a:solidFill>
                  <a:srgbClr val="00B05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made of a single component integrating both a light emitter and a light detector.</a:t>
            </a:r>
            <a:endParaRPr lang="it-IT" sz="28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8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none of the previous options. </a:t>
            </a:r>
            <a:endParaRPr lang="it-IT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CAC3C8-01C8-7744-A359-E2B8C46F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7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DFCF4-137A-A3AD-B37B-04F25E4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multiple-option </a:t>
            </a:r>
            <a:r>
              <a:rPr lang="it-IT" dirty="0" err="1"/>
              <a:t>questions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0095-C5B6-B2C1-9394-73528D16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2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Q2. What is the most appropriate use of the following HTTP request? 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POST /library HTTP/1.1	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Host: </a:t>
            </a: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www.example.com</a:t>
            </a:r>
            <a:endParaRPr lang="en-US" sz="24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“Author”: “Stephen Hawking”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“Title”: “A Brief History of Time”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the book with author “Stephen Hawking” and title “A Brief History of Time” from the book list at the URL </a:t>
            </a:r>
            <a:r>
              <a:rPr lang="en-US" sz="2400" u="sng" dirty="0">
                <a:solidFill>
                  <a:srgbClr val="0563C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www.example.com/library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 to the book list at the URL </a:t>
            </a:r>
            <a:r>
              <a:rPr lang="en-US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www.example.com/library</a:t>
            </a:r>
            <a:r>
              <a:rPr lang="en-US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new book with title “A Brief History of Time” and author “Stephen Hawking”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 the book list at the URL </a:t>
            </a:r>
            <a:r>
              <a:rPr lang="en-US" sz="2400" u="sng" dirty="0">
                <a:solidFill>
                  <a:srgbClr val="0563C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www.example.com/library</a:t>
            </a: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book list containing the book “A Brief History of Time” by “Stephen Hawking”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None of the previous answers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CAC3C8-01C8-7744-A359-E2B8C46F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8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DFCF4-137A-A3AD-B37B-04F25E4F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Examples</a:t>
            </a:r>
            <a:r>
              <a:rPr lang="it-IT" dirty="0"/>
              <a:t> of multiple-option </a:t>
            </a:r>
            <a:r>
              <a:rPr lang="it-IT" dirty="0" err="1"/>
              <a:t>questions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0095-C5B6-B2C1-9394-73528D16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2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Q2. What is the most appropriate use of the following HTTP request? 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POST /library HTTP/1.1	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Host: </a:t>
            </a: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www.example.com</a:t>
            </a:r>
            <a:endParaRPr lang="en-US" sz="2400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“Author”: “Stephen Hawking”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“Title”: “A Brief History of Time”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 the book with author “Stephen Hawking” and title “A Brief History of Time” from the book list at the URL </a:t>
            </a:r>
            <a:r>
              <a:rPr lang="en-US" sz="2400" u="sng" dirty="0">
                <a:solidFill>
                  <a:srgbClr val="0563C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www.example.com/library</a:t>
            </a:r>
            <a:endParaRPr lang="it-IT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400" b="1" dirty="0">
                <a:solidFill>
                  <a:srgbClr val="00B05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 to the book list at the URL </a:t>
            </a:r>
            <a:r>
              <a:rPr lang="en-US" sz="2400" b="1" u="sng" dirty="0">
                <a:solidFill>
                  <a:srgbClr val="00B05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www.example.com/library</a:t>
            </a:r>
            <a:r>
              <a:rPr lang="en-US" sz="2400" b="1" dirty="0">
                <a:solidFill>
                  <a:srgbClr val="00B050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new book with title “A Brief History of Time” and author “Stephen Hawking”</a:t>
            </a:r>
            <a:endParaRPr lang="it-IT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 the book list at the URL </a:t>
            </a:r>
            <a:r>
              <a:rPr lang="en-US" sz="2400" u="sng" dirty="0">
                <a:solidFill>
                  <a:srgbClr val="0563C1"/>
                </a:solidFill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www.example.com/library</a:t>
            </a: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book list containing the book “A Brief History of Time” by “Stephen Hawking”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None of the previous answers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CAC3C8-01C8-7744-A359-E2B8C46F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295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19067</TotalTime>
  <Words>2386</Words>
  <Application>Microsoft Macintosh PowerPoint</Application>
  <PresentationFormat>Widescreen</PresentationFormat>
  <Paragraphs>257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Exam structure</vt:lpstr>
      <vt:lpstr>Mark of the theory exam</vt:lpstr>
      <vt:lpstr>Final mark</vt:lpstr>
      <vt:lpstr>Examples of multiple-option questions </vt:lpstr>
      <vt:lpstr>Examples of multiple-option questions </vt:lpstr>
      <vt:lpstr>Examples of multiple-option questions </vt:lpstr>
      <vt:lpstr>Examples of multiple-option questions </vt:lpstr>
      <vt:lpstr>Examples of multiple-option questions </vt:lpstr>
      <vt:lpstr>Examples of multiple-option questions </vt:lpstr>
      <vt:lpstr>Examples of true-false questions</vt:lpstr>
      <vt:lpstr>Examples of true-false questions</vt:lpstr>
      <vt:lpstr>Examples of open questions</vt:lpstr>
      <vt:lpstr>Examples of open questions</vt:lpstr>
      <vt:lpstr>Examples of open questions</vt:lpstr>
      <vt:lpstr>Outline</vt:lpstr>
      <vt:lpstr>General info</vt:lpstr>
      <vt:lpstr>Example scenario</vt:lpstr>
      <vt:lpstr>Step 1: Fill the group info</vt:lpstr>
      <vt:lpstr>Step 2: Make your repository public</vt:lpstr>
      <vt:lpstr>Step 3: Locate the link to a valid code version</vt:lpstr>
      <vt:lpstr>Step 4: Put the link in the .docx file</vt:lpstr>
      <vt:lpstr>Step 5: Submit the .pdf to moodle</vt:lpstr>
      <vt:lpstr>Outline</vt:lpstr>
      <vt:lpstr>Rationale</vt:lpstr>
      <vt:lpstr>Discussion structure – General info</vt:lpstr>
      <vt:lpstr>Discussion structure – (Possible) skeleton</vt:lpstr>
      <vt:lpstr>Discussion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248</cp:revision>
  <dcterms:created xsi:type="dcterms:W3CDTF">2021-07-19T09:08:13Z</dcterms:created>
  <dcterms:modified xsi:type="dcterms:W3CDTF">2024-05-16T15:00:52Z</dcterms:modified>
</cp:coreProperties>
</file>