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9" r:id="rId2"/>
    <p:sldId id="379" r:id="rId3"/>
    <p:sldId id="363" r:id="rId4"/>
    <p:sldId id="388" r:id="rId5"/>
    <p:sldId id="352" r:id="rId6"/>
    <p:sldId id="384" r:id="rId7"/>
    <p:sldId id="378" r:id="rId8"/>
    <p:sldId id="304" r:id="rId9"/>
    <p:sldId id="353" r:id="rId10"/>
    <p:sldId id="354" r:id="rId11"/>
    <p:sldId id="355" r:id="rId12"/>
    <p:sldId id="356" r:id="rId13"/>
    <p:sldId id="357" r:id="rId14"/>
    <p:sldId id="359" r:id="rId15"/>
    <p:sldId id="380" r:id="rId16"/>
    <p:sldId id="351" r:id="rId17"/>
    <p:sldId id="360" r:id="rId18"/>
    <p:sldId id="364" r:id="rId19"/>
    <p:sldId id="381" r:id="rId20"/>
    <p:sldId id="366" r:id="rId21"/>
    <p:sldId id="367" r:id="rId22"/>
    <p:sldId id="368" r:id="rId23"/>
    <p:sldId id="369" r:id="rId24"/>
    <p:sldId id="370" r:id="rId25"/>
    <p:sldId id="382" r:id="rId26"/>
    <p:sldId id="371" r:id="rId27"/>
    <p:sldId id="375" r:id="rId28"/>
    <p:sldId id="373" r:id="rId29"/>
    <p:sldId id="374" r:id="rId30"/>
    <p:sldId id="376" r:id="rId31"/>
    <p:sldId id="383" r:id="rId32"/>
    <p:sldId id="349" r:id="rId33"/>
    <p:sldId id="361" r:id="rId34"/>
    <p:sldId id="377" r:id="rId35"/>
    <p:sldId id="385" r:id="rId36"/>
    <p:sldId id="303" r:id="rId37"/>
    <p:sldId id="386" r:id="rId38"/>
    <p:sldId id="30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0" autoAdjust="0"/>
    <p:restoredTop sz="87699"/>
  </p:normalViewPr>
  <p:slideViewPr>
    <p:cSldViewPr snapToGrid="0">
      <p:cViewPr varScale="1">
        <p:scale>
          <a:sx n="186" d="100"/>
          <a:sy n="186" d="100"/>
        </p:scale>
        <p:origin x="1544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05/04/22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26855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24570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04034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49253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72855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2021-2022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flutter.dev/flutter/widgets/ModalRoute-class.html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flutter.dev/cookbook/navigation/passing-data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flutter.dev/cookbook/navigation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Navigation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Giacomo Cappon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– homePage.dart boilerplate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146281" cy="5053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HomePage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HomePage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static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routename</a:t>
            </a:r>
            <a:r>
              <a:rPr lang="en-GB" sz="1600" dirty="0">
                <a:latin typeface="Courier" pitchFamily="2" charset="0"/>
              </a:rPr>
              <a:t> = 'Homepage';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@override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return Scaffold(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title: Text(</a:t>
            </a:r>
            <a:r>
              <a:rPr lang="en-GB" sz="1600" dirty="0" err="1">
                <a:latin typeface="Courier" pitchFamily="2" charset="0"/>
              </a:rPr>
              <a:t>HomePage.routename</a:t>
            </a:r>
            <a:r>
              <a:rPr lang="en-GB" sz="1600" dirty="0">
                <a:latin typeface="Courier" pitchFamily="2" charset="0"/>
              </a:rPr>
              <a:t>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...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6317585" y="1892873"/>
            <a:ext cx="5146281" cy="505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body: </a:t>
            </a:r>
            <a:r>
              <a:rPr lang="en-GB" sz="1600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child: </a:t>
            </a:r>
            <a:r>
              <a:rPr lang="en-GB" sz="1600" dirty="0" err="1">
                <a:latin typeface="Courier" pitchFamily="2" charset="0"/>
              </a:rPr>
              <a:t>ElevatedButton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child: Text('To the profile'),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</a:t>
            </a: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  </a:t>
            </a: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//TODO: implement the navigation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} //build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 //</a:t>
            </a:r>
            <a:r>
              <a:rPr lang="en-GB" sz="1600" dirty="0" err="1">
                <a:latin typeface="Courier" pitchFamily="2" charset="0"/>
              </a:rPr>
              <a:t>HomePage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B2C557-26F1-654F-B142-2DD059D7B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630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– profilePage.dart boilerplate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498495" cy="5053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ProfilePage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ProfilePage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static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routename</a:t>
            </a:r>
            <a:r>
              <a:rPr lang="en-GB" sz="1600" dirty="0">
                <a:latin typeface="Courier" pitchFamily="2" charset="0"/>
              </a:rPr>
              <a:t> = '</a:t>
            </a:r>
            <a:r>
              <a:rPr lang="en-GB" sz="1600" dirty="0" err="1">
                <a:latin typeface="Courier" pitchFamily="2" charset="0"/>
              </a:rPr>
              <a:t>ProfilePage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@override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return Scaffold(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title: Text(</a:t>
            </a:r>
            <a:r>
              <a:rPr lang="en-GB" sz="1600" dirty="0" err="1">
                <a:latin typeface="Courier" pitchFamily="2" charset="0"/>
              </a:rPr>
              <a:t>HomePage.routename</a:t>
            </a:r>
            <a:r>
              <a:rPr lang="en-GB" sz="1600" dirty="0">
                <a:latin typeface="Courier" pitchFamily="2" charset="0"/>
              </a:rPr>
              <a:t>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...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6317585" y="1892873"/>
            <a:ext cx="5146281" cy="505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body: </a:t>
            </a:r>
            <a:r>
              <a:rPr lang="en-GB" sz="1600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child: </a:t>
            </a:r>
            <a:r>
              <a:rPr lang="en-GB" sz="1600" dirty="0" err="1">
                <a:latin typeface="Courier" pitchFamily="2" charset="0"/>
              </a:rPr>
              <a:t>ElevatedButton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child: Text('To the home'),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</a:t>
            </a: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  </a:t>
            </a: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//TODO: implement the navigation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} //build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 //</a:t>
            </a:r>
            <a:r>
              <a:rPr lang="en-GB" sz="1600" dirty="0" err="1">
                <a:latin typeface="Courier" pitchFamily="2" charset="0"/>
              </a:rPr>
              <a:t>ProfilePage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64796E-1C23-914E-8970-BF747B14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695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– main.dart boilerplate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6643188" cy="51751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package:there_and_back_again</a:t>
            </a:r>
            <a:r>
              <a:rPr lang="en-GB" sz="1600" dirty="0">
                <a:latin typeface="Courier" pitchFamily="2" charset="0"/>
              </a:rPr>
              <a:t>/screens/</a:t>
            </a:r>
            <a:r>
              <a:rPr lang="en-GB" sz="1600" dirty="0" err="1">
                <a:latin typeface="Courier" pitchFamily="2" charset="0"/>
              </a:rPr>
              <a:t>homepage.dart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endParaRPr lang="en-GB" sz="1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void main()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runApp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());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 //main</a:t>
            </a:r>
          </a:p>
          <a:p>
            <a:pPr marL="0" indent="0">
              <a:buNone/>
            </a:pPr>
            <a:endParaRPr lang="en-GB" sz="1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@override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return </a:t>
            </a:r>
            <a:r>
              <a:rPr lang="en-GB" sz="1600" dirty="0" err="1">
                <a:latin typeface="Courier" pitchFamily="2" charset="0"/>
              </a:rPr>
              <a:t>MaterialApp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home: </a:t>
            </a:r>
            <a:r>
              <a:rPr lang="en-GB" sz="1600" b="1" dirty="0" err="1">
                <a:highlight>
                  <a:srgbClr val="FFFF00"/>
                </a:highlight>
                <a:latin typeface="Courier" pitchFamily="2" charset="0"/>
              </a:rPr>
              <a:t>HomePage</a:t>
            </a: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()</a:t>
            </a:r>
            <a:r>
              <a:rPr lang="en-GB" sz="1600" b="1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} //build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}//</a:t>
            </a:r>
            <a:r>
              <a:rPr lang="en-GB" sz="1600" dirty="0" err="1">
                <a:latin typeface="Courier" pitchFamily="2" charset="0"/>
              </a:rPr>
              <a:t>MyApp</a:t>
            </a:r>
            <a:endParaRPr lang="en-GB" sz="1600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AE08FD-DFA2-404D-B75D-D2BD3359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295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– push and pop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428171" y="4913260"/>
            <a:ext cx="11110202" cy="2414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  </a:t>
            </a:r>
            <a:r>
              <a:rPr lang="en-GB" sz="1600" b="1" dirty="0" err="1">
                <a:latin typeface="Courier" pitchFamily="2" charset="0"/>
              </a:rPr>
              <a:t>Navigator.pop</a:t>
            </a:r>
            <a:r>
              <a:rPr lang="en-GB" sz="1600" b="1" dirty="0">
                <a:latin typeface="Courier" pitchFamily="2" charset="0"/>
              </a:rPr>
              <a:t>();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603099"/>
          </a:xfrm>
        </p:spPr>
        <p:txBody>
          <a:bodyPr/>
          <a:lstStyle/>
          <a:p>
            <a:r>
              <a:rPr lang="en-IT" dirty="0"/>
              <a:t>To go to the ProfilePage route, simply invoke </a:t>
            </a:r>
            <a:r>
              <a:rPr lang="en-IT" dirty="0">
                <a:latin typeface="Courier" pitchFamily="2" charset="0"/>
              </a:rPr>
              <a:t>Navigator.push()</a:t>
            </a:r>
            <a:r>
              <a:rPr lang="en-IT" dirty="0"/>
              <a:t>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B4DC18-BE30-9646-A902-864A61958DC6}"/>
              </a:ext>
            </a:extLst>
          </p:cNvPr>
          <p:cNvCxnSpPr>
            <a:cxnSpLocks/>
          </p:cNvCxnSpPr>
          <p:nvPr/>
        </p:nvCxnSpPr>
        <p:spPr>
          <a:xfrm flipV="1">
            <a:off x="3025509" y="2887133"/>
            <a:ext cx="0" cy="42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D298FF-DC85-3043-AB63-78839672E083}"/>
              </a:ext>
            </a:extLst>
          </p:cNvPr>
          <p:cNvSpPr/>
          <p:nvPr/>
        </p:nvSpPr>
        <p:spPr>
          <a:xfrm>
            <a:off x="2011096" y="3400661"/>
            <a:ext cx="2702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Current </a:t>
            </a:r>
            <a:r>
              <a:rPr lang="en-IT" dirty="0">
                <a:latin typeface="Courier" pitchFamily="2" charset="0"/>
              </a:rPr>
              <a:t>BuildContext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B7ED5E-E7DD-9242-A8EC-8BE6E22E2432}"/>
              </a:ext>
            </a:extLst>
          </p:cNvPr>
          <p:cNvSpPr/>
          <p:nvPr/>
        </p:nvSpPr>
        <p:spPr>
          <a:xfrm>
            <a:off x="5043940" y="3405926"/>
            <a:ext cx="6261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The new </a:t>
            </a:r>
            <a:r>
              <a:rPr lang="en-IT" dirty="0">
                <a:latin typeface="Courier" pitchFamily="2" charset="0"/>
              </a:rPr>
              <a:t>MaterialPageRoute</a:t>
            </a:r>
            <a:r>
              <a:rPr lang="en-IT" dirty="0">
                <a:latin typeface="Palatino Linotype" panose="02040502050505030304" pitchFamily="18" charset="0"/>
              </a:rPr>
              <a:t> to be pushed into the stack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61CE1D-26BC-2C4A-B277-1577DF879065}"/>
              </a:ext>
            </a:extLst>
          </p:cNvPr>
          <p:cNvCxnSpPr>
            <a:cxnSpLocks/>
          </p:cNvCxnSpPr>
          <p:nvPr/>
        </p:nvCxnSpPr>
        <p:spPr>
          <a:xfrm flipV="1">
            <a:off x="7458656" y="2887133"/>
            <a:ext cx="0" cy="42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9DA7251-B1A7-1940-8B79-1AA4A69B43DA}"/>
              </a:ext>
            </a:extLst>
          </p:cNvPr>
          <p:cNvSpPr txBox="1">
            <a:spLocks/>
          </p:cNvSpPr>
          <p:nvPr/>
        </p:nvSpPr>
        <p:spPr>
          <a:xfrm>
            <a:off x="428171" y="4321834"/>
            <a:ext cx="11282921" cy="60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To pop the ProfilePage route, simply invoke </a:t>
            </a:r>
            <a:r>
              <a:rPr lang="en-IT" dirty="0">
                <a:latin typeface="Courier" pitchFamily="2" charset="0"/>
              </a:rPr>
              <a:t>Navigator.pop()</a:t>
            </a:r>
            <a:r>
              <a:rPr lang="en-IT" dirty="0"/>
              <a:t>: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F5792CB-C0EA-8D4F-A147-F612F2DC4997}"/>
              </a:ext>
            </a:extLst>
          </p:cNvPr>
          <p:cNvSpPr txBox="1">
            <a:spLocks/>
          </p:cNvSpPr>
          <p:nvPr/>
        </p:nvSpPr>
        <p:spPr>
          <a:xfrm>
            <a:off x="580572" y="1971401"/>
            <a:ext cx="11110202" cy="16598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  </a:t>
            </a:r>
            <a:r>
              <a:rPr lang="en-GB" sz="1600" b="1" dirty="0" err="1">
                <a:latin typeface="Courier" pitchFamily="2" charset="0"/>
              </a:rPr>
              <a:t>Navigator.push</a:t>
            </a:r>
            <a:r>
              <a:rPr lang="en-GB" sz="1600" b="1" dirty="0">
                <a:latin typeface="Courier" pitchFamily="2" charset="0"/>
              </a:rPr>
              <a:t>(context, </a:t>
            </a:r>
            <a:r>
              <a:rPr lang="en-GB" sz="1600" b="1" dirty="0" err="1">
                <a:latin typeface="Courier" pitchFamily="2" charset="0"/>
              </a:rPr>
              <a:t>MaterialPageRoute</a:t>
            </a:r>
            <a:r>
              <a:rPr lang="en-GB" sz="1600" b="1" dirty="0">
                <a:latin typeface="Courier" pitchFamily="2" charset="0"/>
              </a:rPr>
              <a:t>(builder: (context) =&gt; </a:t>
            </a:r>
            <a:r>
              <a:rPr lang="en-GB" sz="1600" b="1" dirty="0" err="1">
                <a:latin typeface="Courier" pitchFamily="2" charset="0"/>
              </a:rPr>
              <a:t>ProfilePage</a:t>
            </a:r>
            <a:r>
              <a:rPr lang="en-GB" sz="1600" b="1" dirty="0">
                <a:latin typeface="Courier" pitchFamily="2" charset="0"/>
              </a:rPr>
              <a:t>()));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DA721F-E70E-C347-B7D0-47517B086BCB}"/>
              </a:ext>
            </a:extLst>
          </p:cNvPr>
          <p:cNvSpPr/>
          <p:nvPr/>
        </p:nvSpPr>
        <p:spPr>
          <a:xfrm>
            <a:off x="3461537" y="607442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019A9-43A3-1345-9C06-C3F54EBAAE24}"/>
              </a:ext>
            </a:extLst>
          </p:cNvPr>
          <p:cNvSpPr/>
          <p:nvPr/>
        </p:nvSpPr>
        <p:spPr>
          <a:xfrm>
            <a:off x="6755178" y="607383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779BE5-60BD-2F4A-A7DE-AD5B5C9FF50C}"/>
              </a:ext>
            </a:extLst>
          </p:cNvPr>
          <p:cNvSpPr/>
          <p:nvPr/>
        </p:nvSpPr>
        <p:spPr>
          <a:xfrm>
            <a:off x="6755177" y="5508614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4BC24B-6456-D941-B446-503392B74B2C}"/>
              </a:ext>
            </a:extLst>
          </p:cNvPr>
          <p:cNvSpPr/>
          <p:nvPr/>
        </p:nvSpPr>
        <p:spPr>
          <a:xfrm>
            <a:off x="10035036" y="6073834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104D43-8051-9941-A269-9AA95646B7B3}"/>
              </a:ext>
            </a:extLst>
          </p:cNvPr>
          <p:cNvSpPr/>
          <p:nvPr/>
        </p:nvSpPr>
        <p:spPr>
          <a:xfrm>
            <a:off x="6551572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F3DC5D-8D9D-E743-B174-29CE6C7435E8}"/>
              </a:ext>
            </a:extLst>
          </p:cNvPr>
          <p:cNvSpPr/>
          <p:nvPr/>
        </p:nvSpPr>
        <p:spPr>
          <a:xfrm>
            <a:off x="9831430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596E71-32B5-F944-993F-2EA73EF12563}"/>
              </a:ext>
            </a:extLst>
          </p:cNvPr>
          <p:cNvSpPr/>
          <p:nvPr/>
        </p:nvSpPr>
        <p:spPr>
          <a:xfrm>
            <a:off x="3289305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03ECF7-5D7A-BC46-9F13-44B474691122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8719038" y="5865692"/>
            <a:ext cx="1112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0A49F6-8049-214A-B49A-77D773384C0E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5456771" y="5865692"/>
            <a:ext cx="109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B094480-44F9-3A40-9BA9-5893E2FFA73A}"/>
              </a:ext>
            </a:extLst>
          </p:cNvPr>
          <p:cNvSpPr/>
          <p:nvPr/>
        </p:nvSpPr>
        <p:spPr>
          <a:xfrm>
            <a:off x="8745694" y="5950312"/>
            <a:ext cx="10590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Navigator.pop()</a:t>
            </a:r>
            <a:endParaRPr lang="en-IT" sz="11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03780B-8568-6A4C-B596-6F662F9B4AB5}"/>
              </a:ext>
            </a:extLst>
          </p:cNvPr>
          <p:cNvSpPr/>
          <p:nvPr/>
        </p:nvSpPr>
        <p:spPr>
          <a:xfrm>
            <a:off x="5510084" y="5988346"/>
            <a:ext cx="10590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Navigator.push()</a:t>
            </a:r>
            <a:endParaRPr lang="en-IT" sz="11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FD127-88C2-C642-9D87-5BF9F201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615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– push and pop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5095050"/>
          </a:xfrm>
        </p:spPr>
        <p:txBody>
          <a:bodyPr>
            <a:normAutofit/>
          </a:bodyPr>
          <a:lstStyle/>
          <a:p>
            <a:r>
              <a:rPr lang="en-IT" dirty="0"/>
              <a:t>Note that you could have used </a:t>
            </a:r>
            <a:r>
              <a:rPr lang="en-IT" dirty="0">
                <a:latin typeface="Courier" pitchFamily="2" charset="0"/>
              </a:rPr>
              <a:t>Navigator.push()</a:t>
            </a:r>
            <a:r>
              <a:rPr lang="en-IT" dirty="0"/>
              <a:t> to go back to the </a:t>
            </a:r>
            <a:r>
              <a:rPr lang="en-IT" dirty="0">
                <a:latin typeface="Courier" pitchFamily="2" charset="0"/>
              </a:rPr>
              <a:t>HomePage</a:t>
            </a:r>
            <a:r>
              <a:rPr lang="en-IT" dirty="0"/>
              <a:t> but this would have been result:</a:t>
            </a:r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pPr marL="0" indent="0">
              <a:buNone/>
            </a:pPr>
            <a:endParaRPr lang="en-IT" dirty="0"/>
          </a:p>
          <a:p>
            <a:r>
              <a:rPr lang="en-IT" dirty="0"/>
              <a:t>Very messy situation. </a:t>
            </a:r>
            <a:r>
              <a:rPr lang="en-GB" dirty="0"/>
              <a:t>T</a:t>
            </a:r>
            <a:r>
              <a:rPr lang="en-IT" dirty="0"/>
              <a:t>he stack will grow indefinetely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DA721F-E70E-C347-B7D0-47517B086BCB}"/>
              </a:ext>
            </a:extLst>
          </p:cNvPr>
          <p:cNvSpPr/>
          <p:nvPr/>
        </p:nvSpPr>
        <p:spPr>
          <a:xfrm>
            <a:off x="1276183" y="4743751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019A9-43A3-1345-9C06-C3F54EBAAE24}"/>
              </a:ext>
            </a:extLst>
          </p:cNvPr>
          <p:cNvSpPr/>
          <p:nvPr/>
        </p:nvSpPr>
        <p:spPr>
          <a:xfrm>
            <a:off x="4538450" y="4743750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779BE5-60BD-2F4A-A7DE-AD5B5C9FF50C}"/>
              </a:ext>
            </a:extLst>
          </p:cNvPr>
          <p:cNvSpPr/>
          <p:nvPr/>
        </p:nvSpPr>
        <p:spPr>
          <a:xfrm>
            <a:off x="4538450" y="4095251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4BC24B-6456-D941-B446-503392B74B2C}"/>
              </a:ext>
            </a:extLst>
          </p:cNvPr>
          <p:cNvSpPr/>
          <p:nvPr/>
        </p:nvSpPr>
        <p:spPr>
          <a:xfrm>
            <a:off x="7818308" y="4743749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104D43-8051-9941-A269-9AA95646B7B3}"/>
              </a:ext>
            </a:extLst>
          </p:cNvPr>
          <p:cNvSpPr/>
          <p:nvPr/>
        </p:nvSpPr>
        <p:spPr>
          <a:xfrm>
            <a:off x="4334845" y="2340461"/>
            <a:ext cx="2167466" cy="29946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F3DC5D-8D9D-E743-B174-29CE6C7435E8}"/>
              </a:ext>
            </a:extLst>
          </p:cNvPr>
          <p:cNvSpPr/>
          <p:nvPr/>
        </p:nvSpPr>
        <p:spPr>
          <a:xfrm>
            <a:off x="7614703" y="2340461"/>
            <a:ext cx="2167466" cy="29946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596E71-32B5-F944-993F-2EA73EF12563}"/>
              </a:ext>
            </a:extLst>
          </p:cNvPr>
          <p:cNvSpPr/>
          <p:nvPr/>
        </p:nvSpPr>
        <p:spPr>
          <a:xfrm>
            <a:off x="1072578" y="2340461"/>
            <a:ext cx="2167466" cy="29946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03ECF7-5D7A-BC46-9F13-44B474691122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6502311" y="3837791"/>
            <a:ext cx="1112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0A49F6-8049-214A-B49A-77D773384C0E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3240044" y="3837791"/>
            <a:ext cx="109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B094480-44F9-3A40-9BA9-5893E2FFA73A}"/>
              </a:ext>
            </a:extLst>
          </p:cNvPr>
          <p:cNvSpPr/>
          <p:nvPr/>
        </p:nvSpPr>
        <p:spPr>
          <a:xfrm>
            <a:off x="6555624" y="3911758"/>
            <a:ext cx="10590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Navigator.push()</a:t>
            </a:r>
            <a:endParaRPr lang="en-IT" sz="11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03780B-8568-6A4C-B596-6F662F9B4AB5}"/>
              </a:ext>
            </a:extLst>
          </p:cNvPr>
          <p:cNvSpPr/>
          <p:nvPr/>
        </p:nvSpPr>
        <p:spPr>
          <a:xfrm>
            <a:off x="3293357" y="3911759"/>
            <a:ext cx="10590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Navigator.push()</a:t>
            </a:r>
            <a:endParaRPr lang="en-IT" sz="11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FC374F-CD60-634A-B112-FFF119F72AB1}"/>
              </a:ext>
            </a:extLst>
          </p:cNvPr>
          <p:cNvSpPr/>
          <p:nvPr/>
        </p:nvSpPr>
        <p:spPr>
          <a:xfrm>
            <a:off x="7846967" y="4095251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E4F77D-9E56-D442-A807-7527CB50B16B}"/>
              </a:ext>
            </a:extLst>
          </p:cNvPr>
          <p:cNvSpPr/>
          <p:nvPr/>
        </p:nvSpPr>
        <p:spPr>
          <a:xfrm>
            <a:off x="7846967" y="3432397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9E1271-A494-ED44-AB27-D181BD3A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233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b="1" dirty="0"/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42D93-64B8-AA4E-9B71-607EA3D5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832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Another approach: Named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336811" cy="5334907"/>
          </a:xfrm>
        </p:spPr>
        <p:txBody>
          <a:bodyPr>
            <a:normAutofit/>
          </a:bodyPr>
          <a:lstStyle/>
          <a:p>
            <a:r>
              <a:rPr lang="en-GB" dirty="0"/>
              <a:t>An alternative approach to </a:t>
            </a:r>
            <a:r>
              <a:rPr lang="en-GB" dirty="0" err="1">
                <a:latin typeface="Courier" pitchFamily="2" charset="0"/>
              </a:rPr>
              <a:t>Navigator.push</a:t>
            </a:r>
            <a:r>
              <a:rPr lang="en-GB" dirty="0">
                <a:latin typeface="Courier" pitchFamily="2" charset="0"/>
              </a:rPr>
              <a:t>()</a:t>
            </a:r>
            <a:r>
              <a:rPr lang="en-GB" dirty="0"/>
              <a:t> is </a:t>
            </a:r>
            <a:r>
              <a:rPr lang="en-GB" dirty="0" err="1">
                <a:latin typeface="Courier" pitchFamily="2" charset="0"/>
              </a:rPr>
              <a:t>Navigator.pushNamed</a:t>
            </a:r>
            <a:r>
              <a:rPr lang="en-GB" dirty="0">
                <a:latin typeface="Courier" pitchFamily="2" charset="0"/>
              </a:rPr>
              <a:t>()</a:t>
            </a:r>
          </a:p>
          <a:p>
            <a:endParaRPr lang="en-GB" dirty="0"/>
          </a:p>
          <a:p>
            <a:r>
              <a:rPr lang="en-GB" dirty="0"/>
              <a:t>This solution consists of </a:t>
            </a:r>
            <a:r>
              <a:rPr lang="en-GB" b="1" dirty="0"/>
              <a:t>associating names to each route </a:t>
            </a:r>
            <a:r>
              <a:rPr lang="en-GB" dirty="0"/>
              <a:t>and use the names for navigation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My personal opinion: this is a </a:t>
            </a:r>
            <a:r>
              <a:rPr lang="en-GB" b="1" dirty="0"/>
              <a:t>cleaner</a:t>
            </a:r>
            <a:r>
              <a:rPr lang="en-GB" dirty="0"/>
              <a:t> </a:t>
            </a:r>
            <a:r>
              <a:rPr lang="en-GB" b="1" dirty="0"/>
              <a:t>approach</a:t>
            </a:r>
            <a:r>
              <a:rPr lang="en-GB" dirty="0"/>
              <a:t> that leads to better, more readable code</a:t>
            </a:r>
          </a:p>
          <a:p>
            <a:endParaRPr lang="en-GB" dirty="0"/>
          </a:p>
          <a:p>
            <a:r>
              <a:rPr lang="en-GB" dirty="0"/>
              <a:t>Let’s see how to go for this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FC86B-EC6C-4344-AA70-A15054DA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219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Named navigation –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336811" cy="533490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If you want to implement this approach, you need to specify, from the beginning, the name of each route.</a:t>
            </a:r>
          </a:p>
          <a:p>
            <a:endParaRPr lang="en-GB" dirty="0"/>
          </a:p>
          <a:p>
            <a:r>
              <a:rPr lang="en-GB" dirty="0"/>
              <a:t>This is done via the </a:t>
            </a:r>
            <a:r>
              <a:rPr lang="en-GB" dirty="0" err="1">
                <a:latin typeface="Courier" pitchFamily="2" charset="0"/>
              </a:rPr>
              <a:t>initialRoute</a:t>
            </a:r>
            <a:r>
              <a:rPr lang="en-GB" dirty="0"/>
              <a:t> and </a:t>
            </a:r>
            <a:r>
              <a:rPr lang="en-GB" dirty="0">
                <a:latin typeface="Courier" pitchFamily="2" charset="0"/>
              </a:rPr>
              <a:t>routes</a:t>
            </a:r>
            <a:r>
              <a:rPr lang="en-GB" dirty="0"/>
              <a:t> named parameters of </a:t>
            </a:r>
            <a:r>
              <a:rPr lang="en-GB" dirty="0" err="1">
                <a:latin typeface="Courier" pitchFamily="2" charset="0"/>
              </a:rPr>
              <a:t>MaterialApp</a:t>
            </a:r>
            <a:r>
              <a:rPr lang="en-GB" dirty="0"/>
              <a:t>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>
                <a:latin typeface="Courier" pitchFamily="2" charset="0"/>
              </a:rPr>
              <a:t>MaterialApp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</a:t>
            </a:r>
            <a:r>
              <a:rPr lang="en-GB" b="1" dirty="0" err="1">
                <a:latin typeface="Courier" pitchFamily="2" charset="0"/>
              </a:rPr>
              <a:t>initialRoute</a:t>
            </a:r>
            <a:r>
              <a:rPr lang="en-GB" dirty="0">
                <a:latin typeface="Courier" pitchFamily="2" charset="0"/>
              </a:rPr>
              <a:t>: '/’,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routes</a:t>
            </a:r>
            <a:r>
              <a:rPr lang="en-GB" dirty="0">
                <a:latin typeface="Courier" pitchFamily="2" charset="0"/>
              </a:rPr>
              <a:t>: {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'/' : (context) =&gt; </a:t>
            </a:r>
            <a:r>
              <a:rPr lang="en-GB" dirty="0" err="1">
                <a:latin typeface="Courier" pitchFamily="2" charset="0"/>
              </a:rPr>
              <a:t>HomePage</a:t>
            </a:r>
            <a:r>
              <a:rPr lang="en-GB" dirty="0">
                <a:latin typeface="Courier" pitchFamily="2" charset="0"/>
              </a:rPr>
              <a:t>(),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'/profile/': (context) =&gt; </a:t>
            </a:r>
            <a:r>
              <a:rPr lang="en-GB" dirty="0" err="1">
                <a:latin typeface="Courier" pitchFamily="2" charset="0"/>
              </a:rPr>
              <a:t>ProfilePage</a:t>
            </a:r>
            <a:r>
              <a:rPr lang="en-GB" dirty="0">
                <a:latin typeface="Courier" pitchFamily="2" charset="0"/>
              </a:rPr>
              <a:t>(), 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},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);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5449B2-1776-7943-83E6-F63FDFD5661F}"/>
              </a:ext>
            </a:extLst>
          </p:cNvPr>
          <p:cNvSpPr/>
          <p:nvPr/>
        </p:nvSpPr>
        <p:spPr>
          <a:xfrm>
            <a:off x="7151371" y="4317415"/>
            <a:ext cx="45300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This maps names to the corresponding routes within the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FD041E-6B02-E941-8CA2-ED4EE902113D}"/>
              </a:ext>
            </a:extLst>
          </p:cNvPr>
          <p:cNvSpPr/>
          <p:nvPr/>
        </p:nvSpPr>
        <p:spPr>
          <a:xfrm>
            <a:off x="7151371" y="3429000"/>
            <a:ext cx="4221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This specifies the app entry point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4F4F2C-4A9E-6D4A-961C-18CFFCC8B225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206240" y="3613666"/>
            <a:ext cx="2945131" cy="53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03C3DD-0BDC-EC4A-8DBD-1314986D70EE}"/>
              </a:ext>
            </a:extLst>
          </p:cNvPr>
          <p:cNvCxnSpPr>
            <a:cxnSpLocks/>
          </p:cNvCxnSpPr>
          <p:nvPr/>
        </p:nvCxnSpPr>
        <p:spPr>
          <a:xfrm flipH="1">
            <a:off x="2663190" y="4480561"/>
            <a:ext cx="4488181" cy="17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BED1D-48FE-0A4C-9B90-AAF72EB51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11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Named navigation – pushNamed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428171" y="4913260"/>
            <a:ext cx="11110202" cy="2414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  </a:t>
            </a:r>
            <a:r>
              <a:rPr lang="en-GB" sz="1600" b="1" dirty="0" err="1">
                <a:latin typeface="Courier" pitchFamily="2" charset="0"/>
              </a:rPr>
              <a:t>Navigator.pop</a:t>
            </a:r>
            <a:r>
              <a:rPr lang="en-GB" sz="1600" b="1" dirty="0">
                <a:latin typeface="Courier" pitchFamily="2" charset="0"/>
              </a:rPr>
              <a:t>();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603099"/>
          </a:xfrm>
        </p:spPr>
        <p:txBody>
          <a:bodyPr>
            <a:normAutofit fontScale="92500"/>
          </a:bodyPr>
          <a:lstStyle/>
          <a:p>
            <a:r>
              <a:rPr lang="en-IT" dirty="0"/>
              <a:t>To go to the </a:t>
            </a:r>
            <a:r>
              <a:rPr lang="en-IT" dirty="0">
                <a:latin typeface="Courier" pitchFamily="2" charset="0"/>
              </a:rPr>
              <a:t>ProfilePage</a:t>
            </a:r>
            <a:r>
              <a:rPr lang="en-IT" dirty="0"/>
              <a:t> route, now you can invoke </a:t>
            </a:r>
            <a:r>
              <a:rPr lang="en-IT" dirty="0">
                <a:latin typeface="Courier" pitchFamily="2" charset="0"/>
              </a:rPr>
              <a:t>Navigator.pushNamed()</a:t>
            </a:r>
            <a:r>
              <a:rPr lang="en-IT" dirty="0"/>
              <a:t>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B4DC18-BE30-9646-A902-864A61958DC6}"/>
              </a:ext>
            </a:extLst>
          </p:cNvPr>
          <p:cNvCxnSpPr>
            <a:cxnSpLocks/>
          </p:cNvCxnSpPr>
          <p:nvPr/>
        </p:nvCxnSpPr>
        <p:spPr>
          <a:xfrm flipV="1">
            <a:off x="3461537" y="2903221"/>
            <a:ext cx="218923" cy="408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D298FF-DC85-3043-AB63-78839672E083}"/>
              </a:ext>
            </a:extLst>
          </p:cNvPr>
          <p:cNvSpPr/>
          <p:nvPr/>
        </p:nvSpPr>
        <p:spPr>
          <a:xfrm>
            <a:off x="2011096" y="3441002"/>
            <a:ext cx="2702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Current </a:t>
            </a:r>
            <a:r>
              <a:rPr lang="en-IT" dirty="0">
                <a:latin typeface="Courier" pitchFamily="2" charset="0"/>
              </a:rPr>
              <a:t>BuildContext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B7ED5E-E7DD-9242-A8EC-8BE6E22E2432}"/>
              </a:ext>
            </a:extLst>
          </p:cNvPr>
          <p:cNvSpPr/>
          <p:nvPr/>
        </p:nvSpPr>
        <p:spPr>
          <a:xfrm>
            <a:off x="5043940" y="3446267"/>
            <a:ext cx="5227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The name of the route to be pushed into the stack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61CE1D-26BC-2C4A-B277-1577DF879065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5221795" y="2983231"/>
            <a:ext cx="2436002" cy="46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9DA7251-B1A7-1940-8B79-1AA4A69B43DA}"/>
              </a:ext>
            </a:extLst>
          </p:cNvPr>
          <p:cNvSpPr txBox="1">
            <a:spLocks/>
          </p:cNvSpPr>
          <p:nvPr/>
        </p:nvSpPr>
        <p:spPr>
          <a:xfrm>
            <a:off x="428171" y="4321834"/>
            <a:ext cx="11282921" cy="60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To pop the </a:t>
            </a:r>
            <a:r>
              <a:rPr lang="en-IT" dirty="0">
                <a:latin typeface="Courier" pitchFamily="2" charset="0"/>
              </a:rPr>
              <a:t>ProfilePage</a:t>
            </a:r>
            <a:r>
              <a:rPr lang="en-IT" dirty="0"/>
              <a:t> route, you can still use </a:t>
            </a:r>
            <a:r>
              <a:rPr lang="en-IT" dirty="0">
                <a:latin typeface="Courier" pitchFamily="2" charset="0"/>
              </a:rPr>
              <a:t>Navigator.pop()</a:t>
            </a:r>
            <a:r>
              <a:rPr lang="en-IT" dirty="0"/>
              <a:t>: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F5792CB-C0EA-8D4F-A147-F612F2DC4997}"/>
              </a:ext>
            </a:extLst>
          </p:cNvPr>
          <p:cNvSpPr txBox="1">
            <a:spLocks/>
          </p:cNvSpPr>
          <p:nvPr/>
        </p:nvSpPr>
        <p:spPr>
          <a:xfrm>
            <a:off x="580572" y="1971401"/>
            <a:ext cx="11110202" cy="16598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  </a:t>
            </a:r>
            <a:r>
              <a:rPr lang="en-GB" sz="1600" b="1" dirty="0" err="1">
                <a:latin typeface="Courier" pitchFamily="2" charset="0"/>
              </a:rPr>
              <a:t>Navigator.pushNamed</a:t>
            </a:r>
            <a:r>
              <a:rPr lang="en-GB" sz="1600" b="1" dirty="0">
                <a:latin typeface="Courier" pitchFamily="2" charset="0"/>
              </a:rPr>
              <a:t>(context,’/profile/’);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DA721F-E70E-C347-B7D0-47517B086BCB}"/>
              </a:ext>
            </a:extLst>
          </p:cNvPr>
          <p:cNvSpPr/>
          <p:nvPr/>
        </p:nvSpPr>
        <p:spPr>
          <a:xfrm>
            <a:off x="3461537" y="607442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019A9-43A3-1345-9C06-C3F54EBAAE24}"/>
              </a:ext>
            </a:extLst>
          </p:cNvPr>
          <p:cNvSpPr/>
          <p:nvPr/>
        </p:nvSpPr>
        <p:spPr>
          <a:xfrm>
            <a:off x="6755178" y="607383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779BE5-60BD-2F4A-A7DE-AD5B5C9FF50C}"/>
              </a:ext>
            </a:extLst>
          </p:cNvPr>
          <p:cNvSpPr/>
          <p:nvPr/>
        </p:nvSpPr>
        <p:spPr>
          <a:xfrm>
            <a:off x="6755177" y="5508614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4BC24B-6456-D941-B446-503392B74B2C}"/>
              </a:ext>
            </a:extLst>
          </p:cNvPr>
          <p:cNvSpPr/>
          <p:nvPr/>
        </p:nvSpPr>
        <p:spPr>
          <a:xfrm>
            <a:off x="10035036" y="6073834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104D43-8051-9941-A269-9AA95646B7B3}"/>
              </a:ext>
            </a:extLst>
          </p:cNvPr>
          <p:cNvSpPr/>
          <p:nvPr/>
        </p:nvSpPr>
        <p:spPr>
          <a:xfrm>
            <a:off x="6551572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F3DC5D-8D9D-E743-B174-29CE6C7435E8}"/>
              </a:ext>
            </a:extLst>
          </p:cNvPr>
          <p:cNvSpPr/>
          <p:nvPr/>
        </p:nvSpPr>
        <p:spPr>
          <a:xfrm>
            <a:off x="9831430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596E71-32B5-F944-993F-2EA73EF12563}"/>
              </a:ext>
            </a:extLst>
          </p:cNvPr>
          <p:cNvSpPr/>
          <p:nvPr/>
        </p:nvSpPr>
        <p:spPr>
          <a:xfrm>
            <a:off x="3289305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03ECF7-5D7A-BC46-9F13-44B474691122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8719038" y="5865692"/>
            <a:ext cx="1112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0A49F6-8049-214A-B49A-77D773384C0E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5456771" y="5865692"/>
            <a:ext cx="109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B094480-44F9-3A40-9BA9-5893E2FFA73A}"/>
              </a:ext>
            </a:extLst>
          </p:cNvPr>
          <p:cNvSpPr/>
          <p:nvPr/>
        </p:nvSpPr>
        <p:spPr>
          <a:xfrm>
            <a:off x="8745694" y="5950312"/>
            <a:ext cx="10590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Navigator.pop()</a:t>
            </a:r>
            <a:endParaRPr lang="en-IT" sz="11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03780B-8568-6A4C-B596-6F662F9B4AB5}"/>
              </a:ext>
            </a:extLst>
          </p:cNvPr>
          <p:cNvSpPr/>
          <p:nvPr/>
        </p:nvSpPr>
        <p:spPr>
          <a:xfrm>
            <a:off x="5436823" y="5958463"/>
            <a:ext cx="12165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Navigator.pushNamed()</a:t>
            </a:r>
            <a:endParaRPr lang="en-IT" sz="11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D1818D-4C05-5242-900B-869A1A18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745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b="1" dirty="0"/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FC48C-46D7-164D-B8A5-DF6FF27A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813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b="1" dirty="0"/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75233-B923-8E48-A452-29418874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510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78E60534-2F58-B74A-BBC3-99782BBBC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928" y="1200148"/>
            <a:ext cx="2533718" cy="5483225"/>
          </a:xfrm>
          <a:prstGeom prst="rect">
            <a:avLst/>
          </a:prstGeom>
        </p:spPr>
      </p:pic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DC4A269-85AF-6349-AD98-169D4892E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561" y="1200148"/>
            <a:ext cx="2539586" cy="5495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– Passing an argument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4625091" cy="4858203"/>
          </a:xfrm>
        </p:spPr>
        <p:txBody>
          <a:bodyPr>
            <a:normAutofit/>
          </a:bodyPr>
          <a:lstStyle/>
          <a:p>
            <a:r>
              <a:rPr lang="en-IT" dirty="0"/>
              <a:t>It is (of course) possible to pass arguments to the new route that can be used for several purposes.</a:t>
            </a:r>
          </a:p>
          <a:p>
            <a:endParaRPr lang="en-IT" dirty="0"/>
          </a:p>
          <a:p>
            <a:r>
              <a:rPr lang="en-IT" dirty="0"/>
              <a:t>To demonstrate how, let’s expand the app with another route </a:t>
            </a:r>
            <a:r>
              <a:rPr lang="en-IT" dirty="0">
                <a:latin typeface="Courier" pitchFamily="2" charset="0"/>
              </a:rPr>
              <a:t>MessagePage</a:t>
            </a:r>
            <a:r>
              <a:rPr lang="en-IT" dirty="0"/>
              <a:t> that will get an argument from the </a:t>
            </a:r>
            <a:r>
              <a:rPr lang="en-IT" dirty="0">
                <a:latin typeface="Courier" pitchFamily="2" charset="0"/>
              </a:rPr>
              <a:t>HomePage </a:t>
            </a:r>
            <a:r>
              <a:rPr lang="en-IT" dirty="0"/>
              <a:t>and will show it in the center of the screen.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9C211A-705D-6546-9E60-9C871D9F1097}"/>
              </a:ext>
            </a:extLst>
          </p:cNvPr>
          <p:cNvCxnSpPr>
            <a:cxnSpLocks/>
          </p:cNvCxnSpPr>
          <p:nvPr/>
        </p:nvCxnSpPr>
        <p:spPr>
          <a:xfrm flipV="1">
            <a:off x="7052310" y="1923628"/>
            <a:ext cx="3148330" cy="2499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EAC90E-B4CA-D640-9D8F-EB2205814982}"/>
              </a:ext>
            </a:extLst>
          </p:cNvPr>
          <p:cNvCxnSpPr>
            <a:cxnSpLocks/>
          </p:cNvCxnSpPr>
          <p:nvPr/>
        </p:nvCxnSpPr>
        <p:spPr>
          <a:xfrm flipH="1" flipV="1">
            <a:off x="6522720" y="1923627"/>
            <a:ext cx="3237653" cy="2363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D1BE7E-31FC-2F4F-B1AA-08AABBF3791F}"/>
              </a:ext>
            </a:extLst>
          </p:cNvPr>
          <p:cNvCxnSpPr>
            <a:cxnSpLocks/>
          </p:cNvCxnSpPr>
          <p:nvPr/>
        </p:nvCxnSpPr>
        <p:spPr>
          <a:xfrm flipH="1">
            <a:off x="7823201" y="1693333"/>
            <a:ext cx="1043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F0D3FF-3086-0A41-BE91-8A14CECC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506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Passing arguments – messagePage.dart boilerplate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498495" cy="5053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MessagePage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MessagePage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static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routename</a:t>
            </a:r>
            <a:r>
              <a:rPr lang="en-GB" sz="1600" dirty="0">
                <a:latin typeface="Courier" pitchFamily="2" charset="0"/>
              </a:rPr>
              <a:t> = '</a:t>
            </a:r>
            <a:r>
              <a:rPr lang="en-GB" sz="1600" dirty="0" err="1">
                <a:latin typeface="Courier" pitchFamily="2" charset="0"/>
              </a:rPr>
              <a:t>MessagePage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@override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pPr marL="0" indent="0">
              <a:buNone/>
            </a:pP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    //TODO: get the message from </a:t>
            </a:r>
            <a:r>
              <a:rPr lang="en-GB" sz="1600" b="1" dirty="0" err="1">
                <a:highlight>
                  <a:srgbClr val="FFFF00"/>
                </a:highlight>
                <a:latin typeface="Courier" pitchFamily="2" charset="0"/>
              </a:rPr>
              <a:t>HomePage</a:t>
            </a:r>
            <a:endParaRPr lang="en-GB" sz="1600" b="1" dirty="0">
              <a:highlight>
                <a:srgbClr val="FFFF00"/>
              </a:highlight>
              <a:latin typeface="Courier" pitchFamily="2" charset="0"/>
            </a:endParaRP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return Scaffold(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title: Text(</a:t>
            </a:r>
            <a:r>
              <a:rPr lang="en-GB" sz="1600" dirty="0" err="1">
                <a:latin typeface="Courier" pitchFamily="2" charset="0"/>
              </a:rPr>
              <a:t>MessagePage.routename</a:t>
            </a:r>
            <a:r>
              <a:rPr lang="en-GB" sz="1600" dirty="0">
                <a:latin typeface="Courier" pitchFamily="2" charset="0"/>
              </a:rPr>
              <a:t>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...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6317585" y="1361167"/>
            <a:ext cx="5478901" cy="558488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body: </a:t>
            </a:r>
            <a:r>
              <a:rPr lang="en-GB" sz="1600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child: Column(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</a:t>
            </a:r>
            <a:r>
              <a:rPr lang="en-GB" sz="1600" dirty="0" err="1">
                <a:latin typeface="Courier" pitchFamily="2" charset="0"/>
              </a:rPr>
              <a:t>mainAxisAlignment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dirty="0" err="1">
                <a:latin typeface="Courier" pitchFamily="2" charset="0"/>
              </a:rPr>
              <a:t>MainAxisAlignment.center</a:t>
            </a:r>
            <a:r>
              <a:rPr lang="en-GB" sz="1600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children: [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</a:t>
            </a:r>
            <a:r>
              <a:rPr lang="en-GB" sz="1600" b="1" dirty="0">
                <a:latin typeface="Courier" pitchFamily="2" charset="0"/>
              </a:rPr>
              <a:t> </a:t>
            </a: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Text(’’), //TODO: put the message inside the Text here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</a:t>
            </a:r>
            <a:r>
              <a:rPr lang="en-GB" sz="1600" dirty="0" err="1">
                <a:latin typeface="Courier" pitchFamily="2" charset="0"/>
              </a:rPr>
              <a:t>ElevatedButton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  child: Text('To the home'),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  </a:t>
            </a: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    </a:t>
            </a:r>
            <a:r>
              <a:rPr lang="en-GB" sz="1600" dirty="0" err="1">
                <a:latin typeface="Courier" pitchFamily="2" charset="0"/>
              </a:rPr>
              <a:t>Navigator.pop</a:t>
            </a:r>
            <a:r>
              <a:rPr lang="en-GB" sz="1600" dirty="0">
                <a:latin typeface="Courier" pitchFamily="2" charset="0"/>
              </a:rPr>
              <a:t>(context);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  },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],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} //build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 // </a:t>
            </a:r>
            <a:r>
              <a:rPr lang="en-GB" sz="1600" dirty="0" err="1">
                <a:latin typeface="Courier" pitchFamily="2" charset="0"/>
              </a:rPr>
              <a:t>MessagePage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9FB28B-B6BD-794F-BB0D-C712EDE4D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194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Passing arguments – Add the new route and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336811" cy="533490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New route? Let’s add it to the list: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>
                <a:latin typeface="Courier" pitchFamily="2" charset="0"/>
              </a:rPr>
              <a:t>MaterialApp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initialRoute</a:t>
            </a:r>
            <a:r>
              <a:rPr lang="en-GB" dirty="0">
                <a:latin typeface="Courier" pitchFamily="2" charset="0"/>
              </a:rPr>
              <a:t>: '/’,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routes: {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'/' : (context) =&gt; </a:t>
            </a:r>
            <a:r>
              <a:rPr lang="en-GB" dirty="0" err="1">
                <a:latin typeface="Courier" pitchFamily="2" charset="0"/>
              </a:rPr>
              <a:t>HomePage</a:t>
            </a:r>
            <a:r>
              <a:rPr lang="en-GB" dirty="0">
                <a:latin typeface="Courier" pitchFamily="2" charset="0"/>
              </a:rPr>
              <a:t>(),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'/profile/': (context) =&gt; </a:t>
            </a:r>
            <a:r>
              <a:rPr lang="en-GB" dirty="0" err="1">
                <a:latin typeface="Courier" pitchFamily="2" charset="0"/>
              </a:rPr>
              <a:t>ProfilePage</a:t>
            </a:r>
            <a:r>
              <a:rPr lang="en-GB" dirty="0">
                <a:latin typeface="Courier" pitchFamily="2" charset="0"/>
              </a:rPr>
              <a:t>(),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  ‘/message/': (context) =&gt; </a:t>
            </a:r>
            <a:r>
              <a:rPr lang="en-GB" b="1" dirty="0" err="1">
                <a:latin typeface="Courier" pitchFamily="2" charset="0"/>
              </a:rPr>
              <a:t>MessagePage</a:t>
            </a:r>
            <a:r>
              <a:rPr lang="en-GB" b="1" dirty="0">
                <a:latin typeface="Courier" pitchFamily="2" charset="0"/>
              </a:rPr>
              <a:t>(), 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},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);</a:t>
            </a:r>
          </a:p>
          <a:p>
            <a:endParaRPr lang="en-GB" dirty="0"/>
          </a:p>
          <a:p>
            <a:r>
              <a:rPr lang="en-GB" dirty="0"/>
              <a:t>To do: add a button in the </a:t>
            </a:r>
            <a:r>
              <a:rPr lang="en-GB" dirty="0" err="1">
                <a:latin typeface="Courier" pitchFamily="2" charset="0"/>
              </a:rPr>
              <a:t>HomePage</a:t>
            </a:r>
            <a:r>
              <a:rPr lang="en-GB" dirty="0"/>
              <a:t> to navigate to </a:t>
            </a:r>
            <a:r>
              <a:rPr lang="en-GB" dirty="0" err="1">
                <a:latin typeface="Courier" pitchFamily="2" charset="0"/>
              </a:rPr>
              <a:t>MessagePage</a:t>
            </a:r>
            <a:endParaRPr lang="en-GB" dirty="0"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756C3-B67B-6144-81A9-ACE6CC970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931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Passing arguments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603099"/>
          </a:xfrm>
        </p:spPr>
        <p:txBody>
          <a:bodyPr>
            <a:normAutofit fontScale="92500" lnSpcReduction="20000"/>
          </a:bodyPr>
          <a:lstStyle/>
          <a:p>
            <a:r>
              <a:rPr lang="en-IT" dirty="0"/>
              <a:t>To pass an argument to the </a:t>
            </a:r>
            <a:r>
              <a:rPr lang="en-IT" dirty="0">
                <a:latin typeface="Courier" pitchFamily="2" charset="0"/>
              </a:rPr>
              <a:t>MessagePage</a:t>
            </a:r>
            <a:r>
              <a:rPr lang="en-IT" dirty="0"/>
              <a:t> route, now you can invoke </a:t>
            </a:r>
            <a:r>
              <a:rPr lang="en-IT" dirty="0">
                <a:latin typeface="Courier" pitchFamily="2" charset="0"/>
              </a:rPr>
              <a:t>Navigator.pushNamed()</a:t>
            </a:r>
            <a:r>
              <a:rPr lang="en-IT" dirty="0"/>
              <a:t> as: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B4DC18-BE30-9646-A902-864A61958DC6}"/>
              </a:ext>
            </a:extLst>
          </p:cNvPr>
          <p:cNvCxnSpPr>
            <a:cxnSpLocks/>
          </p:cNvCxnSpPr>
          <p:nvPr/>
        </p:nvCxnSpPr>
        <p:spPr>
          <a:xfrm flipV="1">
            <a:off x="3133165" y="2971801"/>
            <a:ext cx="547295" cy="885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D298FF-DC85-3043-AB63-78839672E083}"/>
              </a:ext>
            </a:extLst>
          </p:cNvPr>
          <p:cNvSpPr/>
          <p:nvPr/>
        </p:nvSpPr>
        <p:spPr>
          <a:xfrm>
            <a:off x="1745136" y="3943400"/>
            <a:ext cx="27760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Current </a:t>
            </a:r>
            <a:r>
              <a:rPr lang="en-IT" dirty="0">
                <a:latin typeface="Courier" pitchFamily="2" charset="0"/>
              </a:rPr>
              <a:t>BuildContext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B7ED5E-E7DD-9242-A8EC-8BE6E22E2432}"/>
              </a:ext>
            </a:extLst>
          </p:cNvPr>
          <p:cNvSpPr/>
          <p:nvPr/>
        </p:nvSpPr>
        <p:spPr>
          <a:xfrm>
            <a:off x="3737693" y="4349891"/>
            <a:ext cx="5227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The name of the route to be pushed into the stack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61CE1D-26BC-2C4A-B277-1577DF879065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5217197" y="2983231"/>
            <a:ext cx="1134353" cy="136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9DA7251-B1A7-1940-8B79-1AA4A69B43DA}"/>
              </a:ext>
            </a:extLst>
          </p:cNvPr>
          <p:cNvSpPr txBox="1">
            <a:spLocks/>
          </p:cNvSpPr>
          <p:nvPr/>
        </p:nvSpPr>
        <p:spPr>
          <a:xfrm>
            <a:off x="407853" y="5528583"/>
            <a:ext cx="11282921" cy="60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sz="2200" dirty="0"/>
              <a:t>Note that you can pass ANYTHING as argument, not just a </a:t>
            </a:r>
            <a:r>
              <a:rPr lang="en-IT" sz="2200" dirty="0">
                <a:latin typeface="Courier" pitchFamily="2" charset="0"/>
              </a:rPr>
              <a:t>String</a:t>
            </a:r>
            <a:r>
              <a:rPr lang="en-IT" sz="2200" dirty="0"/>
              <a:t>. 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F5792CB-C0EA-8D4F-A147-F612F2DC4997}"/>
              </a:ext>
            </a:extLst>
          </p:cNvPr>
          <p:cNvSpPr txBox="1">
            <a:spLocks/>
          </p:cNvSpPr>
          <p:nvPr/>
        </p:nvSpPr>
        <p:spPr>
          <a:xfrm>
            <a:off x="580572" y="1971401"/>
            <a:ext cx="11110202" cy="1726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  </a:t>
            </a:r>
            <a:r>
              <a:rPr lang="en-GB" sz="1600" b="1" dirty="0" err="1">
                <a:latin typeface="Courier" pitchFamily="2" charset="0"/>
              </a:rPr>
              <a:t>Navigator.pushNamed</a:t>
            </a:r>
            <a:r>
              <a:rPr lang="en-GB" sz="1600" b="1" dirty="0">
                <a:latin typeface="Courier" pitchFamily="2" charset="0"/>
              </a:rPr>
              <a:t>(context,’/message/’, arguments: ‘Hello!’);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730A01B-E707-FA46-9684-75C0FE207130}"/>
              </a:ext>
            </a:extLst>
          </p:cNvPr>
          <p:cNvCxnSpPr>
            <a:cxnSpLocks/>
          </p:cNvCxnSpPr>
          <p:nvPr/>
        </p:nvCxnSpPr>
        <p:spPr>
          <a:xfrm flipH="1" flipV="1">
            <a:off x="7577852" y="2983231"/>
            <a:ext cx="1014819" cy="81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2A00CE5-764F-8C48-989F-8030038ACE19}"/>
              </a:ext>
            </a:extLst>
          </p:cNvPr>
          <p:cNvSpPr/>
          <p:nvPr/>
        </p:nvSpPr>
        <p:spPr>
          <a:xfrm>
            <a:off x="7143420" y="3832189"/>
            <a:ext cx="3041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The arguments to be passed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73C37A-26D0-E144-8144-A6E0A8E13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254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Retrieving arguments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603099"/>
          </a:xfrm>
        </p:spPr>
        <p:txBody>
          <a:bodyPr>
            <a:normAutofit fontScale="92500" lnSpcReduction="20000"/>
          </a:bodyPr>
          <a:lstStyle/>
          <a:p>
            <a:r>
              <a:rPr lang="en-IT" dirty="0"/>
              <a:t>To retrieve the argument from the </a:t>
            </a:r>
            <a:r>
              <a:rPr lang="en-IT" dirty="0">
                <a:latin typeface="Courier" pitchFamily="2" charset="0"/>
              </a:rPr>
              <a:t>MessagePage</a:t>
            </a:r>
            <a:r>
              <a:rPr lang="en-IT" dirty="0"/>
              <a:t> route side you can use a </a:t>
            </a:r>
            <a:r>
              <a:rPr lang="en-IT" dirty="0">
                <a:latin typeface="Courier" pitchFamily="2" charset="0"/>
              </a:rPr>
              <a:t>ModalRoute </a:t>
            </a:r>
            <a:r>
              <a:rPr lang="en-IT" dirty="0"/>
              <a:t>as: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B4DC18-BE30-9646-A902-864A61958DC6}"/>
              </a:ext>
            </a:extLst>
          </p:cNvPr>
          <p:cNvCxnSpPr>
            <a:cxnSpLocks/>
          </p:cNvCxnSpPr>
          <p:nvPr/>
        </p:nvCxnSpPr>
        <p:spPr>
          <a:xfrm flipV="1">
            <a:off x="3017520" y="2628900"/>
            <a:ext cx="262890" cy="549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D298FF-DC85-3043-AB63-78839672E083}"/>
              </a:ext>
            </a:extLst>
          </p:cNvPr>
          <p:cNvSpPr/>
          <p:nvPr/>
        </p:nvSpPr>
        <p:spPr>
          <a:xfrm>
            <a:off x="492976" y="3277020"/>
            <a:ext cx="44089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To figure out what this is, you can imagine that as a utility that stands between the previous route (here </a:t>
            </a:r>
            <a:r>
              <a:rPr lang="en-IT" dirty="0">
                <a:latin typeface="Courier" pitchFamily="2" charset="0"/>
              </a:rPr>
              <a:t>HomePage</a:t>
            </a:r>
            <a:r>
              <a:rPr lang="en-IT" dirty="0">
                <a:latin typeface="Palatino Linotype" panose="02040502050505030304" pitchFamily="18" charset="0"/>
              </a:rPr>
              <a:t>) and the current one (here </a:t>
            </a:r>
            <a:r>
              <a:rPr lang="en-IT" dirty="0">
                <a:latin typeface="Courier" pitchFamily="2" charset="0"/>
              </a:rPr>
              <a:t>MessagePage</a:t>
            </a:r>
            <a:r>
              <a:rPr lang="en-IT" dirty="0">
                <a:latin typeface="Palatino Linotype" panose="02040502050505030304" pitchFamily="18" charset="0"/>
              </a:rPr>
              <a:t>). For details see: </a:t>
            </a:r>
            <a:r>
              <a:rPr lang="en-GB" dirty="0">
                <a:latin typeface="Palatino Linotype" panose="02040502050505030304" pitchFamily="18" charset="0"/>
                <a:hlinkClick r:id="rId2"/>
              </a:rPr>
              <a:t>https://api.flutter.dev/flutter/widgets/ModalRoute-class.html</a:t>
            </a:r>
            <a:r>
              <a:rPr lang="en-GB" dirty="0">
                <a:latin typeface="Palatino Linotype" panose="02040502050505030304" pitchFamily="18" charset="0"/>
              </a:rPr>
              <a:t> 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B7ED5E-E7DD-9242-A8EC-8BE6E22E2432}"/>
              </a:ext>
            </a:extLst>
          </p:cNvPr>
          <p:cNvSpPr/>
          <p:nvPr/>
        </p:nvSpPr>
        <p:spPr>
          <a:xfrm>
            <a:off x="5349323" y="4445448"/>
            <a:ext cx="29035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We put the </a:t>
            </a:r>
            <a:r>
              <a:rPr lang="en-IT" b="1" dirty="0">
                <a:latin typeface="Courier" pitchFamily="2" charset="0"/>
              </a:rPr>
              <a:t>!</a:t>
            </a:r>
            <a:r>
              <a:rPr lang="en-IT" dirty="0">
                <a:latin typeface="Palatino Linotype" panose="02040502050505030304" pitchFamily="18" charset="0"/>
              </a:rPr>
              <a:t> </a:t>
            </a:r>
            <a:r>
              <a:rPr lang="en-GB" dirty="0">
                <a:latin typeface="Palatino Linotype" panose="02040502050505030304" pitchFamily="18" charset="0"/>
              </a:rPr>
              <a:t>here to force the non-null type. 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61CE1D-26BC-2C4A-B277-1577DF879065}"/>
              </a:ext>
            </a:extLst>
          </p:cNvPr>
          <p:cNvCxnSpPr>
            <a:cxnSpLocks/>
          </p:cNvCxnSpPr>
          <p:nvPr/>
        </p:nvCxnSpPr>
        <p:spPr>
          <a:xfrm flipH="1" flipV="1">
            <a:off x="5420966" y="2628900"/>
            <a:ext cx="691364" cy="1816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9DA7251-B1A7-1940-8B79-1AA4A69B43DA}"/>
              </a:ext>
            </a:extLst>
          </p:cNvPr>
          <p:cNvSpPr txBox="1">
            <a:spLocks/>
          </p:cNvSpPr>
          <p:nvPr/>
        </p:nvSpPr>
        <p:spPr>
          <a:xfrm>
            <a:off x="396844" y="5459873"/>
            <a:ext cx="11282921" cy="60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sz="2200" dirty="0"/>
              <a:t>Then we display the retrieved argument by simply: 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F5792CB-C0EA-8D4F-A147-F612F2DC4997}"/>
              </a:ext>
            </a:extLst>
          </p:cNvPr>
          <p:cNvSpPr txBox="1">
            <a:spLocks/>
          </p:cNvSpPr>
          <p:nvPr/>
        </p:nvSpPr>
        <p:spPr>
          <a:xfrm>
            <a:off x="600890" y="1964267"/>
            <a:ext cx="10874830" cy="1062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final message = </a:t>
            </a:r>
            <a:r>
              <a:rPr lang="en-GB" sz="1600" b="1" dirty="0" err="1">
                <a:latin typeface="Courier" pitchFamily="2" charset="0"/>
              </a:rPr>
              <a:t>ModalRoute.of</a:t>
            </a:r>
            <a:r>
              <a:rPr lang="en-GB" sz="1600" b="1" dirty="0">
                <a:latin typeface="Courier" pitchFamily="2" charset="0"/>
              </a:rPr>
              <a:t>(context)!.</a:t>
            </a:r>
            <a:r>
              <a:rPr lang="en-GB" sz="1600" b="1" dirty="0" err="1">
                <a:latin typeface="Courier" pitchFamily="2" charset="0"/>
              </a:rPr>
              <a:t>settings.arguments</a:t>
            </a:r>
            <a:r>
              <a:rPr lang="en-GB" sz="1600" b="1" dirty="0">
                <a:latin typeface="Courier" pitchFamily="2" charset="0"/>
              </a:rPr>
              <a:t>! as String;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730A01B-E707-FA46-9684-75C0FE207130}"/>
              </a:ext>
            </a:extLst>
          </p:cNvPr>
          <p:cNvCxnSpPr>
            <a:cxnSpLocks/>
          </p:cNvCxnSpPr>
          <p:nvPr/>
        </p:nvCxnSpPr>
        <p:spPr>
          <a:xfrm flipH="1" flipV="1">
            <a:off x="8252886" y="2628900"/>
            <a:ext cx="711682" cy="697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2A00CE5-764F-8C48-989F-8030038ACE19}"/>
              </a:ext>
            </a:extLst>
          </p:cNvPr>
          <p:cNvSpPr/>
          <p:nvPr/>
        </p:nvSpPr>
        <p:spPr>
          <a:xfrm>
            <a:off x="7979408" y="3334354"/>
            <a:ext cx="39098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A</a:t>
            </a:r>
            <a:r>
              <a:rPr lang="en-IT" dirty="0">
                <a:latin typeface="Palatino Linotype" panose="02040502050505030304" pitchFamily="18" charset="0"/>
              </a:rPr>
              <a:t>rguments is an </a:t>
            </a:r>
            <a:r>
              <a:rPr lang="en-IT" dirty="0">
                <a:latin typeface="Courier" pitchFamily="2" charset="0"/>
              </a:rPr>
              <a:t>Object?</a:t>
            </a:r>
            <a:r>
              <a:rPr lang="en-IT" dirty="0">
                <a:latin typeface="Palatino Linotype" panose="02040502050505030304" pitchFamily="18" charset="0"/>
              </a:rPr>
              <a:t> </a:t>
            </a:r>
            <a:r>
              <a:rPr lang="en-GB" dirty="0">
                <a:latin typeface="Palatino Linotype" panose="02040502050505030304" pitchFamily="18" charset="0"/>
              </a:rPr>
              <a:t>B</a:t>
            </a:r>
            <a:r>
              <a:rPr lang="en-IT" dirty="0">
                <a:latin typeface="Palatino Linotype" panose="02040502050505030304" pitchFamily="18" charset="0"/>
              </a:rPr>
              <a:t>ut you know this is a </a:t>
            </a:r>
            <a:r>
              <a:rPr lang="en-IT" dirty="0">
                <a:latin typeface="Courier" pitchFamily="2" charset="0"/>
              </a:rPr>
              <a:t>String</a:t>
            </a:r>
            <a:r>
              <a:rPr lang="en-IT" dirty="0">
                <a:latin typeface="Palatino Linotype" panose="02040502050505030304" pitchFamily="18" charset="0"/>
              </a:rPr>
              <a:t>, so parse it explicitely!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64ED98-4C05-8C44-9CF9-A6C77A5B98F7}"/>
              </a:ext>
            </a:extLst>
          </p:cNvPr>
          <p:cNvCxnSpPr>
            <a:cxnSpLocks/>
          </p:cNvCxnSpPr>
          <p:nvPr/>
        </p:nvCxnSpPr>
        <p:spPr>
          <a:xfrm flipV="1">
            <a:off x="6285048" y="2620226"/>
            <a:ext cx="1521642" cy="1825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15FE2BB0-25ED-B442-8A02-03110C3123F6}"/>
              </a:ext>
            </a:extLst>
          </p:cNvPr>
          <p:cNvSpPr txBox="1">
            <a:spLocks/>
          </p:cNvSpPr>
          <p:nvPr/>
        </p:nvSpPr>
        <p:spPr>
          <a:xfrm>
            <a:off x="396844" y="5865670"/>
            <a:ext cx="10874830" cy="1062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Text('This is the message: $message’),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E000C3-1DCC-E346-B598-ED28CA9C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302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b="1" dirty="0"/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FE927-2862-6948-8C70-BE9C6A34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548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8377878-F9F6-3243-BF5A-453577458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241" y="1187445"/>
            <a:ext cx="2539587" cy="5495928"/>
          </a:xfrm>
          <a:prstGeom prst="rect">
            <a:avLst/>
          </a:prstGeom>
        </p:spPr>
      </p:pic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D9E23EF-FFDA-0542-9B07-DB092EB54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615" y="1187448"/>
            <a:ext cx="2539586" cy="5495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– Returning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4625091" cy="4858203"/>
          </a:xfrm>
        </p:spPr>
        <p:txBody>
          <a:bodyPr>
            <a:normAutofit/>
          </a:bodyPr>
          <a:lstStyle/>
          <a:p>
            <a:r>
              <a:rPr lang="en-IT" dirty="0"/>
              <a:t>It is (of course) also possible to return data from a route.</a:t>
            </a:r>
          </a:p>
          <a:p>
            <a:endParaRPr lang="en-IT" dirty="0"/>
          </a:p>
          <a:p>
            <a:r>
              <a:rPr lang="en-IT" dirty="0"/>
              <a:t>To demonstrate how, let’s expand the app with another route </a:t>
            </a:r>
            <a:r>
              <a:rPr lang="en-IT" dirty="0">
                <a:latin typeface="Courier" pitchFamily="2" charset="0"/>
              </a:rPr>
              <a:t>PickValuePage</a:t>
            </a:r>
            <a:r>
              <a:rPr lang="en-IT" dirty="0"/>
              <a:t> that will provide a value to the </a:t>
            </a:r>
            <a:r>
              <a:rPr lang="en-IT" dirty="0">
                <a:latin typeface="Courier" pitchFamily="2" charset="0"/>
              </a:rPr>
              <a:t>HomePage </a:t>
            </a:r>
            <a:r>
              <a:rPr lang="en-IT" dirty="0"/>
              <a:t>which will be in charge of showing it via a </a:t>
            </a:r>
            <a:r>
              <a:rPr lang="en-IT" dirty="0">
                <a:latin typeface="Courier" pitchFamily="2" charset="0"/>
              </a:rPr>
              <a:t>ScaffoldMessenger</a:t>
            </a:r>
            <a:r>
              <a:rPr lang="en-IT" dirty="0"/>
              <a:t>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9C211A-705D-6546-9E60-9C871D9F1097}"/>
              </a:ext>
            </a:extLst>
          </p:cNvPr>
          <p:cNvCxnSpPr>
            <a:cxnSpLocks/>
          </p:cNvCxnSpPr>
          <p:nvPr/>
        </p:nvCxnSpPr>
        <p:spPr>
          <a:xfrm flipV="1">
            <a:off x="6972300" y="1923628"/>
            <a:ext cx="3228340" cy="25941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EAC90E-B4CA-D640-9D8F-EB2205814982}"/>
              </a:ext>
            </a:extLst>
          </p:cNvPr>
          <p:cNvCxnSpPr>
            <a:cxnSpLocks/>
          </p:cNvCxnSpPr>
          <p:nvPr/>
        </p:nvCxnSpPr>
        <p:spPr>
          <a:xfrm flipH="1" flipV="1">
            <a:off x="6522720" y="1923627"/>
            <a:ext cx="3237653" cy="2363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D1BE7E-31FC-2F4F-B1AA-08AABBF3791F}"/>
              </a:ext>
            </a:extLst>
          </p:cNvPr>
          <p:cNvCxnSpPr>
            <a:cxnSpLocks/>
          </p:cNvCxnSpPr>
          <p:nvPr/>
        </p:nvCxnSpPr>
        <p:spPr>
          <a:xfrm flipH="1">
            <a:off x="7960361" y="1659043"/>
            <a:ext cx="1043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BB0005-6D8A-4A4F-8EDA-C60CE722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118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Returning data – pickValuePage.dart boilerplate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778318" cy="5053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PickValuePage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PickValuePage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static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routename</a:t>
            </a:r>
            <a:r>
              <a:rPr lang="en-GB" sz="1600" dirty="0">
                <a:latin typeface="Courier" pitchFamily="2" charset="0"/>
              </a:rPr>
              <a:t> = ‘</a:t>
            </a:r>
            <a:r>
              <a:rPr lang="en-GB" sz="1600" dirty="0" err="1">
                <a:latin typeface="Courier" pitchFamily="2" charset="0"/>
              </a:rPr>
              <a:t>PickValuePage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@override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return Scaffold(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title: Text(</a:t>
            </a:r>
            <a:r>
              <a:rPr lang="en-GB" sz="1600" dirty="0" err="1">
                <a:latin typeface="Courier" pitchFamily="2" charset="0"/>
              </a:rPr>
              <a:t>PickValuePage.routename</a:t>
            </a:r>
            <a:r>
              <a:rPr lang="en-GB" sz="1600" dirty="0">
                <a:latin typeface="Courier" pitchFamily="2" charset="0"/>
              </a:rPr>
              <a:t>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...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6317585" y="1892873"/>
            <a:ext cx="5146281" cy="505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body: </a:t>
            </a:r>
            <a:r>
              <a:rPr lang="en-GB" sz="1600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child: </a:t>
            </a:r>
            <a:r>
              <a:rPr lang="en-GB" sz="1600" dirty="0" err="1">
                <a:latin typeface="Courier" pitchFamily="2" charset="0"/>
              </a:rPr>
              <a:t>ElevatedButton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child: Text('To the home'),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</a:t>
            </a: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  </a:t>
            </a: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//TODO: implement the navigation + return the data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} //build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 //</a:t>
            </a:r>
            <a:r>
              <a:rPr lang="en-GB" sz="1600" dirty="0" err="1">
                <a:latin typeface="Courier" pitchFamily="2" charset="0"/>
              </a:rPr>
              <a:t>PickValuePage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ABA87C-B8B5-3C46-B596-05058C08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86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Returning data – Add the new 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336811" cy="5334907"/>
          </a:xfrm>
        </p:spPr>
        <p:txBody>
          <a:bodyPr>
            <a:normAutofit/>
          </a:bodyPr>
          <a:lstStyle/>
          <a:p>
            <a:r>
              <a:rPr lang="en-GB" dirty="0"/>
              <a:t>New route? Let’s add it to the list: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>
                <a:latin typeface="Courier" pitchFamily="2" charset="0"/>
              </a:rPr>
              <a:t>MaterialApp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initialRoute</a:t>
            </a:r>
            <a:r>
              <a:rPr lang="en-GB" dirty="0">
                <a:latin typeface="Courier" pitchFamily="2" charset="0"/>
              </a:rPr>
              <a:t>: '/’,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routes: {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'/' : (context) =&gt; </a:t>
            </a:r>
            <a:r>
              <a:rPr lang="en-GB" dirty="0" err="1">
                <a:latin typeface="Courier" pitchFamily="2" charset="0"/>
              </a:rPr>
              <a:t>HomePage</a:t>
            </a:r>
            <a:r>
              <a:rPr lang="en-GB" dirty="0">
                <a:latin typeface="Courier" pitchFamily="2" charset="0"/>
              </a:rPr>
              <a:t>(),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'/profile/': (context) =&gt; </a:t>
            </a:r>
            <a:r>
              <a:rPr lang="en-GB" dirty="0" err="1">
                <a:latin typeface="Courier" pitchFamily="2" charset="0"/>
              </a:rPr>
              <a:t>ProfilePage</a:t>
            </a:r>
            <a:r>
              <a:rPr lang="en-GB" dirty="0">
                <a:latin typeface="Courier" pitchFamily="2" charset="0"/>
              </a:rPr>
              <a:t>(),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‘/message/': (context) =&gt; </a:t>
            </a:r>
            <a:r>
              <a:rPr lang="en-GB" dirty="0" err="1">
                <a:latin typeface="Courier" pitchFamily="2" charset="0"/>
              </a:rPr>
              <a:t>MessagePage</a:t>
            </a:r>
            <a:r>
              <a:rPr lang="en-GB" dirty="0">
                <a:latin typeface="Courier" pitchFamily="2" charset="0"/>
              </a:rPr>
              <a:t>(),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  ‘/</a:t>
            </a:r>
            <a:r>
              <a:rPr lang="en-GB" b="1" dirty="0" err="1">
                <a:latin typeface="Courier" pitchFamily="2" charset="0"/>
              </a:rPr>
              <a:t>pickValue</a:t>
            </a:r>
            <a:r>
              <a:rPr lang="en-GB" b="1" dirty="0">
                <a:latin typeface="Courier" pitchFamily="2" charset="0"/>
              </a:rPr>
              <a:t>/': (context) =&gt; </a:t>
            </a:r>
            <a:r>
              <a:rPr lang="en-GB" b="1" dirty="0" err="1">
                <a:latin typeface="Courier" pitchFamily="2" charset="0"/>
              </a:rPr>
              <a:t>PickValuePage</a:t>
            </a:r>
            <a:r>
              <a:rPr lang="en-GB" b="1" dirty="0">
                <a:latin typeface="Courier" pitchFamily="2" charset="0"/>
              </a:rPr>
              <a:t>(),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},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);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81ACF-E8FA-3344-903F-A06FD30D5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1906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Returning arguments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603099"/>
          </a:xfrm>
        </p:spPr>
        <p:txBody>
          <a:bodyPr>
            <a:normAutofit fontScale="92500"/>
          </a:bodyPr>
          <a:lstStyle/>
          <a:p>
            <a:r>
              <a:rPr lang="en-IT" dirty="0"/>
              <a:t>To return an argument to the </a:t>
            </a:r>
            <a:r>
              <a:rPr lang="en-IT" dirty="0">
                <a:latin typeface="Courier" pitchFamily="2" charset="0"/>
              </a:rPr>
              <a:t>HomePage</a:t>
            </a:r>
            <a:r>
              <a:rPr lang="en-IT" dirty="0"/>
              <a:t> route, you can invoke </a:t>
            </a:r>
            <a:r>
              <a:rPr lang="en-IT" dirty="0">
                <a:latin typeface="Courier" pitchFamily="2" charset="0"/>
              </a:rPr>
              <a:t>Navigator.pop()</a:t>
            </a:r>
            <a:r>
              <a:rPr lang="en-IT" dirty="0"/>
              <a:t> as: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B4DC18-BE30-9646-A902-864A61958DC6}"/>
              </a:ext>
            </a:extLst>
          </p:cNvPr>
          <p:cNvCxnSpPr>
            <a:cxnSpLocks/>
          </p:cNvCxnSpPr>
          <p:nvPr/>
        </p:nvCxnSpPr>
        <p:spPr>
          <a:xfrm flipV="1">
            <a:off x="3234690" y="3108961"/>
            <a:ext cx="1005840" cy="93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D298FF-DC85-3043-AB63-78839672E083}"/>
              </a:ext>
            </a:extLst>
          </p:cNvPr>
          <p:cNvSpPr/>
          <p:nvPr/>
        </p:nvSpPr>
        <p:spPr>
          <a:xfrm>
            <a:off x="2136827" y="4100644"/>
            <a:ext cx="74912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The value that will return to the </a:t>
            </a:r>
            <a:r>
              <a:rPr lang="en-IT" dirty="0">
                <a:latin typeface="Courier" pitchFamily="2" charset="0"/>
              </a:rPr>
              <a:t>HomePage</a:t>
            </a:r>
            <a:r>
              <a:rPr lang="en-IT" dirty="0">
                <a:latin typeface="Palatino Linotype" panose="02040502050505030304" pitchFamily="18" charset="0"/>
              </a:rPr>
              <a:t> once </a:t>
            </a:r>
            <a:r>
              <a:rPr lang="en-IT" dirty="0">
                <a:latin typeface="Courier" pitchFamily="2" charset="0"/>
              </a:rPr>
              <a:t>PickValuePage</a:t>
            </a:r>
            <a:r>
              <a:rPr lang="en-IT" dirty="0">
                <a:latin typeface="Palatino Linotype" panose="02040502050505030304" pitchFamily="18" charset="0"/>
              </a:rPr>
              <a:t> is popped out from the stack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F5792CB-C0EA-8D4F-A147-F612F2DC4997}"/>
              </a:ext>
            </a:extLst>
          </p:cNvPr>
          <p:cNvSpPr txBox="1">
            <a:spLocks/>
          </p:cNvSpPr>
          <p:nvPr/>
        </p:nvSpPr>
        <p:spPr>
          <a:xfrm>
            <a:off x="580572" y="1971400"/>
            <a:ext cx="11110202" cy="2922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Navigator.pop</a:t>
            </a:r>
            <a:r>
              <a:rPr lang="en-GB" sz="1600" dirty="0">
                <a:latin typeface="Courier" pitchFamily="2" charset="0"/>
              </a:rPr>
              <a:t>(context, 'This is the value');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1354000-91BF-0049-A86C-ACE7BEA0BAB9}"/>
              </a:ext>
            </a:extLst>
          </p:cNvPr>
          <p:cNvSpPr txBox="1">
            <a:spLocks/>
          </p:cNvSpPr>
          <p:nvPr/>
        </p:nvSpPr>
        <p:spPr>
          <a:xfrm>
            <a:off x="428171" y="5428195"/>
            <a:ext cx="11282921" cy="60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sz="2200" dirty="0"/>
              <a:t>Note that you can return ANYTHING, not just a </a:t>
            </a:r>
            <a:r>
              <a:rPr lang="en-IT" sz="2200" dirty="0">
                <a:latin typeface="Courier" pitchFamily="2" charset="0"/>
              </a:rPr>
              <a:t>String</a:t>
            </a:r>
            <a:r>
              <a:rPr lang="en-IT" sz="2200" dirty="0"/>
              <a:t>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636188-5303-C44D-84F6-5A6F3285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40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Recap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59339E-8A81-2441-8894-466CF2091C4C}"/>
              </a:ext>
            </a:extLst>
          </p:cNvPr>
          <p:cNvSpPr/>
          <p:nvPr/>
        </p:nvSpPr>
        <p:spPr>
          <a:xfrm>
            <a:off x="3262086" y="2757271"/>
            <a:ext cx="2571750" cy="860243"/>
          </a:xfrm>
          <a:prstGeom prst="rect">
            <a:avLst/>
          </a:prstGeom>
          <a:solidFill>
            <a:srgbClr val="FFFF00"/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Navigate between screens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DA10E2-4B67-4448-8871-FA03D68FCBE9}"/>
              </a:ext>
            </a:extLst>
          </p:cNvPr>
          <p:cNvSpPr/>
          <p:nvPr/>
        </p:nvSpPr>
        <p:spPr>
          <a:xfrm>
            <a:off x="6301925" y="1506748"/>
            <a:ext cx="2571750" cy="86024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Make simple API calls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A96BC1-682C-AC4F-AE0B-DE841D7AAA23}"/>
              </a:ext>
            </a:extLst>
          </p:cNvPr>
          <p:cNvSpPr/>
          <p:nvPr/>
        </p:nvSpPr>
        <p:spPr>
          <a:xfrm>
            <a:off x="6287293" y="2757271"/>
            <a:ext cx="2571750" cy="860243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Fetch wearable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0C45BF-9708-D246-AF7A-63F93085FA1B}"/>
              </a:ext>
            </a:extLst>
          </p:cNvPr>
          <p:cNvSpPr/>
          <p:nvPr/>
        </p:nvSpPr>
        <p:spPr>
          <a:xfrm>
            <a:off x="3262086" y="1510133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Create a layout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A3CF9B-84DE-9A4C-9E18-FBA6C2A9FAAE}"/>
              </a:ext>
            </a:extLst>
          </p:cNvPr>
          <p:cNvSpPr/>
          <p:nvPr/>
        </p:nvSpPr>
        <p:spPr>
          <a:xfrm>
            <a:off x="9303992" y="2752427"/>
            <a:ext cx="2571750" cy="860243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Persist user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9EA357-0CE7-EE42-AA24-CF594C57CF30}"/>
              </a:ext>
            </a:extLst>
          </p:cNvPr>
          <p:cNvSpPr/>
          <p:nvPr/>
        </p:nvSpPr>
        <p:spPr>
          <a:xfrm>
            <a:off x="3262086" y="4006100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Manage the app state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891CCE-800C-D14F-AC56-D2B57CD4489C}"/>
              </a:ext>
            </a:extLst>
          </p:cNvPr>
          <p:cNvSpPr/>
          <p:nvPr/>
        </p:nvSpPr>
        <p:spPr>
          <a:xfrm>
            <a:off x="428173" y="4001893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Understand Flutter’s principles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78F71A-FE43-5D4A-9447-12A5D61DBED5}"/>
              </a:ext>
            </a:extLst>
          </p:cNvPr>
          <p:cNvSpPr/>
          <p:nvPr/>
        </p:nvSpPr>
        <p:spPr>
          <a:xfrm>
            <a:off x="428173" y="2757271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Get familiar with Dart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6EC684-AEE0-714D-BA51-7C00C2C4DCF1}"/>
              </a:ext>
            </a:extLst>
          </p:cNvPr>
          <p:cNvSpPr/>
          <p:nvPr/>
        </p:nvSpPr>
        <p:spPr>
          <a:xfrm>
            <a:off x="428173" y="1510134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Collaborate and version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EFE1B8-79ED-B645-A1A5-DD1C452F5C1B}"/>
              </a:ext>
            </a:extLst>
          </p:cNvPr>
          <p:cNvSpPr/>
          <p:nvPr/>
        </p:nvSpPr>
        <p:spPr>
          <a:xfrm>
            <a:off x="9303992" y="1498505"/>
            <a:ext cx="2571750" cy="860243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Implement user authentication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69206F-E158-C04A-AA9B-1F9FCE860BD3}"/>
              </a:ext>
            </a:extLst>
          </p:cNvPr>
          <p:cNvSpPr/>
          <p:nvPr/>
        </p:nvSpPr>
        <p:spPr>
          <a:xfrm>
            <a:off x="428173" y="5818578"/>
            <a:ext cx="11553370" cy="45375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Do something with your fantasy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6B9E0C-1958-334C-8E68-E5B5D895F3A0}"/>
              </a:ext>
            </a:extLst>
          </p:cNvPr>
          <p:cNvCxnSpPr>
            <a:cxnSpLocks/>
          </p:cNvCxnSpPr>
          <p:nvPr/>
        </p:nvCxnSpPr>
        <p:spPr>
          <a:xfrm>
            <a:off x="11981543" y="1231320"/>
            <a:ext cx="0" cy="408816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714A049-D46C-4741-AC57-5ADD5A556D5E}"/>
              </a:ext>
            </a:extLst>
          </p:cNvPr>
          <p:cNvSpPr txBox="1">
            <a:spLocks/>
          </p:cNvSpPr>
          <p:nvPr/>
        </p:nvSpPr>
        <p:spPr>
          <a:xfrm>
            <a:off x="428172" y="4971142"/>
            <a:ext cx="5405664" cy="348343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600" b="1" dirty="0"/>
              <a:t>Milestone #1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727A7E2-5907-244F-9EA4-6EB7B1B78FC4}"/>
              </a:ext>
            </a:extLst>
          </p:cNvPr>
          <p:cNvSpPr txBox="1">
            <a:spLocks/>
          </p:cNvSpPr>
          <p:nvPr/>
        </p:nvSpPr>
        <p:spPr>
          <a:xfrm>
            <a:off x="6273451" y="4971142"/>
            <a:ext cx="2600224" cy="360748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600" b="1" dirty="0"/>
              <a:t>Milestone #2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97F527A-6D86-4B4B-8507-E05C41EE2643}"/>
              </a:ext>
            </a:extLst>
          </p:cNvPr>
          <p:cNvSpPr txBox="1">
            <a:spLocks/>
          </p:cNvSpPr>
          <p:nvPr/>
        </p:nvSpPr>
        <p:spPr>
          <a:xfrm>
            <a:off x="9304006" y="4971141"/>
            <a:ext cx="2571736" cy="348343"/>
          </a:xfrm>
          <a:prstGeom prst="rect">
            <a:avLst/>
          </a:prstGeom>
          <a:ln w="38100">
            <a:solidFill>
              <a:srgbClr val="7030A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600" b="1" dirty="0"/>
              <a:t>Milestone #3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0D4DC1-5C18-7F46-8370-E7C962DEF38F}"/>
              </a:ext>
            </a:extLst>
          </p:cNvPr>
          <p:cNvSpPr/>
          <p:nvPr/>
        </p:nvSpPr>
        <p:spPr>
          <a:xfrm>
            <a:off x="428172" y="1209985"/>
            <a:ext cx="913817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637D9E-30CA-E84B-801A-C532883DD90D}"/>
              </a:ext>
            </a:extLst>
          </p:cNvPr>
          <p:cNvSpPr/>
          <p:nvPr/>
        </p:nvSpPr>
        <p:spPr>
          <a:xfrm>
            <a:off x="428173" y="2455130"/>
            <a:ext cx="913832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2/3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6E7C382-226C-FA46-8DB3-6D1900A47C91}"/>
              </a:ext>
            </a:extLst>
          </p:cNvPr>
          <p:cNvSpPr/>
          <p:nvPr/>
        </p:nvSpPr>
        <p:spPr>
          <a:xfrm>
            <a:off x="428173" y="3696156"/>
            <a:ext cx="877080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EFB24BA-496D-0646-B792-701E8EF31927}"/>
              </a:ext>
            </a:extLst>
          </p:cNvPr>
          <p:cNvSpPr/>
          <p:nvPr/>
        </p:nvSpPr>
        <p:spPr>
          <a:xfrm>
            <a:off x="3264544" y="1207068"/>
            <a:ext cx="877080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92D3ECA-27A3-E346-97B6-6DED991CCB03}"/>
              </a:ext>
            </a:extLst>
          </p:cNvPr>
          <p:cNvSpPr/>
          <p:nvPr/>
        </p:nvSpPr>
        <p:spPr>
          <a:xfrm>
            <a:off x="3264544" y="2452279"/>
            <a:ext cx="877080" cy="300148"/>
          </a:xfrm>
          <a:prstGeom prst="rect">
            <a:avLst/>
          </a:prstGeom>
          <a:solidFill>
            <a:srgbClr val="FFFF00"/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6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F1FD419-5760-AA40-96E5-CCCF7F0EAF09}"/>
              </a:ext>
            </a:extLst>
          </p:cNvPr>
          <p:cNvSpPr/>
          <p:nvPr/>
        </p:nvSpPr>
        <p:spPr>
          <a:xfrm>
            <a:off x="3264544" y="3705012"/>
            <a:ext cx="877080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EBBB248-D357-7143-AFFA-BE798B402DB1}"/>
              </a:ext>
            </a:extLst>
          </p:cNvPr>
          <p:cNvSpPr/>
          <p:nvPr/>
        </p:nvSpPr>
        <p:spPr>
          <a:xfrm>
            <a:off x="6300635" y="1203104"/>
            <a:ext cx="877080" cy="3001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8E15202-D95C-2547-87CD-CC21A871EF0B}"/>
              </a:ext>
            </a:extLst>
          </p:cNvPr>
          <p:cNvSpPr/>
          <p:nvPr/>
        </p:nvSpPr>
        <p:spPr>
          <a:xfrm>
            <a:off x="6287293" y="2452279"/>
            <a:ext cx="877080" cy="300148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269CCF-AC68-0344-836A-3DAFE5918B0A}"/>
              </a:ext>
            </a:extLst>
          </p:cNvPr>
          <p:cNvSpPr/>
          <p:nvPr/>
        </p:nvSpPr>
        <p:spPr>
          <a:xfrm>
            <a:off x="9303992" y="1187877"/>
            <a:ext cx="877080" cy="300148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56A9EB-7793-084B-9B37-521829AD396E}"/>
              </a:ext>
            </a:extLst>
          </p:cNvPr>
          <p:cNvSpPr/>
          <p:nvPr/>
        </p:nvSpPr>
        <p:spPr>
          <a:xfrm>
            <a:off x="9305076" y="2436008"/>
            <a:ext cx="877080" cy="300148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6C75B7-9B5F-B74C-BE7F-35C0CDFB1817}"/>
              </a:ext>
            </a:extLst>
          </p:cNvPr>
          <p:cNvCxnSpPr>
            <a:cxnSpLocks/>
          </p:cNvCxnSpPr>
          <p:nvPr/>
        </p:nvCxnSpPr>
        <p:spPr>
          <a:xfrm>
            <a:off x="9056914" y="1231320"/>
            <a:ext cx="0" cy="410267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DF77F43-12C7-A14C-810A-67101A243979}"/>
              </a:ext>
            </a:extLst>
          </p:cNvPr>
          <p:cNvCxnSpPr>
            <a:cxnSpLocks/>
          </p:cNvCxnSpPr>
          <p:nvPr/>
        </p:nvCxnSpPr>
        <p:spPr>
          <a:xfrm>
            <a:off x="6052457" y="1231320"/>
            <a:ext cx="0" cy="410267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98133C5-2A16-344D-B5D1-EC7DFAA4BD42}"/>
              </a:ext>
            </a:extLst>
          </p:cNvPr>
          <p:cNvSpPr/>
          <p:nvPr/>
        </p:nvSpPr>
        <p:spPr>
          <a:xfrm>
            <a:off x="9295165" y="4007242"/>
            <a:ext cx="2571750" cy="860243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Advanced stuff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BEB5484-6620-3542-B689-4B959C0B7DF8}"/>
              </a:ext>
            </a:extLst>
          </p:cNvPr>
          <p:cNvSpPr/>
          <p:nvPr/>
        </p:nvSpPr>
        <p:spPr>
          <a:xfrm>
            <a:off x="9296249" y="3690823"/>
            <a:ext cx="877080" cy="300148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12</a:t>
            </a:r>
          </a:p>
        </p:txBody>
      </p:sp>
      <p:pic>
        <p:nvPicPr>
          <p:cNvPr id="4" name="Graphic 3" descr="Tick with solid fill">
            <a:extLst>
              <a:ext uri="{FF2B5EF4-FFF2-40B4-BE49-F238E27FC236}">
                <a16:creationId xmlns:a16="http://schemas.microsoft.com/office/drawing/2014/main" id="{A2607237-7AC3-924E-A8DE-9B2626683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1591" y="1231135"/>
            <a:ext cx="509952" cy="509952"/>
          </a:xfrm>
          <a:prstGeom prst="rect">
            <a:avLst/>
          </a:prstGeom>
        </p:spPr>
      </p:pic>
      <p:pic>
        <p:nvPicPr>
          <p:cNvPr id="40" name="Graphic 39" descr="Tick with solid fill">
            <a:extLst>
              <a:ext uri="{FF2B5EF4-FFF2-40B4-BE49-F238E27FC236}">
                <a16:creationId xmlns:a16="http://schemas.microsoft.com/office/drawing/2014/main" id="{FC205521-E22C-E34D-BF1C-9189D6231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9234" y="2478542"/>
            <a:ext cx="509952" cy="509952"/>
          </a:xfrm>
          <a:prstGeom prst="rect">
            <a:avLst/>
          </a:prstGeom>
        </p:spPr>
      </p:pic>
      <p:pic>
        <p:nvPicPr>
          <p:cNvPr id="42" name="Graphic 41" descr="Tick with solid fill">
            <a:extLst>
              <a:ext uri="{FF2B5EF4-FFF2-40B4-BE49-F238E27FC236}">
                <a16:creationId xmlns:a16="http://schemas.microsoft.com/office/drawing/2014/main" id="{4E80BC87-BE4D-004A-8B76-759812E84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9234" y="3715976"/>
            <a:ext cx="509952" cy="509952"/>
          </a:xfrm>
          <a:prstGeom prst="rect">
            <a:avLst/>
          </a:prstGeom>
        </p:spPr>
      </p:pic>
      <p:pic>
        <p:nvPicPr>
          <p:cNvPr id="49" name="Graphic 48" descr="Tick with solid fill">
            <a:extLst>
              <a:ext uri="{FF2B5EF4-FFF2-40B4-BE49-F238E27FC236}">
                <a16:creationId xmlns:a16="http://schemas.microsoft.com/office/drawing/2014/main" id="{7216EBF6-9143-144F-B9D7-70E9EA809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40738" y="1233035"/>
            <a:ext cx="509952" cy="50995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B565B9-2E97-3545-9BC0-3C5C94BE3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479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Returning arguments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603099"/>
          </a:xfrm>
        </p:spPr>
        <p:txBody>
          <a:bodyPr>
            <a:normAutofit/>
          </a:bodyPr>
          <a:lstStyle/>
          <a:p>
            <a:r>
              <a:rPr lang="en-IT" dirty="0"/>
              <a:t>To get the result, the </a:t>
            </a:r>
            <a:r>
              <a:rPr lang="en-IT" dirty="0">
                <a:latin typeface="Courier" pitchFamily="2" charset="0"/>
              </a:rPr>
              <a:t>HomePage</a:t>
            </a:r>
            <a:r>
              <a:rPr lang="en-IT" dirty="0"/>
              <a:t> must be patient and </a:t>
            </a:r>
            <a:r>
              <a:rPr lang="en-IT" i="1" dirty="0"/>
              <a:t>await</a:t>
            </a:r>
            <a:r>
              <a:rPr lang="en-IT" dirty="0"/>
              <a:t> for it::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B4DC18-BE30-9646-A902-864A61958DC6}"/>
              </a:ext>
            </a:extLst>
          </p:cNvPr>
          <p:cNvCxnSpPr>
            <a:cxnSpLocks/>
          </p:cNvCxnSpPr>
          <p:nvPr/>
        </p:nvCxnSpPr>
        <p:spPr>
          <a:xfrm flipH="1">
            <a:off x="2777490" y="2592989"/>
            <a:ext cx="2274570" cy="56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D298FF-DC85-3043-AB63-78839672E083}"/>
              </a:ext>
            </a:extLst>
          </p:cNvPr>
          <p:cNvSpPr/>
          <p:nvPr/>
        </p:nvSpPr>
        <p:spPr>
          <a:xfrm>
            <a:off x="5052060" y="2152393"/>
            <a:ext cx="4827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Await means async stuff. The </a:t>
            </a:r>
            <a:r>
              <a:rPr lang="en-IT" dirty="0">
                <a:latin typeface="Courier" pitchFamily="2" charset="0"/>
              </a:rPr>
              <a:t>onPressed</a:t>
            </a:r>
            <a:r>
              <a:rPr lang="en-IT" dirty="0">
                <a:latin typeface="Palatino Linotype" panose="02040502050505030304" pitchFamily="18" charset="0"/>
              </a:rPr>
              <a:t> function become asynchronous as well so…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F5792CB-C0EA-8D4F-A147-F612F2DC4997}"/>
              </a:ext>
            </a:extLst>
          </p:cNvPr>
          <p:cNvSpPr txBox="1">
            <a:spLocks/>
          </p:cNvSpPr>
          <p:nvPr/>
        </p:nvSpPr>
        <p:spPr>
          <a:xfrm>
            <a:off x="600891" y="2762525"/>
            <a:ext cx="11110202" cy="2922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</a:t>
            </a:r>
            <a:r>
              <a:rPr lang="en-GB" sz="1600" b="1" dirty="0">
                <a:latin typeface="Courier" pitchFamily="2" charset="0"/>
              </a:rPr>
              <a:t>async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b="1" dirty="0">
                <a:latin typeface="Courier" pitchFamily="2" charset="0"/>
              </a:rPr>
              <a:t>final result = await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Navigator.pushNamed</a:t>
            </a:r>
            <a:r>
              <a:rPr lang="en-GB" sz="1600" dirty="0">
                <a:latin typeface="Courier" pitchFamily="2" charset="0"/>
              </a:rPr>
              <a:t>(context, '/</a:t>
            </a:r>
            <a:r>
              <a:rPr lang="en-GB" sz="1600" dirty="0" err="1">
                <a:latin typeface="Courier" pitchFamily="2" charset="0"/>
              </a:rPr>
              <a:t>pickValue</a:t>
            </a:r>
            <a:r>
              <a:rPr lang="en-GB" sz="1600" dirty="0">
                <a:latin typeface="Courier" pitchFamily="2" charset="0"/>
              </a:rPr>
              <a:t>/'); 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ScaffoldMessenger.of</a:t>
            </a:r>
            <a:r>
              <a:rPr lang="en-GB" sz="1600" dirty="0">
                <a:latin typeface="Courier" pitchFamily="2" charset="0"/>
              </a:rPr>
              <a:t>(context)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..</a:t>
            </a:r>
            <a:r>
              <a:rPr lang="en-GB" sz="1600" dirty="0" err="1">
                <a:latin typeface="Courier" pitchFamily="2" charset="0"/>
              </a:rPr>
              <a:t>removeCurrentSnackBar</a:t>
            </a:r>
            <a:r>
              <a:rPr lang="en-GB" sz="1600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..</a:t>
            </a:r>
            <a:r>
              <a:rPr lang="en-GB" sz="1600" dirty="0" err="1">
                <a:latin typeface="Courier" pitchFamily="2" charset="0"/>
              </a:rPr>
              <a:t>showSnackBar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SnackBar</a:t>
            </a:r>
            <a:r>
              <a:rPr lang="en-GB" sz="1600" dirty="0">
                <a:latin typeface="Courier" pitchFamily="2" charset="0"/>
              </a:rPr>
              <a:t>(content: Text('$result')));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25A70A-3561-394F-A6C7-F05A93227FC3}"/>
              </a:ext>
            </a:extLst>
          </p:cNvPr>
          <p:cNvCxnSpPr>
            <a:cxnSpLocks/>
          </p:cNvCxnSpPr>
          <p:nvPr/>
        </p:nvCxnSpPr>
        <p:spPr>
          <a:xfrm flipH="1">
            <a:off x="3394710" y="2762525"/>
            <a:ext cx="1657350" cy="664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E96B7C4-C3C0-E546-815F-F587BA72164F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lab_06-navigation/there_and_back_again/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5E451F-5C66-C44E-BE18-C94ECA552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356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b="1" dirty="0"/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2D939-F8DA-2243-8E3D-55072F9F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369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787277" cy="5334907"/>
          </a:xfrm>
        </p:spPr>
        <p:txBody>
          <a:bodyPr>
            <a:normAutofit/>
          </a:bodyPr>
          <a:lstStyle/>
          <a:p>
            <a:r>
              <a:rPr lang="en-GB" dirty="0"/>
              <a:t>Exercise 06.01 (easy)</a:t>
            </a:r>
          </a:p>
          <a:p>
            <a:endParaRPr lang="en-GB" dirty="0"/>
          </a:p>
          <a:p>
            <a:pPr lvl="1"/>
            <a:r>
              <a:rPr lang="en-US" dirty="0"/>
              <a:t>Create a new project ‘</a:t>
            </a:r>
            <a:r>
              <a:rPr lang="en-US" dirty="0" err="1"/>
              <a:t>reproduce_structure</a:t>
            </a:r>
            <a:r>
              <a:rPr lang="en-US" dirty="0"/>
              <a:t>’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Reproduce the app navigation structure on the right using the </a:t>
            </a:r>
            <a:r>
              <a:rPr lang="en-US" b="1" dirty="0"/>
              <a:t>named routing approach</a:t>
            </a:r>
            <a:r>
              <a:rPr lang="en-US" dirty="0"/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3C729A-7A00-C248-89B9-49537842BCA2}"/>
              </a:ext>
            </a:extLst>
          </p:cNvPr>
          <p:cNvSpPr/>
          <p:nvPr/>
        </p:nvSpPr>
        <p:spPr>
          <a:xfrm>
            <a:off x="8452757" y="1914897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LoginPage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21DB30-3370-FD48-AC07-F3F0CE007AB0}"/>
              </a:ext>
            </a:extLst>
          </p:cNvPr>
          <p:cNvSpPr/>
          <p:nvPr/>
        </p:nvSpPr>
        <p:spPr>
          <a:xfrm>
            <a:off x="8452757" y="2850832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C98D65-4CAB-B84C-8419-D74D3B3167A8}"/>
              </a:ext>
            </a:extLst>
          </p:cNvPr>
          <p:cNvSpPr/>
          <p:nvPr/>
        </p:nvSpPr>
        <p:spPr>
          <a:xfrm>
            <a:off x="7429817" y="3802532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FAFEAB-15F5-A347-A171-BEDCFE4C3825}"/>
              </a:ext>
            </a:extLst>
          </p:cNvPr>
          <p:cNvSpPr/>
          <p:nvPr/>
        </p:nvSpPr>
        <p:spPr>
          <a:xfrm>
            <a:off x="9472365" y="4738464"/>
            <a:ext cx="200028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EditEventPage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E25B9F-C10C-C647-8007-6D80A539C9A2}"/>
              </a:ext>
            </a:extLst>
          </p:cNvPr>
          <p:cNvSpPr/>
          <p:nvPr/>
        </p:nvSpPr>
        <p:spPr>
          <a:xfrm>
            <a:off x="9472365" y="3802532"/>
            <a:ext cx="1885155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CalendarPage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C1CBB-CDD3-D940-8578-D95C7B635C8C}"/>
              </a:ext>
            </a:extLst>
          </p:cNvPr>
          <p:cNvSpPr/>
          <p:nvPr/>
        </p:nvSpPr>
        <p:spPr>
          <a:xfrm>
            <a:off x="6824588" y="4706882"/>
            <a:ext cx="2415812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EditProfilePage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9F225E-8A04-A341-B114-5139B0EE971F}"/>
              </a:ext>
            </a:extLst>
          </p:cNvPr>
          <p:cNvCxnSpPr>
            <a:cxnSpLocks/>
          </p:cNvCxnSpPr>
          <p:nvPr/>
        </p:nvCxnSpPr>
        <p:spPr>
          <a:xfrm flipV="1">
            <a:off x="9039497" y="2367073"/>
            <a:ext cx="0" cy="48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16A1D1-461C-494C-A59E-87CD8EBBA963}"/>
              </a:ext>
            </a:extLst>
          </p:cNvPr>
          <p:cNvCxnSpPr>
            <a:cxnSpLocks/>
          </p:cNvCxnSpPr>
          <p:nvPr/>
        </p:nvCxnSpPr>
        <p:spPr>
          <a:xfrm>
            <a:off x="9692640" y="2367072"/>
            <a:ext cx="0" cy="48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949AA7-E049-F04C-B70F-BD310DA8CD21}"/>
              </a:ext>
            </a:extLst>
          </p:cNvPr>
          <p:cNvCxnSpPr>
            <a:cxnSpLocks/>
          </p:cNvCxnSpPr>
          <p:nvPr/>
        </p:nvCxnSpPr>
        <p:spPr>
          <a:xfrm flipV="1">
            <a:off x="8654687" y="3318773"/>
            <a:ext cx="0" cy="48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190F5F-4C7C-DC49-972F-8A26B4AFCA49}"/>
              </a:ext>
            </a:extLst>
          </p:cNvPr>
          <p:cNvCxnSpPr>
            <a:cxnSpLocks/>
          </p:cNvCxnSpPr>
          <p:nvPr/>
        </p:nvCxnSpPr>
        <p:spPr>
          <a:xfrm>
            <a:off x="8907780" y="3318772"/>
            <a:ext cx="0" cy="48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D440F0-754C-5042-8B9C-EE0D31BEE65F}"/>
              </a:ext>
            </a:extLst>
          </p:cNvPr>
          <p:cNvCxnSpPr>
            <a:cxnSpLocks/>
          </p:cNvCxnSpPr>
          <p:nvPr/>
        </p:nvCxnSpPr>
        <p:spPr>
          <a:xfrm flipV="1">
            <a:off x="9732917" y="3303008"/>
            <a:ext cx="0" cy="48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DFE7A5-070B-5C4A-97C4-E9DF540FE663}"/>
              </a:ext>
            </a:extLst>
          </p:cNvPr>
          <p:cNvCxnSpPr>
            <a:cxnSpLocks/>
          </p:cNvCxnSpPr>
          <p:nvPr/>
        </p:nvCxnSpPr>
        <p:spPr>
          <a:xfrm>
            <a:off x="9986010" y="3303007"/>
            <a:ext cx="0" cy="48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3AD212-909A-6847-AB43-026A4A9E4345}"/>
              </a:ext>
            </a:extLst>
          </p:cNvPr>
          <p:cNvCxnSpPr>
            <a:cxnSpLocks/>
          </p:cNvCxnSpPr>
          <p:nvPr/>
        </p:nvCxnSpPr>
        <p:spPr>
          <a:xfrm flipV="1">
            <a:off x="7923167" y="4254707"/>
            <a:ext cx="0" cy="45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6E80AF-9140-7D45-BA5F-0C27B22C944A}"/>
              </a:ext>
            </a:extLst>
          </p:cNvPr>
          <p:cNvCxnSpPr>
            <a:cxnSpLocks/>
          </p:cNvCxnSpPr>
          <p:nvPr/>
        </p:nvCxnSpPr>
        <p:spPr>
          <a:xfrm>
            <a:off x="8576310" y="4254706"/>
            <a:ext cx="0" cy="452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06FD408-0556-9546-B3CC-BE634CCF3DCE}"/>
              </a:ext>
            </a:extLst>
          </p:cNvPr>
          <p:cNvCxnSpPr>
            <a:cxnSpLocks/>
          </p:cNvCxnSpPr>
          <p:nvPr/>
        </p:nvCxnSpPr>
        <p:spPr>
          <a:xfrm flipV="1">
            <a:off x="10037717" y="4254706"/>
            <a:ext cx="0" cy="48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A934E7-C2EC-8E48-A4A1-EF9D6854FB8A}"/>
              </a:ext>
            </a:extLst>
          </p:cNvPr>
          <p:cNvCxnSpPr>
            <a:cxnSpLocks/>
          </p:cNvCxnSpPr>
          <p:nvPr/>
        </p:nvCxnSpPr>
        <p:spPr>
          <a:xfrm>
            <a:off x="10690860" y="4254705"/>
            <a:ext cx="0" cy="48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536EB-A6E3-4947-B493-DEACE36B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310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7504209" cy="533490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Exercise 06.02 (medium)</a:t>
            </a:r>
          </a:p>
          <a:p>
            <a:endParaRPr lang="en-GB" dirty="0"/>
          </a:p>
          <a:p>
            <a:pPr lvl="1"/>
            <a:r>
              <a:rPr lang="en-US" dirty="0"/>
              <a:t>Create a new project ‘</a:t>
            </a:r>
            <a:r>
              <a:rPr lang="en-US" dirty="0" err="1"/>
              <a:t>login_flow</a:t>
            </a:r>
            <a:r>
              <a:rPr lang="en-US" dirty="0"/>
              <a:t>’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Reproduce the app navigation structure on the right using the named routing approach.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login page consists of a form with two textboxes (one for the username and the other for the password) and a button. Hint: you can use the widgets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When the user types “</a:t>
            </a:r>
            <a:r>
              <a:rPr lang="en-US" dirty="0" err="1"/>
              <a:t>bug@expert.com</a:t>
            </a:r>
            <a:r>
              <a:rPr lang="en-US" dirty="0"/>
              <a:t>” in the username textbox and “5TrNgP5Wd” in the password textbox, and taps the button, the user is redirected to the Homepage. If the credentials are wrong, a </a:t>
            </a:r>
            <a:r>
              <a:rPr lang="en-US" dirty="0" err="1">
                <a:latin typeface="Courier" pitchFamily="2" charset="0"/>
              </a:rPr>
              <a:t>ScaffoldMessenger</a:t>
            </a:r>
            <a:r>
              <a:rPr lang="en-US" dirty="0"/>
              <a:t> is showed for 2 seconds saying “Wrong credentials”.  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>
                <a:latin typeface="Courier" pitchFamily="2" charset="0"/>
              </a:rPr>
              <a:t>HomePage</a:t>
            </a:r>
            <a:r>
              <a:rPr lang="en-US" dirty="0"/>
              <a:t> must show the provided username.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3C729A-7A00-C248-89B9-49537842BCA2}"/>
              </a:ext>
            </a:extLst>
          </p:cNvPr>
          <p:cNvSpPr/>
          <p:nvPr/>
        </p:nvSpPr>
        <p:spPr>
          <a:xfrm>
            <a:off x="8708250" y="2009026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LoginPage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21DB30-3370-FD48-AC07-F3F0CE007AB0}"/>
              </a:ext>
            </a:extLst>
          </p:cNvPr>
          <p:cNvSpPr/>
          <p:nvPr/>
        </p:nvSpPr>
        <p:spPr>
          <a:xfrm>
            <a:off x="8708250" y="2944961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9F225E-8A04-A341-B114-5139B0EE971F}"/>
              </a:ext>
            </a:extLst>
          </p:cNvPr>
          <p:cNvCxnSpPr>
            <a:cxnSpLocks/>
          </p:cNvCxnSpPr>
          <p:nvPr/>
        </p:nvCxnSpPr>
        <p:spPr>
          <a:xfrm flipV="1">
            <a:off x="9294990" y="2461202"/>
            <a:ext cx="0" cy="48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16A1D1-461C-494C-A59E-87CD8EBBA963}"/>
              </a:ext>
            </a:extLst>
          </p:cNvPr>
          <p:cNvCxnSpPr>
            <a:cxnSpLocks/>
          </p:cNvCxnSpPr>
          <p:nvPr/>
        </p:nvCxnSpPr>
        <p:spPr>
          <a:xfrm>
            <a:off x="9948133" y="2461201"/>
            <a:ext cx="0" cy="48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53CEF-F50A-E24A-A446-2E46FF5C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5147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61167"/>
            <a:ext cx="3835217" cy="5334907"/>
          </a:xfrm>
        </p:spPr>
        <p:txBody>
          <a:bodyPr>
            <a:normAutofit/>
          </a:bodyPr>
          <a:lstStyle/>
          <a:p>
            <a:r>
              <a:rPr lang="en-GB" dirty="0"/>
              <a:t>Exercise 06.03 (medium) </a:t>
            </a:r>
          </a:p>
          <a:p>
            <a:endParaRPr lang="en-GB" dirty="0"/>
          </a:p>
          <a:p>
            <a:pPr lvl="1"/>
            <a:r>
              <a:rPr lang="en-US" dirty="0"/>
              <a:t>Follow the cookbook </a:t>
            </a:r>
            <a:r>
              <a:rPr lang="en-US" dirty="0">
                <a:hlinkClick r:id="rId2"/>
              </a:rPr>
              <a:t>https://docs.flutter.dev/cookbook/navigation/passing-data</a:t>
            </a:r>
            <a:r>
              <a:rPr lang="en-US" dirty="0"/>
              <a:t> by the Flutter team to learn how to pass data to a route directly to its constructor.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(solution available from the Flutter team in the cookbook)</a:t>
            </a:r>
          </a:p>
          <a:p>
            <a:pPr lvl="1"/>
            <a:endParaRPr lang="en-US" dirty="0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B931B8C3-031A-CC42-A8B1-D9D3EE491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270" y="1776460"/>
            <a:ext cx="2735580" cy="3793539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low confidence">
            <a:extLst>
              <a:ext uri="{FF2B5EF4-FFF2-40B4-BE49-F238E27FC236}">
                <a16:creationId xmlns:a16="http://schemas.microsoft.com/office/drawing/2014/main" id="{49A45043-7485-2F4D-85DD-70808F98E2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680" y="1776460"/>
            <a:ext cx="2735580" cy="374423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0D77EA-26C0-8243-9FDF-E1F796E4D448}"/>
              </a:ext>
            </a:extLst>
          </p:cNvPr>
          <p:cNvCxnSpPr>
            <a:cxnSpLocks/>
          </p:cNvCxnSpPr>
          <p:nvPr/>
        </p:nvCxnSpPr>
        <p:spPr>
          <a:xfrm flipV="1">
            <a:off x="7680960" y="2434590"/>
            <a:ext cx="1600200" cy="6400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887961-70C4-9348-9977-B1D5A714FD76}"/>
              </a:ext>
            </a:extLst>
          </p:cNvPr>
          <p:cNvCxnSpPr>
            <a:cxnSpLocks/>
          </p:cNvCxnSpPr>
          <p:nvPr/>
        </p:nvCxnSpPr>
        <p:spPr>
          <a:xfrm flipH="1">
            <a:off x="7338060" y="2045970"/>
            <a:ext cx="12344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2DBDB-79EE-304F-8820-6D678EA9B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4117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b="1" dirty="0"/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5D3AB-7ADF-DE4E-B760-7D6C21C93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2240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/>
              <a:t>Get familiar with Navigator</a:t>
            </a:r>
            <a:br>
              <a:rPr lang="en-GB" dirty="0"/>
            </a:br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F2601-12EC-1B4E-8F13-1A6587DF4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3784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b="1" dirty="0"/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EC4BD-0471-3748-9E2B-909E0D4B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4502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/>
          </a:bodyPr>
          <a:lstStyle/>
          <a:p>
            <a:r>
              <a:rPr lang="en-IT" dirty="0"/>
              <a:t>Navigation Recipes</a:t>
            </a:r>
          </a:p>
          <a:p>
            <a:pPr lvl="1"/>
            <a:r>
              <a:rPr lang="en-GB" dirty="0">
                <a:hlinkClick r:id="rId2"/>
              </a:rPr>
              <a:t>https://docs.flutter.dev/cookbook/navigation</a:t>
            </a:r>
            <a:r>
              <a:rPr lang="en-GB" dirty="0"/>
              <a:t> </a:t>
            </a:r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AD94D-1F09-934E-96DC-60957E97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7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  <a:endParaRPr lang="en-GB" b="1" dirty="0"/>
          </a:p>
          <a:p>
            <a:r>
              <a:rPr lang="en-GB" b="1" dirty="0"/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9E2B7-20F7-1C47-8496-8F860DC2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55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168110" cy="4858203"/>
          </a:xfrm>
        </p:spPr>
        <p:txBody>
          <a:bodyPr>
            <a:normAutofit/>
          </a:bodyPr>
          <a:lstStyle/>
          <a:p>
            <a:r>
              <a:rPr lang="en-IT" dirty="0"/>
              <a:t>In general, apps are made of multiple screens (called </a:t>
            </a:r>
            <a:r>
              <a:rPr lang="en-IT" b="1" dirty="0"/>
              <a:t>routes</a:t>
            </a:r>
            <a:r>
              <a:rPr lang="en-IT" dirty="0"/>
              <a:t>) </a:t>
            </a:r>
          </a:p>
          <a:p>
            <a:endParaRPr lang="en-IT" dirty="0"/>
          </a:p>
          <a:p>
            <a:r>
              <a:rPr lang="en-IT" dirty="0"/>
              <a:t>How to navigate through routes?</a:t>
            </a:r>
          </a:p>
          <a:p>
            <a:endParaRPr lang="en-IT" dirty="0"/>
          </a:p>
          <a:p>
            <a:r>
              <a:rPr lang="en-IT" dirty="0"/>
              <a:t>How to pass things to routes and get values back from them?</a:t>
            </a:r>
          </a:p>
          <a:p>
            <a:endParaRPr lang="en-IT" dirty="0">
              <a:latin typeface="Courier" pitchFamily="2" charset="0"/>
            </a:endParaRPr>
          </a:p>
          <a:p>
            <a:r>
              <a:rPr lang="en-IT" dirty="0">
                <a:latin typeface="Courier" pitchFamily="2" charset="0"/>
              </a:rPr>
              <a:t>Navigator</a:t>
            </a:r>
            <a:r>
              <a:rPr lang="en-IT" dirty="0"/>
              <a:t> is a special class that allows to manage all of this</a:t>
            </a:r>
          </a:p>
          <a:p>
            <a:endParaRPr lang="en-IT" dirty="0"/>
          </a:p>
          <a:p>
            <a:endParaRPr lang="en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B49552-EC7B-3445-8FB3-7A2FA4203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808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b="1" dirty="0"/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EBEA5-13FB-0E44-99BF-9F9DA57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643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4625091" cy="4858203"/>
          </a:xfrm>
        </p:spPr>
        <p:txBody>
          <a:bodyPr>
            <a:normAutofit fontScale="92500"/>
          </a:bodyPr>
          <a:lstStyle/>
          <a:p>
            <a:r>
              <a:rPr lang="en-IT" dirty="0"/>
              <a:t>First let’s see how to move between two routes</a:t>
            </a:r>
          </a:p>
          <a:p>
            <a:pPr marL="0" indent="0">
              <a:buNone/>
            </a:pPr>
            <a:endParaRPr lang="en-IT" dirty="0"/>
          </a:p>
          <a:p>
            <a:r>
              <a:rPr lang="en-IT" dirty="0"/>
              <a:t>We will start from creating a simple two-routes app where the first route will act as homepage and the second will represent the route that will ideally contain the info on the user profile.</a:t>
            </a:r>
          </a:p>
          <a:p>
            <a:endParaRPr lang="en-IT" dirty="0"/>
          </a:p>
          <a:p>
            <a:r>
              <a:rPr lang="en-IT" dirty="0"/>
              <a:t>When the user taps the button on the homepage it will be directed to the profile page and viceversa</a:t>
            </a:r>
          </a:p>
        </p:txBody>
      </p:sp>
      <p:pic>
        <p:nvPicPr>
          <p:cNvPr id="29" name="Picture 2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B8D6A7B-7B21-4C4E-9F90-3DFA0D807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261" y="1200148"/>
            <a:ext cx="2539587" cy="5495926"/>
          </a:xfrm>
          <a:prstGeom prst="rect">
            <a:avLst/>
          </a:prstGeom>
        </p:spPr>
      </p:pic>
      <p:pic>
        <p:nvPicPr>
          <p:cNvPr id="31" name="Picture 3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7C1F2C1-A3D7-6C4A-8C08-691171715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590" y="1200148"/>
            <a:ext cx="2539586" cy="5495926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9C211A-705D-6546-9E60-9C871D9F1097}"/>
              </a:ext>
            </a:extLst>
          </p:cNvPr>
          <p:cNvCxnSpPr>
            <a:cxnSpLocks/>
          </p:cNvCxnSpPr>
          <p:nvPr/>
        </p:nvCxnSpPr>
        <p:spPr>
          <a:xfrm flipV="1">
            <a:off x="6962987" y="1923627"/>
            <a:ext cx="3237653" cy="2363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EAC90E-B4CA-D640-9D8F-EB2205814982}"/>
              </a:ext>
            </a:extLst>
          </p:cNvPr>
          <p:cNvCxnSpPr>
            <a:cxnSpLocks/>
          </p:cNvCxnSpPr>
          <p:nvPr/>
        </p:nvCxnSpPr>
        <p:spPr>
          <a:xfrm flipH="1" flipV="1">
            <a:off x="6522720" y="1923627"/>
            <a:ext cx="3237653" cy="2363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D1BE7E-31FC-2F4F-B1AA-08AABBF3791F}"/>
              </a:ext>
            </a:extLst>
          </p:cNvPr>
          <p:cNvCxnSpPr>
            <a:cxnSpLocks/>
          </p:cNvCxnSpPr>
          <p:nvPr/>
        </p:nvCxnSpPr>
        <p:spPr>
          <a:xfrm flipH="1">
            <a:off x="7823201" y="1693333"/>
            <a:ext cx="1043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61D35E-C19B-1D4B-A56A-A9D111C2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98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422709" cy="5334907"/>
          </a:xfrm>
        </p:spPr>
        <p:txBody>
          <a:bodyPr>
            <a:normAutofit/>
          </a:bodyPr>
          <a:lstStyle/>
          <a:p>
            <a:r>
              <a:rPr lang="en-IT" dirty="0">
                <a:latin typeface="Courier" pitchFamily="2" charset="0"/>
              </a:rPr>
              <a:t>Navigator</a:t>
            </a:r>
            <a:r>
              <a:rPr lang="en-IT" dirty="0"/>
              <a:t> is in charge of managing the navigation through the app</a:t>
            </a:r>
          </a:p>
          <a:p>
            <a:r>
              <a:rPr lang="en-IT" dirty="0"/>
              <a:t>To do so, </a:t>
            </a:r>
            <a:r>
              <a:rPr lang="en-IT" dirty="0">
                <a:latin typeface="Courier" pitchFamily="2" charset="0"/>
              </a:rPr>
              <a:t>Navigator</a:t>
            </a:r>
            <a:r>
              <a:rPr lang="en-IT" dirty="0"/>
              <a:t> uses a </a:t>
            </a:r>
            <a:r>
              <a:rPr lang="en-IT" b="1" dirty="0"/>
              <a:t>stack-like</a:t>
            </a:r>
            <a:r>
              <a:rPr lang="en-IT" dirty="0"/>
              <a:t> </a:t>
            </a:r>
            <a:r>
              <a:rPr lang="en-IT" b="1" dirty="0"/>
              <a:t>structure</a:t>
            </a:r>
            <a:r>
              <a:rPr lang="en-IT" dirty="0"/>
              <a:t>. The user sees the “top” of the stack</a:t>
            </a:r>
          </a:p>
          <a:p>
            <a:r>
              <a:rPr lang="en-IT" dirty="0"/>
              <a:t>When you go to a new route, you are ”pushing” it into the stack</a:t>
            </a:r>
          </a:p>
          <a:p>
            <a:r>
              <a:rPr lang="en-IT" dirty="0"/>
              <a:t>When you go back, you are “popping” the route out of the </a:t>
            </a:r>
            <a:r>
              <a:rPr lang="en-IT" dirty="0">
                <a:latin typeface="Courier" pitchFamily="2" charset="0"/>
              </a:rPr>
              <a:t>Navigator</a:t>
            </a:r>
            <a:endParaRPr lang="en-IT" dirty="0"/>
          </a:p>
          <a:p>
            <a:endParaRPr lang="en-IT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629AB-4658-6443-A7C6-B52E011176C4}"/>
              </a:ext>
            </a:extLst>
          </p:cNvPr>
          <p:cNvSpPr/>
          <p:nvPr/>
        </p:nvSpPr>
        <p:spPr>
          <a:xfrm>
            <a:off x="618665" y="5974958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149A3C-371D-D64A-95B2-62167F560E6E}"/>
              </a:ext>
            </a:extLst>
          </p:cNvPr>
          <p:cNvSpPr/>
          <p:nvPr/>
        </p:nvSpPr>
        <p:spPr>
          <a:xfrm>
            <a:off x="5080810" y="5974957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487763-12BB-9644-8999-8E469261AB4C}"/>
              </a:ext>
            </a:extLst>
          </p:cNvPr>
          <p:cNvSpPr/>
          <p:nvPr/>
        </p:nvSpPr>
        <p:spPr>
          <a:xfrm>
            <a:off x="657454" y="5228482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25D1BF9-F1AC-814F-AFB6-0C7F7B7F21BE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2378921" y="6201045"/>
            <a:ext cx="27018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6D94AB5-6899-5946-9BC8-DEF717FC9EAE}"/>
              </a:ext>
            </a:extLst>
          </p:cNvPr>
          <p:cNvCxnSpPr>
            <a:cxnSpLocks/>
            <a:stCxn id="17" idx="3"/>
            <a:endCxn id="33" idx="1"/>
          </p:cNvCxnSpPr>
          <p:nvPr/>
        </p:nvCxnSpPr>
        <p:spPr>
          <a:xfrm>
            <a:off x="6841066" y="6201045"/>
            <a:ext cx="258300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B478F22-7AA8-864E-AC3D-6651A9EC06BE}"/>
              </a:ext>
            </a:extLst>
          </p:cNvPr>
          <p:cNvSpPr/>
          <p:nvPr/>
        </p:nvSpPr>
        <p:spPr>
          <a:xfrm>
            <a:off x="9424072" y="5974959"/>
            <a:ext cx="1760257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3B4CA5B-B3A7-0E42-A757-90477F30B604}"/>
              </a:ext>
            </a:extLst>
          </p:cNvPr>
          <p:cNvSpPr/>
          <p:nvPr/>
        </p:nvSpPr>
        <p:spPr>
          <a:xfrm>
            <a:off x="5080810" y="522789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6E08C6D-0EF6-DE4D-9D30-055B3C439283}"/>
              </a:ext>
            </a:extLst>
          </p:cNvPr>
          <p:cNvSpPr/>
          <p:nvPr/>
        </p:nvSpPr>
        <p:spPr>
          <a:xfrm>
            <a:off x="5080809" y="4662674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F25CDF-1795-494B-9739-DA61E3B43F68}"/>
              </a:ext>
            </a:extLst>
          </p:cNvPr>
          <p:cNvSpPr/>
          <p:nvPr/>
        </p:nvSpPr>
        <p:spPr>
          <a:xfrm>
            <a:off x="9424073" y="522789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7160820-7F38-C445-A84B-5870E2F92D0B}"/>
              </a:ext>
            </a:extLst>
          </p:cNvPr>
          <p:cNvSpPr/>
          <p:nvPr/>
        </p:nvSpPr>
        <p:spPr>
          <a:xfrm>
            <a:off x="4877204" y="423404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33DE415-DBEB-394F-86F8-34A804ED7C8F}"/>
              </a:ext>
            </a:extLst>
          </p:cNvPr>
          <p:cNvSpPr/>
          <p:nvPr/>
        </p:nvSpPr>
        <p:spPr>
          <a:xfrm>
            <a:off x="9220467" y="4234044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F84F0A7-ACC9-C544-AD04-CB2C1EC20201}"/>
              </a:ext>
            </a:extLst>
          </p:cNvPr>
          <p:cNvSpPr/>
          <p:nvPr/>
        </p:nvSpPr>
        <p:spPr>
          <a:xfrm>
            <a:off x="485222" y="4234044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08BAA83-7B84-7F4C-8D48-15A26E3A1E1F}"/>
              </a:ext>
            </a:extLst>
          </p:cNvPr>
          <p:cNvSpPr/>
          <p:nvPr/>
        </p:nvSpPr>
        <p:spPr>
          <a:xfrm>
            <a:off x="2774895" y="5805457"/>
            <a:ext cx="202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Go to ProfilePage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C6B6B24-671D-284B-9059-61AA785CCA8E}"/>
              </a:ext>
            </a:extLst>
          </p:cNvPr>
          <p:cNvSpPr/>
          <p:nvPr/>
        </p:nvSpPr>
        <p:spPr>
          <a:xfrm>
            <a:off x="7169248" y="5805457"/>
            <a:ext cx="1982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Go to HomePage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82511-6934-BA46-B95A-F13217D7B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935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- Preparation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Create a new project called ‘there_and_back_again’</a:t>
            </a:r>
          </a:p>
          <a:p>
            <a:r>
              <a:rPr lang="en-IT" dirty="0"/>
              <a:t>Create the </a:t>
            </a:r>
            <a:r>
              <a:rPr lang="en-IT" dirty="0">
                <a:latin typeface="Courier" pitchFamily="2" charset="0"/>
              </a:rPr>
              <a:t>lib/screens/ </a:t>
            </a:r>
            <a:r>
              <a:rPr lang="en-IT" dirty="0"/>
              <a:t>folder </a:t>
            </a:r>
          </a:p>
          <a:p>
            <a:r>
              <a:rPr lang="en-IT" dirty="0"/>
              <a:t>Create two files in the </a:t>
            </a:r>
            <a:r>
              <a:rPr lang="en-IT" dirty="0">
                <a:latin typeface="Courier" pitchFamily="2" charset="0"/>
              </a:rPr>
              <a:t>lib/screens/ </a:t>
            </a:r>
            <a:r>
              <a:rPr lang="en-IT" dirty="0"/>
              <a:t>folder just created and rename them as ’homePage.dart’ and ‘profilePage.dart’</a:t>
            </a:r>
          </a:p>
          <a:p>
            <a:r>
              <a:rPr lang="en-IT" dirty="0"/>
              <a:t>The project </a:t>
            </a:r>
            <a:r>
              <a:rPr lang="en-IT" dirty="0">
                <a:latin typeface="Courier" pitchFamily="2" charset="0"/>
              </a:rPr>
              <a:t>lib</a:t>
            </a:r>
            <a:r>
              <a:rPr lang="en-IT" dirty="0"/>
              <a:t> folder should look like this: </a:t>
            </a:r>
          </a:p>
        </p:txBody>
      </p:sp>
      <p:pic>
        <p:nvPicPr>
          <p:cNvPr id="27" name="Picture 26" descr="A picture containing text, device, display, meter&#10;&#10;Description automatically generated">
            <a:extLst>
              <a:ext uri="{FF2B5EF4-FFF2-40B4-BE49-F238E27FC236}">
                <a16:creationId xmlns:a16="http://schemas.microsoft.com/office/drawing/2014/main" id="{A7206A60-ED30-9841-8758-9786F10F5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954" y="4014917"/>
            <a:ext cx="5038750" cy="220445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FC22BB-2C97-F449-A673-81511DFC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251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15332</TotalTime>
  <Words>2502</Words>
  <Application>Microsoft Macintosh PowerPoint</Application>
  <PresentationFormat>Widescreen</PresentationFormat>
  <Paragraphs>533</Paragraphs>
  <Slides>38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Courier</vt:lpstr>
      <vt:lpstr>Courier New</vt:lpstr>
      <vt:lpstr>Palatino Linotype</vt:lpstr>
      <vt:lpstr>Times New Roman</vt:lpstr>
      <vt:lpstr>Wingdings</vt:lpstr>
      <vt:lpstr>Tema di Office</vt:lpstr>
      <vt:lpstr>Giacomo Cappon</vt:lpstr>
      <vt:lpstr>Outline</vt:lpstr>
      <vt:lpstr>Recap</vt:lpstr>
      <vt:lpstr>Outline</vt:lpstr>
      <vt:lpstr>Navigator</vt:lpstr>
      <vt:lpstr>Outline</vt:lpstr>
      <vt:lpstr>Navigator basics</vt:lpstr>
      <vt:lpstr>Navigator rationale</vt:lpstr>
      <vt:lpstr>Navigator basics - Preparation</vt:lpstr>
      <vt:lpstr>Navigator basics – homePage.dart boilerplate</vt:lpstr>
      <vt:lpstr>Navigator basics – profilePage.dart boilerplate</vt:lpstr>
      <vt:lpstr>Navigator basics – main.dart boilerplate</vt:lpstr>
      <vt:lpstr>Navigator basics – push and pop</vt:lpstr>
      <vt:lpstr>Navigator basics – push and pop</vt:lpstr>
      <vt:lpstr>Outline</vt:lpstr>
      <vt:lpstr>Another approach: Named routes</vt:lpstr>
      <vt:lpstr>Named navigation – Preparation</vt:lpstr>
      <vt:lpstr>Named navigation – pushNamed</vt:lpstr>
      <vt:lpstr>Outline</vt:lpstr>
      <vt:lpstr>Navigator – Passing an argument</vt:lpstr>
      <vt:lpstr>Passing arguments – messagePage.dart boilerplate</vt:lpstr>
      <vt:lpstr>Passing arguments – Add the new route and UI</vt:lpstr>
      <vt:lpstr>Passing arguments</vt:lpstr>
      <vt:lpstr>Retrieving arguments</vt:lpstr>
      <vt:lpstr>Outline</vt:lpstr>
      <vt:lpstr>Navigator – Returning data</vt:lpstr>
      <vt:lpstr>Returning data – pickValuePage.dart boilerplate</vt:lpstr>
      <vt:lpstr>Returning data – Add the new route</vt:lpstr>
      <vt:lpstr>Returning arguments</vt:lpstr>
      <vt:lpstr>Returning arguments</vt:lpstr>
      <vt:lpstr>Outline</vt:lpstr>
      <vt:lpstr>Exercise</vt:lpstr>
      <vt:lpstr>Exercise</vt:lpstr>
      <vt:lpstr>Exercise</vt:lpstr>
      <vt:lpstr>Outline</vt:lpstr>
      <vt:lpstr>Homework </vt:lpstr>
      <vt:lpstr>Outline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Cappon Giacomo</cp:lastModifiedBy>
  <cp:revision>184</cp:revision>
  <dcterms:created xsi:type="dcterms:W3CDTF">2021-07-19T09:08:13Z</dcterms:created>
  <dcterms:modified xsi:type="dcterms:W3CDTF">2022-04-05T09:07:55Z</dcterms:modified>
</cp:coreProperties>
</file>