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320" r:id="rId3"/>
    <p:sldId id="278" r:id="rId4"/>
    <p:sldId id="280" r:id="rId5"/>
    <p:sldId id="318" r:id="rId6"/>
    <p:sldId id="319" r:id="rId7"/>
    <p:sldId id="316" r:id="rId8"/>
    <p:sldId id="321" r:id="rId9"/>
    <p:sldId id="324" r:id="rId10"/>
    <p:sldId id="262" r:id="rId11"/>
    <p:sldId id="322" r:id="rId12"/>
    <p:sldId id="32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86667"/>
  </p:normalViewPr>
  <p:slideViewPr>
    <p:cSldViewPr snapToGrid="0">
      <p:cViewPr varScale="1">
        <p:scale>
          <a:sx n="110" d="100"/>
          <a:sy n="110" d="100"/>
        </p:scale>
        <p:origin x="183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71" d="100"/>
          <a:sy n="171" d="100"/>
        </p:scale>
        <p:origin x="65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15/11/22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63708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35443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62677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2289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2022-2023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1F560-C5B8-914E-9E65-FF77701773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get-started/editor?tab=vscode" TargetMode="External"/><Relationship Id="rId2" Type="http://schemas.openxmlformats.org/officeDocument/2006/relationships/hyperlink" Target="https://flutter.dev/docs/get-started/instal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hyperlink" Target="https://git-scm.com/book/en/v2/Getting-Started-Installing-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flutter.dev/get-started/test-drive?tab=vscode" TargetMode="External"/><Relationship Id="rId4" Type="http://schemas.openxmlformats.org/officeDocument/2006/relationships/hyperlink" Target="mailto:email@domain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Setup the environment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Giacomo Cappon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312FC-1060-5642-9249-E2A5FCDA6E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environment: VCS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4BA52-23DB-D94D-9195-7777C71C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981267"/>
          </a:xfrm>
        </p:spPr>
        <p:txBody>
          <a:bodyPr>
            <a:normAutofit/>
          </a:bodyPr>
          <a:lstStyle/>
          <a:p>
            <a:r>
              <a:rPr lang="en-IT" dirty="0"/>
              <a:t>First check if it is already installed (~99% probability)</a:t>
            </a:r>
          </a:p>
          <a:p>
            <a:pPr lvl="1"/>
            <a:r>
              <a:rPr lang="en-IT" dirty="0"/>
              <a:t>Open the Terminal &gt; Type </a:t>
            </a:r>
            <a:r>
              <a:rPr lang="en-IT" dirty="0">
                <a:latin typeface="Courier" pitchFamily="2" charset="0"/>
              </a:rPr>
              <a:t>“git --version”</a:t>
            </a:r>
          </a:p>
          <a:p>
            <a:pPr lvl="1"/>
            <a:endParaRPr lang="en-IT" dirty="0">
              <a:latin typeface="Courier" pitchFamily="2" charset="0"/>
            </a:endParaRPr>
          </a:p>
          <a:p>
            <a:pPr lvl="1"/>
            <a:endParaRPr lang="en-IT" dirty="0">
              <a:latin typeface="Courier" pitchFamily="2" charset="0"/>
            </a:endParaRPr>
          </a:p>
          <a:p>
            <a:pPr lvl="1"/>
            <a:endParaRPr lang="en-IT" dirty="0">
              <a:latin typeface="Courier" pitchFamily="2" charset="0"/>
            </a:endParaRPr>
          </a:p>
          <a:p>
            <a:pPr lvl="1"/>
            <a:endParaRPr lang="en-IT" dirty="0">
              <a:latin typeface="Courier" pitchFamily="2" charset="0"/>
            </a:endParaRPr>
          </a:p>
          <a:p>
            <a:pPr lvl="1"/>
            <a:endParaRPr lang="en-IT" dirty="0">
              <a:latin typeface="Courier" pitchFamily="2" charset="0"/>
            </a:endParaRPr>
          </a:p>
          <a:p>
            <a:pPr lvl="1"/>
            <a:endParaRPr lang="en-IT" dirty="0">
              <a:latin typeface="Courier" pitchFamily="2" charset="0"/>
            </a:endParaRPr>
          </a:p>
          <a:p>
            <a:r>
              <a:rPr lang="en-IT" dirty="0">
                <a:ea typeface="Palatino" pitchFamily="2" charset="77"/>
              </a:rPr>
              <a:t>If an error appears you will need to install it (step 4 of slide 11). Otherwise, if you see the git version printed out, you can skip step 4 of slide 11.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57812B3-D3B9-7242-8271-8BD9E96C7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705" y="2175513"/>
            <a:ext cx="7387625" cy="15511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1D888-710A-A44E-9C8F-17860AB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079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Install everything (P</a:t>
            </a:r>
            <a:r>
              <a:rPr lang="en-GB" dirty="0"/>
              <a:t>a</a:t>
            </a:r>
            <a:r>
              <a:rPr lang="en-IT" dirty="0"/>
              <a:t>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1" y="1364342"/>
            <a:ext cx="11368313" cy="5331731"/>
          </a:xfrm>
        </p:spPr>
        <p:txBody>
          <a:bodyPr>
            <a:normAutofit/>
          </a:bodyPr>
          <a:lstStyle/>
          <a:p>
            <a:r>
              <a:rPr lang="en-GB" dirty="0">
                <a:ea typeface="Palatino" pitchFamily="2" charset="77"/>
              </a:rPr>
              <a:t>Do the following steps, in this order:</a:t>
            </a:r>
          </a:p>
          <a:p>
            <a:endParaRPr lang="en-GB" dirty="0">
              <a:ea typeface="Palatino" pitchFamily="2" charset="77"/>
            </a:endParaRPr>
          </a:p>
          <a:p>
            <a:pPr lvl="1"/>
            <a:r>
              <a:rPr lang="en-GB" b="1" dirty="0">
                <a:ea typeface="Palatino" pitchFamily="2" charset="77"/>
              </a:rPr>
              <a:t>Step 1</a:t>
            </a:r>
            <a:r>
              <a:rPr lang="en-GB" dirty="0">
                <a:ea typeface="Palatino" pitchFamily="2" charset="77"/>
              </a:rPr>
              <a:t>: Install Flutter and Dart</a:t>
            </a:r>
          </a:p>
          <a:p>
            <a:pPr lvl="2"/>
            <a:r>
              <a:rPr lang="en-GB" dirty="0">
                <a:ea typeface="Palatino" pitchFamily="2" charset="77"/>
              </a:rPr>
              <a:t>Go to &gt; </a:t>
            </a:r>
            <a:r>
              <a:rPr lang="en-GB" dirty="0">
                <a:ea typeface="Palatino" pitchFamily="2" charset="77"/>
                <a:hlinkClick r:id="rId2"/>
              </a:rPr>
              <a:t>https://flutter.dev/docs/get-started/install</a:t>
            </a:r>
            <a:endParaRPr lang="en-GB" dirty="0">
              <a:ea typeface="Palatino" pitchFamily="2" charset="77"/>
            </a:endParaRPr>
          </a:p>
          <a:p>
            <a:pPr lvl="2"/>
            <a:r>
              <a:rPr lang="en-GB" dirty="0">
                <a:ea typeface="Palatino" pitchFamily="2" charset="77"/>
              </a:rPr>
              <a:t>Follow the instructions…</a:t>
            </a:r>
          </a:p>
          <a:p>
            <a:pPr lvl="2"/>
            <a:endParaRPr lang="en-GB" dirty="0">
              <a:ea typeface="Palatino" pitchFamily="2" charset="77"/>
            </a:endParaRPr>
          </a:p>
          <a:p>
            <a:pPr lvl="1"/>
            <a:r>
              <a:rPr lang="en-GB" b="1" dirty="0">
                <a:ea typeface="Palatino" pitchFamily="2" charset="77"/>
              </a:rPr>
              <a:t>Step 2</a:t>
            </a:r>
            <a:r>
              <a:rPr lang="en-GB" dirty="0">
                <a:ea typeface="Palatino" pitchFamily="2" charset="77"/>
              </a:rPr>
              <a:t>: Install OS support </a:t>
            </a:r>
          </a:p>
          <a:p>
            <a:pPr lvl="2"/>
            <a:r>
              <a:rPr lang="en-GB" dirty="0">
                <a:ea typeface="Palatino" pitchFamily="2" charset="77"/>
              </a:rPr>
              <a:t>Same link as Step 1, just go ahead with the instructions until the end</a:t>
            </a:r>
          </a:p>
          <a:p>
            <a:pPr lvl="2"/>
            <a:endParaRPr lang="en-GB" dirty="0">
              <a:ea typeface="Palatino" pitchFamily="2" charset="77"/>
            </a:endParaRPr>
          </a:p>
          <a:p>
            <a:pPr lvl="1"/>
            <a:r>
              <a:rPr lang="en-GB" b="1" dirty="0">
                <a:ea typeface="Palatino" pitchFamily="2" charset="77"/>
              </a:rPr>
              <a:t>Step 3</a:t>
            </a:r>
            <a:r>
              <a:rPr lang="en-GB" dirty="0">
                <a:ea typeface="Palatino" pitchFamily="2" charset="77"/>
              </a:rPr>
              <a:t>: Install VS Code and integrate it with Flutter and Dart</a:t>
            </a:r>
          </a:p>
          <a:p>
            <a:pPr lvl="2"/>
            <a:r>
              <a:rPr lang="en-IT" dirty="0">
                <a:ea typeface="Palatino" pitchFamily="2" charset="77"/>
              </a:rPr>
              <a:t>Go to &gt; </a:t>
            </a:r>
            <a:r>
              <a:rPr lang="en-GB" dirty="0">
                <a:ea typeface="Palatino" pitchFamily="2" charset="77"/>
                <a:hlinkClick r:id="rId3"/>
              </a:rPr>
              <a:t>https://docs.flutter.dev/get-started/editor?tab=vscode</a:t>
            </a:r>
            <a:r>
              <a:rPr lang="en-GB" dirty="0">
                <a:ea typeface="Palatino" pitchFamily="2" charset="77"/>
              </a:rPr>
              <a:t> </a:t>
            </a:r>
          </a:p>
          <a:p>
            <a:pPr lvl="2"/>
            <a:r>
              <a:rPr lang="en-GB" dirty="0">
                <a:ea typeface="Palatino" pitchFamily="2" charset="77"/>
              </a:rPr>
              <a:t>Follow the instructions…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5C487-70B4-174B-A325-CCA9C117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511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Install everything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1" y="1364342"/>
            <a:ext cx="11368313" cy="5331731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ea typeface="Palatino" pitchFamily="2" charset="77"/>
              </a:rPr>
              <a:t>Do the following steps, in this order:</a:t>
            </a:r>
          </a:p>
          <a:p>
            <a:endParaRPr lang="en-GB" dirty="0">
              <a:ea typeface="Palatino" pitchFamily="2" charset="77"/>
            </a:endParaRPr>
          </a:p>
          <a:p>
            <a:pPr lvl="1"/>
            <a:r>
              <a:rPr lang="en-GB" b="1" dirty="0">
                <a:ea typeface="Palatino" pitchFamily="2" charset="77"/>
              </a:rPr>
              <a:t>Step 4</a:t>
            </a:r>
            <a:r>
              <a:rPr lang="en-GB" dirty="0">
                <a:ea typeface="Palatino" pitchFamily="2" charset="77"/>
              </a:rPr>
              <a:t>: Install GIT </a:t>
            </a:r>
          </a:p>
          <a:p>
            <a:pPr lvl="2"/>
            <a:r>
              <a:rPr lang="en-IT" dirty="0">
                <a:ea typeface="Palatino" pitchFamily="2" charset="77"/>
              </a:rPr>
              <a:t>Go to &gt; </a:t>
            </a:r>
            <a:r>
              <a:rPr lang="en-GB" dirty="0">
                <a:ea typeface="Palatino" pitchFamily="2" charset="77"/>
                <a:hlinkClick r:id="rId2"/>
              </a:rPr>
              <a:t>https://git-scm.com/book/en/v2/Getting-Started-Installing-Git</a:t>
            </a:r>
            <a:endParaRPr lang="en-GB" dirty="0">
              <a:ea typeface="Palatino" pitchFamily="2" charset="77"/>
            </a:endParaRPr>
          </a:p>
          <a:p>
            <a:pPr lvl="2"/>
            <a:r>
              <a:rPr lang="en-GB" dirty="0">
                <a:ea typeface="Palatino" pitchFamily="2" charset="77"/>
              </a:rPr>
              <a:t>Follow the instructions…</a:t>
            </a:r>
          </a:p>
          <a:p>
            <a:pPr lvl="2"/>
            <a:r>
              <a:rPr lang="en-GB" b="1" dirty="0">
                <a:ea typeface="Palatino" pitchFamily="2" charset="77"/>
              </a:rPr>
              <a:t>Step 4b (for Windows users only)</a:t>
            </a:r>
            <a:r>
              <a:rPr lang="en-GB" dirty="0">
                <a:ea typeface="Palatino" pitchFamily="2" charset="77"/>
              </a:rPr>
              <a:t>: Install GIT Bash</a:t>
            </a:r>
          </a:p>
          <a:p>
            <a:pPr lvl="3"/>
            <a:r>
              <a:rPr lang="en-GB" dirty="0">
                <a:ea typeface="Palatino" pitchFamily="2" charset="77"/>
              </a:rPr>
              <a:t>Go to &gt; </a:t>
            </a:r>
            <a:r>
              <a:rPr lang="en-GB" dirty="0">
                <a:ea typeface="Palatino" pitchFamily="2" charset="77"/>
                <a:hlinkClick r:id="rId3"/>
              </a:rPr>
              <a:t>https://gitforwindows.org/</a:t>
            </a:r>
            <a:r>
              <a:rPr lang="en-GB" dirty="0">
                <a:ea typeface="Palatino" pitchFamily="2" charset="77"/>
              </a:rPr>
              <a:t> </a:t>
            </a:r>
          </a:p>
          <a:p>
            <a:pPr lvl="3"/>
            <a:r>
              <a:rPr lang="en-GB" dirty="0">
                <a:ea typeface="Palatino" pitchFamily="2" charset="77"/>
              </a:rPr>
              <a:t>Click the Download button</a:t>
            </a:r>
          </a:p>
          <a:p>
            <a:pPr lvl="3"/>
            <a:r>
              <a:rPr lang="en-GB" dirty="0">
                <a:ea typeface="Palatino" pitchFamily="2" charset="77"/>
              </a:rPr>
              <a:t>Download and install </a:t>
            </a:r>
            <a:r>
              <a:rPr lang="en-GB" dirty="0"/>
              <a:t>Git-2.35.1.2-64-bit.exe </a:t>
            </a:r>
            <a:endParaRPr lang="en-GB" dirty="0">
              <a:ea typeface="Palatino" pitchFamily="2" charset="77"/>
            </a:endParaRPr>
          </a:p>
          <a:p>
            <a:pPr lvl="2"/>
            <a:r>
              <a:rPr lang="en-GB" dirty="0">
                <a:ea typeface="Palatino" pitchFamily="2" charset="77"/>
              </a:rPr>
              <a:t>After the installation, open the terminal and run the two following commands:</a:t>
            </a:r>
            <a:br>
              <a:rPr lang="en-GB" dirty="0">
                <a:ea typeface="Palatino" pitchFamily="2" charset="77"/>
              </a:rPr>
            </a:br>
            <a:r>
              <a:rPr lang="en-GB" dirty="0">
                <a:latin typeface="Courier" pitchFamily="2" charset="0"/>
                <a:ea typeface="Palatino" pitchFamily="2" charset="77"/>
              </a:rPr>
              <a:t>git config --global </a:t>
            </a:r>
            <a:r>
              <a:rPr lang="en-GB" dirty="0" err="1">
                <a:latin typeface="Courier" pitchFamily="2" charset="0"/>
                <a:ea typeface="Palatino" pitchFamily="2" charset="77"/>
              </a:rPr>
              <a:t>user.name</a:t>
            </a:r>
            <a:r>
              <a:rPr lang="en-GB" dirty="0">
                <a:latin typeface="Courier" pitchFamily="2" charset="0"/>
                <a:ea typeface="Palatino" pitchFamily="2" charset="77"/>
              </a:rPr>
              <a:t> ”FirstName </a:t>
            </a:r>
            <a:r>
              <a:rPr lang="en-GB" dirty="0" err="1">
                <a:latin typeface="Courier" pitchFamily="2" charset="0"/>
                <a:ea typeface="Palatino" pitchFamily="2" charset="77"/>
              </a:rPr>
              <a:t>LastName</a:t>
            </a:r>
            <a:r>
              <a:rPr lang="en-GB" dirty="0">
                <a:latin typeface="Courier" pitchFamily="2" charset="0"/>
                <a:ea typeface="Palatino" pitchFamily="2" charset="77"/>
              </a:rPr>
              <a:t>” </a:t>
            </a:r>
            <a:r>
              <a:rPr lang="en-GB" dirty="0">
                <a:ea typeface="Palatino" pitchFamily="2" charset="77"/>
              </a:rPr>
              <a:t>(where FirstName and </a:t>
            </a:r>
            <a:r>
              <a:rPr lang="en-GB" dirty="0" err="1">
                <a:ea typeface="Palatino" pitchFamily="2" charset="77"/>
              </a:rPr>
              <a:t>LastName</a:t>
            </a:r>
            <a:r>
              <a:rPr lang="en-GB" dirty="0">
                <a:ea typeface="Palatino" pitchFamily="2" charset="77"/>
              </a:rPr>
              <a:t> are your actual first name and last name, e.g., Giacomo Cappon)</a:t>
            </a:r>
            <a:br>
              <a:rPr lang="en-GB" dirty="0">
                <a:ea typeface="Palatino" pitchFamily="2" charset="77"/>
              </a:rPr>
            </a:br>
            <a:r>
              <a:rPr lang="en-GB" dirty="0">
                <a:latin typeface="Courier" pitchFamily="2" charset="0"/>
                <a:ea typeface="Palatino" pitchFamily="2" charset="77"/>
              </a:rPr>
              <a:t>git config --global </a:t>
            </a:r>
            <a:r>
              <a:rPr lang="en-GB" dirty="0" err="1">
                <a:latin typeface="Courier" pitchFamily="2" charset="0"/>
                <a:ea typeface="Palatino" pitchFamily="2" charset="77"/>
              </a:rPr>
              <a:t>user.email</a:t>
            </a:r>
            <a:r>
              <a:rPr lang="en-GB" dirty="0">
                <a:latin typeface="Courier" pitchFamily="2" charset="0"/>
                <a:ea typeface="Palatino" pitchFamily="2" charset="77"/>
              </a:rPr>
              <a:t> ”</a:t>
            </a:r>
            <a:r>
              <a:rPr lang="en-GB" dirty="0" err="1">
                <a:latin typeface="Courier" pitchFamily="2" charset="0"/>
                <a:ea typeface="Palatino" pitchFamily="2" charset="77"/>
              </a:rPr>
              <a:t>email@domain.com</a:t>
            </a:r>
            <a:r>
              <a:rPr lang="en-GB" dirty="0">
                <a:latin typeface="Courier" pitchFamily="2" charset="0"/>
                <a:ea typeface="Palatino" pitchFamily="2" charset="77"/>
              </a:rPr>
              <a:t>” </a:t>
            </a:r>
            <a:r>
              <a:rPr lang="en-GB" dirty="0">
                <a:ea typeface="Palatino" pitchFamily="2" charset="77"/>
              </a:rPr>
              <a:t>(where </a:t>
            </a:r>
            <a:r>
              <a:rPr lang="en-GB" dirty="0">
                <a:latin typeface="Courier" pitchFamily="2" charset="0"/>
                <a:ea typeface="Palatino" pitchFamily="2" charset="77"/>
                <a:hlinkClick r:id="rId4"/>
              </a:rPr>
              <a:t>email@domain.com</a:t>
            </a:r>
            <a:r>
              <a:rPr lang="en-GB" dirty="0">
                <a:latin typeface="Courier" pitchFamily="2" charset="0"/>
                <a:ea typeface="Palatino" pitchFamily="2" charset="77"/>
              </a:rPr>
              <a:t> </a:t>
            </a:r>
            <a:r>
              <a:rPr lang="en-GB" dirty="0">
                <a:ea typeface="Palatino" pitchFamily="2" charset="77"/>
              </a:rPr>
              <a:t>is the email you want to use as identifier. For simplicity, use the same email you will use to create the GitHub account)</a:t>
            </a:r>
          </a:p>
          <a:p>
            <a:pPr marL="914400" lvl="2" indent="0">
              <a:buNone/>
            </a:pPr>
            <a:endParaRPr lang="en-GB" dirty="0">
              <a:ea typeface="Palatino" pitchFamily="2" charset="77"/>
            </a:endParaRPr>
          </a:p>
          <a:p>
            <a:pPr lvl="1"/>
            <a:r>
              <a:rPr lang="en-GB" b="1" dirty="0">
                <a:ea typeface="Palatino" pitchFamily="2" charset="77"/>
              </a:rPr>
              <a:t>Step 5</a:t>
            </a:r>
            <a:r>
              <a:rPr lang="en-GB" dirty="0">
                <a:ea typeface="Palatino" pitchFamily="2" charset="77"/>
              </a:rPr>
              <a:t>: Test that everything is working</a:t>
            </a:r>
          </a:p>
          <a:p>
            <a:pPr lvl="2"/>
            <a:r>
              <a:rPr lang="en-GB" dirty="0">
                <a:ea typeface="Palatino" pitchFamily="2" charset="77"/>
              </a:rPr>
              <a:t>Go to &gt; </a:t>
            </a:r>
            <a:r>
              <a:rPr lang="en-GB" dirty="0">
                <a:ea typeface="Palatino" pitchFamily="2" charset="77"/>
                <a:hlinkClick r:id="rId5"/>
              </a:rPr>
              <a:t>https://docs.flutter.dev/get-started/test-drive?tab=vscode</a:t>
            </a:r>
            <a:r>
              <a:rPr lang="en-GB" dirty="0">
                <a:ea typeface="Palatino" pitchFamily="2" charset="77"/>
              </a:rPr>
              <a:t> </a:t>
            </a:r>
          </a:p>
          <a:p>
            <a:pPr lvl="2"/>
            <a:r>
              <a:rPr lang="en-GB" dirty="0">
                <a:ea typeface="Palatino" pitchFamily="2" charset="77"/>
              </a:rPr>
              <a:t>Follow the instructions…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5C487-70B4-174B-A325-CCA9C117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00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We need some tools in our belt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7782" y="1364343"/>
            <a:ext cx="10445774" cy="5331731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Palatino" pitchFamily="2" charset="77"/>
              </a:rPr>
              <a:t>Developing mobile apps requires some tools </a:t>
            </a:r>
          </a:p>
          <a:p>
            <a:endParaRPr lang="en-US" dirty="0">
              <a:ea typeface="Palatino" pitchFamily="2" charset="77"/>
            </a:endParaRPr>
          </a:p>
          <a:p>
            <a:r>
              <a:rPr lang="en-US" dirty="0">
                <a:ea typeface="Palatino" pitchFamily="2" charset="77"/>
              </a:rPr>
              <a:t>As programmers, we need to setup our </a:t>
            </a:r>
            <a:r>
              <a:rPr lang="en-US" b="1" dirty="0">
                <a:ea typeface="Palatino" pitchFamily="2" charset="77"/>
              </a:rPr>
              <a:t>development environment </a:t>
            </a:r>
            <a:r>
              <a:rPr lang="en-US" dirty="0">
                <a:ea typeface="Palatino" pitchFamily="2" charset="77"/>
              </a:rPr>
              <a:t>in order to be able to write code, compile it, test its </a:t>
            </a:r>
            <a:r>
              <a:rPr lang="en-US" dirty="0" err="1">
                <a:ea typeface="Palatino" pitchFamily="2" charset="77"/>
              </a:rPr>
              <a:t>behaviour</a:t>
            </a:r>
            <a:r>
              <a:rPr lang="en-US" dirty="0">
                <a:ea typeface="Palatino" pitchFamily="2" charset="77"/>
              </a:rPr>
              <a:t>, and deploy it to the final user machine (in this case, a phone).</a:t>
            </a:r>
          </a:p>
          <a:p>
            <a:endParaRPr lang="en-US" dirty="0">
              <a:ea typeface="Palatino" pitchFamily="2" charset="77"/>
            </a:endParaRPr>
          </a:p>
          <a:p>
            <a:r>
              <a:rPr lang="en-US" dirty="0">
                <a:ea typeface="Palatino" pitchFamily="2" charset="77"/>
              </a:rPr>
              <a:t>To do so, we need to:</a:t>
            </a:r>
          </a:p>
          <a:p>
            <a:pPr lvl="1"/>
            <a:r>
              <a:rPr lang="en-US" dirty="0">
                <a:ea typeface="Palatino" pitchFamily="2" charset="77"/>
              </a:rPr>
              <a:t>Use some software to write the actual code </a:t>
            </a:r>
          </a:p>
          <a:p>
            <a:pPr lvl="1"/>
            <a:r>
              <a:rPr lang="en-US" dirty="0">
                <a:ea typeface="Palatino" pitchFamily="2" charset="77"/>
              </a:rPr>
              <a:t>Choose a framework and the respective programming language</a:t>
            </a:r>
          </a:p>
          <a:p>
            <a:pPr lvl="1"/>
            <a:r>
              <a:rPr lang="en-US" dirty="0">
                <a:ea typeface="Palatino" pitchFamily="2" charset="77"/>
              </a:rPr>
              <a:t>Have specific libraries in place to support the phone operating system</a:t>
            </a:r>
          </a:p>
          <a:p>
            <a:pPr lvl="1"/>
            <a:r>
              <a:rPr lang="en-US" dirty="0">
                <a:ea typeface="Palatino" pitchFamily="2" charset="77"/>
              </a:rPr>
              <a:t>Have some tools to be able to work as a team</a:t>
            </a:r>
          </a:p>
          <a:p>
            <a:pPr lvl="1"/>
            <a:endParaRPr lang="en-US" dirty="0">
              <a:ea typeface="Palatino" pitchFamily="2" charset="77"/>
            </a:endParaRPr>
          </a:p>
          <a:p>
            <a:r>
              <a:rPr lang="en-US" dirty="0">
                <a:ea typeface="Palatino" pitchFamily="2" charset="77"/>
              </a:rPr>
              <a:t>This document will give an overview of the development environment we are going to use during this course and will tell what to do to prepare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E6889-29AD-4846-866A-18905E29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50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CA0548-EDBC-7E44-9649-C54923F9F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90"/>
          <a:stretch/>
        </p:blipFill>
        <p:spPr>
          <a:xfrm>
            <a:off x="5570706" y="1158944"/>
            <a:ext cx="1971933" cy="17749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67F68-0812-714C-A241-83FE46A4B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590" y="1352219"/>
            <a:ext cx="1266567" cy="126656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BA6FA5F-9332-BB43-B9A8-1AC6345D4616}"/>
              </a:ext>
            </a:extLst>
          </p:cNvPr>
          <p:cNvSpPr txBox="1">
            <a:spLocks/>
          </p:cNvSpPr>
          <p:nvPr/>
        </p:nvSpPr>
        <p:spPr>
          <a:xfrm>
            <a:off x="5898675" y="2763986"/>
            <a:ext cx="3669101" cy="1415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GB" b="1" dirty="0">
                <a:ea typeface="Palatino" pitchFamily="2" charset="77"/>
              </a:rPr>
              <a:t>Flutter + Dart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GB" dirty="0">
                <a:ea typeface="Palatino" pitchFamily="2" charset="77"/>
              </a:rPr>
              <a:t>(The framework and its programming language)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environment: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33679" y="2810780"/>
            <a:ext cx="2654839" cy="117543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b="1" dirty="0">
                <a:ea typeface="Palatino" pitchFamily="2" charset="77"/>
              </a:rPr>
              <a:t>IDE</a:t>
            </a:r>
          </a:p>
          <a:p>
            <a:pPr marL="0" indent="0" algn="ctr">
              <a:buNone/>
            </a:pPr>
            <a:r>
              <a:rPr lang="en-GB" dirty="0">
                <a:ea typeface="Palatino" pitchFamily="2" charset="77"/>
              </a:rPr>
              <a:t>(To write code, compile, and test)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7BE7F-6618-9F4F-AA4D-01388EE08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380" y="1352716"/>
            <a:ext cx="1175436" cy="11754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348893-4B2E-6A42-982F-BC50885E8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9212" y="4071839"/>
            <a:ext cx="1504083" cy="15040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AB71F4-9828-9243-8712-7928344BE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6369" y="4157564"/>
            <a:ext cx="1332632" cy="1332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B6FD0D-606A-2A4C-82D4-965249AB1F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3124" y="4366246"/>
            <a:ext cx="1809750" cy="112395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F42A0B-8F78-8F4B-B5D1-F94394880C1C}"/>
              </a:ext>
            </a:extLst>
          </p:cNvPr>
          <p:cNvSpPr txBox="1">
            <a:spLocks/>
          </p:cNvSpPr>
          <p:nvPr/>
        </p:nvSpPr>
        <p:spPr>
          <a:xfrm>
            <a:off x="943835" y="5606823"/>
            <a:ext cx="2654839" cy="11754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GB" b="1" dirty="0">
                <a:ea typeface="Palatino" pitchFamily="2" charset="77"/>
              </a:rPr>
              <a:t>Android Studio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GB" dirty="0">
                <a:ea typeface="Palatino" pitchFamily="2" charset="77"/>
              </a:rPr>
              <a:t>(For Android support)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595BBF5-9296-F741-8EC7-C7C6155406D6}"/>
              </a:ext>
            </a:extLst>
          </p:cNvPr>
          <p:cNvSpPr txBox="1">
            <a:spLocks/>
          </p:cNvSpPr>
          <p:nvPr/>
        </p:nvSpPr>
        <p:spPr>
          <a:xfrm>
            <a:off x="4579514" y="5616017"/>
            <a:ext cx="2266130" cy="11754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GB" b="1" dirty="0">
                <a:ea typeface="Palatino" pitchFamily="2" charset="77"/>
              </a:rPr>
              <a:t>XCode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GB" dirty="0">
                <a:ea typeface="Palatino" pitchFamily="2" charset="77"/>
              </a:rPr>
              <a:t>(For iOS support)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81B0E8B-8FC6-2341-94C6-C86325E674E3}"/>
              </a:ext>
            </a:extLst>
          </p:cNvPr>
          <p:cNvSpPr txBox="1">
            <a:spLocks/>
          </p:cNvSpPr>
          <p:nvPr/>
        </p:nvSpPr>
        <p:spPr>
          <a:xfrm>
            <a:off x="8067933" y="5575819"/>
            <a:ext cx="2266130" cy="1175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GB" b="1" dirty="0">
                <a:ea typeface="Palatino" pitchFamily="2" charset="77"/>
              </a:rPr>
              <a:t>VCS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GB" dirty="0">
                <a:ea typeface="Palatino" pitchFamily="2" charset="77"/>
              </a:rPr>
              <a:t>(For version control and to enable teamwork)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FAB8D-0B5A-1D45-8F26-93EEFDAB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36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environment: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9267062" cy="4812620"/>
          </a:xfrm>
        </p:spPr>
        <p:txBody>
          <a:bodyPr>
            <a:normAutofit/>
          </a:bodyPr>
          <a:lstStyle/>
          <a:p>
            <a:r>
              <a:rPr lang="en-GB" dirty="0">
                <a:ea typeface="Palatino" pitchFamily="2" charset="77"/>
              </a:rPr>
              <a:t>The first component of the environment is the IDE (Integrated Development Environment).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The IDE is where we actually will write the code: it is a text editor with some flavour (high-level functionalities).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The IDE of choice in this course is Visual Studio Code (VS Code)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8E8C23-795B-6D4D-BBB3-BA2B62965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414" y="1540784"/>
            <a:ext cx="1175436" cy="11754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A26A7-3348-BA4E-A78A-E1E6F275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48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environment: Framework and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7976526" cy="4812620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ea typeface="Palatino" pitchFamily="2" charset="77"/>
              </a:rPr>
              <a:t>The second component of the environment is, of course, the framework (and the programming language) we are going to use to develop mobile apps.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We will use Flutter: a brand-new framework by Google based on the Dart programming language.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Why Flutter? Because it allows us to </a:t>
            </a:r>
            <a:r>
              <a:rPr lang="en-GB" b="1" dirty="0">
                <a:ea typeface="Palatino" pitchFamily="2" charset="77"/>
              </a:rPr>
              <a:t>write a single code base and compile to either iOS or Android</a:t>
            </a:r>
            <a:r>
              <a:rPr lang="en-GB" dirty="0">
                <a:ea typeface="Palatino" pitchFamily="2" charset="77"/>
              </a:rPr>
              <a:t>. This means that: </a:t>
            </a:r>
          </a:p>
          <a:p>
            <a:pPr lvl="1"/>
            <a:r>
              <a:rPr lang="en-GB" dirty="0">
                <a:ea typeface="Palatino" pitchFamily="2" charset="77"/>
              </a:rPr>
              <a:t>We will build one app that will look the same in both iOS and Android </a:t>
            </a:r>
          </a:p>
          <a:p>
            <a:pPr lvl="1"/>
            <a:r>
              <a:rPr lang="en-GB" dirty="0">
                <a:ea typeface="Palatino" pitchFamily="2" charset="77"/>
              </a:rPr>
              <a:t>We will not be constrained by the operating system (OS)</a:t>
            </a:r>
          </a:p>
          <a:p>
            <a:pPr lvl="1"/>
            <a:r>
              <a:rPr lang="en-GB" dirty="0">
                <a:ea typeface="Palatino" pitchFamily="2" charset="77"/>
              </a:rPr>
              <a:t>Developing time is </a:t>
            </a:r>
            <a:r>
              <a:rPr lang="en-GB" dirty="0" err="1">
                <a:ea typeface="Palatino" pitchFamily="2" charset="77"/>
              </a:rPr>
              <a:t>halven</a:t>
            </a:r>
            <a:endParaRPr lang="en-GB" dirty="0">
              <a:ea typeface="Palatino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2A5E57-A04B-DC44-BA07-0A95E14511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90"/>
          <a:stretch/>
        </p:blipFill>
        <p:spPr>
          <a:xfrm>
            <a:off x="9373014" y="1566659"/>
            <a:ext cx="1971933" cy="17749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77028B-8E1D-DD4B-83C5-0AEA8D5AC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698" y="4302097"/>
            <a:ext cx="1266567" cy="12665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CFD40-6C26-A54D-8034-6B693F083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3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environment: OS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7976526" cy="4812620"/>
          </a:xfrm>
        </p:spPr>
        <p:txBody>
          <a:bodyPr>
            <a:normAutofit fontScale="70000" lnSpcReduction="20000"/>
          </a:bodyPr>
          <a:lstStyle/>
          <a:p>
            <a:r>
              <a:rPr lang="en-GB" dirty="0">
                <a:ea typeface="Palatino" pitchFamily="2" charset="77"/>
              </a:rPr>
              <a:t>The third component of the environment are the OS-specific (iOS or Android) libraries to install in order to let Flutter do its magic and compile.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Both the iOS and the Android libraries will install the compiler for Flutter and a virtual phone simulator to allow you to test the mobile app without actually having a physical device.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Since Flutter is OS-agnostic, you have a choice here:</a:t>
            </a:r>
          </a:p>
          <a:p>
            <a:pPr lvl="1"/>
            <a:r>
              <a:rPr lang="en-GB" dirty="0">
                <a:ea typeface="Palatino" pitchFamily="2" charset="77"/>
              </a:rPr>
              <a:t>Install iOS support</a:t>
            </a:r>
          </a:p>
          <a:p>
            <a:pPr lvl="1"/>
            <a:r>
              <a:rPr lang="en-GB" dirty="0">
                <a:ea typeface="Palatino" pitchFamily="2" charset="77"/>
              </a:rPr>
              <a:t>Install Android support</a:t>
            </a:r>
          </a:p>
          <a:p>
            <a:pPr lvl="1"/>
            <a:r>
              <a:rPr lang="en-GB" dirty="0">
                <a:ea typeface="Palatino" pitchFamily="2" charset="77"/>
              </a:rPr>
              <a:t>Install both</a:t>
            </a:r>
          </a:p>
          <a:p>
            <a:pPr lvl="1"/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A good way to chose the best option is: ok, I will have a virtual device, but at some point I would like to deploy my app to an actual phone. So, which physical device I am going to use?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Note that if you have an iPhone but you do not have a Mac, you need to go for Android (XCode is not available for PC)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990A5-F123-3D49-A8B9-ADABC1EC6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464" y="1803670"/>
            <a:ext cx="1924687" cy="16841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ECFEF4-9966-9D44-A91E-83A10EBBC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7756" y="4139929"/>
            <a:ext cx="1684101" cy="16841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A4F5B-0387-8C4D-8A9F-6993B920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79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iOS or Android support?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B87BFD-D2F3-1C46-BF43-709DFCB546D3}"/>
              </a:ext>
            </a:extLst>
          </p:cNvPr>
          <p:cNvSpPr/>
          <p:nvPr/>
        </p:nvSpPr>
        <p:spPr>
          <a:xfrm>
            <a:off x="5858115" y="1643484"/>
            <a:ext cx="1584724" cy="7290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Do you have a Mac?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0353A4-3A91-B94A-9021-8C732A577756}"/>
              </a:ext>
            </a:extLst>
          </p:cNvPr>
          <p:cNvSpPr/>
          <p:nvPr/>
        </p:nvSpPr>
        <p:spPr>
          <a:xfrm>
            <a:off x="1875081" y="5266397"/>
            <a:ext cx="1584724" cy="7290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iOS support or both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E747B6-6941-4B48-9C6A-7F45F264F701}"/>
              </a:ext>
            </a:extLst>
          </p:cNvPr>
          <p:cNvSpPr/>
          <p:nvPr/>
        </p:nvSpPr>
        <p:spPr>
          <a:xfrm>
            <a:off x="7744986" y="5266397"/>
            <a:ext cx="1990928" cy="7290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Android support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6C5F2C-CAE8-1848-B1F4-152FEC0081D6}"/>
              </a:ext>
            </a:extLst>
          </p:cNvPr>
          <p:cNvSpPr/>
          <p:nvPr/>
        </p:nvSpPr>
        <p:spPr>
          <a:xfrm>
            <a:off x="3110495" y="3371606"/>
            <a:ext cx="2673042" cy="86024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OS of the physical device you are going to use for testing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619756-5CBF-C54E-AEAF-0093FFE92E15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2667443" y="4231849"/>
            <a:ext cx="1779573" cy="1034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E9BD78-C493-9C4F-81D2-34F02B2B9D1A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4447016" y="4231849"/>
            <a:ext cx="4293434" cy="1034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539780-B45A-5547-8E0B-033D74CCC7C6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650477" y="2372568"/>
            <a:ext cx="2089973" cy="289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391B32F-5572-A843-9C68-9469BB1C0BB6}"/>
              </a:ext>
            </a:extLst>
          </p:cNvPr>
          <p:cNvSpPr/>
          <p:nvPr/>
        </p:nvSpPr>
        <p:spPr>
          <a:xfrm>
            <a:off x="7345258" y="2626151"/>
            <a:ext cx="505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C0DA1C-1712-DC4F-9B98-69CE5D7548A2}"/>
              </a:ext>
            </a:extLst>
          </p:cNvPr>
          <p:cNvSpPr/>
          <p:nvPr/>
        </p:nvSpPr>
        <p:spPr>
          <a:xfrm>
            <a:off x="4942537" y="2559890"/>
            <a:ext cx="539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Yes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659909-8EF0-2644-AEB8-F9EBC4C9EEC4}"/>
              </a:ext>
            </a:extLst>
          </p:cNvPr>
          <p:cNvSpPr/>
          <p:nvPr/>
        </p:nvSpPr>
        <p:spPr>
          <a:xfrm>
            <a:off x="2601687" y="4466944"/>
            <a:ext cx="595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iOS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4A9DBC-A424-2F42-9EC4-C1B07B459048}"/>
              </a:ext>
            </a:extLst>
          </p:cNvPr>
          <p:cNvSpPr/>
          <p:nvPr/>
        </p:nvSpPr>
        <p:spPr>
          <a:xfrm>
            <a:off x="6360490" y="4358722"/>
            <a:ext cx="1082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Android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56E8C4-C1A4-224F-8AEF-01653E940AC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4447016" y="2372568"/>
            <a:ext cx="2203461" cy="99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B44AC5-3D10-FE4E-B91F-F07DBE9B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758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environment: VCS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7976526" cy="4812620"/>
          </a:xfrm>
        </p:spPr>
        <p:txBody>
          <a:bodyPr>
            <a:normAutofit/>
          </a:bodyPr>
          <a:lstStyle/>
          <a:p>
            <a:r>
              <a:rPr lang="en-GB" dirty="0">
                <a:ea typeface="Palatino" pitchFamily="2" charset="77"/>
              </a:rPr>
              <a:t>The final component of the environment is the Version Control System (VCS)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As you will learn in the first lab lesson, the VCS is a software that allows to maintain and manage the various version of the code your are going to write and it will be fundamental to work as a team.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In this course, we will use GIT, the most famous VCS.</a:t>
            </a:r>
          </a:p>
          <a:p>
            <a:pPr marL="0" indent="0">
              <a:buNone/>
            </a:pPr>
            <a:endParaRPr lang="en-GB" dirty="0">
              <a:ea typeface="Palatino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C5D2D4-DA86-7C47-93D3-1DFF943D2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788" y="2070519"/>
            <a:ext cx="1809750" cy="11239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45332-2D31-9D4F-B4BB-B8BF5792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00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environment: Git-Bash (for Windows users)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7976526" cy="4812620"/>
          </a:xfrm>
        </p:spPr>
        <p:txBody>
          <a:bodyPr>
            <a:normAutofit/>
          </a:bodyPr>
          <a:lstStyle/>
          <a:p>
            <a:r>
              <a:rPr lang="en-GB" dirty="0">
                <a:ea typeface="Palatino" pitchFamily="2" charset="77"/>
              </a:rPr>
              <a:t>You will work with GIT from the command line: </a:t>
            </a:r>
          </a:p>
          <a:p>
            <a:pPr lvl="1"/>
            <a:r>
              <a:rPr lang="en-GB" dirty="0">
                <a:ea typeface="Palatino" pitchFamily="2" charset="77"/>
              </a:rPr>
              <a:t>”</a:t>
            </a:r>
            <a:r>
              <a:rPr lang="en-GB" dirty="0" err="1">
                <a:ea typeface="Palatino" pitchFamily="2" charset="77"/>
              </a:rPr>
              <a:t>cmd</a:t>
            </a:r>
            <a:r>
              <a:rPr lang="en-GB" dirty="0">
                <a:ea typeface="Palatino" pitchFamily="2" charset="77"/>
              </a:rPr>
              <a:t>” in Windows</a:t>
            </a:r>
          </a:p>
          <a:p>
            <a:pPr lvl="1"/>
            <a:r>
              <a:rPr lang="en-GB" dirty="0">
                <a:ea typeface="Palatino" pitchFamily="2" charset="77"/>
              </a:rPr>
              <a:t>“Terminal” in UNIX systems (Mac and Linux)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Some commands differs between </a:t>
            </a:r>
            <a:r>
              <a:rPr lang="en-GB" dirty="0" err="1">
                <a:ea typeface="Palatino" pitchFamily="2" charset="77"/>
              </a:rPr>
              <a:t>cmd</a:t>
            </a:r>
            <a:r>
              <a:rPr lang="en-GB" dirty="0">
                <a:ea typeface="Palatino" pitchFamily="2" charset="77"/>
              </a:rPr>
              <a:t> and Terminal. So to “unify” this set of commands, </a:t>
            </a:r>
            <a:r>
              <a:rPr lang="en-GB" dirty="0">
                <a:highlight>
                  <a:srgbClr val="FFFF00"/>
                </a:highlight>
                <a:ea typeface="Palatino" pitchFamily="2" charset="77"/>
              </a:rPr>
              <a:t>Windows users should install and use </a:t>
            </a:r>
            <a:r>
              <a:rPr lang="en-GB" b="1" dirty="0">
                <a:highlight>
                  <a:srgbClr val="FFFF00"/>
                </a:highlight>
                <a:ea typeface="Palatino" pitchFamily="2" charset="77"/>
              </a:rPr>
              <a:t>git-bash</a:t>
            </a:r>
            <a:r>
              <a:rPr lang="en-GB" dirty="0">
                <a:highlight>
                  <a:srgbClr val="FFFF00"/>
                </a:highlight>
                <a:ea typeface="Palatino" pitchFamily="2" charset="77"/>
              </a:rPr>
              <a:t> instead of cmd</a:t>
            </a:r>
            <a:r>
              <a:rPr lang="en-GB" dirty="0">
                <a:ea typeface="Palatino" pitchFamily="2" charset="77"/>
              </a:rPr>
              <a:t>. 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Using git-bash you will be able to use the same commands of Terminal. </a:t>
            </a:r>
          </a:p>
          <a:p>
            <a:pPr marL="0" indent="0">
              <a:buNone/>
            </a:pPr>
            <a:endParaRPr lang="en-GB" dirty="0">
              <a:ea typeface="Palatino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45332-2D31-9D4F-B4BB-B8BF5792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9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9EEF9-42D0-C546-A26E-EA554195E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877421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102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4673</TotalTime>
  <Words>1066</Words>
  <Application>Microsoft Macintosh PowerPoint</Application>
  <PresentationFormat>Widescreen</PresentationFormat>
  <Paragraphs>131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</vt:lpstr>
      <vt:lpstr>Courier New</vt:lpstr>
      <vt:lpstr>Palatino Linotype</vt:lpstr>
      <vt:lpstr>Times New Roman</vt:lpstr>
      <vt:lpstr>Wingdings</vt:lpstr>
      <vt:lpstr>Tema di Office</vt:lpstr>
      <vt:lpstr>Giacomo Cappon</vt:lpstr>
      <vt:lpstr>We need some tools in our belt</vt:lpstr>
      <vt:lpstr>The environment: Overview </vt:lpstr>
      <vt:lpstr>The environment: IDE</vt:lpstr>
      <vt:lpstr>The environment: Framework and compiler</vt:lpstr>
      <vt:lpstr>The environment: OS support</vt:lpstr>
      <vt:lpstr>iOS or Android support?</vt:lpstr>
      <vt:lpstr>The environment: VCS</vt:lpstr>
      <vt:lpstr>The environment: Git-Bash (for Windows users)</vt:lpstr>
      <vt:lpstr>The environment: VCS</vt:lpstr>
      <vt:lpstr>Install everything (Part 1)</vt:lpstr>
      <vt:lpstr>Install everything (Part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79</cp:revision>
  <dcterms:created xsi:type="dcterms:W3CDTF">2021-07-19T09:08:13Z</dcterms:created>
  <dcterms:modified xsi:type="dcterms:W3CDTF">2022-11-15T14:24:29Z</dcterms:modified>
</cp:coreProperties>
</file>