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9" r:id="rId2"/>
    <p:sldId id="282" r:id="rId3"/>
    <p:sldId id="344" r:id="rId4"/>
    <p:sldId id="288" r:id="rId5"/>
    <p:sldId id="304" r:id="rId6"/>
    <p:sldId id="305" r:id="rId7"/>
    <p:sldId id="306" r:id="rId8"/>
    <p:sldId id="345" r:id="rId9"/>
    <p:sldId id="307" r:id="rId10"/>
    <p:sldId id="346" r:id="rId11"/>
    <p:sldId id="309" r:id="rId12"/>
    <p:sldId id="347" r:id="rId13"/>
    <p:sldId id="310" r:id="rId14"/>
    <p:sldId id="311" r:id="rId15"/>
    <p:sldId id="313" r:id="rId16"/>
    <p:sldId id="314" r:id="rId17"/>
    <p:sldId id="315" r:id="rId18"/>
    <p:sldId id="316" r:id="rId19"/>
    <p:sldId id="317" r:id="rId20"/>
    <p:sldId id="348" r:id="rId21"/>
    <p:sldId id="318" r:id="rId22"/>
    <p:sldId id="319" r:id="rId23"/>
    <p:sldId id="320" r:id="rId24"/>
    <p:sldId id="321" r:id="rId25"/>
    <p:sldId id="322" r:id="rId26"/>
    <p:sldId id="355" r:id="rId27"/>
    <p:sldId id="323" r:id="rId28"/>
    <p:sldId id="325" r:id="rId29"/>
    <p:sldId id="326" r:id="rId30"/>
    <p:sldId id="327" r:id="rId31"/>
    <p:sldId id="328" r:id="rId32"/>
    <p:sldId id="329" r:id="rId33"/>
    <p:sldId id="354" r:id="rId34"/>
    <p:sldId id="330" r:id="rId35"/>
    <p:sldId id="332" r:id="rId36"/>
    <p:sldId id="333" r:id="rId37"/>
    <p:sldId id="334" r:id="rId38"/>
    <p:sldId id="335" r:id="rId39"/>
    <p:sldId id="338" r:id="rId40"/>
    <p:sldId id="339" r:id="rId41"/>
    <p:sldId id="337" r:id="rId42"/>
    <p:sldId id="340" r:id="rId43"/>
    <p:sldId id="351" r:id="rId44"/>
    <p:sldId id="303" r:id="rId45"/>
    <p:sldId id="342" r:id="rId46"/>
    <p:sldId id="343" r:id="rId47"/>
    <p:sldId id="352" r:id="rId48"/>
    <p:sldId id="341" r:id="rId49"/>
    <p:sldId id="353" r:id="rId50"/>
    <p:sldId id="31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58" autoAdjust="0"/>
    <p:restoredTop sz="86514"/>
  </p:normalViewPr>
  <p:slideViewPr>
    <p:cSldViewPr snapToGrid="0">
      <p:cViewPr varScale="1">
        <p:scale>
          <a:sx n="94" d="100"/>
          <a:sy n="94" d="100"/>
        </p:scale>
        <p:origin x="1120"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03/01/22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1899213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161882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841918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3622407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1085865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231279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4213976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3997117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3519699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179668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3941390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3394443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3204443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486172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4276526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2276426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934996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1402029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3248488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36</a:t>
            </a:fld>
            <a:endParaRPr lang="en-IT"/>
          </a:p>
        </p:txBody>
      </p:sp>
    </p:spTree>
    <p:extLst>
      <p:ext uri="{BB962C8B-B14F-4D97-AF65-F5344CB8AC3E}">
        <p14:creationId xmlns:p14="http://schemas.microsoft.com/office/powerpoint/2010/main" val="3576310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325993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a:t>
            </a:fld>
            <a:endParaRPr lang="en-IT"/>
          </a:p>
        </p:txBody>
      </p:sp>
    </p:spTree>
    <p:extLst>
      <p:ext uri="{BB962C8B-B14F-4D97-AF65-F5344CB8AC3E}">
        <p14:creationId xmlns:p14="http://schemas.microsoft.com/office/powerpoint/2010/main" val="548012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4036311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2552722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3573291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1386581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73744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a:t>
            </a:fld>
            <a:endParaRPr lang="en-IT"/>
          </a:p>
        </p:txBody>
      </p:sp>
    </p:spTree>
    <p:extLst>
      <p:ext uri="{BB962C8B-B14F-4D97-AF65-F5344CB8AC3E}">
        <p14:creationId xmlns:p14="http://schemas.microsoft.com/office/powerpoint/2010/main" val="1490808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250096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2224677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11</a:t>
            </a:fld>
            <a:endParaRPr lang="en-IT"/>
          </a:p>
        </p:txBody>
      </p:sp>
    </p:spTree>
    <p:extLst>
      <p:ext uri="{BB962C8B-B14F-4D97-AF65-F5344CB8AC3E}">
        <p14:creationId xmlns:p14="http://schemas.microsoft.com/office/powerpoint/2010/main" val="415549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3941701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14</a:t>
            </a:fld>
            <a:endParaRPr lang="en-IT"/>
          </a:p>
        </p:txBody>
      </p:sp>
    </p:spTree>
    <p:extLst>
      <p:ext uri="{BB962C8B-B14F-4D97-AF65-F5344CB8AC3E}">
        <p14:creationId xmlns:p14="http://schemas.microsoft.com/office/powerpoint/2010/main" val="141825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2021-2022</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lab_02-dart_101_part_1"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1</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r>
              <a:rPr lang="en-IT" b="1" dirty="0"/>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50560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Null safety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GB" dirty="0"/>
              <a:t>In Dart, every variable has a nullable type</a:t>
            </a:r>
          </a:p>
          <a:p>
            <a:pPr lvl="1"/>
            <a:r>
              <a:rPr lang="en-GB" dirty="0">
                <a:latin typeface="Courier" pitchFamily="2" charset="0"/>
              </a:rPr>
              <a:t>int a; //Non-nullable int type</a:t>
            </a:r>
          </a:p>
          <a:p>
            <a:pPr lvl="1"/>
            <a:r>
              <a:rPr lang="en-GB" dirty="0">
                <a:latin typeface="Courier" pitchFamily="2" charset="0"/>
              </a:rPr>
              <a:t>int? b; //Nullable int type</a:t>
            </a:r>
          </a:p>
          <a:p>
            <a:r>
              <a:rPr lang="en-GB" dirty="0"/>
              <a:t>Un-initialized non-nullable typed variables must be assigned before they can be used.</a:t>
            </a:r>
          </a:p>
          <a:p>
            <a:r>
              <a:rPr lang="en-GB" dirty="0"/>
              <a:t>On the other hand, un-initialized nullable typed variables can (they have </a:t>
            </a:r>
            <a:r>
              <a:rPr lang="en-GB" b="1" dirty="0"/>
              <a:t>null value by default</a:t>
            </a:r>
            <a:r>
              <a:rPr lang="en-GB" dirty="0"/>
              <a:t>).</a:t>
            </a:r>
          </a:p>
          <a:p>
            <a:r>
              <a:rPr lang="en-GB" dirty="0"/>
              <a:t>This system, known as </a:t>
            </a:r>
            <a:r>
              <a:rPr lang="en-GB" b="1" dirty="0"/>
              <a:t>null-safety</a:t>
            </a:r>
            <a:r>
              <a:rPr lang="en-GB" dirty="0"/>
              <a:t> allows to be 100% sure whether an expression can be null or not at some point of the code.</a:t>
            </a:r>
          </a:p>
          <a:p>
            <a:r>
              <a:rPr lang="en-GB" dirty="0"/>
              <a:t>If you want to assign a value to a non-nullable variable using a nullable expression (that you know for sure that it is not null in that specific moment), you can add a </a:t>
            </a:r>
            <a:r>
              <a:rPr lang="en-GB" dirty="0">
                <a:latin typeface="Courier" pitchFamily="2" charset="0"/>
              </a:rPr>
              <a:t>!</a:t>
            </a:r>
            <a:r>
              <a:rPr lang="en-GB" dirty="0"/>
              <a:t> to assert that it is not null. Runtime will throw an exception if you are wrong.</a:t>
            </a:r>
          </a:p>
          <a:p>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lab_02-dart_101_part_1/03-null_safety.dart</a:t>
            </a:r>
          </a:p>
        </p:txBody>
      </p:sp>
    </p:spTree>
    <p:extLst>
      <p:ext uri="{BB962C8B-B14F-4D97-AF65-F5344CB8AC3E}">
        <p14:creationId xmlns:p14="http://schemas.microsoft.com/office/powerpoint/2010/main" val="1653400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b="1" dirty="0"/>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49954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Integer numbers (64-bit):</a:t>
            </a:r>
          </a:p>
          <a:p>
            <a:pPr lvl="1"/>
            <a:r>
              <a:rPr lang="en-GB" dirty="0">
                <a:latin typeface="Courier" pitchFamily="2" charset="0"/>
              </a:rPr>
              <a:t>int </a:t>
            </a:r>
            <a:r>
              <a:rPr lang="en-GB" dirty="0" err="1">
                <a:latin typeface="Courier" pitchFamily="2" charset="0"/>
              </a:rPr>
              <a:t>anInteger</a:t>
            </a:r>
            <a:r>
              <a:rPr lang="en-GB" dirty="0">
                <a:latin typeface="Courier" pitchFamily="2" charset="0"/>
              </a:rPr>
              <a:t> = 3; </a:t>
            </a:r>
          </a:p>
          <a:p>
            <a:r>
              <a:rPr lang="en-GB" dirty="0"/>
              <a:t>Floating point numbers (64-bit floating point - IEEE 754 standard):</a:t>
            </a:r>
          </a:p>
          <a:p>
            <a:pPr lvl="1"/>
            <a:r>
              <a:rPr lang="en-GB" dirty="0">
                <a:latin typeface="Courier" pitchFamily="2" charset="0"/>
              </a:rPr>
              <a:t>double </a:t>
            </a:r>
            <a:r>
              <a:rPr lang="en-GB" dirty="0" err="1">
                <a:latin typeface="Courier" pitchFamily="2" charset="0"/>
              </a:rPr>
              <a:t>aDouble</a:t>
            </a:r>
            <a:r>
              <a:rPr lang="en-GB" dirty="0">
                <a:latin typeface="Courier" pitchFamily="2" charset="0"/>
              </a:rPr>
              <a:t> = 3.0; </a:t>
            </a:r>
          </a:p>
          <a:p>
            <a:pPr lvl="1"/>
            <a:r>
              <a:rPr lang="en-GB" dirty="0">
                <a:latin typeface="Courier" pitchFamily="2" charset="0"/>
              </a:rPr>
              <a:t>print(</a:t>
            </a:r>
            <a:r>
              <a:rPr lang="en-GB" dirty="0" err="1">
                <a:latin typeface="Courier" pitchFamily="2" charset="0"/>
              </a:rPr>
              <a:t>double.nan</a:t>
            </a:r>
            <a:r>
              <a:rPr lang="en-GB" dirty="0">
                <a:latin typeface="Courier" pitchFamily="2" charset="0"/>
              </a:rPr>
              <a:t>); //Special constant 1: not-a-number</a:t>
            </a:r>
          </a:p>
          <a:p>
            <a:pPr lvl="1"/>
            <a:r>
              <a:rPr lang="en-GB" dirty="0">
                <a:latin typeface="Courier" pitchFamily="2" charset="0"/>
              </a:rPr>
              <a:t>print(</a:t>
            </a:r>
            <a:r>
              <a:rPr lang="en-GB" dirty="0" err="1">
                <a:latin typeface="Courier" pitchFamily="2" charset="0"/>
              </a:rPr>
              <a:t>double.negativeInfinity</a:t>
            </a:r>
            <a:r>
              <a:rPr lang="en-GB" dirty="0">
                <a:latin typeface="Courier" pitchFamily="2" charset="0"/>
              </a:rPr>
              <a:t>); //Special constant 2: -inf</a:t>
            </a:r>
          </a:p>
          <a:p>
            <a:pPr lvl="1"/>
            <a:r>
              <a:rPr lang="en-GB" dirty="0">
                <a:latin typeface="Courier" pitchFamily="2" charset="0"/>
              </a:rPr>
              <a:t>print(</a:t>
            </a:r>
            <a:r>
              <a:rPr lang="en-GB" dirty="0" err="1">
                <a:latin typeface="Courier" pitchFamily="2" charset="0"/>
              </a:rPr>
              <a:t>double.infinity</a:t>
            </a:r>
            <a:r>
              <a:rPr lang="en-GB" dirty="0">
                <a:latin typeface="Courier" pitchFamily="2" charset="0"/>
              </a:rPr>
              <a:t>); //Special constant 3: inf</a:t>
            </a:r>
          </a:p>
          <a:p>
            <a:pPr lvl="1"/>
            <a:r>
              <a:rPr lang="en-GB" dirty="0">
                <a:latin typeface="Courier" pitchFamily="2" charset="0"/>
              </a:rPr>
              <a:t>print(</a:t>
            </a:r>
            <a:r>
              <a:rPr lang="en-GB" dirty="0" err="1">
                <a:latin typeface="Courier" pitchFamily="2" charset="0"/>
              </a:rPr>
              <a:t>double.minPositive</a:t>
            </a:r>
            <a:r>
              <a:rPr lang="en-GB" dirty="0">
                <a:latin typeface="Courier" pitchFamily="2" charset="0"/>
              </a:rPr>
              <a:t>); //Special constant 4: minimum representable number</a:t>
            </a:r>
          </a:p>
          <a:p>
            <a:pPr lvl="1"/>
            <a:r>
              <a:rPr lang="en-GB" dirty="0">
                <a:latin typeface="Courier" pitchFamily="2" charset="0"/>
              </a:rPr>
              <a:t>print(</a:t>
            </a:r>
            <a:r>
              <a:rPr lang="en-GB" dirty="0" err="1">
                <a:latin typeface="Courier" pitchFamily="2" charset="0"/>
              </a:rPr>
              <a:t>double.maxFinite</a:t>
            </a:r>
            <a:r>
              <a:rPr lang="en-GB" dirty="0">
                <a:latin typeface="Courier" pitchFamily="2" charset="0"/>
              </a:rPr>
              <a:t>); //Special constant 5: maximum representable positive number</a:t>
            </a:r>
          </a:p>
          <a:p>
            <a:endParaRPr lang="en-GB" dirty="0"/>
          </a:p>
        </p:txBody>
      </p:sp>
      <p:sp>
        <p:nvSpPr>
          <p:cNvPr id="6" name="Content Placeholder 2">
            <a:extLst>
              <a:ext uri="{FF2B5EF4-FFF2-40B4-BE49-F238E27FC236}">
                <a16:creationId xmlns:a16="http://schemas.microsoft.com/office/drawing/2014/main" id="{3D7CBD75-53A1-4F42-8086-65CC6399BCA4}"/>
              </a:ext>
            </a:extLst>
          </p:cNvPr>
          <p:cNvSpPr txBox="1">
            <a:spLocks/>
          </p:cNvSpPr>
          <p:nvPr/>
        </p:nvSpPr>
        <p:spPr>
          <a:xfrm>
            <a:off x="9351818" y="4207489"/>
            <a:ext cx="1385455"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No need to memorize these numbers!	</a:t>
            </a:r>
          </a:p>
        </p:txBody>
      </p:sp>
    </p:spTree>
    <p:extLst>
      <p:ext uri="{BB962C8B-B14F-4D97-AF65-F5344CB8AC3E}">
        <p14:creationId xmlns:p14="http://schemas.microsoft.com/office/powerpoint/2010/main" val="276004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Useful thing to know: how to </a:t>
            </a:r>
            <a:r>
              <a:rPr lang="en-GB" b="1" dirty="0"/>
              <a:t>parse</a:t>
            </a:r>
            <a:r>
              <a:rPr lang="en-GB" dirty="0"/>
              <a:t> numbers to strings and </a:t>
            </a:r>
            <a:r>
              <a:rPr lang="en-GB" dirty="0" err="1"/>
              <a:t>viceversa</a:t>
            </a:r>
            <a:endParaRPr lang="en-GB" dirty="0"/>
          </a:p>
          <a:p>
            <a:r>
              <a:rPr lang="en-GB" dirty="0"/>
              <a:t>Parse a String to an int</a:t>
            </a:r>
          </a:p>
          <a:p>
            <a:pPr lvl="1"/>
            <a:r>
              <a:rPr lang="en-GB" dirty="0">
                <a:latin typeface="Courier" pitchFamily="2" charset="0"/>
              </a:rPr>
              <a:t>var one = </a:t>
            </a:r>
            <a:r>
              <a:rPr lang="en-GB" dirty="0" err="1">
                <a:latin typeface="Courier" pitchFamily="2" charset="0"/>
              </a:rPr>
              <a:t>int.parse</a:t>
            </a:r>
            <a:r>
              <a:rPr lang="en-GB" dirty="0">
                <a:latin typeface="Courier" pitchFamily="2" charset="0"/>
              </a:rPr>
              <a:t>('1');</a:t>
            </a:r>
          </a:p>
          <a:p>
            <a:r>
              <a:rPr lang="en-GB" dirty="0"/>
              <a:t>Parse a String to a double</a:t>
            </a:r>
          </a:p>
          <a:p>
            <a:pPr lvl="1"/>
            <a:r>
              <a:rPr lang="en-GB" dirty="0">
                <a:latin typeface="Courier" pitchFamily="2" charset="0"/>
              </a:rPr>
              <a:t>var </a:t>
            </a:r>
            <a:r>
              <a:rPr lang="en-GB" dirty="0" err="1">
                <a:latin typeface="Courier" pitchFamily="2" charset="0"/>
              </a:rPr>
              <a:t>onePointOne</a:t>
            </a:r>
            <a:r>
              <a:rPr lang="en-GB" dirty="0">
                <a:latin typeface="Courier" pitchFamily="2" charset="0"/>
              </a:rPr>
              <a:t> = </a:t>
            </a:r>
            <a:r>
              <a:rPr lang="en-GB" dirty="0" err="1">
                <a:latin typeface="Courier" pitchFamily="2" charset="0"/>
              </a:rPr>
              <a:t>double.parse</a:t>
            </a:r>
            <a:r>
              <a:rPr lang="en-GB" dirty="0">
                <a:latin typeface="Courier" pitchFamily="2" charset="0"/>
              </a:rPr>
              <a:t>('1.1');</a:t>
            </a:r>
          </a:p>
          <a:p>
            <a:r>
              <a:rPr lang="en-GB" dirty="0"/>
              <a:t>Parse an int to a String</a:t>
            </a:r>
          </a:p>
          <a:p>
            <a:pPr lvl="1"/>
            <a:r>
              <a:rPr lang="en-GB" dirty="0">
                <a:latin typeface="Courier" pitchFamily="2" charset="0"/>
              </a:rPr>
              <a:t>String </a:t>
            </a:r>
            <a:r>
              <a:rPr lang="en-GB" dirty="0" err="1">
                <a:latin typeface="Courier" pitchFamily="2" charset="0"/>
              </a:rPr>
              <a:t>anIntegerAsString</a:t>
            </a:r>
            <a:r>
              <a:rPr lang="en-GB" dirty="0">
                <a:latin typeface="Courier" pitchFamily="2" charset="0"/>
              </a:rPr>
              <a:t> = </a:t>
            </a:r>
            <a:r>
              <a:rPr lang="en-GB" dirty="0" err="1">
                <a:latin typeface="Courier" pitchFamily="2" charset="0"/>
              </a:rPr>
              <a:t>anInteger.toString</a:t>
            </a:r>
            <a:r>
              <a:rPr lang="en-GB" dirty="0">
                <a:latin typeface="Courier" pitchFamily="2" charset="0"/>
              </a:rPr>
              <a:t>();</a:t>
            </a:r>
          </a:p>
          <a:p>
            <a:r>
              <a:rPr lang="en-GB" dirty="0"/>
              <a:t>Parse double to a String</a:t>
            </a:r>
          </a:p>
          <a:p>
            <a:pPr lvl="1"/>
            <a:r>
              <a:rPr lang="en-GB" dirty="0">
                <a:latin typeface="Courier" pitchFamily="2" charset="0"/>
              </a:rPr>
              <a:t>String </a:t>
            </a:r>
            <a:r>
              <a:rPr lang="en-GB" dirty="0" err="1">
                <a:latin typeface="Courier" pitchFamily="2" charset="0"/>
              </a:rPr>
              <a:t>aDoubleAsString</a:t>
            </a:r>
            <a:r>
              <a:rPr lang="en-GB" dirty="0">
                <a:latin typeface="Courier" pitchFamily="2" charset="0"/>
              </a:rPr>
              <a:t> = </a:t>
            </a:r>
            <a:r>
              <a:rPr lang="en-GB" dirty="0" err="1">
                <a:latin typeface="Courier" pitchFamily="2" charset="0"/>
              </a:rPr>
              <a:t>aDouble.toString</a:t>
            </a:r>
            <a:r>
              <a:rPr lang="en-GB" dirty="0">
                <a:latin typeface="Courier" pitchFamily="2" charset="0"/>
              </a:rPr>
              <a:t>();</a:t>
            </a:r>
          </a:p>
        </p:txBody>
      </p:sp>
    </p:spTree>
    <p:extLst>
      <p:ext uri="{BB962C8B-B14F-4D97-AF65-F5344CB8AC3E}">
        <p14:creationId xmlns:p14="http://schemas.microsoft.com/office/powerpoint/2010/main" val="205737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2338" cy="5334907"/>
          </a:xfrm>
        </p:spPr>
        <p:txBody>
          <a:bodyPr>
            <a:normAutofit/>
          </a:bodyPr>
          <a:lstStyle/>
          <a:p>
            <a:r>
              <a:rPr lang="en-GB" dirty="0">
                <a:latin typeface="Courier" pitchFamily="2" charset="0"/>
              </a:rPr>
              <a:t>var s1 = 'Single quotes work well for string literals.';</a:t>
            </a:r>
          </a:p>
          <a:p>
            <a:r>
              <a:rPr lang="en-GB" dirty="0">
                <a:latin typeface="Courier" pitchFamily="2" charset="0"/>
              </a:rPr>
              <a:t>var s2 = "Double quotes work just as well.";</a:t>
            </a:r>
          </a:p>
          <a:p>
            <a:r>
              <a:rPr lang="en-GB" dirty="0">
                <a:latin typeface="Courier" pitchFamily="2" charset="0"/>
              </a:rPr>
              <a:t>var s3 = 'It\'s easy to escape the string delimiter.';</a:t>
            </a:r>
          </a:p>
          <a:p>
            <a:r>
              <a:rPr lang="en-GB" dirty="0">
                <a:latin typeface="Courier" pitchFamily="2" charset="0"/>
              </a:rPr>
              <a:t>var s4 = "It's even easier to use the other delimiter.";</a:t>
            </a:r>
          </a:p>
          <a:p>
            <a:endParaRPr lang="en-GB" dirty="0"/>
          </a:p>
          <a:p>
            <a:r>
              <a:rPr lang="en-GB" dirty="0"/>
              <a:t>As we saw, it is possible to interpolate an expression inside a String using </a:t>
            </a:r>
            <a:r>
              <a:rPr lang="en-GB" dirty="0">
                <a:latin typeface="Courier" pitchFamily="2" charset="0"/>
              </a:rPr>
              <a:t>${expression}</a:t>
            </a:r>
          </a:p>
          <a:p>
            <a:pPr lvl="1"/>
            <a:r>
              <a:rPr lang="en-GB" dirty="0">
                <a:latin typeface="Courier" pitchFamily="2" charset="0"/>
              </a:rPr>
              <a:t>int a = 4;</a:t>
            </a:r>
            <a:br>
              <a:rPr lang="en-GB" dirty="0">
                <a:latin typeface="Courier" pitchFamily="2" charset="0"/>
              </a:rPr>
            </a:br>
            <a:r>
              <a:rPr lang="en-GB" dirty="0">
                <a:latin typeface="Courier" pitchFamily="2" charset="0"/>
              </a:rPr>
              <a:t>int b = 3;</a:t>
            </a:r>
            <a:br>
              <a:rPr lang="en-GB" dirty="0">
                <a:latin typeface="Courier" pitchFamily="2" charset="0"/>
              </a:rPr>
            </a:br>
            <a:r>
              <a:rPr lang="en-GB" dirty="0">
                <a:latin typeface="Courier" pitchFamily="2" charset="0"/>
              </a:rPr>
              <a:t>print('a + b = ${</a:t>
            </a:r>
            <a:r>
              <a:rPr lang="en-GB" dirty="0" err="1">
                <a:latin typeface="Courier" pitchFamily="2" charset="0"/>
              </a:rPr>
              <a:t>a+b</a:t>
            </a:r>
            <a:r>
              <a:rPr lang="en-GB" dirty="0">
                <a:latin typeface="Courier" pitchFamily="2" charset="0"/>
              </a:rPr>
              <a:t>}');</a:t>
            </a:r>
          </a:p>
        </p:txBody>
      </p:sp>
    </p:spTree>
    <p:extLst>
      <p:ext uri="{BB962C8B-B14F-4D97-AF65-F5344CB8AC3E}">
        <p14:creationId xmlns:p14="http://schemas.microsoft.com/office/powerpoint/2010/main" val="3286986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Strings can be concatenated using </a:t>
            </a:r>
            <a:r>
              <a:rPr lang="en-GB" dirty="0">
                <a:latin typeface="Courier" pitchFamily="2" charset="0"/>
              </a:rPr>
              <a:t>+</a:t>
            </a:r>
          </a:p>
          <a:p>
            <a:pPr lvl="1"/>
            <a:r>
              <a:rPr lang="en-GB" dirty="0">
                <a:latin typeface="Courier" pitchFamily="2" charset="0"/>
              </a:rPr>
              <a:t>final hello = 'Hello’;</a:t>
            </a:r>
            <a:br>
              <a:rPr lang="en-GB" dirty="0">
                <a:latin typeface="Courier" pitchFamily="2" charset="0"/>
              </a:rPr>
            </a:br>
            <a:r>
              <a:rPr lang="en-GB" dirty="0">
                <a:latin typeface="Courier" pitchFamily="2" charset="0"/>
              </a:rPr>
              <a:t>final world = 'world’;</a:t>
            </a:r>
            <a:br>
              <a:rPr lang="en-GB" dirty="0">
                <a:latin typeface="Courier" pitchFamily="2" charset="0"/>
              </a:rPr>
            </a:br>
            <a:r>
              <a:rPr lang="en-GB" dirty="0">
                <a:latin typeface="Courier" pitchFamily="2" charset="0"/>
              </a:rPr>
              <a:t>print(hello + ' ' + world + '!');</a:t>
            </a:r>
          </a:p>
          <a:p>
            <a:r>
              <a:rPr lang="en-GB" dirty="0"/>
              <a:t>As you imagine, the String class has many handy methods and variables. Here's some examples:</a:t>
            </a:r>
          </a:p>
          <a:p>
            <a:pPr lvl="1"/>
            <a:r>
              <a:rPr lang="en-GB" dirty="0">
                <a:latin typeface="Courier" pitchFamily="2" charset="0"/>
              </a:rPr>
              <a:t>final str = 'test string’;</a:t>
            </a:r>
            <a:br>
              <a:rPr lang="en-GB" dirty="0">
                <a:latin typeface="Courier" pitchFamily="2" charset="0"/>
              </a:rPr>
            </a:br>
            <a:r>
              <a:rPr lang="en-GB" dirty="0">
                <a:latin typeface="Courier" pitchFamily="2" charset="0"/>
              </a:rPr>
              <a:t>print(</a:t>
            </a:r>
            <a:r>
              <a:rPr lang="en-GB" dirty="0" err="1">
                <a:latin typeface="Courier" pitchFamily="2" charset="0"/>
              </a:rPr>
              <a:t>str.length</a:t>
            </a:r>
            <a:r>
              <a:rPr lang="en-GB" dirty="0">
                <a:latin typeface="Courier" pitchFamily="2" charset="0"/>
              </a:rPr>
              <a:t>); //Gets the length of a string</a:t>
            </a:r>
            <a:br>
              <a:rPr lang="en-GB" dirty="0">
                <a:latin typeface="Courier" pitchFamily="2" charset="0"/>
              </a:rPr>
            </a:br>
            <a:r>
              <a:rPr lang="en-GB" dirty="0">
                <a:latin typeface="Courier" pitchFamily="2" charset="0"/>
              </a:rPr>
              <a:t>print(</a:t>
            </a:r>
            <a:r>
              <a:rPr lang="en-GB" dirty="0" err="1">
                <a:latin typeface="Courier" pitchFamily="2" charset="0"/>
              </a:rPr>
              <a:t>str.toUpperCase</a:t>
            </a:r>
            <a:r>
              <a:rPr lang="en-GB" dirty="0">
                <a:latin typeface="Courier" pitchFamily="2" charset="0"/>
              </a:rPr>
              <a:t>()); //Converts the whole string to upper case</a:t>
            </a:r>
            <a:br>
              <a:rPr lang="en-GB" dirty="0">
                <a:latin typeface="Courier" pitchFamily="2" charset="0"/>
              </a:rPr>
            </a:br>
            <a:r>
              <a:rPr lang="en-GB" dirty="0">
                <a:latin typeface="Courier" pitchFamily="2" charset="0"/>
              </a:rPr>
              <a:t>print(</a:t>
            </a:r>
            <a:r>
              <a:rPr lang="en-GB" dirty="0" err="1">
                <a:latin typeface="Courier" pitchFamily="2" charset="0"/>
              </a:rPr>
              <a:t>str.contains</a:t>
            </a:r>
            <a:r>
              <a:rPr lang="en-GB" dirty="0">
                <a:latin typeface="Courier" pitchFamily="2" charset="0"/>
              </a:rPr>
              <a:t>('str')); //Checks if a string contains a pattern</a:t>
            </a:r>
            <a:br>
              <a:rPr lang="en-GB" dirty="0">
                <a:latin typeface="Courier" pitchFamily="2" charset="0"/>
              </a:rPr>
            </a:br>
            <a:r>
              <a:rPr lang="en-GB" dirty="0">
                <a:latin typeface="Courier" pitchFamily="2" charset="0"/>
              </a:rPr>
              <a:t>print(</a:t>
            </a:r>
            <a:r>
              <a:rPr lang="en-GB" dirty="0" err="1">
                <a:latin typeface="Courier" pitchFamily="2" charset="0"/>
              </a:rPr>
              <a:t>str.indexOf</a:t>
            </a:r>
            <a:r>
              <a:rPr lang="en-GB" dirty="0">
                <a:latin typeface="Courier" pitchFamily="2" charset="0"/>
              </a:rPr>
              <a:t>('str')); //Tells where a pattern is within a string</a:t>
            </a:r>
          </a:p>
          <a:p>
            <a:r>
              <a:rPr lang="en-GB" dirty="0"/>
              <a:t>There’s a lot more…</a:t>
            </a:r>
          </a:p>
        </p:txBody>
      </p:sp>
    </p:spTree>
    <p:extLst>
      <p:ext uri="{BB962C8B-B14F-4D97-AF65-F5344CB8AC3E}">
        <p14:creationId xmlns:p14="http://schemas.microsoft.com/office/powerpoint/2010/main" val="67034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Booleans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To represent </a:t>
            </a:r>
            <a:r>
              <a:rPr lang="en-GB" dirty="0" err="1"/>
              <a:t>booleans</a:t>
            </a:r>
            <a:r>
              <a:rPr lang="en-GB" dirty="0"/>
              <a:t>, Dart uses the </a:t>
            </a:r>
            <a:r>
              <a:rPr lang="en-GB" dirty="0">
                <a:latin typeface="Courier" pitchFamily="2" charset="0"/>
              </a:rPr>
              <a:t>bool</a:t>
            </a:r>
            <a:r>
              <a:rPr lang="en-GB" dirty="0"/>
              <a:t> type</a:t>
            </a:r>
          </a:p>
          <a:p>
            <a:pPr lvl="1"/>
            <a:r>
              <a:rPr lang="en-GB" dirty="0">
                <a:latin typeface="Courier" pitchFamily="2" charset="0"/>
              </a:rPr>
              <a:t>bool flag = true; //or false</a:t>
            </a:r>
          </a:p>
        </p:txBody>
      </p:sp>
    </p:spTree>
    <p:extLst>
      <p:ext uri="{BB962C8B-B14F-4D97-AF65-F5344CB8AC3E}">
        <p14:creationId xmlns:p14="http://schemas.microsoft.com/office/powerpoint/2010/main" val="1791606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Lists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10000"/>
          </a:bodyPr>
          <a:lstStyle/>
          <a:p>
            <a:r>
              <a:rPr lang="en-GB" dirty="0"/>
              <a:t>Arrays, in Dart, are represented as List objects.</a:t>
            </a:r>
          </a:p>
          <a:p>
            <a:pPr lvl="1"/>
            <a:r>
              <a:rPr lang="en-GB" dirty="0">
                <a:latin typeface="Courier" pitchFamily="2" charset="0"/>
              </a:rPr>
              <a:t>var </a:t>
            </a:r>
            <a:r>
              <a:rPr lang="en-GB" dirty="0" err="1">
                <a:latin typeface="Courier" pitchFamily="2" charset="0"/>
              </a:rPr>
              <a:t>listInferred</a:t>
            </a:r>
            <a:r>
              <a:rPr lang="en-GB" dirty="0">
                <a:latin typeface="Courier" pitchFamily="2" charset="0"/>
              </a:rPr>
              <a:t> = [1,2,3]; //Type inferred</a:t>
            </a:r>
            <a:br>
              <a:rPr lang="en-GB" dirty="0">
                <a:latin typeface="Courier" pitchFamily="2" charset="0"/>
              </a:rPr>
            </a:br>
            <a:r>
              <a:rPr lang="en-GB" dirty="0">
                <a:latin typeface="Courier" pitchFamily="2" charset="0"/>
              </a:rPr>
              <a:t>List&lt;int&gt; </a:t>
            </a:r>
            <a:r>
              <a:rPr lang="en-GB" dirty="0" err="1">
                <a:latin typeface="Courier" pitchFamily="2" charset="0"/>
              </a:rPr>
              <a:t>listNotInferred</a:t>
            </a:r>
            <a:r>
              <a:rPr lang="en-GB" dirty="0">
                <a:latin typeface="Courier" pitchFamily="2" charset="0"/>
              </a:rPr>
              <a:t> = [1,2,3]; //Type </a:t>
            </a:r>
            <a:r>
              <a:rPr lang="en-GB" dirty="0" err="1">
                <a:latin typeface="Courier" pitchFamily="2" charset="0"/>
              </a:rPr>
              <a:t>explicited</a:t>
            </a:r>
            <a:br>
              <a:rPr lang="en-GB" dirty="0">
                <a:latin typeface="Courier" pitchFamily="2" charset="0"/>
              </a:rPr>
            </a:br>
            <a:r>
              <a:rPr lang="en-GB" dirty="0">
                <a:latin typeface="Courier" pitchFamily="2" charset="0"/>
              </a:rPr>
              <a:t>assert(</a:t>
            </a:r>
            <a:r>
              <a:rPr lang="en-GB" dirty="0" err="1">
                <a:latin typeface="Courier" pitchFamily="2" charset="0"/>
              </a:rPr>
              <a:t>listInferred</a:t>
            </a:r>
            <a:r>
              <a:rPr lang="en-GB" dirty="0">
                <a:latin typeface="Courier" pitchFamily="2" charset="0"/>
              </a:rPr>
              <a:t> == </a:t>
            </a:r>
            <a:r>
              <a:rPr lang="en-GB" dirty="0" err="1">
                <a:latin typeface="Courier" pitchFamily="2" charset="0"/>
              </a:rPr>
              <a:t>listNotInferred</a:t>
            </a:r>
            <a:r>
              <a:rPr lang="en-GB" dirty="0">
                <a:latin typeface="Courier" pitchFamily="2" charset="0"/>
              </a:rPr>
              <a:t>);</a:t>
            </a:r>
          </a:p>
          <a:p>
            <a:r>
              <a:rPr lang="en-GB" dirty="0"/>
              <a:t>List elements can be accessed by index (they start from 0):</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[1]); //This will print '2'</a:t>
            </a:r>
          </a:p>
          <a:p>
            <a:r>
              <a:rPr lang="en-GB" dirty="0"/>
              <a:t>Length of a list can be accessed via the length instance variable</a:t>
            </a:r>
          </a:p>
          <a:p>
            <a:pPr lvl="1"/>
            <a:r>
              <a:rPr lang="en-GB" dirty="0">
                <a:latin typeface="Courier" pitchFamily="2" charset="0"/>
              </a:rPr>
              <a:t>print(</a:t>
            </a:r>
            <a:r>
              <a:rPr lang="en-GB" dirty="0" err="1">
                <a:latin typeface="Courier" pitchFamily="2" charset="0"/>
              </a:rPr>
              <a:t>listInferred.length</a:t>
            </a:r>
            <a:r>
              <a:rPr lang="en-GB" dirty="0">
                <a:latin typeface="Courier" pitchFamily="2" charset="0"/>
              </a:rPr>
              <a:t>); //This will print '3' </a:t>
            </a:r>
          </a:p>
          <a:p>
            <a:r>
              <a:rPr lang="en-GB" dirty="0"/>
              <a:t>As strings, Dart comes with handy features for lists</a:t>
            </a:r>
          </a:p>
          <a:p>
            <a:pPr lvl="1"/>
            <a:r>
              <a:rPr lang="en-GB" dirty="0">
                <a:latin typeface="Courier" pitchFamily="2" charset="0"/>
              </a:rPr>
              <a:t>print(</a:t>
            </a:r>
            <a:r>
              <a:rPr lang="en-GB" dirty="0" err="1">
                <a:latin typeface="Courier" pitchFamily="2" charset="0"/>
              </a:rPr>
              <a:t>listInferred.reversed</a:t>
            </a:r>
            <a:r>
              <a:rPr lang="en-GB" dirty="0">
                <a:latin typeface="Courier" pitchFamily="2" charset="0"/>
              </a:rPr>
              <a:t>); //This will obtain the list in reversed order</a:t>
            </a:r>
          </a:p>
          <a:p>
            <a:pPr lvl="1"/>
            <a:r>
              <a:rPr lang="en-GB" dirty="0" err="1">
                <a:latin typeface="Courier" pitchFamily="2" charset="0"/>
              </a:rPr>
              <a:t>listInferred.add</a:t>
            </a:r>
            <a:r>
              <a:rPr lang="en-GB" dirty="0">
                <a:latin typeface="Courier" pitchFamily="2" charset="0"/>
              </a:rPr>
              <a:t>(4); //This will add a 4 to the tail of the list</a:t>
            </a:r>
          </a:p>
          <a:p>
            <a:pPr lvl="1"/>
            <a:r>
              <a:rPr lang="en-GB" dirty="0" err="1">
                <a:latin typeface="Courier" pitchFamily="2" charset="0"/>
              </a:rPr>
              <a:t>listInferred</a:t>
            </a:r>
            <a:r>
              <a:rPr lang="en-GB" dirty="0">
                <a:latin typeface="Courier" pitchFamily="2" charset="0"/>
              </a:rPr>
              <a:t> = [0, ...</a:t>
            </a:r>
            <a:r>
              <a:rPr lang="en-GB" dirty="0" err="1">
                <a:latin typeface="Courier" pitchFamily="2" charset="0"/>
              </a:rPr>
              <a:t>listInferred</a:t>
            </a:r>
            <a:r>
              <a:rPr lang="en-GB" dirty="0">
                <a:latin typeface="Courier" pitchFamily="2" charset="0"/>
              </a:rPr>
              <a:t>]; //This will add a 0 to the head of the list (using the spread operator ...)</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a:t>
            </a:r>
          </a:p>
          <a:p>
            <a:r>
              <a:rPr lang="en-GB" dirty="0"/>
              <a:t>There’s a lot more…</a:t>
            </a:r>
          </a:p>
          <a:p>
            <a:pPr lvl="1"/>
            <a:endParaRPr lang="en-GB" dirty="0">
              <a:latin typeface="Courier" pitchFamily="2" charset="0"/>
            </a:endParaRPr>
          </a:p>
        </p:txBody>
      </p:sp>
    </p:spTree>
    <p:extLst>
      <p:ext uri="{BB962C8B-B14F-4D97-AF65-F5344CB8AC3E}">
        <p14:creationId xmlns:p14="http://schemas.microsoft.com/office/powerpoint/2010/main" val="359523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Maps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r>
              <a:rPr lang="en-GB" dirty="0"/>
              <a:t>A useful collection type in Dart is the Map type. A Map is an object that associates keys and values.</a:t>
            </a:r>
          </a:p>
          <a:p>
            <a:r>
              <a:rPr lang="en-GB" dirty="0"/>
              <a:t>Each key occurs only once, values can occur multiple times.</a:t>
            </a:r>
          </a:p>
          <a:p>
            <a:pPr lvl="1"/>
            <a:r>
              <a:rPr lang="en-GB" dirty="0">
                <a:latin typeface="Courier" pitchFamily="2" charset="0"/>
              </a:rPr>
              <a:t>var </a:t>
            </a:r>
            <a:r>
              <a:rPr lang="en-GB" dirty="0" err="1">
                <a:latin typeface="Courier" pitchFamily="2" charset="0"/>
              </a:rPr>
              <a:t>mapInferred</a:t>
            </a:r>
            <a:r>
              <a:rPr lang="en-GB" dirty="0">
                <a:latin typeface="Courier" pitchFamily="2" charset="0"/>
              </a:rPr>
              <a:t> = {2: 'helium’, 10: 'neon’, 18: 'argon’}; //Type inferred</a:t>
            </a:r>
          </a:p>
          <a:p>
            <a:pPr lvl="1"/>
            <a:r>
              <a:rPr lang="en-GB" dirty="0">
                <a:latin typeface="Courier" pitchFamily="2" charset="0"/>
              </a:rPr>
              <a:t>Map&lt;int, String&gt; </a:t>
            </a:r>
            <a:r>
              <a:rPr lang="en-GB" dirty="0" err="1">
                <a:latin typeface="Courier" pitchFamily="2" charset="0"/>
              </a:rPr>
              <a:t>mapNotInferred</a:t>
            </a:r>
            <a:r>
              <a:rPr lang="en-GB" dirty="0">
                <a:latin typeface="Courier" pitchFamily="2" charset="0"/>
              </a:rPr>
              <a:t> = {2: 'helium’, 10: 'neon’, 18: 'argon'}; //Type not inferred</a:t>
            </a:r>
          </a:p>
          <a:p>
            <a:pPr lvl="1"/>
            <a:r>
              <a:rPr lang="en-GB" dirty="0">
                <a:latin typeface="Courier" pitchFamily="2" charset="0"/>
              </a:rPr>
              <a:t>assert(</a:t>
            </a:r>
            <a:r>
              <a:rPr lang="en-GB" dirty="0" err="1">
                <a:latin typeface="Courier" pitchFamily="2" charset="0"/>
              </a:rPr>
              <a:t>mapInferred</a:t>
            </a:r>
            <a:r>
              <a:rPr lang="en-GB" dirty="0">
                <a:latin typeface="Courier" pitchFamily="2" charset="0"/>
              </a:rPr>
              <a:t> == </a:t>
            </a:r>
            <a:r>
              <a:rPr lang="en-GB" dirty="0" err="1">
                <a:latin typeface="Courier" pitchFamily="2" charset="0"/>
              </a:rPr>
              <a:t>mapNotInferred</a:t>
            </a:r>
            <a:r>
              <a:rPr lang="en-GB" dirty="0">
                <a:latin typeface="Courier" pitchFamily="2" charset="0"/>
              </a:rPr>
              <a:t>);</a:t>
            </a:r>
          </a:p>
          <a:p>
            <a:r>
              <a:rPr lang="en-GB" dirty="0"/>
              <a:t>Elements of a Map can be accessed via the key.</a:t>
            </a:r>
          </a:p>
          <a:p>
            <a:pPr lvl="1"/>
            <a:r>
              <a:rPr lang="en-GB" dirty="0">
                <a:latin typeface="Courier" pitchFamily="2" charset="0"/>
              </a:rPr>
              <a:t>print(</a:t>
            </a:r>
            <a:r>
              <a:rPr lang="en-GB" dirty="0" err="1">
                <a:latin typeface="Courier" pitchFamily="2" charset="0"/>
              </a:rPr>
              <a:t>mapInferred</a:t>
            </a:r>
            <a:r>
              <a:rPr lang="en-GB" dirty="0">
                <a:latin typeface="Courier" pitchFamily="2" charset="0"/>
              </a:rPr>
              <a:t>[2]); //This will print 'helium'</a:t>
            </a:r>
          </a:p>
          <a:p>
            <a:r>
              <a:rPr lang="en-GB" dirty="0"/>
              <a:t>It is possible to add key-value pairs to the Map by simply</a:t>
            </a:r>
          </a:p>
          <a:p>
            <a:pPr lvl="1"/>
            <a:r>
              <a:rPr lang="en-GB" dirty="0" err="1"/>
              <a:t>mapInferred</a:t>
            </a:r>
            <a:r>
              <a:rPr lang="en-GB" dirty="0"/>
              <a:t>[1] = 'hydrogen';</a:t>
            </a:r>
          </a:p>
          <a:p>
            <a:r>
              <a:rPr lang="en-GB" dirty="0"/>
              <a:t>Values of a Map can be overwritten </a:t>
            </a:r>
          </a:p>
          <a:p>
            <a:pPr lvl="1"/>
            <a:r>
              <a:rPr lang="en-GB" dirty="0" err="1"/>
              <a:t>mapInferred</a:t>
            </a:r>
            <a:r>
              <a:rPr lang="en-GB" dirty="0"/>
              <a:t>[1] = 'H';</a:t>
            </a:r>
          </a:p>
          <a:p>
            <a:r>
              <a:rPr lang="en-GB" dirty="0"/>
              <a:t>Handy features are also present for Maps</a:t>
            </a:r>
          </a:p>
          <a:p>
            <a:r>
              <a:rPr lang="en-GB" dirty="0">
                <a:latin typeface="Courier" pitchFamily="2" charset="0"/>
              </a:rPr>
              <a:t>print(</a:t>
            </a:r>
            <a:r>
              <a:rPr lang="en-GB" dirty="0" err="1">
                <a:latin typeface="Courier" pitchFamily="2" charset="0"/>
              </a:rPr>
              <a:t>mapInferred.length</a:t>
            </a:r>
            <a:r>
              <a:rPr lang="en-GB" dirty="0">
                <a:latin typeface="Courier" pitchFamily="2" charset="0"/>
              </a:rPr>
              <a:t>); //This will print the length of the Map</a:t>
            </a:r>
          </a:p>
          <a:p>
            <a:r>
              <a:rPr lang="en-GB" dirty="0">
                <a:latin typeface="Courier" pitchFamily="2" charset="0"/>
              </a:rPr>
              <a:t>print(</a:t>
            </a:r>
            <a:r>
              <a:rPr lang="en-GB" dirty="0" err="1">
                <a:latin typeface="Courier" pitchFamily="2" charset="0"/>
              </a:rPr>
              <a:t>mapInferred.containsKey</a:t>
            </a:r>
            <a:r>
              <a:rPr lang="en-GB" dirty="0">
                <a:latin typeface="Courier" pitchFamily="2" charset="0"/>
              </a:rPr>
              <a:t>(2)); //This will check is a key exists in the Map</a:t>
            </a:r>
          </a:p>
          <a:p>
            <a:r>
              <a:rPr lang="en-GB" dirty="0"/>
              <a:t>There’s a lot more…</a:t>
            </a:r>
          </a:p>
          <a:p>
            <a:pPr lvl="1"/>
            <a:endParaRPr lang="en-GB" dirty="0">
              <a:latin typeface="Courier" pitchFamily="2" charset="0"/>
            </a:endParaRPr>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lab_02-dart_101_part_1/04-built_in_types.dart</a:t>
            </a:r>
          </a:p>
        </p:txBody>
      </p:sp>
    </p:spTree>
    <p:extLst>
      <p:ext uri="{BB962C8B-B14F-4D97-AF65-F5344CB8AC3E}">
        <p14:creationId xmlns:p14="http://schemas.microsoft.com/office/powerpoint/2010/main" val="279808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t>Dart &amp; Hello, world!</a:t>
            </a:r>
          </a:p>
          <a:p>
            <a:r>
              <a:rPr lang="en-IT" dirty="0"/>
              <a:t>Variables</a:t>
            </a:r>
          </a:p>
          <a:p>
            <a:r>
              <a:rPr lang="en-IT" dirty="0"/>
              <a:t>Null-safety</a:t>
            </a:r>
          </a:p>
          <a:p>
            <a:r>
              <a:rPr lang="en-IT" dirty="0"/>
              <a:t>Built-in types</a:t>
            </a:r>
          </a:p>
          <a:p>
            <a:r>
              <a:rPr lang="en-IT" dirty="0"/>
              <a:t>Functions</a:t>
            </a:r>
          </a:p>
          <a:p>
            <a:r>
              <a:rPr lang="en-IT" dirty="0"/>
              <a:t>Operators</a:t>
            </a:r>
          </a:p>
          <a:p>
            <a:r>
              <a:rPr lang="en-IT" dirty="0"/>
              <a:t>Control flow constructs</a:t>
            </a:r>
          </a:p>
          <a:p>
            <a:endParaRPr lang="en-IT" dirty="0"/>
          </a:p>
          <a:p>
            <a:r>
              <a:rPr lang="en-IT" dirty="0"/>
              <a:t>Exercises</a:t>
            </a:r>
          </a:p>
          <a:p>
            <a:r>
              <a:rPr lang="en-IT" dirty="0"/>
              <a:t>Homework</a:t>
            </a:r>
          </a:p>
          <a:p>
            <a:r>
              <a:rPr lang="en-IT" dirty="0"/>
              <a:t>Resources</a:t>
            </a:r>
          </a:p>
        </p:txBody>
      </p:sp>
    </p:spTree>
    <p:extLst>
      <p:ext uri="{BB962C8B-B14F-4D97-AF65-F5344CB8AC3E}">
        <p14:creationId xmlns:p14="http://schemas.microsoft.com/office/powerpoint/2010/main" val="395630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b="1" dirty="0"/>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3846592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0000" lnSpcReduction="20000"/>
          </a:bodyPr>
          <a:lstStyle/>
          <a:p>
            <a:r>
              <a:rPr lang="en-GB" dirty="0"/>
              <a:t>To implement a function you can use the syntax</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i="1" dirty="0" err="1">
                <a:latin typeface="Courier" pitchFamily="2" charset="0"/>
              </a:rPr>
              <a:t>functionBody</a:t>
            </a:r>
            <a:r>
              <a:rPr lang="en-GB" i="1" dirty="0">
                <a:latin typeface="Courier" pitchFamily="2" charset="0"/>
              </a:rPr>
              <a:t>}</a:t>
            </a:r>
            <a:r>
              <a:rPr lang="en-GB" dirty="0">
                <a:latin typeface="Courier" pitchFamily="2" charset="0"/>
              </a:rPr>
              <a:t>:</a:t>
            </a:r>
          </a:p>
          <a:p>
            <a:pPr lvl="1"/>
            <a:r>
              <a:rPr lang="en-GB" dirty="0">
                <a:latin typeface="Courier" pitchFamily="2" charset="0"/>
              </a:rPr>
              <a:t>double </a:t>
            </a:r>
            <a:r>
              <a:rPr lang="en-GB" dirty="0" err="1">
                <a:latin typeface="Courier" pitchFamily="2" charset="0"/>
              </a:rPr>
              <a:t>sumTwoNumbers</a:t>
            </a:r>
            <a:r>
              <a:rPr lang="en-GB" dirty="0">
                <a:latin typeface="Courier" pitchFamily="2" charset="0"/>
              </a:rPr>
              <a:t>(double a, double b){</a:t>
            </a:r>
            <a:br>
              <a:rPr lang="en-GB" dirty="0">
                <a:latin typeface="Courier" pitchFamily="2" charset="0"/>
              </a:rPr>
            </a:br>
            <a:r>
              <a:rPr lang="en-GB" dirty="0">
                <a:latin typeface="Courier" pitchFamily="2" charset="0"/>
              </a:rPr>
              <a:t>	return a + b;</a:t>
            </a:r>
            <a:br>
              <a:rPr lang="en-GB" dirty="0">
                <a:latin typeface="Courier" pitchFamily="2" charset="0"/>
              </a:rPr>
            </a:br>
            <a:r>
              <a:rPr lang="en-GB" dirty="0">
                <a:latin typeface="Courier" pitchFamily="2" charset="0"/>
              </a:rPr>
              <a:t>}//</a:t>
            </a:r>
            <a:r>
              <a:rPr lang="en-GB" dirty="0" err="1">
                <a:latin typeface="Courier" pitchFamily="2" charset="0"/>
              </a:rPr>
              <a:t>sumTwoNumbers</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a:t>
            </a:r>
            <a:r>
              <a:rPr lang="en-GB" dirty="0">
                <a:latin typeface="Courier" pitchFamily="2" charset="0"/>
              </a:rPr>
              <a:t>(3,4)); //This will print '7.0'</a:t>
            </a:r>
            <a:br>
              <a:rPr lang="en-GB" dirty="0">
                <a:latin typeface="Courier" pitchFamily="2" charset="0"/>
              </a:rPr>
            </a:br>
            <a:r>
              <a:rPr lang="en-GB" dirty="0">
                <a:latin typeface="Courier" pitchFamily="2" charset="0"/>
              </a:rPr>
              <a:t>}//main</a:t>
            </a:r>
          </a:p>
          <a:p>
            <a:pPr lvl="1"/>
            <a:endParaRPr lang="en-GB" dirty="0">
              <a:latin typeface="Courier" pitchFamily="2" charset="0"/>
            </a:endParaRPr>
          </a:p>
          <a:p>
            <a:r>
              <a:rPr lang="en-GB" dirty="0"/>
              <a:t>Dart is truly object-oriented: even functions are objects of type Functions. This means that they can be an input of another function:</a:t>
            </a:r>
          </a:p>
          <a:p>
            <a:pPr lvl="1"/>
            <a:r>
              <a:rPr lang="en-GB" dirty="0">
                <a:latin typeface="Courier" pitchFamily="2" charset="0"/>
              </a:rPr>
              <a:t>double </a:t>
            </a:r>
            <a:r>
              <a:rPr lang="en-GB" dirty="0" err="1">
                <a:latin typeface="Courier" pitchFamily="2" charset="0"/>
              </a:rPr>
              <a:t>doSomethingWithNumbers</a:t>
            </a:r>
            <a:r>
              <a:rPr lang="en-GB" dirty="0">
                <a:latin typeface="Courier" pitchFamily="2" charset="0"/>
              </a:rPr>
              <a:t>(Function foo, double a, double b){</a:t>
            </a:r>
            <a:br>
              <a:rPr lang="en-GB" dirty="0">
                <a:latin typeface="Courier" pitchFamily="2" charset="0"/>
              </a:rPr>
            </a:br>
            <a:r>
              <a:rPr lang="en-GB" dirty="0">
                <a:latin typeface="Courier" pitchFamily="2" charset="0"/>
              </a:rPr>
              <a:t>	return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a:t>
            </a:r>
            <a:r>
              <a:rPr lang="en-GB" dirty="0" err="1">
                <a:latin typeface="Courier" pitchFamily="2" charset="0"/>
              </a:rPr>
              <a:t>doSomeThingWithNumbers</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br>
              <a:rPr lang="en-GB" dirty="0">
                <a:latin typeface="Courier" pitchFamily="2" charset="0"/>
              </a:rPr>
            </a:br>
            <a:endParaRPr lang="en-GB" dirty="0">
              <a:latin typeface="Courier" pitchFamily="2" charset="0"/>
            </a:endParaRPr>
          </a:p>
          <a:p>
            <a:r>
              <a:rPr lang="en-GB" dirty="0"/>
              <a:t>For functions that contain just one expression, you can use the 'arrow syntax’:</a:t>
            </a:r>
          </a:p>
          <a:p>
            <a:pPr lvl="1"/>
            <a:r>
              <a:rPr lang="en-GB" dirty="0">
                <a:latin typeface="Courier" pitchFamily="2" charset="0"/>
              </a:rPr>
              <a:t>double </a:t>
            </a:r>
            <a:r>
              <a:rPr lang="en-GB" dirty="0" err="1">
                <a:latin typeface="Courier" pitchFamily="2" charset="0"/>
              </a:rPr>
              <a:t>doSomethingWithNumbersArrow</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doSomethingWithNumbersArrow</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p>
        </p:txBody>
      </p:sp>
    </p:spTree>
    <p:extLst>
      <p:ext uri="{BB962C8B-B14F-4D97-AF65-F5344CB8AC3E}">
        <p14:creationId xmlns:p14="http://schemas.microsoft.com/office/powerpoint/2010/main" val="78350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 function can have any number of </a:t>
            </a:r>
            <a:r>
              <a:rPr lang="en-GB" i="1" dirty="0"/>
              <a:t>required positional</a:t>
            </a:r>
            <a:r>
              <a:rPr lang="en-GB" dirty="0"/>
              <a:t> parameters. </a:t>
            </a:r>
          </a:p>
          <a:p>
            <a:endParaRPr lang="en-GB" dirty="0"/>
          </a:p>
          <a:p>
            <a:r>
              <a:rPr lang="en-GB" dirty="0"/>
              <a:t>These can be followed either by </a:t>
            </a:r>
            <a:r>
              <a:rPr lang="en-GB" i="1" dirty="0"/>
              <a:t>named</a:t>
            </a:r>
            <a:r>
              <a:rPr lang="en-GB" dirty="0"/>
              <a:t> parameters or by </a:t>
            </a:r>
            <a:r>
              <a:rPr lang="en-GB" i="1" dirty="0"/>
              <a:t>optional positional</a:t>
            </a:r>
            <a:r>
              <a:rPr lang="en-GB" dirty="0"/>
              <a:t> parameters (but not both).</a:t>
            </a:r>
          </a:p>
          <a:p>
            <a:endParaRPr lang="en-GB" dirty="0"/>
          </a:p>
          <a:p>
            <a:r>
              <a:rPr lang="en-GB" dirty="0"/>
              <a:t>Named parameters can be specified using </a:t>
            </a:r>
            <a:r>
              <a:rPr lang="en-GB" b="1" dirty="0"/>
              <a:t>braces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typeNamedParam1 nameNamedParam1,…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latin typeface="Courier" pitchFamily="2" charset="0"/>
            </a:endParaRPr>
          </a:p>
          <a:p>
            <a:r>
              <a:rPr lang="en-GB" dirty="0"/>
              <a:t>Optional positional parameters can be specified using </a:t>
            </a:r>
            <a:r>
              <a:rPr lang="en-GB" b="1" dirty="0"/>
              <a:t>brackets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typeOptPosParam1 nameOptPosParam1,…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p>
          <a:p>
            <a:endParaRPr lang="en-GB" dirty="0"/>
          </a:p>
        </p:txBody>
      </p:sp>
    </p:spTree>
    <p:extLst>
      <p:ext uri="{BB962C8B-B14F-4D97-AF65-F5344CB8AC3E}">
        <p14:creationId xmlns:p14="http://schemas.microsoft.com/office/powerpoint/2010/main" val="159366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lnSpcReduction="10000"/>
          </a:bodyPr>
          <a:lstStyle/>
          <a:p>
            <a:r>
              <a:rPr lang="en-GB" dirty="0"/>
              <a:t>Example of function with named parameters</a:t>
            </a:r>
          </a:p>
          <a:p>
            <a:pPr lvl="1"/>
            <a:r>
              <a:rPr lang="en-GB" dirty="0">
                <a:latin typeface="Courier" pitchFamily="2" charset="0"/>
              </a:rPr>
              <a:t>double </a:t>
            </a:r>
            <a:r>
              <a:rPr lang="en-GB" dirty="0" err="1">
                <a:latin typeface="Courier" pitchFamily="2" charset="0"/>
              </a:rPr>
              <a:t>doSomethingWithNumbersNamed</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b:4)); // This will print '7.0’</a:t>
            </a:r>
            <a:br>
              <a:rPr lang="en-GB" dirty="0">
                <a:latin typeface="Courier" pitchFamily="2" charset="0"/>
              </a:rPr>
            </a:br>
            <a:r>
              <a:rPr lang="en-GB" dirty="0">
                <a:latin typeface="Courier" pitchFamily="2" charset="0"/>
              </a:rPr>
              <a:t>}//main</a:t>
            </a:r>
          </a:p>
          <a:p>
            <a:pPr lvl="1"/>
            <a:endParaRPr lang="en-GB" dirty="0"/>
          </a:p>
          <a:p>
            <a:r>
              <a:rPr lang="en-GB" dirty="0"/>
              <a:t>Note that the parameters are nullable because they are optional. So, if not specified, their default value is null. This means that the following will fail:</a:t>
            </a:r>
          </a:p>
          <a:p>
            <a:pPr lvl="1"/>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try{</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 This fails</a:t>
            </a:r>
            <a:br>
              <a:rPr lang="en-GB" dirty="0">
                <a:latin typeface="Courier" pitchFamily="2" charset="0"/>
              </a:rPr>
            </a:br>
            <a:r>
              <a:rPr lang="en-GB" dirty="0">
                <a:latin typeface="Courier" pitchFamily="2" charset="0"/>
              </a:rPr>
              <a:t>	}catch(e){</a:t>
            </a:r>
            <a:br>
              <a:rPr lang="en-GB" dirty="0">
                <a:latin typeface="Courier" pitchFamily="2" charset="0"/>
              </a:rPr>
            </a:br>
            <a:r>
              <a:rPr lang="en-GB" dirty="0">
                <a:latin typeface="Courier" pitchFamily="2" charset="0"/>
              </a:rPr>
              <a:t>		print('This fails because the default value of b is null.’);</a:t>
            </a:r>
            <a:br>
              <a:rPr lang="en-GB" dirty="0">
                <a:latin typeface="Courier" pitchFamily="2" charset="0"/>
              </a:rPr>
            </a:br>
            <a:r>
              <a:rPr lang="en-GB" dirty="0">
                <a:latin typeface="Courier" pitchFamily="2" charset="0"/>
              </a:rPr>
              <a:t>	}//catch</a:t>
            </a:r>
            <a:br>
              <a:rPr lang="en-GB" dirty="0">
                <a:latin typeface="Courier" pitchFamily="2" charset="0"/>
              </a:rPr>
            </a:br>
            <a:r>
              <a:rPr lang="en-GB" dirty="0">
                <a:latin typeface="Courier" pitchFamily="2" charset="0"/>
              </a:rPr>
              <a:t>}//main</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527017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Named parameters can be marked as </a:t>
            </a:r>
            <a:r>
              <a:rPr lang="en-GB" dirty="0">
                <a:latin typeface="Courier" pitchFamily="2" charset="0"/>
              </a:rPr>
              <a:t>required</a:t>
            </a:r>
            <a:r>
              <a:rPr lang="en-GB" dirty="0"/>
              <a:t> to avoid them to be optional.</a:t>
            </a:r>
          </a:p>
          <a:p>
            <a:pPr lvl="1"/>
            <a:r>
              <a:rPr lang="en-GB" dirty="0">
                <a:latin typeface="Courier" pitchFamily="2" charset="0"/>
              </a:rPr>
              <a:t>double </a:t>
            </a:r>
            <a:r>
              <a:rPr lang="en-GB" dirty="0" err="1">
                <a:latin typeface="Courier" pitchFamily="2" charset="0"/>
              </a:rPr>
              <a:t>sumTwoNumbersNamed</a:t>
            </a:r>
            <a:r>
              <a:rPr lang="en-GB" dirty="0">
                <a:latin typeface="Courier" pitchFamily="2" charset="0"/>
              </a:rPr>
              <a:t>({required double a, required double b})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sumTwoNumbersNamed</a:t>
            </a:r>
            <a:r>
              <a:rPr lang="en-GB" dirty="0">
                <a:latin typeface="Courier" pitchFamily="2" charset="0"/>
              </a:rPr>
              <a:t>(a:3, b:4)); // This will print '7.0’</a:t>
            </a:r>
            <a:br>
              <a:rPr lang="en-GB" dirty="0">
                <a:latin typeface="Courier" pitchFamily="2" charset="0"/>
              </a:rPr>
            </a:br>
            <a:r>
              <a:rPr lang="en-GB" dirty="0">
                <a:latin typeface="Courier" pitchFamily="2" charset="0"/>
              </a:rPr>
              <a:t>}//main</a:t>
            </a:r>
          </a:p>
          <a:p>
            <a:r>
              <a:rPr lang="en-GB" dirty="0"/>
              <a:t>Note that we can remove the nullable type now.</a:t>
            </a:r>
          </a:p>
          <a:p>
            <a:r>
              <a:rPr lang="en-GB" dirty="0"/>
              <a:t>We can specify default values for named parameters:</a:t>
            </a:r>
          </a:p>
          <a:p>
            <a:pPr lvl="1"/>
            <a:r>
              <a:rPr lang="en-GB" dirty="0">
                <a:latin typeface="Courier" pitchFamily="2" charset="0"/>
              </a:rPr>
              <a:t>double </a:t>
            </a:r>
            <a:r>
              <a:rPr lang="en-GB" dirty="0" err="1">
                <a:latin typeface="Courier" pitchFamily="2" charset="0"/>
              </a:rPr>
              <a:t>sumTwoNumbersDefaultNamed</a:t>
            </a:r>
            <a:r>
              <a:rPr lang="en-GB" dirty="0">
                <a:latin typeface="Courier" pitchFamily="2" charset="0"/>
              </a:rPr>
              <a:t>({required double a, double b = 0})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sumTwoNumbersDefaultNamed</a:t>
            </a:r>
            <a:r>
              <a:rPr lang="en-GB" dirty="0">
                <a:latin typeface="Courier" pitchFamily="2" charset="0"/>
              </a:rPr>
              <a:t>(a:3)); // This will print ‘3.0’</a:t>
            </a:r>
            <a:br>
              <a:rPr lang="en-GB" dirty="0">
                <a:latin typeface="Courier" pitchFamily="2" charset="0"/>
              </a:rPr>
            </a:br>
            <a:r>
              <a:rPr lang="en-GB" dirty="0">
                <a:latin typeface="Courier" pitchFamily="2" charset="0"/>
              </a:rPr>
              <a:t>}//main</a:t>
            </a:r>
          </a:p>
          <a:p>
            <a:pPr lvl="1"/>
            <a:endParaRPr lang="en-GB" dirty="0"/>
          </a:p>
          <a:p>
            <a:pPr marL="457200" lvl="1" indent="0">
              <a:buNone/>
            </a:pPr>
            <a:endParaRPr lang="en-GB" dirty="0"/>
          </a:p>
        </p:txBody>
      </p:sp>
    </p:spTree>
    <p:extLst>
      <p:ext uri="{BB962C8B-B14F-4D97-AF65-F5344CB8AC3E}">
        <p14:creationId xmlns:p14="http://schemas.microsoft.com/office/powerpoint/2010/main" val="297422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Optional positional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anticipated, it is possible to specify optional positional parameters:</a:t>
            </a:r>
          </a:p>
          <a:p>
            <a:pPr lvl="1"/>
            <a:r>
              <a:rPr lang="en-GB" dirty="0">
                <a:latin typeface="Courier" pitchFamily="2" charset="0"/>
              </a:rPr>
              <a:t>String </a:t>
            </a:r>
            <a:r>
              <a:rPr lang="en-GB" dirty="0" err="1">
                <a:latin typeface="Courier" pitchFamily="2" charset="0"/>
              </a:rPr>
              <a:t>sayHi</a:t>
            </a:r>
            <a:r>
              <a:rPr lang="en-GB" dirty="0">
                <a:latin typeface="Courier" pitchFamily="2" charset="0"/>
              </a:rPr>
              <a:t>([String? name]){</a:t>
            </a:r>
            <a:br>
              <a:rPr lang="en-GB" dirty="0">
                <a:latin typeface="Courier" pitchFamily="2" charset="0"/>
              </a:rPr>
            </a:br>
            <a:r>
              <a:rPr lang="en-GB" dirty="0">
                <a:latin typeface="Courier" pitchFamily="2" charset="0"/>
              </a:rPr>
              <a:t>	if(name != null){</a:t>
            </a:r>
            <a:br>
              <a:rPr lang="en-GB" dirty="0">
                <a:latin typeface="Courier" pitchFamily="2" charset="0"/>
              </a:rPr>
            </a:br>
            <a:r>
              <a:rPr lang="en-GB" dirty="0">
                <a:latin typeface="Courier" pitchFamily="2" charset="0"/>
              </a:rPr>
              <a:t>		return 'Hi ' + name + ‘!’;</a:t>
            </a:r>
            <a:br>
              <a:rPr lang="en-GB" dirty="0">
                <a:latin typeface="Courier" pitchFamily="2" charset="0"/>
              </a:rPr>
            </a:br>
            <a:r>
              <a:rPr lang="en-GB" dirty="0">
                <a:latin typeface="Courier" pitchFamily="2" charset="0"/>
              </a:rPr>
              <a:t>	}//if</a:t>
            </a:r>
            <a:br>
              <a:rPr lang="en-GB" dirty="0">
                <a:latin typeface="Courier" pitchFamily="2" charset="0"/>
              </a:rPr>
            </a:br>
            <a:r>
              <a:rPr lang="en-GB" dirty="0">
                <a:latin typeface="Courier" pitchFamily="2" charset="0"/>
              </a:rPr>
              <a:t>	return ‘Hi!’;</a:t>
            </a:r>
            <a:br>
              <a:rPr lang="en-GB" dirty="0">
                <a:latin typeface="Courier" pitchFamily="2" charset="0"/>
              </a:rPr>
            </a:br>
            <a:r>
              <a:rPr lang="en-GB" dirty="0">
                <a:latin typeface="Courier" pitchFamily="2" charset="0"/>
              </a:rPr>
              <a:t>}//</a:t>
            </a:r>
            <a:r>
              <a:rPr lang="en-GB" dirty="0" err="1">
                <a:latin typeface="Courier" pitchFamily="2" charset="0"/>
              </a:rPr>
              <a:t>sayHi</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r>
              <a:rPr lang="en-GB" dirty="0"/>
              <a:t>We can specify default values for optional positional parameters:</a:t>
            </a:r>
          </a:p>
          <a:p>
            <a:pPr lvl="1"/>
            <a:r>
              <a:rPr lang="en-GB" dirty="0">
                <a:latin typeface="Courier" pitchFamily="2" charset="0"/>
              </a:rPr>
              <a:t>String </a:t>
            </a:r>
            <a:r>
              <a:rPr lang="en-GB" dirty="0" err="1">
                <a:latin typeface="Courier" pitchFamily="2" charset="0"/>
              </a:rPr>
              <a:t>sayHiDefault</a:t>
            </a:r>
            <a:r>
              <a:rPr lang="en-GB" dirty="0">
                <a:latin typeface="Courier" pitchFamily="2" charset="0"/>
              </a:rPr>
              <a:t>([String name = ‘’]) =&gt; 'Hi ' + name;</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pPr marL="457200" lvl="1" indent="0">
              <a:buNone/>
            </a:pPr>
            <a:endParaRPr lang="en-GB" dirty="0">
              <a:latin typeface="Courier" pitchFamily="2" charset="0"/>
            </a:endParaRPr>
          </a:p>
          <a:p>
            <a:endParaRPr lang="en-GB" dirty="0"/>
          </a:p>
          <a:p>
            <a:pPr lvl="1"/>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lab_02-dart_101_part_1/05-functions.dart</a:t>
            </a:r>
          </a:p>
        </p:txBody>
      </p:sp>
    </p:spTree>
    <p:extLst>
      <p:ext uri="{BB962C8B-B14F-4D97-AF65-F5344CB8AC3E}">
        <p14:creationId xmlns:p14="http://schemas.microsoft.com/office/powerpoint/2010/main" val="394661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b="1" dirty="0"/>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892419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operators:</a:t>
            </a:r>
          </a:p>
          <a:p>
            <a:pPr lvl="1"/>
            <a:r>
              <a:rPr lang="en-GB" dirty="0"/>
              <a:t>Arithmetic</a:t>
            </a:r>
          </a:p>
          <a:p>
            <a:pPr lvl="1"/>
            <a:r>
              <a:rPr lang="en-GB" dirty="0"/>
              <a:t>Prefix, postfix</a:t>
            </a:r>
          </a:p>
          <a:p>
            <a:pPr lvl="1"/>
            <a:r>
              <a:rPr lang="en-GB" dirty="0"/>
              <a:t>Relational</a:t>
            </a:r>
          </a:p>
          <a:p>
            <a:pPr lvl="1"/>
            <a:r>
              <a:rPr lang="en-GB" dirty="0"/>
              <a:t>Logical</a:t>
            </a:r>
          </a:p>
          <a:p>
            <a:pPr lvl="1"/>
            <a:r>
              <a:rPr lang="en-GB" dirty="0"/>
              <a:t>Type tester</a:t>
            </a:r>
          </a:p>
          <a:p>
            <a:pPr lvl="1"/>
            <a:r>
              <a:rPr lang="en-GB" dirty="0"/>
              <a:t>Many others…</a:t>
            </a:r>
          </a:p>
          <a:p>
            <a:pPr marL="457200" lvl="1" indent="0">
              <a:buNone/>
            </a:pPr>
            <a:endParaRPr lang="en-GB" dirty="0">
              <a:latin typeface="Courier" pitchFamily="2" charset="0"/>
            </a:endParaRPr>
          </a:p>
          <a:p>
            <a:endParaRPr lang="en-GB" dirty="0"/>
          </a:p>
          <a:p>
            <a:pPr lvl="1"/>
            <a:endParaRPr lang="en-GB" dirty="0"/>
          </a:p>
        </p:txBody>
      </p:sp>
    </p:spTree>
    <p:extLst>
      <p:ext uri="{BB962C8B-B14F-4D97-AF65-F5344CB8AC3E}">
        <p14:creationId xmlns:p14="http://schemas.microsoft.com/office/powerpoint/2010/main" val="1753404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Arithmetic</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pPr marL="0" indent="0">
              <a:buNone/>
            </a:pPr>
            <a:r>
              <a:rPr lang="en-GB" dirty="0">
                <a:latin typeface="Courier" pitchFamily="2" charset="0"/>
              </a:rPr>
              <a:t>import '</a:t>
            </a:r>
            <a:r>
              <a:rPr lang="en-GB" dirty="0" err="1">
                <a:latin typeface="Courier" pitchFamily="2" charset="0"/>
              </a:rPr>
              <a:t>dart:math</a:t>
            </a:r>
            <a:r>
              <a:rPr lang="en-GB" dirty="0">
                <a:latin typeface="Courier" pitchFamily="2" charset="0"/>
              </a:rPr>
              <a:t>’;</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double a = 4;</a:t>
            </a:r>
          </a:p>
          <a:p>
            <a:pPr marL="342900" lvl="1" indent="0">
              <a:buNone/>
            </a:pPr>
            <a:r>
              <a:rPr lang="en-GB" dirty="0">
                <a:latin typeface="Courier" pitchFamily="2" charset="0"/>
              </a:rPr>
              <a:t>double b = 5;</a:t>
            </a:r>
          </a:p>
          <a:p>
            <a:pPr marL="342900" lvl="1" indent="0">
              <a:buNone/>
            </a:pPr>
            <a:br>
              <a:rPr lang="en-GB" dirty="0">
                <a:latin typeface="Courier" pitchFamily="2" charset="0"/>
              </a:rPr>
            </a:br>
            <a:r>
              <a:rPr lang="en-GB" dirty="0">
                <a:latin typeface="Courier" pitchFamily="2" charset="0"/>
              </a:rPr>
              <a:t>// --- Arithmetic operators</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//Add: this will print '9.0'</a:t>
            </a:r>
          </a:p>
          <a:p>
            <a:pPr marL="342900" lvl="1" indent="0">
              <a:buNone/>
            </a:pPr>
            <a:r>
              <a:rPr lang="en-GB" dirty="0">
                <a:latin typeface="Courier" pitchFamily="2" charset="0"/>
              </a:rPr>
              <a:t>print(a-b); //Subtract: this will print '-1.0'</a:t>
            </a:r>
          </a:p>
          <a:p>
            <a:pPr marL="342900" lvl="1" indent="0">
              <a:buNone/>
            </a:pPr>
            <a:r>
              <a:rPr lang="en-GB" dirty="0">
                <a:latin typeface="Courier" pitchFamily="2" charset="0"/>
              </a:rPr>
              <a:t>print(a*b); //Multiply: this will print '20.0'</a:t>
            </a:r>
          </a:p>
          <a:p>
            <a:pPr marL="342900" lvl="1" indent="0">
              <a:buNone/>
            </a:pPr>
            <a:r>
              <a:rPr lang="en-GB" dirty="0">
                <a:latin typeface="Courier" pitchFamily="2" charset="0"/>
              </a:rPr>
              <a:t>print(a/b); //Divide: this will print '0.8'</a:t>
            </a:r>
          </a:p>
          <a:p>
            <a:pPr marL="342900" lvl="1" indent="0">
              <a:buNone/>
            </a:pPr>
            <a:r>
              <a:rPr lang="en-GB" dirty="0">
                <a:latin typeface="Courier" pitchFamily="2" charset="0"/>
              </a:rPr>
              <a:t>print(a~/b); //Integer division: this will print '0'</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//Remainder of the division: this will print '4.0'</a:t>
            </a:r>
          </a:p>
          <a:p>
            <a:pPr marL="342900" lvl="1" indent="0">
              <a:buNone/>
            </a:pPr>
            <a:br>
              <a:rPr lang="en-GB" dirty="0">
                <a:latin typeface="Courier" pitchFamily="2" charset="0"/>
              </a:rPr>
            </a:br>
            <a:r>
              <a:rPr lang="en-GB" dirty="0">
                <a:latin typeface="Courier" pitchFamily="2" charset="0"/>
              </a:rPr>
              <a:t>// --- Arithmetic operations using the </a:t>
            </a:r>
            <a:r>
              <a:rPr lang="en-GB" dirty="0" err="1">
                <a:latin typeface="Courier" pitchFamily="2" charset="0"/>
              </a:rPr>
              <a:t>dart:math</a:t>
            </a:r>
            <a:r>
              <a:rPr lang="en-GB" dirty="0">
                <a:latin typeface="Courier" pitchFamily="2" charset="0"/>
              </a:rPr>
              <a:t> library</a:t>
            </a:r>
          </a:p>
          <a:p>
            <a:pPr marL="342900" lvl="1" indent="0">
              <a:buNone/>
            </a:pPr>
            <a:r>
              <a:rPr lang="en-GB" dirty="0">
                <a:latin typeface="Courier" pitchFamily="2" charset="0"/>
              </a:rPr>
              <a:t>print(pow(</a:t>
            </a:r>
            <a:r>
              <a:rPr lang="en-GB" dirty="0" err="1">
                <a:latin typeface="Courier" pitchFamily="2" charset="0"/>
              </a:rPr>
              <a:t>a,b</a:t>
            </a:r>
            <a:r>
              <a:rPr lang="en-GB" dirty="0">
                <a:latin typeface="Courier" pitchFamily="2" charset="0"/>
              </a:rPr>
              <a:t>)); //Elevate: this will print '1024.0'</a:t>
            </a:r>
          </a:p>
          <a:p>
            <a:pPr marL="342900" lvl="1" indent="0">
              <a:buNone/>
            </a:pPr>
            <a:r>
              <a:rPr lang="en-GB" dirty="0">
                <a:latin typeface="Courier" pitchFamily="2" charset="0"/>
              </a:rPr>
              <a:t>print(log(a)); //Logarithm: this will print '1.38...'</a:t>
            </a:r>
          </a:p>
          <a:p>
            <a:pPr marL="342900" lvl="1" indent="0">
              <a:buNone/>
            </a:pPr>
            <a:r>
              <a:rPr lang="en-GB" dirty="0">
                <a:latin typeface="Courier" pitchFamily="2" charset="0"/>
              </a:rPr>
              <a:t>print(pi); //This will print the PI constant</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625904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Prefix, postfix</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int m = 0;</a:t>
            </a:r>
          </a:p>
          <a:p>
            <a:pPr marL="342900" lvl="1" indent="0">
              <a:buNone/>
            </a:pPr>
            <a:r>
              <a:rPr lang="en-GB" dirty="0">
                <a:latin typeface="Courier" pitchFamily="2" charset="0"/>
              </a:rPr>
              <a:t>int n = 0;</a:t>
            </a:r>
          </a:p>
          <a:p>
            <a:pPr marL="342900" lvl="1" indent="0">
              <a:buNone/>
            </a:pPr>
            <a:r>
              <a:rPr lang="en-GB" dirty="0">
                <a:latin typeface="Courier" pitchFamily="2" charset="0"/>
              </a:rPr>
              <a:t>n = m++; //First assigns to n the value of m, then it increments m</a:t>
            </a:r>
          </a:p>
          <a:p>
            <a:pPr marL="342900" lvl="1" indent="0">
              <a:buNone/>
            </a:pPr>
            <a:r>
              <a:rPr lang="en-GB" dirty="0">
                <a:latin typeface="Courier" pitchFamily="2" charset="0"/>
              </a:rPr>
              <a:t>print(m); //This will print '1'</a:t>
            </a:r>
          </a:p>
          <a:p>
            <a:pPr marL="342900" lvl="1" indent="0">
              <a:buNone/>
            </a:pPr>
            <a:r>
              <a:rPr lang="en-GB" dirty="0">
                <a:latin typeface="Courier" pitchFamily="2" charset="0"/>
              </a:rPr>
              <a:t>print(n); //This will print '0'</a:t>
            </a:r>
          </a:p>
          <a:p>
            <a:pPr marL="342900" lvl="1" indent="0">
              <a:buNone/>
            </a:pPr>
            <a:endParaRPr lang="en-GB" dirty="0">
              <a:latin typeface="Courier" pitchFamily="2" charset="0"/>
            </a:endParaRPr>
          </a:p>
          <a:p>
            <a:pPr marL="342900" lvl="1" indent="0">
              <a:buNone/>
            </a:pPr>
            <a:r>
              <a:rPr lang="en-GB" dirty="0">
                <a:latin typeface="Courier" pitchFamily="2" charset="0"/>
              </a:rPr>
              <a:t>n = ++m; //First increments the value of m, then assigns to n the value of m</a:t>
            </a:r>
          </a:p>
          <a:p>
            <a:pPr marL="342900" lvl="1" indent="0">
              <a:buNone/>
            </a:pPr>
            <a:r>
              <a:rPr lang="en-GB" dirty="0">
                <a:latin typeface="Courier" pitchFamily="2" charset="0"/>
              </a:rPr>
              <a:t>print(m); //This will print '2'</a:t>
            </a:r>
          </a:p>
          <a:p>
            <a:pPr marL="342900" lvl="1" indent="0">
              <a:buNone/>
            </a:pPr>
            <a:r>
              <a:rPr lang="en-GB" dirty="0">
                <a:latin typeface="Courier" pitchFamily="2" charset="0"/>
              </a:rPr>
              <a:t>print(n); //This will print '2’</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96411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b="1" dirty="0"/>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545740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int x = 0;</a:t>
            </a:r>
          </a:p>
          <a:p>
            <a:pPr marL="0" indent="0">
              <a:buNone/>
            </a:pPr>
            <a:r>
              <a:rPr lang="en-GB" dirty="0">
                <a:latin typeface="Courier" pitchFamily="2" charset="0"/>
              </a:rPr>
              <a:t>  int y = 1;</a:t>
            </a:r>
          </a:p>
          <a:p>
            <a:pPr marL="0" indent="0">
              <a:buNone/>
            </a:pPr>
            <a:r>
              <a:rPr lang="en-GB" dirty="0">
                <a:latin typeface="Courier" pitchFamily="2" charset="0"/>
              </a:rPr>
              <a:t>  print(x == y); //This will print 'false'</a:t>
            </a:r>
          </a:p>
          <a:p>
            <a:pPr marL="0" indent="0">
              <a:buNone/>
            </a:pPr>
            <a:r>
              <a:rPr lang="en-GB" dirty="0">
                <a:latin typeface="Courier" pitchFamily="2" charset="0"/>
              </a:rPr>
              <a:t>  print(x !=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394794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bool flag1 = true;</a:t>
            </a:r>
          </a:p>
          <a:p>
            <a:pPr marL="0" indent="0">
              <a:buNone/>
            </a:pPr>
            <a:r>
              <a:rPr lang="en-GB" dirty="0">
                <a:latin typeface="Courier" pitchFamily="2" charset="0"/>
              </a:rPr>
              <a:t>  bool flag2 = false;</a:t>
            </a:r>
          </a:p>
          <a:p>
            <a:pPr marL="0" indent="0">
              <a:buNone/>
            </a:pPr>
            <a:r>
              <a:rPr lang="en-GB" dirty="0">
                <a:latin typeface="Courier" pitchFamily="2" charset="0"/>
              </a:rPr>
              <a:t>  print(flag1 &amp;&amp; flag2); //AND: This will print 'false'</a:t>
            </a:r>
          </a:p>
          <a:p>
            <a:pPr marL="0" indent="0">
              <a:buNone/>
            </a:pPr>
            <a:r>
              <a:rPr lang="en-GB" dirty="0">
                <a:latin typeface="Courier" pitchFamily="2" charset="0"/>
              </a:rPr>
              <a:t>  print(flag1 || flag2); //OR: This will print 'true'</a:t>
            </a:r>
          </a:p>
          <a:p>
            <a:pPr marL="0" indent="0">
              <a:buNone/>
            </a:pPr>
            <a:r>
              <a:rPr lang="en-GB" dirty="0">
                <a:latin typeface="Courier" pitchFamily="2" charset="0"/>
              </a:rPr>
              <a:t>  print(!flag1); //NOT: This will print 'false'</a:t>
            </a:r>
          </a:p>
          <a:p>
            <a:pPr marL="0" indent="0">
              <a:buNone/>
            </a:pPr>
            <a:r>
              <a:rPr lang="en-GB" dirty="0">
                <a:latin typeface="Courier" pitchFamily="2" charset="0"/>
              </a:rPr>
              <a:t>  print(flag1 ? 'Hello' : 'World'); //Ternary operator: 	This will print 'Hello’</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3413106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Type tester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double c = 0;</a:t>
            </a:r>
          </a:p>
          <a:p>
            <a:pPr marL="0" indent="0">
              <a:buNone/>
            </a:pPr>
            <a:r>
              <a:rPr lang="en-GB" dirty="0">
                <a:latin typeface="Courier" pitchFamily="2" charset="0"/>
              </a:rPr>
              <a:t>  print(c is double); //This will print 'false'</a:t>
            </a:r>
          </a:p>
          <a:p>
            <a:pPr marL="0" indent="0">
              <a:buNone/>
            </a:pPr>
            <a:r>
              <a:rPr lang="en-GB" dirty="0">
                <a:latin typeface="Courier" pitchFamily="2" charset="0"/>
              </a:rPr>
              <a:t>  print(c is! double);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8EB6449-C6D0-7143-BAD2-011D42B6E4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lab_02-dart_101_part_1/06-operators.dart</a:t>
            </a:r>
          </a:p>
        </p:txBody>
      </p:sp>
    </p:spTree>
    <p:extLst>
      <p:ext uri="{BB962C8B-B14F-4D97-AF65-F5344CB8AC3E}">
        <p14:creationId xmlns:p14="http://schemas.microsoft.com/office/powerpoint/2010/main" val="1684855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b="1" dirty="0"/>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139569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constructs to control the program flow:</a:t>
            </a:r>
          </a:p>
          <a:p>
            <a:pPr lvl="1"/>
            <a:r>
              <a:rPr lang="en-GB" dirty="0"/>
              <a:t>If-Else</a:t>
            </a:r>
          </a:p>
          <a:p>
            <a:pPr lvl="1"/>
            <a:r>
              <a:rPr lang="en-GB" dirty="0"/>
              <a:t>For</a:t>
            </a:r>
          </a:p>
          <a:p>
            <a:pPr lvl="1"/>
            <a:r>
              <a:rPr lang="en-GB" dirty="0"/>
              <a:t>While</a:t>
            </a:r>
          </a:p>
          <a:p>
            <a:pPr lvl="1"/>
            <a:r>
              <a:rPr lang="en-GB" dirty="0"/>
              <a:t>Do-While</a:t>
            </a:r>
          </a:p>
          <a:p>
            <a:pPr lvl="1"/>
            <a:r>
              <a:rPr lang="en-GB" dirty="0"/>
              <a:t>Break</a:t>
            </a:r>
          </a:p>
          <a:p>
            <a:pPr lvl="1"/>
            <a:r>
              <a:rPr lang="en-GB" dirty="0"/>
              <a:t>Continue</a:t>
            </a:r>
          </a:p>
          <a:p>
            <a:pPr lvl="1"/>
            <a:r>
              <a:rPr lang="en-GB" dirty="0"/>
              <a:t>Switch-Case</a:t>
            </a:r>
          </a:p>
          <a:p>
            <a:pPr lvl="1"/>
            <a:r>
              <a:rPr lang="en-GB" dirty="0"/>
              <a:t>Try-Catch-Finally</a:t>
            </a:r>
          </a:p>
          <a:p>
            <a:endParaRPr lang="en-GB" dirty="0"/>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33025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If-Else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r>
              <a:rPr lang="en-GB" dirty="0">
                <a:latin typeface="Courier" pitchFamily="2" charset="0"/>
              </a:rPr>
              <a:t>	</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//a has 0 value.</a:t>
            </a:r>
          </a:p>
          <a:p>
            <a:pPr marL="342900" lvl="1" indent="0">
              <a:buNone/>
            </a:pPr>
            <a:r>
              <a:rPr lang="en-GB" dirty="0">
                <a:latin typeface="Courier" pitchFamily="2" charset="0"/>
              </a:rPr>
              <a:t>int a = 0;</a:t>
            </a:r>
          </a:p>
          <a:p>
            <a:pPr marL="342900" lvl="1" indent="0">
              <a:buNone/>
            </a:pPr>
            <a:r>
              <a:rPr lang="en-GB" b="1" dirty="0">
                <a:latin typeface="Courier" pitchFamily="2" charset="0"/>
              </a:rPr>
              <a:t>if(</a:t>
            </a:r>
            <a:r>
              <a:rPr lang="en-GB" dirty="0">
                <a:latin typeface="Courier" pitchFamily="2" charset="0"/>
              </a:rPr>
              <a:t>a == 0</a:t>
            </a:r>
            <a:r>
              <a:rPr lang="en-GB" b="1" dirty="0">
                <a:latin typeface="Courier" pitchFamily="2" charset="0"/>
              </a:rPr>
              <a:t>){</a:t>
            </a:r>
          </a:p>
          <a:p>
            <a:pPr marL="342900" lvl="1" indent="0">
              <a:buNone/>
            </a:pPr>
            <a:r>
              <a:rPr lang="en-GB" dirty="0">
                <a:latin typeface="Courier" pitchFamily="2" charset="0"/>
              </a:rPr>
              <a:t>	print('a has 0 value.');</a:t>
            </a:r>
          </a:p>
          <a:p>
            <a:pPr marL="342900" lvl="1" indent="0">
              <a:buNone/>
            </a:pPr>
            <a:r>
              <a:rPr lang="en-GB" b="1" dirty="0">
                <a:latin typeface="Courier" pitchFamily="2" charset="0"/>
              </a:rPr>
              <a:t>} else if(</a:t>
            </a:r>
            <a:r>
              <a:rPr lang="en-GB" dirty="0">
                <a:latin typeface="Courier" pitchFamily="2" charset="0"/>
              </a:rPr>
              <a:t>a &lt; 0</a:t>
            </a:r>
            <a:r>
              <a:rPr lang="en-GB" b="1" dirty="0">
                <a:latin typeface="Courier" pitchFamily="2" charset="0"/>
              </a:rPr>
              <a:t>){</a:t>
            </a:r>
          </a:p>
          <a:p>
            <a:pPr marL="342900" lvl="1" indent="0">
              <a:buNone/>
            </a:pPr>
            <a:r>
              <a:rPr lang="en-GB" dirty="0">
                <a:latin typeface="Courier" pitchFamily="2" charset="0"/>
              </a:rPr>
              <a:t>	print('a is negative.');</a:t>
            </a:r>
          </a:p>
          <a:p>
            <a:pPr marL="342900" lvl="1" indent="0">
              <a:buNone/>
            </a:pPr>
            <a:r>
              <a:rPr lang="en-GB" b="1" dirty="0">
                <a:latin typeface="Courier" pitchFamily="2" charset="0"/>
              </a:rPr>
              <a:t>} else {</a:t>
            </a:r>
          </a:p>
          <a:p>
            <a:pPr marL="342900" lvl="1" indent="0">
              <a:buNone/>
            </a:pPr>
            <a:r>
              <a:rPr lang="en-GB" dirty="0">
                <a:latin typeface="Courier" pitchFamily="2" charset="0"/>
              </a:rPr>
              <a:t>	print('a is positive.');</a:t>
            </a:r>
          </a:p>
          <a:p>
            <a:pPr marL="342900" lvl="1" indent="0">
              <a:buNone/>
            </a:pPr>
            <a:r>
              <a:rPr lang="en-GB" b="1" dirty="0">
                <a:latin typeface="Courier" pitchFamily="2" charset="0"/>
              </a:rPr>
              <a:t>}//if-else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E20AF15-975A-B94E-9578-111525B83118}"/>
              </a:ext>
            </a:extLst>
          </p:cNvPr>
          <p:cNvSpPr txBox="1">
            <a:spLocks/>
          </p:cNvSpPr>
          <p:nvPr/>
        </p:nvSpPr>
        <p:spPr>
          <a:xfrm>
            <a:off x="8101131" y="2063068"/>
            <a:ext cx="3340204" cy="320417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if(c1){</a:t>
            </a:r>
          </a:p>
          <a:p>
            <a:pPr marL="0" indent="0">
              <a:buNone/>
            </a:pPr>
            <a:r>
              <a:rPr lang="en-IT" sz="1600" b="1" dirty="0">
                <a:latin typeface="Courier" pitchFamily="2" charset="0"/>
                <a:ea typeface="Palatino" pitchFamily="2" charset="77"/>
              </a:rPr>
              <a:t>  run this if c1 is true;</a:t>
            </a:r>
          </a:p>
          <a:p>
            <a:pPr marL="0" indent="0">
              <a:buNone/>
            </a:pPr>
            <a:r>
              <a:rPr lang="en-IT" sz="1600" b="1" dirty="0">
                <a:latin typeface="Courier" pitchFamily="2" charset="0"/>
                <a:ea typeface="Palatino" pitchFamily="2" charset="77"/>
              </a:rPr>
              <a:t>} else if(c2){</a:t>
            </a:r>
          </a:p>
          <a:p>
            <a:pPr marL="0" indent="0">
              <a:buNone/>
            </a:pPr>
            <a:r>
              <a:rPr lang="en-IT" sz="1600" b="1" dirty="0">
                <a:latin typeface="Courier" pitchFamily="2" charset="0"/>
                <a:ea typeface="Palatino" pitchFamily="2" charset="77"/>
              </a:rPr>
              <a:t>  run this if c2 is true;</a:t>
            </a:r>
          </a:p>
          <a:p>
            <a:pPr marL="0" indent="0">
              <a:buNone/>
            </a:pPr>
            <a:r>
              <a:rPr lang="en-IT" sz="1600" b="1" dirty="0">
                <a:latin typeface="Courier" pitchFamily="2" charset="0"/>
                <a:ea typeface="Palatino" pitchFamily="2" charset="77"/>
              </a:rPr>
              <a:t>} else {</a:t>
            </a:r>
          </a:p>
          <a:p>
            <a:pPr marL="0" indent="0">
              <a:buNone/>
            </a:pPr>
            <a:r>
              <a:rPr lang="en-IT" sz="1600" b="1" dirty="0">
                <a:latin typeface="Courier" pitchFamily="2" charset="0"/>
                <a:ea typeface="Palatino" pitchFamily="2" charset="77"/>
              </a:rPr>
              <a:t>  run this otherwise;</a:t>
            </a:r>
          </a:p>
          <a:p>
            <a:pPr marL="0" indent="0">
              <a:buNone/>
            </a:pPr>
            <a:r>
              <a:rPr lang="en-IT" sz="1600" b="1" dirty="0">
                <a:latin typeface="Courier" pitchFamily="2" charset="0"/>
                <a:ea typeface="Palatino" pitchFamily="2" charset="77"/>
              </a:rPr>
              <a:t>}</a:t>
            </a:r>
            <a:endParaRPr lang="en-IT" sz="1600" dirty="0">
              <a:latin typeface="Courier" pitchFamily="2" charset="0"/>
              <a:ea typeface="Palatino" pitchFamily="2" charset="77"/>
            </a:endParaRPr>
          </a:p>
        </p:txBody>
      </p:sp>
    </p:spTree>
    <p:extLst>
      <p:ext uri="{BB962C8B-B14F-4D97-AF65-F5344CB8AC3E}">
        <p14:creationId xmlns:p14="http://schemas.microsoft.com/office/powerpoint/2010/main" val="1989395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For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7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dirty="0">
                <a:latin typeface="Courier" pitchFamily="2" charset="0"/>
              </a:rPr>
              <a:t>var list = [1,2,3];</a:t>
            </a:r>
          </a:p>
          <a:p>
            <a:pPr marL="342900" lvl="1" indent="0">
              <a:buNone/>
            </a:pPr>
            <a:r>
              <a:rPr lang="en-GB" b="1" dirty="0">
                <a:latin typeface="Courier" pitchFamily="2" charset="0"/>
              </a:rPr>
              <a:t>for (</a:t>
            </a:r>
            <a:r>
              <a:rPr lang="en-GB" dirty="0">
                <a:latin typeface="Courier" pitchFamily="2" charset="0"/>
              </a:rPr>
              <a:t>var </a:t>
            </a:r>
            <a:r>
              <a:rPr lang="en-GB" dirty="0" err="1">
                <a:latin typeface="Courier" pitchFamily="2" charset="0"/>
              </a:rPr>
              <a:t>i</a:t>
            </a:r>
            <a:r>
              <a:rPr lang="en-GB" dirty="0">
                <a:latin typeface="Courier" pitchFamily="2" charset="0"/>
              </a:rPr>
              <a:t> = 0; </a:t>
            </a:r>
            <a:r>
              <a:rPr lang="en-GB" dirty="0" err="1">
                <a:latin typeface="Courier" pitchFamily="2" charset="0"/>
              </a:rPr>
              <a:t>i</a:t>
            </a:r>
            <a:r>
              <a:rPr lang="en-GB" dirty="0">
                <a:latin typeface="Courier" pitchFamily="2" charset="0"/>
              </a:rPr>
              <a:t> &lt; </a:t>
            </a:r>
            <a:r>
              <a:rPr lang="en-GB" dirty="0" err="1">
                <a:latin typeface="Courier" pitchFamily="2" charset="0"/>
              </a:rPr>
              <a:t>list.length</a:t>
            </a:r>
            <a:r>
              <a:rPr lang="en-GB" dirty="0">
                <a:latin typeface="Courier" pitchFamily="2" charset="0"/>
              </a:rPr>
              <a:t>; </a:t>
            </a:r>
            <a:r>
              <a:rPr lang="en-GB" dirty="0" err="1">
                <a:latin typeface="Courier" pitchFamily="2" charset="0"/>
              </a:rPr>
              <a:t>i</a:t>
            </a:r>
            <a:r>
              <a:rPr lang="en-GB" dirty="0">
                <a:latin typeface="Courier" pitchFamily="2" charset="0"/>
              </a:rPr>
              <a:t>++</a:t>
            </a:r>
            <a:r>
              <a:rPr lang="en-GB" b="1" dirty="0">
                <a:latin typeface="Courier" pitchFamily="2" charset="0"/>
              </a:rPr>
              <a:t>) {</a:t>
            </a:r>
          </a:p>
          <a:p>
            <a:pPr marL="342900" lvl="1" indent="0">
              <a:buNone/>
            </a:pPr>
            <a:r>
              <a:rPr lang="en-GB" dirty="0">
                <a:latin typeface="Courier" pitchFamily="2" charset="0"/>
              </a:rPr>
              <a:t>	print(list[</a:t>
            </a:r>
            <a:r>
              <a:rPr lang="en-GB" dirty="0" err="1">
                <a:latin typeface="Courier" pitchFamily="2" charset="0"/>
              </a:rPr>
              <a:t>i</a:t>
            </a:r>
            <a:r>
              <a:rPr lang="en-GB" dirty="0">
                <a:latin typeface="Courier" pitchFamily="2" charset="0"/>
              </a:rPr>
              <a:t>]);</a:t>
            </a:r>
          </a:p>
          <a:p>
            <a:pPr marL="342900" lvl="1" indent="0">
              <a:buNone/>
            </a:pPr>
            <a:r>
              <a:rPr lang="en-GB" b="1" dirty="0">
                <a:latin typeface="Courier" pitchFamily="2" charset="0"/>
              </a:rPr>
              <a:t>}//for</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b="1" dirty="0">
                <a:latin typeface="Courier" pitchFamily="2" charset="0"/>
              </a:rPr>
              <a:t>for (</a:t>
            </a:r>
            <a:r>
              <a:rPr lang="en-GB" dirty="0">
                <a:latin typeface="Courier" pitchFamily="2" charset="0"/>
              </a:rPr>
              <a:t>var </a:t>
            </a:r>
            <a:r>
              <a:rPr lang="en-GB" b="1" dirty="0">
                <a:latin typeface="Courier" pitchFamily="2" charset="0"/>
              </a:rPr>
              <a:t>item</a:t>
            </a:r>
            <a:r>
              <a:rPr lang="en-GB" dirty="0">
                <a:latin typeface="Courier" pitchFamily="2" charset="0"/>
              </a:rPr>
              <a:t> </a:t>
            </a:r>
            <a:r>
              <a:rPr lang="en-GB" b="1" dirty="0">
                <a:latin typeface="Courier" pitchFamily="2" charset="0"/>
              </a:rPr>
              <a:t>in</a:t>
            </a:r>
            <a:r>
              <a:rPr lang="en-GB" dirty="0">
                <a:latin typeface="Courier" pitchFamily="2" charset="0"/>
              </a:rPr>
              <a:t> list</a:t>
            </a:r>
            <a:r>
              <a:rPr lang="en-GB" b="1" dirty="0">
                <a:latin typeface="Courier" pitchFamily="2" charset="0"/>
              </a:rPr>
              <a:t>) {</a:t>
            </a:r>
          </a:p>
          <a:p>
            <a:pPr marL="342900" lvl="1" indent="0">
              <a:buNone/>
            </a:pPr>
            <a:r>
              <a:rPr lang="en-GB" dirty="0">
                <a:latin typeface="Courier" pitchFamily="2" charset="0"/>
              </a:rPr>
              <a:t>	print(item);</a:t>
            </a:r>
          </a:p>
          <a:p>
            <a:pPr marL="342900" lvl="1" indent="0">
              <a:buNone/>
            </a:pPr>
            <a:r>
              <a:rPr lang="en-GB" b="1" dirty="0">
                <a:latin typeface="Courier" pitchFamily="2" charset="0"/>
              </a:rPr>
              <a:t>}//for</a:t>
            </a:r>
          </a:p>
          <a:p>
            <a:pPr marL="0" indent="0">
              <a:buNone/>
            </a:pPr>
            <a:br>
              <a:rPr lang="en-GB" dirty="0">
                <a:latin typeface="Courier" pitchFamily="2" charset="0"/>
              </a:rPr>
            </a:b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227117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n = 3;</a:t>
            </a:r>
          </a:p>
          <a:p>
            <a:pPr marL="342900" lvl="1" indent="0">
              <a:buNone/>
            </a:pPr>
            <a:r>
              <a:rPr lang="en-GB" b="1" dirty="0">
                <a:latin typeface="Courier" pitchFamily="2" charset="0"/>
              </a:rPr>
              <a:t>while(</a:t>
            </a:r>
            <a:r>
              <a:rPr lang="en-GB" dirty="0">
                <a:latin typeface="Courier" pitchFamily="2" charset="0"/>
              </a:rPr>
              <a:t>n&gt;0</a:t>
            </a:r>
            <a:r>
              <a:rPr lang="en-GB" b="1" dirty="0">
                <a:latin typeface="Courier" pitchFamily="2" charset="0"/>
              </a:rPr>
              <a:t>){</a:t>
            </a:r>
          </a:p>
          <a:p>
            <a:pPr marL="800100" lvl="2" indent="0">
              <a:buNone/>
            </a:pPr>
            <a:r>
              <a:rPr lang="en-GB" dirty="0">
                <a:latin typeface="Courier" pitchFamily="2" charset="0"/>
              </a:rPr>
              <a:t>print(n);</a:t>
            </a:r>
          </a:p>
          <a:p>
            <a:pPr marL="800100" lvl="2" indent="0">
              <a:buNone/>
            </a:pPr>
            <a:r>
              <a:rPr lang="en-GB" dirty="0">
                <a:latin typeface="Courier" pitchFamily="2" charset="0"/>
              </a:rPr>
              <a:t>n--;</a:t>
            </a:r>
          </a:p>
          <a:p>
            <a:pPr marL="342900" lvl="1" indent="0">
              <a:buNone/>
            </a:pPr>
            <a:r>
              <a:rPr lang="en-GB" b="1"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4DB932A-0BA2-4849-8DC7-F49066A07509}"/>
              </a:ext>
            </a:extLst>
          </p:cNvPr>
          <p:cNvSpPr txBox="1">
            <a:spLocks/>
          </p:cNvSpPr>
          <p:nvPr/>
        </p:nvSpPr>
        <p:spPr>
          <a:xfrm>
            <a:off x="7897092" y="1361167"/>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while when you know how many iterations are needed!</a:t>
            </a:r>
          </a:p>
        </p:txBody>
      </p:sp>
    </p:spTree>
    <p:extLst>
      <p:ext uri="{BB962C8B-B14F-4D97-AF65-F5344CB8AC3E}">
        <p14:creationId xmlns:p14="http://schemas.microsoft.com/office/powerpoint/2010/main" val="4111652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Do-While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m = 3;</a:t>
            </a:r>
          </a:p>
          <a:p>
            <a:pPr marL="342900" lvl="1" indent="0">
              <a:buNone/>
            </a:pPr>
            <a:r>
              <a:rPr lang="en-GB" b="1" dirty="0">
                <a:latin typeface="Courier" pitchFamily="2" charset="0"/>
              </a:rPr>
              <a:t>do{</a:t>
            </a:r>
          </a:p>
          <a:p>
            <a:pPr marL="342900" lvl="1" indent="0">
              <a:buNone/>
            </a:pPr>
            <a:r>
              <a:rPr lang="en-GB" dirty="0">
                <a:latin typeface="Courier" pitchFamily="2" charset="0"/>
              </a:rPr>
              <a:t>	print(m);</a:t>
            </a:r>
          </a:p>
          <a:p>
            <a:pPr marL="342900" lvl="1" indent="0">
              <a:buNone/>
            </a:pPr>
            <a:r>
              <a:rPr lang="en-GB" dirty="0">
                <a:latin typeface="Courier" pitchFamily="2" charset="0"/>
              </a:rPr>
              <a:t>	m--;</a:t>
            </a:r>
          </a:p>
          <a:p>
            <a:pPr marL="342900" lvl="1" indent="0">
              <a:buNone/>
            </a:pPr>
            <a:r>
              <a:rPr lang="en-GB" b="1" dirty="0">
                <a:latin typeface="Courier" pitchFamily="2" charset="0"/>
              </a:rPr>
              <a:t>}while(</a:t>
            </a:r>
            <a:r>
              <a:rPr lang="en-GB" dirty="0">
                <a:latin typeface="Courier" pitchFamily="2" charset="0"/>
              </a:rPr>
              <a:t>m&gt;0</a:t>
            </a:r>
            <a:r>
              <a:rPr lang="en-GB" b="1" dirty="0">
                <a:latin typeface="Courier" pitchFamily="2" charset="0"/>
              </a:rPr>
              <a:t>);</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5" name="Content Placeholder 2">
            <a:extLst>
              <a:ext uri="{FF2B5EF4-FFF2-40B4-BE49-F238E27FC236}">
                <a16:creationId xmlns:a16="http://schemas.microsoft.com/office/drawing/2014/main" id="{8B423966-5766-2343-B146-40DCC3C53C44}"/>
              </a:ext>
            </a:extLst>
          </p:cNvPr>
          <p:cNvSpPr txBox="1">
            <a:spLocks/>
          </p:cNvSpPr>
          <p:nvPr/>
        </p:nvSpPr>
        <p:spPr>
          <a:xfrm>
            <a:off x="8101131" y="2063068"/>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do-while when you know how many iterations are needed!</a:t>
            </a:r>
          </a:p>
        </p:txBody>
      </p:sp>
    </p:spTree>
    <p:extLst>
      <p:ext uri="{BB962C8B-B14F-4D97-AF65-F5344CB8AC3E}">
        <p14:creationId xmlns:p14="http://schemas.microsoft.com/office/powerpoint/2010/main" val="439550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Break</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//4</a:t>
            </a:r>
          </a:p>
          <a:p>
            <a:pPr marL="342900" lvl="1" indent="0">
              <a:buNone/>
            </a:pPr>
            <a:r>
              <a:rPr lang="en-GB" dirty="0">
                <a:latin typeface="Courier" pitchFamily="2" charset="0"/>
              </a:rPr>
              <a:t>var x = 5;</a:t>
            </a:r>
          </a:p>
          <a:p>
            <a:pPr marL="342900" lvl="1" indent="0">
              <a:buNone/>
            </a:pPr>
            <a:r>
              <a:rPr lang="en-GB" dirty="0">
                <a:latin typeface="Courier" pitchFamily="2" charset="0"/>
              </a:rPr>
              <a:t>while(x&gt;0){</a:t>
            </a:r>
          </a:p>
          <a:p>
            <a:pPr marL="342900" lvl="1" indent="0">
              <a:buNone/>
            </a:pPr>
            <a:r>
              <a:rPr lang="en-GB" dirty="0">
                <a:latin typeface="Courier" pitchFamily="2" charset="0"/>
              </a:rPr>
              <a:t>	print(x);</a:t>
            </a:r>
          </a:p>
          <a:p>
            <a:pPr marL="342900" lvl="1" indent="0">
              <a:buNone/>
            </a:pPr>
            <a:r>
              <a:rPr lang="en-GB" dirty="0">
                <a:latin typeface="Courier" pitchFamily="2" charset="0"/>
              </a:rPr>
              <a:t>	x--;</a:t>
            </a:r>
          </a:p>
          <a:p>
            <a:pPr marL="342900" lvl="1" indent="0">
              <a:buNone/>
            </a:pPr>
            <a:r>
              <a:rPr lang="en-GB" dirty="0">
                <a:latin typeface="Courier" pitchFamily="2" charset="0"/>
              </a:rPr>
              <a:t>	if(x == 3){</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}//if </a:t>
            </a:r>
          </a:p>
          <a:p>
            <a:pPr marL="342900" lvl="1" indent="0">
              <a:buNone/>
            </a:pPr>
            <a:r>
              <a:rPr lang="en-GB"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410260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What is Dart?</a:t>
            </a:r>
          </a:p>
          <a:p>
            <a:pPr lvl="1"/>
            <a:r>
              <a:rPr lang="en-IT" dirty="0"/>
              <a:t>Dart is a object-oriented, open source, and reactive language</a:t>
            </a:r>
          </a:p>
          <a:p>
            <a:pPr lvl="1"/>
            <a:r>
              <a:rPr lang="en-IT" dirty="0"/>
              <a:t>It is pretty new (2011)</a:t>
            </a:r>
          </a:p>
          <a:p>
            <a:pPr lvl="1"/>
            <a:r>
              <a:rPr lang="en-IT" dirty="0"/>
              <a:t>Cross-platform oriented</a:t>
            </a:r>
          </a:p>
          <a:p>
            <a:pPr marL="0" indent="0">
              <a:buNone/>
            </a:pPr>
            <a:endParaRPr lang="en-IT" dirty="0"/>
          </a:p>
          <a:p>
            <a:r>
              <a:rPr lang="en-IT" dirty="0"/>
              <a:t>Why this choice?</a:t>
            </a:r>
          </a:p>
          <a:p>
            <a:pPr lvl="1"/>
            <a:r>
              <a:rPr lang="en-IT" dirty="0"/>
              <a:t>State-of-the-art and Google-maintained</a:t>
            </a:r>
          </a:p>
          <a:p>
            <a:pPr lvl="1"/>
            <a:r>
              <a:rPr lang="en-IT" dirty="0"/>
              <a:t>Single codebase for iOS and Android (and Mac, Windows, Web)</a:t>
            </a:r>
          </a:p>
          <a:p>
            <a:pPr lvl="1"/>
            <a:r>
              <a:rPr lang="en-IT" dirty="0"/>
              <a:t>Relatively easy to learn</a:t>
            </a:r>
          </a:p>
          <a:p>
            <a:pPr lvl="1"/>
            <a:r>
              <a:rPr lang="en-IT" dirty="0"/>
              <a:t>Lots of examples</a:t>
            </a:r>
          </a:p>
          <a:p>
            <a:pPr lvl="1"/>
            <a:r>
              <a:rPr lang="en-IT" dirty="0"/>
              <a:t>Fastly growing job market</a:t>
            </a:r>
          </a:p>
          <a:p>
            <a:pPr lvl="1"/>
            <a:r>
              <a:rPr lang="en-IT" dirty="0"/>
              <a:t>Nice hot reload feature</a:t>
            </a:r>
          </a:p>
          <a:p>
            <a:endParaRPr lang="en-IT" dirty="0"/>
          </a:p>
        </p:txBody>
      </p:sp>
      <p:pic>
        <p:nvPicPr>
          <p:cNvPr id="7" name="Picture 6">
            <a:extLst>
              <a:ext uri="{FF2B5EF4-FFF2-40B4-BE49-F238E27FC236}">
                <a16:creationId xmlns:a16="http://schemas.microsoft.com/office/drawing/2014/main" id="{375A7340-CF7C-B343-814F-4F23BD78912E}"/>
              </a:ext>
            </a:extLst>
          </p:cNvPr>
          <p:cNvPicPr>
            <a:picLocks noChangeAspect="1"/>
          </p:cNvPicPr>
          <p:nvPr/>
        </p:nvPicPr>
        <p:blipFill>
          <a:blip r:embed="rId3"/>
          <a:stretch>
            <a:fillRect/>
          </a:stretch>
        </p:blipFill>
        <p:spPr>
          <a:xfrm>
            <a:off x="10030207" y="1554442"/>
            <a:ext cx="1266567" cy="1266567"/>
          </a:xfrm>
          <a:prstGeom prst="rect">
            <a:avLst/>
          </a:prstGeom>
        </p:spPr>
      </p:pic>
    </p:spTree>
    <p:extLst>
      <p:ext uri="{BB962C8B-B14F-4D97-AF65-F5344CB8AC3E}">
        <p14:creationId xmlns:p14="http://schemas.microsoft.com/office/powerpoint/2010/main" val="4011543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Continue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//3</a:t>
            </a:r>
          </a:p>
          <a:p>
            <a:pPr marL="342900" lvl="1" indent="0">
              <a:buNone/>
            </a:pPr>
            <a:r>
              <a:rPr lang="en-GB" dirty="0">
                <a:latin typeface="Courier" pitchFamily="2" charset="0"/>
              </a:rPr>
              <a:t>//1</a:t>
            </a:r>
          </a:p>
          <a:p>
            <a:pPr marL="342900" lvl="1" indent="0">
              <a:buNone/>
            </a:pPr>
            <a:r>
              <a:rPr lang="en-GB" dirty="0">
                <a:latin typeface="Courier" pitchFamily="2" charset="0"/>
              </a:rPr>
              <a:t>int y = 6;</a:t>
            </a:r>
          </a:p>
          <a:p>
            <a:pPr marL="342900" lvl="1" indent="0">
              <a:buNone/>
            </a:pPr>
            <a:r>
              <a:rPr lang="en-GB" dirty="0">
                <a:latin typeface="Courier" pitchFamily="2" charset="0"/>
              </a:rPr>
              <a:t>while(y&gt;0){</a:t>
            </a:r>
          </a:p>
          <a:p>
            <a:pPr marL="342900" lvl="1" indent="0">
              <a:buNone/>
            </a:pPr>
            <a:r>
              <a:rPr lang="en-GB" dirty="0">
                <a:latin typeface="Courier" pitchFamily="2" charset="0"/>
              </a:rPr>
              <a:t>	y--;</a:t>
            </a:r>
          </a:p>
          <a:p>
            <a:pPr marL="342900" lvl="1" indent="0">
              <a:buNone/>
            </a:pPr>
            <a:br>
              <a:rPr lang="en-GB" dirty="0">
                <a:latin typeface="Courier" pitchFamily="2" charset="0"/>
              </a:rPr>
            </a:br>
            <a:r>
              <a:rPr lang="en-GB" dirty="0">
                <a:latin typeface="Courier" pitchFamily="2" charset="0"/>
              </a:rPr>
              <a:t>	if(y % 2 == 0){</a:t>
            </a:r>
          </a:p>
          <a:p>
            <a:pPr marL="342900" lvl="1" indent="0">
              <a:buNone/>
            </a:pPr>
            <a:r>
              <a:rPr lang="en-GB" dirty="0">
                <a:latin typeface="Courier" pitchFamily="2" charset="0"/>
              </a:rPr>
              <a:t>		</a:t>
            </a:r>
            <a:r>
              <a:rPr lang="en-GB" b="1" dirty="0">
                <a:latin typeface="Courier" pitchFamily="2" charset="0"/>
              </a:rPr>
              <a:t>continue;</a:t>
            </a:r>
          </a:p>
          <a:p>
            <a:pPr marL="342900" lvl="1" indent="0">
              <a:buNone/>
            </a:pPr>
            <a:r>
              <a:rPr lang="en-GB" dirty="0">
                <a:latin typeface="Courier" pitchFamily="2" charset="0"/>
              </a:rPr>
              <a:t>	}else{</a:t>
            </a:r>
          </a:p>
          <a:p>
            <a:pPr marL="342900" lvl="1" indent="0">
              <a:buNone/>
            </a:pPr>
            <a:r>
              <a:rPr lang="en-GB" dirty="0">
                <a:latin typeface="Courier" pitchFamily="2" charset="0"/>
              </a:rPr>
              <a:t>		print(y);</a:t>
            </a:r>
          </a:p>
          <a:p>
            <a:pPr marL="342900" lvl="1" indent="0">
              <a:buNone/>
            </a:pPr>
            <a:r>
              <a:rPr lang="en-GB" dirty="0">
                <a:latin typeface="Courier" pitchFamily="2" charset="0"/>
              </a:rPr>
              <a:t>	}//if-else</a:t>
            </a:r>
          </a:p>
          <a:p>
            <a:pPr marL="342900" lvl="1" indent="0">
              <a:buNone/>
            </a:pPr>
            <a:r>
              <a:rPr lang="en-GB" dirty="0">
                <a:latin typeface="Courier" pitchFamily="2" charset="0"/>
              </a:rPr>
              <a:t>}//while</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488524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Switch-Case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//Open the gate!</a:t>
            </a:r>
          </a:p>
          <a:p>
            <a:pPr marL="342900" lvl="1" indent="0">
              <a:buNone/>
            </a:pPr>
            <a:r>
              <a:rPr lang="en-GB" dirty="0">
                <a:latin typeface="Courier" pitchFamily="2" charset="0"/>
              </a:rPr>
              <a:t>var command = 'OPEN';</a:t>
            </a:r>
          </a:p>
          <a:p>
            <a:pPr marL="342900" lvl="1" indent="0">
              <a:buNone/>
            </a:pPr>
            <a:r>
              <a:rPr lang="en-GB" b="1" dirty="0">
                <a:latin typeface="Courier" pitchFamily="2" charset="0"/>
              </a:rPr>
              <a:t>switch (</a:t>
            </a:r>
            <a:r>
              <a:rPr lang="en-GB" dirty="0">
                <a:latin typeface="Courier" pitchFamily="2" charset="0"/>
              </a:rPr>
              <a:t>command</a:t>
            </a:r>
            <a:r>
              <a:rPr lang="en-GB" b="1" dirty="0">
                <a:latin typeface="Courier" pitchFamily="2" charset="0"/>
              </a:rPr>
              <a:t>) {</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'OPEN’:</a:t>
            </a:r>
          </a:p>
          <a:p>
            <a:pPr marL="342900" lvl="1" indent="0">
              <a:buNone/>
            </a:pPr>
            <a:r>
              <a:rPr lang="en-GB" dirty="0">
                <a:latin typeface="Courier" pitchFamily="2" charset="0"/>
              </a:rPr>
              <a:t>		print('Open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'CLOSE’</a:t>
            </a:r>
            <a:r>
              <a:rPr lang="en-GB" b="1" dirty="0">
                <a:latin typeface="Courier" pitchFamily="2" charset="0"/>
              </a:rPr>
              <a:t>:</a:t>
            </a:r>
          </a:p>
          <a:p>
            <a:pPr marL="342900" lvl="1" indent="0">
              <a:buNone/>
            </a:pPr>
            <a:r>
              <a:rPr lang="en-GB" dirty="0">
                <a:latin typeface="Courier" pitchFamily="2" charset="0"/>
              </a:rPr>
              <a:t>		print('Close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b="1" dirty="0">
                <a:latin typeface="Courier" pitchFamily="2" charset="0"/>
              </a:rPr>
              <a:t>}//switch-case</a:t>
            </a:r>
          </a:p>
          <a:p>
            <a:pPr marL="0" indent="0">
              <a:buNone/>
            </a:pPr>
            <a:br>
              <a:rPr lang="en-GB" dirty="0">
                <a:latin typeface="Courier" pitchFamily="2" charset="0"/>
              </a:rPr>
            </a:b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476825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Try-Catch-Finally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118085"/>
            <a:ext cx="10766302" cy="5334907"/>
          </a:xfrm>
        </p:spPr>
        <p:txBody>
          <a:bodyPr>
            <a:normAutofit fontScale="850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 --- Exceptions, try-catch-finally</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//Impossible to parse!</a:t>
            </a:r>
          </a:p>
          <a:p>
            <a:pPr marL="342900" lvl="1" indent="0">
              <a:buNone/>
            </a:pPr>
            <a:r>
              <a:rPr lang="en-GB" dirty="0">
                <a:latin typeface="Courier" pitchFamily="2" charset="0"/>
              </a:rPr>
              <a:t>//Try to correct the code.</a:t>
            </a:r>
          </a:p>
          <a:p>
            <a:pPr marL="342900" lvl="1" indent="0">
              <a:buNone/>
            </a:pPr>
            <a:br>
              <a:rPr lang="en-GB" dirty="0">
                <a:latin typeface="Courier" pitchFamily="2" charset="0"/>
              </a:rPr>
            </a:br>
            <a:r>
              <a:rPr lang="en-GB" dirty="0">
                <a:latin typeface="Courier" pitchFamily="2" charset="0"/>
              </a:rPr>
              <a:t>String s = 'A string.';</a:t>
            </a:r>
          </a:p>
          <a:p>
            <a:pPr marL="342900" lvl="1" indent="0">
              <a:buNone/>
            </a:pPr>
            <a:r>
              <a:rPr lang="en-GB" b="1" dirty="0">
                <a:latin typeface="Courier" pitchFamily="2" charset="0"/>
              </a:rPr>
              <a:t>try{</a:t>
            </a:r>
          </a:p>
          <a:p>
            <a:pPr marL="342900" lvl="1" indent="0">
              <a:buNone/>
            </a:pPr>
            <a:r>
              <a:rPr lang="en-GB" dirty="0">
                <a:latin typeface="Courier" pitchFamily="2" charset="0"/>
              </a:rPr>
              <a:t>	var n = </a:t>
            </a:r>
            <a:r>
              <a:rPr lang="en-GB" dirty="0" err="1">
                <a:latin typeface="Courier" pitchFamily="2" charset="0"/>
              </a:rPr>
              <a:t>int.parse</a:t>
            </a:r>
            <a:r>
              <a:rPr lang="en-GB" dirty="0">
                <a:latin typeface="Courier" pitchFamily="2" charset="0"/>
              </a:rPr>
              <a:t>(s);</a:t>
            </a:r>
          </a:p>
          <a:p>
            <a:pPr marL="342900" lvl="1" indent="0">
              <a:buNone/>
            </a:pPr>
            <a:r>
              <a:rPr lang="en-GB" b="1" dirty="0">
                <a:latin typeface="Courier" pitchFamily="2" charset="0"/>
              </a:rPr>
              <a:t>} on </a:t>
            </a:r>
            <a:r>
              <a:rPr lang="en-GB" dirty="0" err="1">
                <a:latin typeface="Courier" pitchFamily="2" charset="0"/>
              </a:rPr>
              <a:t>FormatException</a:t>
            </a:r>
            <a:r>
              <a:rPr lang="en-GB" dirty="0">
                <a:latin typeface="Courier" pitchFamily="2" charset="0"/>
              </a:rPr>
              <a:t> </a:t>
            </a:r>
            <a:r>
              <a:rPr lang="en-GB" b="1" dirty="0">
                <a:latin typeface="Courier" pitchFamily="2" charset="0"/>
              </a:rPr>
              <a:t>catch (e) {</a:t>
            </a:r>
          </a:p>
          <a:p>
            <a:pPr marL="342900" lvl="1" indent="0">
              <a:buNone/>
            </a:pPr>
            <a:r>
              <a:rPr lang="en-GB" dirty="0">
                <a:latin typeface="Courier" pitchFamily="2" charset="0"/>
              </a:rPr>
              <a:t>	print('Impossible to parse!');</a:t>
            </a:r>
          </a:p>
          <a:p>
            <a:pPr marL="342900" lvl="1" indent="0">
              <a:buNone/>
            </a:pPr>
            <a:r>
              <a:rPr lang="en-GB" b="1" dirty="0">
                <a:latin typeface="Courier" pitchFamily="2" charset="0"/>
              </a:rPr>
              <a:t>} catch (e) {</a:t>
            </a:r>
          </a:p>
          <a:p>
            <a:pPr marL="342900" lvl="1" indent="0">
              <a:buNone/>
            </a:pPr>
            <a:r>
              <a:rPr lang="en-GB" dirty="0">
                <a:latin typeface="Courier" pitchFamily="2" charset="0"/>
              </a:rPr>
              <a:t>	// No specified type, handles all other than </a:t>
            </a:r>
            <a:r>
              <a:rPr lang="en-GB" dirty="0" err="1">
                <a:latin typeface="Courier" pitchFamily="2" charset="0"/>
              </a:rPr>
              <a:t>FormatException</a:t>
            </a:r>
            <a:endParaRPr lang="en-GB" dirty="0">
              <a:latin typeface="Courier" pitchFamily="2" charset="0"/>
            </a:endParaRPr>
          </a:p>
          <a:p>
            <a:pPr marL="342900" lvl="1" indent="0">
              <a:buNone/>
            </a:pPr>
            <a:r>
              <a:rPr lang="en-GB" dirty="0">
                <a:latin typeface="Courier" pitchFamily="2" charset="0"/>
              </a:rPr>
              <a:t>	print('Something really unknown: $e’);</a:t>
            </a:r>
          </a:p>
          <a:p>
            <a:pPr marL="342900" lvl="1" indent="0">
              <a:buNone/>
            </a:pPr>
            <a:r>
              <a:rPr lang="en-GB" b="1" dirty="0">
                <a:latin typeface="Courier" pitchFamily="2" charset="0"/>
              </a:rPr>
              <a:t>} finally {</a:t>
            </a:r>
          </a:p>
          <a:p>
            <a:pPr marL="342900" lvl="1" indent="0">
              <a:buNone/>
            </a:pPr>
            <a:r>
              <a:rPr lang="en-GB" dirty="0">
                <a:latin typeface="Courier" pitchFamily="2" charset="0"/>
              </a:rPr>
              <a:t>	//This is run no matter what.</a:t>
            </a:r>
          </a:p>
          <a:p>
            <a:pPr marL="342900" lvl="1" indent="0">
              <a:buNone/>
            </a:pPr>
            <a:r>
              <a:rPr lang="en-GB" dirty="0">
                <a:latin typeface="Courier" pitchFamily="2" charset="0"/>
              </a:rPr>
              <a:t>	print(Bye!');</a:t>
            </a:r>
          </a:p>
          <a:p>
            <a:pPr marL="342900" lvl="1" indent="0">
              <a:buNone/>
            </a:pPr>
            <a:r>
              <a:rPr lang="en-GB" b="1" dirty="0">
                <a:latin typeface="Courier" pitchFamily="2" charset="0"/>
              </a:rPr>
              <a:t>}//try-catch-finally</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D3F379F9-C26C-114F-9D34-E839CC8AB2CD}"/>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lab_02-dart_101_part_1/07-control_flow.dart</a:t>
            </a:r>
          </a:p>
        </p:txBody>
      </p:sp>
    </p:spTree>
    <p:extLst>
      <p:ext uri="{BB962C8B-B14F-4D97-AF65-F5344CB8AC3E}">
        <p14:creationId xmlns:p14="http://schemas.microsoft.com/office/powerpoint/2010/main" val="2539433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b="1" dirty="0"/>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082887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01.01</a:t>
            </a:r>
          </a:p>
          <a:p>
            <a:pPr lvl="1"/>
            <a:r>
              <a:rPr lang="en-GB" dirty="0"/>
              <a:t>In the main function, given a number </a:t>
            </a:r>
            <a:r>
              <a:rPr lang="en-GB" i="1" dirty="0"/>
              <a:t>n</a:t>
            </a:r>
            <a:r>
              <a:rPr lang="en-GB" dirty="0"/>
              <a:t>, for all non-negative integers </a:t>
            </a:r>
            <a:r>
              <a:rPr lang="en-GB" i="1" dirty="0" err="1"/>
              <a:t>i</a:t>
            </a:r>
            <a:r>
              <a:rPr lang="en-GB" i="1" dirty="0"/>
              <a:t> &lt; n</a:t>
            </a:r>
            <a:r>
              <a:rPr lang="en-GB" dirty="0"/>
              <a:t>, print </a:t>
            </a:r>
            <a:r>
              <a:rPr lang="en-GB" i="1" dirty="0"/>
              <a:t>i^4</a:t>
            </a:r>
            <a:r>
              <a:rPr lang="en-GB" dirty="0"/>
              <a:t>. Do it using a for loop and a while loop.</a:t>
            </a:r>
          </a:p>
          <a:p>
            <a:r>
              <a:rPr lang="en-GB" dirty="0"/>
              <a:t>Exercise 01.02 </a:t>
            </a:r>
          </a:p>
          <a:p>
            <a:pPr lvl="1"/>
            <a:r>
              <a:rPr lang="en-GB" dirty="0"/>
              <a:t>In the main function, given an integer number </a:t>
            </a:r>
            <a:r>
              <a:rPr lang="en-GB" i="1" dirty="0"/>
              <a:t>n</a:t>
            </a:r>
            <a:r>
              <a:rPr lang="en-GB" dirty="0"/>
              <a:t>, instantiate a list of </a:t>
            </a:r>
            <a:r>
              <a:rPr lang="en-GB" i="1" dirty="0"/>
              <a:t>n</a:t>
            </a:r>
            <a:r>
              <a:rPr lang="en-GB" dirty="0"/>
              <a:t> random integers, with possible maximum value 10. Then, for each element of the list, print it multiplied by 2. (Big hint: https://</a:t>
            </a:r>
            <a:r>
              <a:rPr lang="en-GB" dirty="0" err="1"/>
              <a:t>stackoverflow.com</a:t>
            </a:r>
            <a:r>
              <a:rPr lang="en-GB" dirty="0"/>
              <a:t>/questions/11674820/how-do-</a:t>
            </a:r>
            <a:r>
              <a:rPr lang="en-GB" dirty="0" err="1"/>
              <a:t>i</a:t>
            </a:r>
            <a:r>
              <a:rPr lang="en-GB" dirty="0"/>
              <a:t>-generate-random-numbers-in-dart)</a:t>
            </a:r>
          </a:p>
          <a:p>
            <a:r>
              <a:rPr lang="en-GB" dirty="0"/>
              <a:t>Exercise 01.03 </a:t>
            </a:r>
          </a:p>
          <a:p>
            <a:pPr lvl="1"/>
            <a:r>
              <a:rPr lang="en-GB" dirty="0"/>
              <a:t>Write a function that given a string, provided by the main function, returns the same text with swapped cases. Then print the result in the main function.</a:t>
            </a:r>
          </a:p>
          <a:p>
            <a:r>
              <a:rPr lang="en-GB" dirty="0"/>
              <a:t>Exercise 01.04</a:t>
            </a:r>
          </a:p>
          <a:p>
            <a:pPr lvl="1"/>
            <a:r>
              <a:rPr lang="en-GB" dirty="0"/>
              <a:t>Write a function with an optional named parameter </a:t>
            </a:r>
            <a:r>
              <a:rPr lang="en-GB" i="1" dirty="0"/>
              <a:t>up</a:t>
            </a:r>
            <a:r>
              <a:rPr lang="en-GB" dirty="0"/>
              <a:t>, that, for a given string, provided by the main function, make it upper case if </a:t>
            </a:r>
            <a:r>
              <a:rPr lang="en-GB" i="1" dirty="0"/>
              <a:t>up</a:t>
            </a:r>
            <a:r>
              <a:rPr lang="en-GB" dirty="0"/>
              <a:t> is true, lower case otherwise. By default, </a:t>
            </a:r>
            <a:r>
              <a:rPr lang="en-GB" i="1" dirty="0"/>
              <a:t>up</a:t>
            </a:r>
            <a:r>
              <a:rPr lang="en-GB" dirty="0"/>
              <a:t> is false. Then print the result in the main function.</a:t>
            </a:r>
          </a:p>
          <a:p>
            <a:r>
              <a:rPr lang="en-IT" dirty="0"/>
              <a:t>Exercise 01.05</a:t>
            </a:r>
          </a:p>
          <a:p>
            <a:pPr lvl="1" fontAlgn="base"/>
            <a:r>
              <a:rPr lang="en-GB" dirty="0"/>
              <a:t>Given an integer, </a:t>
            </a:r>
            <a:r>
              <a:rPr lang="en-GB" i="1" dirty="0"/>
              <a:t>n</a:t>
            </a:r>
            <a:r>
              <a:rPr lang="en-GB" dirty="0"/>
              <a:t>, perform the following conditional actions:</a:t>
            </a:r>
          </a:p>
          <a:p>
            <a:pPr lvl="2" fontAlgn="base"/>
            <a:r>
              <a:rPr lang="en-GB" dirty="0"/>
              <a:t>If </a:t>
            </a:r>
            <a:r>
              <a:rPr lang="en-GB" i="1" dirty="0"/>
              <a:t>n</a:t>
            </a:r>
            <a:r>
              <a:rPr lang="en-GB" dirty="0"/>
              <a:t> is odd, print ’Odd’</a:t>
            </a:r>
          </a:p>
          <a:p>
            <a:pPr lvl="2" fontAlgn="base"/>
            <a:r>
              <a:rPr lang="en-GB" dirty="0"/>
              <a:t>If </a:t>
            </a:r>
            <a:r>
              <a:rPr lang="en-GB" i="1" dirty="0"/>
              <a:t>n</a:t>
            </a:r>
            <a:r>
              <a:rPr lang="en-GB" dirty="0"/>
              <a:t> is even and in the inclusive range of 2 to 5, print ’Small even’</a:t>
            </a:r>
          </a:p>
          <a:p>
            <a:pPr lvl="2" fontAlgn="base"/>
            <a:r>
              <a:rPr lang="en-GB" dirty="0"/>
              <a:t>If </a:t>
            </a:r>
            <a:r>
              <a:rPr lang="en-GB" i="1" dirty="0"/>
              <a:t>n</a:t>
            </a:r>
            <a:r>
              <a:rPr lang="en-GB" dirty="0"/>
              <a:t> is even and in the inclusive range of 6 to 20, print ’Medium even’</a:t>
            </a:r>
          </a:p>
          <a:p>
            <a:pPr lvl="2" fontAlgn="base"/>
            <a:r>
              <a:rPr lang="en-GB" dirty="0"/>
              <a:t>If </a:t>
            </a:r>
            <a:r>
              <a:rPr lang="en-GB" i="1" dirty="0"/>
              <a:t>n</a:t>
            </a:r>
            <a:r>
              <a:rPr lang="en-GB" dirty="0"/>
              <a:t> is even and greater than 20, print ’Big even’</a:t>
            </a:r>
            <a:endParaRPr lang="en-IT" dirty="0"/>
          </a:p>
        </p:txBody>
      </p:sp>
    </p:spTree>
    <p:extLst>
      <p:ext uri="{BB962C8B-B14F-4D97-AF65-F5344CB8AC3E}">
        <p14:creationId xmlns:p14="http://schemas.microsoft.com/office/powerpoint/2010/main" val="895378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IT" dirty="0"/>
              <a:t>Exercise 01.06</a:t>
            </a:r>
          </a:p>
          <a:p>
            <a:pPr lvl="1"/>
            <a:r>
              <a:rPr lang="en-GB" dirty="0"/>
              <a:t>Write a function that given a string provided by the main function, returns a </a:t>
            </a:r>
            <a:r>
              <a:rPr lang="en-GB" dirty="0" err="1"/>
              <a:t>boolean</a:t>
            </a:r>
            <a:r>
              <a:rPr lang="en-GB" dirty="0"/>
              <a:t> that is true if the string is palindrome. Then print the result in the main function.</a:t>
            </a:r>
          </a:p>
          <a:p>
            <a:r>
              <a:rPr lang="en-GB" dirty="0"/>
              <a:t>Exercise 01.07 </a:t>
            </a:r>
          </a:p>
          <a:p>
            <a:pPr lvl="1"/>
            <a:r>
              <a:rPr lang="en-GB" dirty="0"/>
              <a:t>Given a number </a:t>
            </a:r>
            <a:r>
              <a:rPr lang="en-GB" i="1" dirty="0"/>
              <a:t>n &gt; 0</a:t>
            </a:r>
            <a:r>
              <a:rPr lang="en-GB" dirty="0"/>
              <a:t>, print the first </a:t>
            </a:r>
            <a:r>
              <a:rPr lang="en-GB" i="1" dirty="0"/>
              <a:t>n</a:t>
            </a:r>
            <a:r>
              <a:rPr lang="en-GB" dirty="0"/>
              <a:t> numbers of the Fibonacci series. Bonus: do it recursively.</a:t>
            </a:r>
          </a:p>
          <a:p>
            <a:r>
              <a:rPr lang="en-GB" dirty="0"/>
              <a:t>Exercise 01.08 </a:t>
            </a:r>
          </a:p>
          <a:p>
            <a:pPr lvl="1"/>
            <a:r>
              <a:rPr lang="en-GB" dirty="0"/>
              <a:t>An Armstrong number is a number that is the sum of its own digits each raised to the power of the number of digits. For example:</a:t>
            </a:r>
          </a:p>
          <a:p>
            <a:pPr lvl="2"/>
            <a:r>
              <a:rPr lang="en-GB" dirty="0"/>
              <a:t>9 is an Armstrong number, because 9 = 9^1 = 9</a:t>
            </a:r>
          </a:p>
          <a:p>
            <a:pPr lvl="2"/>
            <a:r>
              <a:rPr lang="en-GB" dirty="0"/>
              <a:t>10 is not an Armstrong number, because 10 != 1^2 + 0^2 = 1</a:t>
            </a:r>
          </a:p>
          <a:p>
            <a:pPr lvl="2"/>
            <a:r>
              <a:rPr lang="en-GB" dirty="0"/>
              <a:t>153 is an Armstrong number, because: 153 = 1^3 + 5^3 + 3^3 = 1 + 125 + 27 = 153</a:t>
            </a:r>
          </a:p>
          <a:p>
            <a:pPr lvl="2"/>
            <a:r>
              <a:rPr lang="en-GB" dirty="0"/>
              <a:t>154 is not an Armstrong number, because: 154 != 1^3 + 5^3 + 4^3 = 1 + 125 + 64 = 190</a:t>
            </a:r>
          </a:p>
          <a:p>
            <a:pPr marL="457200" lvl="1" indent="0">
              <a:buNone/>
            </a:pPr>
            <a:r>
              <a:rPr lang="en-GB" dirty="0"/>
              <a:t>In the main function, write some code to determine whether a given number </a:t>
            </a:r>
            <a:r>
              <a:rPr lang="en-GB" i="1" dirty="0"/>
              <a:t>n</a:t>
            </a:r>
            <a:r>
              <a:rPr lang="en-GB" dirty="0"/>
              <a:t> is an Armstrong number.</a:t>
            </a:r>
          </a:p>
          <a:p>
            <a:r>
              <a:rPr lang="en-GB" dirty="0"/>
              <a:t>Exercise 01.09</a:t>
            </a:r>
          </a:p>
          <a:p>
            <a:pPr lvl="1"/>
            <a:r>
              <a:rPr lang="en-GB" dirty="0"/>
              <a:t>Write a function that given a string provided by the main function, converts that string to its acronym. Then print the result in the main function.</a:t>
            </a:r>
          </a:p>
          <a:p>
            <a:pPr lvl="2"/>
            <a:r>
              <a:rPr lang="en-GB" dirty="0"/>
              <a:t>For example:  Portable Network Graphics will generate PNG.</a:t>
            </a:r>
          </a:p>
          <a:p>
            <a:pPr lvl="1"/>
            <a:endParaRPr lang="en-GB" dirty="0"/>
          </a:p>
        </p:txBody>
      </p:sp>
    </p:spTree>
    <p:extLst>
      <p:ext uri="{BB962C8B-B14F-4D97-AF65-F5344CB8AC3E}">
        <p14:creationId xmlns:p14="http://schemas.microsoft.com/office/powerpoint/2010/main" val="686458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IT" dirty="0"/>
              <a:t>Exercise 01.10</a:t>
            </a:r>
          </a:p>
          <a:p>
            <a:pPr lvl="1"/>
            <a:r>
              <a:rPr lang="en-GB" dirty="0"/>
              <a:t>Write a function that given a string provided by the main function containing brackets [], braces {}, parentheses (), or any combination thereof that follows the math expression rules, returns a </a:t>
            </a:r>
            <a:r>
              <a:rPr lang="en-GB" dirty="0" err="1"/>
              <a:t>boolean</a:t>
            </a:r>
            <a:r>
              <a:rPr lang="en-GB" dirty="0"/>
              <a:t> that is true if any and all pairs are matched and nested correctly. Suppose that only one pair of parentheses can be present for each type. Then print the result in the main function. For example:</a:t>
            </a:r>
          </a:p>
          <a:p>
            <a:pPr lvl="2"/>
            <a:r>
              <a:rPr lang="en-GB" dirty="0"/>
              <a:t>This is ok: {this[is(o)]}k</a:t>
            </a:r>
          </a:p>
          <a:p>
            <a:pPr lvl="2"/>
            <a:r>
              <a:rPr lang="en-GB" dirty="0"/>
              <a:t>This is not ok: T{hi[(sis)not}ok]</a:t>
            </a:r>
          </a:p>
          <a:p>
            <a:pPr lvl="2"/>
            <a:r>
              <a:rPr lang="en-GB" dirty="0"/>
              <a:t>This is not ok: {{this[is(</a:t>
            </a:r>
            <a:r>
              <a:rPr lang="en-GB" dirty="0" err="1"/>
              <a:t>notok</a:t>
            </a:r>
            <a:r>
              <a:rPr lang="en-GB" dirty="0"/>
              <a:t>)]}}</a:t>
            </a:r>
          </a:p>
          <a:p>
            <a:pPr lvl="2"/>
            <a:endParaRPr lang="en-GB" dirty="0"/>
          </a:p>
          <a:p>
            <a:pPr lvl="2"/>
            <a:endParaRPr lang="en-GB" dirty="0"/>
          </a:p>
          <a:p>
            <a:pPr lvl="1"/>
            <a:endParaRPr lang="en-GB" dirty="0"/>
          </a:p>
        </p:txBody>
      </p:sp>
    </p:spTree>
    <p:extLst>
      <p:ext uri="{BB962C8B-B14F-4D97-AF65-F5344CB8AC3E}">
        <p14:creationId xmlns:p14="http://schemas.microsoft.com/office/powerpoint/2010/main" val="2076170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pPr>
              <a:lnSpc>
                <a:spcPct val="100000"/>
              </a:lnSpc>
            </a:pPr>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pPr>
              <a:lnSpc>
                <a:spcPct val="10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b="1" dirty="0"/>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483317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(Try to) Do all the exercises</a:t>
            </a:r>
          </a:p>
          <a:p>
            <a:endParaRPr lang="en-GB" dirty="0"/>
          </a:p>
          <a:p>
            <a:r>
              <a:rPr lang="en-GB" dirty="0"/>
              <a:t>Get familiar with Dart 101 part 1</a:t>
            </a:r>
          </a:p>
          <a:p>
            <a:endParaRPr lang="en-GB" dirty="0"/>
          </a:p>
          <a:p>
            <a:r>
              <a:rPr lang="en-GB" b="1" dirty="0"/>
              <a:t>Aim</a:t>
            </a:r>
            <a:r>
              <a:rPr lang="en-GB" dirty="0"/>
              <a:t>: to be able to do the exercise without too much effort</a:t>
            </a:r>
            <a:endParaRPr lang="en-IT" dirty="0"/>
          </a:p>
        </p:txBody>
      </p:sp>
    </p:spTree>
    <p:extLst>
      <p:ext uri="{BB962C8B-B14F-4D97-AF65-F5344CB8AC3E}">
        <p14:creationId xmlns:p14="http://schemas.microsoft.com/office/powerpoint/2010/main" val="1769563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b="1" dirty="0"/>
              <a:t>Resources</a:t>
            </a:r>
          </a:p>
        </p:txBody>
      </p:sp>
    </p:spTree>
    <p:extLst>
      <p:ext uri="{BB962C8B-B14F-4D97-AF65-F5344CB8AC3E}">
        <p14:creationId xmlns:p14="http://schemas.microsoft.com/office/powerpoint/2010/main" val="312695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Let’s start with the classic “Hello, world!” program.</a:t>
            </a:r>
          </a:p>
          <a:p>
            <a:endParaRPr lang="en-IT" dirty="0"/>
          </a:p>
          <a:p>
            <a:r>
              <a:rPr lang="en-IT" dirty="0"/>
              <a:t>Preliminary steps:</a:t>
            </a:r>
          </a:p>
          <a:p>
            <a:pPr lvl="1"/>
            <a:r>
              <a:rPr lang="en-IT" dirty="0"/>
              <a:t>Create a folder</a:t>
            </a:r>
          </a:p>
          <a:p>
            <a:pPr lvl="1"/>
            <a:r>
              <a:rPr lang="en-IT" dirty="0"/>
              <a:t>Open VS Code and navigate to that folder</a:t>
            </a:r>
          </a:p>
          <a:p>
            <a:pPr lvl="1"/>
            <a:r>
              <a:rPr lang="en-IT" dirty="0"/>
              <a:t>Create a new file called “01-hello_world.dart”</a:t>
            </a:r>
          </a:p>
          <a:p>
            <a:pPr lvl="1"/>
            <a:endParaRPr lang="en-IT" dirty="0"/>
          </a:p>
          <a:p>
            <a:r>
              <a:rPr lang="en-IT" dirty="0"/>
              <a:t>Write the snippet of code on the right</a:t>
            </a:r>
          </a:p>
          <a:p>
            <a:endParaRPr lang="en-IT" dirty="0"/>
          </a:p>
          <a:p>
            <a:r>
              <a:rPr lang="en-IT" dirty="0"/>
              <a:t>Run it!</a:t>
            </a:r>
          </a:p>
          <a:p>
            <a:pPr lvl="1"/>
            <a:r>
              <a:rPr lang="en-IT" dirty="0"/>
              <a:t>Option 1: Press the ”Run” button</a:t>
            </a:r>
          </a:p>
          <a:p>
            <a:pPr lvl="1"/>
            <a:r>
              <a:rPr lang="en-IT" dirty="0"/>
              <a:t>Option 2: Open a terminal, cd to the folder</a:t>
            </a:r>
            <a:br>
              <a:rPr lang="en-IT" dirty="0"/>
            </a:br>
            <a:r>
              <a:rPr lang="en-IT" dirty="0"/>
              <a:t>containing “01-hello_world.dart”, and type</a:t>
            </a:r>
            <a:br>
              <a:rPr lang="en-IT" dirty="0"/>
            </a:br>
            <a:r>
              <a:rPr lang="en-IT" dirty="0">
                <a:latin typeface="Courier" pitchFamily="2" charset="0"/>
              </a:rPr>
              <a:t>dart 01-hello_world.dart </a:t>
            </a:r>
          </a:p>
        </p:txBody>
      </p:sp>
      <p:pic>
        <p:nvPicPr>
          <p:cNvPr id="5" name="Picture 4" descr="Graphical user interface, text, application&#10;&#10;Description automatically generated">
            <a:extLst>
              <a:ext uri="{FF2B5EF4-FFF2-40B4-BE49-F238E27FC236}">
                <a16:creationId xmlns:a16="http://schemas.microsoft.com/office/drawing/2014/main" id="{03150A16-3250-924A-BAC1-E6730D3EC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163" y="4202067"/>
            <a:ext cx="5178787" cy="2067380"/>
          </a:xfrm>
          <a:prstGeom prst="rect">
            <a:avLst/>
          </a:prstGeom>
        </p:spPr>
      </p:pic>
    </p:spTree>
    <p:extLst>
      <p:ext uri="{BB962C8B-B14F-4D97-AF65-F5344CB8AC3E}">
        <p14:creationId xmlns:p14="http://schemas.microsoft.com/office/powerpoint/2010/main" val="1194315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https://github.com/gcappon/bwthw/lab_02-dart_101_part_1</a:t>
            </a:r>
            <a:r>
              <a:rPr lang="en-GB" dirty="0"/>
              <a:t> </a:t>
            </a:r>
          </a:p>
          <a:p>
            <a:pPr lvl="1"/>
            <a:endParaRPr lang="en-GB" dirty="0"/>
          </a:p>
          <a:p>
            <a:r>
              <a:rPr lang="en-GB" dirty="0"/>
              <a:t>Dart language tour</a:t>
            </a:r>
          </a:p>
          <a:p>
            <a:pPr lvl="1"/>
            <a:r>
              <a:rPr lang="en-GB" dirty="0">
                <a:hlinkClick r:id="rId3"/>
              </a:rPr>
              <a:t>https://dart.dev/guides/language/language-tour</a:t>
            </a:r>
            <a:endParaRPr lang="en-GB" dirty="0"/>
          </a:p>
          <a:p>
            <a:pPr marL="0" indent="0">
              <a:buNone/>
            </a:pPr>
            <a:endParaRPr lang="en-GB" dirty="0"/>
          </a:p>
        </p:txBody>
      </p:sp>
    </p:spTree>
    <p:extLst>
      <p:ext uri="{BB962C8B-B14F-4D97-AF65-F5344CB8AC3E}">
        <p14:creationId xmlns:p14="http://schemas.microsoft.com/office/powerpoint/2010/main" val="566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You will see something like</a:t>
            </a:r>
          </a:p>
          <a:p>
            <a:endParaRPr lang="en-IT" dirty="0">
              <a:ea typeface="Palatino" pitchFamily="2" charset="77"/>
            </a:endParaRPr>
          </a:p>
          <a:p>
            <a:r>
              <a:rPr lang="en-IT" dirty="0">
                <a:ea typeface="Palatino" pitchFamily="2" charset="77"/>
              </a:rPr>
              <a:t>Option 1:</a:t>
            </a:r>
          </a:p>
          <a:p>
            <a:endParaRPr lang="en-IT" dirty="0">
              <a:ea typeface="Palatino" pitchFamily="2" charset="77"/>
            </a:endParaRPr>
          </a:p>
          <a:p>
            <a:endParaRPr lang="en-IT" dirty="0">
              <a:ea typeface="Palatino" pitchFamily="2" charset="77"/>
            </a:endParaRPr>
          </a:p>
          <a:p>
            <a:endParaRPr lang="en-IT" dirty="0">
              <a:ea typeface="Palatino" pitchFamily="2" charset="77"/>
            </a:endParaRPr>
          </a:p>
          <a:p>
            <a:endParaRPr lang="en-IT" dirty="0">
              <a:ea typeface="Palatino" pitchFamily="2" charset="77"/>
            </a:endParaRPr>
          </a:p>
          <a:p>
            <a:r>
              <a:rPr lang="en-IT" dirty="0">
                <a:ea typeface="Palatino" pitchFamily="2" charset="77"/>
              </a:rPr>
              <a:t>Option 2:</a:t>
            </a:r>
          </a:p>
          <a:p>
            <a:endParaRPr lang="en-IT" dirty="0">
              <a:ea typeface="Palatino" pitchFamily="2" charset="77"/>
            </a:endParaRPr>
          </a:p>
        </p:txBody>
      </p:sp>
      <p:pic>
        <p:nvPicPr>
          <p:cNvPr id="10" name="Picture 9" descr="Graphical user interface, text, application&#10;&#10;Description automatically generated">
            <a:extLst>
              <a:ext uri="{FF2B5EF4-FFF2-40B4-BE49-F238E27FC236}">
                <a16:creationId xmlns:a16="http://schemas.microsoft.com/office/drawing/2014/main" id="{834D20E1-22DE-924D-81D3-71854B0C7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695" y="2786088"/>
            <a:ext cx="5932055" cy="1400112"/>
          </a:xfrm>
          <a:prstGeom prst="rect">
            <a:avLst/>
          </a:prstGeom>
        </p:spPr>
      </p:pic>
      <p:pic>
        <p:nvPicPr>
          <p:cNvPr id="12" name="Picture 11" descr="Text&#10;&#10;Description automatically generated">
            <a:extLst>
              <a:ext uri="{FF2B5EF4-FFF2-40B4-BE49-F238E27FC236}">
                <a16:creationId xmlns:a16="http://schemas.microsoft.com/office/drawing/2014/main" id="{3C6A0571-DDA2-574B-BA22-FE842825C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695" y="4525198"/>
            <a:ext cx="4584700" cy="1397000"/>
          </a:xfrm>
          <a:prstGeom prst="rect">
            <a:avLst/>
          </a:prstGeom>
        </p:spPr>
      </p:pic>
    </p:spTree>
    <p:extLst>
      <p:ext uri="{BB962C8B-B14F-4D97-AF65-F5344CB8AC3E}">
        <p14:creationId xmlns:p14="http://schemas.microsoft.com/office/powerpoint/2010/main" val="263261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Let’s break it down:</a:t>
            </a:r>
          </a:p>
          <a:p>
            <a:endParaRPr lang="en-IT" dirty="0">
              <a:ea typeface="Palatino" pitchFamily="2" charset="77"/>
            </a:endParaRPr>
          </a:p>
          <a:p>
            <a:pPr lvl="1"/>
            <a:r>
              <a:rPr lang="en-IT" dirty="0">
                <a:ea typeface="Palatino" pitchFamily="2" charset="77"/>
              </a:rPr>
              <a:t>Very JAVA-like</a:t>
            </a:r>
          </a:p>
          <a:p>
            <a:pPr lvl="1"/>
            <a:endParaRPr lang="en-IT" dirty="0">
              <a:ea typeface="Palatino" pitchFamily="2" charset="77"/>
            </a:endParaRPr>
          </a:p>
          <a:p>
            <a:pPr lvl="1"/>
            <a:r>
              <a:rPr lang="en-IT" dirty="0">
                <a:ea typeface="Palatino" pitchFamily="2" charset="77"/>
              </a:rPr>
              <a:t>; is necessary at the EOL</a:t>
            </a:r>
          </a:p>
          <a:p>
            <a:endParaRPr lang="en-IT" dirty="0">
              <a:ea typeface="Palatino" pitchFamily="2" charset="77"/>
            </a:endParaRPr>
          </a:p>
          <a:p>
            <a:pPr lvl="1"/>
            <a:r>
              <a:rPr lang="en-IT" dirty="0">
                <a:ea typeface="Palatino" pitchFamily="2" charset="77"/>
              </a:rPr>
              <a:t>It all starts from a </a:t>
            </a:r>
            <a:r>
              <a:rPr lang="en-IT" dirty="0">
                <a:latin typeface="Courier" pitchFamily="2" charset="0"/>
                <a:ea typeface="Palatino" pitchFamily="2" charset="77"/>
              </a:rPr>
              <a:t>main</a:t>
            </a:r>
          </a:p>
          <a:p>
            <a:pPr lvl="1"/>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accepts a </a:t>
            </a:r>
            <a:r>
              <a:rPr lang="en-IT" dirty="0">
                <a:latin typeface="Courier" pitchFamily="2" charset="0"/>
                <a:ea typeface="Palatino" pitchFamily="2" charset="77"/>
              </a:rPr>
              <a:t>List</a:t>
            </a:r>
            <a:r>
              <a:rPr lang="en-IT" dirty="0">
                <a:ea typeface="Palatino" pitchFamily="2" charset="77"/>
              </a:rPr>
              <a:t> of strings</a:t>
            </a:r>
          </a:p>
          <a:p>
            <a:pPr lvl="1"/>
            <a:endParaRPr lang="en-IT" dirty="0">
              <a:ea typeface="Palatino" pitchFamily="2" charset="77"/>
            </a:endParaRPr>
          </a:p>
          <a:p>
            <a:pPr lvl="1"/>
            <a:r>
              <a:rPr lang="en-GB" dirty="0">
                <a:latin typeface="Courier" pitchFamily="2" charset="0"/>
                <a:ea typeface="Palatino" pitchFamily="2" charset="77"/>
              </a:rPr>
              <a:t>print() </a:t>
            </a:r>
            <a:r>
              <a:rPr lang="en-GB" dirty="0">
                <a:ea typeface="Palatino" pitchFamily="2" charset="77"/>
              </a:rPr>
              <a:t>is an handy function to display output</a:t>
            </a:r>
          </a:p>
          <a:p>
            <a:pPr lvl="1"/>
            <a:endParaRPr lang="en-GB" dirty="0">
              <a:ea typeface="Palatino" pitchFamily="2" charset="77"/>
            </a:endParaRPr>
          </a:p>
          <a:p>
            <a:pPr lvl="1"/>
            <a:r>
              <a:rPr lang="en-GB" dirty="0">
                <a:latin typeface="Courier" pitchFamily="2" charset="0"/>
                <a:ea typeface="Palatino" pitchFamily="2" charset="77"/>
              </a:rPr>
              <a:t>// This is a comment</a:t>
            </a:r>
            <a:r>
              <a:rPr lang="en-IT" dirty="0">
                <a:latin typeface="Courier" pitchFamily="2" charset="0"/>
                <a:ea typeface="Palatino" pitchFamily="2" charset="77"/>
              </a:rPr>
              <a:t> </a:t>
            </a:r>
          </a:p>
          <a:p>
            <a:endParaRPr lang="en-IT" dirty="0">
              <a:ea typeface="Palatino" pitchFamily="2" charset="77"/>
            </a:endParaRPr>
          </a:p>
          <a:p>
            <a:endParaRPr lang="en-IT" dirty="0">
              <a:ea typeface="Palatino" pitchFamily="2" charset="77"/>
            </a:endParaRPr>
          </a:p>
        </p:txBody>
      </p:sp>
      <p:pic>
        <p:nvPicPr>
          <p:cNvPr id="6" name="Picture 5" descr="Graphical user interface, text, application&#10;&#10;Description automatically generated">
            <a:extLst>
              <a:ext uri="{FF2B5EF4-FFF2-40B4-BE49-F238E27FC236}">
                <a16:creationId xmlns:a16="http://schemas.microsoft.com/office/drawing/2014/main" id="{DC0C264F-EF24-9E46-9E6A-22F67EBD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645" y="1458601"/>
            <a:ext cx="6410841" cy="2559218"/>
          </a:xfrm>
          <a:prstGeom prst="rect">
            <a:avLst/>
          </a:prstGeom>
        </p:spPr>
      </p:pic>
      <p:sp>
        <p:nvSpPr>
          <p:cNvPr id="7" name="Content Placeholder 2">
            <a:extLst>
              <a:ext uri="{FF2B5EF4-FFF2-40B4-BE49-F238E27FC236}">
                <a16:creationId xmlns:a16="http://schemas.microsoft.com/office/drawing/2014/main" id="{7BC174E6-9743-6241-BACB-973DAA2F93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lab_02-dart_101_part_1/01-hello_world.dart</a:t>
            </a:r>
          </a:p>
        </p:txBody>
      </p:sp>
    </p:spTree>
    <p:extLst>
      <p:ext uri="{BB962C8B-B14F-4D97-AF65-F5344CB8AC3E}">
        <p14:creationId xmlns:p14="http://schemas.microsoft.com/office/powerpoint/2010/main" val="2530644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b="1" dirty="0"/>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72312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Variables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b="1" dirty="0">
                <a:latin typeface="Courier" pitchFamily="2" charset="0"/>
              </a:rPr>
              <a:t>var</a:t>
            </a:r>
            <a:r>
              <a:rPr lang="en-GB" dirty="0">
                <a:latin typeface="Courier" pitchFamily="2" charset="0"/>
              </a:rPr>
              <a:t> </a:t>
            </a:r>
            <a:r>
              <a:rPr lang="en-GB" dirty="0"/>
              <a:t>can be used to create and initialize a variable:</a:t>
            </a:r>
          </a:p>
          <a:p>
            <a:pPr lvl="1"/>
            <a:r>
              <a:rPr lang="en-GB" dirty="0">
                <a:latin typeface="Courier" pitchFamily="2" charset="0"/>
              </a:rPr>
              <a:t>var number = 42; // number contains a </a:t>
            </a:r>
            <a:r>
              <a:rPr lang="en-GB" b="1" dirty="0">
                <a:latin typeface="Courier" pitchFamily="2" charset="0"/>
              </a:rPr>
              <a:t>reference</a:t>
            </a:r>
            <a:r>
              <a:rPr lang="en-GB" dirty="0">
                <a:latin typeface="Courier" pitchFamily="2" charset="0"/>
              </a:rPr>
              <a:t> to a number object with value 42</a:t>
            </a:r>
          </a:p>
          <a:p>
            <a:r>
              <a:rPr lang="en-GB" b="1" dirty="0">
                <a:latin typeface="Courier" pitchFamily="2" charset="0"/>
              </a:rPr>
              <a:t>final</a:t>
            </a:r>
            <a:r>
              <a:rPr lang="en-GB" dirty="0"/>
              <a:t> can be used to create and initialize a constant (run-time level):</a:t>
            </a:r>
          </a:p>
          <a:p>
            <a:pPr lvl="1"/>
            <a:r>
              <a:rPr lang="en-GB" dirty="0">
                <a:latin typeface="Courier" pitchFamily="2" charset="0"/>
              </a:rPr>
              <a:t>final name = 'Bob';</a:t>
            </a:r>
          </a:p>
          <a:p>
            <a:r>
              <a:rPr lang="en-GB" b="1" dirty="0" err="1">
                <a:latin typeface="Courier" pitchFamily="2" charset="0"/>
              </a:rPr>
              <a:t>const</a:t>
            </a:r>
            <a:r>
              <a:rPr lang="en-GB" dirty="0"/>
              <a:t> can be used to create and initialize a constant (compile level):</a:t>
            </a:r>
          </a:p>
          <a:p>
            <a:pPr lvl="1"/>
            <a:r>
              <a:rPr lang="en-GB" dirty="0" err="1">
                <a:latin typeface="Courier" pitchFamily="2" charset="0"/>
              </a:rPr>
              <a:t>const</a:t>
            </a:r>
            <a:r>
              <a:rPr lang="en-GB" dirty="0">
                <a:latin typeface="Courier" pitchFamily="2" charset="0"/>
              </a:rPr>
              <a:t> pi = 3.14;</a:t>
            </a:r>
          </a:p>
          <a:p>
            <a:pPr lvl="1"/>
            <a:endParaRPr lang="en-GB" dirty="0"/>
          </a:p>
          <a:p>
            <a:r>
              <a:rPr lang="en-GB" dirty="0"/>
              <a:t>Note that, the </a:t>
            </a:r>
            <a:r>
              <a:rPr lang="en-GB" b="1" dirty="0"/>
              <a:t>type</a:t>
            </a:r>
            <a:r>
              <a:rPr lang="en-GB" dirty="0"/>
              <a:t> of variables was inferred! </a:t>
            </a:r>
          </a:p>
          <a:p>
            <a:r>
              <a:rPr lang="en-GB" dirty="0"/>
              <a:t>Of course, type can be also specified:</a:t>
            </a:r>
          </a:p>
          <a:p>
            <a:pPr lvl="1"/>
            <a:r>
              <a:rPr lang="en-GB" dirty="0">
                <a:latin typeface="Courier" pitchFamily="2" charset="0"/>
              </a:rPr>
              <a:t>final String </a:t>
            </a:r>
            <a:r>
              <a:rPr lang="en-GB" dirty="0" err="1">
                <a:latin typeface="Courier" pitchFamily="2" charset="0"/>
              </a:rPr>
              <a:t>anotherName</a:t>
            </a:r>
            <a:r>
              <a:rPr lang="en-GB" dirty="0">
                <a:latin typeface="Courier" pitchFamily="2" charset="0"/>
              </a:rPr>
              <a:t> = 'Jack'; //This will be a constant String</a:t>
            </a:r>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lab_02-dart_101_part_1/02-variables.dart</a:t>
            </a:r>
          </a:p>
        </p:txBody>
      </p:sp>
    </p:spTree>
    <p:extLst>
      <p:ext uri="{BB962C8B-B14F-4D97-AF65-F5344CB8AC3E}">
        <p14:creationId xmlns:p14="http://schemas.microsoft.com/office/powerpoint/2010/main" val="418961639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7122</TotalTime>
  <Words>4228</Words>
  <Application>Microsoft Macintosh PowerPoint</Application>
  <PresentationFormat>Widescreen</PresentationFormat>
  <Paragraphs>610</Paragraphs>
  <Slides>50</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Courier</vt:lpstr>
      <vt:lpstr>Courier New</vt:lpstr>
      <vt:lpstr>Palatino Linotype</vt:lpstr>
      <vt:lpstr>Times New Roman</vt:lpstr>
      <vt:lpstr>Wingdings</vt:lpstr>
      <vt:lpstr>Tema di Office</vt:lpstr>
      <vt:lpstr>Giacomo Cappon</vt:lpstr>
      <vt:lpstr>Outline</vt:lpstr>
      <vt:lpstr>Outline</vt:lpstr>
      <vt:lpstr>Dart</vt:lpstr>
      <vt:lpstr>Hello, world!</vt:lpstr>
      <vt:lpstr>Hello, world!</vt:lpstr>
      <vt:lpstr>Hello, world!</vt:lpstr>
      <vt:lpstr>Outline</vt:lpstr>
      <vt:lpstr>Variables</vt:lpstr>
      <vt:lpstr>Outline</vt:lpstr>
      <vt:lpstr>Null safety</vt:lpstr>
      <vt:lpstr>Outline</vt:lpstr>
      <vt:lpstr>Built-in types - Numbers</vt:lpstr>
      <vt:lpstr>Built-in types - Numbers</vt:lpstr>
      <vt:lpstr>Built-in types - Strings</vt:lpstr>
      <vt:lpstr>Built-in types - Strings</vt:lpstr>
      <vt:lpstr>Built-in types - Booleans</vt:lpstr>
      <vt:lpstr>Built-in types - Lists</vt:lpstr>
      <vt:lpstr>Built-in types - Maps</vt:lpstr>
      <vt:lpstr>Outline</vt:lpstr>
      <vt:lpstr>Functions</vt:lpstr>
      <vt:lpstr>Functions – Parameters</vt:lpstr>
      <vt:lpstr>Functions – Named parameters</vt:lpstr>
      <vt:lpstr>Functions – Named parameters</vt:lpstr>
      <vt:lpstr>Functions – Optional positional parameters</vt:lpstr>
      <vt:lpstr>Outline</vt:lpstr>
      <vt:lpstr>Operators</vt:lpstr>
      <vt:lpstr>Operators - Arithmetic</vt:lpstr>
      <vt:lpstr>Operators – Prefix, postfix</vt:lpstr>
      <vt:lpstr>Operators – Relational</vt:lpstr>
      <vt:lpstr>Operators – Relational</vt:lpstr>
      <vt:lpstr>Operators – Type tester</vt:lpstr>
      <vt:lpstr>Outline</vt:lpstr>
      <vt:lpstr>Control flow</vt:lpstr>
      <vt:lpstr>Control flow – If-Else</vt:lpstr>
      <vt:lpstr>Control flow – For</vt:lpstr>
      <vt:lpstr>Control flow – While</vt:lpstr>
      <vt:lpstr>Control flow – Do-While</vt:lpstr>
      <vt:lpstr>Control flow – Break</vt:lpstr>
      <vt:lpstr>Control flow – Continue</vt:lpstr>
      <vt:lpstr>Control flow – Switch-Case</vt:lpstr>
      <vt:lpstr>Control flow – Try-Catch-Finally</vt:lpstr>
      <vt:lpstr>Outline</vt:lpstr>
      <vt:lpstr>Exercises</vt:lpstr>
      <vt:lpstr>Exercises</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106</cp:revision>
  <dcterms:created xsi:type="dcterms:W3CDTF">2021-07-19T09:08:13Z</dcterms:created>
  <dcterms:modified xsi:type="dcterms:W3CDTF">2022-01-04T08:26:01Z</dcterms:modified>
</cp:coreProperties>
</file>