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9" r:id="rId2"/>
    <p:sldId id="295" r:id="rId3"/>
    <p:sldId id="398" r:id="rId4"/>
    <p:sldId id="374" r:id="rId5"/>
    <p:sldId id="399" r:id="rId6"/>
    <p:sldId id="402" r:id="rId7"/>
    <p:sldId id="400" r:id="rId8"/>
    <p:sldId id="375" r:id="rId9"/>
    <p:sldId id="367" r:id="rId10"/>
    <p:sldId id="370" r:id="rId11"/>
    <p:sldId id="376" r:id="rId12"/>
    <p:sldId id="368" r:id="rId13"/>
    <p:sldId id="403" r:id="rId14"/>
    <p:sldId id="404" r:id="rId15"/>
    <p:sldId id="405" r:id="rId16"/>
    <p:sldId id="372" r:id="rId17"/>
    <p:sldId id="373" r:id="rId18"/>
    <p:sldId id="366" r:id="rId19"/>
    <p:sldId id="377" r:id="rId20"/>
    <p:sldId id="406" r:id="rId21"/>
    <p:sldId id="378" r:id="rId22"/>
    <p:sldId id="303" r:id="rId23"/>
    <p:sldId id="379" r:id="rId24"/>
    <p:sldId id="30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79" autoAdjust="0"/>
    <p:restoredTop sz="87764"/>
  </p:normalViewPr>
  <p:slideViewPr>
    <p:cSldViewPr snapToGrid="0">
      <p:cViewPr varScale="1">
        <p:scale>
          <a:sx n="86" d="100"/>
          <a:sy n="86" d="100"/>
        </p:scale>
        <p:origin x="248" y="6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4B3FE-0320-8142-8396-5C3025C019EC}" type="datetimeFigureOut">
              <a:rPr lang="en-IT" smtClean="0"/>
              <a:t>4/28/24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F43FB-3F33-3F4B-9768-2FBED988F99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29496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105816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453532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14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5566514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15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9051953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16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8580811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17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9673944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18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526255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821716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5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36013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6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626297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7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99774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8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85243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9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1623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10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954794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12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73110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485820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838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28172" y="1364343"/>
            <a:ext cx="5591628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364343"/>
            <a:ext cx="5624286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5948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26028" y="2355399"/>
            <a:ext cx="9456058" cy="1570716"/>
          </a:xfrm>
        </p:spPr>
        <p:txBody>
          <a:bodyPr anchor="ctr">
            <a:noAutofit/>
          </a:bodyPr>
          <a:lstStyle>
            <a:lvl1pPr marL="0" indent="0" algn="ctr">
              <a:buNone/>
              <a:defRPr sz="4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it-IT" dirty="0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2997200" y="855254"/>
            <a:ext cx="6125029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426028" y="4152532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olo 1"/>
          <p:cNvSpPr txBox="1">
            <a:spLocks/>
          </p:cNvSpPr>
          <p:nvPr userDrawn="1"/>
        </p:nvSpPr>
        <p:spPr>
          <a:xfrm>
            <a:off x="460370" y="1155224"/>
            <a:ext cx="10926088" cy="9459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it-IT" sz="2800" b="0" dirty="0" err="1"/>
              <a:t>Biomedical</a:t>
            </a:r>
            <a:r>
              <a:rPr lang="it-IT" sz="2800" b="0" dirty="0"/>
              <a:t> </a:t>
            </a:r>
            <a:r>
              <a:rPr lang="it-IT" sz="2800" b="0" dirty="0" err="1"/>
              <a:t>Wearable</a:t>
            </a:r>
            <a:r>
              <a:rPr lang="it-IT" sz="2800" b="0" dirty="0"/>
              <a:t> Technologies </a:t>
            </a:r>
          </a:p>
          <a:p>
            <a:r>
              <a:rPr lang="it-IT" sz="2800" b="0" dirty="0"/>
              <a:t>for Healthcare and </a:t>
            </a:r>
            <a:r>
              <a:rPr lang="it-IT" sz="2800" b="0" dirty="0" err="1"/>
              <a:t>Wellbeing</a:t>
            </a:r>
            <a:r>
              <a:rPr lang="it-IT" sz="2800" b="0" dirty="0"/>
              <a:t>  </a:t>
            </a:r>
            <a:endParaRPr lang="en-GB" sz="2800" b="0" dirty="0"/>
          </a:p>
        </p:txBody>
      </p:sp>
      <p:sp>
        <p:nvSpPr>
          <p:cNvPr id="10" name="Titolo 1"/>
          <p:cNvSpPr txBox="1">
            <a:spLocks/>
          </p:cNvSpPr>
          <p:nvPr userDrawn="1"/>
        </p:nvSpPr>
        <p:spPr>
          <a:xfrm>
            <a:off x="1426028" y="4424669"/>
            <a:ext cx="9456058" cy="6239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it-IT" sz="2800" dirty="0"/>
              <a:t>A.Y. 2022-2023</a:t>
            </a:r>
          </a:p>
        </p:txBody>
      </p:sp>
      <p:sp>
        <p:nvSpPr>
          <p:cNvPr id="14" name="CasellaDiTesto 13"/>
          <p:cNvSpPr txBox="1"/>
          <p:nvPr userDrawn="1"/>
        </p:nvSpPr>
        <p:spPr>
          <a:xfrm>
            <a:off x="2997200" y="133745"/>
            <a:ext cx="6125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University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Padova</a:t>
            </a:r>
            <a:b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</a:b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Department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Information </a:t>
            </a: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Engineering</a:t>
            </a:r>
            <a:endParaRPr lang="en-GB" sz="1100" cap="small" baseline="0" dirty="0"/>
          </a:p>
        </p:txBody>
      </p:sp>
      <p:pic>
        <p:nvPicPr>
          <p:cNvPr id="15" name="Immagine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0" y="5094383"/>
            <a:ext cx="1648258" cy="1648258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946" y="5094383"/>
            <a:ext cx="2153135" cy="13995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96487F-10E0-114E-8185-2B9A87D777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7534" y="4986716"/>
            <a:ext cx="4393045" cy="9193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IT" dirty="0"/>
              <a:t>Name Surname</a:t>
            </a:r>
          </a:p>
        </p:txBody>
      </p:sp>
    </p:spTree>
    <p:extLst>
      <p:ext uri="{BB962C8B-B14F-4D97-AF65-F5344CB8AC3E}">
        <p14:creationId xmlns:p14="http://schemas.microsoft.com/office/powerpoint/2010/main" val="25513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05962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6" name="Rettangolo arrotondato 5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065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19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28172" y="1375682"/>
            <a:ext cx="11368314" cy="4821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1858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87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49" r:id="rId3"/>
    <p:sldLayoutId id="2147483654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Palatino Linotype" panose="020405020505050303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rgbClr val="00B050"/>
        </a:buClr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Times New Roman" panose="02020603050405020304" pitchFamily="18" charset="0"/>
        <a:buChar char="̶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HTTP_status_codesm" TargetMode="External"/><Relationship Id="rId2" Type="http://schemas.openxmlformats.org/officeDocument/2006/relationships/hyperlink" Target="https://impact.dei.unipd.it/bwthw/docs/swagger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ocs.flutter.dev/cookbook/networking/send-data" TargetMode="External"/><Relationship Id="rId4" Type="http://schemas.openxmlformats.org/officeDocument/2006/relationships/hyperlink" Target="https://docs.flutter.dev/cookbook/networking/fetch-data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svg"/><Relationship Id="rId10" Type="http://schemas.openxmlformats.org/officeDocument/2006/relationships/image" Target="../media/image10.sv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7E0323C-B2D5-E147-A405-326B19A39E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T" dirty="0"/>
              <a:t>Authentication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B437F2-B298-5D42-A17B-E5DDC2184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Giacomo Cappon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184054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RESTful API in practice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4093C35F-2A4D-4648-A78F-D26C9363B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288595"/>
            <a:ext cx="11213368" cy="4883605"/>
          </a:xfrm>
        </p:spPr>
        <p:txBody>
          <a:bodyPr>
            <a:normAutofit/>
          </a:bodyPr>
          <a:lstStyle/>
          <a:p>
            <a:r>
              <a:rPr lang="en-GB" dirty="0"/>
              <a:t>Beside its content a response contains an </a:t>
            </a:r>
            <a:r>
              <a:rPr lang="en-GB" b="1" dirty="0"/>
              <a:t>HTTP status code</a:t>
            </a:r>
            <a:r>
              <a:rPr lang="en-GB" dirty="0"/>
              <a:t>, i.e., a special number that tells to the frond-end if the request is successful or, otherwise, why it is not successful. Here’s the most common:</a:t>
            </a:r>
          </a:p>
          <a:p>
            <a:endParaRPr lang="en-GB" dirty="0"/>
          </a:p>
          <a:p>
            <a:pPr lvl="1"/>
            <a:r>
              <a:rPr lang="en-GB" dirty="0"/>
              <a:t>200: OK</a:t>
            </a:r>
          </a:p>
          <a:p>
            <a:pPr lvl="1"/>
            <a:r>
              <a:rPr lang="en-GB" dirty="0"/>
              <a:t>401: UNAUTHORIZED</a:t>
            </a:r>
          </a:p>
          <a:p>
            <a:pPr lvl="1"/>
            <a:r>
              <a:rPr lang="en-GB" dirty="0"/>
              <a:t>403: FORBIDDEN</a:t>
            </a:r>
          </a:p>
          <a:p>
            <a:pPr lvl="1"/>
            <a:r>
              <a:rPr lang="en-GB" dirty="0"/>
              <a:t>404: NOT FOUND</a:t>
            </a:r>
          </a:p>
          <a:p>
            <a:pPr lvl="1"/>
            <a:r>
              <a:rPr lang="en-GB" dirty="0"/>
              <a:t>500: INTERNAL SERVER ERROR</a:t>
            </a:r>
          </a:p>
          <a:p>
            <a:pPr lvl="1"/>
            <a:endParaRPr lang="en-GB" dirty="0"/>
          </a:p>
          <a:p>
            <a:r>
              <a:rPr lang="en-GB" dirty="0"/>
              <a:t>Normally, the front-end developer has to manage these codes based on the API specifics</a:t>
            </a:r>
          </a:p>
        </p:txBody>
      </p:sp>
    </p:spTree>
    <p:extLst>
      <p:ext uri="{BB962C8B-B14F-4D97-AF65-F5344CB8AC3E}">
        <p14:creationId xmlns:p14="http://schemas.microsoft.com/office/powerpoint/2010/main" val="518817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Recap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The flow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RESTful API in practice</a:t>
            </a:r>
          </a:p>
          <a:p>
            <a:r>
              <a:rPr lang="en-GB" b="1" dirty="0"/>
              <a:t>Case study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820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Get the authorization: The IMPACT gate</a:t>
            </a:r>
          </a:p>
        </p:txBody>
      </p:sp>
      <p:pic>
        <p:nvPicPr>
          <p:cNvPr id="25" name="Picture 24" descr="A picture containing text, font, number, screenshot&#10;&#10;Description automatically generated">
            <a:extLst>
              <a:ext uri="{FF2B5EF4-FFF2-40B4-BE49-F238E27FC236}">
                <a16:creationId xmlns:a16="http://schemas.microsoft.com/office/drawing/2014/main" id="{936BA7AA-A185-DC18-A0DC-850EF432FF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13217"/>
            <a:ext cx="11796486" cy="3541909"/>
          </a:xfrm>
          <a:prstGeom prst="rect">
            <a:avLst/>
          </a:prstGeom>
        </p:spPr>
      </p:pic>
      <p:pic>
        <p:nvPicPr>
          <p:cNvPr id="27" name="Picture 26" descr="A close-up of a sign&#10;&#10;Description automatically generated with low confidence">
            <a:extLst>
              <a:ext uri="{FF2B5EF4-FFF2-40B4-BE49-F238E27FC236}">
                <a16:creationId xmlns:a16="http://schemas.microsoft.com/office/drawing/2014/main" id="{8F4E9817-D3F6-AC09-6B5C-D0EAF63F7C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9" y="1144998"/>
            <a:ext cx="11780157" cy="196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570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The IMPACT gate: ping</a:t>
            </a:r>
          </a:p>
        </p:txBody>
      </p:sp>
      <p:pic>
        <p:nvPicPr>
          <p:cNvPr id="14" name="Picture 13" descr="A screenshot of a login page&#10;&#10;Description automatically generated with low confidence">
            <a:extLst>
              <a:ext uri="{FF2B5EF4-FFF2-40B4-BE49-F238E27FC236}">
                <a16:creationId xmlns:a16="http://schemas.microsoft.com/office/drawing/2014/main" id="{386B4D0C-0DDC-D952-8E20-255383431F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73" y="1071798"/>
            <a:ext cx="11496213" cy="562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988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The IMPACT gate: token</a:t>
            </a:r>
          </a:p>
        </p:txBody>
      </p:sp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94DBFBB-F85E-B3AE-79EE-F24CE0441C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437" y="1219776"/>
            <a:ext cx="8956295" cy="563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259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The IMPACT gate: refresh</a:t>
            </a:r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4A659B9-91E3-4A14-547C-04FD991260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022" y="1197382"/>
            <a:ext cx="9553955" cy="566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694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http package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4093C35F-2A4D-4648-A78F-D26C9363B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9203508" cy="5334907"/>
          </a:xfrm>
        </p:spPr>
        <p:txBody>
          <a:bodyPr>
            <a:normAutofit/>
          </a:bodyPr>
          <a:lstStyle/>
          <a:p>
            <a:r>
              <a:rPr lang="en-GB" dirty="0"/>
              <a:t>To be able to make calls we will use the http package. This provides a simple web client to be used to make http calls.  </a:t>
            </a:r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BF8BFAE-FC49-AC15-A39D-31649340E9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155" y="2155192"/>
            <a:ext cx="5315690" cy="454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06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Android-specific action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4093C35F-2A4D-4648-A78F-D26C9363B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0605588" cy="5334907"/>
          </a:xfrm>
        </p:spPr>
        <p:txBody>
          <a:bodyPr>
            <a:normAutofit fontScale="92500"/>
          </a:bodyPr>
          <a:lstStyle/>
          <a:p>
            <a:r>
              <a:rPr lang="en-GB" dirty="0"/>
              <a:t>To be able to access to internet functionalities in Android you are required to provide a specific permission:</a:t>
            </a:r>
          </a:p>
          <a:p>
            <a:endParaRPr lang="en-GB" dirty="0"/>
          </a:p>
          <a:p>
            <a:r>
              <a:rPr lang="en-GB" dirty="0"/>
              <a:t>To do so, in the android&gt;app&gt;</a:t>
            </a:r>
            <a:r>
              <a:rPr lang="en-GB" dirty="0" err="1"/>
              <a:t>src</a:t>
            </a:r>
            <a:r>
              <a:rPr lang="en-GB" dirty="0"/>
              <a:t>&gt;main folder open the </a:t>
            </a:r>
            <a:r>
              <a:rPr lang="en-GB" dirty="0" err="1"/>
              <a:t>AndroidManifest.xml</a:t>
            </a:r>
            <a:r>
              <a:rPr lang="en-GB" dirty="0"/>
              <a:t> file, and add the following after the &lt;manifest …&gt; tag: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/>
              <a:t>&lt;manifest </a:t>
            </a:r>
            <a:r>
              <a:rPr lang="en-GB" b="1" dirty="0" err="1"/>
              <a:t>xmlns:android</a:t>
            </a:r>
            <a:r>
              <a:rPr lang="en-GB" b="1" dirty="0"/>
              <a:t>...&gt;</a:t>
            </a:r>
          </a:p>
          <a:p>
            <a:pPr marL="0" indent="0">
              <a:buNone/>
            </a:pPr>
            <a:r>
              <a:rPr lang="en-GB" b="1" dirty="0"/>
              <a:t> ...</a:t>
            </a:r>
          </a:p>
          <a:p>
            <a:pPr marL="0" indent="0">
              <a:buNone/>
            </a:pPr>
            <a:r>
              <a:rPr lang="en-GB" b="1" dirty="0"/>
              <a:t> &lt;uses-permission </a:t>
            </a:r>
            <a:r>
              <a:rPr lang="en-GB" b="1" dirty="0" err="1"/>
              <a:t>android:name</a:t>
            </a:r>
            <a:r>
              <a:rPr lang="en-GB" b="1" dirty="0"/>
              <a:t>="</a:t>
            </a:r>
            <a:r>
              <a:rPr lang="en-GB" b="1" dirty="0" err="1"/>
              <a:t>android.permission.INTERNET</a:t>
            </a:r>
            <a:r>
              <a:rPr lang="en-GB" b="1" dirty="0"/>
              <a:t>" /&gt;</a:t>
            </a:r>
          </a:p>
          <a:p>
            <a:pPr marL="0" indent="0">
              <a:buNone/>
            </a:pPr>
            <a:r>
              <a:rPr lang="en-GB" b="1" dirty="0"/>
              <a:t> &lt;application ...</a:t>
            </a:r>
          </a:p>
          <a:p>
            <a:pPr marL="0" indent="0">
              <a:buNone/>
            </a:pPr>
            <a:r>
              <a:rPr lang="en-GB" b="1" dirty="0"/>
              <a:t>&lt;/manifest&gt;</a:t>
            </a:r>
          </a:p>
          <a:p>
            <a:endParaRPr lang="en-GB" dirty="0"/>
          </a:p>
          <a:p>
            <a:r>
              <a:rPr lang="en-GB" dirty="0"/>
              <a:t>No need to do this in iOS.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A91675-2A72-5B7A-5194-44B2AC75CD8A}"/>
              </a:ext>
            </a:extLst>
          </p:cNvPr>
          <p:cNvSpPr/>
          <p:nvPr/>
        </p:nvSpPr>
        <p:spPr>
          <a:xfrm>
            <a:off x="8085495" y="5226250"/>
            <a:ext cx="3081615" cy="785929"/>
          </a:xfrm>
          <a:prstGeom prst="rect">
            <a:avLst/>
          </a:prstGeom>
          <a:solidFill>
            <a:srgbClr val="FFFF00"/>
          </a:solidFill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Only if you are using your physical device</a:t>
            </a:r>
          </a:p>
        </p:txBody>
      </p:sp>
    </p:spTree>
    <p:extLst>
      <p:ext uri="{BB962C8B-B14F-4D97-AF65-F5344CB8AC3E}">
        <p14:creationId xmlns:p14="http://schemas.microsoft.com/office/powerpoint/2010/main" val="3269601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Case of study - Live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endParaRPr lang="en-GB" dirty="0"/>
          </a:p>
          <a:p>
            <a:pPr marL="0" indent="0">
              <a:buNone/>
            </a:pPr>
            <a:br>
              <a:rPr lang="en-GB" dirty="0"/>
            </a:br>
            <a:endParaRPr lang="en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191784-8C7D-5A41-BA03-B01CD477EA93}"/>
              </a:ext>
            </a:extLst>
          </p:cNvPr>
          <p:cNvSpPr txBox="1">
            <a:spLocks/>
          </p:cNvSpPr>
          <p:nvPr/>
        </p:nvSpPr>
        <p:spPr>
          <a:xfrm>
            <a:off x="428171" y="1361167"/>
            <a:ext cx="8148547" cy="5334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T" dirty="0"/>
              <a:t>Let’s implement the operations required by the  authorization flow</a:t>
            </a:r>
            <a:endParaRPr lang="en-IT" b="1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BF4130A-F41F-0349-86CB-FA959B946237}"/>
              </a:ext>
            </a:extLst>
          </p:cNvPr>
          <p:cNvSpPr txBox="1">
            <a:spLocks/>
          </p:cNvSpPr>
          <p:nvPr/>
        </p:nvSpPr>
        <p:spPr>
          <a:xfrm>
            <a:off x="0" y="6548909"/>
            <a:ext cx="12192000" cy="3554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T" sz="1600" dirty="0">
                <a:ea typeface="Palatino" pitchFamily="2" charset="77"/>
              </a:rPr>
              <a:t>Full example in lab_09-authorization/impact_authorization/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37ED55-94A1-79FD-E0F0-4EB93851700A}"/>
              </a:ext>
            </a:extLst>
          </p:cNvPr>
          <p:cNvSpPr/>
          <p:nvPr/>
        </p:nvSpPr>
        <p:spPr>
          <a:xfrm>
            <a:off x="1478955" y="2796943"/>
            <a:ext cx="5753451" cy="383311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Use credentials to ask for a JWT token pair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AAFE7A0-7F36-4E0A-F73A-393D232B277B}"/>
              </a:ext>
            </a:extLst>
          </p:cNvPr>
          <p:cNvSpPr/>
          <p:nvPr/>
        </p:nvSpPr>
        <p:spPr>
          <a:xfrm>
            <a:off x="1478955" y="3442048"/>
            <a:ext cx="5753450" cy="383311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Receive JWT token pair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3A3470-64A0-358F-BA3D-181B106A518B}"/>
              </a:ext>
            </a:extLst>
          </p:cNvPr>
          <p:cNvSpPr/>
          <p:nvPr/>
        </p:nvSpPr>
        <p:spPr>
          <a:xfrm>
            <a:off x="1478955" y="4014671"/>
            <a:ext cx="5753449" cy="383312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Store token pair for making calls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06F3993-CDB8-6F91-04CB-E079F32E6BC3}"/>
              </a:ext>
            </a:extLst>
          </p:cNvPr>
          <p:cNvCxnSpPr>
            <a:cxnSpLocks/>
            <a:stCxn id="13" idx="2"/>
            <a:endCxn id="17" idx="0"/>
          </p:cNvCxnSpPr>
          <p:nvPr/>
        </p:nvCxnSpPr>
        <p:spPr>
          <a:xfrm flipH="1">
            <a:off x="4355680" y="3180254"/>
            <a:ext cx="1" cy="261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F766121-FFCB-B676-58FE-F17139C467DA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4355680" y="3825359"/>
            <a:ext cx="0" cy="189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 descr="A screenshot of a phone&#10;&#10;Description automatically generated">
            <a:extLst>
              <a:ext uri="{FF2B5EF4-FFF2-40B4-BE49-F238E27FC236}">
                <a16:creationId xmlns:a16="http://schemas.microsoft.com/office/drawing/2014/main" id="{E402003B-CBF9-2318-EFB8-3FFAC7E3A7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7350" y="680583"/>
            <a:ext cx="2536093" cy="549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640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Recap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The flow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RESTful API in practice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Case study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b="1" dirty="0"/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9343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b="1" dirty="0"/>
              <a:t>Recap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The flow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RESTful API in practice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Case study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2453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Exercise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endParaRPr lang="en-GB" dirty="0"/>
          </a:p>
          <a:p>
            <a:pPr marL="0" indent="0">
              <a:buNone/>
            </a:pPr>
            <a:br>
              <a:rPr lang="en-GB" dirty="0"/>
            </a:br>
            <a:endParaRPr lang="en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191784-8C7D-5A41-BA03-B01CD477EA93}"/>
              </a:ext>
            </a:extLst>
          </p:cNvPr>
          <p:cNvSpPr txBox="1">
            <a:spLocks/>
          </p:cNvSpPr>
          <p:nvPr/>
        </p:nvSpPr>
        <p:spPr>
          <a:xfrm>
            <a:off x="428171" y="1361167"/>
            <a:ext cx="10913119" cy="5334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Get familiar with the example</a:t>
            </a:r>
          </a:p>
          <a:p>
            <a:endParaRPr lang="en-US" dirty="0"/>
          </a:p>
          <a:p>
            <a:r>
              <a:rPr lang="en-US" dirty="0"/>
              <a:t>Try to integrate the authorization flow in your project </a:t>
            </a:r>
          </a:p>
        </p:txBody>
      </p:sp>
    </p:spTree>
    <p:extLst>
      <p:ext uri="{BB962C8B-B14F-4D97-AF65-F5344CB8AC3E}">
        <p14:creationId xmlns:p14="http://schemas.microsoft.com/office/powerpoint/2010/main" val="26089998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Recap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The flow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RESTful API in practice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Case study</a:t>
            </a:r>
          </a:p>
          <a:p>
            <a:pPr marL="0" indent="0">
              <a:buNone/>
            </a:pPr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b="1" dirty="0"/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40237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Homework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endParaRPr lang="en-GB" dirty="0"/>
          </a:p>
          <a:p>
            <a:pPr marL="0" indent="0">
              <a:buNone/>
            </a:pPr>
            <a:br>
              <a:rPr lang="en-GB" dirty="0"/>
            </a:br>
            <a:endParaRPr lang="en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191784-8C7D-5A41-BA03-B01CD477EA93}"/>
              </a:ext>
            </a:extLst>
          </p:cNvPr>
          <p:cNvSpPr txBox="1">
            <a:spLocks/>
          </p:cNvSpPr>
          <p:nvPr/>
        </p:nvSpPr>
        <p:spPr>
          <a:xfrm>
            <a:off x="428171" y="1361167"/>
            <a:ext cx="10913119" cy="5334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Get familiar with the http package</a:t>
            </a:r>
          </a:p>
        </p:txBody>
      </p:sp>
    </p:spTree>
    <p:extLst>
      <p:ext uri="{BB962C8B-B14F-4D97-AF65-F5344CB8AC3E}">
        <p14:creationId xmlns:p14="http://schemas.microsoft.com/office/powerpoint/2010/main" val="8953784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Recap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The flow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RESTful API in practice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Case study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b="1" dirty="0"/>
              <a:t>Resources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68794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32139"/>
            <a:ext cx="10913119" cy="5334907"/>
          </a:xfrm>
        </p:spPr>
        <p:txBody>
          <a:bodyPr>
            <a:normAutofit/>
          </a:bodyPr>
          <a:lstStyle/>
          <a:p>
            <a:endParaRPr lang="en-IT" dirty="0"/>
          </a:p>
          <a:p>
            <a:r>
              <a:rPr lang="en-IT" dirty="0"/>
              <a:t>IMPACT documentation</a:t>
            </a:r>
          </a:p>
          <a:p>
            <a:pPr lvl="1"/>
            <a:r>
              <a:rPr lang="en-GB" dirty="0">
                <a:hlinkClick r:id="rId2"/>
              </a:rPr>
              <a:t>https://impact.dei.unipd.it/bwthw/docs/swagger/</a:t>
            </a:r>
            <a:r>
              <a:rPr lang="en-IT" dirty="0"/>
              <a:t> </a:t>
            </a:r>
          </a:p>
          <a:p>
            <a:endParaRPr lang="en-IT" dirty="0"/>
          </a:p>
          <a:p>
            <a:r>
              <a:rPr lang="en-IT" dirty="0"/>
              <a:t>HTTP Status Codes</a:t>
            </a:r>
          </a:p>
          <a:p>
            <a:pPr lvl="1"/>
            <a:r>
              <a:rPr lang="en-GB" dirty="0">
                <a:hlinkClick r:id="rId3"/>
              </a:rPr>
              <a:t>https://en.wikipedia.org/wiki/List_of_HTTP_status_codes</a:t>
            </a:r>
            <a:endParaRPr lang="en-IT" dirty="0"/>
          </a:p>
          <a:p>
            <a:pPr marL="457200" lvl="1" indent="0">
              <a:buNone/>
            </a:pPr>
            <a:endParaRPr lang="en-GB" dirty="0"/>
          </a:p>
          <a:p>
            <a:r>
              <a:rPr lang="en-IT" dirty="0"/>
              <a:t>Fetch data from the internet. Cookbook by the Flutter community</a:t>
            </a:r>
          </a:p>
          <a:p>
            <a:pPr lvl="1"/>
            <a:r>
              <a:rPr lang="en-GB" dirty="0">
                <a:hlinkClick r:id="rId4"/>
              </a:rPr>
              <a:t>https://docs.flutter.dev/cookbook/networking/fetch-data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Send data to the internet. Cookbook by the Flutter community</a:t>
            </a:r>
          </a:p>
          <a:p>
            <a:pPr lvl="1"/>
            <a:r>
              <a:rPr lang="en-GB" dirty="0">
                <a:hlinkClick r:id="rId5"/>
              </a:rPr>
              <a:t>https://docs.flutter.dev/cookbook/networking/send-data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771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60FB-C861-1E44-92E6-8F939644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T" dirty="0"/>
              <a:t>Recap: The IMPACT 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4BA52-23DB-D94D-9195-7777C71CD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0260" y="2205415"/>
            <a:ext cx="3084303" cy="5546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T" sz="1400" dirty="0"/>
              <a:t>Get token (JWT) using credentials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ACF48-43BD-9049-83DA-4C0AF0AC5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</a:t>
            </a:fld>
            <a:endParaRPr lang="en-GB" dirty="0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68B4606E-6CE4-3D5F-4F4A-F88148AE3D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000" y="3138404"/>
            <a:ext cx="2435304" cy="1718017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pic>
        <p:nvPicPr>
          <p:cNvPr id="7" name="Graphic 6" descr="Key outline">
            <a:extLst>
              <a:ext uri="{FF2B5EF4-FFF2-40B4-BE49-F238E27FC236}">
                <a16:creationId xmlns:a16="http://schemas.microsoft.com/office/drawing/2014/main" id="{986DEE35-93E4-0B04-952C-441C7D79C0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85994" y="1971312"/>
            <a:ext cx="714266" cy="71426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49FCE54-4F42-AAF9-4E62-B5F5431C2580}"/>
              </a:ext>
            </a:extLst>
          </p:cNvPr>
          <p:cNvSpPr txBox="1">
            <a:spLocks/>
          </p:cNvSpPr>
          <p:nvPr/>
        </p:nvSpPr>
        <p:spPr>
          <a:xfrm>
            <a:off x="8733704" y="4998245"/>
            <a:ext cx="3329616" cy="4659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IT" sz="1600" b="1" dirty="0">
                <a:solidFill>
                  <a:srgbClr val="C00000"/>
                </a:solidFill>
              </a:rPr>
              <a:t>https://impact.dei.unipd.it/bwthw/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03EB194-617E-B58E-CE96-0B1F4BE0E372}"/>
              </a:ext>
            </a:extLst>
          </p:cNvPr>
          <p:cNvGrpSpPr/>
          <p:nvPr/>
        </p:nvGrpSpPr>
        <p:grpSpPr>
          <a:xfrm>
            <a:off x="227545" y="2883423"/>
            <a:ext cx="2102029" cy="2102029"/>
            <a:chOff x="0" y="1584963"/>
            <a:chExt cx="2102029" cy="2102029"/>
          </a:xfrm>
        </p:grpSpPr>
        <p:pic>
          <p:nvPicPr>
            <p:cNvPr id="10" name="Graphic 9" descr="Smart Phone outline">
              <a:extLst>
                <a:ext uri="{FF2B5EF4-FFF2-40B4-BE49-F238E27FC236}">
                  <a16:creationId xmlns:a16="http://schemas.microsoft.com/office/drawing/2014/main" id="{CA2DCB31-A77D-BD86-E4B0-289F26710D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0" y="1584963"/>
              <a:ext cx="2102029" cy="2102029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43A3C7F-BD6D-E717-036E-1B0293D02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35199" y="2175669"/>
              <a:ext cx="623644" cy="920618"/>
            </a:xfrm>
            <a:prstGeom prst="rect">
              <a:avLst/>
            </a:prstGeom>
          </p:spPr>
        </p:pic>
      </p:grp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7D0427E-0CA4-C141-376F-AF9F36ED64FD}"/>
              </a:ext>
            </a:extLst>
          </p:cNvPr>
          <p:cNvSpPr txBox="1">
            <a:spLocks/>
          </p:cNvSpPr>
          <p:nvPr/>
        </p:nvSpPr>
        <p:spPr>
          <a:xfrm>
            <a:off x="339626" y="5019587"/>
            <a:ext cx="1869879" cy="55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IT" sz="1400" dirty="0"/>
              <a:t>Your app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213B210-5478-AFD9-1176-62D107898216}"/>
              </a:ext>
            </a:extLst>
          </p:cNvPr>
          <p:cNvSpPr txBox="1">
            <a:spLocks/>
          </p:cNvSpPr>
          <p:nvPr/>
        </p:nvSpPr>
        <p:spPr>
          <a:xfrm>
            <a:off x="4240759" y="1347068"/>
            <a:ext cx="2890093" cy="55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IT" sz="1600" b="1" dirty="0"/>
              <a:t>HTTPS requests/responses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7006254-DE4F-A533-1A17-D61DFBB68069}"/>
              </a:ext>
            </a:extLst>
          </p:cNvPr>
          <p:cNvCxnSpPr>
            <a:cxnSpLocks/>
          </p:cNvCxnSpPr>
          <p:nvPr/>
        </p:nvCxnSpPr>
        <p:spPr>
          <a:xfrm>
            <a:off x="2578431" y="2726965"/>
            <a:ext cx="6032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7666D22-148F-E6B1-E625-BD153859681B}"/>
              </a:ext>
            </a:extLst>
          </p:cNvPr>
          <p:cNvSpPr/>
          <p:nvPr/>
        </p:nvSpPr>
        <p:spPr>
          <a:xfrm>
            <a:off x="3252998" y="1971612"/>
            <a:ext cx="4717657" cy="3666342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D464AFC2-A6C4-ABD4-F7AE-BE552A86545A}"/>
              </a:ext>
            </a:extLst>
          </p:cNvPr>
          <p:cNvSpPr txBox="1">
            <a:spLocks/>
          </p:cNvSpPr>
          <p:nvPr/>
        </p:nvSpPr>
        <p:spPr>
          <a:xfrm>
            <a:off x="4264151" y="3080089"/>
            <a:ext cx="3084303" cy="55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IT" sz="1400" dirty="0"/>
              <a:t>(If credentials are ok) Receive token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4C6C3E2-5FB4-AED0-3124-135ECED0AF27}"/>
              </a:ext>
            </a:extLst>
          </p:cNvPr>
          <p:cNvCxnSpPr>
            <a:cxnSpLocks/>
          </p:cNvCxnSpPr>
          <p:nvPr/>
        </p:nvCxnSpPr>
        <p:spPr>
          <a:xfrm flipH="1">
            <a:off x="2629881" y="3606496"/>
            <a:ext cx="5973002" cy="2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Graphic 33" descr="Binary outline">
            <a:extLst>
              <a:ext uri="{FF2B5EF4-FFF2-40B4-BE49-F238E27FC236}">
                <a16:creationId xmlns:a16="http://schemas.microsoft.com/office/drawing/2014/main" id="{0720541E-6B9A-B5CD-2818-DCA19A577DC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06695" y="2873324"/>
            <a:ext cx="672864" cy="672864"/>
          </a:xfrm>
          <a:prstGeom prst="rect">
            <a:avLst/>
          </a:prstGeom>
        </p:spPr>
      </p:pic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A0050E95-42A3-31EA-8810-95990719F38C}"/>
              </a:ext>
            </a:extLst>
          </p:cNvPr>
          <p:cNvSpPr txBox="1">
            <a:spLocks/>
          </p:cNvSpPr>
          <p:nvPr/>
        </p:nvSpPr>
        <p:spPr>
          <a:xfrm>
            <a:off x="4307977" y="3997413"/>
            <a:ext cx="3428009" cy="55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IT" sz="1400" dirty="0"/>
              <a:t>Ask for specific data using token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7E81774-D8F6-C5E2-8EFE-E7B443C47D75}"/>
              </a:ext>
            </a:extLst>
          </p:cNvPr>
          <p:cNvCxnSpPr>
            <a:cxnSpLocks/>
          </p:cNvCxnSpPr>
          <p:nvPr/>
        </p:nvCxnSpPr>
        <p:spPr>
          <a:xfrm>
            <a:off x="2586148" y="4518963"/>
            <a:ext cx="6032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32C270DE-6193-3578-5828-D3C1F577B3CB}"/>
              </a:ext>
            </a:extLst>
          </p:cNvPr>
          <p:cNvSpPr txBox="1">
            <a:spLocks/>
          </p:cNvSpPr>
          <p:nvPr/>
        </p:nvSpPr>
        <p:spPr>
          <a:xfrm>
            <a:off x="4151370" y="4879825"/>
            <a:ext cx="3819285" cy="55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IT" sz="1400" dirty="0"/>
              <a:t>(If request is ok) Receive data (JSON format)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122E6D7-845C-B8D8-5DC2-04CEF680E74E}"/>
              </a:ext>
            </a:extLst>
          </p:cNvPr>
          <p:cNvCxnSpPr>
            <a:cxnSpLocks/>
          </p:cNvCxnSpPr>
          <p:nvPr/>
        </p:nvCxnSpPr>
        <p:spPr>
          <a:xfrm flipH="1">
            <a:off x="2637598" y="5398494"/>
            <a:ext cx="5973002" cy="2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2" name="Graphic 41" descr="Question Mark outline">
            <a:extLst>
              <a:ext uri="{FF2B5EF4-FFF2-40B4-BE49-F238E27FC236}">
                <a16:creationId xmlns:a16="http://schemas.microsoft.com/office/drawing/2014/main" id="{CC724851-B09A-E88C-497A-18468B45193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660315" y="3821650"/>
            <a:ext cx="554632" cy="554632"/>
          </a:xfrm>
          <a:prstGeom prst="rect">
            <a:avLst/>
          </a:prstGeom>
        </p:spPr>
      </p:pic>
      <p:pic>
        <p:nvPicPr>
          <p:cNvPr id="44" name="Graphic 43" descr="Statistics outline">
            <a:extLst>
              <a:ext uri="{FF2B5EF4-FFF2-40B4-BE49-F238E27FC236}">
                <a16:creationId xmlns:a16="http://schemas.microsoft.com/office/drawing/2014/main" id="{2CCC07CF-26BB-0E3E-4A21-C1FEEA8686E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480431" y="4558134"/>
            <a:ext cx="914400" cy="914400"/>
          </a:xfrm>
          <a:prstGeom prst="rect">
            <a:avLst/>
          </a:prstGeom>
        </p:spPr>
      </p:pic>
      <p:sp>
        <p:nvSpPr>
          <p:cNvPr id="9" name="Right Brace 8">
            <a:extLst>
              <a:ext uri="{FF2B5EF4-FFF2-40B4-BE49-F238E27FC236}">
                <a16:creationId xmlns:a16="http://schemas.microsoft.com/office/drawing/2014/main" id="{6D8BC53D-F5D3-7E6A-B844-3C833995685D}"/>
              </a:ext>
            </a:extLst>
          </p:cNvPr>
          <p:cNvSpPr/>
          <p:nvPr/>
        </p:nvSpPr>
        <p:spPr>
          <a:xfrm>
            <a:off x="8204224" y="1918814"/>
            <a:ext cx="484232" cy="1644488"/>
          </a:xfrm>
          <a:prstGeom prst="rightBrac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3C0C7809-3ACB-8B12-DC7A-2C194194E4A8}"/>
              </a:ext>
            </a:extLst>
          </p:cNvPr>
          <p:cNvSpPr/>
          <p:nvPr/>
        </p:nvSpPr>
        <p:spPr>
          <a:xfrm rot="10800000">
            <a:off x="2548411" y="3804783"/>
            <a:ext cx="484232" cy="1644488"/>
          </a:xfrm>
          <a:prstGeom prst="rightBrac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10D0B0D-6D93-8722-54ED-D97D07017C93}"/>
              </a:ext>
            </a:extLst>
          </p:cNvPr>
          <p:cNvSpPr txBox="1">
            <a:spLocks/>
          </p:cNvSpPr>
          <p:nvPr/>
        </p:nvSpPr>
        <p:spPr>
          <a:xfrm>
            <a:off x="9611394" y="1650775"/>
            <a:ext cx="1677133" cy="604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T" b="1" dirty="0"/>
              <a:t>Lesson 9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554C46A-996D-E572-A123-A9B909315C26}"/>
              </a:ext>
            </a:extLst>
          </p:cNvPr>
          <p:cNvSpPr txBox="1">
            <a:spLocks/>
          </p:cNvSpPr>
          <p:nvPr/>
        </p:nvSpPr>
        <p:spPr>
          <a:xfrm>
            <a:off x="598801" y="6054329"/>
            <a:ext cx="1677133" cy="604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T" b="1" dirty="0"/>
              <a:t>Lesson 10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0A2A4FF-A642-7827-6850-D3D15871B90A}"/>
              </a:ext>
            </a:extLst>
          </p:cNvPr>
          <p:cNvCxnSpPr>
            <a:endCxn id="17" idx="0"/>
          </p:cNvCxnSpPr>
          <p:nvPr/>
        </p:nvCxnSpPr>
        <p:spPr>
          <a:xfrm flipH="1">
            <a:off x="1437368" y="4627027"/>
            <a:ext cx="1141063" cy="1427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9F858CD-A623-6C8A-FE02-646D87B9E37A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8648338" y="1952796"/>
            <a:ext cx="963056" cy="807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656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Recap</a:t>
            </a:r>
          </a:p>
          <a:p>
            <a:r>
              <a:rPr lang="en-GB" b="1" dirty="0"/>
              <a:t>The flow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RESTful API in practice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Case study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3250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60FB-C861-1E44-92E6-8F939644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T" dirty="0"/>
              <a:t>The (JWT) authorization flow in practice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ACF48-43BD-9049-83DA-4C0AF0AC5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5</a:t>
            </a:fld>
            <a:endParaRPr lang="en-GB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7B6308-4B6E-CBE3-2D9A-795918D474AE}"/>
              </a:ext>
            </a:extLst>
          </p:cNvPr>
          <p:cNvSpPr/>
          <p:nvPr/>
        </p:nvSpPr>
        <p:spPr>
          <a:xfrm>
            <a:off x="4887144" y="1311043"/>
            <a:ext cx="2283628" cy="1192127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Use credentials to ask for a JWT token pair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94200A1-1176-ECD5-9518-FF1F2DC65A06}"/>
              </a:ext>
            </a:extLst>
          </p:cNvPr>
          <p:cNvSpPr/>
          <p:nvPr/>
        </p:nvSpPr>
        <p:spPr>
          <a:xfrm>
            <a:off x="4892043" y="3162704"/>
            <a:ext cx="2283628" cy="1192127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Receive JWT token pair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D2CFE9-74EF-180D-AA3F-41BAB7CB3621}"/>
              </a:ext>
            </a:extLst>
          </p:cNvPr>
          <p:cNvSpPr/>
          <p:nvPr/>
        </p:nvSpPr>
        <p:spPr>
          <a:xfrm>
            <a:off x="4892040" y="5014365"/>
            <a:ext cx="2283629" cy="1192127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Store token pair for making calls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332B27A-DC26-B91A-878E-9D1F5A3DB7ED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6028958" y="2503170"/>
            <a:ext cx="4899" cy="659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4353CD1-3C6D-5E38-1300-F17E2AB6D4E5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flipH="1">
            <a:off x="6033855" y="4354831"/>
            <a:ext cx="2" cy="659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481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60FB-C861-1E44-92E6-8F939644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T" dirty="0"/>
              <a:t>“Obtaining data” flow in practice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ACF48-43BD-9049-83DA-4C0AF0AC5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6</a:t>
            </a:fld>
            <a:endParaRPr lang="en-GB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7B6308-4B6E-CBE3-2D9A-795918D474AE}"/>
              </a:ext>
            </a:extLst>
          </p:cNvPr>
          <p:cNvSpPr/>
          <p:nvPr/>
        </p:nvSpPr>
        <p:spPr>
          <a:xfrm>
            <a:off x="4887144" y="1311043"/>
            <a:ext cx="2283628" cy="1192127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Access token expired?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D2CFE9-74EF-180D-AA3F-41BAB7CB3621}"/>
              </a:ext>
            </a:extLst>
          </p:cNvPr>
          <p:cNvSpPr/>
          <p:nvPr/>
        </p:nvSpPr>
        <p:spPr>
          <a:xfrm>
            <a:off x="8187898" y="3492469"/>
            <a:ext cx="2283629" cy="1192127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Make a call to get data using access token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332B27A-DC26-B91A-878E-9D1F5A3DB7ED}"/>
              </a:ext>
            </a:extLst>
          </p:cNvPr>
          <p:cNvCxnSpPr>
            <a:cxnSpLocks/>
            <a:stCxn id="23" idx="3"/>
            <a:endCxn id="25" idx="0"/>
          </p:cNvCxnSpPr>
          <p:nvPr/>
        </p:nvCxnSpPr>
        <p:spPr>
          <a:xfrm>
            <a:off x="7170772" y="1907107"/>
            <a:ext cx="2158941" cy="1585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50A92C6-B5C8-451A-CE86-D66D46E91A3E}"/>
              </a:ext>
            </a:extLst>
          </p:cNvPr>
          <p:cNvSpPr/>
          <p:nvPr/>
        </p:nvSpPr>
        <p:spPr>
          <a:xfrm>
            <a:off x="1889763" y="3162704"/>
            <a:ext cx="2283628" cy="1192127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Refresh token expired?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33D9F7A-4C84-9774-7FB9-A17228C28357}"/>
              </a:ext>
            </a:extLst>
          </p:cNvPr>
          <p:cNvCxnSpPr>
            <a:cxnSpLocks/>
            <a:stCxn id="23" idx="1"/>
            <a:endCxn id="3" idx="0"/>
          </p:cNvCxnSpPr>
          <p:nvPr/>
        </p:nvCxnSpPr>
        <p:spPr>
          <a:xfrm flipH="1">
            <a:off x="3031577" y="1907107"/>
            <a:ext cx="1855567" cy="1255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8DA27F1-66EF-AAF1-7639-006F111ECAF5}"/>
              </a:ext>
            </a:extLst>
          </p:cNvPr>
          <p:cNvCxnSpPr>
            <a:cxnSpLocks/>
            <a:stCxn id="3" idx="2"/>
            <a:endCxn id="19" idx="0"/>
          </p:cNvCxnSpPr>
          <p:nvPr/>
        </p:nvCxnSpPr>
        <p:spPr>
          <a:xfrm>
            <a:off x="3031577" y="4354831"/>
            <a:ext cx="2323957" cy="659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44C84C6-8651-5F91-1CBB-707CEF9C8DCF}"/>
              </a:ext>
            </a:extLst>
          </p:cNvPr>
          <p:cNvSpPr txBox="1">
            <a:spLocks/>
          </p:cNvSpPr>
          <p:nvPr/>
        </p:nvSpPr>
        <p:spPr>
          <a:xfrm>
            <a:off x="8098555" y="2242406"/>
            <a:ext cx="770038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IT" sz="1600" b="1" dirty="0">
                <a:solidFill>
                  <a:srgbClr val="C00000"/>
                </a:solidFill>
              </a:rPr>
              <a:t>NO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43E17D8-AE1A-FB40-1585-F763C89F833B}"/>
              </a:ext>
            </a:extLst>
          </p:cNvPr>
          <p:cNvSpPr txBox="1">
            <a:spLocks/>
          </p:cNvSpPr>
          <p:nvPr/>
        </p:nvSpPr>
        <p:spPr>
          <a:xfrm>
            <a:off x="3189323" y="2328416"/>
            <a:ext cx="770038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IT" sz="1600" b="1" dirty="0">
                <a:solidFill>
                  <a:srgbClr val="C00000"/>
                </a:solidFill>
              </a:rPr>
              <a:t>YES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5368339-8A27-E9D4-7D86-14ACDB571D33}"/>
              </a:ext>
            </a:extLst>
          </p:cNvPr>
          <p:cNvSpPr txBox="1">
            <a:spLocks/>
          </p:cNvSpPr>
          <p:nvPr/>
        </p:nvSpPr>
        <p:spPr>
          <a:xfrm>
            <a:off x="747948" y="4502036"/>
            <a:ext cx="770038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IT" sz="1600" b="1" dirty="0">
                <a:solidFill>
                  <a:srgbClr val="C00000"/>
                </a:solidFill>
              </a:rPr>
              <a:t>YES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644B3B-28B9-3486-91B4-CB868B0D7740}"/>
              </a:ext>
            </a:extLst>
          </p:cNvPr>
          <p:cNvSpPr/>
          <p:nvPr/>
        </p:nvSpPr>
        <p:spPr>
          <a:xfrm>
            <a:off x="578658" y="5014365"/>
            <a:ext cx="2283629" cy="1192127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Redo authorization process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039CFC9-16AF-EEB9-1979-19B9A5898BF6}"/>
              </a:ext>
            </a:extLst>
          </p:cNvPr>
          <p:cNvCxnSpPr>
            <a:cxnSpLocks/>
            <a:stCxn id="3" idx="2"/>
            <a:endCxn id="14" idx="0"/>
          </p:cNvCxnSpPr>
          <p:nvPr/>
        </p:nvCxnSpPr>
        <p:spPr>
          <a:xfrm flipH="1">
            <a:off x="1720473" y="4354831"/>
            <a:ext cx="1311104" cy="659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AAED4D7-608F-CE65-7BE9-3AD1FED3FCA3}"/>
              </a:ext>
            </a:extLst>
          </p:cNvPr>
          <p:cNvSpPr txBox="1">
            <a:spLocks/>
          </p:cNvSpPr>
          <p:nvPr/>
        </p:nvSpPr>
        <p:spPr>
          <a:xfrm>
            <a:off x="4342681" y="4502034"/>
            <a:ext cx="770038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IT" sz="1600" b="1" dirty="0">
                <a:solidFill>
                  <a:srgbClr val="C00000"/>
                </a:solidFill>
              </a:rPr>
              <a:t>NO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705D08-78A4-8D8A-A8C6-1F0EA2278C72}"/>
              </a:ext>
            </a:extLst>
          </p:cNvPr>
          <p:cNvSpPr/>
          <p:nvPr/>
        </p:nvSpPr>
        <p:spPr>
          <a:xfrm>
            <a:off x="4213719" y="5014364"/>
            <a:ext cx="2283629" cy="1192127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Get a new token pair using the refresh token and store it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A1CE776-317A-8FD9-607D-6A8FD9DB031D}"/>
              </a:ext>
            </a:extLst>
          </p:cNvPr>
          <p:cNvCxnSpPr>
            <a:cxnSpLocks/>
            <a:stCxn id="19" idx="3"/>
            <a:endCxn id="25" idx="1"/>
          </p:cNvCxnSpPr>
          <p:nvPr/>
        </p:nvCxnSpPr>
        <p:spPr>
          <a:xfrm flipV="1">
            <a:off x="6497348" y="4088533"/>
            <a:ext cx="1690550" cy="1521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356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60FB-C861-1E44-92E6-8F939644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T" dirty="0"/>
              <a:t>The entire flow in practice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ACF48-43BD-9049-83DA-4C0AF0AC5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7</a:t>
            </a:fld>
            <a:endParaRPr lang="en-GB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7B6308-4B6E-CBE3-2D9A-795918D474AE}"/>
              </a:ext>
            </a:extLst>
          </p:cNvPr>
          <p:cNvSpPr/>
          <p:nvPr/>
        </p:nvSpPr>
        <p:spPr>
          <a:xfrm>
            <a:off x="1417320" y="1311043"/>
            <a:ext cx="5753451" cy="383311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Use credentials to ask for a JWT token pair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94200A1-1176-ECD5-9518-FF1F2DC65A06}"/>
              </a:ext>
            </a:extLst>
          </p:cNvPr>
          <p:cNvSpPr/>
          <p:nvPr/>
        </p:nvSpPr>
        <p:spPr>
          <a:xfrm>
            <a:off x="1417320" y="1956148"/>
            <a:ext cx="5753450" cy="383311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Receive JWT token pair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D2CFE9-74EF-180D-AA3F-41BAB7CB3621}"/>
              </a:ext>
            </a:extLst>
          </p:cNvPr>
          <p:cNvSpPr/>
          <p:nvPr/>
        </p:nvSpPr>
        <p:spPr>
          <a:xfrm>
            <a:off x="1417320" y="2528771"/>
            <a:ext cx="5753449" cy="383312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Store token pair for making calls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332B27A-DC26-B91A-878E-9D1F5A3DB7ED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flipH="1">
            <a:off x="4294045" y="1694354"/>
            <a:ext cx="1" cy="261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4353CD1-3C6D-5E38-1300-F17E2AB6D4E5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>
            <a:off x="4294045" y="2339459"/>
            <a:ext cx="0" cy="189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A97D2822-EC21-B2F1-B64A-510F99B94BCD}"/>
              </a:ext>
            </a:extLst>
          </p:cNvPr>
          <p:cNvSpPr/>
          <p:nvPr/>
        </p:nvSpPr>
        <p:spPr>
          <a:xfrm>
            <a:off x="2878541" y="3310771"/>
            <a:ext cx="2831004" cy="383313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Access token expired?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7560081-E8BB-4EF3-7C7F-5D6D01BF0F5C}"/>
              </a:ext>
            </a:extLst>
          </p:cNvPr>
          <p:cNvSpPr/>
          <p:nvPr/>
        </p:nvSpPr>
        <p:spPr>
          <a:xfrm>
            <a:off x="4843704" y="4881307"/>
            <a:ext cx="5753449" cy="383312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Make a call to get data using access token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4BAD13C-8618-93A4-2969-85B61DB190C7}"/>
              </a:ext>
            </a:extLst>
          </p:cNvPr>
          <p:cNvCxnSpPr>
            <a:cxnSpLocks/>
            <a:stCxn id="25" idx="2"/>
            <a:endCxn id="28" idx="0"/>
          </p:cNvCxnSpPr>
          <p:nvPr/>
        </p:nvCxnSpPr>
        <p:spPr>
          <a:xfrm flipH="1">
            <a:off x="4294043" y="2912083"/>
            <a:ext cx="2" cy="39868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51694C6-EA15-11C0-AE43-9FEFE3116949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>
            <a:off x="4294043" y="3694084"/>
            <a:ext cx="3426386" cy="1187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C8F217A-C024-20CF-EC5D-56E7C6D53193}"/>
              </a:ext>
            </a:extLst>
          </p:cNvPr>
          <p:cNvCxnSpPr>
            <a:cxnSpLocks/>
            <a:stCxn id="28" idx="2"/>
            <a:endCxn id="82" idx="0"/>
          </p:cNvCxnSpPr>
          <p:nvPr/>
        </p:nvCxnSpPr>
        <p:spPr>
          <a:xfrm flipH="1">
            <a:off x="1594847" y="3694084"/>
            <a:ext cx="2699196" cy="869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04A0A1A-02EC-0652-2DB4-9C660F5CBFFE}"/>
              </a:ext>
            </a:extLst>
          </p:cNvPr>
          <p:cNvCxnSpPr>
            <a:cxnSpLocks/>
            <a:stCxn id="88" idx="3"/>
            <a:endCxn id="29" idx="1"/>
          </p:cNvCxnSpPr>
          <p:nvPr/>
        </p:nvCxnSpPr>
        <p:spPr>
          <a:xfrm flipV="1">
            <a:off x="3754287" y="5072963"/>
            <a:ext cx="1089417" cy="1118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AA519743-4BEF-00D3-97AE-DF78F1FBC87C}"/>
              </a:ext>
            </a:extLst>
          </p:cNvPr>
          <p:cNvSpPr txBox="1">
            <a:spLocks/>
          </p:cNvSpPr>
          <p:nvPr/>
        </p:nvSpPr>
        <p:spPr>
          <a:xfrm>
            <a:off x="2195449" y="3878419"/>
            <a:ext cx="770038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IT" sz="1600" b="1" dirty="0">
                <a:solidFill>
                  <a:srgbClr val="C00000"/>
                </a:solidFill>
              </a:rPr>
              <a:t>YES</a:t>
            </a:r>
          </a:p>
        </p:txBody>
      </p: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CAED8DAF-8693-1563-7F60-15E843CA49AB}"/>
              </a:ext>
            </a:extLst>
          </p:cNvPr>
          <p:cNvSpPr txBox="1">
            <a:spLocks/>
          </p:cNvSpPr>
          <p:nvPr/>
        </p:nvSpPr>
        <p:spPr>
          <a:xfrm>
            <a:off x="5563586" y="3869406"/>
            <a:ext cx="770038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IT" sz="1600" b="1" dirty="0">
                <a:solidFill>
                  <a:srgbClr val="C00000"/>
                </a:solidFill>
              </a:rPr>
              <a:t>NO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B7B55B2-D574-B610-E2A1-5C32761E9027}"/>
              </a:ext>
            </a:extLst>
          </p:cNvPr>
          <p:cNvCxnSpPr/>
          <p:nvPr/>
        </p:nvCxnSpPr>
        <p:spPr>
          <a:xfrm>
            <a:off x="0" y="3080251"/>
            <a:ext cx="121920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58C5764F-0459-1BD1-02F0-577C53912173}"/>
              </a:ext>
            </a:extLst>
          </p:cNvPr>
          <p:cNvSpPr/>
          <p:nvPr/>
        </p:nvSpPr>
        <p:spPr>
          <a:xfrm>
            <a:off x="179345" y="4563547"/>
            <a:ext cx="2831004" cy="383313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Refresh token expired?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AFA570E-D20C-8C65-48DA-B1F1029076A6}"/>
              </a:ext>
            </a:extLst>
          </p:cNvPr>
          <p:cNvSpPr/>
          <p:nvPr/>
        </p:nvSpPr>
        <p:spPr>
          <a:xfrm>
            <a:off x="159587" y="5850259"/>
            <a:ext cx="3594700" cy="681641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Get a new token pair using the refresh token and store it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A52B199-DAA7-7E18-EDBC-CD81FF84D626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722133" y="1502699"/>
            <a:ext cx="695187" cy="3060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Content Placeholder 2">
            <a:extLst>
              <a:ext uri="{FF2B5EF4-FFF2-40B4-BE49-F238E27FC236}">
                <a16:creationId xmlns:a16="http://schemas.microsoft.com/office/drawing/2014/main" id="{F10546A3-FAB4-3FC6-2093-D9AFF0578F05}"/>
              </a:ext>
            </a:extLst>
          </p:cNvPr>
          <p:cNvSpPr txBox="1">
            <a:spLocks/>
          </p:cNvSpPr>
          <p:nvPr/>
        </p:nvSpPr>
        <p:spPr>
          <a:xfrm>
            <a:off x="159587" y="4024388"/>
            <a:ext cx="770038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IT" sz="1600" b="1" dirty="0">
                <a:solidFill>
                  <a:srgbClr val="C00000"/>
                </a:solidFill>
              </a:rPr>
              <a:t>YES</a:t>
            </a:r>
          </a:p>
        </p:txBody>
      </p:sp>
      <p:sp>
        <p:nvSpPr>
          <p:cNvPr id="95" name="Content Placeholder 2">
            <a:extLst>
              <a:ext uri="{FF2B5EF4-FFF2-40B4-BE49-F238E27FC236}">
                <a16:creationId xmlns:a16="http://schemas.microsoft.com/office/drawing/2014/main" id="{545B80E8-8C1F-9FC7-B447-2C63EF82F82D}"/>
              </a:ext>
            </a:extLst>
          </p:cNvPr>
          <p:cNvSpPr txBox="1">
            <a:spLocks/>
          </p:cNvSpPr>
          <p:nvPr/>
        </p:nvSpPr>
        <p:spPr>
          <a:xfrm>
            <a:off x="1768524" y="5281326"/>
            <a:ext cx="770038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IT" sz="1600" b="1" dirty="0">
                <a:solidFill>
                  <a:srgbClr val="C00000"/>
                </a:solidFill>
              </a:rPr>
              <a:t>NO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D1E1CBD-4178-0F49-7512-A2070194A855}"/>
              </a:ext>
            </a:extLst>
          </p:cNvPr>
          <p:cNvCxnSpPr>
            <a:cxnSpLocks/>
            <a:stCxn id="82" idx="2"/>
            <a:endCxn id="88" idx="0"/>
          </p:cNvCxnSpPr>
          <p:nvPr/>
        </p:nvCxnSpPr>
        <p:spPr>
          <a:xfrm>
            <a:off x="1594847" y="4946860"/>
            <a:ext cx="362090" cy="903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633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Recap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The flow</a:t>
            </a:r>
          </a:p>
          <a:p>
            <a:r>
              <a:rPr lang="en-GB" b="1" dirty="0"/>
              <a:t>RESTful API in practice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Case study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7810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RESTful API in practice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BF2BC2FF-C8A6-F94B-AB5A-6AD590A7F828}"/>
              </a:ext>
            </a:extLst>
          </p:cNvPr>
          <p:cNvSpPr txBox="1">
            <a:spLocks/>
          </p:cNvSpPr>
          <p:nvPr/>
        </p:nvSpPr>
        <p:spPr>
          <a:xfrm>
            <a:off x="214148" y="3540306"/>
            <a:ext cx="11549680" cy="23764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&lt;METHOD&gt; &lt;HTTP or HTTPS&gt;://&lt;DOMAIN&gt;/&lt;ENDPOINT&gt;?&lt;PARAMETERS&gt; </a:t>
            </a:r>
          </a:p>
          <a:p>
            <a:pPr marL="0" indent="0" algn="ctr">
              <a:buNone/>
            </a:pPr>
            <a:r>
              <a:rPr lang="en-US" b="1" dirty="0"/>
              <a:t>+ </a:t>
            </a:r>
          </a:p>
          <a:p>
            <a:pPr marL="0" indent="0" algn="ctr">
              <a:buNone/>
            </a:pPr>
            <a:r>
              <a:rPr lang="en-US" b="1" dirty="0"/>
              <a:t>&lt;BODY&gt; and &lt;HEADERS&gt;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4093C35F-2A4D-4648-A78F-D26C9363B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288595"/>
            <a:ext cx="11213368" cy="2761253"/>
          </a:xfrm>
        </p:spPr>
        <p:txBody>
          <a:bodyPr>
            <a:normAutofit/>
          </a:bodyPr>
          <a:lstStyle/>
          <a:p>
            <a:r>
              <a:rPr lang="en-GB" dirty="0"/>
              <a:t>From the practical point of view, RESTful API can be used via http/https following three steps:</a:t>
            </a:r>
          </a:p>
          <a:p>
            <a:pPr lvl="1"/>
            <a:r>
              <a:rPr lang="en-GB" dirty="0"/>
              <a:t>Step 1: Send an http/https request to the RESTful API</a:t>
            </a:r>
          </a:p>
          <a:p>
            <a:pPr lvl="1"/>
            <a:r>
              <a:rPr lang="en-GB" dirty="0"/>
              <a:t>Step 2: Await for the response</a:t>
            </a:r>
          </a:p>
          <a:p>
            <a:pPr lvl="1"/>
            <a:r>
              <a:rPr lang="en-GB" dirty="0"/>
              <a:t>Step 3: Process the response (usually in a JSON format)</a:t>
            </a:r>
          </a:p>
          <a:p>
            <a:pPr lvl="1"/>
            <a:endParaRPr lang="en-GB" dirty="0"/>
          </a:p>
          <a:p>
            <a:r>
              <a:rPr lang="en-GB" dirty="0"/>
              <a:t>The http/https request has the following structure: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1201FA3F-A09A-234D-AEF1-050D16E6F018}"/>
              </a:ext>
            </a:extLst>
          </p:cNvPr>
          <p:cNvSpPr txBox="1">
            <a:spLocks/>
          </p:cNvSpPr>
          <p:nvPr/>
        </p:nvSpPr>
        <p:spPr>
          <a:xfrm>
            <a:off x="428172" y="5610404"/>
            <a:ext cx="11817168" cy="10856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&lt;METHOD&gt; and &lt;ENDPOINT&gt; defines the so-called </a:t>
            </a:r>
            <a:r>
              <a:rPr lang="en-GB" b="1" dirty="0"/>
              <a:t>route, e.g.:</a:t>
            </a:r>
          </a:p>
          <a:p>
            <a:pPr marL="0" indent="0">
              <a:buNone/>
            </a:pPr>
            <a:r>
              <a:rPr lang="en-GB" b="1" dirty="0"/>
              <a:t>	GET /heartrate/today/</a:t>
            </a:r>
          </a:p>
          <a:p>
            <a:pPr marL="0" indent="0">
              <a:buNone/>
            </a:pPr>
            <a:r>
              <a:rPr lang="en-GB" b="1" dirty="0"/>
              <a:t>	DELETE /user/1</a:t>
            </a:r>
          </a:p>
        </p:txBody>
      </p:sp>
    </p:spTree>
    <p:extLst>
      <p:ext uri="{BB962C8B-B14F-4D97-AF65-F5344CB8AC3E}">
        <p14:creationId xmlns:p14="http://schemas.microsoft.com/office/powerpoint/2010/main" val="24681403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17736</TotalTime>
  <Words>805</Words>
  <Application>Microsoft Macintosh PowerPoint</Application>
  <PresentationFormat>Widescreen</PresentationFormat>
  <Paragraphs>193</Paragraphs>
  <Slides>24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Courier New</vt:lpstr>
      <vt:lpstr>Palatino</vt:lpstr>
      <vt:lpstr>Palatino Linotype</vt:lpstr>
      <vt:lpstr>Times New Roman</vt:lpstr>
      <vt:lpstr>Wingdings</vt:lpstr>
      <vt:lpstr>Tema di Office</vt:lpstr>
      <vt:lpstr>Giacomo Cappon</vt:lpstr>
      <vt:lpstr>Outline</vt:lpstr>
      <vt:lpstr>Recap: The IMPACT backend</vt:lpstr>
      <vt:lpstr>Outline</vt:lpstr>
      <vt:lpstr>The (JWT) authorization flow in practice</vt:lpstr>
      <vt:lpstr>“Obtaining data” flow in practice</vt:lpstr>
      <vt:lpstr>The entire flow in practice</vt:lpstr>
      <vt:lpstr>Outline</vt:lpstr>
      <vt:lpstr>RESTful API in practice</vt:lpstr>
      <vt:lpstr>RESTful API in practice</vt:lpstr>
      <vt:lpstr>Outline</vt:lpstr>
      <vt:lpstr>Get the authorization: The IMPACT gate</vt:lpstr>
      <vt:lpstr>The IMPACT gate: ping</vt:lpstr>
      <vt:lpstr>The IMPACT gate: token</vt:lpstr>
      <vt:lpstr>The IMPACT gate: refresh</vt:lpstr>
      <vt:lpstr>http package</vt:lpstr>
      <vt:lpstr>Android-specific action</vt:lpstr>
      <vt:lpstr>Case of study - Live</vt:lpstr>
      <vt:lpstr>Outline</vt:lpstr>
      <vt:lpstr>Exercise </vt:lpstr>
      <vt:lpstr>Outline</vt:lpstr>
      <vt:lpstr>Homework </vt:lpstr>
      <vt:lpstr>Outline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Martina</dc:creator>
  <cp:lastModifiedBy>Giacomo Cappon</cp:lastModifiedBy>
  <cp:revision>205</cp:revision>
  <dcterms:created xsi:type="dcterms:W3CDTF">2021-07-19T09:08:13Z</dcterms:created>
  <dcterms:modified xsi:type="dcterms:W3CDTF">2024-04-28T07:57:51Z</dcterms:modified>
</cp:coreProperties>
</file>