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9" r:id="rId2"/>
    <p:sldId id="304" r:id="rId3"/>
    <p:sldId id="312" r:id="rId4"/>
    <p:sldId id="295" r:id="rId5"/>
    <p:sldId id="303" r:id="rId6"/>
    <p:sldId id="30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44" autoAdjust="0"/>
    <p:restoredTop sz="86631"/>
  </p:normalViewPr>
  <p:slideViewPr>
    <p:cSldViewPr snapToGrid="0">
      <p:cViewPr varScale="1">
        <p:scale>
          <a:sx n="127" d="100"/>
          <a:sy n="127" d="100"/>
        </p:scale>
        <p:origin x="208" y="11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C4B3FE-0320-8142-8396-5C3025C019EC}" type="datetimeFigureOut">
              <a:rPr lang="en-IT" smtClean="0"/>
              <a:t>05/01/22</a:t>
            </a:fld>
            <a:endParaRPr lang="en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0F43FB-3F33-3F4B-9768-2FBED988F99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929496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010581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3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593386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860243"/>
          </a:xfrm>
        </p:spPr>
        <p:txBody>
          <a:bodyPr/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28172" y="1361167"/>
            <a:ext cx="11368314" cy="485820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endParaRPr lang="en-GB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ttangolo arrotondato 6"/>
          <p:cNvSpPr/>
          <p:nvPr userDrawn="1"/>
        </p:nvSpPr>
        <p:spPr>
          <a:xfrm>
            <a:off x="1393371" y="1022169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8387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860243"/>
          </a:xfrm>
        </p:spPr>
        <p:txBody>
          <a:bodyPr/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28172" y="1364343"/>
            <a:ext cx="5591628" cy="4812620"/>
          </a:xfrm>
        </p:spPr>
        <p:txBody>
          <a:bodyPr/>
          <a:lstStyle/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364343"/>
            <a:ext cx="5624286" cy="4812620"/>
          </a:xfrm>
        </p:spPr>
        <p:txBody>
          <a:bodyPr/>
          <a:lstStyle/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ttangolo arrotondato 7"/>
          <p:cNvSpPr/>
          <p:nvPr userDrawn="1"/>
        </p:nvSpPr>
        <p:spPr>
          <a:xfrm>
            <a:off x="1393371" y="1022169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5948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426028" y="2355399"/>
            <a:ext cx="9456058" cy="1570716"/>
          </a:xfrm>
        </p:spPr>
        <p:txBody>
          <a:bodyPr anchor="ctr">
            <a:noAutofit/>
          </a:bodyPr>
          <a:lstStyle>
            <a:lvl1pPr marL="0" indent="0" algn="ctr">
              <a:buNone/>
              <a:defRPr sz="48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it-IT" dirty="0"/>
          </a:p>
        </p:txBody>
      </p:sp>
      <p:sp>
        <p:nvSpPr>
          <p:cNvPr id="7" name="Rettangolo arrotondato 6"/>
          <p:cNvSpPr/>
          <p:nvPr userDrawn="1"/>
        </p:nvSpPr>
        <p:spPr>
          <a:xfrm>
            <a:off x="2997200" y="855254"/>
            <a:ext cx="6125029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ttangolo arrotondato 7"/>
          <p:cNvSpPr/>
          <p:nvPr userDrawn="1"/>
        </p:nvSpPr>
        <p:spPr>
          <a:xfrm>
            <a:off x="1426028" y="4152532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olo 1"/>
          <p:cNvSpPr txBox="1">
            <a:spLocks/>
          </p:cNvSpPr>
          <p:nvPr userDrawn="1"/>
        </p:nvSpPr>
        <p:spPr>
          <a:xfrm>
            <a:off x="460370" y="1155224"/>
            <a:ext cx="10926088" cy="9459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j-ea"/>
                <a:cs typeface="+mj-cs"/>
              </a:defRPr>
            </a:lvl1pPr>
          </a:lstStyle>
          <a:p>
            <a:r>
              <a:rPr lang="it-IT" sz="2800" b="0" dirty="0" err="1"/>
              <a:t>Biomedical</a:t>
            </a:r>
            <a:r>
              <a:rPr lang="it-IT" sz="2800" b="0" dirty="0"/>
              <a:t> </a:t>
            </a:r>
            <a:r>
              <a:rPr lang="it-IT" sz="2800" b="0" dirty="0" err="1"/>
              <a:t>Wearable</a:t>
            </a:r>
            <a:r>
              <a:rPr lang="it-IT" sz="2800" b="0" dirty="0"/>
              <a:t> Technologies </a:t>
            </a:r>
          </a:p>
          <a:p>
            <a:r>
              <a:rPr lang="it-IT" sz="2800" b="0" dirty="0"/>
              <a:t>for Healthcare and </a:t>
            </a:r>
            <a:r>
              <a:rPr lang="it-IT" sz="2800" b="0" dirty="0" err="1"/>
              <a:t>Wellbeing</a:t>
            </a:r>
            <a:r>
              <a:rPr lang="it-IT" sz="2800" b="0" dirty="0"/>
              <a:t>  </a:t>
            </a:r>
            <a:endParaRPr lang="en-GB" sz="2800" b="0" dirty="0"/>
          </a:p>
        </p:txBody>
      </p:sp>
      <p:sp>
        <p:nvSpPr>
          <p:cNvPr id="10" name="Titolo 1"/>
          <p:cNvSpPr txBox="1">
            <a:spLocks/>
          </p:cNvSpPr>
          <p:nvPr userDrawn="1"/>
        </p:nvSpPr>
        <p:spPr>
          <a:xfrm>
            <a:off x="1426028" y="4424669"/>
            <a:ext cx="9456058" cy="6239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it-IT" sz="2800" dirty="0"/>
              <a:t>A.Y. 2021-2022</a:t>
            </a:r>
          </a:p>
        </p:txBody>
      </p:sp>
      <p:sp>
        <p:nvSpPr>
          <p:cNvPr id="14" name="CasellaDiTesto 13"/>
          <p:cNvSpPr txBox="1"/>
          <p:nvPr userDrawn="1"/>
        </p:nvSpPr>
        <p:spPr>
          <a:xfrm>
            <a:off x="2997200" y="133745"/>
            <a:ext cx="61250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it-IT" sz="2000" b="0" i="0" u="none" strike="noStrike" kern="1200" cap="sm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University</a:t>
            </a:r>
            <a:r>
              <a:rPr kumimoji="0" lang="it-IT" sz="2000" b="0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 of Padova</a:t>
            </a:r>
            <a:br>
              <a:rPr kumimoji="0" lang="it-IT" sz="2000" b="0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</a:br>
            <a:r>
              <a:rPr kumimoji="0" lang="it-IT" sz="2000" b="0" i="0" u="none" strike="noStrike" kern="1200" cap="sm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Department</a:t>
            </a:r>
            <a:r>
              <a:rPr kumimoji="0" lang="it-IT" sz="2000" b="0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 of Information </a:t>
            </a:r>
            <a:r>
              <a:rPr kumimoji="0" lang="it-IT" sz="2000" b="0" i="0" u="none" strike="noStrike" kern="1200" cap="sm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Engineering</a:t>
            </a:r>
            <a:endParaRPr lang="en-GB" sz="1100" cap="small" baseline="0" dirty="0"/>
          </a:p>
        </p:txBody>
      </p:sp>
      <p:pic>
        <p:nvPicPr>
          <p:cNvPr id="15" name="Immagine 14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70" y="5094383"/>
            <a:ext cx="1648258" cy="1648258"/>
          </a:xfrm>
          <a:prstGeom prst="rect">
            <a:avLst/>
          </a:prstGeom>
        </p:spPr>
      </p:pic>
      <p:pic>
        <p:nvPicPr>
          <p:cNvPr id="16" name="Immagine 15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5946" y="5094383"/>
            <a:ext cx="2153135" cy="13995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296487F-10E0-114E-8185-2B9A87D777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57534" y="4986716"/>
            <a:ext cx="4393045" cy="9193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IT" dirty="0"/>
              <a:t>Name Surname</a:t>
            </a:r>
          </a:p>
        </p:txBody>
      </p:sp>
    </p:spTree>
    <p:extLst>
      <p:ext uri="{BB962C8B-B14F-4D97-AF65-F5344CB8AC3E}">
        <p14:creationId xmlns:p14="http://schemas.microsoft.com/office/powerpoint/2010/main" val="255139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905962"/>
          </a:xfrm>
        </p:spPr>
        <p:txBody>
          <a:bodyPr/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  <p:sp>
        <p:nvSpPr>
          <p:cNvPr id="6" name="Rettangolo arrotondato 5"/>
          <p:cNvSpPr/>
          <p:nvPr userDrawn="1"/>
        </p:nvSpPr>
        <p:spPr>
          <a:xfrm>
            <a:off x="1393371" y="1022169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0652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9193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28172" y="1375682"/>
            <a:ext cx="11368314" cy="48219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31858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2879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49" r:id="rId3"/>
    <p:sldLayoutId id="2147483654" r:id="rId4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Palatino Linotype" panose="02040502050505030304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Clr>
          <a:srgbClr val="00B050"/>
        </a:buClr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Courier New" panose="02070309020205020404" pitchFamily="49" charset="0"/>
        <a:buChar char="o"/>
        <a:defRPr sz="16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Times New Roman" panose="02020603050405020304" pitchFamily="18" charset="0"/>
        <a:buChar char="̶"/>
        <a:defRPr sz="16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flutter.dev/docs/development/ui/layou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flutter.dev/docs/development/ui/layout/constraints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flutter.dev/get-started/codelab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17E0323C-B2D5-E147-A405-326B19A39E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T"/>
              <a:t>Hello, Flutter!</a:t>
            </a:r>
            <a:endParaRPr lang="en-IT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B437F2-B298-5D42-A17B-E5DDC2184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/>
              <a:t>Giacomo Cappon</a:t>
            </a: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1184054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Flutter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8101679" cy="5334907"/>
          </a:xfrm>
        </p:spPr>
        <p:txBody>
          <a:bodyPr>
            <a:normAutofit/>
          </a:bodyPr>
          <a:lstStyle/>
          <a:p>
            <a:r>
              <a:rPr lang="en-IT" dirty="0"/>
              <a:t>What is Flutter? </a:t>
            </a:r>
          </a:p>
          <a:p>
            <a:pPr lvl="1"/>
            <a:r>
              <a:rPr lang="en-IT" dirty="0"/>
              <a:t>Simply a declarative framework for Dart</a:t>
            </a:r>
          </a:p>
          <a:p>
            <a:endParaRPr lang="en-IT" dirty="0"/>
          </a:p>
          <a:p>
            <a:r>
              <a:rPr lang="en-IT" dirty="0"/>
              <a:t>Why this choice?</a:t>
            </a:r>
          </a:p>
          <a:p>
            <a:pPr lvl="1"/>
            <a:r>
              <a:rPr lang="en-IT" dirty="0"/>
              <a:t>State-of-the-art and Google-maintained</a:t>
            </a:r>
          </a:p>
          <a:p>
            <a:pPr lvl="1"/>
            <a:r>
              <a:rPr lang="en-IT" dirty="0"/>
              <a:t>Single codebase for iOS and Android (and Mac, Windows, Web)</a:t>
            </a:r>
          </a:p>
          <a:p>
            <a:pPr lvl="1"/>
            <a:r>
              <a:rPr lang="en-IT" dirty="0"/>
              <a:t>Relatively easy to learn</a:t>
            </a:r>
          </a:p>
          <a:p>
            <a:pPr lvl="1"/>
            <a:r>
              <a:rPr lang="en-IT" dirty="0"/>
              <a:t>Lots of examples</a:t>
            </a:r>
          </a:p>
          <a:p>
            <a:pPr lvl="1"/>
            <a:r>
              <a:rPr lang="en-IT" dirty="0"/>
              <a:t>Fastly growing job market</a:t>
            </a:r>
          </a:p>
          <a:p>
            <a:endParaRPr lang="en-IT" dirty="0"/>
          </a:p>
          <a:p>
            <a:r>
              <a:rPr lang="en-IT" dirty="0"/>
              <a:t>Today we will create and study our first Flutter app</a:t>
            </a:r>
          </a:p>
          <a:p>
            <a:endParaRPr lang="en-IT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4EB4A2-B6B6-A848-BB05-B57E4F554F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990"/>
          <a:stretch/>
        </p:blipFill>
        <p:spPr>
          <a:xfrm>
            <a:off x="9281738" y="1654060"/>
            <a:ext cx="2332041" cy="2099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935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Basic layouts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10913119" cy="5334907"/>
          </a:xfrm>
        </p:spPr>
        <p:txBody>
          <a:bodyPr>
            <a:normAutofit/>
          </a:bodyPr>
          <a:lstStyle/>
          <a:p>
            <a:r>
              <a:rPr lang="en-IT" dirty="0"/>
              <a:t>Example layout 1: Text in the Center</a:t>
            </a:r>
          </a:p>
          <a:p>
            <a:endParaRPr lang="en-IT" dirty="0"/>
          </a:p>
          <a:p>
            <a:r>
              <a:rPr lang="en-IT" dirty="0"/>
              <a:t>Example layout 2: Text + Icon in a Column (do alignment)</a:t>
            </a:r>
          </a:p>
          <a:p>
            <a:endParaRPr lang="en-IT" dirty="0"/>
          </a:p>
          <a:p>
            <a:r>
              <a:rPr lang="en-IT" dirty="0"/>
              <a:t>Example layout 3: Row of Text + Icon Columns + a Button at the end (do Expanded)</a:t>
            </a:r>
          </a:p>
          <a:p>
            <a:endParaRPr lang="en-IT" dirty="0"/>
          </a:p>
          <a:p>
            <a:endParaRPr lang="en-IT" dirty="0"/>
          </a:p>
          <a:p>
            <a:r>
              <a:rPr lang="en-IT" dirty="0"/>
              <a:t>For each example show the Widget tree on </a:t>
            </a:r>
            <a:r>
              <a:rPr lang="en-GB" dirty="0" err="1"/>
              <a:t>th</a:t>
            </a:r>
            <a:r>
              <a:rPr lang="en-IT" dirty="0"/>
              <a:t>e right</a:t>
            </a:r>
          </a:p>
          <a:p>
            <a:endParaRPr lang="en-IT" dirty="0"/>
          </a:p>
          <a:p>
            <a:r>
              <a:rPr lang="en-IT" dirty="0"/>
              <a:t>You can find other examples and type of Layouts in </a:t>
            </a:r>
            <a:r>
              <a:rPr lang="en-GB" dirty="0">
                <a:hlinkClick r:id="rId3"/>
              </a:rPr>
              <a:t>https://flutter.dev/docs/development/ui/layout</a:t>
            </a:r>
            <a:r>
              <a:rPr lang="en-GB" dirty="0"/>
              <a:t> </a:t>
            </a:r>
            <a:endParaRPr lang="en-IT" dirty="0"/>
          </a:p>
          <a:p>
            <a:endParaRPr lang="en-IT" dirty="0"/>
          </a:p>
          <a:p>
            <a:endParaRPr lang="en-IT" dirty="0"/>
          </a:p>
          <a:p>
            <a:endParaRPr lang="en-IT" dirty="0"/>
          </a:p>
          <a:p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3404817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Try to build a fake login page</a:t>
            </a:r>
          </a:p>
          <a:p>
            <a:endParaRPr lang="en-GB" dirty="0"/>
          </a:p>
          <a:p>
            <a:r>
              <a:rPr lang="en-GB" dirty="0"/>
              <a:t>The page will look like this</a:t>
            </a:r>
          </a:p>
          <a:p>
            <a:endParaRPr lang="en-GB" dirty="0"/>
          </a:p>
          <a:p>
            <a:r>
              <a:rPr lang="en-GB" dirty="0"/>
              <a:t>Functioning:</a:t>
            </a:r>
          </a:p>
          <a:p>
            <a:pPr lvl="1"/>
            <a:r>
              <a:rPr lang="en-GB" dirty="0"/>
              <a:t>The user types some text in the username</a:t>
            </a:r>
            <a:br>
              <a:rPr lang="en-GB" dirty="0"/>
            </a:br>
            <a:r>
              <a:rPr lang="en-GB" dirty="0"/>
              <a:t>and the password textboxes</a:t>
            </a:r>
          </a:p>
          <a:p>
            <a:pPr lvl="1"/>
            <a:r>
              <a:rPr lang="en-GB" dirty="0"/>
              <a:t>When the user tap the Login button, a </a:t>
            </a:r>
            <a:br>
              <a:rPr lang="en-GB" dirty="0"/>
            </a:br>
            <a:r>
              <a:rPr lang="en-GB" dirty="0" err="1"/>
              <a:t>Snackbar</a:t>
            </a:r>
            <a:r>
              <a:rPr lang="en-GB" dirty="0"/>
              <a:t> appears from the bottom saying</a:t>
            </a:r>
            <a:br>
              <a:rPr lang="en-GB" dirty="0"/>
            </a:br>
            <a:r>
              <a:rPr lang="en-GB" dirty="0"/>
              <a:t>“Hi &lt;username&gt;! You password is &lt;password&gt;.”</a:t>
            </a:r>
          </a:p>
          <a:p>
            <a:pPr lvl="1"/>
            <a:r>
              <a:rPr lang="en-GB" dirty="0"/>
              <a:t>After that, the textboxes become empty.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Required Widgets:</a:t>
            </a:r>
          </a:p>
          <a:p>
            <a:pPr lvl="1"/>
            <a:r>
              <a:rPr lang="en-GB" dirty="0"/>
              <a:t>Textbox</a:t>
            </a:r>
          </a:p>
          <a:p>
            <a:pPr lvl="1"/>
            <a:r>
              <a:rPr lang="en-GB" dirty="0"/>
              <a:t>Elevated Button</a:t>
            </a:r>
          </a:p>
          <a:p>
            <a:pPr lvl="1"/>
            <a:r>
              <a:rPr lang="en-GB" dirty="0"/>
              <a:t>Column</a:t>
            </a:r>
          </a:p>
          <a:p>
            <a:pPr lvl="1"/>
            <a:r>
              <a:rPr lang="en-GB" dirty="0" err="1"/>
              <a:t>SnackBar</a:t>
            </a:r>
            <a:br>
              <a:rPr lang="en-GB" dirty="0"/>
            </a:b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3385788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Homework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dirty="0"/>
              <a:t>Get familiar with UI constraints</a:t>
            </a:r>
          </a:p>
          <a:p>
            <a:endParaRPr lang="en-GB" dirty="0"/>
          </a:p>
          <a:p>
            <a:r>
              <a:rPr lang="en-GB" dirty="0"/>
              <a:t>Study the </a:t>
            </a:r>
            <a:r>
              <a:rPr lang="en-GB" dirty="0" err="1"/>
              <a:t>flutter.dev</a:t>
            </a:r>
            <a:r>
              <a:rPr lang="en-GB" dirty="0"/>
              <a:t> god tier guide and the examples it offers</a:t>
            </a:r>
          </a:p>
          <a:p>
            <a:pPr lvl="1"/>
            <a:r>
              <a:rPr lang="en-GB" dirty="0">
                <a:hlinkClick r:id="rId2"/>
              </a:rPr>
              <a:t>https://flutter.dev/docs/development/ui/layout/constraints</a:t>
            </a:r>
            <a:r>
              <a:rPr lang="en-GB" dirty="0"/>
              <a:t>  </a:t>
            </a:r>
            <a:br>
              <a:rPr lang="en-GB" dirty="0"/>
            </a:b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895378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10913119" cy="5334907"/>
          </a:xfrm>
        </p:spPr>
        <p:txBody>
          <a:bodyPr>
            <a:normAutofit/>
          </a:bodyPr>
          <a:lstStyle/>
          <a:p>
            <a:r>
              <a:rPr lang="en-IT" dirty="0"/>
              <a:t>Write your first Flutter app, part 1 codelab</a:t>
            </a:r>
          </a:p>
          <a:p>
            <a:pPr lvl="1"/>
            <a:r>
              <a:rPr lang="en-GB" dirty="0">
                <a:hlinkClick r:id="rId2"/>
              </a:rPr>
              <a:t>https://docs.flutter.dev/get-started/codelab</a:t>
            </a:r>
            <a:r>
              <a:rPr lang="en-GB" dirty="0"/>
              <a:t> </a:t>
            </a: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4177718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8325</TotalTime>
  <Words>269</Words>
  <Application>Microsoft Macintosh PowerPoint</Application>
  <PresentationFormat>Widescreen</PresentationFormat>
  <Paragraphs>52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Courier New</vt:lpstr>
      <vt:lpstr>Palatino Linotype</vt:lpstr>
      <vt:lpstr>Times New Roman</vt:lpstr>
      <vt:lpstr>Wingdings</vt:lpstr>
      <vt:lpstr>Tema di Office</vt:lpstr>
      <vt:lpstr>Giacomo Cappon</vt:lpstr>
      <vt:lpstr>Flutter</vt:lpstr>
      <vt:lpstr>Basic layouts</vt:lpstr>
      <vt:lpstr>Exercise</vt:lpstr>
      <vt:lpstr>Homework 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Martina</dc:creator>
  <cp:lastModifiedBy>Cappon Giacomo</cp:lastModifiedBy>
  <cp:revision>48</cp:revision>
  <dcterms:created xsi:type="dcterms:W3CDTF">2021-07-19T09:08:13Z</dcterms:created>
  <dcterms:modified xsi:type="dcterms:W3CDTF">2022-01-07T08:52:56Z</dcterms:modified>
</cp:coreProperties>
</file>